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5" r:id="rId2"/>
    <p:sldId id="316" r:id="rId3"/>
    <p:sldId id="317" r:id="rId4"/>
    <p:sldId id="318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12" r:id="rId13"/>
    <p:sldId id="310" r:id="rId14"/>
    <p:sldId id="313" r:id="rId15"/>
    <p:sldId id="311" r:id="rId16"/>
    <p:sldId id="302" r:id="rId17"/>
    <p:sldId id="303" r:id="rId18"/>
    <p:sldId id="304" r:id="rId19"/>
    <p:sldId id="305" r:id="rId20"/>
    <p:sldId id="306" r:id="rId21"/>
    <p:sldId id="31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06D0FE-8FCC-4623-A5BA-B798E34BEA22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2B3FE5-0673-41EA-BC32-7FD90651E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86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947065-6F81-4312-8889-04C990FCFF88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4D7A7B-150A-4FA3-9C79-E8CD027CF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63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D55C-6CAB-4C2D-8BBC-10F557F62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AA95-FBED-4373-9897-390B5F1C7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6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6D8C-AFC5-4418-A3E8-3FF9076F1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239000" y="609600"/>
            <a:ext cx="1828800" cy="5334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400" b="1" dirty="0">
                <a:solidFill>
                  <a:srgbClr val="002060"/>
                </a:solidFill>
                <a:latin typeface="Andalus" pitchFamily="2" charset="-78"/>
                <a:cs typeface="+mj-cs"/>
              </a:rPr>
              <a:t>جامعة الملك سعود</a:t>
            </a:r>
            <a:endParaRPr lang="en-US" sz="1400" b="1" dirty="0">
              <a:solidFill>
                <a:srgbClr val="002060"/>
              </a:solidFill>
              <a:latin typeface="Andalus" pitchFamily="2" charset="-78"/>
              <a:cs typeface="+mj-cs"/>
            </a:endParaRPr>
          </a:p>
        </p:txBody>
      </p:sp>
      <p:pic>
        <p:nvPicPr>
          <p:cNvPr id="3" name="Picture 7" descr="G:\جامعة الملك سعود\POWER MAMDUH POINTS\ksuLogoxx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143000" y="228600"/>
            <a:ext cx="3733800" cy="8382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Faculty of Medicine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Family and Community Medicine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6248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16200000" flipH="1">
            <a:off x="-1981200" y="3124200"/>
            <a:ext cx="624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G:\جامعة الملك سعود\POWER MAMDUH POINTS\KSUjj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120650"/>
            <a:ext cx="1708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724400" y="228600"/>
            <a:ext cx="2590800" cy="7620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2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كلية الطب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2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قسم طب العائلة والمجتمع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19400" y="6324600"/>
            <a:ext cx="3581400" cy="4572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" pitchFamily="18" charset="0"/>
                <a:cs typeface="Andalus" pitchFamily="2" charset="-78"/>
              </a:rPr>
              <a:t>Introduction to Environmental &amp; Occupation Health</a:t>
            </a:r>
          </a:p>
        </p:txBody>
      </p:sp>
      <p:pic>
        <p:nvPicPr>
          <p:cNvPr id="11" name="Picture 6" descr="King Saud Universit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3848" r="74492" b="6651"/>
          <a:stretch>
            <a:fillRect/>
          </a:stretch>
        </p:blipFill>
        <p:spPr bwMode="auto">
          <a:xfrm>
            <a:off x="76200" y="1295400"/>
            <a:ext cx="99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>
          <a:xfrm>
            <a:off x="8229600" y="6324600"/>
            <a:ext cx="609600" cy="457200"/>
          </a:xfrm>
          <a:prstGeom prst="ellipse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B318-70B7-413B-A358-4A3F33C7CD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0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9884-F9C8-4D1F-84A1-0DD29B5DB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1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8582-3AD5-40B9-8CAE-1873F7153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7FB5-2A9A-4630-AD0E-FBE4BDE59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A014-F19A-46D4-A7C2-9CE3B7F65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4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9207-64E3-46D6-98B9-5ADC1049D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2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7C78-85B1-4BF7-8F80-658CEE375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A04F-E7A2-4F48-96BD-75F4FBDD8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5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4/3/2011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E76C1-69DA-4DE2-9AD9-82AF12A80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9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4/3/2011</a:t>
            </a:r>
            <a:r>
              <a:rPr lang="ar-EG" smtClean="0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082CC-B044-4B02-A0E9-9539C955B8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295400" y="1471613"/>
            <a:ext cx="73152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57150" algn="l"/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tabLst>
                <a:tab pos="57150" algn="l"/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7150" algn="l"/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7150" algn="l"/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7150" algn="l"/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en-US" altLang="en-US" sz="2400">
                <a:latin typeface="Times" pitchFamily="18" charset="0"/>
                <a:ea typeface="Calibri" pitchFamily="34" charset="0"/>
                <a:cs typeface="Times" pitchFamily="18" charset="0"/>
              </a:rPr>
              <a:t>Mass gatherings maybe defined as:</a:t>
            </a:r>
          </a:p>
          <a:p>
            <a:pPr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endParaRPr lang="en-US" altLang="en-US" sz="2000">
              <a:latin typeface="Times" pitchFamily="18" charset="0"/>
              <a:ea typeface="Calibri" pitchFamily="34" charset="0"/>
              <a:cs typeface="Times" pitchFamily="18" charset="0"/>
            </a:endParaRPr>
          </a:p>
          <a:p>
            <a:pPr lvl="1" eaLnBrk="1" hangingPunct="1">
              <a:lnSpc>
                <a:spcPct val="115000"/>
              </a:lnSpc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ea typeface="Calibri" pitchFamily="34" charset="0"/>
                <a:cs typeface="Times" pitchFamily="18" charset="0"/>
              </a:rPr>
              <a:t>Temporary collection of large numbers of people at one site or location for a common purpose. </a:t>
            </a:r>
            <a:endParaRPr lang="en-US" altLang="en-US" sz="2000">
              <a:latin typeface="Times" pitchFamily="18" charset="0"/>
              <a:ea typeface="Calibri" pitchFamily="34" charset="0"/>
              <a:cs typeface="Times" pitchFamily="18" charset="0"/>
            </a:endParaRPr>
          </a:p>
          <a:p>
            <a:pPr lvl="1" eaLnBrk="1" hangingPunct="1">
              <a:lnSpc>
                <a:spcPct val="115000"/>
              </a:lnSpc>
              <a:buFont typeface="Calibri" pitchFamily="34" charset="0"/>
              <a:buAutoNum type="alphaUcPeriod"/>
            </a:pPr>
            <a:r>
              <a:rPr lang="en-GB" altLang="en-US" sz="2400">
                <a:latin typeface="Times" pitchFamily="18" charset="0"/>
                <a:ea typeface="Calibri" pitchFamily="34" charset="0"/>
                <a:cs typeface="Times" pitchFamily="18" charset="0"/>
              </a:rPr>
              <a:t>Health issues that transcend national boundaries and governments and call for actions on the global forces that determine the health of people</a:t>
            </a:r>
            <a:endParaRPr lang="en-US" altLang="en-US" sz="2000">
              <a:latin typeface="Times" pitchFamily="18" charset="0"/>
              <a:ea typeface="Calibri" pitchFamily="34" charset="0"/>
              <a:cs typeface="Times" pitchFamily="18" charset="0"/>
            </a:endParaRPr>
          </a:p>
          <a:p>
            <a:pPr lvl="1" eaLnBrk="1" hangingPunct="1">
              <a:lnSpc>
                <a:spcPct val="115000"/>
              </a:lnSpc>
              <a:buFont typeface="Calibri" pitchFamily="34" charset="0"/>
              <a:buAutoNum type="alphaUcPeriod"/>
            </a:pPr>
            <a:r>
              <a:rPr lang="en-GB" altLang="en-US" sz="2400">
                <a:latin typeface="Times" pitchFamily="18" charset="0"/>
                <a:ea typeface="Calibri" pitchFamily="34" charset="0"/>
                <a:cs typeface="Times" pitchFamily="18" charset="0"/>
              </a:rPr>
              <a:t>Involvement of cities in the work of international organizations</a:t>
            </a:r>
            <a:endParaRPr lang="en-US" altLang="en-US" sz="2000">
              <a:latin typeface="Times" pitchFamily="18" charset="0"/>
              <a:ea typeface="Calibri" pitchFamily="34" charset="0"/>
              <a:cs typeface="Times" pitchFamily="18" charset="0"/>
            </a:endParaRPr>
          </a:p>
          <a:p>
            <a:pPr lvl="1" eaLnBrk="1" hangingPunct="1">
              <a:lnSpc>
                <a:spcPct val="115000"/>
              </a:lnSpc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ea typeface="Calibri" pitchFamily="34" charset="0"/>
                <a:cs typeface="Times" pitchFamily="18" charset="0"/>
              </a:rPr>
              <a:t>Aspects of health and disease related to travel.</a:t>
            </a:r>
            <a:endParaRPr lang="en-US" altLang="en-US" sz="2000">
              <a:latin typeface="Times" pitchFamily="18" charset="0"/>
              <a:ea typeface="Calibri" pitchFamily="34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AA9E1-6465-420F-9D39-D79E97FCE70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1371600" y="1295400"/>
            <a:ext cx="502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Access and </a:t>
            </a:r>
            <a:r>
              <a:rPr lang="en-US" altLang="en-US" sz="2800" b="1" u="sng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Outlet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Health and Emergency Services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371600" y="2514600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/>
              <a:t>Planning</a:t>
            </a:r>
            <a:r>
              <a:rPr lang="en-US" altLang="en-US" sz="2800"/>
              <a:t> should ensure that </a:t>
            </a:r>
            <a:r>
              <a:rPr lang="en-US" altLang="en-US" sz="2800">
                <a:solidFill>
                  <a:srgbClr val="FF0000"/>
                </a:solidFill>
              </a:rPr>
              <a:t>emergency services personnel</a:t>
            </a:r>
            <a:r>
              <a:rPr lang="en-US" altLang="en-US" sz="2800"/>
              <a:t> have </a:t>
            </a:r>
            <a:r>
              <a:rPr lang="en-US" altLang="en-US" sz="2800" u="sng"/>
              <a:t>access to all subsections of the venue</a:t>
            </a:r>
            <a:r>
              <a:rPr lang="en-US" altLang="en-US" sz="2800"/>
              <a:t>, including performance, spectator and parking areas.</a:t>
            </a:r>
          </a:p>
        </p:txBody>
      </p:sp>
      <p:pic>
        <p:nvPicPr>
          <p:cNvPr id="12294" name="Picture 3" descr="http://www.mandarinoriental.com/washington/Images/floorplan_meeting_p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5219700" y="3924300"/>
            <a:ext cx="609600" cy="38100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591300" y="5219700"/>
            <a:ext cx="609600" cy="38100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8763000" y="4343400"/>
            <a:ext cx="381000" cy="30480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753100" y="2095500"/>
            <a:ext cx="533400" cy="15240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0089B-D76D-4A1D-868D-4EC80577690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1371600" y="1143000"/>
            <a:ext cx="247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PUBLIC HEALTH</a:t>
            </a:r>
            <a:endParaRPr lang="en-US" altLang="en-US" sz="2800"/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itchFamily="34" charset="0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219200" y="399415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safe and adequate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supply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 safety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8" name="Picture 11" descr="http://www.amblusaka.um.dk/NR/rdonlyres/FF9A6397-7B44-4BC3-A8E7-D7C8083C3C53/0/newablutionb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 descr="http://www.aai.org.au/operations/pakistan/2010/0915/Safe-drinking-water-being-delivered-to-a-displaced-persons-c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524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 descr="http://blog.mlive.com/entertainmentnow_impact/2008/04/large_Mexican_Street_F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32766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://imghost1.indiamart.com/data2/LP/MK/MY-685390/9waste-management-system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19200" r="7201" b="20000"/>
          <a:stretch>
            <a:fillRect/>
          </a:stretch>
        </p:blipFill>
        <p:spPr bwMode="auto">
          <a:xfrm>
            <a:off x="2057400" y="44196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E141E-F59A-4D8A-839B-61F6C548F67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1371600" y="1295400"/>
            <a:ext cx="247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PUBLIC HEALTH</a:t>
            </a:r>
            <a:endParaRPr lang="en-US" altLang="en-US" sz="2800"/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itchFamily="34" charset="0"/>
            </a:endParaRP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1219200" y="33528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sanitation requirements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waste management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;</a:t>
            </a:r>
            <a:endParaRPr lang="en-US" altLang="en-US" sz="2800">
              <a:latin typeface="Arial" pitchFamily="34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</a:rPr>
              <a:t>water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swimming pool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safety;</a:t>
            </a:r>
            <a:endParaRPr lang="en-US" altLang="en-US" sz="2800">
              <a:latin typeface="Arial" pitchFamily="34" charset="0"/>
            </a:endParaRPr>
          </a:p>
        </p:txBody>
      </p:sp>
      <p:pic>
        <p:nvPicPr>
          <p:cNvPr id="14343" name="Picture 2" descr="http://wapedia.mobi/thumb/7ef4502/en/fixed/470/626/Sanisette.jpg?format=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16002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http://www.co-operative.coop/PageFiles/55785350/UNICEF-toi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25336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 descr="http://3.bp.blogspot.com/_xb87GPqBSPU/TVD1QTsSKCI/AAAAAAAACRc/LiqGi70zI2s/s400/IMG_0009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1242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ttp://reggieoc.typepad.com/.a/6a01156f63930e970c01348003bbdc970c-320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B22B2-A5CB-4BB9-9AD1-156E09FA4E2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371600" y="1295400"/>
            <a:ext cx="247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PUBLIC HEALTH</a:t>
            </a:r>
            <a:endParaRPr lang="en-US" altLang="en-US" sz="2800"/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itchFamily="34" charset="0"/>
            </a:endParaRP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1524000" y="19812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pest/vector control;</a:t>
            </a:r>
            <a:endParaRPr lang="en-US" altLang="en-US" sz="2800">
              <a:latin typeface="Arial" pitchFamily="34" charset="0"/>
            </a:endParaRPr>
          </a:p>
        </p:txBody>
      </p:sp>
      <p:pic>
        <p:nvPicPr>
          <p:cNvPr id="15367" name="Picture 4" descr="http://www.pestcontrol.ws/images/pes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048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http://www.gptx.org/Modules/ShowImage.aspx?imageid=2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16383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http://taxdollars.ocregister.com/files/2009/03/lion-fight-300x2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752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http://wb5.itrademarket.com/pdimage/37/s_2501137_sany00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3A884-B119-4C26-9C83-F335ACA11B0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371600" y="1295400"/>
            <a:ext cx="247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PUBLIC HEALTH</a:t>
            </a:r>
            <a:endParaRPr lang="en-US" altLang="en-US" sz="2800"/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itchFamily="34" charset="0"/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1219200" y="320040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infectious diseases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prevention and investigation;</a:t>
            </a:r>
            <a:endParaRPr lang="en-US" altLang="en-US" sz="2800">
              <a:latin typeface="Arial" pitchFamily="34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standards for activities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involving skin penetration, such as tattooing and body piercing; </a:t>
            </a:r>
            <a:endParaRPr lang="en-US" altLang="en-US" sz="2800">
              <a:latin typeface="Arial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endParaRPr lang="en-US" altLang="en-US" sz="2800">
              <a:latin typeface="Arial" pitchFamily="34" charset="0"/>
            </a:endParaRPr>
          </a:p>
        </p:txBody>
      </p:sp>
      <p:pic>
        <p:nvPicPr>
          <p:cNvPr id="16390" name="Picture 2" descr="http://images.aarogya.com/aarogya/images/prevention-b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574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http://ahmedabad.burrp.com/images/e/f/6/photo_aaryans-tattoo-body-piercing_judges-bungalow_ahmedabad@f6io8xhg_1bc5_1_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http://www.kids-care.com/DW-Images/DW-Misc/tatto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2860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E503F-1566-4887-A352-AE0CDF39ED8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371600" y="1295400"/>
            <a:ext cx="247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PUBLIC HEALTH</a:t>
            </a:r>
            <a:endParaRPr lang="en-US" altLang="en-US" sz="2800"/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itchFamily="34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219200" y="1828800"/>
            <a:ext cx="4724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</a:rPr>
              <a:t>building safety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;</a:t>
            </a: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noise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other nuisance issues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; and</a:t>
            </a:r>
            <a:endParaRPr lang="en-US" altLang="en-US" sz="2800">
              <a:latin typeface="Arial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public health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emergency management /    planning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altLang="en-US" sz="2800">
              <a:latin typeface="Arial" pitchFamily="34" charset="0"/>
            </a:endParaRPr>
          </a:p>
        </p:txBody>
      </p:sp>
      <p:pic>
        <p:nvPicPr>
          <p:cNvPr id="17414" name="Picture 2" descr="http://t0.gstatic.com/images?q=tbn:ANd9GcQqJVMQPk5QhZV_XQgpdyvmCJjMolC1Mp7inRmXRCmh78Tn2E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http://www.blogcdn.com/www.autoblog.com/media/2010/09/stadium-collap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78288"/>
            <a:ext cx="3048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 descr="http://news.bbc.co.uk/olmedia/1315000/images/_1316066_stadium_collapse_3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33528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5F94A-BD0F-4618-BBE8-A39102419D6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524000" y="1219200"/>
            <a:ext cx="300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7379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MEDICAL CARE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524000" y="198120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</a:rPr>
              <a:t>Suitable medical facilities</a:t>
            </a:r>
            <a:r>
              <a:rPr lang="en-US" altLang="en-US" sz="2800"/>
              <a:t>, such as a </a:t>
            </a:r>
            <a:r>
              <a:rPr lang="en-US" altLang="en-US" sz="2800" u="sng">
                <a:solidFill>
                  <a:srgbClr val="FF0000"/>
                </a:solidFill>
              </a:rPr>
              <a:t>first aid room</a:t>
            </a:r>
            <a:r>
              <a:rPr lang="en-US" altLang="en-US" sz="2800"/>
              <a:t>, </a:t>
            </a:r>
            <a:r>
              <a:rPr lang="en-US" altLang="en-US" sz="2800" u="sng">
                <a:solidFill>
                  <a:srgbClr val="FF0000"/>
                </a:solidFill>
              </a:rPr>
              <a:t>tent</a:t>
            </a:r>
            <a:r>
              <a:rPr lang="en-US" altLang="en-US" sz="2800"/>
              <a:t>, or </a:t>
            </a:r>
            <a:r>
              <a:rPr lang="en-US" altLang="en-US" sz="2800">
                <a:solidFill>
                  <a:srgbClr val="FF0000"/>
                </a:solidFill>
              </a:rPr>
              <a:t>vehicle</a:t>
            </a:r>
            <a:r>
              <a:rPr lang="en-US" altLang="en-US" sz="2800"/>
              <a:t>, should be on-site. It should be clearly identified and easily accessible.</a:t>
            </a:r>
          </a:p>
        </p:txBody>
      </p:sp>
      <p:pic>
        <p:nvPicPr>
          <p:cNvPr id="18438" name="Picture 3" descr="http://t0.gstatic.com/images?q=tbn:ANd9GcTjycnm7-Sr-x0sHu6hMbLNvUAHnUuYTHG6SiuCCKt1ed-iraij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http://www.exclusivesurflottery.com.au/img/slfLotteries/whereYourMoneyGoes/firstAidSupplies/first_aid_treat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857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http://www.edsfat.org.uk/images/be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533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http://www.replant.ca/photos/camp/www-replant-ca_camp_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EAE1B-7115-49B8-A1CB-9CBF6A05836F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600200" y="2438400"/>
            <a:ext cx="201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Ambulances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447800" y="289560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relevant ambulance service must be consulted to determine ambulance requirements for the event. </a:t>
            </a:r>
          </a:p>
        </p:txBody>
      </p:sp>
      <p:pic>
        <p:nvPicPr>
          <p:cNvPr id="19462" name="Picture 2" descr="http://www.capecodfd.com/Pics%20Appar%202/Pic%20OB%20A564%20060306%206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52863"/>
            <a:ext cx="31908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1447800" y="1295400"/>
            <a:ext cx="300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7379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MEDICAL CARE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D5BCE-A81A-499F-97B4-6F1E06B5EEFC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625600" y="1219200"/>
            <a:ext cx="286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Medical </a:t>
            </a:r>
            <a:r>
              <a:rPr lang="en-US" altLang="en-US" sz="2800" b="1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Logistics</a:t>
            </a:r>
            <a:endParaRPr lang="en-US" altLang="en-US" sz="2800" b="1" u="sng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1371600" y="1828800"/>
            <a:ext cx="6248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are many medical logistic issues to be considered in the planning of an event including: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1371600" y="3397250"/>
            <a:ext cx="67818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 medical staff operate in a facility to which the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injured must make their way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or will clearly identified medical teams patrol spectator areas?</a:t>
            </a:r>
          </a:p>
          <a:p>
            <a:pPr algn="justLow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 there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 vehicles to transport spectators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the medical facility?</a:t>
            </a:r>
            <a:endParaRPr lang="en-US" altLang="en-US" sz="24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E5246-9CDE-481B-9F78-8CD3F990B2FF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676400" y="2046288"/>
            <a:ext cx="6934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 medical vehicles be appropriate to the terrain? For example,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four-wheel-drive vehicles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 be required for off-road areas, and golf carts or similar vehicles for high-density spectator areas.</a:t>
            </a:r>
          </a:p>
          <a:p>
            <a:pPr algn="justLow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n-US" altLang="en-US" sz="24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Where an ambulance is not required, will a </a:t>
            </a:r>
            <a:r>
              <a:rPr lang="en-US" altLang="en-US" sz="2400" u="sng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chauffeur system</a:t>
            </a:r>
            <a:r>
              <a:rPr lang="en-US" altLang="en-US" sz="24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 provided to transport persons from the medical facility to their own transport?</a:t>
            </a:r>
            <a:endParaRPr lang="en-US" altLang="en-US" sz="24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1625600" y="1219200"/>
            <a:ext cx="286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Medical Logistics</a:t>
            </a:r>
            <a:endParaRPr lang="en-US" altLang="en-US" sz="2800" b="1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4/3/2011</a:t>
            </a:r>
            <a:r>
              <a:rPr lang="ar-EG" smtClean="0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D0DC5-4210-4978-84CE-7B8FE8F7B2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219200" y="1152525"/>
            <a:ext cx="73914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2400">
                <a:latin typeface="Times" pitchFamily="18" charset="0"/>
                <a:ea typeface="Calibri" pitchFamily="34" charset="0"/>
                <a:cs typeface="Times" pitchFamily="18" charset="0"/>
              </a:rPr>
              <a:t>2 -  Mass gatherings are events attended by number of people. How many people forms mass gathering?</a:t>
            </a:r>
          </a:p>
          <a:p>
            <a:pPr lvl="2" eaLnBrk="1" hangingPunct="1">
              <a:lnSpc>
                <a:spcPct val="115000"/>
              </a:lnSpc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ea typeface="Calibri" pitchFamily="34" charset="0"/>
                <a:cs typeface="Times" pitchFamily="18" charset="0"/>
              </a:rPr>
              <a:t>Attending of more than 100 people for long period are sufficient to form mass gathering. </a:t>
            </a:r>
          </a:p>
          <a:p>
            <a:pPr lvl="2" eaLnBrk="1" hangingPunct="1">
              <a:lnSpc>
                <a:spcPct val="115000"/>
              </a:lnSpc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ea typeface="Calibri" pitchFamily="34" charset="0"/>
                <a:cs typeface="Times" pitchFamily="18" charset="0"/>
              </a:rPr>
              <a:t>Attending of Sufficient number of people to strain the planning and response resources of the host community.</a:t>
            </a:r>
          </a:p>
          <a:p>
            <a:pPr lvl="2" eaLnBrk="1" hangingPunct="1">
              <a:lnSpc>
                <a:spcPct val="115000"/>
              </a:lnSpc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ea typeface="Calibri" pitchFamily="34" charset="0"/>
                <a:cs typeface="Times" pitchFamily="18" charset="0"/>
              </a:rPr>
              <a:t>Attending of street market to form mass gathering.</a:t>
            </a:r>
          </a:p>
          <a:p>
            <a:pPr lvl="2" eaLnBrk="1" hangingPunct="1">
              <a:lnSpc>
                <a:spcPct val="115000"/>
              </a:lnSpc>
              <a:spcAft>
                <a:spcPts val="1000"/>
              </a:spcAft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ea typeface="Calibri" pitchFamily="34" charset="0"/>
                <a:cs typeface="Times" pitchFamily="18" charset="0"/>
              </a:rPr>
              <a:t>Attending of Religion events are sufficient to form mass gathering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AD387-474E-46CA-A8A2-4BE8C754C13F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1447800" y="1687513"/>
            <a:ext cx="6172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will medical staff be notified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or summoned to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spectators requiring assistance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widespread spectator areas?</a:t>
            </a:r>
          </a:p>
          <a:p>
            <a:pPr algn="justLow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en-US" altLang="en-US" sz="24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means of </a:t>
            </a: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communication will be available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attending medical personnel to communicate with off-site medical staff, event organisers, security and other support staff?</a:t>
            </a: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endParaRPr lang="en-US" altLang="en-US" sz="24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there any sponsorship conflicts between the event sponsor and any medical service sponsors?</a:t>
            </a:r>
            <a:endParaRPr lang="en-US" altLang="en-US" sz="2400" u="sng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1625600" y="1219200"/>
            <a:ext cx="286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Medical Logistics</a:t>
            </a:r>
            <a:endParaRPr lang="en-US" altLang="en-US" sz="2800" b="1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4/3/2011</a:t>
            </a:r>
            <a:r>
              <a:rPr lang="ar-EG" smtClean="0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00FA-C348-4823-9A6B-C39B7B1F45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867400" y="5257800"/>
            <a:ext cx="25908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4/3/2011</a:t>
            </a:r>
            <a:r>
              <a:rPr lang="ar-EG" smtClean="0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2B849-DD14-4EFB-84DD-6C2B90E6834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371600" y="1371600"/>
            <a:ext cx="7315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" pitchFamily="18" charset="0"/>
                <a:cs typeface="Times" pitchFamily="18" charset="0"/>
              </a:rPr>
              <a:t>3 - Why it is necessary to consider a number of alternative venues for the Mass gatherings event?</a:t>
            </a:r>
          </a:p>
          <a:p>
            <a:pPr eaLnBrk="1" hangingPunct="1"/>
            <a:endParaRPr lang="en-US" altLang="en-US" sz="2400">
              <a:latin typeface="Times" pitchFamily="18" charset="0"/>
              <a:cs typeface="Times" pitchFamily="18" charset="0"/>
            </a:endParaRPr>
          </a:p>
          <a:p>
            <a:pPr lvl="1" eaLnBrk="1" hangingPunct="1"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cs typeface="Times" pitchFamily="18" charset="0"/>
              </a:rPr>
              <a:t>To avoid any sponsorship conflicts.</a:t>
            </a:r>
          </a:p>
          <a:p>
            <a:pPr lvl="1" eaLnBrk="1" hangingPunct="1"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cs typeface="Times" pitchFamily="18" charset="0"/>
              </a:rPr>
              <a:t>To insure relevant ambulance availability.</a:t>
            </a:r>
          </a:p>
          <a:p>
            <a:pPr lvl="1" eaLnBrk="1" hangingPunct="1"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cs typeface="Times" pitchFamily="18" charset="0"/>
              </a:rPr>
              <a:t>To insure health and safety considerations</a:t>
            </a:r>
          </a:p>
          <a:p>
            <a:pPr lvl="1" eaLnBrk="1" hangingPunct="1"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cs typeface="Times" pitchFamily="18" charset="0"/>
              </a:rPr>
              <a:t>To adapt health insurance regulations.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4/3/2011</a:t>
            </a:r>
            <a:r>
              <a:rPr lang="ar-EG" smtClean="0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9E836-96F0-4374-9E2F-ED7FA0958C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371600" y="1447800"/>
            <a:ext cx="7467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" pitchFamily="18" charset="0"/>
                <a:cs typeface="Times" pitchFamily="18" charset="0"/>
              </a:rPr>
              <a:t>4 - Why it is important to obtain Information about the venue.</a:t>
            </a:r>
          </a:p>
          <a:p>
            <a:pPr lvl="1" eaLnBrk="1" hangingPunct="1"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cs typeface="Times" pitchFamily="18" charset="0"/>
              </a:rPr>
              <a:t>To ensure that police services having full protection for people from drug dealers and thieves.</a:t>
            </a:r>
          </a:p>
          <a:p>
            <a:pPr lvl="1" eaLnBrk="1" hangingPunct="1"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cs typeface="Times" pitchFamily="18" charset="0"/>
              </a:rPr>
              <a:t>To ensure safe and adequate water supply and food safety.</a:t>
            </a:r>
          </a:p>
          <a:p>
            <a:pPr lvl="1" eaLnBrk="1" hangingPunct="1"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cs typeface="Times" pitchFamily="18" charset="0"/>
              </a:rPr>
              <a:t>To ensure safe sanitation and waste management.</a:t>
            </a:r>
          </a:p>
          <a:p>
            <a:pPr lvl="1" eaLnBrk="1" hangingPunct="1">
              <a:buFont typeface="Calibri" pitchFamily="34" charset="0"/>
              <a:buAutoNum type="alphaUcPeriod"/>
            </a:pPr>
            <a:r>
              <a:rPr lang="en-US" altLang="en-US" sz="2400">
                <a:latin typeface="Times" pitchFamily="18" charset="0"/>
                <a:cs typeface="Times" pitchFamily="18" charset="0"/>
              </a:rPr>
              <a:t>To ensure that emergency services personnel have access to all subsections of the 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5A7C8-FB27-4920-A940-C43826F5FC1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219200"/>
          <a:ext cx="6019800" cy="1219200"/>
        </p:xfrm>
        <a:graphic>
          <a:graphicData uri="http://schemas.openxmlformats.org/drawingml/2006/table">
            <a:tbl>
              <a:tblPr/>
              <a:tblGrid>
                <a:gridCol w="902758"/>
                <a:gridCol w="5117042"/>
              </a:tblGrid>
              <a:tr h="474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Arial"/>
                        </a:rPr>
                        <a:t>part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 dirty="0">
                          <a:latin typeface="Times New Roman"/>
                          <a:ea typeface="Times New Roman"/>
                          <a:cs typeface="Arial"/>
                        </a:rPr>
                        <a:t>SAFE AND HEALTHY MASS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25" dirty="0">
                          <a:latin typeface="Times New Roman"/>
                          <a:ea typeface="Times New Roman"/>
                          <a:cs typeface="Arial"/>
                        </a:rPr>
                        <a:t>GATHERINGS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en-US" sz="2800" b="1" dirty="0" smtClean="0">
                          <a:latin typeface="Broadway BT"/>
                          <a:ea typeface="Calibri"/>
                          <a:cs typeface="Broadway BT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82" name="Rectangle 1"/>
          <p:cNvSpPr>
            <a:spLocks noChangeArrowheads="1"/>
          </p:cNvSpPr>
          <p:nvPr/>
        </p:nvSpPr>
        <p:spPr bwMode="auto">
          <a:xfrm>
            <a:off x="1295400" y="2514600"/>
            <a:ext cx="4800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cs typeface="Times New Roman" pitchFamily="18" charset="0"/>
              </a:rPr>
              <a:t>Mass gatherings</a:t>
            </a:r>
            <a:r>
              <a:rPr lang="en-US" altLang="en-US" sz="2800" u="sng">
                <a:cs typeface="Times New Roman" pitchFamily="18" charset="0"/>
              </a:rPr>
              <a:t> </a:t>
            </a:r>
            <a:r>
              <a:rPr lang="en-US" altLang="en-US" sz="2800">
                <a:cs typeface="Times New Roman" pitchFamily="18" charset="0"/>
              </a:rPr>
              <a:t>are </a:t>
            </a:r>
            <a:r>
              <a:rPr lang="en-US" altLang="en-US" sz="2800">
                <a:solidFill>
                  <a:srgbClr val="FF0000"/>
                </a:solidFill>
                <a:cs typeface="Times New Roman" pitchFamily="18" charset="0"/>
              </a:rPr>
              <a:t>events</a:t>
            </a:r>
            <a:r>
              <a:rPr lang="en-US" altLang="en-US" sz="2800">
                <a:cs typeface="Times New Roman" pitchFamily="18" charset="0"/>
              </a:rPr>
              <a:t> attended by a </a:t>
            </a:r>
            <a:r>
              <a:rPr lang="en-US" altLang="en-US" sz="2800">
                <a:solidFill>
                  <a:srgbClr val="FF0000"/>
                </a:solidFill>
                <a:cs typeface="Times New Roman" pitchFamily="18" charset="0"/>
              </a:rPr>
              <a:t>sufficient number of people </a:t>
            </a:r>
            <a:r>
              <a:rPr lang="en-US" altLang="en-US" sz="2800">
                <a:cs typeface="Times New Roman" pitchFamily="18" charset="0"/>
              </a:rPr>
              <a:t>to strain the planning and response resources of the host community, state/province/, nation, or region where it is being held.</a:t>
            </a:r>
            <a:endParaRPr lang="en-US" altLang="en-US" sz="280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7183" name="Picture 3" descr="http://1.bp.blogspot.com/_DnmjuQRMFfc/SwGKLPBFpYI/AAAAAAAAAn4/Ts2kPDEOH30/s1600/crow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9797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FD315-04A2-439D-92AC-62C075C8FFC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1371600" y="1219200"/>
            <a:ext cx="4287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7379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APPROVAL FOR EVENT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447800" y="2133600"/>
            <a:ext cx="701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Event organizers </a:t>
            </a:r>
            <a:r>
              <a:rPr lang="en-US" altLang="en-US" sz="2800"/>
              <a:t>usually </a:t>
            </a:r>
            <a:r>
              <a:rPr lang="en-US" altLang="en-US" sz="2800">
                <a:solidFill>
                  <a:srgbClr val="FF0000"/>
                </a:solidFill>
              </a:rPr>
              <a:t>must gain approval </a:t>
            </a:r>
            <a:r>
              <a:rPr lang="en-US" altLang="en-US" sz="2800"/>
              <a:t>from local, and sometimes state, authorities to hold public events. Information on the approval process should be obtained</a:t>
            </a:r>
          </a:p>
        </p:txBody>
      </p:sp>
      <p:pic>
        <p:nvPicPr>
          <p:cNvPr id="8198" name="Picture 3" descr="http://www.boingboing.net/images/spectaclenasca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000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A2FF-93BD-45C0-8BFA-288B4BE6287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1295400" y="1295400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7379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LEGAL ISSUES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0" y="2133600"/>
            <a:ext cx="6553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There is usually some </a:t>
            </a:r>
            <a:r>
              <a:rPr lang="en-US" altLang="en-US" sz="2800" u="sng">
                <a:solidFill>
                  <a:srgbClr val="FF0000"/>
                </a:solidFill>
              </a:rPr>
              <a:t>form of legislation </a:t>
            </a:r>
            <a:r>
              <a:rPr lang="en-US" altLang="en-US" sz="2800"/>
              <a:t>which </a:t>
            </a:r>
            <a:r>
              <a:rPr lang="en-US" altLang="en-US" sz="2800" u="sng">
                <a:solidFill>
                  <a:srgbClr val="FF0000"/>
                </a:solidFill>
              </a:rPr>
              <a:t>governs or restricts public events </a:t>
            </a:r>
            <a:r>
              <a:rPr lang="en-US" altLang="en-US" sz="2800"/>
              <a:t>or aspects thereof.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</a:rPr>
              <a:t>In some cases</a:t>
            </a:r>
            <a:r>
              <a:rPr lang="en-US" altLang="en-US" sz="2800"/>
              <a:t>, particularly for extremely large or high impact events, special State or local legislation for the event may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2F6D6-6426-4AF4-BD5F-040DB93071B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1371600" y="1841500"/>
            <a:ext cx="3810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may be necessary to consider a number of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alternative venues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 event.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1600200" y="1447800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7379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VENUE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6" name="Picture 9" descr="http://bp1.blogger.com/_VUlzPdlnZ2o/R_zdp7GsVxI/AAAAAAAAAB4/2KLS4E06SCA/s400/800px-Critical_mass_budapest3_4.22.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6687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1447800" y="4724400"/>
            <a:ext cx="701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Emergency managers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 be able to </a:t>
            </a:r>
            <a:r>
              <a:rPr lang="en-US" altLang="en-US" sz="2800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recommend appropriate venues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based on health and safety considerations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608AE-6333-440D-99FE-21416476F7D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447800" y="1219200"/>
            <a:ext cx="147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Hazards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1447800" y="2133600"/>
            <a:ext cx="6934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Power lines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 could be brought down by a severe storm;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ways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may be prone to flooding;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0037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bush fires;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 winds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Extremes of temperature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and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Low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Pests, large animals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pollens and poisonous plants.</a:t>
            </a:r>
            <a:endParaRPr lang="en-US" altLang="en-US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805</Words>
  <Application>Microsoft Office PowerPoint</Application>
  <PresentationFormat>On-screen Show (4:3)</PresentationFormat>
  <Paragraphs>125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Andalus</vt:lpstr>
      <vt:lpstr>Times New Roman</vt:lpstr>
      <vt:lpstr>Times</vt:lpstr>
      <vt:lpstr>Broadway BT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Messeiry</dc:creator>
  <cp:lastModifiedBy>Mamduh A. Elmesseiry</cp:lastModifiedBy>
  <cp:revision>68</cp:revision>
  <dcterms:created xsi:type="dcterms:W3CDTF">2011-04-03T16:52:14Z</dcterms:created>
  <dcterms:modified xsi:type="dcterms:W3CDTF">2015-02-23T06:49:34Z</dcterms:modified>
</cp:coreProperties>
</file>