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6"/>
  </p:notesMasterIdLst>
  <p:sldIdLst>
    <p:sldId id="256" r:id="rId2"/>
    <p:sldId id="257" r:id="rId3"/>
    <p:sldId id="258" r:id="rId4"/>
    <p:sldId id="259" r:id="rId5"/>
    <p:sldId id="285" r:id="rId6"/>
    <p:sldId id="260" r:id="rId7"/>
    <p:sldId id="286" r:id="rId8"/>
    <p:sldId id="261" r:id="rId9"/>
    <p:sldId id="287" r:id="rId10"/>
    <p:sldId id="262" r:id="rId11"/>
    <p:sldId id="288" r:id="rId12"/>
    <p:sldId id="263" r:id="rId13"/>
    <p:sldId id="289" r:id="rId14"/>
    <p:sldId id="264" r:id="rId15"/>
    <p:sldId id="297" r:id="rId16"/>
    <p:sldId id="265" r:id="rId17"/>
    <p:sldId id="266" r:id="rId18"/>
    <p:sldId id="296" r:id="rId19"/>
    <p:sldId id="298" r:id="rId20"/>
    <p:sldId id="267" r:id="rId21"/>
    <p:sldId id="268" r:id="rId22"/>
    <p:sldId id="269" r:id="rId23"/>
    <p:sldId id="294" r:id="rId24"/>
    <p:sldId id="295" r:id="rId25"/>
    <p:sldId id="291" r:id="rId26"/>
    <p:sldId id="293" r:id="rId27"/>
    <p:sldId id="290" r:id="rId28"/>
    <p:sldId id="292"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9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19" autoAdjust="0"/>
  </p:normalViewPr>
  <p:slideViewPr>
    <p:cSldViewPr snapToGrid="0" snapToObjects="1">
      <p:cViewPr varScale="1">
        <p:scale>
          <a:sx n="69" d="100"/>
          <a:sy n="69" d="100"/>
        </p:scale>
        <p:origin x="-17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92FDF-4F24-8E40-8DD3-2ACB2C237C39}" type="datetimeFigureOut">
              <a:rPr lang="en-US" smtClean="0"/>
              <a:t>4/29/15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88429-D35F-6D48-9337-111318D60AE0}" type="slidenum">
              <a:rPr lang="en-US" smtClean="0"/>
              <a:t>‹#›</a:t>
            </a:fld>
            <a:endParaRPr lang="en-US"/>
          </a:p>
        </p:txBody>
      </p:sp>
    </p:spTree>
    <p:extLst>
      <p:ext uri="{BB962C8B-B14F-4D97-AF65-F5344CB8AC3E}">
        <p14:creationId xmlns:p14="http://schemas.microsoft.com/office/powerpoint/2010/main" val="2898718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88429-D35F-6D48-9337-111318D60AE0}" type="slidenum">
              <a:rPr lang="en-US" smtClean="0"/>
              <a:t>3</a:t>
            </a:fld>
            <a:endParaRPr lang="en-US"/>
          </a:p>
        </p:txBody>
      </p:sp>
    </p:spTree>
    <p:extLst>
      <p:ext uri="{BB962C8B-B14F-4D97-AF65-F5344CB8AC3E}">
        <p14:creationId xmlns:p14="http://schemas.microsoft.com/office/powerpoint/2010/main" val="420243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For example, travel medicine may include advice on how to prevent malaria and other vector-borne diseases, travellers' diarrhea, sexually transmitted diseases, injuries and accidents, as well as information on acclimatization and adaptation to hostile environments. Within the context of pre-travel care and in addition to the prevention of illness, both travellers and health care providers should, as stated above, discuss the environmental, cultural, health and sociopolitical impacts that travel has on the local population at the travel destination</a:t>
            </a:r>
          </a:p>
          <a:p>
            <a:endParaRPr lang="en-US" dirty="0"/>
          </a:p>
        </p:txBody>
      </p:sp>
      <p:sp>
        <p:nvSpPr>
          <p:cNvPr id="4" name="Slide Number Placeholder 3"/>
          <p:cNvSpPr>
            <a:spLocks noGrp="1"/>
          </p:cNvSpPr>
          <p:nvPr>
            <p:ph type="sldNum" sz="quarter" idx="10"/>
          </p:nvPr>
        </p:nvSpPr>
        <p:spPr/>
        <p:txBody>
          <a:bodyPr/>
          <a:lstStyle/>
          <a:p>
            <a:fld id="{35388429-D35F-6D48-9337-111318D60AE0}" type="slidenum">
              <a:rPr lang="en-US" smtClean="0"/>
              <a:t>4</a:t>
            </a:fld>
            <a:endParaRPr lang="en-US"/>
          </a:p>
        </p:txBody>
      </p:sp>
    </p:spTree>
    <p:extLst>
      <p:ext uri="{BB962C8B-B14F-4D97-AF65-F5344CB8AC3E}">
        <p14:creationId xmlns:p14="http://schemas.microsoft.com/office/powerpoint/2010/main" val="197176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88429-D35F-6D48-9337-111318D60AE0}" type="slidenum">
              <a:rPr lang="en-US" smtClean="0"/>
              <a:t>6</a:t>
            </a:fld>
            <a:endParaRPr lang="en-US"/>
          </a:p>
        </p:txBody>
      </p:sp>
    </p:spTree>
    <p:extLst>
      <p:ext uri="{BB962C8B-B14F-4D97-AF65-F5344CB8AC3E}">
        <p14:creationId xmlns:p14="http://schemas.microsoft.com/office/powerpoint/2010/main" val="19170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388429-D35F-6D48-9337-111318D60AE0}" type="slidenum">
              <a:rPr lang="en-US" smtClean="0"/>
              <a:t>8</a:t>
            </a:fld>
            <a:endParaRPr lang="en-US"/>
          </a:p>
        </p:txBody>
      </p:sp>
    </p:spTree>
    <p:extLst>
      <p:ext uri="{BB962C8B-B14F-4D97-AF65-F5344CB8AC3E}">
        <p14:creationId xmlns:p14="http://schemas.microsoft.com/office/powerpoint/2010/main" val="356257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According to what they found on 2006 ,  there are 700. 000 .000 travelers  cross  international borders annually. So, educating the travelers about how they can protect their health will help in preventing lots of diseases.</a:t>
            </a:r>
          </a:p>
          <a:p>
            <a:pPr lvl="0"/>
            <a:r>
              <a:rPr lang="en-US" sz="1200" kern="1200" dirty="0" smtClean="0">
                <a:solidFill>
                  <a:schemeClr val="tx1"/>
                </a:solidFill>
                <a:effectLst/>
                <a:latin typeface="+mn-lt"/>
                <a:ea typeface="+mn-ea"/>
                <a:cs typeface="+mn-cs"/>
              </a:rPr>
              <a:t>Precautions differ as time changes because there are many changes in global infectious diseases epidemiology . </a:t>
            </a:r>
          </a:p>
          <a:p>
            <a:pPr lvl="0"/>
            <a:r>
              <a:rPr lang="en-US" sz="1200" kern="1200" dirty="0" smtClean="0">
                <a:solidFill>
                  <a:schemeClr val="tx1"/>
                </a:solidFill>
                <a:effectLst/>
                <a:latin typeface="+mn-lt"/>
                <a:ea typeface="+mn-ea"/>
                <a:cs typeface="+mn-cs"/>
              </a:rPr>
              <a:t>Changing patterns of drug resistance, therefore seeking medical advice is important to have the newly effective treatment that can kill the organism. </a:t>
            </a:r>
          </a:p>
          <a:p>
            <a:pPr lvl="0"/>
            <a:r>
              <a:rPr lang="en-US" sz="1200" kern="1200" dirty="0" smtClean="0">
                <a:solidFill>
                  <a:schemeClr val="tx1"/>
                </a:solidFill>
                <a:effectLst/>
                <a:latin typeface="+mn-lt"/>
                <a:ea typeface="+mn-ea"/>
                <a:cs typeface="+mn-cs"/>
              </a:rPr>
              <a:t>As mentioned previously, there is huge number of travelers every year , and accordingly an increase in the number of travelers with chronic health conditions,  and they need special care to not develop any complications.</a:t>
            </a:r>
          </a:p>
          <a:p>
            <a:pPr lvl="0"/>
            <a:r>
              <a:rPr lang="x-non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Traveler protection by providing  prophylactic and treatment agents to protect the traveler , prevent the transmission of infectious diseases and minimize the number of cases.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388429-D35F-6D48-9337-111318D60AE0}" type="slidenum">
              <a:rPr lang="en-US" smtClean="0"/>
              <a:t>10</a:t>
            </a:fld>
            <a:endParaRPr lang="en-US"/>
          </a:p>
        </p:txBody>
      </p:sp>
    </p:spTree>
    <p:extLst>
      <p:ext uri="{BB962C8B-B14F-4D97-AF65-F5344CB8AC3E}">
        <p14:creationId xmlns:p14="http://schemas.microsoft.com/office/powerpoint/2010/main" val="254978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General precautions: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International travel can pose various risks to health, depending both on the health needs of the traveler and on the type of travel to be undertaken. Travelers may encounter sudden and significant changes in altitude, humidity, temperature and exposure to a variety of infectious diseases, which can result in illness. In addition, serious health risks may arise in areas where accommodation is of poor quality, hygiene and sanitation are inadequate, medical services are not well developed and clean water is unavailable. Accidents continue to be the most common cause of morbidity and mortality in travelers but it is also important to protect travelers against infectious diseases.(WHO)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fontAlgn="base"/>
            <a:r>
              <a:rPr lang="en-US" sz="1200" b="1" kern="1200" dirty="0" smtClean="0">
                <a:solidFill>
                  <a:schemeClr val="tx1"/>
                </a:solidFill>
                <a:effectLst/>
                <a:latin typeface="+mn-lt"/>
                <a:ea typeface="+mn-ea"/>
                <a:cs typeface="+mn-cs"/>
              </a:rPr>
              <a:t>Key factors in determining the risks to which a traveler may be exposed are :</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mode of transport</a:t>
            </a:r>
          </a:p>
          <a:p>
            <a:pPr lvl="0" fontAlgn="base"/>
            <a:r>
              <a:rPr lang="en-US" sz="1200" kern="1200" dirty="0" smtClean="0">
                <a:solidFill>
                  <a:schemeClr val="tx1"/>
                </a:solidFill>
                <a:effectLst/>
                <a:latin typeface="+mn-lt"/>
                <a:ea typeface="+mn-ea"/>
                <a:cs typeface="+mn-cs"/>
              </a:rPr>
              <a:t>destination(s)</a:t>
            </a:r>
          </a:p>
          <a:p>
            <a:pPr lvl="0" fontAlgn="base"/>
            <a:r>
              <a:rPr lang="en-US" sz="1200" kern="1200" dirty="0" smtClean="0">
                <a:solidFill>
                  <a:schemeClr val="tx1"/>
                </a:solidFill>
                <a:effectLst/>
                <a:latin typeface="+mn-lt"/>
                <a:ea typeface="+mn-ea"/>
                <a:cs typeface="+mn-cs"/>
              </a:rPr>
              <a:t>duration and season of travel</a:t>
            </a:r>
          </a:p>
          <a:p>
            <a:pPr lvl="0" fontAlgn="base"/>
            <a:r>
              <a:rPr lang="en-US" sz="1200" kern="1200" dirty="0" smtClean="0">
                <a:solidFill>
                  <a:schemeClr val="tx1"/>
                </a:solidFill>
                <a:effectLst/>
                <a:latin typeface="+mn-lt"/>
                <a:ea typeface="+mn-ea"/>
                <a:cs typeface="+mn-cs"/>
              </a:rPr>
              <a:t>purpose of travel</a:t>
            </a:r>
          </a:p>
          <a:p>
            <a:pPr lvl="0" fontAlgn="base"/>
            <a:r>
              <a:rPr lang="en-US" sz="1200" kern="1200" dirty="0" smtClean="0">
                <a:solidFill>
                  <a:schemeClr val="tx1"/>
                </a:solidFill>
                <a:effectLst/>
                <a:latin typeface="+mn-lt"/>
                <a:ea typeface="+mn-ea"/>
                <a:cs typeface="+mn-cs"/>
              </a:rPr>
              <a:t>standards of accommodation, food hygiene and sanitation</a:t>
            </a:r>
          </a:p>
          <a:p>
            <a:pPr lvl="0" fontAlgn="base"/>
            <a:r>
              <a:rPr lang="en-US" sz="1200" kern="1200" dirty="0" smtClean="0">
                <a:solidFill>
                  <a:schemeClr val="tx1"/>
                </a:solidFill>
                <a:effectLst/>
                <a:latin typeface="+mn-lt"/>
                <a:ea typeface="+mn-ea"/>
                <a:cs typeface="+mn-cs"/>
              </a:rPr>
              <a:t>behavior of the traveler</a:t>
            </a:r>
          </a:p>
          <a:p>
            <a:pPr lvl="0" fontAlgn="base"/>
            <a:r>
              <a:rPr lang="en-US" sz="1200" kern="1200" dirty="0" smtClean="0">
                <a:solidFill>
                  <a:schemeClr val="tx1"/>
                </a:solidFill>
                <a:effectLst/>
                <a:latin typeface="+mn-lt"/>
                <a:ea typeface="+mn-ea"/>
                <a:cs typeface="+mn-cs"/>
              </a:rPr>
              <a:t>Underlying health of the traveler</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Destinations where accommodation, hygiene and sanitation, medical care and water quality are of a high standard pose relatively few serious risks to the health of travellers, except those with pre-existing illness. The same is true of business travellers and tourists visiting most major cities and tourist centers and staying in good-quality accommodation. In contrast, destinations where accommodation is of poor quality, hygiene and sanitation are inadequate, medical services do not exist and clean water is unavailable may pose serious risks for the health of travelers. This applies, for example, to personnel from emergency relief and development agencies and to tourists who venture into remote areas. In these settings, stringent precautions must be taken to avoid illness. Travel warnings from governmental sources should be taken seriously; they are likely to have implications for travel and for travel insurance.</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The epidemiology of infectious diseases in the destination country is of importance to travelers. Travellers and travel medicine practitioners should be aware of the occurrence of these diseases in the destination countries. Unforeseen natural or man-made disasters may occur; outbreaks of known or newly emerging infectious diseases are often unpredictable.</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The mode of transport, duration of visit and the behavior and lifestyle of the traveller are important in determining the likelihood of exposure to infectious diseases and will influence decisions on the need for certain vaccinations or anti-malarial medication. The duration of visit may also determine whether the traveler is subjected to marked changes in altitude, temperature and humidity or to prolonged exposure to atmospheric pollution.</a:t>
            </a:r>
          </a:p>
          <a:p>
            <a:pPr fontAlgn="base"/>
            <a:r>
              <a:rPr lang="en-US" sz="1200" kern="1200" dirty="0" smtClean="0">
                <a:solidFill>
                  <a:schemeClr val="tx1"/>
                </a:solidFill>
                <a:effectLst/>
                <a:latin typeface="+mn-lt"/>
                <a:ea typeface="+mn-ea"/>
                <a:cs typeface="+mn-cs"/>
              </a:rPr>
              <a:t>Understanding the purpose of the visit and the type of travel planned is critical in relation to the associated travel health risks. However, behavior also plays an important role; for example, going outdoors in the evenings in a malaria-endemic area without taking precautions to avoid mosquito bites may result in the traveler becoming infected with malaria. Exposure to insects, rodents or other animals, infectious agents and contaminated food and water, combined with the absence of appropriate medical facilities, makes travel in many remote regions particularly hazardous.</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Whatever their destination or mode of travel, it is important that travellers should be aware of the risk of accidents under the influence of alcohol or drugs and, mainly, in relation to road transport or the practice of sports.</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There are some information will help you to be Proactive, Prepared, and Protected when it comes to your health and the health of others while you are traveling:</a:t>
            </a:r>
          </a:p>
          <a:p>
            <a:r>
              <a:rPr lang="x-none"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BE PROACTIVE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your travel take steps to anticipate any issues that could arise:</a:t>
            </a:r>
          </a:p>
          <a:p>
            <a:pPr fontAlgn="base"/>
            <a:r>
              <a:rPr lang="en-US" sz="1200" kern="1200" dirty="0" smtClean="0">
                <a:solidFill>
                  <a:schemeClr val="tx1"/>
                </a:solidFill>
                <a:effectLst/>
                <a:latin typeface="+mn-lt"/>
                <a:ea typeface="+mn-ea"/>
                <a:cs typeface="+mn-cs"/>
              </a:rPr>
              <a:t>- Learn about your destination</a:t>
            </a:r>
            <a:r>
              <a:rPr lang="x-non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See a doctor before you travel</a:t>
            </a:r>
            <a:r>
              <a:rPr lang="x-non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Think about your health status (Are you too sick to travel?)(Recent illnesses, injuries, or surgeries) (Do you have any special health needs? (Babies and small children, pregnant women, people with disabilities, people with weakened immune systems).</a:t>
            </a:r>
          </a:p>
          <a:p>
            <a:r>
              <a:rPr lang="x-non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x-non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BE PREPARED</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No one wants to think about getting sick or hurt during a trip, but sometimes these things happen. You may not be able to prevent every illness or injury, but you can plan ahead to be able to deal with them:</a:t>
            </a:r>
          </a:p>
          <a:p>
            <a:r>
              <a:rPr lang="x-none"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Pack smart: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to Pack in Your Travel Health Kit? </a:t>
            </a:r>
            <a:endParaRPr lang="en-U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Medicines:</a:t>
            </a:r>
          </a:p>
          <a:p>
            <a:pPr lvl="0" fontAlgn="base"/>
            <a:r>
              <a:rPr lang="en-US" sz="1200" kern="1200" dirty="0" smtClean="0">
                <a:solidFill>
                  <a:schemeClr val="tx1"/>
                </a:solidFill>
                <a:effectLst/>
                <a:latin typeface="+mn-lt"/>
                <a:ea typeface="+mn-ea"/>
                <a:cs typeface="+mn-cs"/>
              </a:rPr>
              <a:t>Prescription medicines you usually take</a:t>
            </a:r>
          </a:p>
          <a:p>
            <a:pPr lvl="0" fontAlgn="base"/>
            <a:r>
              <a:rPr lang="en-US" sz="1200" kern="1200" dirty="0" smtClean="0">
                <a:solidFill>
                  <a:schemeClr val="tx1"/>
                </a:solidFill>
                <a:effectLst/>
                <a:latin typeface="+mn-lt"/>
                <a:ea typeface="+mn-ea"/>
                <a:cs typeface="+mn-cs"/>
              </a:rPr>
              <a:t>Special prescriptions for the trip:</a:t>
            </a:r>
          </a:p>
          <a:p>
            <a:pPr lvl="0" fontAlgn="base"/>
            <a:r>
              <a:rPr lang="en-US" sz="1200" kern="1200" dirty="0" smtClean="0">
                <a:solidFill>
                  <a:schemeClr val="tx1"/>
                </a:solidFill>
                <a:effectLst/>
                <a:latin typeface="+mn-lt"/>
                <a:ea typeface="+mn-ea"/>
                <a:cs typeface="+mn-cs"/>
              </a:rPr>
              <a:t>Medicines to prevent malaria, if needed</a:t>
            </a:r>
          </a:p>
          <a:p>
            <a:pPr lvl="0" fontAlgn="base"/>
            <a:r>
              <a:rPr lang="en-US" sz="1200" kern="1200" dirty="0" smtClean="0">
                <a:solidFill>
                  <a:schemeClr val="tx1"/>
                </a:solidFill>
                <a:effectLst/>
                <a:latin typeface="+mn-lt"/>
                <a:ea typeface="+mn-ea"/>
                <a:cs typeface="+mn-cs"/>
              </a:rPr>
              <a:t> Over the counter medicines:</a:t>
            </a:r>
          </a:p>
          <a:p>
            <a:pPr lvl="0" fontAlgn="base"/>
            <a:r>
              <a:rPr lang="en-US" sz="1200" kern="1200" dirty="0" smtClean="0">
                <a:solidFill>
                  <a:schemeClr val="tx1"/>
                </a:solidFill>
                <a:effectLst/>
                <a:latin typeface="+mn-lt"/>
                <a:ea typeface="+mn-ea"/>
                <a:cs typeface="+mn-cs"/>
              </a:rPr>
              <a:t>Anti-diarrheal medication</a:t>
            </a:r>
          </a:p>
          <a:p>
            <a:pPr lvl="0" fontAlgn="base"/>
            <a:r>
              <a:rPr lang="en-US" sz="1200" kern="1200" dirty="0" smtClean="0">
                <a:solidFill>
                  <a:schemeClr val="tx1"/>
                </a:solidFill>
                <a:effectLst/>
                <a:latin typeface="+mn-lt"/>
                <a:ea typeface="+mn-ea"/>
                <a:cs typeface="+mn-cs"/>
              </a:rPr>
              <a:t>Antihistamine</a:t>
            </a:r>
          </a:p>
          <a:p>
            <a:pPr lvl="0" fontAlgn="base"/>
            <a:r>
              <a:rPr lang="en-US" sz="1200" kern="1200" dirty="0" smtClean="0">
                <a:solidFill>
                  <a:schemeClr val="tx1"/>
                </a:solidFill>
                <a:effectLst/>
                <a:latin typeface="+mn-lt"/>
                <a:ea typeface="+mn-ea"/>
                <a:cs typeface="+mn-cs"/>
              </a:rPr>
              <a:t>Other important items:</a:t>
            </a:r>
          </a:p>
          <a:p>
            <a:pPr lvl="0" fontAlgn="base"/>
            <a:r>
              <a:rPr lang="en-US" sz="1200" kern="1200" dirty="0" smtClean="0">
                <a:solidFill>
                  <a:schemeClr val="tx1"/>
                </a:solidFill>
                <a:effectLst/>
                <a:latin typeface="+mn-lt"/>
                <a:ea typeface="+mn-ea"/>
                <a:cs typeface="+mn-cs"/>
              </a:rPr>
              <a:t>First-aid supplies. E.g. Digital thermometer and Oral rehydration solution packets</a:t>
            </a:r>
          </a:p>
          <a:p>
            <a:endParaRPr lang="en-US" dirty="0"/>
          </a:p>
        </p:txBody>
      </p:sp>
      <p:sp>
        <p:nvSpPr>
          <p:cNvPr id="4" name="Slide Number Placeholder 3"/>
          <p:cNvSpPr>
            <a:spLocks noGrp="1"/>
          </p:cNvSpPr>
          <p:nvPr>
            <p:ph type="sldNum" sz="quarter" idx="10"/>
          </p:nvPr>
        </p:nvSpPr>
        <p:spPr/>
        <p:txBody>
          <a:bodyPr/>
          <a:lstStyle/>
          <a:p>
            <a:fld id="{35388429-D35F-6D48-9337-111318D60AE0}" type="slidenum">
              <a:rPr lang="en-US" smtClean="0"/>
              <a:t>14</a:t>
            </a:fld>
            <a:endParaRPr lang="en-US"/>
          </a:p>
        </p:txBody>
      </p:sp>
    </p:spTree>
    <p:extLst>
      <p:ext uri="{BB962C8B-B14F-4D97-AF65-F5344CB8AC3E}">
        <p14:creationId xmlns:p14="http://schemas.microsoft.com/office/powerpoint/2010/main" val="176238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This legally-binding agreement significantly contributes to global public health security by providing a new framework for the coordination of the management of events that may constitute a public health emergency of international concern. IHR includes many rights and obligations for States. These cover activities ranging from surveillance and response, to notification and verification to WHO of certain public health events and risks which will improve the capacity of all countries to detect, assess, notify and respond to public health threats.</a:t>
            </a:r>
          </a:p>
          <a:p>
            <a:endParaRPr lang="en-US" dirty="0"/>
          </a:p>
        </p:txBody>
      </p:sp>
      <p:sp>
        <p:nvSpPr>
          <p:cNvPr id="4" name="Slide Number Placeholder 3"/>
          <p:cNvSpPr>
            <a:spLocks noGrp="1"/>
          </p:cNvSpPr>
          <p:nvPr>
            <p:ph type="sldNum" sz="quarter" idx="10"/>
          </p:nvPr>
        </p:nvSpPr>
        <p:spPr/>
        <p:txBody>
          <a:bodyPr/>
          <a:lstStyle/>
          <a:p>
            <a:fld id="{35388429-D35F-6D48-9337-111318D60AE0}" type="slidenum">
              <a:rPr lang="en-US" smtClean="0"/>
              <a:t>15</a:t>
            </a:fld>
            <a:endParaRPr lang="en-US"/>
          </a:p>
        </p:txBody>
      </p:sp>
    </p:spTree>
    <p:extLst>
      <p:ext uri="{BB962C8B-B14F-4D97-AF65-F5344CB8AC3E}">
        <p14:creationId xmlns:p14="http://schemas.microsoft.com/office/powerpoint/2010/main" val="130328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88429-D35F-6D48-9337-111318D60AE0}" type="slidenum">
              <a:rPr lang="en-US" smtClean="0"/>
              <a:t>19</a:t>
            </a:fld>
            <a:endParaRPr lang="en-US"/>
          </a:p>
        </p:txBody>
      </p:sp>
    </p:spTree>
    <p:extLst>
      <p:ext uri="{BB962C8B-B14F-4D97-AF65-F5344CB8AC3E}">
        <p14:creationId xmlns:p14="http://schemas.microsoft.com/office/powerpoint/2010/main" val="349840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There are some information will help you to be Proactive, Prepared, and Protected when it comes to your health and the health of others while you are traveling:</a:t>
            </a:r>
          </a:p>
          <a:p>
            <a:r>
              <a:rPr lang="x-none"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BE PROACTIVE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your travel take steps to anticipate any issues that could arise:</a:t>
            </a:r>
          </a:p>
          <a:p>
            <a:pPr fontAlgn="base"/>
            <a:r>
              <a:rPr lang="en-US" sz="1200" kern="1200" dirty="0" smtClean="0">
                <a:solidFill>
                  <a:schemeClr val="tx1"/>
                </a:solidFill>
                <a:effectLst/>
                <a:latin typeface="+mn-lt"/>
                <a:ea typeface="+mn-ea"/>
                <a:cs typeface="+mn-cs"/>
              </a:rPr>
              <a:t>- Learn about your destination</a:t>
            </a:r>
            <a:r>
              <a:rPr lang="x-non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See a doctor before you travel</a:t>
            </a:r>
            <a:r>
              <a:rPr lang="x-non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Think about your health status (Are you too sick to travel?)(Recent illnesses, injuries, or surgeries) (Do you have any special health needs? (Babies and small children, pregnant women, people with disabilities, people with weakened immune systems).</a:t>
            </a:r>
          </a:p>
          <a:p>
            <a:r>
              <a:rPr lang="x-non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x-non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BE PREPARED</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No one wants to think about getting sick or hurt during a trip, but sometimes these things happen. You may not be able to prevent every illness or injury, but you can plan ahead to be able to deal with them:</a:t>
            </a:r>
          </a:p>
          <a:p>
            <a:r>
              <a:rPr lang="x-none"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Pack smart: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to Pack in Your Travel Health Kit? </a:t>
            </a:r>
            <a:endParaRPr lang="en-U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Medicines:</a:t>
            </a:r>
          </a:p>
          <a:p>
            <a:pPr lvl="0" fontAlgn="base"/>
            <a:r>
              <a:rPr lang="en-US" sz="1200" kern="1200" dirty="0" smtClean="0">
                <a:solidFill>
                  <a:schemeClr val="tx1"/>
                </a:solidFill>
                <a:effectLst/>
                <a:latin typeface="+mn-lt"/>
                <a:ea typeface="+mn-ea"/>
                <a:cs typeface="+mn-cs"/>
              </a:rPr>
              <a:t>Prescription medicines you usually take</a:t>
            </a:r>
          </a:p>
          <a:p>
            <a:pPr lvl="0" fontAlgn="base"/>
            <a:r>
              <a:rPr lang="en-US" sz="1200" kern="1200" dirty="0" smtClean="0">
                <a:solidFill>
                  <a:schemeClr val="tx1"/>
                </a:solidFill>
                <a:effectLst/>
                <a:latin typeface="+mn-lt"/>
                <a:ea typeface="+mn-ea"/>
                <a:cs typeface="+mn-cs"/>
              </a:rPr>
              <a:t>Special prescriptions for the trip:</a:t>
            </a:r>
          </a:p>
          <a:p>
            <a:pPr lvl="0" fontAlgn="base"/>
            <a:r>
              <a:rPr lang="en-US" sz="1200" kern="1200" dirty="0" smtClean="0">
                <a:solidFill>
                  <a:schemeClr val="tx1"/>
                </a:solidFill>
                <a:effectLst/>
                <a:latin typeface="+mn-lt"/>
                <a:ea typeface="+mn-ea"/>
                <a:cs typeface="+mn-cs"/>
              </a:rPr>
              <a:t>Medicines to prevent malaria, if needed</a:t>
            </a:r>
          </a:p>
          <a:p>
            <a:pPr lvl="0" fontAlgn="base"/>
            <a:r>
              <a:rPr lang="en-US" sz="1200" kern="1200" dirty="0" smtClean="0">
                <a:solidFill>
                  <a:schemeClr val="tx1"/>
                </a:solidFill>
                <a:effectLst/>
                <a:latin typeface="+mn-lt"/>
                <a:ea typeface="+mn-ea"/>
                <a:cs typeface="+mn-cs"/>
              </a:rPr>
              <a:t> Over the counter medicines:</a:t>
            </a:r>
          </a:p>
          <a:p>
            <a:pPr lvl="0" fontAlgn="base"/>
            <a:r>
              <a:rPr lang="en-US" sz="1200" kern="1200" dirty="0" smtClean="0">
                <a:solidFill>
                  <a:schemeClr val="tx1"/>
                </a:solidFill>
                <a:effectLst/>
                <a:latin typeface="+mn-lt"/>
                <a:ea typeface="+mn-ea"/>
                <a:cs typeface="+mn-cs"/>
              </a:rPr>
              <a:t>Anti-diarrheal medication</a:t>
            </a:r>
          </a:p>
          <a:p>
            <a:pPr lvl="0" fontAlgn="base"/>
            <a:r>
              <a:rPr lang="en-US" sz="1200" kern="1200" dirty="0" smtClean="0">
                <a:solidFill>
                  <a:schemeClr val="tx1"/>
                </a:solidFill>
                <a:effectLst/>
                <a:latin typeface="+mn-lt"/>
                <a:ea typeface="+mn-ea"/>
                <a:cs typeface="+mn-cs"/>
              </a:rPr>
              <a:t>Antihistamine</a:t>
            </a:r>
          </a:p>
          <a:p>
            <a:pPr lvl="0" fontAlgn="base"/>
            <a:r>
              <a:rPr lang="en-US" sz="1200" kern="1200" dirty="0" smtClean="0">
                <a:solidFill>
                  <a:schemeClr val="tx1"/>
                </a:solidFill>
                <a:effectLst/>
                <a:latin typeface="+mn-lt"/>
                <a:ea typeface="+mn-ea"/>
                <a:cs typeface="+mn-cs"/>
              </a:rPr>
              <a:t>Other important items:</a:t>
            </a:r>
          </a:p>
          <a:p>
            <a:pPr lvl="0" fontAlgn="base"/>
            <a:r>
              <a:rPr lang="en-US" sz="1200" kern="1200" dirty="0" smtClean="0">
                <a:solidFill>
                  <a:schemeClr val="tx1"/>
                </a:solidFill>
                <a:effectLst/>
                <a:latin typeface="+mn-lt"/>
                <a:ea typeface="+mn-ea"/>
                <a:cs typeface="+mn-cs"/>
              </a:rPr>
              <a:t>First-aid supplies. E.g. Digital thermometer and Oral rehydration solution packets</a:t>
            </a:r>
          </a:p>
          <a:p>
            <a:endParaRPr lang="en-US" dirty="0"/>
          </a:p>
        </p:txBody>
      </p:sp>
      <p:sp>
        <p:nvSpPr>
          <p:cNvPr id="4" name="Slide Number Placeholder 3"/>
          <p:cNvSpPr>
            <a:spLocks noGrp="1"/>
          </p:cNvSpPr>
          <p:nvPr>
            <p:ph type="sldNum" sz="quarter" idx="10"/>
          </p:nvPr>
        </p:nvSpPr>
        <p:spPr/>
        <p:txBody>
          <a:bodyPr/>
          <a:lstStyle/>
          <a:p>
            <a:fld id="{35388429-D35F-6D48-9337-111318D60AE0}" type="slidenum">
              <a:rPr lang="en-US" smtClean="0"/>
              <a:t>20</a:t>
            </a:fld>
            <a:endParaRPr lang="en-US"/>
          </a:p>
        </p:txBody>
      </p:sp>
    </p:spTree>
    <p:extLst>
      <p:ext uri="{BB962C8B-B14F-4D97-AF65-F5344CB8AC3E}">
        <p14:creationId xmlns:p14="http://schemas.microsoft.com/office/powerpoint/2010/main" val="232104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35E8C2A-4978-2D4A-B797-CD3AD57BCC91}" type="datetimeFigureOut">
              <a:rPr lang="en-US" smtClean="0"/>
              <a:t>4/29/15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7C748-A96F-1049-92E9-857250DE5E31}"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35E8C2A-4978-2D4A-B797-CD3AD57BCC91}" type="datetimeFigureOut">
              <a:rPr lang="en-US" smtClean="0"/>
              <a:t>4/29/15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57C748-A96F-1049-92E9-857250DE5E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35E8C2A-4978-2D4A-B797-CD3AD57BCC91}" type="datetimeFigureOut">
              <a:rPr lang="en-US" smtClean="0"/>
              <a:t>4/29/15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57C748-A96F-1049-92E9-857250DE5E3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DB57C748-A96F-1049-92E9-857250DE5E31}"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7C748-A96F-1049-92E9-857250DE5E31}"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DB57C748-A96F-1049-92E9-857250DE5E3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DB57C748-A96F-1049-92E9-857250DE5E3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DB57C748-A96F-1049-92E9-857250DE5E31}"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35E8C2A-4978-2D4A-B797-CD3AD57BCC9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748-A96F-1049-92E9-857250DE5E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35E8C2A-4978-2D4A-B797-CD3AD57BCC9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748-A96F-1049-92E9-857250DE5E3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35E8C2A-4978-2D4A-B797-CD3AD57BCC9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748-A96F-1049-92E9-857250DE5E31}"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35E8C2A-4978-2D4A-B797-CD3AD57BCC9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748-A96F-1049-92E9-857250DE5E3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35E8C2A-4978-2D4A-B797-CD3AD57BCC91}" type="datetimeFigureOut">
              <a:rPr lang="en-US" smtClean="0"/>
              <a:t>4/29/15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35E8C2A-4978-2D4A-B797-CD3AD57BCC91}" type="datetimeFigureOut">
              <a:rPr lang="en-US" smtClean="0"/>
              <a:t>4/29/15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DB57C748-A96F-1049-92E9-857250DE5E31}"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7C748-A96F-1049-92E9-857250DE5E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35E8C2A-4978-2D4A-B797-CD3AD57BCC91}" type="datetimeFigureOut">
              <a:rPr lang="en-US" smtClean="0"/>
              <a:t>4/29/15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57C748-A96F-1049-92E9-857250DE5E31}"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DB57C748-A96F-1049-92E9-857250DE5E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35E8C2A-4978-2D4A-B797-CD3AD57BCC9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7C748-A96F-1049-92E9-857250DE5E31}"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35E8C2A-4978-2D4A-B797-CD3AD57BCC91}" type="datetimeFigureOut">
              <a:rPr lang="en-US" smtClean="0"/>
              <a:t>4/29/15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DB57C748-A96F-1049-92E9-857250DE5E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cdc.gov/travel/notices"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nc.cdc.gov/trave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Infectious_disease" TargetMode="External"/><Relationship Id="rId4" Type="http://schemas.openxmlformats.org/officeDocument/2006/relationships/hyperlink" Target="http://en.wikipedia.org/wiki/Liver" TargetMode="External"/><Relationship Id="rId1" Type="http://schemas.openxmlformats.org/officeDocument/2006/relationships/slideLayout" Target="../slideLayouts/slideLayout2.xml"/><Relationship Id="rId2" Type="http://schemas.openxmlformats.org/officeDocument/2006/relationships/hyperlink" Target="http://en.wikipedia.org/wiki/Acute_(medica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avel.gc.ca/travelling/health-safety/insect-bit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avel.gc.ca/travelling/health-safety/insect-bit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avel.gc.ca/travelling/health-safety/insect-bit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travel.gc.ca/travelling/health-safety/diseases/tuberculosis" TargetMode="External"/><Relationship Id="rId4" Type="http://schemas.openxmlformats.org/officeDocument/2006/relationships/hyperlink" Target="http://www.cdc.gov/vaccines/vpd-vac/mening/who-vaccinate.htm" TargetMode="External"/><Relationship Id="rId5" Type="http://schemas.openxmlformats.org/officeDocument/2006/relationships/hyperlink" Target="http://www.nlm.nih.gov/medlineplus/druginfo/meds/a607020.html%23skip" TargetMode="External"/><Relationship Id="rId6" Type="http://schemas.openxmlformats.org/officeDocument/2006/relationships/hyperlink" Target="http://www.vaccines.gov/diseases/meningitis/index.html" TargetMode="External"/><Relationship Id="rId7" Type="http://schemas.openxmlformats.org/officeDocument/2006/relationships/hyperlink" Target="http://www.immunizationinfo.org/vaccines/typhoid-" TargetMode="External"/><Relationship Id="rId8" Type="http://schemas.openxmlformats.org/officeDocument/2006/relationships/hyperlink" Target="http://www.mayoclinic.org/diseases-conditions/typhoid-fever/basics/prevention/con-20028553" TargetMode="External"/><Relationship Id="rId9" Type="http://schemas.openxmlformats.org/officeDocument/2006/relationships/hyperlink" Target="http://www.drugs.com/dosage/typhoid-vaccine-inactivated.html" TargetMode="External"/><Relationship Id="rId10" Type="http://schemas.openxmlformats.org/officeDocument/2006/relationships/hyperlink" Target="http://www.who.int/gho/epidemic_diseases/cholera/en/" TargetMode="External"/><Relationship Id="rId1" Type="http://schemas.openxmlformats.org/officeDocument/2006/relationships/slideLayout" Target="../slideLayouts/slideLayout2.xml"/><Relationship Id="rId2" Type="http://schemas.openxmlformats.org/officeDocument/2006/relationships/hyperlink" Target="http://www.cdc.gov/TB/TOPIC/vaccines/default.h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nhs.uk/Conditions/Hepatitis-A/Pages/Vaccination.aspx" TargetMode="External"/><Relationship Id="rId4" Type="http://schemas.openxmlformats.org/officeDocument/2006/relationships/hyperlink" Target="http://www.drugs.com/dosage/hepatitis-a-adult-vaccine.html%23Usual_Adult_Dose_for_Hepatitis_A_Prophylaxis" TargetMode="External"/><Relationship Id="rId5" Type="http://schemas.openxmlformats.org/officeDocument/2006/relationships/hyperlink" Target="http://wonder.cdc.gov/wonder/prevguid/p0000433/p0000433.asp" TargetMode="External"/><Relationship Id="rId6" Type="http://schemas.openxmlformats.org/officeDocument/2006/relationships/hyperlink" Target="http://www.cdc.gov/ncidod/dbmd/diseaseinfo/travelersdiarrhea_g.htm" TargetMode="External"/><Relationship Id="rId7" Type="http://schemas.openxmlformats.org/officeDocument/2006/relationships/hyperlink" Target="http://www.doctortravel.ca/index.php?page=hepatitis-b" TargetMode="External"/><Relationship Id="rId8" Type="http://schemas.openxmlformats.org/officeDocument/2006/relationships/hyperlink" Target="http://www.immunise.health.gov.au/internet/immunise/publishing.nsf/Content/handbook10-4-1" TargetMode="External"/><Relationship Id="rId9" Type="http://schemas.openxmlformats.org/officeDocument/2006/relationships/hyperlink" Target="http://www.who.int/mediacentre/factsheets/fs107/en/" TargetMode="External"/><Relationship Id="rId10" Type="http://schemas.openxmlformats.org/officeDocument/2006/relationships/hyperlink" Target="http://www.who.int/mediacentre/factsheets/fs110/en/" TargetMode="External"/><Relationship Id="rId1" Type="http://schemas.openxmlformats.org/officeDocument/2006/relationships/slideLayout" Target="../slideLayouts/slideLayout2.xml"/><Relationship Id="rId2" Type="http://schemas.openxmlformats.org/officeDocument/2006/relationships/hyperlink" Target="http://en.wikipedia.org/wiki/Hepatitis_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Travel Medicine</a:t>
            </a:r>
            <a:endParaRPr lang="en-US" dirty="0"/>
          </a:p>
        </p:txBody>
      </p:sp>
      <p:sp>
        <p:nvSpPr>
          <p:cNvPr id="3" name="Subtitle 2"/>
          <p:cNvSpPr>
            <a:spLocks noGrp="1"/>
          </p:cNvSpPr>
          <p:nvPr>
            <p:ph type="subTitle" idx="1"/>
          </p:nvPr>
        </p:nvSpPr>
        <p:spPr/>
        <p:txBody>
          <a:bodyPr/>
          <a:lstStyle/>
          <a:p>
            <a:r>
              <a:rPr lang="en-US" dirty="0" smtClean="0"/>
              <a:t>Community Medicine Department 2015</a:t>
            </a:r>
            <a:endParaRPr lang="en-US" dirty="0"/>
          </a:p>
        </p:txBody>
      </p:sp>
    </p:spTree>
    <p:extLst>
      <p:ext uri="{BB962C8B-B14F-4D97-AF65-F5344CB8AC3E}">
        <p14:creationId xmlns:p14="http://schemas.microsoft.com/office/powerpoint/2010/main" val="339840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magnitude and the importance of travel </a:t>
            </a:r>
            <a:r>
              <a:rPr lang="en-US" dirty="0" smtClean="0"/>
              <a:t>medicine</a:t>
            </a:r>
            <a:endParaRPr lang="en-US" dirty="0"/>
          </a:p>
        </p:txBody>
      </p:sp>
      <p:sp>
        <p:nvSpPr>
          <p:cNvPr id="3" name="Content Placeholder 2"/>
          <p:cNvSpPr>
            <a:spLocks noGrp="1"/>
          </p:cNvSpPr>
          <p:nvPr>
            <p:ph idx="1"/>
          </p:nvPr>
        </p:nvSpPr>
        <p:spPr>
          <a:xfrm>
            <a:off x="457200" y="1600200"/>
            <a:ext cx="8229600" cy="5026554"/>
          </a:xfrm>
        </p:spPr>
        <p:txBody>
          <a:bodyPr>
            <a:normAutofit/>
          </a:bodyPr>
          <a:lstStyle/>
          <a:p>
            <a:pPr lvl="0"/>
            <a:r>
              <a:rPr lang="en-US" dirty="0" smtClean="0"/>
              <a:t>Over a billion people cross international borders yearly</a:t>
            </a:r>
          </a:p>
          <a:p>
            <a:pPr lvl="0"/>
            <a:r>
              <a:rPr lang="en-US" dirty="0" smtClean="0"/>
              <a:t>Precautions </a:t>
            </a:r>
            <a:r>
              <a:rPr lang="en-US" dirty="0"/>
              <a:t>differ as time changes because there are many changes in global infectious diseases epidemiology . </a:t>
            </a:r>
          </a:p>
          <a:p>
            <a:pPr lvl="0"/>
            <a:r>
              <a:rPr lang="en-US" dirty="0"/>
              <a:t>Changing patterns of drug </a:t>
            </a:r>
            <a:r>
              <a:rPr lang="en-US" dirty="0" smtClean="0"/>
              <a:t>resistance</a:t>
            </a:r>
          </a:p>
          <a:p>
            <a:pPr lvl="0"/>
            <a:r>
              <a:rPr lang="en-US" dirty="0" smtClean="0"/>
              <a:t>More travelers= more travelers with chronic disease </a:t>
            </a:r>
          </a:p>
          <a:p>
            <a:pPr lvl="0"/>
            <a:r>
              <a:rPr lang="en-US" dirty="0"/>
              <a:t>P</a:t>
            </a:r>
            <a:r>
              <a:rPr lang="en-US" dirty="0" smtClean="0"/>
              <a:t>roviding  prophylaxis </a:t>
            </a:r>
            <a:r>
              <a:rPr lang="en-US" dirty="0"/>
              <a:t>and </a:t>
            </a:r>
            <a:r>
              <a:rPr lang="en-US" dirty="0" smtClean="0"/>
              <a:t>treatments to </a:t>
            </a:r>
            <a:r>
              <a:rPr lang="en-US" dirty="0"/>
              <a:t>protect </a:t>
            </a:r>
            <a:r>
              <a:rPr lang="en-US" dirty="0" smtClean="0"/>
              <a:t>travelers and </a:t>
            </a:r>
            <a:r>
              <a:rPr lang="en-US" dirty="0"/>
              <a:t>prevent the transmission of infectious </a:t>
            </a:r>
            <a:r>
              <a:rPr lang="en-US" dirty="0" smtClean="0"/>
              <a:t>disease to </a:t>
            </a:r>
            <a:r>
              <a:rPr lang="en-US" dirty="0"/>
              <a:t>minimize the number of cases.</a:t>
            </a:r>
          </a:p>
          <a:p>
            <a:endParaRPr lang="en-US" dirty="0"/>
          </a:p>
        </p:txBody>
      </p:sp>
    </p:spTree>
    <p:extLst>
      <p:ext uri="{BB962C8B-B14F-4D97-AF65-F5344CB8AC3E}">
        <p14:creationId xmlns:p14="http://schemas.microsoft.com/office/powerpoint/2010/main" val="275201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4-29 at 12.05.19 PM.png"/>
          <p:cNvPicPr>
            <a:picLocks noGrp="1" noChangeAspect="1"/>
          </p:cNvPicPr>
          <p:nvPr>
            <p:ph idx="1"/>
          </p:nvPr>
        </p:nvPicPr>
        <p:blipFill>
          <a:blip r:embed="rId2">
            <a:extLst>
              <a:ext uri="{28A0092B-C50C-407E-A947-70E740481C1C}">
                <a14:useLocalDpi xmlns:a14="http://schemas.microsoft.com/office/drawing/2010/main" val="0"/>
              </a:ext>
            </a:extLst>
          </a:blip>
          <a:srcRect l="-9656" r="-9656"/>
          <a:stretch>
            <a:fillRect/>
          </a:stretch>
        </p:blipFill>
        <p:spPr>
          <a:xfrm>
            <a:off x="190500" y="1000126"/>
            <a:ext cx="8286750" cy="5126038"/>
          </a:xfrm>
        </p:spPr>
      </p:pic>
    </p:spTree>
    <p:extLst>
      <p:ext uri="{BB962C8B-B14F-4D97-AF65-F5344CB8AC3E}">
        <p14:creationId xmlns:p14="http://schemas.microsoft.com/office/powerpoint/2010/main" val="338724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Groups </a:t>
            </a:r>
            <a:endParaRPr lang="en-US" dirty="0"/>
          </a:p>
        </p:txBody>
      </p:sp>
      <p:sp>
        <p:nvSpPr>
          <p:cNvPr id="3" name="Content Placeholder 2"/>
          <p:cNvSpPr>
            <a:spLocks noGrp="1"/>
          </p:cNvSpPr>
          <p:nvPr>
            <p:ph idx="1"/>
          </p:nvPr>
        </p:nvSpPr>
        <p:spPr/>
        <p:txBody>
          <a:bodyPr>
            <a:normAutofit/>
          </a:bodyPr>
          <a:lstStyle/>
          <a:p>
            <a:pPr lvl="0"/>
            <a:r>
              <a:rPr lang="en-US" dirty="0"/>
              <a:t>Pregnant </a:t>
            </a:r>
            <a:r>
              <a:rPr lang="en-US" dirty="0" smtClean="0"/>
              <a:t>Travelers</a:t>
            </a:r>
          </a:p>
          <a:p>
            <a:pPr lvl="0"/>
            <a:r>
              <a:rPr lang="en-US" dirty="0" smtClean="0"/>
              <a:t>Children</a:t>
            </a:r>
          </a:p>
          <a:p>
            <a:pPr lvl="0"/>
            <a:r>
              <a:rPr lang="en-US" dirty="0" smtClean="0"/>
              <a:t>Travelers </a:t>
            </a:r>
            <a:r>
              <a:rPr lang="en-US" dirty="0"/>
              <a:t>with Weakened Immune Systems </a:t>
            </a:r>
            <a:r>
              <a:rPr lang="en-US" dirty="0" smtClean="0"/>
              <a:t>Elderly </a:t>
            </a:r>
            <a:r>
              <a:rPr lang="en-US" dirty="0"/>
              <a:t>and travelers with Chronic Illnesses. </a:t>
            </a:r>
          </a:p>
          <a:p>
            <a:pPr lvl="0"/>
            <a:r>
              <a:rPr lang="en-US" dirty="0"/>
              <a:t>Long-Term Travelers </a:t>
            </a:r>
          </a:p>
          <a:p>
            <a:pPr lvl="0"/>
            <a:r>
              <a:rPr lang="en-US" dirty="0"/>
              <a:t>Adventurous travelers </a:t>
            </a:r>
          </a:p>
        </p:txBody>
      </p:sp>
    </p:spTree>
    <p:extLst>
      <p:ext uri="{BB962C8B-B14F-4D97-AF65-F5344CB8AC3E}">
        <p14:creationId xmlns:p14="http://schemas.microsoft.com/office/powerpoint/2010/main" val="117145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4-29 at 12.04.37 PM.png"/>
          <p:cNvPicPr>
            <a:picLocks noGrp="1" noChangeAspect="1"/>
          </p:cNvPicPr>
          <p:nvPr>
            <p:ph idx="1"/>
          </p:nvPr>
        </p:nvPicPr>
        <p:blipFill>
          <a:blip r:embed="rId2">
            <a:extLst>
              <a:ext uri="{28A0092B-C50C-407E-A947-70E740481C1C}">
                <a14:useLocalDpi xmlns:a14="http://schemas.microsoft.com/office/drawing/2010/main" val="0"/>
              </a:ext>
            </a:extLst>
          </a:blip>
          <a:srcRect t="21274" b="21274"/>
          <a:stretch>
            <a:fillRect/>
          </a:stretch>
        </p:blipFill>
        <p:spPr>
          <a:xfrm>
            <a:off x="498475" y="1981200"/>
            <a:ext cx="7556500" cy="4144963"/>
          </a:xfrm>
        </p:spPr>
      </p:pic>
    </p:spTree>
    <p:extLst>
      <p:ext uri="{BB962C8B-B14F-4D97-AF65-F5344CB8AC3E}">
        <p14:creationId xmlns:p14="http://schemas.microsoft.com/office/powerpoint/2010/main" val="350970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a:t>
            </a:r>
            <a:r>
              <a:rPr lang="en-US" dirty="0" smtClean="0"/>
              <a:t>Health </a:t>
            </a:r>
            <a:r>
              <a:rPr lang="en-US" dirty="0"/>
              <a:t>R</a:t>
            </a:r>
            <a:r>
              <a:rPr lang="en-US" dirty="0" smtClean="0"/>
              <a:t>egulation </a:t>
            </a:r>
            <a:r>
              <a:rPr lang="en-US" dirty="0"/>
              <a:t>(IHR)</a:t>
            </a:r>
            <a:r>
              <a:rPr lang="en-US" b="1" u="sng" dirty="0"/>
              <a:t>:</a:t>
            </a:r>
            <a:r>
              <a:rPr lang="en-US" dirty="0"/>
              <a:t/>
            </a:r>
            <a:br>
              <a:rPr lang="en-US" dirty="0"/>
            </a:br>
            <a:endParaRPr lang="en-US" dirty="0"/>
          </a:p>
        </p:txBody>
      </p:sp>
      <p:sp>
        <p:nvSpPr>
          <p:cNvPr id="3" name="Content Placeholder 2"/>
          <p:cNvSpPr>
            <a:spLocks noGrp="1"/>
          </p:cNvSpPr>
          <p:nvPr>
            <p:ph idx="1"/>
          </p:nvPr>
        </p:nvSpPr>
        <p:spPr>
          <a:xfrm>
            <a:off x="457200" y="1879884"/>
            <a:ext cx="8229600" cy="5753541"/>
          </a:xfrm>
        </p:spPr>
        <p:txBody>
          <a:bodyPr>
            <a:normAutofit/>
          </a:bodyPr>
          <a:lstStyle/>
          <a:p>
            <a:r>
              <a:rPr lang="en-US" dirty="0"/>
              <a:t>Since 15 June </a:t>
            </a:r>
            <a:r>
              <a:rPr lang="en-US" dirty="0" smtClean="0"/>
              <a:t>2007 the </a:t>
            </a:r>
            <a:r>
              <a:rPr lang="en-US" dirty="0"/>
              <a:t>world has been implementing </a:t>
            </a:r>
            <a:r>
              <a:rPr lang="en-US" dirty="0" smtClean="0"/>
              <a:t>the IHR. </a:t>
            </a:r>
            <a:r>
              <a:rPr lang="en-US" dirty="0"/>
              <a:t>This legally-binding agreement significantly contributes to global public health security by providing a new framework for the coordination of the management of events that may constitute a public health emergency of international concern, and will improve the capacity of all countries to detect, assess, notify and respond to public health threats</a:t>
            </a:r>
            <a:r>
              <a:rPr lang="en-US" dirty="0" smtClean="0"/>
              <a:t>. (WHO)</a:t>
            </a:r>
            <a:endParaRPr lang="en-US" dirty="0"/>
          </a:p>
          <a:p>
            <a:endParaRPr lang="en-US" dirty="0" smtClean="0"/>
          </a:p>
          <a:p>
            <a:endParaRPr lang="en-US" dirty="0"/>
          </a:p>
        </p:txBody>
      </p:sp>
    </p:spTree>
    <p:extLst>
      <p:ext uri="{BB962C8B-B14F-4D97-AF65-F5344CB8AC3E}">
        <p14:creationId xmlns:p14="http://schemas.microsoft.com/office/powerpoint/2010/main" val="427048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IHR </a:t>
            </a:r>
            <a:endParaRPr lang="en-US" dirty="0"/>
          </a:p>
        </p:txBody>
      </p:sp>
      <p:sp>
        <p:nvSpPr>
          <p:cNvPr id="3" name="Content Placeholder 2"/>
          <p:cNvSpPr>
            <a:spLocks noGrp="1"/>
          </p:cNvSpPr>
          <p:nvPr>
            <p:ph idx="1"/>
          </p:nvPr>
        </p:nvSpPr>
        <p:spPr/>
        <p:txBody>
          <a:bodyPr/>
          <a:lstStyle/>
          <a:p>
            <a:r>
              <a:rPr lang="en-US" dirty="0"/>
              <a:t>to prevent, protect against, control and provide a public health response to the international spread of disease in ways that are commensurate with and restricted to public health risks, and which avoid unnecessary interference with international traffic and </a:t>
            </a:r>
            <a:r>
              <a:rPr lang="en-US" dirty="0" smtClean="0"/>
              <a:t>trade. (WHO)</a:t>
            </a:r>
            <a:endParaRPr lang="en-US" dirty="0"/>
          </a:p>
        </p:txBody>
      </p:sp>
    </p:spTree>
    <p:extLst>
      <p:ext uri="{BB962C8B-B14F-4D97-AF65-F5344CB8AC3E}">
        <p14:creationId xmlns:p14="http://schemas.microsoft.com/office/powerpoint/2010/main" val="19344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Key factors in </a:t>
            </a:r>
            <a:r>
              <a:rPr lang="en-US" dirty="0" smtClean="0"/>
              <a:t>traveler exposure risks </a:t>
            </a:r>
            <a:endParaRPr lang="en-US" dirty="0"/>
          </a:p>
        </p:txBody>
      </p:sp>
      <p:sp>
        <p:nvSpPr>
          <p:cNvPr id="3" name="Content Placeholder 2"/>
          <p:cNvSpPr>
            <a:spLocks noGrp="1"/>
          </p:cNvSpPr>
          <p:nvPr>
            <p:ph idx="1"/>
          </p:nvPr>
        </p:nvSpPr>
        <p:spPr>
          <a:xfrm>
            <a:off x="498474" y="1600200"/>
            <a:ext cx="7556313" cy="4144963"/>
          </a:xfrm>
        </p:spPr>
        <p:txBody>
          <a:bodyPr>
            <a:normAutofit/>
          </a:bodyPr>
          <a:lstStyle/>
          <a:p>
            <a:pPr lvl="0" fontAlgn="base"/>
            <a:r>
              <a:rPr lang="en-US" dirty="0"/>
              <a:t>M</a:t>
            </a:r>
            <a:r>
              <a:rPr lang="en-US" dirty="0" smtClean="0"/>
              <a:t>ode </a:t>
            </a:r>
            <a:r>
              <a:rPr lang="en-US" dirty="0"/>
              <a:t>of transport</a:t>
            </a:r>
          </a:p>
          <a:p>
            <a:pPr lvl="0" fontAlgn="base"/>
            <a:r>
              <a:rPr lang="en-US" dirty="0"/>
              <a:t>D</a:t>
            </a:r>
            <a:r>
              <a:rPr lang="en-US" dirty="0" smtClean="0"/>
              <a:t>estination</a:t>
            </a:r>
            <a:r>
              <a:rPr lang="en-US" dirty="0"/>
              <a:t>(s)</a:t>
            </a:r>
          </a:p>
          <a:p>
            <a:pPr lvl="0" fontAlgn="base"/>
            <a:r>
              <a:rPr lang="en-US" dirty="0"/>
              <a:t>D</a:t>
            </a:r>
            <a:r>
              <a:rPr lang="en-US" dirty="0" smtClean="0"/>
              <a:t>uration </a:t>
            </a:r>
            <a:r>
              <a:rPr lang="en-US" dirty="0"/>
              <a:t>and season of travel</a:t>
            </a:r>
          </a:p>
          <a:p>
            <a:pPr lvl="0" fontAlgn="base"/>
            <a:r>
              <a:rPr lang="en-US" dirty="0"/>
              <a:t>P</a:t>
            </a:r>
            <a:r>
              <a:rPr lang="en-US" dirty="0" smtClean="0"/>
              <a:t>urpose </a:t>
            </a:r>
            <a:r>
              <a:rPr lang="en-US" dirty="0"/>
              <a:t>of travel</a:t>
            </a:r>
          </a:p>
          <a:p>
            <a:pPr lvl="0" fontAlgn="base"/>
            <a:r>
              <a:rPr lang="en-US" dirty="0"/>
              <a:t>S</a:t>
            </a:r>
            <a:r>
              <a:rPr lang="en-US" dirty="0" smtClean="0"/>
              <a:t>tandards </a:t>
            </a:r>
            <a:r>
              <a:rPr lang="en-US" dirty="0"/>
              <a:t>of accommodation, food hygiene and sanitation</a:t>
            </a:r>
          </a:p>
          <a:p>
            <a:pPr lvl="0" fontAlgn="base"/>
            <a:r>
              <a:rPr lang="en-US" dirty="0"/>
              <a:t>B</a:t>
            </a:r>
            <a:r>
              <a:rPr lang="en-US" dirty="0" smtClean="0"/>
              <a:t>ehavior </a:t>
            </a:r>
            <a:r>
              <a:rPr lang="en-US" dirty="0"/>
              <a:t>of the traveler</a:t>
            </a:r>
          </a:p>
          <a:p>
            <a:pPr lvl="0" fontAlgn="base"/>
            <a:r>
              <a:rPr lang="en-US" dirty="0"/>
              <a:t>Underlying health of the traveler</a:t>
            </a:r>
          </a:p>
          <a:p>
            <a:endParaRPr lang="en-US" dirty="0"/>
          </a:p>
        </p:txBody>
      </p:sp>
    </p:spTree>
    <p:extLst>
      <p:ext uri="{BB962C8B-B14F-4D97-AF65-F5344CB8AC3E}">
        <p14:creationId xmlns:p14="http://schemas.microsoft.com/office/powerpoint/2010/main" val="277420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http://wwwnc.cdc.gov/travel</a:t>
            </a:r>
            <a:r>
              <a:rPr lang="en-US" dirty="0" smtClean="0">
                <a:hlinkClick r:id="rId2"/>
              </a:rPr>
              <a:t>/</a:t>
            </a:r>
            <a:endParaRPr lang="en-US" dirty="0" smtClean="0"/>
          </a:p>
          <a:p>
            <a:r>
              <a:rPr lang="en-US" dirty="0">
                <a:hlinkClick r:id="rId3"/>
              </a:rPr>
              <a:t>http://wwwnc.cdc.gov/travel/</a:t>
            </a:r>
            <a:r>
              <a:rPr lang="en-US" dirty="0" smtClean="0">
                <a:hlinkClick r:id="rId3"/>
              </a:rPr>
              <a:t>notices</a:t>
            </a:r>
            <a:endParaRPr lang="en-US" dirty="0" smtClean="0"/>
          </a:p>
          <a:p>
            <a:r>
              <a:rPr lang="en-US" dirty="0"/>
              <a:t>http://</a:t>
            </a:r>
            <a:r>
              <a:rPr lang="en-US" dirty="0" err="1"/>
              <a:t>www.who.int</a:t>
            </a:r>
            <a:r>
              <a:rPr lang="en-US" dirty="0"/>
              <a:t>/</a:t>
            </a:r>
            <a:r>
              <a:rPr lang="en-US" dirty="0" err="1"/>
              <a:t>ith</a:t>
            </a:r>
            <a:r>
              <a:rPr lang="en-US" dirty="0"/>
              <a:t>/precautions/en/</a:t>
            </a:r>
            <a:endParaRPr lang="en-US" dirty="0" smtClean="0"/>
          </a:p>
          <a:p>
            <a:endParaRPr lang="en-US" dirty="0" smtClean="0"/>
          </a:p>
          <a:p>
            <a:endParaRPr lang="en-US" dirty="0"/>
          </a:p>
        </p:txBody>
      </p:sp>
      <p:pic>
        <p:nvPicPr>
          <p:cNvPr id="4" name="Picture 3" descr="Screen Shot 2015-04-29 at 4.59.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50" y="3871260"/>
            <a:ext cx="7092936" cy="1976720"/>
          </a:xfrm>
          <a:prstGeom prst="rect">
            <a:avLst/>
          </a:prstGeom>
        </p:spPr>
      </p:pic>
    </p:spTree>
    <p:extLst>
      <p:ext uri="{BB962C8B-B14F-4D97-AF65-F5344CB8AC3E}">
        <p14:creationId xmlns:p14="http://schemas.microsoft.com/office/powerpoint/2010/main" val="295417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Precautions</a:t>
            </a:r>
          </a:p>
        </p:txBody>
      </p:sp>
      <p:sp>
        <p:nvSpPr>
          <p:cNvPr id="3" name="Content Placeholder 2"/>
          <p:cNvSpPr>
            <a:spLocks noGrp="1"/>
          </p:cNvSpPr>
          <p:nvPr>
            <p:ph idx="1"/>
          </p:nvPr>
        </p:nvSpPr>
        <p:spPr/>
        <p:txBody>
          <a:bodyPr>
            <a:normAutofit/>
          </a:bodyPr>
          <a:lstStyle/>
          <a:p>
            <a:r>
              <a:rPr lang="en-US" dirty="0" smtClean="0"/>
              <a:t>Travellers can experience: </a:t>
            </a:r>
          </a:p>
          <a:p>
            <a:pPr lvl="1"/>
            <a:r>
              <a:rPr lang="en-US" sz="2000" dirty="0" smtClean="0"/>
              <a:t>changes </a:t>
            </a:r>
            <a:r>
              <a:rPr lang="en-US" sz="2000" dirty="0"/>
              <a:t>in altitude, humidity, temperature and exposure to a variety of infectious </a:t>
            </a:r>
            <a:r>
              <a:rPr lang="en-US" sz="2000" dirty="0" smtClean="0"/>
              <a:t>diseases.</a:t>
            </a:r>
          </a:p>
          <a:p>
            <a:pPr lvl="1"/>
            <a:r>
              <a:rPr lang="en-US" sz="2000" dirty="0" smtClean="0"/>
              <a:t>Areas </a:t>
            </a:r>
            <a:r>
              <a:rPr lang="en-US" sz="2000" dirty="0"/>
              <a:t>of overcrowding and poor </a:t>
            </a:r>
            <a:r>
              <a:rPr lang="en-US" sz="2000" dirty="0" smtClean="0"/>
              <a:t>hygiene.</a:t>
            </a:r>
          </a:p>
          <a:p>
            <a:pPr lvl="1"/>
            <a:r>
              <a:rPr lang="en-US" sz="2000" dirty="0" smtClean="0"/>
              <a:t>Accidents</a:t>
            </a:r>
            <a:r>
              <a:rPr lang="en-US" sz="2000" dirty="0"/>
              <a:t>.</a:t>
            </a:r>
          </a:p>
        </p:txBody>
      </p:sp>
    </p:spTree>
    <p:extLst>
      <p:ext uri="{BB962C8B-B14F-4D97-AF65-F5344CB8AC3E}">
        <p14:creationId xmlns:p14="http://schemas.microsoft.com/office/powerpoint/2010/main" val="179207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Traveler’s responsibilities</a:t>
            </a:r>
            <a:endParaRPr lang="en-US" dirty="0"/>
          </a:p>
        </p:txBody>
      </p:sp>
      <p:sp>
        <p:nvSpPr>
          <p:cNvPr id="3" name="Content Placeholder 2"/>
          <p:cNvSpPr>
            <a:spLocks noGrp="1"/>
          </p:cNvSpPr>
          <p:nvPr>
            <p:ph idx="1"/>
          </p:nvPr>
        </p:nvSpPr>
        <p:spPr/>
        <p:txBody>
          <a:bodyPr>
            <a:normAutofit/>
          </a:bodyPr>
          <a:lstStyle/>
          <a:p>
            <a:r>
              <a:rPr lang="en-US" dirty="0" smtClean="0"/>
              <a:t>Travel related risks</a:t>
            </a:r>
          </a:p>
          <a:p>
            <a:r>
              <a:rPr lang="en-US" dirty="0" smtClean="0">
                <a:solidFill>
                  <a:srgbClr val="000000"/>
                </a:solidFill>
              </a:rPr>
              <a:t>Medical consultation before and after travel</a:t>
            </a:r>
          </a:p>
          <a:p>
            <a:r>
              <a:rPr lang="en-US" dirty="0" smtClean="0">
                <a:solidFill>
                  <a:srgbClr val="000000"/>
                </a:solidFill>
              </a:rPr>
              <a:t>Assessment of health risks associated with travel </a:t>
            </a:r>
          </a:p>
          <a:p>
            <a:r>
              <a:rPr lang="en-US" dirty="0" smtClean="0">
                <a:solidFill>
                  <a:srgbClr val="000000"/>
                </a:solidFill>
              </a:rPr>
              <a:t>Medical kit and toilet items</a:t>
            </a:r>
          </a:p>
          <a:p>
            <a:r>
              <a:rPr lang="en-US" dirty="0" smtClean="0">
                <a:solidFill>
                  <a:srgbClr val="000000"/>
                </a:solidFill>
              </a:rPr>
              <a:t>Insurance</a:t>
            </a:r>
          </a:p>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32630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smtClean="0"/>
              <a:t>Definition </a:t>
            </a:r>
            <a:r>
              <a:rPr lang="en-US" dirty="0"/>
              <a:t>of travel medicine and its </a:t>
            </a:r>
            <a:r>
              <a:rPr lang="en-US" dirty="0" smtClean="0"/>
              <a:t>concepts.</a:t>
            </a:r>
            <a:endParaRPr lang="en-US" dirty="0"/>
          </a:p>
          <a:p>
            <a:pPr lvl="0"/>
            <a:r>
              <a:rPr lang="en-US" dirty="0"/>
              <a:t>Validity of travel </a:t>
            </a:r>
            <a:r>
              <a:rPr lang="en-US" dirty="0" smtClean="0"/>
              <a:t>medicine.</a:t>
            </a:r>
            <a:endParaRPr lang="en-US" dirty="0"/>
          </a:p>
          <a:p>
            <a:pPr lvl="0"/>
            <a:r>
              <a:rPr lang="en-US" dirty="0"/>
              <a:t>Magnitude of the problem and the importance of travel medicine.</a:t>
            </a:r>
          </a:p>
          <a:p>
            <a:pPr lvl="0"/>
            <a:r>
              <a:rPr lang="en-US" dirty="0"/>
              <a:t>Characteristics that makes travelers more susceptible to diseases.</a:t>
            </a:r>
          </a:p>
          <a:p>
            <a:pPr lvl="0"/>
            <a:r>
              <a:rPr lang="en-US" dirty="0"/>
              <a:t>Epidemiology of common travel related diseases.</a:t>
            </a:r>
          </a:p>
          <a:p>
            <a:pPr lvl="0"/>
            <a:r>
              <a:rPr lang="en-US" dirty="0"/>
              <a:t>Prevention and control.</a:t>
            </a:r>
          </a:p>
          <a:p>
            <a:endParaRPr lang="en-US" dirty="0"/>
          </a:p>
        </p:txBody>
      </p:sp>
    </p:spTree>
    <p:extLst>
      <p:ext uri="{BB962C8B-B14F-4D97-AF65-F5344CB8AC3E}">
        <p14:creationId xmlns:p14="http://schemas.microsoft.com/office/powerpoint/2010/main" val="27895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Proactive, Prepared, Protected</a:t>
            </a:r>
            <a:endParaRPr lang="en-US" dirty="0"/>
          </a:p>
        </p:txBody>
      </p:sp>
      <p:sp>
        <p:nvSpPr>
          <p:cNvPr id="3" name="Content Placeholder 2"/>
          <p:cNvSpPr>
            <a:spLocks noGrp="1"/>
          </p:cNvSpPr>
          <p:nvPr>
            <p:ph idx="1"/>
          </p:nvPr>
        </p:nvSpPr>
        <p:spPr>
          <a:xfrm>
            <a:off x="457200" y="1600200"/>
            <a:ext cx="8229600" cy="5054165"/>
          </a:xfrm>
        </p:spPr>
        <p:txBody>
          <a:bodyPr>
            <a:normAutofit/>
          </a:bodyPr>
          <a:lstStyle/>
          <a:p>
            <a:pPr marL="0" indent="0">
              <a:buNone/>
            </a:pPr>
            <a:r>
              <a:rPr lang="en-US" u="sng" dirty="0" smtClean="0"/>
              <a:t>BE </a:t>
            </a:r>
            <a:r>
              <a:rPr lang="en-US" u="sng" dirty="0"/>
              <a:t>PROACTIVE</a:t>
            </a:r>
            <a:endParaRPr lang="en-US" dirty="0"/>
          </a:p>
          <a:p>
            <a:pPr marL="0" indent="0" fontAlgn="base">
              <a:buNone/>
            </a:pPr>
            <a:r>
              <a:rPr lang="en-US" dirty="0" smtClean="0"/>
              <a:t>- </a:t>
            </a:r>
            <a:r>
              <a:rPr lang="en-US" dirty="0"/>
              <a:t>Learn about your destination</a:t>
            </a:r>
            <a:r>
              <a:rPr lang="x-none" dirty="0"/>
              <a:t>.</a:t>
            </a:r>
            <a:endParaRPr lang="en-US" dirty="0"/>
          </a:p>
          <a:p>
            <a:pPr marL="0" indent="0" fontAlgn="base">
              <a:buNone/>
            </a:pPr>
            <a:r>
              <a:rPr lang="en-US" dirty="0"/>
              <a:t>- See a doctor before you travel</a:t>
            </a:r>
            <a:r>
              <a:rPr lang="x-none" dirty="0"/>
              <a:t>.</a:t>
            </a:r>
            <a:endParaRPr lang="en-US" dirty="0"/>
          </a:p>
          <a:p>
            <a:pPr marL="0" indent="0" fontAlgn="base">
              <a:buNone/>
            </a:pPr>
            <a:r>
              <a:rPr lang="en-US" dirty="0"/>
              <a:t>- Think about your health </a:t>
            </a:r>
            <a:r>
              <a:rPr lang="en-US" dirty="0" smtClean="0"/>
              <a:t>status</a:t>
            </a:r>
            <a:endParaRPr lang="en-US" dirty="0"/>
          </a:p>
          <a:p>
            <a:pPr marL="0" indent="0">
              <a:buNone/>
            </a:pPr>
            <a:r>
              <a:rPr lang="en-US" u="sng" dirty="0"/>
              <a:t>BE PREPARED</a:t>
            </a:r>
            <a:endParaRPr lang="en-US" dirty="0"/>
          </a:p>
          <a:p>
            <a:pPr marL="0" indent="0">
              <a:buNone/>
            </a:pPr>
            <a:endParaRPr lang="en-US" dirty="0"/>
          </a:p>
        </p:txBody>
      </p:sp>
    </p:spTree>
    <p:extLst>
      <p:ext uri="{BB962C8B-B14F-4D97-AF65-F5344CB8AC3E}">
        <p14:creationId xmlns:p14="http://schemas.microsoft.com/office/powerpoint/2010/main" val="353515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873062"/>
            <a:ext cx="7556313" cy="5253101"/>
          </a:xfrm>
        </p:spPr>
        <p:txBody>
          <a:bodyPr>
            <a:normAutofit fontScale="25000" lnSpcReduction="20000"/>
          </a:bodyPr>
          <a:lstStyle/>
          <a:p>
            <a:pPr marL="0" indent="0">
              <a:buNone/>
            </a:pPr>
            <a:r>
              <a:rPr lang="en-US" sz="8000" b="1" u="sng" dirty="0" smtClean="0"/>
              <a:t>Pack </a:t>
            </a:r>
            <a:r>
              <a:rPr lang="en-US" sz="8000" b="1" u="sng" dirty="0"/>
              <a:t>smart:</a:t>
            </a:r>
            <a:endParaRPr lang="en-US" sz="8000" dirty="0"/>
          </a:p>
          <a:p>
            <a:r>
              <a:rPr lang="en-US" sz="8000" b="1" dirty="0"/>
              <a:t>What to Pack in Your Travel Health Kit? </a:t>
            </a:r>
            <a:endParaRPr lang="en-US" sz="8000" dirty="0"/>
          </a:p>
          <a:p>
            <a:pPr lvl="0" fontAlgn="base"/>
            <a:r>
              <a:rPr lang="en-US" sz="8000" dirty="0"/>
              <a:t>Medicines:</a:t>
            </a:r>
          </a:p>
          <a:p>
            <a:pPr lvl="0" fontAlgn="base"/>
            <a:r>
              <a:rPr lang="en-US" sz="8000" dirty="0"/>
              <a:t>Prescription medicines you usually take</a:t>
            </a:r>
          </a:p>
          <a:p>
            <a:pPr lvl="0" fontAlgn="base"/>
            <a:r>
              <a:rPr lang="en-US" sz="8000" dirty="0"/>
              <a:t>Special prescriptions for the trip:</a:t>
            </a:r>
          </a:p>
          <a:p>
            <a:pPr lvl="0" fontAlgn="base"/>
            <a:r>
              <a:rPr lang="en-US" sz="8000" dirty="0"/>
              <a:t>Medicines to prevent malaria, if needed</a:t>
            </a:r>
          </a:p>
          <a:p>
            <a:pPr lvl="0" fontAlgn="base"/>
            <a:r>
              <a:rPr lang="en-US" sz="8000" dirty="0"/>
              <a:t> Over the counter medicines:</a:t>
            </a:r>
          </a:p>
          <a:p>
            <a:pPr lvl="0" fontAlgn="base"/>
            <a:r>
              <a:rPr lang="en-US" sz="8000" dirty="0"/>
              <a:t>Anti-diarrheal medication</a:t>
            </a:r>
          </a:p>
          <a:p>
            <a:pPr lvl="0" fontAlgn="base"/>
            <a:r>
              <a:rPr lang="en-US" sz="8000" dirty="0"/>
              <a:t>Antihistamine</a:t>
            </a:r>
          </a:p>
          <a:p>
            <a:pPr lvl="0" fontAlgn="base"/>
            <a:r>
              <a:rPr lang="en-US" sz="8000" dirty="0"/>
              <a:t>Other important </a:t>
            </a:r>
            <a:r>
              <a:rPr lang="en-US" sz="8000" dirty="0" smtClean="0"/>
              <a:t>items:</a:t>
            </a:r>
          </a:p>
          <a:p>
            <a:pPr lvl="1" fontAlgn="base"/>
            <a:r>
              <a:rPr lang="en-US" sz="8000" dirty="0" smtClean="0"/>
              <a:t>First</a:t>
            </a:r>
            <a:r>
              <a:rPr lang="en-US" sz="8000" dirty="0"/>
              <a:t>-aid supplies. E.g. Digital thermometer and Oral rehydration solution packets</a:t>
            </a:r>
          </a:p>
          <a:p>
            <a:endParaRPr lang="en-US" dirty="0"/>
          </a:p>
        </p:txBody>
      </p:sp>
    </p:spTree>
    <p:extLst>
      <p:ext uri="{BB962C8B-B14F-4D97-AF65-F5344CB8AC3E}">
        <p14:creationId xmlns:p14="http://schemas.microsoft.com/office/powerpoint/2010/main" val="70658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3200" dirty="0" smtClean="0"/>
              <a:t>What diseases do you think of when you think of travel?</a:t>
            </a:r>
            <a:r>
              <a:rPr lang="en-US" dirty="0" smtClean="0"/>
              <a:t> </a:t>
            </a:r>
          </a:p>
          <a:p>
            <a:pPr marL="0" indent="0">
              <a:buNone/>
            </a:pPr>
            <a:endParaRPr lang="en-US" dirty="0"/>
          </a:p>
        </p:txBody>
      </p:sp>
    </p:spTree>
    <p:extLst>
      <p:ext uri="{BB962C8B-B14F-4D97-AF65-F5344CB8AC3E}">
        <p14:creationId xmlns:p14="http://schemas.microsoft.com/office/powerpoint/2010/main" val="168343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4-29 at 3.54.01 PM.png"/>
          <p:cNvPicPr>
            <a:picLocks noGrp="1" noChangeAspect="1"/>
          </p:cNvPicPr>
          <p:nvPr>
            <p:ph idx="1"/>
          </p:nvPr>
        </p:nvPicPr>
        <p:blipFill>
          <a:blip r:embed="rId2">
            <a:extLst>
              <a:ext uri="{28A0092B-C50C-407E-A947-70E740481C1C}">
                <a14:useLocalDpi xmlns:a14="http://schemas.microsoft.com/office/drawing/2010/main" val="0"/>
              </a:ext>
            </a:extLst>
          </a:blip>
          <a:srcRect l="33" r="33"/>
          <a:stretch>
            <a:fillRect/>
          </a:stretch>
        </p:blipFill>
        <p:spPr/>
      </p:pic>
    </p:spTree>
    <p:extLst>
      <p:ext uri="{BB962C8B-B14F-4D97-AF65-F5344CB8AC3E}">
        <p14:creationId xmlns:p14="http://schemas.microsoft.com/office/powerpoint/2010/main" val="2443790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4-29 at 3.53.57 PM.png"/>
          <p:cNvPicPr>
            <a:picLocks noGrp="1" noChangeAspect="1"/>
          </p:cNvPicPr>
          <p:nvPr>
            <p:ph idx="1"/>
          </p:nvPr>
        </p:nvPicPr>
        <p:blipFill>
          <a:blip r:embed="rId2">
            <a:extLst>
              <a:ext uri="{28A0092B-C50C-407E-A947-70E740481C1C}">
                <a14:useLocalDpi xmlns:a14="http://schemas.microsoft.com/office/drawing/2010/main" val="0"/>
              </a:ext>
            </a:extLst>
          </a:blip>
          <a:srcRect t="14088" b="14088"/>
          <a:stretch>
            <a:fillRect/>
          </a:stretch>
        </p:blipFill>
        <p:spPr/>
      </p:pic>
    </p:spTree>
    <p:extLst>
      <p:ext uri="{BB962C8B-B14F-4D97-AF65-F5344CB8AC3E}">
        <p14:creationId xmlns:p14="http://schemas.microsoft.com/office/powerpoint/2010/main" val="1351245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5-04-29 at 3.14.48 PM.png"/>
          <p:cNvPicPr>
            <a:picLocks noGrp="1" noChangeAspect="1"/>
          </p:cNvPicPr>
          <p:nvPr>
            <p:ph idx="1"/>
          </p:nvPr>
        </p:nvPicPr>
        <p:blipFill>
          <a:blip r:embed="rId2">
            <a:extLst>
              <a:ext uri="{28A0092B-C50C-407E-A947-70E740481C1C}">
                <a14:useLocalDpi xmlns:a14="http://schemas.microsoft.com/office/drawing/2010/main" val="0"/>
              </a:ext>
            </a:extLst>
          </a:blip>
          <a:srcRect t="7602" b="7602"/>
          <a:stretch>
            <a:fillRect/>
          </a:stretch>
        </p:blipFill>
        <p:spPr/>
      </p:pic>
    </p:spTree>
    <p:extLst>
      <p:ext uri="{BB962C8B-B14F-4D97-AF65-F5344CB8AC3E}">
        <p14:creationId xmlns:p14="http://schemas.microsoft.com/office/powerpoint/2010/main" val="15013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4-29 at 2.44.02 PM.png"/>
          <p:cNvPicPr>
            <a:picLocks noGrp="1" noChangeAspect="1"/>
          </p:cNvPicPr>
          <p:nvPr>
            <p:ph idx="1"/>
          </p:nvPr>
        </p:nvPicPr>
        <p:blipFill>
          <a:blip r:embed="rId2">
            <a:extLst>
              <a:ext uri="{28A0092B-C50C-407E-A947-70E740481C1C}">
                <a14:useLocalDpi xmlns:a14="http://schemas.microsoft.com/office/drawing/2010/main" val="0"/>
              </a:ext>
            </a:extLst>
          </a:blip>
          <a:srcRect t="9281" b="9281"/>
          <a:stretch>
            <a:fillRect/>
          </a:stretch>
        </p:blipFill>
        <p:spPr/>
      </p:pic>
    </p:spTree>
    <p:extLst>
      <p:ext uri="{BB962C8B-B14F-4D97-AF65-F5344CB8AC3E}">
        <p14:creationId xmlns:p14="http://schemas.microsoft.com/office/powerpoint/2010/main" val="417832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4-29 at 2.43.43 PM.png"/>
          <p:cNvPicPr>
            <a:picLocks noGrp="1" noChangeAspect="1"/>
          </p:cNvPicPr>
          <p:nvPr>
            <p:ph idx="1"/>
          </p:nvPr>
        </p:nvPicPr>
        <p:blipFill>
          <a:blip r:embed="rId2">
            <a:extLst>
              <a:ext uri="{28A0092B-C50C-407E-A947-70E740481C1C}">
                <a14:useLocalDpi xmlns:a14="http://schemas.microsoft.com/office/drawing/2010/main" val="0"/>
              </a:ext>
            </a:extLst>
          </a:blip>
          <a:srcRect t="8735" b="8735"/>
          <a:stretch>
            <a:fillRect/>
          </a:stretch>
        </p:blipFill>
        <p:spPr/>
      </p:pic>
    </p:spTree>
    <p:extLst>
      <p:ext uri="{BB962C8B-B14F-4D97-AF65-F5344CB8AC3E}">
        <p14:creationId xmlns:p14="http://schemas.microsoft.com/office/powerpoint/2010/main" val="3555195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4-29 at 2.44.10 PM.png"/>
          <p:cNvPicPr>
            <a:picLocks noGrp="1" noChangeAspect="1"/>
          </p:cNvPicPr>
          <p:nvPr>
            <p:ph idx="1"/>
          </p:nvPr>
        </p:nvPicPr>
        <p:blipFill>
          <a:blip r:embed="rId2">
            <a:extLst>
              <a:ext uri="{28A0092B-C50C-407E-A947-70E740481C1C}">
                <a14:useLocalDpi xmlns:a14="http://schemas.microsoft.com/office/drawing/2010/main" val="0"/>
              </a:ext>
            </a:extLst>
          </a:blip>
          <a:srcRect t="8902" b="8902"/>
          <a:stretch>
            <a:fillRect/>
          </a:stretch>
        </p:blipFill>
        <p:spPr/>
      </p:pic>
    </p:spTree>
    <p:extLst>
      <p:ext uri="{BB962C8B-B14F-4D97-AF65-F5344CB8AC3E}">
        <p14:creationId xmlns:p14="http://schemas.microsoft.com/office/powerpoint/2010/main" val="3199736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37" y="122915"/>
            <a:ext cx="7556313" cy="1116106"/>
          </a:xfrm>
        </p:spPr>
        <p:txBody>
          <a:bodyPr/>
          <a:lstStyle/>
          <a:p>
            <a:pPr algn="l"/>
            <a:r>
              <a:rPr lang="en-US" dirty="0" smtClean="0"/>
              <a:t>STIs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15259"/>
              </p:ext>
            </p:extLst>
          </p:nvPr>
        </p:nvGraphicFramePr>
        <p:xfrm>
          <a:off x="185353" y="846609"/>
          <a:ext cx="8742357" cy="5980112"/>
        </p:xfrm>
        <a:graphic>
          <a:graphicData uri="http://schemas.openxmlformats.org/drawingml/2006/table">
            <a:tbl>
              <a:tblPr firstRow="1" bandRow="1">
                <a:tableStyleId>{5C22544A-7EE6-4342-B048-85BDC9FD1C3A}</a:tableStyleId>
              </a:tblPr>
              <a:tblGrid>
                <a:gridCol w="1729043"/>
                <a:gridCol w="7013314"/>
              </a:tblGrid>
              <a:tr h="265977">
                <a:tc gridSpan="2">
                  <a:txBody>
                    <a:bodyPr/>
                    <a:lstStyle/>
                    <a:p>
                      <a:endParaRPr lang="en-US" dirty="0"/>
                    </a:p>
                  </a:txBody>
                  <a:tcPr marL="62971" marR="62971" marT="0" marB="0"/>
                </a:tc>
                <a:tc hMerge="1">
                  <a:txBody>
                    <a:bodyPr/>
                    <a:lstStyle/>
                    <a:p>
                      <a:endParaRPr lang="en-US"/>
                    </a:p>
                  </a:txBody>
                  <a:tcPr/>
                </a:tc>
              </a:tr>
              <a:tr h="1223494">
                <a:tc>
                  <a:txBody>
                    <a:bodyPr/>
                    <a:lstStyle/>
                    <a:p>
                      <a:pPr marL="0" marR="0" algn="l">
                        <a:lnSpc>
                          <a:spcPct val="115000"/>
                        </a:lnSpc>
                        <a:spcBef>
                          <a:spcPts val="0"/>
                        </a:spcBef>
                        <a:spcAft>
                          <a:spcPts val="0"/>
                        </a:spcAft>
                      </a:pPr>
                      <a:r>
                        <a:rPr lang="en-US" sz="1800" b="1">
                          <a:effectLst/>
                          <a:latin typeface="Cambria"/>
                          <a:ea typeface="Calibri"/>
                          <a:cs typeface="Arial"/>
                        </a:rPr>
                        <a:t>What are they?</a:t>
                      </a:r>
                      <a:endParaRPr lang="en-US" sz="1800">
                        <a:effectLst/>
                        <a:latin typeface="Calibri"/>
                        <a:ea typeface="Calibri"/>
                        <a:cs typeface="Arial"/>
                      </a:endParaRPr>
                    </a:p>
                  </a:txBody>
                  <a:tcPr marL="62971" marR="62971" marT="0" marB="0"/>
                </a:tc>
                <a:tc>
                  <a:txBody>
                    <a:bodyPr/>
                    <a:lstStyle/>
                    <a:p>
                      <a:pPr marL="342900" marR="0" lvl="0" indent="-342900" algn="l">
                        <a:lnSpc>
                          <a:spcPct val="115000"/>
                        </a:lnSpc>
                        <a:spcBef>
                          <a:spcPts val="0"/>
                        </a:spcBef>
                        <a:spcAft>
                          <a:spcPts val="0"/>
                        </a:spcAft>
                        <a:buFont typeface="Symbol"/>
                        <a:buChar char=""/>
                      </a:pPr>
                      <a:r>
                        <a:rPr lang="en-US" sz="1800" dirty="0">
                          <a:effectLst/>
                          <a:latin typeface="Cambria"/>
                          <a:ea typeface="Calibri"/>
                          <a:cs typeface="Times New Roman"/>
                        </a:rPr>
                        <a:t>Sexual transmitted infections depend on the </a:t>
                      </a:r>
                      <a:r>
                        <a:rPr lang="en-US" sz="1800" i="1" dirty="0">
                          <a:effectLst/>
                          <a:latin typeface="Cambria"/>
                          <a:ea typeface="Calibri"/>
                          <a:cs typeface="Times New Roman"/>
                        </a:rPr>
                        <a:t>behavior</a:t>
                      </a:r>
                      <a:r>
                        <a:rPr lang="en-US" sz="1800" dirty="0">
                          <a:effectLst/>
                          <a:latin typeface="Cambria"/>
                          <a:ea typeface="Calibri"/>
                          <a:cs typeface="Times New Roman"/>
                        </a:rPr>
                        <a:t> rather than the country you visit. </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Symbol"/>
                        <a:buChar char=""/>
                      </a:pPr>
                      <a:r>
                        <a:rPr lang="en-US" sz="1800" dirty="0">
                          <a:effectLst/>
                          <a:latin typeface="Cambria"/>
                          <a:ea typeface="Calibri"/>
                          <a:cs typeface="Times New Roman"/>
                        </a:rPr>
                        <a:t>Some examples of these infections are HIV, herpes simplex virus and hepatitis C and B.</a:t>
                      </a:r>
                      <a:endParaRPr lang="en-US" sz="1800" dirty="0">
                        <a:effectLst/>
                        <a:latin typeface="Calibri"/>
                        <a:ea typeface="Calibri"/>
                        <a:cs typeface="Arial"/>
                      </a:endParaRPr>
                    </a:p>
                  </a:txBody>
                  <a:tcPr marL="62971" marR="62971" marT="0" marB="0"/>
                </a:tc>
              </a:tr>
              <a:tr h="1223494">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dirty="0">
                          <a:effectLst/>
                          <a:latin typeface="Cambria"/>
                          <a:ea typeface="Calibri"/>
                          <a:cs typeface="Times New Roman"/>
                        </a:rPr>
                        <a:t>These are some routs of transmission: </a:t>
                      </a:r>
                      <a:r>
                        <a:rPr lang="en-US" sz="1800" b="1" dirty="0">
                          <a:effectLst/>
                          <a:latin typeface="Cambria"/>
                          <a:ea typeface="Calibri"/>
                          <a:cs typeface="Times New Roman"/>
                        </a:rPr>
                        <a:t>blood</a:t>
                      </a:r>
                      <a:r>
                        <a:rPr lang="en-US" sz="1800" dirty="0">
                          <a:effectLst/>
                          <a:latin typeface="Cambria"/>
                          <a:ea typeface="Calibri"/>
                          <a:cs typeface="Times New Roman"/>
                        </a:rPr>
                        <a:t> as hepatitis C, </a:t>
                      </a:r>
                      <a:r>
                        <a:rPr lang="en-US" sz="1800" b="1" dirty="0">
                          <a:effectLst/>
                          <a:latin typeface="Cambria"/>
                          <a:ea typeface="Calibri"/>
                          <a:cs typeface="Times New Roman"/>
                        </a:rPr>
                        <a:t>vaginal fluids and semen</a:t>
                      </a:r>
                      <a:r>
                        <a:rPr lang="en-US" sz="1800" dirty="0">
                          <a:effectLst/>
                          <a:latin typeface="Cambria"/>
                          <a:ea typeface="Calibri"/>
                          <a:cs typeface="Times New Roman"/>
                        </a:rPr>
                        <a:t> as HIV, also, from the </a:t>
                      </a:r>
                      <a:r>
                        <a:rPr lang="en-US" sz="1800" b="1" dirty="0">
                          <a:effectLst/>
                          <a:latin typeface="Cambria"/>
                          <a:ea typeface="Calibri"/>
                          <a:cs typeface="Times New Roman"/>
                        </a:rPr>
                        <a:t>mother to her child</a:t>
                      </a:r>
                      <a:r>
                        <a:rPr lang="en-US" sz="1800" dirty="0">
                          <a:effectLst/>
                          <a:latin typeface="Cambria"/>
                          <a:ea typeface="Calibri"/>
                          <a:cs typeface="Times New Roman"/>
                        </a:rPr>
                        <a:t> during pregnancy and </a:t>
                      </a:r>
                      <a:r>
                        <a:rPr lang="en-US" sz="1800" b="1" dirty="0">
                          <a:effectLst/>
                          <a:latin typeface="Cambria"/>
                          <a:ea typeface="Calibri"/>
                          <a:cs typeface="Times New Roman"/>
                        </a:rPr>
                        <a:t>childbirth</a:t>
                      </a:r>
                      <a:r>
                        <a:rPr lang="en-US" sz="1800" dirty="0">
                          <a:effectLst/>
                          <a:latin typeface="Cambria"/>
                          <a:ea typeface="Calibri"/>
                          <a:cs typeface="Times New Roman"/>
                        </a:rPr>
                        <a:t> as  herpes simplex virus.</a:t>
                      </a:r>
                      <a:endParaRPr lang="en-US" sz="1800" dirty="0">
                        <a:effectLst/>
                        <a:latin typeface="Calibri"/>
                        <a:ea typeface="Calibri"/>
                        <a:cs typeface="Arial"/>
                      </a:endParaRPr>
                    </a:p>
                    <a:p>
                      <a:pPr marL="0" marR="0" algn="l">
                        <a:lnSpc>
                          <a:spcPct val="115000"/>
                        </a:lnSpc>
                        <a:spcBef>
                          <a:spcPts val="0"/>
                        </a:spcBef>
                        <a:spcAft>
                          <a:spcPts val="0"/>
                        </a:spcAft>
                      </a:pPr>
                      <a:r>
                        <a:rPr lang="en-US" sz="1800" b="1" dirty="0">
                          <a:effectLst/>
                          <a:latin typeface="Cambria"/>
                          <a:ea typeface="Calibri"/>
                          <a:cs typeface="Times New Roman"/>
                        </a:rPr>
                        <a:t> </a:t>
                      </a:r>
                      <a:endParaRPr lang="en-US" sz="1800" dirty="0">
                        <a:effectLst/>
                        <a:latin typeface="Calibri"/>
                        <a:ea typeface="Calibri"/>
                        <a:cs typeface="Arial"/>
                      </a:endParaRPr>
                    </a:p>
                  </a:txBody>
                  <a:tcPr marL="62971" marR="62971" marT="0" marB="0"/>
                </a:tc>
              </a:tr>
              <a:tr h="611747">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Worldwide infections,  about 1 million people acquire a sexually transmitted infection every day.</a:t>
                      </a:r>
                      <a:endParaRPr lang="en-US" sz="1800">
                        <a:effectLst/>
                        <a:latin typeface="Calibri"/>
                        <a:ea typeface="Calibri"/>
                        <a:cs typeface="Arial"/>
                      </a:endParaRPr>
                    </a:p>
                  </a:txBody>
                  <a:tcPr marL="62971" marR="62971" marT="0" marB="0"/>
                </a:tc>
              </a:tr>
              <a:tr h="2551112">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342900" marR="0" lvl="0" indent="-342900" algn="l">
                        <a:lnSpc>
                          <a:spcPct val="115000"/>
                        </a:lnSpc>
                        <a:spcBef>
                          <a:spcPts val="0"/>
                        </a:spcBef>
                        <a:spcAft>
                          <a:spcPts val="0"/>
                        </a:spcAft>
                        <a:buFont typeface="+mj-lt"/>
                        <a:buAutoNum type="arabicPeriod"/>
                      </a:pPr>
                      <a:r>
                        <a:rPr lang="en-US" sz="1800" dirty="0">
                          <a:effectLst/>
                          <a:latin typeface="Cambria"/>
                          <a:ea typeface="Calibri"/>
                          <a:cs typeface="Times New Roman"/>
                        </a:rPr>
                        <a:t>Avoid sexual activity with strangers .</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pPr>
                      <a:r>
                        <a:rPr lang="en-US" sz="1800" dirty="0">
                          <a:effectLst/>
                          <a:latin typeface="Cambria"/>
                          <a:ea typeface="Calibri"/>
                          <a:cs typeface="Times New Roman"/>
                        </a:rPr>
                        <a:t>Use condom in every sexual contacts.</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pPr>
                      <a:r>
                        <a:rPr lang="en-US" sz="1800" dirty="0">
                          <a:effectLst/>
                          <a:latin typeface="Cambria"/>
                          <a:ea typeface="Calibri"/>
                          <a:cs typeface="Times New Roman"/>
                        </a:rPr>
                        <a:t>Order sterilized needle in tattooing and avoid sharing razor, needles and shavers.</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pPr>
                      <a:r>
                        <a:rPr lang="en-US" sz="1800" dirty="0">
                          <a:effectLst/>
                          <a:latin typeface="Cambria"/>
                          <a:ea typeface="Calibri"/>
                          <a:cs typeface="Times New Roman"/>
                        </a:rPr>
                        <a:t>There is vaccination for some of the infections :</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Calibri"/>
                        <a:buChar char="-"/>
                      </a:pPr>
                      <a:r>
                        <a:rPr lang="en-US" sz="1800" dirty="0">
                          <a:effectLst/>
                          <a:latin typeface="Cambria"/>
                          <a:ea typeface="Calibri"/>
                          <a:cs typeface="Times New Roman"/>
                        </a:rPr>
                        <a:t>Hepatitis B : it should begin 6 months before travelling, IM, 3-dose vaccine series (Day 0 – 30 – 6months), </a:t>
                      </a:r>
                      <a:r>
                        <a:rPr lang="en-US" sz="1800" dirty="0" err="1">
                          <a:effectLst/>
                          <a:latin typeface="Cambria"/>
                          <a:ea typeface="Calibri"/>
                          <a:cs typeface="Times New Roman"/>
                        </a:rPr>
                        <a:t>e.g</a:t>
                      </a:r>
                      <a:r>
                        <a:rPr lang="en-US" sz="1800" dirty="0">
                          <a:effectLst/>
                          <a:latin typeface="Cambria"/>
                          <a:ea typeface="Calibri"/>
                          <a:cs typeface="Times New Roman"/>
                        </a:rPr>
                        <a:t>: </a:t>
                      </a:r>
                      <a:r>
                        <a:rPr lang="en-US" sz="1800" dirty="0" err="1">
                          <a:effectLst/>
                          <a:latin typeface="Cambria"/>
                          <a:ea typeface="Calibri"/>
                          <a:cs typeface="Times New Roman"/>
                        </a:rPr>
                        <a:t>Engerix</a:t>
                      </a:r>
                      <a:r>
                        <a:rPr lang="en-US" sz="1800" dirty="0">
                          <a:effectLst/>
                          <a:latin typeface="Cambria"/>
                          <a:ea typeface="Calibri"/>
                          <a:cs typeface="Times New Roman"/>
                        </a:rPr>
                        <a:t>-B</a:t>
                      </a:r>
                      <a:endParaRPr lang="en-US" sz="1800" dirty="0">
                        <a:effectLst/>
                        <a:latin typeface="Calibri"/>
                        <a:ea typeface="Calibri"/>
                        <a:cs typeface="Calibri"/>
                      </a:endParaRPr>
                    </a:p>
                    <a:p>
                      <a:pPr marL="342900" marR="0" lvl="0" indent="-342900" algn="l">
                        <a:lnSpc>
                          <a:spcPct val="115000"/>
                        </a:lnSpc>
                        <a:spcBef>
                          <a:spcPts val="0"/>
                        </a:spcBef>
                        <a:spcAft>
                          <a:spcPts val="0"/>
                        </a:spcAft>
                        <a:buFont typeface="Calibri"/>
                        <a:buChar char="-"/>
                      </a:pPr>
                      <a:r>
                        <a:rPr lang="en-US" sz="1800" dirty="0">
                          <a:effectLst/>
                          <a:latin typeface="Cambria"/>
                          <a:ea typeface="Calibri"/>
                          <a:cs typeface="Times New Roman"/>
                        </a:rPr>
                        <a:t>There are no vaccines to prevent HIV or Hepatitis </a:t>
                      </a:r>
                      <a:r>
                        <a:rPr lang="en-US" sz="1800" dirty="0" smtClean="0">
                          <a:effectLst/>
                          <a:latin typeface="Cambria"/>
                          <a:ea typeface="Calibri"/>
                          <a:cs typeface="Times New Roman"/>
                        </a:rPr>
                        <a:t>C</a:t>
                      </a:r>
                      <a:endParaRPr lang="en-US" sz="1800" dirty="0">
                        <a:effectLst/>
                        <a:latin typeface="Calibri"/>
                        <a:ea typeface="Calibri"/>
                        <a:cs typeface="Calibri"/>
                      </a:endParaRPr>
                    </a:p>
                  </a:txBody>
                  <a:tcPr marL="62971" marR="62971" marT="0" marB="0"/>
                </a:tc>
              </a:tr>
            </a:tbl>
          </a:graphicData>
        </a:graphic>
      </p:graphicFrame>
    </p:spTree>
    <p:extLst>
      <p:ext uri="{BB962C8B-B14F-4D97-AF65-F5344CB8AC3E}">
        <p14:creationId xmlns:p14="http://schemas.microsoft.com/office/powerpoint/2010/main" val="314032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Definition (PHAC) </a:t>
            </a:r>
            <a:endParaRPr lang="en-US" dirty="0"/>
          </a:p>
        </p:txBody>
      </p:sp>
      <p:sp>
        <p:nvSpPr>
          <p:cNvPr id="3" name="Content Placeholder 2"/>
          <p:cNvSpPr>
            <a:spLocks noGrp="1"/>
          </p:cNvSpPr>
          <p:nvPr>
            <p:ph idx="1"/>
          </p:nvPr>
        </p:nvSpPr>
        <p:spPr/>
        <p:txBody>
          <a:bodyPr>
            <a:normAutofit/>
          </a:bodyPr>
          <a:lstStyle/>
          <a:p>
            <a:pPr lvl="0"/>
            <a:r>
              <a:rPr lang="en-US" dirty="0"/>
              <a:t>Travel medicine is the field of medicine concerned with the promotion of health and respect for the peoples, cultures and environment of regions being visited in addition to the prevention of disease or other adverse health outcomes in the international traveller as well as any impact on the health of the local population</a:t>
            </a:r>
            <a:r>
              <a:rPr lang="en-US" dirty="0" smtClean="0"/>
              <a:t>.</a:t>
            </a:r>
          </a:p>
          <a:p>
            <a:pPr lvl="0"/>
            <a:endParaRPr lang="en-US" dirty="0"/>
          </a:p>
        </p:txBody>
      </p:sp>
    </p:spTree>
    <p:extLst>
      <p:ext uri="{BB962C8B-B14F-4D97-AF65-F5344CB8AC3E}">
        <p14:creationId xmlns:p14="http://schemas.microsoft.com/office/powerpoint/2010/main" val="1747063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Water-Borne Diseases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787357"/>
              </p:ext>
            </p:extLst>
          </p:nvPr>
        </p:nvGraphicFramePr>
        <p:xfrm>
          <a:off x="457199" y="1301830"/>
          <a:ext cx="8120765" cy="5374070"/>
        </p:xfrm>
        <a:graphic>
          <a:graphicData uri="http://schemas.openxmlformats.org/drawingml/2006/table">
            <a:tbl>
              <a:tblPr firstRow="1" bandRow="1">
                <a:tableStyleId>{5C22544A-7EE6-4342-B048-85BDC9FD1C3A}</a:tableStyleId>
              </a:tblPr>
              <a:tblGrid>
                <a:gridCol w="1894145"/>
                <a:gridCol w="6226620"/>
              </a:tblGrid>
              <a:tr h="326582">
                <a:tc gridSpan="2">
                  <a:txBody>
                    <a:bodyPr/>
                    <a:lstStyle/>
                    <a:p>
                      <a:r>
                        <a:rPr lang="en-US" dirty="0" err="1" smtClean="0"/>
                        <a:t>Schistosomiasis</a:t>
                      </a:r>
                      <a:endParaRPr lang="en-US" dirty="0" smtClean="0"/>
                    </a:p>
                  </a:txBody>
                  <a:tcPr marL="68580" marR="68580" marT="0" marB="0"/>
                </a:tc>
                <a:tc hMerge="1">
                  <a:txBody>
                    <a:bodyPr/>
                    <a:lstStyle/>
                    <a:p>
                      <a:endParaRPr lang="en-US"/>
                    </a:p>
                  </a:txBody>
                  <a:tcPr/>
                </a:tc>
              </a:tr>
              <a:tr h="1111274">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a:t>
                      </a:r>
                      <a:r>
                        <a:rPr lang="en-US" sz="1800" b="1" baseline="0" dirty="0" smtClean="0">
                          <a:effectLst/>
                          <a:latin typeface="Cambria"/>
                          <a:ea typeface="Calibri"/>
                          <a:cs typeface="Arial"/>
                        </a:rPr>
                        <a:t> it?</a:t>
                      </a:r>
                      <a:endParaRPr lang="en-US" sz="1800" dirty="0">
                        <a:effectLst/>
                        <a:latin typeface="Calibri"/>
                        <a:ea typeface="Calibri"/>
                        <a:cs typeface="Arial"/>
                      </a:endParaRPr>
                    </a:p>
                  </a:txBody>
                  <a:tcPr marL="68580" marR="68580" marT="0" marB="0"/>
                </a:tc>
                <a:tc>
                  <a:txBody>
                    <a:bodyPr/>
                    <a:lstStyle/>
                    <a:p>
                      <a:pPr marL="342900" marR="0" lvl="0" indent="-342900" algn="l">
                        <a:lnSpc>
                          <a:spcPct val="115000"/>
                        </a:lnSpc>
                        <a:spcBef>
                          <a:spcPts val="0"/>
                        </a:spcBef>
                        <a:spcAft>
                          <a:spcPts val="0"/>
                        </a:spcAft>
                        <a:buFont typeface="Symbol"/>
                        <a:buChar char=""/>
                      </a:pPr>
                      <a:r>
                        <a:rPr lang="en-US" sz="1800">
                          <a:effectLst/>
                          <a:latin typeface="Cambria"/>
                          <a:ea typeface="Calibri"/>
                          <a:cs typeface="Times New Roman"/>
                        </a:rPr>
                        <a:t>It is </a:t>
                      </a:r>
                      <a:r>
                        <a:rPr lang="en-US" sz="1800" i="1">
                          <a:effectLst/>
                          <a:latin typeface="Cambria"/>
                          <a:ea typeface="Calibri"/>
                          <a:cs typeface="Times New Roman"/>
                        </a:rPr>
                        <a:t>parasite</a:t>
                      </a:r>
                      <a:r>
                        <a:rPr lang="en-US" sz="1800">
                          <a:effectLst/>
                          <a:latin typeface="Cambria"/>
                          <a:ea typeface="Calibri"/>
                          <a:cs typeface="Times New Roman"/>
                        </a:rPr>
                        <a:t> infection by the genus schistosoma.</a:t>
                      </a:r>
                      <a:endParaRPr lang="en-US" sz="1800">
                        <a:effectLst/>
                        <a:latin typeface="Calibri"/>
                        <a:ea typeface="Calibri"/>
                        <a:cs typeface="Arial"/>
                      </a:endParaRPr>
                    </a:p>
                    <a:p>
                      <a:pPr marL="342900" marR="0" lvl="0" indent="-342900" algn="l">
                        <a:lnSpc>
                          <a:spcPct val="115000"/>
                        </a:lnSpc>
                        <a:spcBef>
                          <a:spcPts val="0"/>
                        </a:spcBef>
                        <a:spcAft>
                          <a:spcPts val="0"/>
                        </a:spcAft>
                        <a:buFont typeface="Symbol"/>
                        <a:buChar char=""/>
                      </a:pPr>
                      <a:r>
                        <a:rPr lang="en-US" sz="1800">
                          <a:effectLst/>
                          <a:latin typeface="Cambria"/>
                          <a:ea typeface="Calibri"/>
                          <a:cs typeface="Times New Roman"/>
                        </a:rPr>
                        <a:t>There are four types:  Schistosoma mansoni,  S. haematobium, </a:t>
                      </a:r>
                      <a:endParaRPr lang="en-US" sz="1800">
                        <a:effectLst/>
                        <a:latin typeface="Calibri"/>
                        <a:ea typeface="Calibri"/>
                        <a:cs typeface="Arial"/>
                      </a:endParaRPr>
                    </a:p>
                    <a:p>
                      <a:pPr marL="318135" marR="0" algn="l">
                        <a:lnSpc>
                          <a:spcPct val="115000"/>
                        </a:lnSpc>
                        <a:spcBef>
                          <a:spcPts val="0"/>
                        </a:spcBef>
                        <a:spcAft>
                          <a:spcPts val="0"/>
                        </a:spcAft>
                      </a:pPr>
                      <a:r>
                        <a:rPr lang="en-US" sz="1800">
                          <a:effectLst/>
                          <a:latin typeface="Cambria"/>
                          <a:ea typeface="Calibri"/>
                          <a:cs typeface="Times New Roman"/>
                        </a:rPr>
                        <a:t>S. japonicum,  and s.haematobium</a:t>
                      </a:r>
                      <a:r>
                        <a:rPr lang="en-US" sz="1800" b="1">
                          <a:effectLst/>
                          <a:latin typeface="Cambria"/>
                          <a:ea typeface="Calibri"/>
                          <a:cs typeface="Times New Roman"/>
                        </a:rPr>
                        <a:t>    </a:t>
                      </a:r>
                      <a:endParaRPr lang="en-US" sz="1800">
                        <a:effectLst/>
                        <a:latin typeface="Calibri"/>
                        <a:ea typeface="Calibri"/>
                        <a:cs typeface="Arial"/>
                      </a:endParaRPr>
                    </a:p>
                  </a:txBody>
                  <a:tcPr marL="68580" marR="68580" marT="0" marB="0"/>
                </a:tc>
              </a:tr>
              <a:tr h="833455">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8580" marR="68580" marT="0" marB="0"/>
                </a:tc>
                <a:tc>
                  <a:txBody>
                    <a:bodyPr/>
                    <a:lstStyle/>
                    <a:p>
                      <a:pPr marL="89535" marR="0" algn="l">
                        <a:lnSpc>
                          <a:spcPct val="115000"/>
                        </a:lnSpc>
                        <a:spcBef>
                          <a:spcPts val="0"/>
                        </a:spcBef>
                        <a:spcAft>
                          <a:spcPts val="0"/>
                        </a:spcAft>
                      </a:pPr>
                      <a:r>
                        <a:rPr lang="en-US" sz="1800">
                          <a:effectLst/>
                          <a:latin typeface="Cambria"/>
                          <a:ea typeface="Calibri"/>
                          <a:cs typeface="Times New Roman"/>
                        </a:rPr>
                        <a:t>Is  a water-borne infection, this parasite can affect the body by </a:t>
                      </a:r>
                      <a:r>
                        <a:rPr lang="en-US" sz="1800" b="1">
                          <a:effectLst/>
                          <a:latin typeface="Cambria"/>
                          <a:ea typeface="Calibri"/>
                          <a:cs typeface="Times New Roman"/>
                        </a:rPr>
                        <a:t>penetrating the skin</a:t>
                      </a:r>
                      <a:r>
                        <a:rPr lang="en-US" sz="1800">
                          <a:effectLst/>
                          <a:latin typeface="Cambria"/>
                          <a:ea typeface="Calibri"/>
                          <a:cs typeface="Times New Roman"/>
                        </a:rPr>
                        <a:t>, and larval cercariae can be found in contaminated bodies of freshwater.</a:t>
                      </a:r>
                      <a:endParaRPr lang="en-US" sz="1800">
                        <a:effectLst/>
                        <a:latin typeface="Calibri"/>
                        <a:ea typeface="Calibri"/>
                        <a:cs typeface="Arial"/>
                      </a:endParaRPr>
                    </a:p>
                  </a:txBody>
                  <a:tcPr marL="68580" marR="68580" marT="0" marB="0"/>
                </a:tc>
              </a:tr>
              <a:tr h="1389092">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8580" marR="68580" marT="0" marB="0"/>
                </a:tc>
                <a:tc>
                  <a:txBody>
                    <a:bodyPr/>
                    <a:lstStyle/>
                    <a:p>
                      <a:pPr marL="89535" marR="0" algn="l">
                        <a:lnSpc>
                          <a:spcPct val="115000"/>
                        </a:lnSpc>
                        <a:spcBef>
                          <a:spcPts val="0"/>
                        </a:spcBef>
                        <a:spcAft>
                          <a:spcPts val="0"/>
                        </a:spcAft>
                      </a:pPr>
                      <a:r>
                        <a:rPr lang="en-US" sz="1800">
                          <a:effectLst/>
                          <a:latin typeface="Cambria"/>
                          <a:ea typeface="Calibri"/>
                          <a:cs typeface="Times New Roman"/>
                        </a:rPr>
                        <a:t>There is a high prevalence of schistosomiasis in Africa, also, there are types of it Schistosoma mansoni and S. haematobium which more common in Africa, s.haematobium can be found in the Middle East and S. japonicum  more in Indonesia and parts of China.</a:t>
                      </a:r>
                      <a:endParaRPr lang="en-US" sz="1800">
                        <a:effectLst/>
                        <a:latin typeface="Calibri"/>
                        <a:ea typeface="Calibri"/>
                        <a:cs typeface="Arial"/>
                      </a:endParaRPr>
                    </a:p>
                  </a:txBody>
                  <a:tcPr marL="68580" marR="68580" marT="0" marB="0"/>
                </a:tc>
              </a:tr>
              <a:tr h="1111274">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8580" marR="68580" marT="0" marB="0"/>
                </a:tc>
                <a:tc>
                  <a:txBody>
                    <a:bodyPr/>
                    <a:lstStyle/>
                    <a:p>
                      <a:pPr marL="89535" marR="0" algn="l">
                        <a:lnSpc>
                          <a:spcPct val="115000"/>
                        </a:lnSpc>
                        <a:spcBef>
                          <a:spcPts val="0"/>
                        </a:spcBef>
                        <a:spcAft>
                          <a:spcPts val="0"/>
                        </a:spcAft>
                      </a:pPr>
                      <a:r>
                        <a:rPr lang="en-US" sz="1800" dirty="0">
                          <a:effectLst/>
                          <a:latin typeface="Cambria"/>
                          <a:ea typeface="Calibri"/>
                          <a:cs typeface="Times New Roman"/>
                        </a:rPr>
                        <a:t>There is </a:t>
                      </a:r>
                      <a:r>
                        <a:rPr lang="en-US" sz="1800" b="1" dirty="0">
                          <a:effectLst/>
                          <a:latin typeface="Cambria"/>
                          <a:ea typeface="Calibri"/>
                          <a:cs typeface="Times New Roman"/>
                        </a:rPr>
                        <a:t>no vaccine</a:t>
                      </a:r>
                      <a:r>
                        <a:rPr lang="en-US" sz="1800" dirty="0">
                          <a:effectLst/>
                          <a:latin typeface="Cambria"/>
                          <a:ea typeface="Calibri"/>
                          <a:cs typeface="Times New Roman"/>
                        </a:rPr>
                        <a:t> or drugs that prevent the infection,  but avoiding swimming, drinking or washing the clothes in lakes and fresh water in disease-endemic countries can help in prevention.</a:t>
                      </a:r>
                      <a:endParaRPr lang="en-US" sz="18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405020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Food/Drink Related Diseases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1747802"/>
              </p:ext>
            </p:extLst>
          </p:nvPr>
        </p:nvGraphicFramePr>
        <p:xfrm>
          <a:off x="253106" y="1131495"/>
          <a:ext cx="8748236" cy="5622036"/>
        </p:xfrm>
        <a:graphic>
          <a:graphicData uri="http://schemas.openxmlformats.org/drawingml/2006/table">
            <a:tbl>
              <a:tblPr firstRow="1" bandRow="1">
                <a:tableStyleId>{5C22544A-7EE6-4342-B048-85BDC9FD1C3A}</a:tableStyleId>
              </a:tblPr>
              <a:tblGrid>
                <a:gridCol w="1725196"/>
                <a:gridCol w="7023040"/>
              </a:tblGrid>
              <a:tr h="243857">
                <a:tc gridSpan="2">
                  <a:txBody>
                    <a:bodyPr/>
                    <a:lstStyle/>
                    <a:p>
                      <a:r>
                        <a:rPr lang="en-US" sz="1700" dirty="0" smtClean="0"/>
                        <a:t>Cholera</a:t>
                      </a:r>
                      <a:endParaRPr lang="en-US" sz="1700" dirty="0"/>
                    </a:p>
                  </a:txBody>
                  <a:tcPr marL="62971" marR="62971" marT="0" marB="0"/>
                </a:tc>
                <a:tc hMerge="1">
                  <a:txBody>
                    <a:bodyPr/>
                    <a:lstStyle/>
                    <a:p>
                      <a:endParaRPr lang="en-US"/>
                    </a:p>
                  </a:txBody>
                  <a:tcPr/>
                </a:tc>
              </a:tr>
              <a:tr h="1121743">
                <a:tc>
                  <a:txBody>
                    <a:bodyPr/>
                    <a:lstStyle/>
                    <a:p>
                      <a:pPr marL="0" marR="0" algn="l">
                        <a:lnSpc>
                          <a:spcPct val="115000"/>
                        </a:lnSpc>
                        <a:spcBef>
                          <a:spcPts val="0"/>
                        </a:spcBef>
                        <a:spcAft>
                          <a:spcPts val="0"/>
                        </a:spcAft>
                      </a:pPr>
                      <a:r>
                        <a:rPr lang="en-US" sz="1700" b="1" dirty="0">
                          <a:effectLst/>
                          <a:latin typeface="Cambria"/>
                          <a:ea typeface="Calibri"/>
                          <a:cs typeface="Arial"/>
                        </a:rPr>
                        <a:t>What </a:t>
                      </a:r>
                      <a:r>
                        <a:rPr lang="en-US" sz="1700" b="1" dirty="0" smtClean="0">
                          <a:effectLst/>
                          <a:latin typeface="Cambria"/>
                          <a:ea typeface="Calibri"/>
                          <a:cs typeface="Arial"/>
                        </a:rPr>
                        <a:t>is</a:t>
                      </a:r>
                      <a:r>
                        <a:rPr lang="en-US" sz="1700" b="1" baseline="0" dirty="0" smtClean="0">
                          <a:effectLst/>
                          <a:latin typeface="Cambria"/>
                          <a:ea typeface="Calibri"/>
                          <a:cs typeface="Arial"/>
                        </a:rPr>
                        <a:t> it?</a:t>
                      </a:r>
                      <a:endParaRPr lang="en-US" sz="17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700" dirty="0">
                          <a:effectLst/>
                          <a:latin typeface="Cambria"/>
                          <a:ea typeface="Calibri"/>
                          <a:cs typeface="Times New Roman"/>
                        </a:rPr>
                        <a:t>It is bacterial infection and the cause of this infection is bacterium vibrio cholera. It’s affects an estimated 3–5 million people worldwide, and causes 58,000–130,000 deaths a year as of 2010.</a:t>
                      </a:r>
                      <a:endParaRPr lang="en-US" sz="1700" dirty="0">
                        <a:effectLst/>
                        <a:latin typeface="Calibri"/>
                        <a:ea typeface="Calibri"/>
                        <a:cs typeface="Arial"/>
                      </a:endParaRPr>
                    </a:p>
                    <a:p>
                      <a:pPr marL="0" marR="0" algn="l">
                        <a:lnSpc>
                          <a:spcPct val="115000"/>
                        </a:lnSpc>
                        <a:spcBef>
                          <a:spcPts val="0"/>
                        </a:spcBef>
                        <a:spcAft>
                          <a:spcPts val="0"/>
                        </a:spcAft>
                      </a:pPr>
                      <a:r>
                        <a:rPr lang="x-none" sz="1700" b="1" dirty="0">
                          <a:effectLst/>
                          <a:latin typeface="Cambria"/>
                          <a:ea typeface="Calibri"/>
                          <a:cs typeface="Times New Roman"/>
                        </a:rPr>
                        <a:t> </a:t>
                      </a:r>
                      <a:endParaRPr lang="en-US" sz="1700" dirty="0">
                        <a:effectLst/>
                        <a:latin typeface="Calibri"/>
                        <a:ea typeface="Calibri"/>
                        <a:cs typeface="Arial"/>
                      </a:endParaRPr>
                    </a:p>
                  </a:txBody>
                  <a:tcPr marL="62971" marR="62971" marT="0" marB="0"/>
                </a:tc>
              </a:tr>
              <a:tr h="560871">
                <a:tc>
                  <a:txBody>
                    <a:bodyPr/>
                    <a:lstStyle/>
                    <a:p>
                      <a:pPr marL="0" marR="0" algn="l">
                        <a:lnSpc>
                          <a:spcPct val="115000"/>
                        </a:lnSpc>
                        <a:spcBef>
                          <a:spcPts val="0"/>
                        </a:spcBef>
                        <a:spcAft>
                          <a:spcPts val="0"/>
                        </a:spcAft>
                      </a:pPr>
                      <a:r>
                        <a:rPr lang="en-US" sz="1700" b="1">
                          <a:effectLst/>
                          <a:latin typeface="Cambria"/>
                          <a:ea typeface="Calibri"/>
                          <a:cs typeface="Arial"/>
                        </a:rPr>
                        <a:t>Route of transmission</a:t>
                      </a:r>
                      <a:endParaRPr lang="en-US" sz="17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700">
                          <a:effectLst/>
                          <a:latin typeface="Cambria"/>
                          <a:ea typeface="Calibri"/>
                          <a:cs typeface="Times New Roman"/>
                        </a:rPr>
                        <a:t>It is </a:t>
                      </a:r>
                      <a:r>
                        <a:rPr lang="en-US" sz="1700" b="1">
                          <a:effectLst/>
                          <a:latin typeface="Cambria"/>
                          <a:ea typeface="Calibri"/>
                          <a:cs typeface="Times New Roman"/>
                        </a:rPr>
                        <a:t>fecal oral</a:t>
                      </a:r>
                      <a:r>
                        <a:rPr lang="en-US" sz="1700">
                          <a:effectLst/>
                          <a:latin typeface="Cambria"/>
                          <a:ea typeface="Calibri"/>
                          <a:cs typeface="Times New Roman"/>
                        </a:rPr>
                        <a:t> rout, mostly transmitted by drinking water contaminated with bacteria.</a:t>
                      </a:r>
                      <a:endParaRPr lang="en-US" sz="1700">
                        <a:effectLst/>
                        <a:latin typeface="Calibri"/>
                        <a:ea typeface="Calibri"/>
                        <a:cs typeface="Arial"/>
                      </a:endParaRPr>
                    </a:p>
                  </a:txBody>
                  <a:tcPr marL="62971" marR="62971" marT="0" marB="0"/>
                </a:tc>
              </a:tr>
              <a:tr h="560871">
                <a:tc>
                  <a:txBody>
                    <a:bodyPr/>
                    <a:lstStyle/>
                    <a:p>
                      <a:pPr marL="0" marR="0" algn="l">
                        <a:lnSpc>
                          <a:spcPct val="115000"/>
                        </a:lnSpc>
                        <a:spcBef>
                          <a:spcPts val="0"/>
                        </a:spcBef>
                        <a:spcAft>
                          <a:spcPts val="0"/>
                        </a:spcAft>
                      </a:pPr>
                      <a:r>
                        <a:rPr lang="en-US" sz="1700" b="1">
                          <a:effectLst/>
                          <a:latin typeface="Cambria"/>
                          <a:ea typeface="Calibri"/>
                          <a:cs typeface="Arial"/>
                        </a:rPr>
                        <a:t>Epidemiology </a:t>
                      </a:r>
                      <a:endParaRPr lang="en-US" sz="17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700">
                          <a:effectLst/>
                          <a:latin typeface="Cambria"/>
                          <a:ea typeface="Calibri"/>
                          <a:cs typeface="Times New Roman"/>
                        </a:rPr>
                        <a:t>WHO reported that the most recent epidemics was  in Africa, about  48% of cases were reprted from Africa in 2012 </a:t>
                      </a:r>
                      <a:endParaRPr lang="en-US" sz="1700">
                        <a:effectLst/>
                        <a:latin typeface="Calibri"/>
                        <a:ea typeface="Calibri"/>
                        <a:cs typeface="Arial"/>
                      </a:endParaRPr>
                    </a:p>
                  </a:txBody>
                  <a:tcPr marL="62971" marR="62971" marT="0" marB="0"/>
                </a:tc>
              </a:tr>
              <a:tr h="2804356">
                <a:tc>
                  <a:txBody>
                    <a:bodyPr/>
                    <a:lstStyle/>
                    <a:p>
                      <a:pPr marL="0" marR="0" algn="l">
                        <a:lnSpc>
                          <a:spcPct val="115000"/>
                        </a:lnSpc>
                        <a:spcBef>
                          <a:spcPts val="0"/>
                        </a:spcBef>
                        <a:spcAft>
                          <a:spcPts val="0"/>
                        </a:spcAft>
                      </a:pPr>
                      <a:r>
                        <a:rPr lang="en-US" sz="1700" b="1" dirty="0">
                          <a:effectLst/>
                          <a:latin typeface="Cambria"/>
                          <a:ea typeface="Calibri"/>
                          <a:cs typeface="Arial"/>
                        </a:rPr>
                        <a:t>Prevention </a:t>
                      </a:r>
                      <a:endParaRPr lang="en-US" sz="1700" dirty="0">
                        <a:effectLst/>
                        <a:latin typeface="Calibri"/>
                        <a:ea typeface="Calibri"/>
                        <a:cs typeface="Arial"/>
                      </a:endParaRPr>
                    </a:p>
                  </a:txBody>
                  <a:tcPr marL="62971" marR="62971" marT="0" marB="0"/>
                </a:tc>
                <a:tc>
                  <a:txBody>
                    <a:bodyPr/>
                    <a:lstStyle/>
                    <a:p>
                      <a:pPr marL="342900" marR="0" lvl="0" indent="-342900" algn="l">
                        <a:lnSpc>
                          <a:spcPct val="115000"/>
                        </a:lnSpc>
                        <a:spcBef>
                          <a:spcPts val="0"/>
                        </a:spcBef>
                        <a:spcAft>
                          <a:spcPts val="0"/>
                        </a:spcAft>
                        <a:buFont typeface="+mj-lt"/>
                        <a:buAutoNum type="arabicPeriod"/>
                      </a:pPr>
                      <a:r>
                        <a:rPr lang="en-US" sz="1700" dirty="0">
                          <a:effectLst/>
                          <a:latin typeface="Cambria"/>
                          <a:ea typeface="Calibri"/>
                          <a:cs typeface="Times New Roman"/>
                        </a:rPr>
                        <a:t>Drink bottled water.</a:t>
                      </a:r>
                      <a:endParaRPr lang="en-US" sz="17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pPr>
                      <a:r>
                        <a:rPr lang="en-US" sz="1700" dirty="0">
                          <a:effectLst/>
                          <a:latin typeface="Cambria"/>
                          <a:ea typeface="Calibri"/>
                          <a:cs typeface="Times New Roman"/>
                        </a:rPr>
                        <a:t>Wash your hand before eating and after using the bathroom or use hand sanitizer if water and soup not available. </a:t>
                      </a:r>
                      <a:endParaRPr lang="en-US" sz="17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pPr>
                      <a:r>
                        <a:rPr lang="en-US" sz="1700" dirty="0">
                          <a:effectLst/>
                          <a:latin typeface="Cambria"/>
                          <a:ea typeface="Calibri"/>
                          <a:cs typeface="Times New Roman"/>
                        </a:rPr>
                        <a:t>There is a </a:t>
                      </a:r>
                      <a:r>
                        <a:rPr lang="en-US" sz="1700" b="1" dirty="0">
                          <a:effectLst/>
                          <a:latin typeface="Cambria"/>
                          <a:ea typeface="Calibri"/>
                          <a:cs typeface="Times New Roman"/>
                        </a:rPr>
                        <a:t>vaccine</a:t>
                      </a:r>
                      <a:r>
                        <a:rPr lang="en-US" sz="1700" dirty="0">
                          <a:effectLst/>
                          <a:latin typeface="Cambria"/>
                          <a:ea typeface="Calibri"/>
                          <a:cs typeface="Times New Roman"/>
                        </a:rPr>
                        <a:t> for cholera: </a:t>
                      </a:r>
                      <a:endParaRPr lang="en-US" sz="1700" dirty="0">
                        <a:effectLst/>
                        <a:latin typeface="Calibri"/>
                        <a:ea typeface="Calibri"/>
                        <a:cs typeface="Arial"/>
                      </a:endParaRPr>
                    </a:p>
                    <a:p>
                      <a:pPr marL="342900" marR="0" lvl="0" indent="-342900" algn="l">
                        <a:lnSpc>
                          <a:spcPct val="115000"/>
                        </a:lnSpc>
                        <a:spcBef>
                          <a:spcPts val="0"/>
                        </a:spcBef>
                        <a:spcAft>
                          <a:spcPts val="0"/>
                        </a:spcAft>
                        <a:buFont typeface="Calibri"/>
                        <a:buChar char="-"/>
                      </a:pPr>
                      <a:r>
                        <a:rPr lang="en-US" sz="1700" dirty="0" err="1">
                          <a:effectLst/>
                          <a:latin typeface="Cambria"/>
                          <a:ea typeface="Calibri"/>
                          <a:cs typeface="Times New Roman"/>
                        </a:rPr>
                        <a:t>Dukoral</a:t>
                      </a:r>
                      <a:r>
                        <a:rPr lang="en-US" sz="1700" dirty="0">
                          <a:effectLst/>
                          <a:latin typeface="Cambria"/>
                          <a:ea typeface="Calibri"/>
                          <a:cs typeface="Times New Roman"/>
                        </a:rPr>
                        <a:t>, dissolving the buffer granules in 150 mL of water, Two doses are required, given a minimum of 1 week and up to 6 weeks apart, single booster dose up to 2 years after completion of the primary course.</a:t>
                      </a:r>
                      <a:endParaRPr lang="en-US" sz="1700" dirty="0">
                        <a:effectLst/>
                        <a:latin typeface="Calibri"/>
                        <a:ea typeface="Calibri"/>
                        <a:cs typeface="Calibri"/>
                      </a:endParaRPr>
                    </a:p>
                    <a:p>
                      <a:pPr marL="342900" marR="0" lvl="0" indent="-342900" algn="l">
                        <a:lnSpc>
                          <a:spcPct val="115000"/>
                        </a:lnSpc>
                        <a:spcBef>
                          <a:spcPts val="0"/>
                        </a:spcBef>
                        <a:spcAft>
                          <a:spcPts val="0"/>
                        </a:spcAft>
                        <a:buFont typeface="Calibri"/>
                        <a:buChar char="-"/>
                      </a:pPr>
                      <a:r>
                        <a:rPr lang="en-US" sz="1700" dirty="0">
                          <a:effectLst/>
                          <a:latin typeface="Cambria"/>
                          <a:ea typeface="Calibri"/>
                          <a:cs typeface="Times New Roman"/>
                        </a:rPr>
                        <a:t>The booster dose for who are at risk of exposure to cholera.</a:t>
                      </a:r>
                      <a:endParaRPr lang="en-US" sz="1700" dirty="0">
                        <a:effectLst/>
                        <a:latin typeface="Calibri"/>
                        <a:ea typeface="Calibri"/>
                        <a:cs typeface="Calibri"/>
                      </a:endParaRPr>
                    </a:p>
                    <a:p>
                      <a:pPr marL="0" marR="0" algn="l">
                        <a:lnSpc>
                          <a:spcPct val="115000"/>
                        </a:lnSpc>
                        <a:spcBef>
                          <a:spcPts val="0"/>
                        </a:spcBef>
                        <a:spcAft>
                          <a:spcPts val="0"/>
                        </a:spcAft>
                      </a:pPr>
                      <a:r>
                        <a:rPr lang="x-none" sz="1700" b="1" dirty="0">
                          <a:effectLst/>
                          <a:latin typeface="Cambria"/>
                          <a:ea typeface="Calibri"/>
                          <a:cs typeface="Times New Roman"/>
                        </a:rPr>
                        <a:t> </a:t>
                      </a:r>
                      <a:endParaRPr lang="en-US" sz="1700" dirty="0">
                        <a:effectLst/>
                        <a:latin typeface="Calibri"/>
                        <a:ea typeface="Calibri"/>
                        <a:cs typeface="Arial"/>
                      </a:endParaRPr>
                    </a:p>
                  </a:txBody>
                  <a:tcPr marL="62971" marR="62971" marT="0" marB="0"/>
                </a:tc>
              </a:tr>
            </a:tbl>
          </a:graphicData>
        </a:graphic>
      </p:graphicFrame>
    </p:spTree>
    <p:extLst>
      <p:ext uri="{BB962C8B-B14F-4D97-AF65-F5344CB8AC3E}">
        <p14:creationId xmlns:p14="http://schemas.microsoft.com/office/powerpoint/2010/main" val="2091972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1148391"/>
              </p:ext>
            </p:extLst>
          </p:nvPr>
        </p:nvGraphicFramePr>
        <p:xfrm>
          <a:off x="498474" y="467368"/>
          <a:ext cx="7932229" cy="6121465"/>
        </p:xfrm>
        <a:graphic>
          <a:graphicData uri="http://schemas.openxmlformats.org/drawingml/2006/table">
            <a:tbl>
              <a:tblPr firstRow="1" bandRow="1">
                <a:tableStyleId>{5C22544A-7EE6-4342-B048-85BDC9FD1C3A}</a:tableStyleId>
              </a:tblPr>
              <a:tblGrid>
                <a:gridCol w="1872782"/>
                <a:gridCol w="6059447"/>
              </a:tblGrid>
              <a:tr h="536733">
                <a:tc gridSpan="2">
                  <a:txBody>
                    <a:bodyPr/>
                    <a:lstStyle/>
                    <a:p>
                      <a:r>
                        <a:rPr lang="en-US" dirty="0" smtClean="0"/>
                        <a:t>Typhoid</a:t>
                      </a:r>
                      <a:endParaRPr lang="en-US" dirty="0"/>
                    </a:p>
                  </a:txBody>
                  <a:tcPr marL="62971" marR="62971" marT="0" marB="0"/>
                </a:tc>
                <a:tc hMerge="1">
                  <a:txBody>
                    <a:bodyPr/>
                    <a:lstStyle/>
                    <a:p>
                      <a:endParaRPr lang="en-US"/>
                    </a:p>
                  </a:txBody>
                  <a:tcPr/>
                </a:tc>
              </a:tr>
              <a:tr h="929679">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a:t>
                      </a:r>
                      <a:r>
                        <a:rPr lang="en-US" sz="1800" b="1" baseline="0" dirty="0" smtClean="0">
                          <a:effectLst/>
                          <a:latin typeface="Cambria"/>
                          <a:ea typeface="Calibri"/>
                          <a:cs typeface="Arial"/>
                        </a:rPr>
                        <a:t> it?</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Typhoid fever is a serious disease caused by the bacterium called Salmonella enteric serotype Typhi (S. Typhi)</a:t>
                      </a:r>
                      <a:endParaRPr lang="en-US" sz="1800">
                        <a:effectLst/>
                        <a:latin typeface="Calibri"/>
                        <a:ea typeface="Calibri"/>
                        <a:cs typeface="Arial"/>
                      </a:endParaRPr>
                    </a:p>
                  </a:txBody>
                  <a:tcPr marL="62971" marR="62971" marT="0" marB="0"/>
                </a:tc>
              </a:tr>
              <a:tr h="619785">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Transmitted through the </a:t>
                      </a:r>
                      <a:r>
                        <a:rPr lang="en-US" sz="1800" b="1">
                          <a:effectLst/>
                          <a:latin typeface="Cambria"/>
                          <a:ea typeface="Calibri"/>
                          <a:cs typeface="Times New Roman"/>
                        </a:rPr>
                        <a:t>ingestion</a:t>
                      </a:r>
                      <a:r>
                        <a:rPr lang="en-US" sz="1800">
                          <a:effectLst/>
                          <a:latin typeface="Cambria"/>
                          <a:ea typeface="Calibri"/>
                          <a:cs typeface="Times New Roman"/>
                        </a:rPr>
                        <a:t> of food or drink contaminated by the feces or urine of infected people.</a:t>
                      </a:r>
                      <a:endParaRPr lang="en-US" sz="1800">
                        <a:effectLst/>
                        <a:latin typeface="Calibri"/>
                        <a:ea typeface="Calibri"/>
                        <a:cs typeface="Arial"/>
                      </a:endParaRPr>
                    </a:p>
                  </a:txBody>
                  <a:tcPr marL="62971" marR="62971" marT="0" marB="0"/>
                </a:tc>
              </a:tr>
              <a:tr h="1239572">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It's a worldwide disease, however countries at  high risk are regions like  South Asia, developing countries in Asia, Africa, the Middle East, the Caribbean, Central and South America.</a:t>
                      </a:r>
                      <a:endParaRPr lang="en-US" sz="1800">
                        <a:effectLst/>
                        <a:latin typeface="Calibri"/>
                        <a:ea typeface="Calibri"/>
                        <a:cs typeface="Arial"/>
                      </a:endParaRPr>
                    </a:p>
                  </a:txBody>
                  <a:tcPr marL="62971" marR="62971" marT="0" marB="0"/>
                </a:tc>
              </a:tr>
              <a:tr h="2784545">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742950" marR="0" lvl="1" indent="-285750" algn="l">
                        <a:lnSpc>
                          <a:spcPct val="115000"/>
                        </a:lnSpc>
                        <a:spcBef>
                          <a:spcPts val="0"/>
                        </a:spcBef>
                        <a:spcAft>
                          <a:spcPts val="0"/>
                        </a:spcAft>
                        <a:buFont typeface="+mj-lt"/>
                        <a:buAutoNum type="arabicPeriod"/>
                      </a:pPr>
                      <a:r>
                        <a:rPr lang="en-US" sz="1800" dirty="0">
                          <a:effectLst/>
                          <a:latin typeface="Cambria"/>
                          <a:ea typeface="Calibri"/>
                          <a:cs typeface="Times New Roman"/>
                        </a:rPr>
                        <a:t>Wash your hands carefully.</a:t>
                      </a:r>
                      <a:endParaRPr lang="en-US" sz="1800" dirty="0">
                        <a:effectLst/>
                        <a:latin typeface="Calibri"/>
                        <a:ea typeface="Calibri"/>
                        <a:cs typeface="Arial"/>
                      </a:endParaRPr>
                    </a:p>
                    <a:p>
                      <a:pPr marL="742950" marR="0" lvl="1" indent="-285750" algn="l">
                        <a:lnSpc>
                          <a:spcPct val="115000"/>
                        </a:lnSpc>
                        <a:spcBef>
                          <a:spcPts val="0"/>
                        </a:spcBef>
                        <a:spcAft>
                          <a:spcPts val="0"/>
                        </a:spcAft>
                        <a:buFont typeface="+mj-lt"/>
                        <a:buAutoNum type="arabicPeriod"/>
                      </a:pPr>
                      <a:r>
                        <a:rPr lang="en-US" sz="1800" dirty="0">
                          <a:effectLst/>
                          <a:latin typeface="Cambria"/>
                          <a:ea typeface="Calibri"/>
                          <a:cs typeface="Times New Roman"/>
                        </a:rPr>
                        <a:t>Avoid drinking untreated water.</a:t>
                      </a:r>
                      <a:endParaRPr lang="en-US" sz="1800" dirty="0">
                        <a:effectLst/>
                        <a:latin typeface="Calibri"/>
                        <a:ea typeface="Calibri"/>
                        <a:cs typeface="Arial"/>
                      </a:endParaRPr>
                    </a:p>
                    <a:p>
                      <a:pPr marL="742950" marR="0" lvl="1" indent="-285750" algn="l">
                        <a:lnSpc>
                          <a:spcPct val="115000"/>
                        </a:lnSpc>
                        <a:spcBef>
                          <a:spcPts val="0"/>
                        </a:spcBef>
                        <a:spcAft>
                          <a:spcPts val="0"/>
                        </a:spcAft>
                        <a:buFont typeface="+mj-lt"/>
                        <a:buAutoNum type="arabicPeriod"/>
                      </a:pPr>
                      <a:r>
                        <a:rPr lang="en-US" sz="1800" dirty="0">
                          <a:effectLst/>
                          <a:latin typeface="Cambria"/>
                          <a:ea typeface="Calibri"/>
                          <a:cs typeface="Times New Roman"/>
                        </a:rPr>
                        <a:t> Avoid raw fruits and vegetables.</a:t>
                      </a:r>
                      <a:endParaRPr lang="en-US" sz="1800" dirty="0">
                        <a:effectLst/>
                        <a:latin typeface="Calibri"/>
                        <a:ea typeface="Calibri"/>
                        <a:cs typeface="Arial"/>
                      </a:endParaRPr>
                    </a:p>
                    <a:p>
                      <a:pPr marL="742950" marR="0" lvl="1" indent="-285750" algn="l">
                        <a:lnSpc>
                          <a:spcPct val="115000"/>
                        </a:lnSpc>
                        <a:spcBef>
                          <a:spcPts val="0"/>
                        </a:spcBef>
                        <a:spcAft>
                          <a:spcPts val="0"/>
                        </a:spcAft>
                        <a:buFont typeface="+mj-lt"/>
                        <a:buAutoNum type="arabicPeriod"/>
                      </a:pPr>
                      <a:r>
                        <a:rPr lang="en-US" sz="1800" dirty="0">
                          <a:effectLst/>
                          <a:latin typeface="Cambria"/>
                          <a:ea typeface="Calibri"/>
                          <a:cs typeface="Times New Roman"/>
                        </a:rPr>
                        <a:t> Get vaccinated : Two </a:t>
                      </a:r>
                      <a:r>
                        <a:rPr lang="en-US" sz="1800" b="1" dirty="0">
                          <a:effectLst/>
                          <a:latin typeface="Cambria"/>
                          <a:ea typeface="Calibri"/>
                          <a:cs typeface="Times New Roman"/>
                        </a:rPr>
                        <a:t>vaccines</a:t>
                      </a:r>
                      <a:r>
                        <a:rPr lang="en-US" sz="1800" dirty="0">
                          <a:effectLst/>
                          <a:latin typeface="Cambria"/>
                          <a:ea typeface="Calibri"/>
                          <a:cs typeface="Times New Roman"/>
                        </a:rPr>
                        <a:t> are available</a:t>
                      </a:r>
                      <a:r>
                        <a:rPr lang="en-US" sz="1800" b="1" dirty="0">
                          <a:effectLst/>
                          <a:latin typeface="Cambria"/>
                          <a:ea typeface="Calibri"/>
                          <a:cs typeface="Times New Roman"/>
                        </a:rPr>
                        <a:t>:</a:t>
                      </a:r>
                      <a:endParaRPr lang="en-US" sz="1800" dirty="0">
                        <a:effectLst/>
                        <a:latin typeface="Calibri"/>
                        <a:ea typeface="Calibri"/>
                        <a:cs typeface="Arial"/>
                      </a:endParaRPr>
                    </a:p>
                    <a:p>
                      <a:pPr marL="342900" marR="0" lvl="0" indent="-342900" algn="l">
                        <a:lnSpc>
                          <a:spcPts val="1650"/>
                        </a:lnSpc>
                        <a:spcBef>
                          <a:spcPts val="0"/>
                        </a:spcBef>
                        <a:spcAft>
                          <a:spcPts val="0"/>
                        </a:spcAft>
                        <a:buFont typeface="Calibri"/>
                        <a:buChar char="-"/>
                      </a:pPr>
                      <a:r>
                        <a:rPr lang="en-US" sz="1800" dirty="0">
                          <a:effectLst/>
                          <a:latin typeface="Cambria"/>
                          <a:ea typeface="Calibri"/>
                          <a:cs typeface="Times New Roman"/>
                        </a:rPr>
                        <a:t>One is injected in a single dose about two weeks  before   exposure 0.5 mL IM once in the deltoid</a:t>
                      </a:r>
                      <a:endParaRPr lang="en-US" sz="1800" dirty="0">
                        <a:effectLst/>
                        <a:latin typeface="Calibri"/>
                        <a:ea typeface="Calibri"/>
                        <a:cs typeface="Calibri"/>
                      </a:endParaRPr>
                    </a:p>
                    <a:p>
                      <a:pPr marL="342900" marR="0" lvl="0" indent="-342900" algn="l">
                        <a:lnSpc>
                          <a:spcPts val="1650"/>
                        </a:lnSpc>
                        <a:spcBef>
                          <a:spcPts val="0"/>
                        </a:spcBef>
                        <a:spcAft>
                          <a:spcPts val="0"/>
                        </a:spcAft>
                        <a:buFont typeface="Calibri"/>
                        <a:buChar char="-"/>
                      </a:pPr>
                      <a:r>
                        <a:rPr lang="en-US" sz="1800" dirty="0">
                          <a:effectLst/>
                          <a:latin typeface="Cambria"/>
                          <a:ea typeface="Calibri"/>
                          <a:cs typeface="Times New Roman"/>
                        </a:rPr>
                        <a:t>The other is given orally in four capsules, with one capsule to be  taken every other day</a:t>
                      </a:r>
                      <a:r>
                        <a:rPr lang="en-US" sz="1800" b="1" dirty="0">
                          <a:effectLst/>
                          <a:latin typeface="Cambria"/>
                          <a:ea typeface="Calibri"/>
                          <a:cs typeface="Times New Roman"/>
                        </a:rPr>
                        <a:t> </a:t>
                      </a:r>
                      <a:r>
                        <a:rPr lang="en-US" sz="1800" dirty="0">
                          <a:effectLst/>
                          <a:latin typeface="Cambria"/>
                          <a:ea typeface="Calibri"/>
                          <a:cs typeface="Times New Roman"/>
                        </a:rPr>
                        <a:t>3- 0.5 mL IM every 2 years if there is continued exposure to</a:t>
                      </a:r>
                      <a:r>
                        <a:rPr lang="en-US" sz="1800" b="1" dirty="0">
                          <a:effectLst/>
                          <a:latin typeface="Cambria"/>
                          <a:ea typeface="Calibri"/>
                          <a:cs typeface="Times New Roman"/>
                        </a:rPr>
                        <a:t> </a:t>
                      </a:r>
                      <a:r>
                        <a:rPr lang="en-US" sz="1800" dirty="0">
                          <a:effectLst/>
                          <a:latin typeface="Cambria"/>
                          <a:ea typeface="Calibri"/>
                          <a:cs typeface="Times New Roman"/>
                        </a:rPr>
                        <a:t>Salmonella </a:t>
                      </a:r>
                      <a:r>
                        <a:rPr lang="en-US" sz="1800" dirty="0" err="1" smtClean="0">
                          <a:effectLst/>
                          <a:latin typeface="Cambria"/>
                          <a:ea typeface="Calibri"/>
                          <a:cs typeface="Times New Roman"/>
                        </a:rPr>
                        <a:t>typhi</a:t>
                      </a:r>
                      <a:r>
                        <a:rPr lang="en-US" sz="1800" b="1" dirty="0" smtClean="0">
                          <a:effectLst/>
                          <a:latin typeface="Cambria"/>
                          <a:ea typeface="Calibri"/>
                          <a:cs typeface="Times New Roman"/>
                        </a:rPr>
                        <a:t>.</a:t>
                      </a:r>
                    </a:p>
                  </a:txBody>
                  <a:tcPr marL="62971" marR="62971" marT="0" marB="0"/>
                </a:tc>
              </a:tr>
            </a:tbl>
          </a:graphicData>
        </a:graphic>
      </p:graphicFrame>
    </p:spTree>
    <p:extLst>
      <p:ext uri="{BB962C8B-B14F-4D97-AF65-F5344CB8AC3E}">
        <p14:creationId xmlns:p14="http://schemas.microsoft.com/office/powerpoint/2010/main" val="3933205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5682103"/>
              </p:ext>
            </p:extLst>
          </p:nvPr>
        </p:nvGraphicFramePr>
        <p:xfrm>
          <a:off x="220890" y="73153"/>
          <a:ext cx="8559558" cy="6806123"/>
        </p:xfrm>
        <a:graphic>
          <a:graphicData uri="http://schemas.openxmlformats.org/drawingml/2006/table">
            <a:tbl>
              <a:tblPr firstRow="1" bandRow="1">
                <a:tableStyleId>{5C22544A-7EE6-4342-B048-85BDC9FD1C3A}</a:tableStyleId>
              </a:tblPr>
              <a:tblGrid>
                <a:gridCol w="2098474"/>
                <a:gridCol w="6461084"/>
              </a:tblGrid>
              <a:tr h="274506">
                <a:tc gridSpan="2">
                  <a:txBody>
                    <a:bodyPr/>
                    <a:lstStyle/>
                    <a:p>
                      <a:r>
                        <a:rPr lang="en-US" sz="1800" dirty="0" smtClean="0"/>
                        <a:t>Hepatitis A</a:t>
                      </a:r>
                      <a:endParaRPr lang="en-US" sz="1800" dirty="0"/>
                    </a:p>
                  </a:txBody>
                  <a:tcPr marL="63500" marR="63500" marT="0" marB="0"/>
                </a:tc>
                <a:tc hMerge="1">
                  <a:txBody>
                    <a:bodyPr/>
                    <a:lstStyle/>
                    <a:p>
                      <a:endParaRPr lang="en-US"/>
                    </a:p>
                  </a:txBody>
                  <a:tcPr/>
                </a:tc>
              </a:tr>
              <a:tr h="587571">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a:t>
                      </a:r>
                      <a:r>
                        <a:rPr lang="en-US" sz="1800" b="1" baseline="0" dirty="0" smtClean="0">
                          <a:effectLst/>
                          <a:latin typeface="Cambria"/>
                          <a:ea typeface="Calibri"/>
                          <a:cs typeface="Arial"/>
                        </a:rPr>
                        <a:t> it?</a:t>
                      </a:r>
                      <a:endParaRPr lang="en-US" sz="1800" dirty="0">
                        <a:effectLst/>
                        <a:latin typeface="Calibri"/>
                        <a:ea typeface="Calibri"/>
                        <a:cs typeface="Arial"/>
                      </a:endParaRPr>
                    </a:p>
                  </a:txBody>
                  <a:tcPr marL="63500" marR="63500"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An </a:t>
                      </a:r>
                      <a:r>
                        <a:rPr lang="en-US" sz="1800" b="0" u="none" strike="noStrike">
                          <a:effectLst/>
                          <a:latin typeface="Cambria"/>
                          <a:ea typeface="Calibri"/>
                          <a:cs typeface="Times New Roman"/>
                          <a:hlinkClick r:id="rId2" tooltip="Acute (medical)"/>
                        </a:rPr>
                        <a:t>acute</a:t>
                      </a:r>
                      <a:r>
                        <a:rPr lang="en-US" sz="1800">
                          <a:effectLst/>
                          <a:latin typeface="Cambria"/>
                          <a:ea typeface="Calibri"/>
                          <a:cs typeface="Times New Roman"/>
                        </a:rPr>
                        <a:t> </a:t>
                      </a:r>
                      <a:r>
                        <a:rPr lang="en-US" sz="1800" b="0" u="none" strike="noStrike">
                          <a:effectLst/>
                          <a:latin typeface="Cambria"/>
                          <a:ea typeface="Calibri"/>
                          <a:cs typeface="Times New Roman"/>
                          <a:hlinkClick r:id="rId3" tooltip="Infectious disease"/>
                        </a:rPr>
                        <a:t>infectious disease</a:t>
                      </a:r>
                      <a:r>
                        <a:rPr lang="en-US" sz="1800">
                          <a:effectLst/>
                          <a:latin typeface="Cambria"/>
                          <a:ea typeface="Calibri"/>
                          <a:cs typeface="Times New Roman"/>
                        </a:rPr>
                        <a:t> of the </a:t>
                      </a:r>
                      <a:r>
                        <a:rPr lang="en-US" sz="1800" b="0" u="none" strike="noStrike">
                          <a:effectLst/>
                          <a:latin typeface="Cambria"/>
                          <a:ea typeface="Calibri"/>
                          <a:cs typeface="Times New Roman"/>
                          <a:hlinkClick r:id="rId4" tooltip="Liver"/>
                        </a:rPr>
                        <a:t>liver</a:t>
                      </a:r>
                      <a:r>
                        <a:rPr lang="en-US" sz="1800">
                          <a:effectLst/>
                          <a:latin typeface="Cambria"/>
                          <a:ea typeface="Calibri"/>
                          <a:cs typeface="Times New Roman"/>
                        </a:rPr>
                        <a:t> caused by the hepatitis A virus (HAV)</a:t>
                      </a:r>
                      <a:endParaRPr lang="en-US" sz="1800">
                        <a:effectLst/>
                        <a:latin typeface="Calibri"/>
                        <a:ea typeface="Calibri"/>
                        <a:cs typeface="Arial"/>
                      </a:endParaRPr>
                    </a:p>
                  </a:txBody>
                  <a:tcPr marL="63500" marR="63500" marT="0" marB="0"/>
                </a:tc>
              </a:tr>
              <a:tr h="881357">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3500" marR="63500" marT="0" marB="0"/>
                </a:tc>
                <a:tc>
                  <a:txBody>
                    <a:bodyPr/>
                    <a:lstStyle/>
                    <a:p>
                      <a:pPr marL="0" marR="0" algn="l">
                        <a:lnSpc>
                          <a:spcPct val="115000"/>
                        </a:lnSpc>
                        <a:spcBef>
                          <a:spcPts val="0"/>
                        </a:spcBef>
                        <a:spcAft>
                          <a:spcPts val="0"/>
                        </a:spcAft>
                        <a:tabLst>
                          <a:tab pos="4464685" algn="l"/>
                        </a:tabLst>
                      </a:pPr>
                      <a:r>
                        <a:rPr lang="en-US" sz="1800" dirty="0">
                          <a:effectLst/>
                          <a:latin typeface="Cambria"/>
                          <a:ea typeface="Calibri"/>
                          <a:cs typeface="Times New Roman"/>
                        </a:rPr>
                        <a:t>1-</a:t>
                      </a:r>
                      <a:r>
                        <a:rPr lang="en-US" sz="1800" b="1" dirty="0">
                          <a:effectLst/>
                          <a:latin typeface="Cambria"/>
                          <a:ea typeface="Calibri"/>
                          <a:cs typeface="Times New Roman"/>
                        </a:rPr>
                        <a:t>Fecal-oral route</a:t>
                      </a:r>
                      <a:r>
                        <a:rPr lang="en-US" sz="1800" dirty="0">
                          <a:effectLst/>
                          <a:latin typeface="Cambria"/>
                          <a:ea typeface="Calibri"/>
                          <a:cs typeface="Times New Roman"/>
                        </a:rPr>
                        <a:t>: Contaminated food or drinks</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2-</a:t>
                      </a:r>
                      <a:r>
                        <a:rPr lang="en-US" sz="1800" b="1" dirty="0">
                          <a:effectLst/>
                          <a:latin typeface="Cambria"/>
                          <a:ea typeface="Calibri"/>
                          <a:cs typeface="Times New Roman"/>
                        </a:rPr>
                        <a:t>person-to-person</a:t>
                      </a:r>
                      <a:r>
                        <a:rPr lang="en-US" sz="1800" dirty="0">
                          <a:effectLst/>
                          <a:latin typeface="Cambria"/>
                          <a:ea typeface="Calibri"/>
                          <a:cs typeface="Times New Roman"/>
                        </a:rPr>
                        <a:t> when poor fecal hygiene is practiced (e.g. between children or during certain sexual practices).</a:t>
                      </a:r>
                      <a:endParaRPr lang="en-US" sz="1800" dirty="0">
                        <a:effectLst/>
                        <a:latin typeface="Calibri"/>
                        <a:ea typeface="Calibri"/>
                        <a:cs typeface="Arial"/>
                      </a:endParaRPr>
                    </a:p>
                  </a:txBody>
                  <a:tcPr marL="63500" marR="63500" marT="0" marB="0"/>
                </a:tc>
              </a:tr>
              <a:tr h="1468928">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3500" marR="63500" marT="0" marB="0"/>
                </a:tc>
                <a:tc>
                  <a:txBody>
                    <a:bodyPr/>
                    <a:lstStyle/>
                    <a:p>
                      <a:pPr marL="0" marR="0" algn="l">
                        <a:lnSpc>
                          <a:spcPct val="115000"/>
                        </a:lnSpc>
                        <a:spcBef>
                          <a:spcPts val="0"/>
                        </a:spcBef>
                        <a:spcAft>
                          <a:spcPts val="0"/>
                        </a:spcAft>
                      </a:pPr>
                      <a:r>
                        <a:rPr lang="en-US" sz="1800" dirty="0">
                          <a:effectLst/>
                          <a:latin typeface="Cambria"/>
                          <a:ea typeface="Calibri"/>
                          <a:cs typeface="Times New Roman"/>
                        </a:rPr>
                        <a:t>Worldwide but most common in regions with poor food and water hygiene, including: Indian sub-continent (especially India, Pakistan, Bangladesh and Nepal), Africa, The Middle East, parts of the Far East (excluding Japan), Central and South America and Mexico</a:t>
                      </a:r>
                      <a:endParaRPr lang="en-US" sz="1800" dirty="0">
                        <a:effectLst/>
                        <a:latin typeface="Calibri"/>
                        <a:ea typeface="Calibri"/>
                        <a:cs typeface="Arial"/>
                      </a:endParaRPr>
                    </a:p>
                  </a:txBody>
                  <a:tcPr marL="63500" marR="63500" marT="0" marB="0"/>
                </a:tc>
              </a:tr>
              <a:tr h="3376937">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3500" marR="63500" marT="0" marB="0"/>
                </a:tc>
                <a:tc>
                  <a:txBody>
                    <a:bodyPr/>
                    <a:lstStyle/>
                    <a:p>
                      <a:pPr marL="342900" marR="0" lvl="0" indent="-342900" algn="l">
                        <a:lnSpc>
                          <a:spcPts val="1725"/>
                        </a:lnSpc>
                        <a:spcBef>
                          <a:spcPts val="0"/>
                        </a:spcBef>
                        <a:spcAft>
                          <a:spcPts val="0"/>
                        </a:spcAft>
                        <a:buFont typeface="+mj-lt"/>
                        <a:buAutoNum type="arabicPeriod"/>
                      </a:pPr>
                      <a:r>
                        <a:rPr lang="en-US" sz="1800" dirty="0">
                          <a:effectLst/>
                          <a:latin typeface="Cambria"/>
                          <a:ea typeface="Calibri"/>
                        </a:rPr>
                        <a:t>keep good personal hygiene.</a:t>
                      </a:r>
                      <a:endParaRPr lang="en-US" sz="1800" dirty="0">
                        <a:effectLst/>
                        <a:latin typeface="Calibri"/>
                        <a:ea typeface="Times New Roman"/>
                      </a:endParaRPr>
                    </a:p>
                    <a:p>
                      <a:pPr marL="342900" marR="0" lvl="0" indent="-342900" algn="l">
                        <a:lnSpc>
                          <a:spcPts val="1725"/>
                        </a:lnSpc>
                        <a:spcBef>
                          <a:spcPts val="0"/>
                        </a:spcBef>
                        <a:spcAft>
                          <a:spcPts val="0"/>
                        </a:spcAft>
                        <a:buFont typeface="+mj-lt"/>
                        <a:buAutoNum type="arabicPeriod"/>
                      </a:pPr>
                      <a:r>
                        <a:rPr lang="en-US" sz="1800" dirty="0">
                          <a:effectLst/>
                          <a:latin typeface="Cambria"/>
                          <a:ea typeface="Calibri"/>
                        </a:rPr>
                        <a:t> Wash your hands frequently</a:t>
                      </a:r>
                      <a:endParaRPr lang="en-US" sz="1800" dirty="0">
                        <a:effectLst/>
                        <a:latin typeface="Calibri"/>
                        <a:ea typeface="Times New Roman"/>
                      </a:endParaRPr>
                    </a:p>
                    <a:p>
                      <a:pPr marL="342900" marR="0" lvl="0" indent="-342900" algn="l">
                        <a:lnSpc>
                          <a:spcPct val="115000"/>
                        </a:lnSpc>
                        <a:spcBef>
                          <a:spcPts val="0"/>
                        </a:spcBef>
                        <a:spcAft>
                          <a:spcPts val="0"/>
                        </a:spcAft>
                        <a:buFont typeface="+mj-lt"/>
                        <a:buAutoNum type="arabicPeriod"/>
                      </a:pPr>
                      <a:r>
                        <a:rPr lang="en-US" sz="1800" dirty="0">
                          <a:effectLst/>
                          <a:latin typeface="Cambria"/>
                          <a:ea typeface="Calibri"/>
                          <a:cs typeface="Times New Roman"/>
                        </a:rPr>
                        <a:t>Get</a:t>
                      </a:r>
                      <a:r>
                        <a:rPr lang="en-US" sz="1800" b="1" dirty="0">
                          <a:effectLst/>
                          <a:latin typeface="Cambria"/>
                          <a:ea typeface="Calibri"/>
                          <a:cs typeface="Times New Roman"/>
                        </a:rPr>
                        <a:t> </a:t>
                      </a:r>
                      <a:r>
                        <a:rPr lang="en-US" sz="1800" dirty="0">
                          <a:effectLst/>
                          <a:latin typeface="Cambria"/>
                          <a:ea typeface="Calibri"/>
                          <a:cs typeface="Times New Roman"/>
                        </a:rPr>
                        <a:t>vaccinated :the vaccine should be given two weeks before you leave, although it can be given up to the day of your departure if necessary</a:t>
                      </a:r>
                      <a:r>
                        <a:rPr lang="en-US" sz="1800" b="1" dirty="0">
                          <a:effectLst/>
                          <a:latin typeface="Cambria"/>
                          <a:ea typeface="Calibri"/>
                          <a:cs typeface="Times New Roman"/>
                        </a:rPr>
                        <a:t>.</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Calibri"/>
                        <a:buChar char="-"/>
                      </a:pPr>
                      <a:r>
                        <a:rPr lang="en-US" sz="1800" dirty="0" err="1">
                          <a:effectLst/>
                          <a:latin typeface="Cambria"/>
                          <a:ea typeface="Calibri"/>
                          <a:cs typeface="Times New Roman"/>
                        </a:rPr>
                        <a:t>Havrix</a:t>
                      </a:r>
                      <a:r>
                        <a:rPr lang="en-US" sz="1800" dirty="0">
                          <a:effectLst/>
                          <a:latin typeface="Cambria"/>
                          <a:ea typeface="Calibri"/>
                          <a:cs typeface="Times New Roman"/>
                        </a:rPr>
                        <a:t>(R): 1 mL IM followed by a 1 mL booster dose 6 to 12 months following primary immunization.</a:t>
                      </a:r>
                      <a:endParaRPr lang="en-US" sz="1800" dirty="0">
                        <a:effectLst/>
                        <a:latin typeface="Calibri"/>
                        <a:ea typeface="Calibri"/>
                        <a:cs typeface="Calibri"/>
                      </a:endParaRPr>
                    </a:p>
                    <a:p>
                      <a:pPr marL="342900" marR="0" lvl="0" indent="-342900" algn="l">
                        <a:lnSpc>
                          <a:spcPct val="115000"/>
                        </a:lnSpc>
                        <a:spcBef>
                          <a:spcPts val="0"/>
                        </a:spcBef>
                        <a:spcAft>
                          <a:spcPts val="0"/>
                        </a:spcAft>
                        <a:buFont typeface="Calibri"/>
                        <a:buChar char="-"/>
                      </a:pPr>
                      <a:r>
                        <a:rPr lang="en-US" sz="1800" dirty="0">
                          <a:effectLst/>
                          <a:latin typeface="Cambria"/>
                          <a:ea typeface="Calibri"/>
                          <a:cs typeface="Times New Roman"/>
                        </a:rPr>
                        <a:t>VAQTA(R): 1 mL IM followed by a 1 mL booster dose 6 to 18 months after primary immunization.</a:t>
                      </a:r>
                      <a:r>
                        <a:rPr lang="en-US" sz="1800" b="1" dirty="0">
                          <a:effectLst/>
                          <a:latin typeface="Cambria"/>
                          <a:ea typeface="Calibri"/>
                          <a:cs typeface="Times New Roman"/>
                        </a:rPr>
                        <a:t/>
                      </a:r>
                      <a:br>
                        <a:rPr lang="en-US" sz="1800" b="1" dirty="0">
                          <a:effectLst/>
                          <a:latin typeface="Cambria"/>
                          <a:ea typeface="Calibri"/>
                          <a:cs typeface="Times New Roman"/>
                        </a:rPr>
                      </a:br>
                      <a:r>
                        <a:rPr lang="en-US" sz="1800" dirty="0">
                          <a:effectLst/>
                          <a:latin typeface="Cambria"/>
                          <a:ea typeface="Calibri"/>
                          <a:cs typeface="Times New Roman"/>
                        </a:rPr>
                        <a:t>Primary immunization is recommended at least 2 weeks before expected exposure to hepatitis A virus</a:t>
                      </a:r>
                      <a:r>
                        <a:rPr lang="en-US" sz="1800" dirty="0" smtClean="0">
                          <a:effectLst/>
                          <a:latin typeface="Cambria"/>
                          <a:ea typeface="Calibri"/>
                          <a:cs typeface="Times New Roman"/>
                        </a:rPr>
                        <a:t>.</a:t>
                      </a:r>
                      <a:r>
                        <a:rPr lang="x-none" sz="1800" b="1" dirty="0">
                          <a:effectLst/>
                          <a:latin typeface="Cambria"/>
                          <a:ea typeface="Calibri"/>
                          <a:cs typeface="Times New Roman"/>
                        </a:rPr>
                        <a:t> </a:t>
                      </a:r>
                      <a:endParaRPr lang="en-US" sz="1800" dirty="0">
                        <a:effectLst/>
                        <a:latin typeface="Calibri"/>
                        <a:ea typeface="Calibri"/>
                        <a:cs typeface="Arial"/>
                      </a:endParaRPr>
                    </a:p>
                  </a:txBody>
                  <a:tcPr marL="63500" marR="63500" marT="0" marB="0"/>
                </a:tc>
              </a:tr>
            </a:tbl>
          </a:graphicData>
        </a:graphic>
      </p:graphicFrame>
    </p:spTree>
    <p:extLst>
      <p:ext uri="{BB962C8B-B14F-4D97-AF65-F5344CB8AC3E}">
        <p14:creationId xmlns:p14="http://schemas.microsoft.com/office/powerpoint/2010/main" val="3334333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5049050"/>
              </p:ext>
            </p:extLst>
          </p:nvPr>
        </p:nvGraphicFramePr>
        <p:xfrm>
          <a:off x="185543" y="184047"/>
          <a:ext cx="8705351" cy="6257549"/>
        </p:xfrm>
        <a:graphic>
          <a:graphicData uri="http://schemas.openxmlformats.org/drawingml/2006/table">
            <a:tbl>
              <a:tblPr firstRow="1" bandRow="1">
                <a:tableStyleId>{5C22544A-7EE6-4342-B048-85BDC9FD1C3A}</a:tableStyleId>
              </a:tblPr>
              <a:tblGrid>
                <a:gridCol w="2797533"/>
                <a:gridCol w="5907818"/>
              </a:tblGrid>
              <a:tr h="383608">
                <a:tc gridSpan="2">
                  <a:txBody>
                    <a:bodyPr/>
                    <a:lstStyle/>
                    <a:p>
                      <a:r>
                        <a:rPr lang="en-US" dirty="0" smtClean="0"/>
                        <a:t>Traveler’s Diarrhea</a:t>
                      </a:r>
                      <a:endParaRPr lang="en-US" dirty="0"/>
                    </a:p>
                  </a:txBody>
                  <a:tcPr marL="62971" marR="62971" marT="0" marB="0"/>
                </a:tc>
                <a:tc hMerge="1">
                  <a:txBody>
                    <a:bodyPr/>
                    <a:lstStyle/>
                    <a:p>
                      <a:endParaRPr lang="en-US"/>
                    </a:p>
                  </a:txBody>
                  <a:tcPr/>
                </a:tc>
              </a:tr>
              <a:tr h="978990">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a:t>
                      </a:r>
                      <a:r>
                        <a:rPr lang="en-US" sz="1800" b="1" baseline="0" dirty="0" smtClean="0">
                          <a:effectLst/>
                          <a:latin typeface="Cambria"/>
                          <a:ea typeface="Calibri"/>
                          <a:cs typeface="Arial"/>
                        </a:rPr>
                        <a:t> it?</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It  happens commonly  with   most of the  travelers. caused by many organism such as salmonella, E-coli  , Rotavirus and Norvavirus </a:t>
                      </a:r>
                      <a:endParaRPr lang="en-US" sz="1800">
                        <a:effectLst/>
                        <a:latin typeface="Calibri"/>
                        <a:ea typeface="Calibri"/>
                        <a:cs typeface="Arial"/>
                      </a:endParaRPr>
                    </a:p>
                  </a:txBody>
                  <a:tcPr marL="62971" marR="62971" marT="0" marB="0"/>
                </a:tc>
              </a:tr>
              <a:tr h="652660">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b="1">
                          <a:effectLst/>
                          <a:latin typeface="Cambria"/>
                          <a:ea typeface="Calibri"/>
                          <a:cs typeface="Times New Roman"/>
                        </a:rPr>
                        <a:t>Fecal-oral route</a:t>
                      </a:r>
                      <a:r>
                        <a:rPr lang="en-US" sz="1800">
                          <a:effectLst/>
                          <a:latin typeface="Cambria"/>
                          <a:ea typeface="Calibri"/>
                          <a:cs typeface="Times New Roman"/>
                        </a:rPr>
                        <a:t>: by  eating or drinking contaminated food or water.</a:t>
                      </a:r>
                      <a:endParaRPr lang="en-US" sz="1800">
                        <a:effectLst/>
                        <a:latin typeface="Calibri"/>
                        <a:ea typeface="Calibri"/>
                        <a:cs typeface="Arial"/>
                      </a:endParaRPr>
                    </a:p>
                  </a:txBody>
                  <a:tcPr marL="62971" marR="62971" marT="0" marB="0"/>
                </a:tc>
              </a:tr>
              <a:tr h="978990">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Worldwide however travelers who visit areas with poor standards of hygiene and sanitation are at greater risk .</a:t>
                      </a:r>
                      <a:endParaRPr lang="en-US" sz="1800">
                        <a:effectLst/>
                        <a:latin typeface="Calibri"/>
                        <a:ea typeface="Calibri"/>
                        <a:cs typeface="Arial"/>
                      </a:endParaRPr>
                    </a:p>
                  </a:txBody>
                  <a:tcPr marL="62971" marR="62971" marT="0" marB="0"/>
                </a:tc>
              </a:tr>
              <a:tr h="3263301">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342900" marR="0" lvl="0" indent="-342900" algn="l">
                        <a:lnSpc>
                          <a:spcPct val="115000"/>
                        </a:lnSpc>
                        <a:spcBef>
                          <a:spcPts val="0"/>
                        </a:spcBef>
                        <a:spcAft>
                          <a:spcPts val="0"/>
                        </a:spcAft>
                        <a:buFont typeface="+mj-lt"/>
                        <a:buAutoNum type="arabicPeriod"/>
                        <a:tabLst>
                          <a:tab pos="228600" algn="l"/>
                        </a:tabLst>
                      </a:pPr>
                      <a:r>
                        <a:rPr lang="en-US" sz="1800" dirty="0">
                          <a:effectLst/>
                          <a:latin typeface="Cambria"/>
                          <a:ea typeface="Calibri"/>
                          <a:cs typeface="Times New Roman"/>
                        </a:rPr>
                        <a:t>Avoid eating raw, undercooked or uncovered food.</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tabLst>
                          <a:tab pos="228600" algn="l"/>
                        </a:tabLst>
                      </a:pPr>
                      <a:r>
                        <a:rPr lang="en-US" sz="1800" dirty="0">
                          <a:effectLst/>
                          <a:latin typeface="Cambria"/>
                          <a:ea typeface="Calibri"/>
                          <a:cs typeface="Times New Roman"/>
                        </a:rPr>
                        <a:t>Avoid food from street vendors.</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tabLst>
                          <a:tab pos="228600" algn="l"/>
                        </a:tabLst>
                      </a:pPr>
                      <a:r>
                        <a:rPr lang="en-US" sz="1800" dirty="0">
                          <a:effectLst/>
                          <a:latin typeface="Cambria"/>
                          <a:ea typeface="Calibri"/>
                          <a:cs typeface="Times New Roman"/>
                        </a:rPr>
                        <a:t>Drink only bottled drinks and try not to drink anything with ice as it might be made with contaminated water. </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tabLst>
                          <a:tab pos="228600" algn="l"/>
                        </a:tabLst>
                      </a:pPr>
                      <a:r>
                        <a:rPr lang="en-US" sz="1800" dirty="0">
                          <a:effectLst/>
                          <a:latin typeface="Cambria"/>
                          <a:ea typeface="Calibri"/>
                          <a:cs typeface="Times New Roman"/>
                        </a:rPr>
                        <a:t>Wash and peel fruits and vegetables.</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tabLst>
                          <a:tab pos="228600" algn="l"/>
                        </a:tabLst>
                      </a:pPr>
                      <a:r>
                        <a:rPr lang="en-US" sz="1800" dirty="0">
                          <a:effectLst/>
                          <a:latin typeface="Cambria"/>
                          <a:ea typeface="Calibri"/>
                          <a:cs typeface="Times New Roman"/>
                        </a:rPr>
                        <a:t>Make</a:t>
                      </a:r>
                      <a:r>
                        <a:rPr lang="en-US" sz="1800" b="1" dirty="0">
                          <a:effectLst/>
                          <a:latin typeface="Cambria"/>
                          <a:ea typeface="Calibri"/>
                          <a:cs typeface="Times New Roman"/>
                        </a:rPr>
                        <a:t> </a:t>
                      </a:r>
                      <a:r>
                        <a:rPr lang="en-US" sz="1800" dirty="0">
                          <a:effectLst/>
                          <a:latin typeface="Cambria"/>
                          <a:ea typeface="Calibri"/>
                          <a:cs typeface="Times New Roman"/>
                        </a:rPr>
                        <a:t>sure dairy products are properly pasteurized</a:t>
                      </a:r>
                      <a:endParaRPr lang="en-US" sz="1800" dirty="0">
                        <a:effectLst/>
                        <a:latin typeface="Calibri"/>
                        <a:ea typeface="Calibri"/>
                        <a:cs typeface="Arial"/>
                      </a:endParaRPr>
                    </a:p>
                    <a:p>
                      <a:pPr marL="0" marR="0" algn="r">
                        <a:lnSpc>
                          <a:spcPct val="115000"/>
                        </a:lnSpc>
                        <a:spcBef>
                          <a:spcPts val="0"/>
                        </a:spcBef>
                        <a:spcAft>
                          <a:spcPts val="0"/>
                        </a:spcAft>
                      </a:pPr>
                      <a:r>
                        <a:rPr lang="x-none" sz="1800" b="1" dirty="0">
                          <a:effectLst/>
                          <a:latin typeface="Cambria"/>
                          <a:ea typeface="Calibri"/>
                          <a:cs typeface="Times New Roman"/>
                        </a:rPr>
                        <a:t> </a:t>
                      </a:r>
                      <a:endParaRPr lang="en-US" sz="1800" dirty="0">
                        <a:effectLst/>
                        <a:latin typeface="Calibri"/>
                        <a:ea typeface="Calibri"/>
                        <a:cs typeface="Arial"/>
                      </a:endParaRPr>
                    </a:p>
                  </a:txBody>
                  <a:tcPr marL="62971" marR="62971" marT="0" marB="0"/>
                </a:tc>
              </a:tr>
            </a:tbl>
          </a:graphicData>
        </a:graphic>
      </p:graphicFrame>
    </p:spTree>
    <p:extLst>
      <p:ext uri="{BB962C8B-B14F-4D97-AF65-F5344CB8AC3E}">
        <p14:creationId xmlns:p14="http://schemas.microsoft.com/office/powerpoint/2010/main" val="2156874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Living Vector Diseases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9863158"/>
              </p:ext>
            </p:extLst>
          </p:nvPr>
        </p:nvGraphicFramePr>
        <p:xfrm>
          <a:off x="351213" y="1194303"/>
          <a:ext cx="7987451" cy="5209489"/>
        </p:xfrm>
        <a:graphic>
          <a:graphicData uri="http://schemas.openxmlformats.org/drawingml/2006/table">
            <a:tbl>
              <a:tblPr firstRow="1" bandRow="1">
                <a:tableStyleId>{5C22544A-7EE6-4342-B048-85BDC9FD1C3A}</a:tableStyleId>
              </a:tblPr>
              <a:tblGrid>
                <a:gridCol w="2391713"/>
                <a:gridCol w="5595738"/>
              </a:tblGrid>
              <a:tr h="432003">
                <a:tc gridSpan="2">
                  <a:txBody>
                    <a:bodyPr/>
                    <a:lstStyle/>
                    <a:p>
                      <a:r>
                        <a:rPr lang="en-US" sz="1800" b="1" kern="1200" dirty="0" smtClean="0">
                          <a:solidFill>
                            <a:schemeClr val="lt1"/>
                          </a:solidFill>
                          <a:effectLst/>
                          <a:latin typeface="+mn-lt"/>
                          <a:ea typeface="+mn-ea"/>
                          <a:cs typeface="+mn-cs"/>
                        </a:rPr>
                        <a:t>Japanese encephalitis</a:t>
                      </a:r>
                      <a:r>
                        <a:rPr lang="en-US" sz="1800" dirty="0" smtClean="0">
                          <a:effectLst/>
                        </a:rPr>
                        <a:t> </a:t>
                      </a:r>
                      <a:endParaRPr lang="en-US" sz="1800" dirty="0"/>
                    </a:p>
                  </a:txBody>
                  <a:tcPr marL="62971" marR="62971" marT="0" marB="0"/>
                </a:tc>
                <a:tc hMerge="1">
                  <a:txBody>
                    <a:bodyPr/>
                    <a:lstStyle/>
                    <a:p>
                      <a:endParaRPr lang="en-US"/>
                    </a:p>
                  </a:txBody>
                  <a:tcPr/>
                </a:tc>
              </a:tr>
              <a:tr h="734998">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a:t>
                      </a:r>
                      <a:r>
                        <a:rPr lang="en-US" sz="1800" b="1" baseline="0" dirty="0" smtClean="0">
                          <a:effectLst/>
                          <a:latin typeface="Cambria"/>
                          <a:ea typeface="Calibri"/>
                          <a:cs typeface="Arial"/>
                        </a:rPr>
                        <a:t> it</a:t>
                      </a:r>
                      <a:r>
                        <a:rPr lang="en-US" sz="1800" b="1" dirty="0" smtClean="0">
                          <a:effectLst/>
                          <a:latin typeface="Cambria"/>
                          <a:ea typeface="Calibri"/>
                          <a:cs typeface="Arial"/>
                        </a:rPr>
                        <a:t>?</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Caused by Flavivirus, causes brain swelling, &amp; may cause long term nerve damage.</a:t>
                      </a:r>
                      <a:endParaRPr lang="en-US" sz="1800">
                        <a:effectLst/>
                        <a:latin typeface="Calibri"/>
                        <a:ea typeface="Calibri"/>
                        <a:cs typeface="Arial"/>
                      </a:endParaRPr>
                    </a:p>
                  </a:txBody>
                  <a:tcPr marL="62971" marR="62971" marT="0" marB="0"/>
                </a:tc>
              </a:tr>
              <a:tr h="734998">
                <a:tc>
                  <a:txBody>
                    <a:bodyPr/>
                    <a:lstStyle/>
                    <a:p>
                      <a:pPr marL="0" marR="0" algn="l">
                        <a:lnSpc>
                          <a:spcPct val="115000"/>
                        </a:lnSpc>
                        <a:spcBef>
                          <a:spcPts val="0"/>
                        </a:spcBef>
                        <a:spcAft>
                          <a:spcPts val="0"/>
                        </a:spcAft>
                      </a:pPr>
                      <a:r>
                        <a:rPr lang="en-US" sz="1800" b="1" dirty="0">
                          <a:effectLst/>
                          <a:latin typeface="Cambria"/>
                          <a:ea typeface="Calibri"/>
                          <a:cs typeface="Arial"/>
                        </a:rPr>
                        <a:t>Route of transmission</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b="1">
                          <a:effectLst/>
                          <a:latin typeface="Cambria"/>
                          <a:ea typeface="Calibri"/>
                          <a:cs typeface="Times New Roman"/>
                        </a:rPr>
                        <a:t>Mosquito</a:t>
                      </a:r>
                      <a:r>
                        <a:rPr lang="en-US" sz="1800">
                          <a:effectLst/>
                          <a:latin typeface="Cambria"/>
                          <a:ea typeface="Calibri"/>
                          <a:cs typeface="Times New Roman"/>
                        </a:rPr>
                        <a:t> bite.</a:t>
                      </a:r>
                      <a:endParaRPr lang="en-US" sz="1800">
                        <a:effectLst/>
                        <a:latin typeface="Calibri"/>
                        <a:ea typeface="Calibri"/>
                        <a:cs typeface="Arial"/>
                      </a:endParaRPr>
                    </a:p>
                  </a:txBody>
                  <a:tcPr marL="62971" marR="62971" marT="0" marB="0"/>
                </a:tc>
              </a:tr>
              <a:tr h="734998">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Occurs in almost all Asian countries and parts of the western Pacific Mainly in rural agricultural areas.</a:t>
                      </a:r>
                      <a:endParaRPr lang="en-US" sz="1800">
                        <a:effectLst/>
                        <a:latin typeface="Calibri"/>
                        <a:ea typeface="Calibri"/>
                        <a:cs typeface="Arial"/>
                      </a:endParaRPr>
                    </a:p>
                  </a:txBody>
                  <a:tcPr marL="62971" marR="62971" marT="0" marB="0"/>
                </a:tc>
              </a:tr>
              <a:tr h="2572492">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342900" marR="0" lvl="0" indent="-342900" algn="l">
                        <a:lnSpc>
                          <a:spcPct val="115000"/>
                        </a:lnSpc>
                        <a:spcBef>
                          <a:spcPts val="0"/>
                        </a:spcBef>
                        <a:spcAft>
                          <a:spcPts val="0"/>
                        </a:spcAft>
                        <a:buFont typeface="+mj-lt"/>
                        <a:buAutoNum type="arabicPeriod"/>
                      </a:pPr>
                      <a:r>
                        <a:rPr lang="en-US" sz="1800" b="0" u="none" strike="noStrike" dirty="0">
                          <a:effectLst/>
                          <a:latin typeface="Cambria"/>
                          <a:ea typeface="Calibri"/>
                          <a:cs typeface="Times New Roman"/>
                          <a:hlinkClick r:id="rId2"/>
                        </a:rPr>
                        <a:t>Protection from mosquito bites</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mj-lt"/>
                        <a:buAutoNum type="arabicPeriod"/>
                      </a:pPr>
                      <a:r>
                        <a:rPr lang="en-US" sz="1800" dirty="0">
                          <a:effectLst/>
                          <a:latin typeface="Cambria"/>
                          <a:ea typeface="Calibri"/>
                          <a:cs typeface="Times New Roman"/>
                        </a:rPr>
                        <a:t>JE </a:t>
                      </a:r>
                      <a:r>
                        <a:rPr lang="en-US" sz="1800" b="1" dirty="0">
                          <a:effectLst/>
                          <a:latin typeface="Cambria"/>
                          <a:ea typeface="Calibri"/>
                          <a:cs typeface="Times New Roman"/>
                        </a:rPr>
                        <a:t>vaccine</a:t>
                      </a:r>
                      <a:r>
                        <a:rPr lang="en-US" sz="1800" dirty="0">
                          <a:effectLst/>
                          <a:latin typeface="Cambria"/>
                          <a:ea typeface="Calibri"/>
                          <a:cs typeface="Times New Roman"/>
                        </a:rPr>
                        <a:t> ( </a:t>
                      </a:r>
                      <a:r>
                        <a:rPr lang="en-US" sz="1800" dirty="0" err="1">
                          <a:effectLst/>
                          <a:latin typeface="Cambria"/>
                          <a:ea typeface="Calibri"/>
                          <a:cs typeface="Times New Roman"/>
                        </a:rPr>
                        <a:t>Ixiaro</a:t>
                      </a:r>
                      <a:r>
                        <a:rPr lang="en-US" sz="1800" dirty="0">
                          <a:effectLst/>
                          <a:latin typeface="Cambria"/>
                          <a:ea typeface="Calibri"/>
                          <a:cs typeface="Times New Roman"/>
                        </a:rPr>
                        <a:t> ) "inactivated":</a:t>
                      </a:r>
                      <a:endParaRPr lang="en-US" sz="1800" dirty="0">
                        <a:effectLst/>
                        <a:latin typeface="Calibri"/>
                        <a:ea typeface="Calibri"/>
                        <a:cs typeface="Arial"/>
                      </a:endParaRPr>
                    </a:p>
                    <a:p>
                      <a:pPr marL="342900" marR="0" lvl="0" indent="-342900" algn="l">
                        <a:lnSpc>
                          <a:spcPct val="115000"/>
                        </a:lnSpc>
                        <a:spcBef>
                          <a:spcPts val="0"/>
                        </a:spcBef>
                        <a:spcAft>
                          <a:spcPts val="0"/>
                        </a:spcAft>
                        <a:buFont typeface="Calibri"/>
                        <a:buChar char="-"/>
                      </a:pPr>
                      <a:r>
                        <a:rPr lang="en-US" sz="1800" dirty="0">
                          <a:effectLst/>
                          <a:latin typeface="Cambria"/>
                          <a:ea typeface="Calibri"/>
                          <a:cs typeface="Times New Roman"/>
                        </a:rPr>
                        <a:t>Considered if travelers are spending one month or more in an endemic area, or less than a month but spending large time outdoors.</a:t>
                      </a:r>
                      <a:endParaRPr lang="en-US" sz="1800" dirty="0">
                        <a:effectLst/>
                        <a:latin typeface="Calibri"/>
                        <a:ea typeface="Calibri"/>
                        <a:cs typeface="Calibri"/>
                      </a:endParaRPr>
                    </a:p>
                    <a:p>
                      <a:pPr marL="342900" marR="0" lvl="0" indent="-342900" algn="l">
                        <a:lnSpc>
                          <a:spcPct val="115000"/>
                        </a:lnSpc>
                        <a:spcBef>
                          <a:spcPts val="0"/>
                        </a:spcBef>
                        <a:spcAft>
                          <a:spcPts val="0"/>
                        </a:spcAft>
                        <a:buFont typeface="Calibri"/>
                        <a:buChar char="-"/>
                      </a:pPr>
                      <a:r>
                        <a:rPr lang="en-US" sz="1800" dirty="0">
                          <a:effectLst/>
                          <a:latin typeface="Cambria"/>
                          <a:ea typeface="Calibri"/>
                          <a:cs typeface="Times New Roman"/>
                        </a:rPr>
                        <a:t>Adults: 2 doses (0.5 mL) IM, on day 0 &amp; 28, must be completed ≥1 week before travel.</a:t>
                      </a:r>
                      <a:endParaRPr lang="en-US" sz="1800" dirty="0">
                        <a:effectLst/>
                        <a:latin typeface="Calibri"/>
                        <a:ea typeface="Calibri"/>
                        <a:cs typeface="Calibri"/>
                      </a:endParaRPr>
                    </a:p>
                  </a:txBody>
                  <a:tcPr marL="62971" marR="62971" marT="0" marB="0"/>
                </a:tc>
              </a:tr>
            </a:tbl>
          </a:graphicData>
        </a:graphic>
      </p:graphicFrame>
    </p:spTree>
    <p:extLst>
      <p:ext uri="{BB962C8B-B14F-4D97-AF65-F5344CB8AC3E}">
        <p14:creationId xmlns:p14="http://schemas.microsoft.com/office/powerpoint/2010/main" val="3685141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6027633"/>
              </p:ext>
            </p:extLst>
          </p:nvPr>
        </p:nvGraphicFramePr>
        <p:xfrm>
          <a:off x="498475" y="791397"/>
          <a:ext cx="8042674" cy="5865189"/>
        </p:xfrm>
        <a:graphic>
          <a:graphicData uri="http://schemas.openxmlformats.org/drawingml/2006/table">
            <a:tbl>
              <a:tblPr firstRow="1" bandRow="1">
                <a:tableStyleId>{5C22544A-7EE6-4342-B048-85BDC9FD1C3A}</a:tableStyleId>
              </a:tblPr>
              <a:tblGrid>
                <a:gridCol w="1644162"/>
                <a:gridCol w="6398512"/>
              </a:tblGrid>
              <a:tr h="663500">
                <a:tc gridSpan="2">
                  <a:txBody>
                    <a:bodyPr/>
                    <a:lstStyle/>
                    <a:p>
                      <a:r>
                        <a:rPr lang="en-US" dirty="0" smtClean="0"/>
                        <a:t>Malaria</a:t>
                      </a:r>
                      <a:endParaRPr lang="en-US" dirty="0"/>
                    </a:p>
                  </a:txBody>
                  <a:tcPr marL="62971" marR="62971" marT="0" marB="0"/>
                </a:tc>
                <a:tc hMerge="1">
                  <a:txBody>
                    <a:bodyPr/>
                    <a:lstStyle/>
                    <a:p>
                      <a:endParaRPr lang="en-US"/>
                    </a:p>
                  </a:txBody>
                  <a:tcPr/>
                </a:tc>
              </a:tr>
              <a:tr h="663500">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it</a:t>
                      </a:r>
                      <a:r>
                        <a:rPr lang="en-US" sz="1800" b="1" baseline="0" dirty="0" smtClean="0">
                          <a:effectLst/>
                          <a:latin typeface="Cambria"/>
                          <a:ea typeface="Calibri"/>
                          <a:cs typeface="Arial"/>
                        </a:rPr>
                        <a:t> it?</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Serious fatal disease, caused by Plasmodium parasite.</a:t>
                      </a:r>
                      <a:endParaRPr lang="en-US" sz="1800">
                        <a:effectLst/>
                        <a:latin typeface="Calibri"/>
                        <a:ea typeface="Calibri"/>
                        <a:cs typeface="Arial"/>
                      </a:endParaRPr>
                    </a:p>
                  </a:txBody>
                  <a:tcPr marL="62971" marR="62971" marT="0" marB="0"/>
                </a:tc>
              </a:tr>
              <a:tr h="752574">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Mosquito bite.</a:t>
                      </a:r>
                      <a:endParaRPr lang="en-US" sz="1800">
                        <a:effectLst/>
                        <a:latin typeface="Calibri"/>
                        <a:ea typeface="Calibri"/>
                        <a:cs typeface="Arial"/>
                      </a:endParaRPr>
                    </a:p>
                  </a:txBody>
                  <a:tcPr marL="62971" marR="62971" marT="0" marB="0"/>
                </a:tc>
              </a:tr>
              <a:tr h="752574">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Most malaria cases and deaths occur in sub-Saharan Africa. However, Asia, Latin America, and to a lesser extent the Middle East and parts of Europe are also affected.</a:t>
                      </a:r>
                      <a:endParaRPr lang="en-US" sz="1800">
                        <a:effectLst/>
                        <a:latin typeface="Calibri"/>
                        <a:ea typeface="Calibri"/>
                        <a:cs typeface="Arial"/>
                      </a:endParaRPr>
                    </a:p>
                  </a:txBody>
                  <a:tcPr marL="62971" marR="62971" marT="0" marB="0"/>
                </a:tc>
              </a:tr>
              <a:tr h="2634006">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dirty="0">
                          <a:effectLst/>
                          <a:latin typeface="Cambria"/>
                          <a:ea typeface="Calibri"/>
                          <a:cs typeface="Arial"/>
                        </a:rPr>
                        <a:t>1</a:t>
                      </a:r>
                      <a:r>
                        <a:rPr lang="en-US" sz="1800" dirty="0">
                          <a:effectLst/>
                          <a:latin typeface="Cambria"/>
                          <a:ea typeface="Calibri"/>
                          <a:cs typeface="Times New Roman"/>
                        </a:rPr>
                        <a:t>- </a:t>
                      </a:r>
                      <a:r>
                        <a:rPr lang="en-US" sz="1800" b="0" u="none" strike="noStrike" dirty="0">
                          <a:effectLst/>
                          <a:latin typeface="Cambria"/>
                          <a:ea typeface="Calibri"/>
                          <a:cs typeface="Times New Roman"/>
                          <a:hlinkClick r:id="rId2"/>
                        </a:rPr>
                        <a:t>Protection from mosquito bites</a:t>
                      </a:r>
                      <a:r>
                        <a:rPr lang="en-US" sz="1800" dirty="0">
                          <a:effectLst/>
                          <a:latin typeface="Cambria"/>
                          <a:ea typeface="Calibri"/>
                          <a:cs typeface="Arial"/>
                        </a:rPr>
                        <a:t>.</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2- Chemoprophylaxis (</a:t>
                      </a:r>
                      <a:r>
                        <a:rPr lang="en-US" sz="1800" dirty="0" err="1">
                          <a:effectLst/>
                          <a:latin typeface="Cambria"/>
                          <a:ea typeface="Calibri"/>
                          <a:cs typeface="Times New Roman"/>
                        </a:rPr>
                        <a:t>Atovaquone-proguanil</a:t>
                      </a:r>
                      <a:r>
                        <a:rPr lang="en-US" sz="1800" dirty="0">
                          <a:effectLst/>
                          <a:latin typeface="Cambria"/>
                          <a:ea typeface="Calibri"/>
                          <a:cs typeface="Times New Roman"/>
                        </a:rPr>
                        <a:t>, </a:t>
                      </a:r>
                      <a:r>
                        <a:rPr lang="en-US" sz="1800" dirty="0" err="1">
                          <a:effectLst/>
                          <a:latin typeface="Cambria"/>
                          <a:ea typeface="Calibri"/>
                          <a:cs typeface="Times New Roman"/>
                        </a:rPr>
                        <a:t>Chloroquine</a:t>
                      </a:r>
                      <a:r>
                        <a:rPr lang="en-US" sz="1800" dirty="0">
                          <a:effectLst/>
                          <a:latin typeface="Cambria"/>
                          <a:ea typeface="Calibri"/>
                          <a:cs typeface="Times New Roman"/>
                        </a:rPr>
                        <a:t> phosphate, </a:t>
                      </a:r>
                      <a:r>
                        <a:rPr lang="en-US" sz="1800" dirty="0" err="1">
                          <a:effectLst/>
                          <a:latin typeface="Cambria"/>
                          <a:ea typeface="Calibri"/>
                          <a:cs typeface="Times New Roman"/>
                        </a:rPr>
                        <a:t>doxycyclin</a:t>
                      </a:r>
                      <a:r>
                        <a:rPr lang="en-US" sz="1800" dirty="0">
                          <a:effectLst/>
                          <a:latin typeface="Cambria"/>
                          <a:ea typeface="Calibri"/>
                          <a:cs typeface="Times New Roman"/>
                        </a:rPr>
                        <a:t>, </a:t>
                      </a:r>
                      <a:r>
                        <a:rPr lang="en-US" sz="1800" dirty="0" err="1">
                          <a:effectLst/>
                          <a:latin typeface="Cambria"/>
                          <a:ea typeface="Calibri"/>
                          <a:cs typeface="Times New Roman"/>
                        </a:rPr>
                        <a:t>Hydroxychloro-quine</a:t>
                      </a:r>
                      <a:r>
                        <a:rPr lang="en-US" sz="1800" dirty="0">
                          <a:effectLst/>
                          <a:latin typeface="Cambria"/>
                          <a:ea typeface="Calibri"/>
                          <a:cs typeface="Times New Roman"/>
                        </a:rPr>
                        <a:t> sulfate, </a:t>
                      </a:r>
                      <a:r>
                        <a:rPr lang="en-US" sz="1800" dirty="0" err="1">
                          <a:effectLst/>
                          <a:latin typeface="Cambria"/>
                          <a:ea typeface="Calibri"/>
                          <a:cs typeface="Times New Roman"/>
                        </a:rPr>
                        <a:t>Mefloquine&amp;Primaquine</a:t>
                      </a:r>
                      <a:r>
                        <a:rPr lang="en-US" sz="1800" dirty="0">
                          <a:effectLst/>
                          <a:latin typeface="Cambria"/>
                          <a:ea typeface="Calibri"/>
                          <a:cs typeface="Times New Roman"/>
                        </a:rPr>
                        <a:t>), taken before, during &amp; after return from travel. The Duration depends on the drug type.</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 E.g.: </a:t>
                      </a:r>
                      <a:r>
                        <a:rPr lang="en-US" sz="1800" dirty="0" err="1">
                          <a:effectLst/>
                          <a:latin typeface="Cambria"/>
                          <a:ea typeface="Calibri"/>
                          <a:cs typeface="Times New Roman"/>
                        </a:rPr>
                        <a:t>Chloroquine</a:t>
                      </a:r>
                      <a:r>
                        <a:rPr lang="en-US" sz="1800" dirty="0">
                          <a:effectLst/>
                          <a:latin typeface="Cambria"/>
                          <a:ea typeface="Calibri"/>
                          <a:cs typeface="Times New Roman"/>
                        </a:rPr>
                        <a:t> phosphate (only for </a:t>
                      </a:r>
                      <a:r>
                        <a:rPr lang="en-US" sz="1800" dirty="0" err="1">
                          <a:effectLst/>
                          <a:latin typeface="Cambria"/>
                          <a:ea typeface="Calibri"/>
                          <a:cs typeface="Times New Roman"/>
                        </a:rPr>
                        <a:t>Chloroquine</a:t>
                      </a:r>
                      <a:r>
                        <a:rPr lang="en-US" sz="1800" dirty="0">
                          <a:effectLst/>
                          <a:latin typeface="Cambria"/>
                          <a:ea typeface="Calibri"/>
                          <a:cs typeface="Times New Roman"/>
                        </a:rPr>
                        <a:t> sensitive areas): 300 mg base (500 mg salt) orally, once/week. Taken 1 to 2 weeks before travel, during travel &amp; 4 weeks after coming back.</a:t>
                      </a:r>
                      <a:endParaRPr lang="en-US" sz="1800" dirty="0">
                        <a:effectLst/>
                        <a:latin typeface="Calibri"/>
                        <a:ea typeface="Calibri"/>
                        <a:cs typeface="Arial"/>
                      </a:endParaRPr>
                    </a:p>
                  </a:txBody>
                  <a:tcPr marL="104951" marR="104951" marT="0" marB="0"/>
                </a:tc>
              </a:tr>
            </a:tbl>
          </a:graphicData>
        </a:graphic>
      </p:graphicFrame>
    </p:spTree>
    <p:extLst>
      <p:ext uri="{BB962C8B-B14F-4D97-AF65-F5344CB8AC3E}">
        <p14:creationId xmlns:p14="http://schemas.microsoft.com/office/powerpoint/2010/main" val="3503775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4266741"/>
              </p:ext>
            </p:extLst>
          </p:nvPr>
        </p:nvGraphicFramePr>
        <p:xfrm>
          <a:off x="498475" y="766498"/>
          <a:ext cx="7556502" cy="5102859"/>
        </p:xfrm>
        <a:graphic>
          <a:graphicData uri="http://schemas.openxmlformats.org/drawingml/2006/table">
            <a:tbl>
              <a:tblPr firstRow="1" bandRow="1">
                <a:tableStyleId>{5C22544A-7EE6-4342-B048-85BDC9FD1C3A}</a:tableStyleId>
              </a:tblPr>
              <a:tblGrid>
                <a:gridCol w="2152227"/>
                <a:gridCol w="5404275"/>
              </a:tblGrid>
              <a:tr h="370840">
                <a:tc gridSpan="2">
                  <a:txBody>
                    <a:bodyPr/>
                    <a:lstStyle/>
                    <a:p>
                      <a:r>
                        <a:rPr lang="en-US" sz="1800" dirty="0" smtClean="0"/>
                        <a:t>Yellow Fever</a:t>
                      </a:r>
                      <a:endParaRPr lang="en-US" sz="1800" dirty="0"/>
                    </a:p>
                  </a:txBody>
                  <a:tcPr marL="62971" marR="62971" marT="0" marB="0"/>
                </a:tc>
                <a:tc hMerge="1">
                  <a:txBody>
                    <a:bodyPr/>
                    <a:lstStyle/>
                    <a:p>
                      <a:endParaRPr lang="en-US"/>
                    </a:p>
                  </a:txBody>
                  <a:tcPr/>
                </a:tc>
              </a:tr>
              <a:tr h="370840">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a:t>
                      </a:r>
                      <a:r>
                        <a:rPr lang="en-US" sz="1800" b="1" baseline="0" dirty="0" smtClean="0">
                          <a:effectLst/>
                          <a:latin typeface="Cambria"/>
                          <a:ea typeface="Calibri"/>
                          <a:cs typeface="Arial"/>
                        </a:rPr>
                        <a:t> it?</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Caused by Flavivirus</a:t>
                      </a:r>
                      <a:endParaRPr lang="en-US" sz="1800">
                        <a:effectLst/>
                        <a:latin typeface="Calibri"/>
                        <a:ea typeface="Calibri"/>
                        <a:cs typeface="Arial"/>
                      </a:endParaRPr>
                    </a:p>
                    <a:p>
                      <a:pPr marL="0" marR="0" algn="l">
                        <a:lnSpc>
                          <a:spcPct val="115000"/>
                        </a:lnSpc>
                        <a:spcBef>
                          <a:spcPts val="0"/>
                        </a:spcBef>
                        <a:spcAft>
                          <a:spcPts val="0"/>
                        </a:spcAft>
                      </a:pPr>
                      <a:r>
                        <a:rPr lang="x-none" sz="1800" b="1">
                          <a:effectLst/>
                          <a:latin typeface="Cambria"/>
                          <a:ea typeface="Calibri"/>
                          <a:cs typeface="Times New Roman"/>
                        </a:rPr>
                        <a:t> </a:t>
                      </a:r>
                      <a:endParaRPr lang="en-US" sz="1800">
                        <a:effectLst/>
                        <a:latin typeface="Calibri"/>
                        <a:ea typeface="Calibri"/>
                        <a:cs typeface="Arial"/>
                      </a:endParaRPr>
                    </a:p>
                  </a:txBody>
                  <a:tcPr marL="62971" marR="62971" marT="0" marB="0"/>
                </a:tc>
              </a:tr>
              <a:tr h="370840">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Mosquito bite.</a:t>
                      </a:r>
                      <a:endParaRPr lang="en-US" sz="1800">
                        <a:effectLst/>
                        <a:latin typeface="Calibri"/>
                        <a:ea typeface="Calibri"/>
                        <a:cs typeface="Arial"/>
                      </a:endParaRPr>
                    </a:p>
                  </a:txBody>
                  <a:tcPr marL="62971" marR="62971" marT="0" marB="0"/>
                </a:tc>
              </a:tr>
              <a:tr h="370840">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Presented endemically in tropical areas of South America and Africa.</a:t>
                      </a:r>
                      <a:endParaRPr lang="en-US" sz="1800">
                        <a:effectLst/>
                        <a:latin typeface="Calibri"/>
                        <a:ea typeface="Calibri"/>
                        <a:cs typeface="Arial"/>
                      </a:endParaRPr>
                    </a:p>
                  </a:txBody>
                  <a:tcPr marL="62971" marR="62971" marT="0" marB="0"/>
                </a:tc>
              </a:tr>
              <a:tr h="370840">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dirty="0">
                          <a:effectLst/>
                          <a:latin typeface="Cambria"/>
                          <a:ea typeface="Calibri"/>
                          <a:cs typeface="Times New Roman"/>
                        </a:rPr>
                        <a:t>1- </a:t>
                      </a:r>
                      <a:r>
                        <a:rPr lang="en-US" sz="1800" b="0" u="none" strike="noStrike" dirty="0">
                          <a:effectLst/>
                          <a:latin typeface="Cambria"/>
                          <a:ea typeface="Calibri"/>
                          <a:cs typeface="Times New Roman"/>
                          <a:hlinkClick r:id="rId2"/>
                        </a:rPr>
                        <a:t>Protection from mosquito bites</a:t>
                      </a:r>
                      <a:r>
                        <a:rPr lang="en-US" sz="1800" dirty="0">
                          <a:effectLst/>
                          <a:latin typeface="Cambria"/>
                          <a:ea typeface="Calibri"/>
                          <a:cs typeface="Times New Roman"/>
                        </a:rPr>
                        <a:t>.</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2- vaccine: YF-</a:t>
                      </a:r>
                      <a:r>
                        <a:rPr lang="en-US" sz="1800" dirty="0" err="1">
                          <a:effectLst/>
                          <a:latin typeface="Cambria"/>
                          <a:ea typeface="Calibri"/>
                          <a:cs typeface="Times New Roman"/>
                        </a:rPr>
                        <a:t>vax</a:t>
                      </a:r>
                      <a:r>
                        <a:rPr lang="en-US" sz="1800" dirty="0">
                          <a:effectLst/>
                          <a:latin typeface="Cambria"/>
                          <a:ea typeface="Calibri"/>
                          <a:cs typeface="Times New Roman"/>
                        </a:rPr>
                        <a:t>" live-virus"</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  people age &gt;9 months dose is 0.5 mL SC.</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 at least 10 days before travel. This is a legal requirement for those countries requiring a yellow fever certificate (International Certificate of Vaccination).</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 single dose protects for 10 years, booster every 10 years.</a:t>
                      </a:r>
                      <a:endParaRPr lang="en-US" sz="1800" dirty="0">
                        <a:effectLst/>
                        <a:latin typeface="Calibri"/>
                        <a:ea typeface="Calibri"/>
                        <a:cs typeface="Arial"/>
                      </a:endParaRPr>
                    </a:p>
                  </a:txBody>
                  <a:tcPr marL="62971" marR="62971" marT="0" marB="0"/>
                </a:tc>
              </a:tr>
            </a:tbl>
          </a:graphicData>
        </a:graphic>
      </p:graphicFrame>
    </p:spTree>
    <p:extLst>
      <p:ext uri="{BB962C8B-B14F-4D97-AF65-F5344CB8AC3E}">
        <p14:creationId xmlns:p14="http://schemas.microsoft.com/office/powerpoint/2010/main" val="3127771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2354670"/>
              </p:ext>
            </p:extLst>
          </p:nvPr>
        </p:nvGraphicFramePr>
        <p:xfrm>
          <a:off x="498475" y="674960"/>
          <a:ext cx="7556502" cy="6183040"/>
        </p:xfrm>
        <a:graphic>
          <a:graphicData uri="http://schemas.openxmlformats.org/drawingml/2006/table">
            <a:tbl>
              <a:tblPr firstRow="1" bandRow="1">
                <a:tableStyleId>{5C22544A-7EE6-4342-B048-85BDC9FD1C3A}</a:tableStyleId>
              </a:tblPr>
              <a:tblGrid>
                <a:gridCol w="1894519"/>
                <a:gridCol w="5661983"/>
              </a:tblGrid>
              <a:tr h="632259">
                <a:tc gridSpan="2">
                  <a:txBody>
                    <a:bodyPr/>
                    <a:lstStyle/>
                    <a:p>
                      <a:r>
                        <a:rPr lang="en-US" sz="1800" dirty="0" err="1" smtClean="0"/>
                        <a:t>Leishmaniasis</a:t>
                      </a:r>
                      <a:endParaRPr lang="en-US" sz="1800" dirty="0"/>
                    </a:p>
                  </a:txBody>
                  <a:tcPr marL="62971" marR="62971" marT="0" marB="0"/>
                </a:tc>
                <a:tc hMerge="1">
                  <a:txBody>
                    <a:bodyPr/>
                    <a:lstStyle/>
                    <a:p>
                      <a:endParaRPr lang="en-US"/>
                    </a:p>
                  </a:txBody>
                  <a:tcPr/>
                </a:tc>
              </a:tr>
              <a:tr h="1982422">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a:t>
                      </a:r>
                      <a:r>
                        <a:rPr lang="en-US" sz="1800" b="1" baseline="0" dirty="0" smtClean="0">
                          <a:effectLst/>
                          <a:latin typeface="Cambria"/>
                          <a:ea typeface="Calibri"/>
                          <a:cs typeface="Arial"/>
                        </a:rPr>
                        <a:t> it?</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tabLst>
                          <a:tab pos="4464685" algn="l"/>
                        </a:tabLst>
                      </a:pPr>
                      <a:r>
                        <a:rPr lang="en-US" sz="1800">
                          <a:effectLst/>
                          <a:latin typeface="Cambria"/>
                          <a:ea typeface="Calibri"/>
                          <a:cs typeface="Times New Roman"/>
                        </a:rPr>
                        <a:t>its caused by Leishmaniaparasitesand its have 3 main types :</a:t>
                      </a:r>
                      <a:endParaRPr lang="en-US" sz="1800">
                        <a:effectLst/>
                        <a:latin typeface="Calibri"/>
                        <a:ea typeface="Calibri"/>
                        <a:cs typeface="Arial"/>
                      </a:endParaRPr>
                    </a:p>
                    <a:p>
                      <a:pPr marL="0" marR="0" algn="l">
                        <a:lnSpc>
                          <a:spcPct val="115000"/>
                        </a:lnSpc>
                        <a:spcBef>
                          <a:spcPts val="0"/>
                        </a:spcBef>
                        <a:spcAft>
                          <a:spcPts val="0"/>
                        </a:spcAft>
                        <a:tabLst>
                          <a:tab pos="4464685" algn="l"/>
                        </a:tabLst>
                      </a:pPr>
                      <a:r>
                        <a:rPr lang="en-US" sz="1800">
                          <a:effectLst/>
                          <a:latin typeface="Cambria"/>
                          <a:ea typeface="Calibri"/>
                          <a:cs typeface="Times New Roman"/>
                        </a:rPr>
                        <a:t>-Cutaneous (most common)</a:t>
                      </a:r>
                      <a:endParaRPr lang="en-US" sz="1800">
                        <a:effectLst/>
                        <a:latin typeface="Calibri"/>
                        <a:ea typeface="Calibri"/>
                        <a:cs typeface="Arial"/>
                      </a:endParaRPr>
                    </a:p>
                    <a:p>
                      <a:pPr marL="0" marR="0" algn="l">
                        <a:lnSpc>
                          <a:spcPct val="115000"/>
                        </a:lnSpc>
                        <a:spcBef>
                          <a:spcPts val="0"/>
                        </a:spcBef>
                        <a:spcAft>
                          <a:spcPts val="0"/>
                        </a:spcAft>
                        <a:tabLst>
                          <a:tab pos="4464685" algn="l"/>
                        </a:tabLst>
                      </a:pPr>
                      <a:r>
                        <a:rPr lang="en-US" sz="1800">
                          <a:effectLst/>
                          <a:latin typeface="Cambria"/>
                          <a:ea typeface="Calibri"/>
                          <a:cs typeface="Times New Roman"/>
                        </a:rPr>
                        <a:t>Mucocutaneous</a:t>
                      </a:r>
                      <a:r>
                        <a:rPr lang="x-none" sz="1800">
                          <a:effectLst/>
                          <a:latin typeface="Cambria"/>
                          <a:ea typeface="Calibri"/>
                          <a:cs typeface="Times New Roman"/>
                        </a:rPr>
                        <a:t>-</a:t>
                      </a:r>
                      <a:endParaRPr lang="en-US" sz="1800">
                        <a:effectLst/>
                        <a:latin typeface="Calibri"/>
                        <a:ea typeface="Calibri"/>
                        <a:cs typeface="Arial"/>
                      </a:endParaRPr>
                    </a:p>
                    <a:p>
                      <a:pPr marL="0" marR="0" algn="l">
                        <a:lnSpc>
                          <a:spcPct val="115000"/>
                        </a:lnSpc>
                        <a:spcBef>
                          <a:spcPts val="0"/>
                        </a:spcBef>
                        <a:spcAft>
                          <a:spcPts val="0"/>
                        </a:spcAft>
                      </a:pPr>
                      <a:r>
                        <a:rPr lang="en-US" sz="1800">
                          <a:effectLst/>
                          <a:latin typeface="Cambria"/>
                          <a:ea typeface="Calibri"/>
                          <a:cs typeface="Times New Roman"/>
                        </a:rPr>
                        <a:t>-Viscera</a:t>
                      </a:r>
                      <a:endParaRPr lang="en-US" sz="1800">
                        <a:effectLst/>
                        <a:latin typeface="Calibri"/>
                        <a:ea typeface="Calibri"/>
                        <a:cs typeface="Arial"/>
                      </a:endParaRPr>
                    </a:p>
                  </a:txBody>
                  <a:tcPr marL="62971" marR="62971" marT="0" marB="0"/>
                </a:tc>
              </a:tr>
              <a:tr h="1189453">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female phlebotomine sand flies. The Leishmaniaparasites are spread to a human when he or she is bitten by the infected sand fly</a:t>
                      </a:r>
                      <a:endParaRPr lang="en-US" sz="1800">
                        <a:effectLst/>
                        <a:latin typeface="Calibri"/>
                        <a:ea typeface="Calibri"/>
                        <a:cs typeface="Arial"/>
                      </a:endParaRPr>
                    </a:p>
                  </a:txBody>
                  <a:tcPr marL="62971" marR="62971" marT="0" marB="0"/>
                </a:tc>
              </a:tr>
              <a:tr h="1189453">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tabLst>
                          <a:tab pos="4464685" algn="l"/>
                        </a:tabLst>
                      </a:pPr>
                      <a:r>
                        <a:rPr lang="en-US" sz="1800">
                          <a:effectLst/>
                          <a:latin typeface="Cambria"/>
                          <a:ea typeface="Calibri"/>
                          <a:cs typeface="Times New Roman"/>
                        </a:rPr>
                        <a:t>Common in Afghanistan</a:t>
                      </a:r>
                      <a:endParaRPr lang="en-US" sz="1800">
                        <a:effectLst/>
                        <a:latin typeface="Calibri"/>
                        <a:ea typeface="Calibri"/>
                        <a:cs typeface="Arial"/>
                      </a:endParaRPr>
                    </a:p>
                    <a:p>
                      <a:pPr marL="0" marR="0" algn="l">
                        <a:lnSpc>
                          <a:spcPct val="115000"/>
                        </a:lnSpc>
                        <a:spcBef>
                          <a:spcPts val="0"/>
                        </a:spcBef>
                        <a:spcAft>
                          <a:spcPts val="0"/>
                        </a:spcAft>
                        <a:tabLst>
                          <a:tab pos="4464685" algn="l"/>
                        </a:tabLst>
                      </a:pPr>
                      <a:r>
                        <a:rPr lang="en-US" sz="1800">
                          <a:effectLst/>
                          <a:latin typeface="Cambria"/>
                          <a:ea typeface="Calibri"/>
                          <a:cs typeface="Times New Roman"/>
                        </a:rPr>
                        <a:t>Bolivia, Brazil and Peru </a:t>
                      </a:r>
                      <a:endParaRPr lang="en-US" sz="1800">
                        <a:effectLst/>
                        <a:latin typeface="Calibri"/>
                        <a:ea typeface="Calibri"/>
                        <a:cs typeface="Arial"/>
                      </a:endParaRPr>
                    </a:p>
                    <a:p>
                      <a:pPr marL="0" marR="0" algn="l">
                        <a:lnSpc>
                          <a:spcPct val="115000"/>
                        </a:lnSpc>
                        <a:spcBef>
                          <a:spcPts val="0"/>
                        </a:spcBef>
                        <a:spcAft>
                          <a:spcPts val="0"/>
                        </a:spcAft>
                      </a:pPr>
                      <a:r>
                        <a:rPr lang="en-US" sz="1800">
                          <a:effectLst/>
                          <a:latin typeface="Cambria"/>
                          <a:ea typeface="Calibri"/>
                          <a:cs typeface="Times New Roman"/>
                        </a:rPr>
                        <a:t>Bangladesh, Brazil, Ethiopia, India and Sudan.</a:t>
                      </a:r>
                      <a:endParaRPr lang="en-US" sz="1800">
                        <a:effectLst/>
                        <a:latin typeface="Calibri"/>
                        <a:ea typeface="Calibri"/>
                        <a:cs typeface="Arial"/>
                      </a:endParaRPr>
                    </a:p>
                  </a:txBody>
                  <a:tcPr marL="62971" marR="62971" marT="0" marB="0"/>
                </a:tc>
              </a:tr>
              <a:tr h="1189453">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tabLst>
                          <a:tab pos="4464685" algn="l"/>
                        </a:tabLst>
                      </a:pPr>
                      <a:r>
                        <a:rPr lang="en-US" sz="1800" dirty="0">
                          <a:effectLst/>
                          <a:latin typeface="Cambria"/>
                          <a:ea typeface="Calibri"/>
                          <a:cs typeface="Times New Roman"/>
                        </a:rPr>
                        <a:t>No vaccine available</a:t>
                      </a:r>
                      <a:endParaRPr lang="en-US" sz="1800" dirty="0">
                        <a:effectLst/>
                        <a:latin typeface="Calibri"/>
                        <a:ea typeface="Calibri"/>
                        <a:cs typeface="Arial"/>
                      </a:endParaRPr>
                    </a:p>
                    <a:p>
                      <a:pPr marL="0" marR="0" algn="l">
                        <a:lnSpc>
                          <a:spcPct val="115000"/>
                        </a:lnSpc>
                        <a:spcBef>
                          <a:spcPts val="0"/>
                        </a:spcBef>
                        <a:spcAft>
                          <a:spcPts val="0"/>
                        </a:spcAft>
                        <a:tabLst>
                          <a:tab pos="4464685" algn="l"/>
                        </a:tabLst>
                      </a:pPr>
                      <a:r>
                        <a:rPr lang="en-US" sz="1800" dirty="0">
                          <a:effectLst/>
                          <a:latin typeface="Cambria"/>
                          <a:ea typeface="Calibri"/>
                          <a:cs typeface="Times New Roman"/>
                        </a:rPr>
                        <a:t>Avoid outdoor activities</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using nets treated with insecticide while sleeping</a:t>
                      </a:r>
                      <a:endParaRPr lang="en-US" sz="1800" dirty="0">
                        <a:effectLst/>
                        <a:latin typeface="Calibri"/>
                        <a:ea typeface="Calibri"/>
                        <a:cs typeface="Arial"/>
                      </a:endParaRPr>
                    </a:p>
                  </a:txBody>
                  <a:tcPr marL="62971" marR="62971" marT="0" marB="0"/>
                </a:tc>
              </a:tr>
            </a:tbl>
          </a:graphicData>
        </a:graphic>
      </p:graphicFrame>
    </p:spTree>
    <p:extLst>
      <p:ext uri="{BB962C8B-B14F-4D97-AF65-F5344CB8AC3E}">
        <p14:creationId xmlns:p14="http://schemas.microsoft.com/office/powerpoint/2010/main" val="3284137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4752704"/>
              </p:ext>
            </p:extLst>
          </p:nvPr>
        </p:nvGraphicFramePr>
        <p:xfrm>
          <a:off x="498475" y="505022"/>
          <a:ext cx="7556502" cy="6104636"/>
        </p:xfrm>
        <a:graphic>
          <a:graphicData uri="http://schemas.openxmlformats.org/drawingml/2006/table">
            <a:tbl>
              <a:tblPr firstRow="1" bandRow="1">
                <a:tableStyleId>{5C22544A-7EE6-4342-B048-85BDC9FD1C3A}</a:tableStyleId>
              </a:tblPr>
              <a:tblGrid>
                <a:gridCol w="2041781"/>
                <a:gridCol w="5514721"/>
              </a:tblGrid>
              <a:tr h="370840">
                <a:tc gridSpan="2">
                  <a:txBody>
                    <a:bodyPr/>
                    <a:lstStyle/>
                    <a:p>
                      <a:r>
                        <a:rPr lang="en-US" sz="1800" dirty="0" smtClean="0"/>
                        <a:t>Rabies</a:t>
                      </a:r>
                      <a:endParaRPr lang="en-US" sz="1800" dirty="0"/>
                    </a:p>
                  </a:txBody>
                  <a:tcPr marL="62971" marR="62971" marT="0" marB="0"/>
                </a:tc>
                <a:tc hMerge="1">
                  <a:txBody>
                    <a:bodyPr/>
                    <a:lstStyle/>
                    <a:p>
                      <a:endParaRPr lang="en-US"/>
                    </a:p>
                  </a:txBody>
                  <a:tcPr/>
                </a:tc>
              </a:tr>
              <a:tr h="370840">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 it?</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Rabies is a zoonotic disease that caused by Lyssavirus ,and usually transmitted by dogs </a:t>
                      </a:r>
                      <a:endParaRPr lang="en-US" sz="1800">
                        <a:effectLst/>
                        <a:latin typeface="Calibri"/>
                        <a:ea typeface="Calibri"/>
                        <a:cs typeface="Arial"/>
                      </a:endParaRPr>
                    </a:p>
                    <a:p>
                      <a:pPr marL="0" marR="0" algn="l">
                        <a:lnSpc>
                          <a:spcPct val="115000"/>
                        </a:lnSpc>
                        <a:spcBef>
                          <a:spcPts val="0"/>
                        </a:spcBef>
                        <a:spcAft>
                          <a:spcPts val="0"/>
                        </a:spcAft>
                      </a:pPr>
                      <a:r>
                        <a:rPr lang="en-US" sz="1800" b="1">
                          <a:effectLst/>
                          <a:latin typeface="Cambria"/>
                          <a:ea typeface="Calibri"/>
                          <a:cs typeface="Times New Roman"/>
                        </a:rPr>
                        <a:t> </a:t>
                      </a:r>
                      <a:endParaRPr lang="en-US" sz="1800">
                        <a:effectLst/>
                        <a:latin typeface="Calibri"/>
                        <a:ea typeface="Calibri"/>
                        <a:cs typeface="Arial"/>
                      </a:endParaRPr>
                    </a:p>
                  </a:txBody>
                  <a:tcPr marL="62971" marR="62971" marT="0" marB="0"/>
                </a:tc>
              </a:tr>
              <a:tr h="370840">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contact with the saliva of an infected animal, most often from licks, bites or scratches</a:t>
                      </a:r>
                      <a:endParaRPr lang="en-US" sz="1800">
                        <a:effectLst/>
                        <a:latin typeface="Calibri"/>
                        <a:ea typeface="Calibri"/>
                        <a:cs typeface="Arial"/>
                      </a:endParaRPr>
                    </a:p>
                  </a:txBody>
                  <a:tcPr marL="62971" marR="62971" marT="0" marB="0"/>
                </a:tc>
              </a:tr>
              <a:tr h="370840">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Rabies mostly in asia and Africa </a:t>
                      </a:r>
                      <a:endParaRPr lang="en-US" sz="1800">
                        <a:effectLst/>
                        <a:latin typeface="Calibri"/>
                        <a:ea typeface="Calibri"/>
                        <a:cs typeface="Arial"/>
                      </a:endParaRPr>
                    </a:p>
                  </a:txBody>
                  <a:tcPr marL="62971" marR="62971" marT="0" marB="0"/>
                </a:tc>
              </a:tr>
              <a:tr h="370840">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dirty="0">
                          <a:effectLst/>
                          <a:latin typeface="Cambria"/>
                          <a:ea typeface="Calibri"/>
                          <a:cs typeface="Times New Roman"/>
                        </a:rPr>
                        <a:t>1-Vaccinating dogs, cats, rabbits, and ferrets against rabies</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2-Keeping pets under supervision</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3-Not handling wild animals or strays</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Contacting an animal control officer upon observing a wild animal or a stray, especially if the animal is acting strangely</a:t>
                      </a:r>
                      <a:endParaRPr lang="en-US" sz="1800" dirty="0">
                        <a:effectLst/>
                        <a:latin typeface="Calibri"/>
                        <a:ea typeface="Calibri"/>
                        <a:cs typeface="Arial"/>
                      </a:endParaRPr>
                    </a:p>
                    <a:p>
                      <a:pPr marL="0" marR="0" algn="l">
                        <a:lnSpc>
                          <a:spcPct val="115000"/>
                        </a:lnSpc>
                        <a:spcBef>
                          <a:spcPts val="0"/>
                        </a:spcBef>
                        <a:spcAft>
                          <a:spcPts val="0"/>
                        </a:spcAft>
                      </a:pPr>
                      <a:r>
                        <a:rPr lang="en-US" sz="1800" dirty="0">
                          <a:effectLst/>
                          <a:latin typeface="Cambria"/>
                          <a:ea typeface="Calibri"/>
                          <a:cs typeface="Times New Roman"/>
                        </a:rPr>
                        <a:t>If bitten by an animal, washing the wound with soap and water for 10 to 15 minutes and contacting a healthcare provider to determine if post-exposure prophylaxis is </a:t>
                      </a:r>
                      <a:r>
                        <a:rPr lang="en-US" sz="1800" dirty="0" smtClean="0">
                          <a:effectLst/>
                          <a:latin typeface="Cambria"/>
                          <a:ea typeface="Calibri"/>
                          <a:cs typeface="Times New Roman"/>
                        </a:rPr>
                        <a:t>required</a:t>
                      </a:r>
                      <a:endParaRPr lang="en-US" sz="1800" dirty="0">
                        <a:effectLst/>
                        <a:latin typeface="Calibri"/>
                        <a:ea typeface="Calibri"/>
                        <a:cs typeface="Arial"/>
                      </a:endParaRPr>
                    </a:p>
                    <a:p>
                      <a:pPr marL="0" marR="0" algn="l">
                        <a:lnSpc>
                          <a:spcPct val="115000"/>
                        </a:lnSpc>
                        <a:spcBef>
                          <a:spcPts val="0"/>
                        </a:spcBef>
                        <a:spcAft>
                          <a:spcPts val="0"/>
                        </a:spcAft>
                      </a:pPr>
                      <a:r>
                        <a:rPr lang="x-none" sz="1800" b="1" dirty="0">
                          <a:effectLst/>
                          <a:latin typeface="Cambria"/>
                          <a:ea typeface="Calibri"/>
                          <a:cs typeface="Times New Roman"/>
                        </a:rPr>
                        <a:t> </a:t>
                      </a:r>
                      <a:endParaRPr lang="en-US" sz="1800" dirty="0">
                        <a:effectLst/>
                        <a:latin typeface="Calibri"/>
                        <a:ea typeface="Calibri"/>
                        <a:cs typeface="Arial"/>
                      </a:endParaRPr>
                    </a:p>
                  </a:txBody>
                  <a:tcPr marL="62971" marR="62971" marT="0" marB="0"/>
                </a:tc>
              </a:tr>
            </a:tbl>
          </a:graphicData>
        </a:graphic>
      </p:graphicFrame>
    </p:spTree>
    <p:extLst>
      <p:ext uri="{BB962C8B-B14F-4D97-AF65-F5344CB8AC3E}">
        <p14:creationId xmlns:p14="http://schemas.microsoft.com/office/powerpoint/2010/main" val="13431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The practice of travel medicine is distinct from the practice of tropical medicine as it focuses on health promotion as a means to maintain the health and well-being of travellers, as well as the health of the indigenous populace being visited; tropical medicine focuses on the diagnosis and treatment of illness associated with travel.</a:t>
            </a:r>
          </a:p>
        </p:txBody>
      </p:sp>
    </p:spTree>
    <p:extLst>
      <p:ext uri="{BB962C8B-B14F-4D97-AF65-F5344CB8AC3E}">
        <p14:creationId xmlns:p14="http://schemas.microsoft.com/office/powerpoint/2010/main" val="1179723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Air Borne Diseases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8112015"/>
              </p:ext>
            </p:extLst>
          </p:nvPr>
        </p:nvGraphicFramePr>
        <p:xfrm>
          <a:off x="498474" y="1600197"/>
          <a:ext cx="7556503" cy="4252453"/>
        </p:xfrm>
        <a:graphic>
          <a:graphicData uri="http://schemas.openxmlformats.org/drawingml/2006/table">
            <a:tbl>
              <a:tblPr firstRow="1" bandRow="1">
                <a:tableStyleId>{5C22544A-7EE6-4342-B048-85BDC9FD1C3A}</a:tableStyleId>
              </a:tblPr>
              <a:tblGrid>
                <a:gridCol w="1673629"/>
                <a:gridCol w="5882874"/>
              </a:tblGrid>
              <a:tr h="491263">
                <a:tc gridSpan="2">
                  <a:txBody>
                    <a:bodyPr/>
                    <a:lstStyle/>
                    <a:p>
                      <a:r>
                        <a:rPr lang="en-US" dirty="0" smtClean="0"/>
                        <a:t>Corona</a:t>
                      </a:r>
                      <a:endParaRPr lang="en-US" dirty="0"/>
                    </a:p>
                  </a:txBody>
                  <a:tcPr marL="62971" marR="62971" marT="0" marB="0"/>
                </a:tc>
                <a:tc hMerge="1">
                  <a:txBody>
                    <a:bodyPr/>
                    <a:lstStyle/>
                    <a:p>
                      <a:endParaRPr lang="en-US"/>
                    </a:p>
                  </a:txBody>
                  <a:tcPr/>
                </a:tc>
              </a:tr>
              <a:tr h="835820">
                <a:tc>
                  <a:txBody>
                    <a:bodyPr/>
                    <a:lstStyle/>
                    <a:p>
                      <a:pPr marL="0" marR="0" algn="l">
                        <a:lnSpc>
                          <a:spcPct val="115000"/>
                        </a:lnSpc>
                        <a:spcBef>
                          <a:spcPts val="0"/>
                        </a:spcBef>
                        <a:spcAft>
                          <a:spcPts val="0"/>
                        </a:spcAft>
                      </a:pPr>
                      <a:r>
                        <a:rPr lang="en-US" sz="1800" b="1" dirty="0">
                          <a:effectLst/>
                          <a:latin typeface="Cambria"/>
                          <a:ea typeface="Calibri"/>
                          <a:cs typeface="Arial"/>
                        </a:rPr>
                        <a:t>What </a:t>
                      </a:r>
                      <a:r>
                        <a:rPr lang="en-US" sz="1800" b="1" dirty="0" smtClean="0">
                          <a:effectLst/>
                          <a:latin typeface="Cambria"/>
                          <a:ea typeface="Calibri"/>
                          <a:cs typeface="Arial"/>
                        </a:rPr>
                        <a:t>is</a:t>
                      </a:r>
                      <a:r>
                        <a:rPr lang="en-US" sz="1800" b="1" baseline="0" dirty="0" smtClean="0">
                          <a:effectLst/>
                          <a:latin typeface="Cambria"/>
                          <a:ea typeface="Calibri"/>
                          <a:cs typeface="Arial"/>
                        </a:rPr>
                        <a:t> it?</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Corona is caused byMiddle East Respiratory Syndrome Coronavirus (MERS- CoV)</a:t>
                      </a:r>
                      <a:endParaRPr lang="en-US" sz="1800">
                        <a:effectLst/>
                        <a:latin typeface="Calibri"/>
                        <a:ea typeface="Calibri"/>
                        <a:cs typeface="Arial"/>
                      </a:endParaRPr>
                    </a:p>
                  </a:txBody>
                  <a:tcPr marL="62971" marR="62971" marT="0" marB="0"/>
                </a:tc>
              </a:tr>
              <a:tr h="1253730">
                <a:tc>
                  <a:txBody>
                    <a:bodyPr/>
                    <a:lstStyle/>
                    <a:p>
                      <a:pPr marL="0" marR="0" algn="l">
                        <a:lnSpc>
                          <a:spcPct val="115000"/>
                        </a:lnSpc>
                        <a:spcBef>
                          <a:spcPts val="0"/>
                        </a:spcBef>
                        <a:spcAft>
                          <a:spcPts val="0"/>
                        </a:spcAft>
                      </a:pPr>
                      <a:r>
                        <a:rPr lang="en-US" sz="1800" b="1">
                          <a:effectLst/>
                          <a:latin typeface="Cambria"/>
                          <a:ea typeface="Calibri"/>
                          <a:cs typeface="Arial"/>
                        </a:rPr>
                        <a:t>Route of transmission</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It spreads via air by coughing and sneezing, and close personal contact (i.e. shaking hands). </a:t>
                      </a:r>
                      <a:endParaRPr lang="en-US" sz="1800">
                        <a:effectLst/>
                        <a:latin typeface="Calibri"/>
                        <a:ea typeface="Calibri"/>
                        <a:cs typeface="Arial"/>
                      </a:endParaRPr>
                    </a:p>
                  </a:txBody>
                  <a:tcPr marL="62971" marR="62971" marT="0" marB="0"/>
                </a:tc>
              </a:tr>
              <a:tr h="835820">
                <a:tc>
                  <a:txBody>
                    <a:bodyPr/>
                    <a:lstStyle/>
                    <a:p>
                      <a:pPr marL="0" marR="0" algn="l">
                        <a:lnSpc>
                          <a:spcPct val="115000"/>
                        </a:lnSpc>
                        <a:spcBef>
                          <a:spcPts val="0"/>
                        </a:spcBef>
                        <a:spcAft>
                          <a:spcPts val="0"/>
                        </a:spcAft>
                      </a:pPr>
                      <a:r>
                        <a:rPr lang="en-US" sz="1800" b="1">
                          <a:effectLst/>
                          <a:latin typeface="Cambria"/>
                          <a:ea typeface="Calibri"/>
                          <a:cs typeface="Arial"/>
                        </a:rPr>
                        <a:t>Epidemiology </a:t>
                      </a:r>
                      <a:endParaRPr lang="en-US" sz="180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a:effectLst/>
                          <a:latin typeface="Cambria"/>
                          <a:ea typeface="Calibri"/>
                          <a:cs typeface="Times New Roman"/>
                        </a:rPr>
                        <a:t>Middle East specifically Arabian Peninsula</a:t>
                      </a:r>
                      <a:endParaRPr lang="en-US" sz="1800">
                        <a:effectLst/>
                        <a:latin typeface="Calibri"/>
                        <a:ea typeface="Calibri"/>
                        <a:cs typeface="Arial"/>
                      </a:endParaRPr>
                    </a:p>
                    <a:p>
                      <a:pPr marL="0" marR="0" algn="l">
                        <a:lnSpc>
                          <a:spcPct val="115000"/>
                        </a:lnSpc>
                        <a:spcBef>
                          <a:spcPts val="0"/>
                        </a:spcBef>
                        <a:spcAft>
                          <a:spcPts val="0"/>
                        </a:spcAft>
                      </a:pPr>
                      <a:r>
                        <a:rPr lang="x-none" sz="1800" b="1">
                          <a:effectLst/>
                          <a:latin typeface="Cambria"/>
                          <a:ea typeface="Calibri"/>
                          <a:cs typeface="Times New Roman"/>
                        </a:rPr>
                        <a:t> </a:t>
                      </a:r>
                      <a:endParaRPr lang="en-US" sz="1800">
                        <a:effectLst/>
                        <a:latin typeface="Calibri"/>
                        <a:ea typeface="Calibri"/>
                        <a:cs typeface="Arial"/>
                      </a:endParaRPr>
                    </a:p>
                  </a:txBody>
                  <a:tcPr marL="62971" marR="62971" marT="0" marB="0"/>
                </a:tc>
              </a:tr>
              <a:tr h="835820">
                <a:tc>
                  <a:txBody>
                    <a:bodyPr/>
                    <a:lstStyle/>
                    <a:p>
                      <a:pPr marL="0" marR="0" algn="l">
                        <a:lnSpc>
                          <a:spcPct val="115000"/>
                        </a:lnSpc>
                        <a:spcBef>
                          <a:spcPts val="0"/>
                        </a:spcBef>
                        <a:spcAft>
                          <a:spcPts val="0"/>
                        </a:spcAft>
                      </a:pPr>
                      <a:r>
                        <a:rPr lang="en-US" sz="1800" b="1" dirty="0">
                          <a:effectLst/>
                          <a:latin typeface="Cambria"/>
                          <a:ea typeface="Calibri"/>
                          <a:cs typeface="Arial"/>
                        </a:rPr>
                        <a:t>Prevention </a:t>
                      </a:r>
                      <a:endParaRPr lang="en-US" sz="1800" dirty="0">
                        <a:effectLst/>
                        <a:latin typeface="Calibri"/>
                        <a:ea typeface="Calibri"/>
                        <a:cs typeface="Arial"/>
                      </a:endParaRPr>
                    </a:p>
                  </a:txBody>
                  <a:tcPr marL="62971" marR="62971" marT="0" marB="0"/>
                </a:tc>
                <a:tc>
                  <a:txBody>
                    <a:bodyPr/>
                    <a:lstStyle/>
                    <a:p>
                      <a:pPr marL="0" marR="0" algn="l">
                        <a:lnSpc>
                          <a:spcPct val="115000"/>
                        </a:lnSpc>
                        <a:spcBef>
                          <a:spcPts val="0"/>
                        </a:spcBef>
                        <a:spcAft>
                          <a:spcPts val="0"/>
                        </a:spcAft>
                      </a:pPr>
                      <a:r>
                        <a:rPr lang="en-US" sz="1800" dirty="0">
                          <a:effectLst/>
                          <a:latin typeface="Cambria"/>
                          <a:ea typeface="Calibri"/>
                          <a:cs typeface="Times New Roman"/>
                        </a:rPr>
                        <a:t>there is no vaccine for MERS-</a:t>
                      </a:r>
                      <a:r>
                        <a:rPr lang="en-US" sz="1800" dirty="0" err="1">
                          <a:effectLst/>
                          <a:latin typeface="Cambria"/>
                          <a:ea typeface="Calibri"/>
                          <a:cs typeface="Times New Roman"/>
                        </a:rPr>
                        <a:t>CoV</a:t>
                      </a:r>
                      <a:r>
                        <a:rPr lang="en-US" sz="1800" dirty="0">
                          <a:effectLst/>
                          <a:latin typeface="Cambria"/>
                          <a:ea typeface="Calibri"/>
                          <a:cs typeface="Times New Roman"/>
                        </a:rPr>
                        <a:t>, but there is still more to learn about this new strain of </a:t>
                      </a:r>
                      <a:r>
                        <a:rPr lang="en-US" sz="1800" dirty="0" err="1">
                          <a:effectLst/>
                          <a:latin typeface="Cambria"/>
                          <a:ea typeface="Calibri"/>
                          <a:cs typeface="Times New Roman"/>
                        </a:rPr>
                        <a:t>coronaviru</a:t>
                      </a:r>
                      <a:endParaRPr lang="en-US" sz="1800" dirty="0">
                        <a:effectLst/>
                        <a:latin typeface="Calibri"/>
                        <a:ea typeface="Calibri"/>
                        <a:cs typeface="Arial"/>
                      </a:endParaRPr>
                    </a:p>
                  </a:txBody>
                  <a:tcPr marL="62971" marR="62971" marT="0" marB="0"/>
                </a:tc>
              </a:tr>
            </a:tbl>
          </a:graphicData>
        </a:graphic>
      </p:graphicFrame>
    </p:spTree>
    <p:extLst>
      <p:ext uri="{BB962C8B-B14F-4D97-AF65-F5344CB8AC3E}">
        <p14:creationId xmlns:p14="http://schemas.microsoft.com/office/powerpoint/2010/main" val="29219817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9673138"/>
              </p:ext>
            </p:extLst>
          </p:nvPr>
        </p:nvGraphicFramePr>
        <p:xfrm>
          <a:off x="1" y="177732"/>
          <a:ext cx="8927709" cy="6658932"/>
        </p:xfrm>
        <a:graphic>
          <a:graphicData uri="http://schemas.openxmlformats.org/drawingml/2006/table">
            <a:tbl>
              <a:tblPr firstRow="1" bandRow="1">
                <a:tableStyleId>{5C22544A-7EE6-4342-B048-85BDC9FD1C3A}</a:tableStyleId>
              </a:tblPr>
              <a:tblGrid>
                <a:gridCol w="1425583"/>
                <a:gridCol w="7502126"/>
              </a:tblGrid>
              <a:tr h="306567">
                <a:tc gridSpan="2">
                  <a:txBody>
                    <a:bodyPr/>
                    <a:lstStyle/>
                    <a:p>
                      <a:r>
                        <a:rPr lang="en-US" dirty="0" smtClean="0"/>
                        <a:t>Tuberculosis</a:t>
                      </a:r>
                      <a:endParaRPr lang="en-US" dirty="0"/>
                    </a:p>
                  </a:txBody>
                  <a:tcPr marL="68580" marR="68580" marT="0" marB="0"/>
                </a:tc>
                <a:tc hMerge="1">
                  <a:txBody>
                    <a:bodyPr/>
                    <a:lstStyle/>
                    <a:p>
                      <a:endParaRPr lang="en-US"/>
                    </a:p>
                  </a:txBody>
                  <a:tcPr/>
                </a:tc>
              </a:tr>
              <a:tr h="463630">
                <a:tc>
                  <a:txBody>
                    <a:bodyPr/>
                    <a:lstStyle/>
                    <a:p>
                      <a:pPr marL="0" marR="0" algn="l">
                        <a:lnSpc>
                          <a:spcPct val="115000"/>
                        </a:lnSpc>
                        <a:spcBef>
                          <a:spcPts val="0"/>
                        </a:spcBef>
                        <a:spcAft>
                          <a:spcPts val="0"/>
                        </a:spcAft>
                      </a:pPr>
                      <a:r>
                        <a:rPr lang="en-US" sz="1600" b="1" dirty="0">
                          <a:effectLst/>
                          <a:latin typeface="Cambria"/>
                          <a:ea typeface="Calibri"/>
                          <a:cs typeface="Arial"/>
                        </a:rPr>
                        <a:t>What </a:t>
                      </a:r>
                      <a:r>
                        <a:rPr lang="en-US" sz="1600" b="1" dirty="0" smtClean="0">
                          <a:effectLst/>
                          <a:latin typeface="Cambria"/>
                          <a:ea typeface="Calibri"/>
                          <a:cs typeface="Arial"/>
                        </a:rPr>
                        <a:t>is</a:t>
                      </a:r>
                      <a:r>
                        <a:rPr lang="en-US" sz="1600" b="1" baseline="0" dirty="0" smtClean="0">
                          <a:effectLst/>
                          <a:latin typeface="Cambria"/>
                          <a:ea typeface="Calibri"/>
                          <a:cs typeface="Arial"/>
                        </a:rPr>
                        <a:t> it</a:t>
                      </a:r>
                      <a:r>
                        <a:rPr lang="en-US" sz="1600" b="1" dirty="0" smtClean="0">
                          <a:effectLst/>
                          <a:latin typeface="Cambria"/>
                          <a:ea typeface="Calibri"/>
                          <a:cs typeface="Arial"/>
                        </a:rPr>
                        <a:t>?</a:t>
                      </a:r>
                      <a:endParaRPr lang="en-US" sz="1600" dirty="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a:effectLst/>
                          <a:latin typeface="Cambria"/>
                          <a:ea typeface="Calibri"/>
                          <a:cs typeface="Times New Roman"/>
                        </a:rPr>
                        <a:t>Tuberculosis is a disease caused by a bacterium called Mycobacterium Tuberculosis  </a:t>
                      </a:r>
                      <a:endParaRPr lang="en-US" sz="1600">
                        <a:effectLst/>
                        <a:latin typeface="Calibri"/>
                        <a:ea typeface="Calibri"/>
                        <a:cs typeface="Arial"/>
                      </a:endParaRPr>
                    </a:p>
                  </a:txBody>
                  <a:tcPr marL="68580" marR="68580" marT="0" marB="0"/>
                </a:tc>
              </a:tr>
              <a:tr h="1081469">
                <a:tc>
                  <a:txBody>
                    <a:bodyPr/>
                    <a:lstStyle/>
                    <a:p>
                      <a:pPr marL="0" marR="0" algn="l">
                        <a:lnSpc>
                          <a:spcPct val="115000"/>
                        </a:lnSpc>
                        <a:spcBef>
                          <a:spcPts val="0"/>
                        </a:spcBef>
                        <a:spcAft>
                          <a:spcPts val="0"/>
                        </a:spcAft>
                      </a:pPr>
                      <a:r>
                        <a:rPr lang="en-US" sz="1600" b="1">
                          <a:effectLst/>
                          <a:latin typeface="Cambria"/>
                          <a:ea typeface="Calibri"/>
                          <a:cs typeface="Arial"/>
                        </a:rPr>
                        <a:t>Route of transmission</a:t>
                      </a:r>
                      <a:endParaRPr lang="en-US" sz="160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dirty="0">
                          <a:effectLst/>
                          <a:latin typeface="Cambria"/>
                          <a:ea typeface="Calibri"/>
                          <a:cs typeface="Times New Roman"/>
                        </a:rPr>
                        <a:t>Active TB is preceded by latent TB and is air-borne.</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Latent TB is not contagious and can stay inactive for years. In fact, it gets activated when you have a weak immune system.</a:t>
                      </a:r>
                      <a:endParaRPr lang="en-US" sz="1600" dirty="0">
                        <a:effectLst/>
                        <a:latin typeface="Calibri"/>
                        <a:ea typeface="Calibri"/>
                        <a:cs typeface="Arial"/>
                      </a:endParaRPr>
                    </a:p>
                    <a:p>
                      <a:pPr marL="0" marR="0" algn="l">
                        <a:lnSpc>
                          <a:spcPct val="115000"/>
                        </a:lnSpc>
                        <a:spcBef>
                          <a:spcPts val="0"/>
                        </a:spcBef>
                        <a:spcAft>
                          <a:spcPts val="0"/>
                        </a:spcAft>
                      </a:pPr>
                      <a:r>
                        <a:rPr lang="en-US" sz="1600" b="1" dirty="0">
                          <a:effectLst/>
                          <a:latin typeface="Cambria"/>
                          <a:ea typeface="Calibri"/>
                          <a:cs typeface="Times New Roman"/>
                        </a:rPr>
                        <a:t> </a:t>
                      </a:r>
                      <a:endParaRPr lang="en-US" sz="1600" dirty="0">
                        <a:effectLst/>
                        <a:latin typeface="Calibri"/>
                        <a:ea typeface="Calibri"/>
                        <a:cs typeface="Arial"/>
                      </a:endParaRPr>
                    </a:p>
                  </a:txBody>
                  <a:tcPr marL="68580" marR="68580" marT="0" marB="0"/>
                </a:tc>
              </a:tr>
              <a:tr h="1081469">
                <a:tc>
                  <a:txBody>
                    <a:bodyPr/>
                    <a:lstStyle/>
                    <a:p>
                      <a:pPr marL="0" marR="0" algn="l">
                        <a:lnSpc>
                          <a:spcPct val="115000"/>
                        </a:lnSpc>
                        <a:spcBef>
                          <a:spcPts val="0"/>
                        </a:spcBef>
                        <a:spcAft>
                          <a:spcPts val="0"/>
                        </a:spcAft>
                      </a:pPr>
                      <a:r>
                        <a:rPr lang="en-US" sz="1600" b="1">
                          <a:effectLst/>
                          <a:latin typeface="Cambria"/>
                          <a:ea typeface="Calibri"/>
                          <a:cs typeface="Arial"/>
                        </a:rPr>
                        <a:t>Epidemiology </a:t>
                      </a:r>
                      <a:endParaRPr lang="en-US" sz="160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a:effectLst/>
                          <a:latin typeface="Cambria"/>
                          <a:ea typeface="Calibri"/>
                          <a:cs typeface="Times New Roman"/>
                        </a:rPr>
                        <a:t>Tuberculosis occurs globally, and it is estimated that about one-third of the world’s population has latent TB infection (LTBI). In addition, about 10% of individuals with LTBI will develop active TB.</a:t>
                      </a:r>
                      <a:endParaRPr lang="en-US" sz="1600">
                        <a:effectLst/>
                        <a:latin typeface="Calibri"/>
                        <a:ea typeface="Calibri"/>
                        <a:cs typeface="Arial"/>
                      </a:endParaRPr>
                    </a:p>
                    <a:p>
                      <a:pPr marL="0" marR="0" algn="l">
                        <a:lnSpc>
                          <a:spcPct val="115000"/>
                        </a:lnSpc>
                        <a:spcBef>
                          <a:spcPts val="0"/>
                        </a:spcBef>
                        <a:spcAft>
                          <a:spcPts val="0"/>
                        </a:spcAft>
                      </a:pPr>
                      <a:r>
                        <a:rPr lang="x-none" sz="1600" b="1">
                          <a:effectLst/>
                          <a:latin typeface="Cambria"/>
                          <a:ea typeface="Calibri"/>
                          <a:cs typeface="Times New Roman"/>
                        </a:rPr>
                        <a:t> </a:t>
                      </a:r>
                      <a:endParaRPr lang="en-US" sz="1600">
                        <a:effectLst/>
                        <a:latin typeface="Calibri"/>
                        <a:ea typeface="Calibri"/>
                        <a:cs typeface="Arial"/>
                      </a:endParaRPr>
                    </a:p>
                  </a:txBody>
                  <a:tcPr marL="68580" marR="68580" marT="0" marB="0"/>
                </a:tc>
              </a:tr>
              <a:tr h="3514774">
                <a:tc>
                  <a:txBody>
                    <a:bodyPr/>
                    <a:lstStyle/>
                    <a:p>
                      <a:pPr marL="0" marR="0" algn="l">
                        <a:lnSpc>
                          <a:spcPct val="115000"/>
                        </a:lnSpc>
                        <a:spcBef>
                          <a:spcPts val="0"/>
                        </a:spcBef>
                        <a:spcAft>
                          <a:spcPts val="0"/>
                        </a:spcAft>
                      </a:pPr>
                      <a:r>
                        <a:rPr lang="en-US" sz="1600" b="1" dirty="0">
                          <a:effectLst/>
                          <a:latin typeface="Cambria"/>
                          <a:ea typeface="Calibri"/>
                          <a:cs typeface="Arial"/>
                        </a:rPr>
                        <a:t>Prevention </a:t>
                      </a:r>
                      <a:endParaRPr lang="en-US" sz="1600" dirty="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dirty="0">
                          <a:effectLst/>
                          <a:latin typeface="Cambria"/>
                          <a:ea typeface="Calibri"/>
                          <a:cs typeface="Times New Roman"/>
                        </a:rPr>
                        <a:t>1-Travelers have to avoid close </a:t>
                      </a:r>
                      <a:r>
                        <a:rPr lang="en-US" sz="1600" dirty="0" smtClean="0">
                          <a:effectLst/>
                          <a:latin typeface="Cambria"/>
                          <a:ea typeface="Calibri"/>
                          <a:cs typeface="Times New Roman"/>
                        </a:rPr>
                        <a:t>contact </a:t>
                      </a:r>
                      <a:r>
                        <a:rPr lang="en-US" sz="1600" dirty="0">
                          <a:effectLst/>
                          <a:latin typeface="Cambria"/>
                          <a:ea typeface="Calibri"/>
                          <a:cs typeface="Times New Roman"/>
                        </a:rPr>
                        <a:t>with people who are having active TB in crowded areas.</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2-Vaccination:</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Travelers do not need the bacillus  </a:t>
                      </a:r>
                      <a:r>
                        <a:rPr lang="en-US" sz="1600" dirty="0" err="1">
                          <a:effectLst/>
                          <a:latin typeface="Cambria"/>
                          <a:ea typeface="Calibri"/>
                          <a:cs typeface="Times New Roman"/>
                        </a:rPr>
                        <a:t>Calmette</a:t>
                      </a:r>
                      <a:r>
                        <a:rPr lang="en-US" sz="1600" dirty="0">
                          <a:effectLst/>
                          <a:latin typeface="Cambria"/>
                          <a:ea typeface="Calibri"/>
                          <a:cs typeface="Times New Roman"/>
                        </a:rPr>
                        <a:t>–</a:t>
                      </a:r>
                      <a:r>
                        <a:rPr lang="en-US" sz="1600" dirty="0" err="1">
                          <a:effectLst/>
                          <a:latin typeface="Cambria"/>
                          <a:ea typeface="Calibri"/>
                          <a:cs typeface="Times New Roman"/>
                        </a:rPr>
                        <a:t>Guérin</a:t>
                      </a:r>
                      <a:r>
                        <a:rPr lang="en-US" sz="1600" dirty="0">
                          <a:effectLst/>
                          <a:latin typeface="Cambria"/>
                          <a:ea typeface="Calibri"/>
                          <a:cs typeface="Times New Roman"/>
                        </a:rPr>
                        <a:t> vaccine but the vaccine may be considered for long term travelers to countries with a high risk of TB</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For example, young children (&lt; 5 years of age) who may not have access to regular tuberculin skin test. In addition, </a:t>
                      </a:r>
                      <a:r>
                        <a:rPr lang="en-US" sz="1600" dirty="0" smtClean="0">
                          <a:effectLst/>
                          <a:latin typeface="Cambria"/>
                          <a:ea typeface="Calibri"/>
                          <a:cs typeface="Times New Roman"/>
                        </a:rPr>
                        <a:t>travellers </a:t>
                      </a:r>
                      <a:r>
                        <a:rPr lang="en-US" sz="1600" dirty="0">
                          <a:effectLst/>
                          <a:latin typeface="Cambria"/>
                          <a:ea typeface="Calibri"/>
                          <a:cs typeface="Times New Roman"/>
                        </a:rPr>
                        <a:t>who may not be able to follow the recommended preventative measures against TB medical or personal reasons.</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-Doses:</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Adult and children aged 12 months and above:</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A dose of 0.1 ml of the vaccine is injected strictly by the intradermal route.</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Infants under 12 months of age:</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A dose of 0.05 ml of the vaccine is injected strictly by the intradermal route.</a:t>
                      </a:r>
                      <a:endParaRPr lang="en-US" sz="1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38445350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7540550"/>
              </p:ext>
            </p:extLst>
          </p:nvPr>
        </p:nvGraphicFramePr>
        <p:xfrm>
          <a:off x="348222" y="69089"/>
          <a:ext cx="8229600" cy="6817238"/>
        </p:xfrm>
        <a:graphic>
          <a:graphicData uri="http://schemas.openxmlformats.org/drawingml/2006/table">
            <a:tbl>
              <a:tblPr firstRow="1" bandRow="1">
                <a:tableStyleId>{5C22544A-7EE6-4342-B048-85BDC9FD1C3A}</a:tableStyleId>
              </a:tblPr>
              <a:tblGrid>
                <a:gridCol w="1457196"/>
                <a:gridCol w="6772404"/>
              </a:tblGrid>
              <a:tr h="324044">
                <a:tc gridSpan="2">
                  <a:txBody>
                    <a:bodyPr/>
                    <a:lstStyle/>
                    <a:p>
                      <a:r>
                        <a:rPr lang="en-US" dirty="0" smtClean="0"/>
                        <a:t>Meningococcal Disease</a:t>
                      </a:r>
                      <a:endParaRPr lang="en-US" dirty="0"/>
                    </a:p>
                  </a:txBody>
                  <a:tcPr marL="68580" marR="68580" marT="0" marB="0"/>
                </a:tc>
                <a:tc hMerge="1">
                  <a:txBody>
                    <a:bodyPr/>
                    <a:lstStyle/>
                    <a:p>
                      <a:endParaRPr lang="en-US"/>
                    </a:p>
                  </a:txBody>
                  <a:tcPr/>
                </a:tc>
              </a:tr>
              <a:tr h="324044">
                <a:tc>
                  <a:txBody>
                    <a:bodyPr/>
                    <a:lstStyle/>
                    <a:p>
                      <a:pPr marL="0" marR="0" algn="l">
                        <a:lnSpc>
                          <a:spcPct val="115000"/>
                        </a:lnSpc>
                        <a:spcBef>
                          <a:spcPts val="0"/>
                        </a:spcBef>
                        <a:spcAft>
                          <a:spcPts val="0"/>
                        </a:spcAft>
                      </a:pPr>
                      <a:r>
                        <a:rPr lang="en-US" sz="1600" b="1" dirty="0">
                          <a:effectLst/>
                          <a:latin typeface="Cambria"/>
                          <a:ea typeface="Calibri"/>
                          <a:cs typeface="Arial"/>
                        </a:rPr>
                        <a:t>What </a:t>
                      </a:r>
                      <a:r>
                        <a:rPr lang="en-US" sz="1600" b="1" dirty="0" smtClean="0">
                          <a:effectLst/>
                          <a:latin typeface="Cambria"/>
                          <a:ea typeface="Calibri"/>
                          <a:cs typeface="Arial"/>
                        </a:rPr>
                        <a:t>is</a:t>
                      </a:r>
                      <a:r>
                        <a:rPr lang="en-US" sz="1600" b="1" baseline="0" dirty="0" smtClean="0">
                          <a:effectLst/>
                          <a:latin typeface="Cambria"/>
                          <a:ea typeface="Calibri"/>
                          <a:cs typeface="Arial"/>
                        </a:rPr>
                        <a:t> it?</a:t>
                      </a:r>
                      <a:endParaRPr lang="en-US" sz="1600" dirty="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a:effectLst/>
                          <a:latin typeface="Cambria"/>
                          <a:ea typeface="Calibri"/>
                          <a:cs typeface="Times New Roman"/>
                        </a:rPr>
                        <a:t> Meningococcal Disease is caused byNeisseria Meningitidis</a:t>
                      </a:r>
                      <a:endParaRPr lang="en-US" sz="1600">
                        <a:effectLst/>
                        <a:latin typeface="Calibri"/>
                        <a:ea typeface="Calibri"/>
                        <a:cs typeface="Arial"/>
                      </a:endParaRPr>
                    </a:p>
                  </a:txBody>
                  <a:tcPr marL="68580" marR="68580" marT="0" marB="0"/>
                </a:tc>
              </a:tr>
              <a:tr h="837385">
                <a:tc>
                  <a:txBody>
                    <a:bodyPr/>
                    <a:lstStyle/>
                    <a:p>
                      <a:pPr marL="0" marR="0" algn="l">
                        <a:lnSpc>
                          <a:spcPct val="115000"/>
                        </a:lnSpc>
                        <a:spcBef>
                          <a:spcPts val="0"/>
                        </a:spcBef>
                        <a:spcAft>
                          <a:spcPts val="0"/>
                        </a:spcAft>
                      </a:pPr>
                      <a:r>
                        <a:rPr lang="en-US" sz="1600" b="1">
                          <a:effectLst/>
                          <a:latin typeface="Cambria"/>
                          <a:ea typeface="Calibri"/>
                          <a:cs typeface="Arial"/>
                        </a:rPr>
                        <a:t>Route of transmission</a:t>
                      </a:r>
                      <a:endParaRPr lang="en-US" sz="160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a:effectLst/>
                          <a:latin typeface="Cambria"/>
                          <a:ea typeface="Calibri"/>
                          <a:cs typeface="Times New Roman"/>
                        </a:rPr>
                        <a:t>Mingococal disease is spread from close and prolonged contact with an infected person through saliva or secretions (fluids) from the nose and throat. E.g. sneezing, coughing, and sharing eating or drinking utensils.</a:t>
                      </a:r>
                      <a:endParaRPr lang="en-US" sz="1600">
                        <a:effectLst/>
                        <a:latin typeface="Calibri"/>
                        <a:ea typeface="Calibri"/>
                        <a:cs typeface="Arial"/>
                      </a:endParaRPr>
                    </a:p>
                  </a:txBody>
                  <a:tcPr marL="68580" marR="68580" marT="0" marB="0"/>
                </a:tc>
              </a:tr>
              <a:tr h="558257">
                <a:tc>
                  <a:txBody>
                    <a:bodyPr/>
                    <a:lstStyle/>
                    <a:p>
                      <a:pPr marL="0" marR="0" algn="l">
                        <a:lnSpc>
                          <a:spcPct val="115000"/>
                        </a:lnSpc>
                        <a:spcBef>
                          <a:spcPts val="0"/>
                        </a:spcBef>
                        <a:spcAft>
                          <a:spcPts val="0"/>
                        </a:spcAft>
                      </a:pPr>
                      <a:r>
                        <a:rPr lang="en-US" sz="1600" b="1">
                          <a:effectLst/>
                          <a:latin typeface="Cambria"/>
                          <a:ea typeface="Calibri"/>
                          <a:cs typeface="Arial"/>
                        </a:rPr>
                        <a:t>Epidemiology </a:t>
                      </a:r>
                      <a:endParaRPr lang="en-US" sz="160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a:effectLst/>
                          <a:latin typeface="Cambria"/>
                          <a:ea typeface="Calibri"/>
                          <a:cs typeface="Times New Roman"/>
                        </a:rPr>
                        <a:t>In sub-Saharan Africa (the meningitis belt extends from Senegal to Ethiopia). Also, in Saudi Arabia due to Hajj.</a:t>
                      </a:r>
                      <a:endParaRPr lang="en-US" sz="1600">
                        <a:effectLst/>
                        <a:latin typeface="Calibri"/>
                        <a:ea typeface="Calibri"/>
                        <a:cs typeface="Arial"/>
                      </a:endParaRPr>
                    </a:p>
                  </a:txBody>
                  <a:tcPr marL="68580" marR="68580" marT="0" marB="0"/>
                </a:tc>
              </a:tr>
              <a:tr h="4745181">
                <a:tc>
                  <a:txBody>
                    <a:bodyPr/>
                    <a:lstStyle/>
                    <a:p>
                      <a:pPr marL="0" marR="0" algn="l">
                        <a:lnSpc>
                          <a:spcPct val="115000"/>
                        </a:lnSpc>
                        <a:spcBef>
                          <a:spcPts val="0"/>
                        </a:spcBef>
                        <a:spcAft>
                          <a:spcPts val="0"/>
                        </a:spcAft>
                      </a:pPr>
                      <a:r>
                        <a:rPr lang="en-US" sz="1600" b="1" dirty="0">
                          <a:effectLst/>
                          <a:latin typeface="Cambria"/>
                          <a:ea typeface="Calibri"/>
                          <a:cs typeface="Arial"/>
                        </a:rPr>
                        <a:t>Prevention </a:t>
                      </a:r>
                      <a:endParaRPr lang="en-US" sz="1600" dirty="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dirty="0">
                          <a:effectLst/>
                          <a:latin typeface="Cambria"/>
                          <a:ea typeface="Calibri"/>
                          <a:cs typeface="Times New Roman"/>
                        </a:rPr>
                        <a:t>1-Travelers have to wash their hands frequently</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2-they should practice proper cough and sneeze etiquette</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3-they have to avoid close contact with people who are having the disease</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4-vaccination:</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there are two meningococcal vaccines available</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 Meningococcal conjugate vaccine (MCV4) </a:t>
                      </a:r>
                      <a:r>
                        <a:rPr lang="en-US" sz="1600" dirty="0" err="1">
                          <a:effectLst/>
                          <a:latin typeface="Cambria"/>
                          <a:ea typeface="Calibri"/>
                          <a:cs typeface="Times New Roman"/>
                        </a:rPr>
                        <a:t>whichis</a:t>
                      </a:r>
                      <a:r>
                        <a:rPr lang="en-US" sz="1600" dirty="0">
                          <a:effectLst/>
                          <a:latin typeface="Cambria"/>
                          <a:ea typeface="Calibri"/>
                          <a:cs typeface="Times New Roman"/>
                        </a:rPr>
                        <a:t> for people 55 years of age and younger. </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-Meningococcal polysaccharide vaccine (MPSV4) which is for people older than 55.</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travelers do not need the meningococcal vaccines, but either meningococcal polysaccharide vaccine or meningococcal conjugate vaccine is recommended for travelers if they travel to any country in which the disease is common such as certain parts of Africa and Saudi Arabia because of annual Hajj and </a:t>
                      </a:r>
                      <a:r>
                        <a:rPr lang="en-US" sz="1600" dirty="0" err="1">
                          <a:effectLst/>
                          <a:latin typeface="Cambria"/>
                          <a:ea typeface="Calibri"/>
                          <a:cs typeface="Times New Roman"/>
                        </a:rPr>
                        <a:t>Umrah</a:t>
                      </a:r>
                      <a:r>
                        <a:rPr lang="en-US" sz="1600" dirty="0">
                          <a:effectLst/>
                          <a:latin typeface="Cambria"/>
                          <a:ea typeface="Calibri"/>
                          <a:cs typeface="Times New Roman"/>
                        </a:rPr>
                        <a:t>.</a:t>
                      </a:r>
                      <a:endParaRPr lang="en-US" sz="1600" dirty="0">
                        <a:effectLst/>
                        <a:latin typeface="Calibri"/>
                        <a:ea typeface="Calibri"/>
                        <a:cs typeface="Arial"/>
                      </a:endParaRPr>
                    </a:p>
                    <a:p>
                      <a:pPr marL="0" marR="0" algn="l">
                        <a:lnSpc>
                          <a:spcPct val="115000"/>
                        </a:lnSpc>
                        <a:spcBef>
                          <a:spcPts val="0"/>
                        </a:spcBef>
                        <a:spcAft>
                          <a:spcPts val="0"/>
                        </a:spcAft>
                      </a:pPr>
                      <a:r>
                        <a:rPr lang="en-US" sz="1600" dirty="0">
                          <a:effectLst/>
                          <a:latin typeface="Cambria"/>
                          <a:ea typeface="Calibri"/>
                          <a:cs typeface="Times New Roman"/>
                        </a:rPr>
                        <a:t>For children and adults 2-55 years of age, MCV4 is administered as a single 0.5 ml dose intramuscularly. On the other hand, MPSV4 is administered 0.5 ml </a:t>
                      </a:r>
                      <a:r>
                        <a:rPr lang="en-US" sz="1600" dirty="0" smtClean="0">
                          <a:effectLst/>
                          <a:latin typeface="Cambria"/>
                          <a:ea typeface="Calibri"/>
                          <a:cs typeface="Times New Roman"/>
                        </a:rPr>
                        <a:t>subcutaneously</a:t>
                      </a:r>
                      <a:endParaRPr lang="en-US" sz="1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5226295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581"/>
            <a:ext cx="7556313" cy="1116106"/>
          </a:xfrm>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035800"/>
            <a:ext cx="8229600" cy="5090363"/>
          </a:xfrm>
        </p:spPr>
        <p:txBody>
          <a:bodyPr>
            <a:normAutofit fontScale="40000" lnSpcReduction="20000"/>
          </a:bodyPr>
          <a:lstStyle/>
          <a:p>
            <a:pPr marL="514350" indent="-514350">
              <a:lnSpc>
                <a:spcPct val="120000"/>
              </a:lnSpc>
              <a:buFont typeface="+mj-lt"/>
              <a:buAutoNum type="arabicPeriod"/>
            </a:pPr>
            <a:r>
              <a:rPr lang="en-US" sz="2800" dirty="0"/>
              <a:t>Hill R, Ericsson C, Pearson R et al. </a:t>
            </a:r>
            <a:r>
              <a:rPr lang="en-US" sz="2800" i="1" dirty="0"/>
              <a:t>The practice of travel medicine: guidelines by the Infectious Diseases Society of America.</a:t>
            </a:r>
            <a:r>
              <a:rPr lang="en-US" sz="2800" dirty="0"/>
              <a:t> </a:t>
            </a:r>
            <a:r>
              <a:rPr lang="en-US" sz="2800" dirty="0" err="1"/>
              <a:t>Clin</a:t>
            </a:r>
            <a:r>
              <a:rPr lang="en-US" sz="2800" dirty="0"/>
              <a:t> Infect Dis 2006;43:1499-539</a:t>
            </a:r>
            <a:r>
              <a:rPr lang="en-US" sz="2800" dirty="0" smtClean="0"/>
              <a:t>.</a:t>
            </a:r>
          </a:p>
          <a:p>
            <a:pPr lvl="0">
              <a:lnSpc>
                <a:spcPct val="120000"/>
              </a:lnSpc>
              <a:buFont typeface="+mj-lt"/>
              <a:buAutoNum type="arabicPeriod"/>
            </a:pPr>
            <a:r>
              <a:rPr lang="en-US" sz="2800" b="1" u="sng" dirty="0">
                <a:hlinkClick r:id="rId2"/>
              </a:rPr>
              <a:t>http://www.cdc.gov/TB/TOPIC/vaccines/default.htm</a:t>
            </a:r>
            <a:endParaRPr lang="en-US" sz="2800" dirty="0"/>
          </a:p>
          <a:p>
            <a:pPr lvl="0">
              <a:lnSpc>
                <a:spcPct val="120000"/>
              </a:lnSpc>
              <a:buFont typeface="+mj-lt"/>
              <a:buAutoNum type="arabicPeriod"/>
            </a:pPr>
            <a:r>
              <a:rPr lang="en-US" sz="2800" b="1" u="sng" dirty="0">
                <a:hlinkClick r:id="rId3"/>
              </a:rPr>
              <a:t>http://travel.gc.ca/travelling/health-safety/diseases/tuberculosis</a:t>
            </a:r>
            <a:endParaRPr lang="en-US" sz="2800" dirty="0"/>
          </a:p>
          <a:p>
            <a:pPr lvl="0">
              <a:lnSpc>
                <a:spcPct val="120000"/>
              </a:lnSpc>
              <a:buFont typeface="+mj-lt"/>
              <a:buAutoNum type="arabicPeriod"/>
            </a:pPr>
            <a:r>
              <a:rPr lang="en-US" sz="2800" b="1" u="sng" dirty="0">
                <a:hlinkClick r:id="rId4"/>
              </a:rPr>
              <a:t>http://www.cdc.gov/vaccines/vpd-vac/mening/who-vaccinate.htm</a:t>
            </a:r>
            <a:endParaRPr lang="en-US" sz="2800" dirty="0"/>
          </a:p>
          <a:p>
            <a:pPr lvl="0">
              <a:lnSpc>
                <a:spcPct val="120000"/>
              </a:lnSpc>
              <a:buFont typeface="+mj-lt"/>
              <a:buAutoNum type="arabicPeriod"/>
            </a:pPr>
            <a:r>
              <a:rPr lang="en-US" sz="2800" b="1" u="sng" dirty="0">
                <a:hlinkClick r:id="rId5"/>
              </a:rPr>
              <a:t>http://www.nlm.nih.gov/medlineplus/druginfo/meds/a607020.html#skip</a:t>
            </a:r>
            <a:endParaRPr lang="en-US" sz="2800" dirty="0"/>
          </a:p>
          <a:p>
            <a:pPr lvl="0">
              <a:lnSpc>
                <a:spcPct val="120000"/>
              </a:lnSpc>
              <a:buFont typeface="+mj-lt"/>
              <a:buAutoNum type="arabicPeriod"/>
            </a:pPr>
            <a:r>
              <a:rPr lang="en-US" sz="2800" b="1" u="sng" dirty="0">
                <a:hlinkClick r:id="rId6"/>
              </a:rPr>
              <a:t>http://www.vaccines.gov/diseases/meningitis/index.html</a:t>
            </a:r>
            <a:endParaRPr lang="en-US" sz="2800" dirty="0"/>
          </a:p>
          <a:p>
            <a:pPr lvl="0">
              <a:lnSpc>
                <a:spcPct val="120000"/>
              </a:lnSpc>
              <a:buFont typeface="+mj-lt"/>
              <a:buAutoNum type="arabicPeriod"/>
            </a:pPr>
            <a:r>
              <a:rPr lang="en-US" sz="2800" u="sng" dirty="0">
                <a:hlinkClick r:id="rId7"/>
              </a:rPr>
              <a:t>http://www.immunizationinfo.org/vaccines/typhoid-</a:t>
            </a:r>
            <a:endParaRPr lang="en-US" sz="2800" dirty="0"/>
          </a:p>
          <a:p>
            <a:pPr lvl="0">
              <a:lnSpc>
                <a:spcPct val="120000"/>
              </a:lnSpc>
              <a:buFont typeface="+mj-lt"/>
              <a:buAutoNum type="arabicPeriod"/>
            </a:pPr>
            <a:r>
              <a:rPr lang="en-US" sz="2800" u="sng" dirty="0">
                <a:hlinkClick r:id="rId8"/>
              </a:rPr>
              <a:t>http://www.mayoclinic.org/diseases-conditions/typhoid-fever/basics/prevention/con-20028553</a:t>
            </a:r>
            <a:endParaRPr lang="en-US" sz="2800" dirty="0"/>
          </a:p>
          <a:p>
            <a:pPr lvl="0">
              <a:lnSpc>
                <a:spcPct val="120000"/>
              </a:lnSpc>
              <a:buFont typeface="+mj-lt"/>
              <a:buAutoNum type="arabicPeriod"/>
            </a:pPr>
            <a:r>
              <a:rPr lang="en-US" sz="2800" u="sng" dirty="0">
                <a:hlinkClick r:id="rId9"/>
              </a:rPr>
              <a:t>http://www.drugs.com/dosage/typhoid-vaccine-inactivated.html</a:t>
            </a:r>
            <a:endParaRPr lang="en-US" sz="2800" dirty="0"/>
          </a:p>
          <a:p>
            <a:pPr lvl="0">
              <a:lnSpc>
                <a:spcPct val="120000"/>
              </a:lnSpc>
              <a:buFont typeface="+mj-lt"/>
              <a:buAutoNum type="arabicPeriod"/>
            </a:pPr>
            <a:r>
              <a:rPr lang="en-US" sz="2800" u="sng" dirty="0" smtClean="0">
                <a:hlinkClick r:id="rId10"/>
              </a:rPr>
              <a:t>http</a:t>
            </a:r>
            <a:r>
              <a:rPr lang="en-US" sz="2800" u="sng" dirty="0">
                <a:hlinkClick r:id="rId10"/>
              </a:rPr>
              <a:t>://www.who.int/gho/epidemic_diseases/cholera/en/</a:t>
            </a:r>
            <a:endParaRPr lang="en-US" sz="2800" dirty="0"/>
          </a:p>
          <a:p>
            <a:pPr lvl="0">
              <a:lnSpc>
                <a:spcPct val="120000"/>
              </a:lnSpc>
              <a:buFont typeface="+mj-lt"/>
              <a:buAutoNum type="arabicPeriod"/>
            </a:pPr>
            <a:r>
              <a:rPr lang="en-US" sz="2800" u="sng" dirty="0"/>
              <a:t>http://</a:t>
            </a:r>
            <a:r>
              <a:rPr lang="en-US" sz="2800" u="sng" dirty="0" err="1"/>
              <a:t>wwwnc.cdc.gov</a:t>
            </a:r>
            <a:r>
              <a:rPr lang="en-US" sz="2800" u="sng" dirty="0"/>
              <a:t>/travel/</a:t>
            </a:r>
            <a:endParaRPr lang="en-US" sz="2800" dirty="0"/>
          </a:p>
          <a:p>
            <a:pPr lvl="0">
              <a:lnSpc>
                <a:spcPct val="120000"/>
              </a:lnSpc>
              <a:buFont typeface="+mj-lt"/>
              <a:buAutoNum type="arabicPeriod"/>
            </a:pPr>
            <a:r>
              <a:rPr lang="en-US" sz="2800" u="sng" dirty="0"/>
              <a:t>http://</a:t>
            </a:r>
            <a:r>
              <a:rPr lang="en-US" sz="2800" u="sng" dirty="0" err="1"/>
              <a:t>travel.gc.ca</a:t>
            </a:r>
            <a:endParaRPr lang="en-US" sz="2800" dirty="0"/>
          </a:p>
          <a:p>
            <a:pPr marL="514350" indent="-514350">
              <a:lnSpc>
                <a:spcPct val="80000"/>
              </a:lnSpc>
              <a:buFont typeface="+mj-lt"/>
              <a:buAutoNum type="arabicPeriod"/>
            </a:pPr>
            <a:endParaRPr lang="en-US" sz="1600" dirty="0"/>
          </a:p>
        </p:txBody>
      </p:sp>
    </p:spTree>
    <p:extLst>
      <p:ext uri="{BB962C8B-B14F-4D97-AF65-F5344CB8AC3E}">
        <p14:creationId xmlns:p14="http://schemas.microsoft.com/office/powerpoint/2010/main" val="6465517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342900" lvl="0" indent="-342900">
              <a:buFont typeface="+mj-lt"/>
              <a:buAutoNum type="arabicPeriod" startAt="13"/>
            </a:pPr>
            <a:r>
              <a:rPr lang="en-US" sz="1300" u="sng" dirty="0">
                <a:hlinkClick r:id="rId2"/>
              </a:rPr>
              <a:t>http://en.wikipedia.org/wiki/Hepatitis_A</a:t>
            </a:r>
            <a:endParaRPr lang="en-US" sz="1300" dirty="0"/>
          </a:p>
          <a:p>
            <a:pPr lvl="0">
              <a:buFont typeface="+mj-lt"/>
              <a:buAutoNum type="arabicPeriod" startAt="13"/>
            </a:pPr>
            <a:r>
              <a:rPr lang="en-US" sz="1300" u="sng" dirty="0">
                <a:hlinkClick r:id="rId3"/>
              </a:rPr>
              <a:t>http://www.nhs.uk/Conditions/Hepatitis-A/Pages/Vaccination.aspx</a:t>
            </a:r>
            <a:endParaRPr lang="en-US" sz="1300" dirty="0"/>
          </a:p>
          <a:p>
            <a:pPr lvl="0">
              <a:buFont typeface="+mj-lt"/>
              <a:buAutoNum type="arabicPeriod" startAt="13"/>
            </a:pPr>
            <a:r>
              <a:rPr lang="en-US" sz="1300" u="sng" dirty="0">
                <a:hlinkClick r:id="rId4"/>
              </a:rPr>
              <a:t>http://www.drugs.com/dosage/hepatitis-a-adult-vaccine.html#Usual_Adult_Dose_for_Hepatitis_A_Prophylaxis</a:t>
            </a:r>
            <a:endParaRPr lang="en-US" sz="1300" dirty="0"/>
          </a:p>
          <a:p>
            <a:pPr lvl="0">
              <a:buFont typeface="+mj-lt"/>
              <a:buAutoNum type="arabicPeriod" startAt="13"/>
            </a:pPr>
            <a:r>
              <a:rPr lang="en-US" sz="1300" u="sng" dirty="0">
                <a:hlinkClick r:id="rId5"/>
              </a:rPr>
              <a:t>http://wonder.cdc.gov/wonder/prevguid/p0000433/p0000433.asp</a:t>
            </a:r>
            <a:endParaRPr lang="en-US" sz="1300" dirty="0"/>
          </a:p>
          <a:p>
            <a:pPr lvl="0">
              <a:buFont typeface="+mj-lt"/>
              <a:buAutoNum type="arabicPeriod" startAt="13"/>
            </a:pPr>
            <a:r>
              <a:rPr lang="en-US" sz="1300" u="sng" dirty="0">
                <a:hlinkClick r:id="rId6"/>
              </a:rPr>
              <a:t>http://www.cdc.gov/ncidod/dbmd/diseaseinfo/travelersdiarrhea_g.htm</a:t>
            </a:r>
            <a:endParaRPr lang="en-US" sz="1300" dirty="0"/>
          </a:p>
          <a:p>
            <a:pPr lvl="0">
              <a:buFont typeface="+mj-lt"/>
              <a:buAutoNum type="arabicPeriod" startAt="13"/>
            </a:pPr>
            <a:r>
              <a:rPr lang="en-US" sz="1300" b="1" u="sng" dirty="0">
                <a:hlinkClick r:id="rId7"/>
              </a:rPr>
              <a:t>http://www.doctortravel.ca/index.php?page=hepatitis-b</a:t>
            </a:r>
            <a:r>
              <a:rPr lang="en-US" sz="1300" b="1" dirty="0"/>
              <a:t> </a:t>
            </a:r>
            <a:endParaRPr lang="en-US" sz="1300" dirty="0"/>
          </a:p>
          <a:p>
            <a:pPr lvl="0">
              <a:buFont typeface="+mj-lt"/>
              <a:buAutoNum type="arabicPeriod" startAt="13"/>
            </a:pPr>
            <a:r>
              <a:rPr lang="en-US" sz="1300" b="1" u="sng" dirty="0">
                <a:hlinkClick r:id="rId8"/>
              </a:rPr>
              <a:t>http://www.immunise.health.gov.au/internet/immunise/publishing.nsf/Content/handbook10-4-1</a:t>
            </a:r>
            <a:r>
              <a:rPr lang="en-US" sz="1300" b="1" dirty="0"/>
              <a:t> </a:t>
            </a:r>
            <a:endParaRPr lang="en-US" sz="1300" dirty="0"/>
          </a:p>
          <a:p>
            <a:pPr lvl="0">
              <a:buFont typeface="+mj-lt"/>
              <a:buAutoNum type="arabicPeriod" startAt="13"/>
            </a:pPr>
            <a:r>
              <a:rPr lang="en-US" sz="1300" b="1" u="sng" dirty="0">
                <a:hlinkClick r:id="rId9"/>
              </a:rPr>
              <a:t>http://www.who.int/mediacentre/factsheets/fs107/en/</a:t>
            </a:r>
            <a:r>
              <a:rPr lang="en-US" sz="1300" b="1" dirty="0"/>
              <a:t> </a:t>
            </a:r>
            <a:endParaRPr lang="en-US" sz="1300" dirty="0"/>
          </a:p>
          <a:p>
            <a:pPr lvl="0">
              <a:buFont typeface="+mj-lt"/>
              <a:buAutoNum type="arabicPeriod" startAt="13"/>
            </a:pPr>
            <a:r>
              <a:rPr lang="en-US" sz="1300" u="sng" dirty="0">
                <a:hlinkClick r:id="rId10"/>
              </a:rPr>
              <a:t>http://www.who.int/mediacentre/factsheets/fs110/en/</a:t>
            </a:r>
            <a:r>
              <a:rPr lang="en-US" sz="1300" dirty="0"/>
              <a:t> </a:t>
            </a:r>
          </a:p>
          <a:p>
            <a:endParaRPr lang="en-US" dirty="0"/>
          </a:p>
        </p:txBody>
      </p:sp>
    </p:spTree>
    <p:extLst>
      <p:ext uri="{BB962C8B-B14F-4D97-AF65-F5344CB8AC3E}">
        <p14:creationId xmlns:p14="http://schemas.microsoft.com/office/powerpoint/2010/main" val="2238856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5-04-29 at 12.05.47 PM.png"/>
          <p:cNvPicPr>
            <a:picLocks noGrp="1" noChangeAspect="1"/>
          </p:cNvPicPr>
          <p:nvPr>
            <p:ph idx="1"/>
          </p:nvPr>
        </p:nvPicPr>
        <p:blipFill>
          <a:blip r:embed="rId2">
            <a:extLst>
              <a:ext uri="{28A0092B-C50C-407E-A947-70E740481C1C}">
                <a14:useLocalDpi xmlns:a14="http://schemas.microsoft.com/office/drawing/2010/main" val="0"/>
              </a:ext>
            </a:extLst>
          </a:blip>
          <a:srcRect l="-37505" r="-37505"/>
          <a:stretch>
            <a:fillRect/>
          </a:stretch>
        </p:blipFill>
        <p:spPr/>
      </p:pic>
    </p:spTree>
    <p:extLst>
      <p:ext uri="{BB962C8B-B14F-4D97-AF65-F5344CB8AC3E}">
        <p14:creationId xmlns:p14="http://schemas.microsoft.com/office/powerpoint/2010/main" val="327625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of </a:t>
            </a:r>
            <a:r>
              <a:rPr lang="en-US" dirty="0"/>
              <a:t>T</a:t>
            </a:r>
            <a:r>
              <a:rPr lang="en-US" dirty="0" smtClean="0"/>
              <a:t>ravel Medicine</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9767624"/>
              </p:ext>
            </p:extLst>
          </p:nvPr>
        </p:nvGraphicFramePr>
        <p:xfrm>
          <a:off x="457200" y="1132563"/>
          <a:ext cx="8229600" cy="5219269"/>
        </p:xfrm>
        <a:graphic>
          <a:graphicData uri="http://schemas.openxmlformats.org/drawingml/2006/table">
            <a:tbl>
              <a:tblPr firstRow="1" bandRow="1">
                <a:tableStyleId>{5C22544A-7EE6-4342-B048-85BDC9FD1C3A}</a:tableStyleId>
              </a:tblPr>
              <a:tblGrid>
                <a:gridCol w="2057400"/>
                <a:gridCol w="2057400"/>
                <a:gridCol w="2057400"/>
                <a:gridCol w="2057400"/>
              </a:tblGrid>
              <a:tr h="732615">
                <a:tc>
                  <a:txBody>
                    <a:bodyPr/>
                    <a:lstStyle/>
                    <a:p>
                      <a:pPr marL="228600" marR="0" algn="l">
                        <a:lnSpc>
                          <a:spcPct val="80000"/>
                        </a:lnSpc>
                        <a:spcBef>
                          <a:spcPts val="0"/>
                        </a:spcBef>
                        <a:spcAft>
                          <a:spcPts val="0"/>
                        </a:spcAft>
                      </a:pPr>
                      <a:r>
                        <a:rPr lang="en-US" sz="1600" b="1" dirty="0">
                          <a:solidFill>
                            <a:srgbClr val="FFFFFF"/>
                          </a:solidFill>
                          <a:effectLst/>
                          <a:latin typeface="Cambria"/>
                          <a:ea typeface="Calibri"/>
                          <a:cs typeface="Times New Roman"/>
                        </a:rPr>
                        <a:t>Disease preventions and precautions</a:t>
                      </a:r>
                      <a:endParaRPr lang="en-US" sz="1600" dirty="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b="1">
                          <a:solidFill>
                            <a:srgbClr val="FFFFFF"/>
                          </a:solidFill>
                          <a:effectLst/>
                          <a:latin typeface="Cambria"/>
                          <a:ea typeface="Calibri"/>
                          <a:cs typeface="Times New Roman"/>
                        </a:rPr>
                        <a:t>Pretravel risk assessment </a:t>
                      </a:r>
                      <a:endParaRPr lang="en-US" sz="160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b="1">
                          <a:solidFill>
                            <a:srgbClr val="FFFFFF"/>
                          </a:solidFill>
                          <a:effectLst/>
                          <a:latin typeface="Cambria"/>
                          <a:ea typeface="Calibri"/>
                          <a:cs typeface="Times New Roman"/>
                        </a:rPr>
                        <a:t>Disease managment</a:t>
                      </a:r>
                      <a:endParaRPr lang="en-US" sz="1600">
                        <a:effectLst/>
                        <a:latin typeface="Calibri"/>
                        <a:ea typeface="Calibri"/>
                        <a:cs typeface="Arial"/>
                      </a:endParaRPr>
                    </a:p>
                  </a:txBody>
                  <a:tcPr marL="68580" marR="68580" marT="0" marB="0"/>
                </a:tc>
                <a:tc>
                  <a:txBody>
                    <a:bodyPr/>
                    <a:lstStyle/>
                    <a:p>
                      <a:pPr marL="0" marR="0" algn="l">
                        <a:lnSpc>
                          <a:spcPct val="115000"/>
                        </a:lnSpc>
                        <a:spcBef>
                          <a:spcPts val="0"/>
                        </a:spcBef>
                        <a:spcAft>
                          <a:spcPts val="0"/>
                        </a:spcAft>
                      </a:pPr>
                      <a:r>
                        <a:rPr lang="en-US" sz="1600" b="1" dirty="0">
                          <a:solidFill>
                            <a:srgbClr val="FFFFFF"/>
                          </a:solidFill>
                          <a:effectLst/>
                          <a:latin typeface="Cambria"/>
                          <a:ea typeface="Calibri"/>
                          <a:cs typeface="Times New Roman"/>
                        </a:rPr>
                        <a:t>Screening </a:t>
                      </a:r>
                      <a:endParaRPr lang="en-US" sz="1600" dirty="0">
                        <a:effectLst/>
                        <a:latin typeface="Calibri"/>
                        <a:ea typeface="Calibri"/>
                        <a:cs typeface="Arial"/>
                      </a:endParaRPr>
                    </a:p>
                  </a:txBody>
                  <a:tcPr marL="68580" marR="68580" marT="0" marB="0"/>
                </a:tc>
              </a:tr>
              <a:tr h="3804179">
                <a:tc>
                  <a:txBody>
                    <a:bodyPr/>
                    <a:lstStyle/>
                    <a:p>
                      <a:pPr marL="228600" marR="0" algn="l">
                        <a:lnSpc>
                          <a:spcPct val="115000"/>
                        </a:lnSpc>
                        <a:spcBef>
                          <a:spcPts val="0"/>
                        </a:spcBef>
                        <a:spcAft>
                          <a:spcPts val="0"/>
                        </a:spcAft>
                      </a:pPr>
                      <a:r>
                        <a:rPr lang="en-US" sz="1600" dirty="0">
                          <a:effectLst/>
                          <a:latin typeface="Cambria"/>
                          <a:ea typeface="Calibri"/>
                          <a:cs typeface="Times New Roman"/>
                        </a:rPr>
                        <a:t>1-immunization/ vaccination </a:t>
                      </a:r>
                      <a:endParaRPr lang="en-US" sz="1600" dirty="0">
                        <a:effectLst/>
                        <a:latin typeface="Calibri"/>
                        <a:ea typeface="Calibri"/>
                        <a:cs typeface="Arial"/>
                      </a:endParaRPr>
                    </a:p>
                    <a:p>
                      <a:pPr marL="228600" marR="0" algn="l">
                        <a:lnSpc>
                          <a:spcPct val="115000"/>
                        </a:lnSpc>
                        <a:spcBef>
                          <a:spcPts val="0"/>
                        </a:spcBef>
                        <a:spcAft>
                          <a:spcPts val="0"/>
                        </a:spcAft>
                      </a:pPr>
                      <a:r>
                        <a:rPr lang="en-US" sz="1600" dirty="0">
                          <a:effectLst/>
                          <a:latin typeface="Cambria"/>
                          <a:ea typeface="Calibri"/>
                          <a:cs typeface="Times New Roman"/>
                        </a:rPr>
                        <a:t>2-chemoproplaxis</a:t>
                      </a:r>
                      <a:endParaRPr lang="en-US" sz="1600" dirty="0">
                        <a:effectLst/>
                        <a:latin typeface="Calibri"/>
                        <a:ea typeface="Calibri"/>
                        <a:cs typeface="Arial"/>
                      </a:endParaRPr>
                    </a:p>
                    <a:p>
                      <a:pPr marL="228600" marR="0" algn="l">
                        <a:lnSpc>
                          <a:spcPct val="115000"/>
                        </a:lnSpc>
                        <a:spcBef>
                          <a:spcPts val="0"/>
                        </a:spcBef>
                        <a:spcAft>
                          <a:spcPts val="0"/>
                        </a:spcAft>
                      </a:pPr>
                      <a:r>
                        <a:rPr lang="en-US" sz="1600" dirty="0">
                          <a:effectLst/>
                          <a:latin typeface="Cambria"/>
                          <a:ea typeface="Calibri"/>
                          <a:cs typeface="Times New Roman"/>
                        </a:rPr>
                        <a:t>3-advise for self treatment </a:t>
                      </a:r>
                      <a:endParaRPr lang="en-US" sz="1600" dirty="0">
                        <a:effectLst/>
                        <a:latin typeface="Calibri"/>
                        <a:ea typeface="Calibri"/>
                        <a:cs typeface="Arial"/>
                      </a:endParaRPr>
                    </a:p>
                    <a:p>
                      <a:pPr marL="228600" marR="0" algn="l">
                        <a:lnSpc>
                          <a:spcPct val="115000"/>
                        </a:lnSpc>
                        <a:spcBef>
                          <a:spcPts val="0"/>
                        </a:spcBef>
                        <a:spcAft>
                          <a:spcPts val="0"/>
                        </a:spcAft>
                      </a:pPr>
                      <a:r>
                        <a:rPr lang="en-US" sz="1600" dirty="0">
                          <a:effectLst/>
                          <a:latin typeface="Cambria"/>
                          <a:ea typeface="Calibri"/>
                          <a:cs typeface="Times New Roman"/>
                        </a:rPr>
                        <a:t>4- travelers instructions </a:t>
                      </a:r>
                      <a:r>
                        <a:rPr lang="en-US" sz="1600" dirty="0">
                          <a:effectLst/>
                          <a:latin typeface="Calibri"/>
                          <a:ea typeface="Calibri"/>
                          <a:cs typeface="Arial"/>
                        </a:rPr>
                        <a:t/>
                      </a:r>
                      <a:br>
                        <a:rPr lang="en-US" sz="1600" dirty="0">
                          <a:effectLst/>
                          <a:latin typeface="Calibri"/>
                          <a:ea typeface="Calibri"/>
                          <a:cs typeface="Arial"/>
                        </a:rPr>
                      </a:br>
                      <a:r>
                        <a:rPr lang="en-US" sz="1600" dirty="0" smtClean="0">
                          <a:effectLst/>
                          <a:latin typeface="Cambria"/>
                          <a:ea typeface="Calibri"/>
                          <a:cs typeface="Times New Roman"/>
                        </a:rPr>
                        <a:t>5</a:t>
                      </a:r>
                      <a:r>
                        <a:rPr lang="en-US" sz="1600" dirty="0">
                          <a:effectLst/>
                          <a:latin typeface="Cambria"/>
                          <a:ea typeface="Calibri"/>
                          <a:cs typeface="Times New Roman"/>
                        </a:rPr>
                        <a:t>-medication  package .</a:t>
                      </a:r>
                      <a:endParaRPr lang="en-US" sz="1600" dirty="0">
                        <a:effectLst/>
                        <a:latin typeface="Calibri"/>
                        <a:ea typeface="Calibri"/>
                        <a:cs typeface="Arial"/>
                      </a:endParaRPr>
                    </a:p>
                    <a:p>
                      <a:pPr marL="228600" marR="0" algn="l">
                        <a:lnSpc>
                          <a:spcPct val="115000"/>
                        </a:lnSpc>
                        <a:spcBef>
                          <a:spcPts val="0"/>
                        </a:spcBef>
                        <a:spcAft>
                          <a:spcPts val="0"/>
                        </a:spcAft>
                      </a:pPr>
                      <a:r>
                        <a:rPr lang="en-US" sz="1600" dirty="0">
                          <a:effectLst/>
                          <a:latin typeface="Cambria"/>
                          <a:ea typeface="Calibri"/>
                          <a:cs typeface="Times New Roman"/>
                        </a:rPr>
                        <a:t> </a:t>
                      </a:r>
                      <a:endParaRPr lang="en-US" sz="1600" dirty="0">
                        <a:effectLst/>
                        <a:latin typeface="Calibri"/>
                        <a:ea typeface="Calibri"/>
                        <a:cs typeface="Arial"/>
                      </a:endParaRPr>
                    </a:p>
                    <a:p>
                      <a:pPr marL="0" marR="0" algn="l">
                        <a:lnSpc>
                          <a:spcPct val="115000"/>
                        </a:lnSpc>
                        <a:spcBef>
                          <a:spcPts val="0"/>
                        </a:spcBef>
                        <a:spcAft>
                          <a:spcPts val="0"/>
                        </a:spcAft>
                      </a:pPr>
                      <a:r>
                        <a:rPr lang="x-none" sz="1600" dirty="0">
                          <a:effectLst/>
                          <a:latin typeface="Cambria"/>
                          <a:ea typeface="Calibri"/>
                          <a:cs typeface="Times New Roman"/>
                        </a:rPr>
                        <a:t> </a:t>
                      </a:r>
                      <a:endParaRPr lang="en-US" sz="1600" dirty="0">
                        <a:effectLst/>
                        <a:latin typeface="Calibri"/>
                        <a:ea typeface="Calibri"/>
                        <a:cs typeface="Arial"/>
                      </a:endParaRPr>
                    </a:p>
                  </a:txBody>
                  <a:tcPr marL="68580" marR="68580" marT="0" marB="0"/>
                </a:tc>
                <a:tc>
                  <a:txBody>
                    <a:bodyPr/>
                    <a:lstStyle/>
                    <a:p>
                      <a:pPr marL="228600" marR="0" algn="l">
                        <a:lnSpc>
                          <a:spcPct val="115000"/>
                        </a:lnSpc>
                        <a:spcBef>
                          <a:spcPts val="0"/>
                        </a:spcBef>
                        <a:spcAft>
                          <a:spcPts val="0"/>
                        </a:spcAft>
                      </a:pPr>
                      <a:r>
                        <a:rPr lang="en-US" sz="1600" dirty="0">
                          <a:effectLst/>
                          <a:latin typeface="Cambria"/>
                          <a:ea typeface="Calibri"/>
                          <a:cs typeface="Times New Roman"/>
                        </a:rPr>
                        <a:t>This balances </a:t>
                      </a:r>
                      <a:r>
                        <a:rPr lang="en-US" sz="1600" i="1" dirty="0">
                          <a:effectLst/>
                          <a:latin typeface="Cambria"/>
                          <a:ea typeface="Calibri"/>
                          <a:cs typeface="Times New Roman"/>
                        </a:rPr>
                        <a:t>the health of the traveler</a:t>
                      </a:r>
                      <a:r>
                        <a:rPr lang="en-US" sz="1600" dirty="0">
                          <a:effectLst/>
                          <a:latin typeface="Cambria"/>
                          <a:ea typeface="Calibri"/>
                          <a:cs typeface="Times New Roman"/>
                        </a:rPr>
                        <a:t> (the traveler’s age, underlying health conditions, medications, and immunization history)with the </a:t>
                      </a:r>
                      <a:r>
                        <a:rPr lang="en-US" sz="1600" i="1" dirty="0">
                          <a:effectLst/>
                          <a:latin typeface="Cambria"/>
                          <a:ea typeface="Calibri"/>
                          <a:cs typeface="Times New Roman"/>
                        </a:rPr>
                        <a:t>details of the planned trip </a:t>
                      </a:r>
                      <a:r>
                        <a:rPr lang="en-US" sz="1600" dirty="0">
                          <a:effectLst/>
                          <a:latin typeface="Cambria"/>
                          <a:ea typeface="Calibri"/>
                          <a:cs typeface="Times New Roman"/>
                        </a:rPr>
                        <a:t>(the season of travel, itinerary, duration, and planned activities) .</a:t>
                      </a:r>
                      <a:endParaRPr lang="en-US" sz="1600" dirty="0">
                        <a:effectLst/>
                        <a:latin typeface="Calibri"/>
                        <a:ea typeface="Calibri"/>
                        <a:cs typeface="Arial"/>
                      </a:endParaRPr>
                    </a:p>
                    <a:p>
                      <a:pPr marL="0" marR="0" algn="l">
                        <a:lnSpc>
                          <a:spcPct val="115000"/>
                        </a:lnSpc>
                        <a:spcBef>
                          <a:spcPts val="0"/>
                        </a:spcBef>
                        <a:spcAft>
                          <a:spcPts val="0"/>
                        </a:spcAft>
                      </a:pPr>
                      <a:r>
                        <a:rPr lang="x-none" sz="1600" dirty="0">
                          <a:effectLst/>
                          <a:latin typeface="Cambria"/>
                          <a:ea typeface="Calibri"/>
                          <a:cs typeface="Times New Roman"/>
                        </a:rPr>
                        <a:t> </a:t>
                      </a:r>
                      <a:endParaRPr lang="en-US" sz="1600" dirty="0">
                        <a:effectLst/>
                        <a:latin typeface="Calibri"/>
                        <a:ea typeface="Calibri"/>
                        <a:cs typeface="Arial"/>
                      </a:endParaRPr>
                    </a:p>
                  </a:txBody>
                  <a:tcPr marL="68580" marR="68580" marT="0" marB="0"/>
                </a:tc>
                <a:tc>
                  <a:txBody>
                    <a:bodyPr/>
                    <a:lstStyle/>
                    <a:p>
                      <a:pPr marL="228600" marR="0" algn="l">
                        <a:lnSpc>
                          <a:spcPct val="115000"/>
                        </a:lnSpc>
                        <a:spcBef>
                          <a:spcPts val="0"/>
                        </a:spcBef>
                        <a:spcAft>
                          <a:spcPts val="0"/>
                        </a:spcAft>
                      </a:pPr>
                      <a:r>
                        <a:rPr lang="en-US" sz="1600" dirty="0">
                          <a:effectLst/>
                          <a:latin typeface="Cambria"/>
                          <a:ea typeface="Calibri"/>
                          <a:cs typeface="Times New Roman"/>
                        </a:rPr>
                        <a:t>The proper </a:t>
                      </a:r>
                      <a:r>
                        <a:rPr lang="en-US" sz="1600" i="1" dirty="0">
                          <a:effectLst/>
                          <a:latin typeface="Cambria"/>
                          <a:ea typeface="Calibri"/>
                          <a:cs typeface="Times New Roman"/>
                        </a:rPr>
                        <a:t>treatment</a:t>
                      </a:r>
                      <a:r>
                        <a:rPr lang="en-US" sz="1600" dirty="0">
                          <a:effectLst/>
                          <a:latin typeface="Cambria"/>
                          <a:ea typeface="Calibri"/>
                          <a:cs typeface="Times New Roman"/>
                        </a:rPr>
                        <a:t> of the infectious and non infectious diseases to the travelers   in epidemiological or non epidemiological regions.</a:t>
                      </a:r>
                      <a:endParaRPr lang="en-US" sz="1600" dirty="0">
                        <a:effectLst/>
                        <a:latin typeface="Calibri"/>
                        <a:ea typeface="Calibri"/>
                        <a:cs typeface="Arial"/>
                      </a:endParaRPr>
                    </a:p>
                    <a:p>
                      <a:pPr marL="0" marR="0" algn="l">
                        <a:lnSpc>
                          <a:spcPct val="115000"/>
                        </a:lnSpc>
                        <a:spcBef>
                          <a:spcPts val="0"/>
                        </a:spcBef>
                        <a:spcAft>
                          <a:spcPts val="0"/>
                        </a:spcAft>
                      </a:pPr>
                      <a:r>
                        <a:rPr lang="x-none" sz="1600" dirty="0">
                          <a:effectLst/>
                          <a:latin typeface="Cambria"/>
                          <a:ea typeface="Calibri"/>
                          <a:cs typeface="Times New Roman"/>
                        </a:rPr>
                        <a:t> </a:t>
                      </a:r>
                      <a:endParaRPr lang="en-US" sz="1600" dirty="0">
                        <a:effectLst/>
                        <a:latin typeface="Calibri"/>
                        <a:ea typeface="Calibri"/>
                        <a:cs typeface="Arial"/>
                      </a:endParaRPr>
                    </a:p>
                  </a:txBody>
                  <a:tcPr marL="68580" marR="68580" marT="0" marB="0"/>
                </a:tc>
                <a:tc>
                  <a:txBody>
                    <a:bodyPr/>
                    <a:lstStyle/>
                    <a:p>
                      <a:pPr marL="228600" marR="0" algn="l">
                        <a:lnSpc>
                          <a:spcPct val="115000"/>
                        </a:lnSpc>
                        <a:spcBef>
                          <a:spcPts val="0"/>
                        </a:spcBef>
                        <a:spcAft>
                          <a:spcPts val="0"/>
                        </a:spcAft>
                      </a:pPr>
                      <a:r>
                        <a:rPr lang="en-US" sz="1600" dirty="0">
                          <a:effectLst/>
                          <a:latin typeface="Cambria"/>
                          <a:ea typeface="Calibri"/>
                          <a:cs typeface="Times New Roman"/>
                        </a:rPr>
                        <a:t>-Early screening of the symptoms after travelers departed back to their countries Limiting the progression of the diseases especially the contiguous disease .</a:t>
                      </a:r>
                      <a:endParaRPr lang="en-US" sz="1600" dirty="0">
                        <a:effectLst/>
                        <a:latin typeface="Calibri"/>
                        <a:ea typeface="Calibri"/>
                        <a:cs typeface="Arial"/>
                      </a:endParaRPr>
                    </a:p>
                    <a:p>
                      <a:pPr marL="228600" marR="0" algn="l">
                        <a:lnSpc>
                          <a:spcPct val="115000"/>
                        </a:lnSpc>
                        <a:spcBef>
                          <a:spcPts val="0"/>
                        </a:spcBef>
                        <a:spcAft>
                          <a:spcPts val="0"/>
                        </a:spcAft>
                      </a:pPr>
                      <a:r>
                        <a:rPr lang="en-US" sz="1600" b="1" dirty="0">
                          <a:effectLst/>
                          <a:latin typeface="Cambria"/>
                          <a:ea typeface="Calibri"/>
                          <a:cs typeface="Times New Roman"/>
                        </a:rPr>
                        <a:t> </a:t>
                      </a:r>
                      <a:endParaRPr lang="en-US" sz="1600" dirty="0">
                        <a:effectLst/>
                        <a:latin typeface="Calibri"/>
                        <a:ea typeface="Calibri"/>
                        <a:cs typeface="Arial"/>
                      </a:endParaRPr>
                    </a:p>
                    <a:p>
                      <a:pPr marL="228600" marR="0" algn="l">
                        <a:lnSpc>
                          <a:spcPct val="115000"/>
                        </a:lnSpc>
                        <a:spcBef>
                          <a:spcPts val="0"/>
                        </a:spcBef>
                        <a:spcAft>
                          <a:spcPts val="0"/>
                        </a:spcAft>
                      </a:pPr>
                      <a:r>
                        <a:rPr lang="x-none" sz="1600" b="1" dirty="0">
                          <a:effectLst/>
                          <a:latin typeface="Cambria"/>
                          <a:ea typeface="Calibri"/>
                          <a:cs typeface="Times New Roman"/>
                        </a:rPr>
                        <a:t> </a:t>
                      </a:r>
                      <a:endParaRPr lang="en-US" sz="1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00500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4-29 at 12.01.54 PM.png"/>
          <p:cNvPicPr>
            <a:picLocks noGrp="1" noChangeAspect="1"/>
          </p:cNvPicPr>
          <p:nvPr>
            <p:ph idx="1"/>
          </p:nvPr>
        </p:nvPicPr>
        <p:blipFill>
          <a:blip r:embed="rId2">
            <a:extLst>
              <a:ext uri="{28A0092B-C50C-407E-A947-70E740481C1C}">
                <a14:useLocalDpi xmlns:a14="http://schemas.microsoft.com/office/drawing/2010/main" val="0"/>
              </a:ext>
            </a:extLst>
          </a:blip>
          <a:srcRect t="22675" b="22675"/>
          <a:stretch>
            <a:fillRect/>
          </a:stretch>
        </p:blipFill>
        <p:spPr/>
      </p:pic>
    </p:spTree>
    <p:extLst>
      <p:ext uri="{BB962C8B-B14F-4D97-AF65-F5344CB8AC3E}">
        <p14:creationId xmlns:p14="http://schemas.microsoft.com/office/powerpoint/2010/main" val="169516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Validity of T</a:t>
            </a:r>
            <a:r>
              <a:rPr lang="en-US" dirty="0" smtClean="0"/>
              <a:t>ravel Medicine</a:t>
            </a:r>
            <a:endParaRPr lang="en-US" dirty="0"/>
          </a:p>
        </p:txBody>
      </p:sp>
      <p:sp>
        <p:nvSpPr>
          <p:cNvPr id="3" name="Content Placeholder 2"/>
          <p:cNvSpPr>
            <a:spLocks noGrp="1"/>
          </p:cNvSpPr>
          <p:nvPr>
            <p:ph idx="1"/>
          </p:nvPr>
        </p:nvSpPr>
        <p:spPr/>
        <p:txBody>
          <a:bodyPr>
            <a:normAutofit/>
          </a:bodyPr>
          <a:lstStyle/>
          <a:p>
            <a:pPr lvl="0"/>
            <a:r>
              <a:rPr lang="en-US" u="sng" dirty="0" smtClean="0"/>
              <a:t>Clinical </a:t>
            </a:r>
            <a:r>
              <a:rPr lang="en-US" u="sng" dirty="0" smtClean="0"/>
              <a:t>trials based: </a:t>
            </a:r>
            <a:r>
              <a:rPr lang="en-US" dirty="0" smtClean="0"/>
              <a:t>Travel </a:t>
            </a:r>
            <a:r>
              <a:rPr lang="en-US" dirty="0"/>
              <a:t>medicine standards are increasingly based on evidence and are moving away from reliance on the opinion of experts . </a:t>
            </a:r>
          </a:p>
          <a:p>
            <a:pPr lvl="0"/>
            <a:r>
              <a:rPr lang="en-US" u="sng" dirty="0"/>
              <a:t>Knowledge based: </a:t>
            </a:r>
            <a:r>
              <a:rPr lang="en-US" dirty="0" smtClean="0"/>
              <a:t>The </a:t>
            </a:r>
            <a:r>
              <a:rPr lang="en-US" dirty="0"/>
              <a:t>knowledge base for the travel medicine provider includes: epidemiology, transmission, and prevention of travel-associated infectious diseases; a complete understanding of vaccine indications and procedures; prevention and management of noninfectious travel-associated health risks; and recognition of major syndromes in returned travelers (e.g., fever, diarrhea, and rash)</a:t>
            </a:r>
          </a:p>
          <a:p>
            <a:endParaRPr lang="en-US" dirty="0"/>
          </a:p>
        </p:txBody>
      </p:sp>
    </p:spTree>
    <p:extLst>
      <p:ext uri="{BB962C8B-B14F-4D97-AF65-F5344CB8AC3E}">
        <p14:creationId xmlns:p14="http://schemas.microsoft.com/office/powerpoint/2010/main" val="381365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5-04-29 at 12.03.39 PM.png"/>
          <p:cNvPicPr>
            <a:picLocks noGrp="1" noChangeAspect="1"/>
          </p:cNvPicPr>
          <p:nvPr>
            <p:ph idx="1"/>
          </p:nvPr>
        </p:nvPicPr>
        <p:blipFill>
          <a:blip r:embed="rId2">
            <a:extLst>
              <a:ext uri="{28A0092B-C50C-407E-A947-70E740481C1C}">
                <a14:useLocalDpi xmlns:a14="http://schemas.microsoft.com/office/drawing/2010/main" val="0"/>
              </a:ext>
            </a:extLst>
          </a:blip>
          <a:srcRect l="-35719" r="-35719"/>
          <a:stretch>
            <a:fillRect/>
          </a:stretch>
        </p:blipFill>
        <p:spPr/>
      </p:pic>
    </p:spTree>
    <p:extLst>
      <p:ext uri="{BB962C8B-B14F-4D97-AF65-F5344CB8AC3E}">
        <p14:creationId xmlns:p14="http://schemas.microsoft.com/office/powerpoint/2010/main" val="1040502726"/>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586</TotalTime>
  <Words>3383</Words>
  <Application>Microsoft Macintosh PowerPoint</Application>
  <PresentationFormat>On-screen Show (4:3)</PresentationFormat>
  <Paragraphs>403</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Advantage</vt:lpstr>
      <vt:lpstr>Travel Medicine</vt:lpstr>
      <vt:lpstr>Objectives</vt:lpstr>
      <vt:lpstr>Definition (PHAC) </vt:lpstr>
      <vt:lpstr>PowerPoint Presentation</vt:lpstr>
      <vt:lpstr>PowerPoint Presentation</vt:lpstr>
      <vt:lpstr>Concepts of Travel Medicine </vt:lpstr>
      <vt:lpstr>PowerPoint Presentation</vt:lpstr>
      <vt:lpstr>Validity of Travel Medicine</vt:lpstr>
      <vt:lpstr>PowerPoint Presentation</vt:lpstr>
      <vt:lpstr>The magnitude and the importance of travel medicine</vt:lpstr>
      <vt:lpstr>PowerPoint Presentation</vt:lpstr>
      <vt:lpstr>High Risk Groups </vt:lpstr>
      <vt:lpstr>PowerPoint Presentation</vt:lpstr>
      <vt:lpstr>International Health Regulation (IHR): </vt:lpstr>
      <vt:lpstr>Purpose of IHR </vt:lpstr>
      <vt:lpstr>Key factors in traveler exposure risks </vt:lpstr>
      <vt:lpstr>PowerPoint Presentation</vt:lpstr>
      <vt:lpstr>General Precautions</vt:lpstr>
      <vt:lpstr>Traveler’s responsibilities</vt:lpstr>
      <vt:lpstr>Proactive, Prepared, Protected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STIs</vt:lpstr>
      <vt:lpstr>Water-Borne Diseases</vt:lpstr>
      <vt:lpstr>Food/Drink Related Diseases</vt:lpstr>
      <vt:lpstr>PowerPoint Presentation</vt:lpstr>
      <vt:lpstr>PowerPoint Presentation</vt:lpstr>
      <vt:lpstr>PowerPoint Presentation</vt:lpstr>
      <vt:lpstr>Living Vector Diseases</vt:lpstr>
      <vt:lpstr>PowerPoint Presentation</vt:lpstr>
      <vt:lpstr>PowerPoint Presentation</vt:lpstr>
      <vt:lpstr>PowerPoint Presentation</vt:lpstr>
      <vt:lpstr>PowerPoint Presentation</vt:lpstr>
      <vt:lpstr>Air Borne Diseases</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 Horanieh</dc:creator>
  <cp:lastModifiedBy>Nour Horanieh</cp:lastModifiedBy>
  <cp:revision>25</cp:revision>
  <dcterms:created xsi:type="dcterms:W3CDTF">2015-04-29T08:20:27Z</dcterms:created>
  <dcterms:modified xsi:type="dcterms:W3CDTF">2015-04-29T18:30:44Z</dcterms:modified>
</cp:coreProperties>
</file>