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6" r:id="rId1"/>
    <p:sldMasterId id="2147483744" r:id="rId2"/>
    <p:sldMasterId id="2147483816" r:id="rId3"/>
  </p:sldMasterIdLst>
  <p:notesMasterIdLst>
    <p:notesMasterId r:id="rId54"/>
  </p:notesMasterIdLst>
  <p:sldIdLst>
    <p:sldId id="304" r:id="rId4"/>
    <p:sldId id="256" r:id="rId5"/>
    <p:sldId id="257" r:id="rId6"/>
    <p:sldId id="260" r:id="rId7"/>
    <p:sldId id="261" r:id="rId8"/>
    <p:sldId id="262" r:id="rId9"/>
    <p:sldId id="263" r:id="rId10"/>
    <p:sldId id="264" r:id="rId11"/>
    <p:sldId id="259" r:id="rId12"/>
    <p:sldId id="303" r:id="rId13"/>
    <p:sldId id="301" r:id="rId14"/>
    <p:sldId id="302"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306" r:id="rId45"/>
    <p:sldId id="307" r:id="rId46"/>
    <p:sldId id="308" r:id="rId47"/>
    <p:sldId id="296" r:id="rId48"/>
    <p:sldId id="297" r:id="rId49"/>
    <p:sldId id="298" r:id="rId50"/>
    <p:sldId id="299" r:id="rId51"/>
    <p:sldId id="300" r:id="rId52"/>
    <p:sldId id="305" r:id="rId5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990033"/>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2652" autoAdjust="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4F5461-AF9A-412D-96E4-5BAE85C7DF96}" type="doc">
      <dgm:prSet loTypeId="urn:microsoft.com/office/officeart/2008/layout/HorizontalMultiLevelHierarchy" loCatId="hierarchy" qsTypeId="urn:microsoft.com/office/officeart/2005/8/quickstyle/simple3" qsCatId="simple" csTypeId="urn:microsoft.com/office/officeart/2005/8/colors/colorful5" csCatId="colorful" phldr="1"/>
      <dgm:spPr/>
      <dgm:t>
        <a:bodyPr/>
        <a:lstStyle/>
        <a:p>
          <a:pPr rtl="1"/>
          <a:endParaRPr lang="ar-SA"/>
        </a:p>
      </dgm:t>
    </dgm:pt>
    <dgm:pt modelId="{638A398F-0987-45B2-8568-85BB1020CBF8}">
      <dgm:prSet phldrT="[Text]" custT="1"/>
      <dgm:spPr/>
      <dgm:t>
        <a:bodyPr/>
        <a:lstStyle/>
        <a:p>
          <a:pPr rtl="0"/>
          <a:r>
            <a:rPr lang="en-US" sz="2400" dirty="0" smtClean="0"/>
            <a:t>Bats have long headed the list of suspects, because: </a:t>
          </a:r>
          <a:endParaRPr lang="ar-SA" sz="2400" dirty="0"/>
        </a:p>
      </dgm:t>
    </dgm:pt>
    <dgm:pt modelId="{7719C925-0D2F-472D-9612-FA56E05FF0A6}" type="parTrans" cxnId="{83B050C6-B333-4EEA-BB37-3E134163E9DF}">
      <dgm:prSet/>
      <dgm:spPr/>
      <dgm:t>
        <a:bodyPr/>
        <a:lstStyle/>
        <a:p>
          <a:pPr rtl="1"/>
          <a:endParaRPr lang="ar-SA" sz="1800"/>
        </a:p>
      </dgm:t>
    </dgm:pt>
    <dgm:pt modelId="{33EF6D12-DFBB-4103-A629-7B76AD44D5EC}" type="sibTrans" cxnId="{83B050C6-B333-4EEA-BB37-3E134163E9DF}">
      <dgm:prSet/>
      <dgm:spPr/>
      <dgm:t>
        <a:bodyPr/>
        <a:lstStyle/>
        <a:p>
          <a:pPr rtl="1"/>
          <a:endParaRPr lang="ar-SA" sz="1800"/>
        </a:p>
      </dgm:t>
    </dgm:pt>
    <dgm:pt modelId="{F0F0E367-9B8D-4DFD-AC6F-5FE117BA74F3}">
      <dgm:prSet phldrT="[Text]" custT="1"/>
      <dgm:spPr/>
      <dgm:t>
        <a:bodyPr/>
        <a:lstStyle/>
        <a:p>
          <a:pPr rtl="0"/>
          <a:r>
            <a:rPr lang="en-US" sz="2400" dirty="0" smtClean="0"/>
            <a:t>they have been present in large numbers at the sites of several </a:t>
          </a:r>
          <a:r>
            <a:rPr lang="en-US" sz="2400" dirty="0" err="1" smtClean="0"/>
            <a:t>filovirus</a:t>
          </a:r>
          <a:r>
            <a:rPr lang="en-US" sz="2400" dirty="0" smtClean="0"/>
            <a:t> outbreaks</a:t>
          </a:r>
          <a:endParaRPr lang="ar-SA" sz="2400" dirty="0"/>
        </a:p>
      </dgm:t>
    </dgm:pt>
    <dgm:pt modelId="{B6AC3B38-8B78-4649-891E-C2442B0D80A3}" type="parTrans" cxnId="{DF8A2864-1F79-43B3-ABBC-7C68BBA6EBF2}">
      <dgm:prSet custT="1"/>
      <dgm:spPr/>
      <dgm:t>
        <a:bodyPr/>
        <a:lstStyle/>
        <a:p>
          <a:pPr rtl="1"/>
          <a:endParaRPr lang="ar-SA" sz="1800"/>
        </a:p>
      </dgm:t>
    </dgm:pt>
    <dgm:pt modelId="{84B06786-9793-48CF-ADF9-73CE35A44210}" type="sibTrans" cxnId="{DF8A2864-1F79-43B3-ABBC-7C68BBA6EBF2}">
      <dgm:prSet/>
      <dgm:spPr/>
      <dgm:t>
        <a:bodyPr/>
        <a:lstStyle/>
        <a:p>
          <a:pPr rtl="1"/>
          <a:endParaRPr lang="ar-SA" sz="1800"/>
        </a:p>
      </dgm:t>
    </dgm:pt>
    <dgm:pt modelId="{712ECBA0-9CB1-47CD-827E-6D319B28AEC1}">
      <dgm:prSet phldrT="[Text]" custT="1"/>
      <dgm:spPr/>
      <dgm:t>
        <a:bodyPr/>
        <a:lstStyle/>
        <a:p>
          <a:pPr rtl="0"/>
          <a:r>
            <a:rPr lang="en-US" sz="2400" dirty="0" smtClean="0"/>
            <a:t>They are known to maintain other pathogenic RNA viruses</a:t>
          </a:r>
          <a:endParaRPr lang="ar-SA" sz="2400" dirty="0"/>
        </a:p>
      </dgm:t>
    </dgm:pt>
    <dgm:pt modelId="{C9C7CE2C-0642-494D-9731-33277D7E5621}" type="parTrans" cxnId="{BEEB277C-382E-4816-939C-3ECF2AE70926}">
      <dgm:prSet custT="1"/>
      <dgm:spPr/>
      <dgm:t>
        <a:bodyPr/>
        <a:lstStyle/>
        <a:p>
          <a:pPr rtl="1"/>
          <a:endParaRPr lang="ar-SA" sz="1800"/>
        </a:p>
      </dgm:t>
    </dgm:pt>
    <dgm:pt modelId="{6C935A0A-D0F3-43EA-A308-3148DDEC8DE0}" type="sibTrans" cxnId="{BEEB277C-382E-4816-939C-3ECF2AE70926}">
      <dgm:prSet/>
      <dgm:spPr/>
      <dgm:t>
        <a:bodyPr/>
        <a:lstStyle/>
        <a:p>
          <a:pPr rtl="1"/>
          <a:endParaRPr lang="ar-SA" sz="1800"/>
        </a:p>
      </dgm:t>
    </dgm:pt>
    <dgm:pt modelId="{D371AC80-F6A3-43EF-9180-A14D9545BA81}">
      <dgm:prSet phldrT="[Text]" custT="1"/>
      <dgm:spPr/>
      <dgm:t>
        <a:bodyPr/>
        <a:lstStyle/>
        <a:p>
          <a:pPr rtl="0"/>
          <a:r>
            <a:rPr lang="en-US" sz="2400" b="0" i="0" dirty="0" smtClean="0"/>
            <a:t>Serum antibodies and viral RNA have been identified in some bat species, suggesting bats may be a natural reservoir </a:t>
          </a:r>
          <a:r>
            <a:rPr lang="en-US" sz="2400" dirty="0" smtClean="0"/>
            <a:t>.</a:t>
          </a:r>
          <a:endParaRPr lang="ar-SA" sz="2400" dirty="0"/>
        </a:p>
      </dgm:t>
    </dgm:pt>
    <dgm:pt modelId="{DF8E557B-9B19-49E2-B067-09765C3D660C}" type="parTrans" cxnId="{E3006B04-7089-402A-9CCA-38956E4F474A}">
      <dgm:prSet custT="1"/>
      <dgm:spPr/>
      <dgm:t>
        <a:bodyPr/>
        <a:lstStyle/>
        <a:p>
          <a:pPr rtl="1"/>
          <a:endParaRPr lang="ar-SA" sz="1800"/>
        </a:p>
      </dgm:t>
    </dgm:pt>
    <dgm:pt modelId="{1ED699EC-5607-4BB0-8375-1BD00CEF3740}" type="sibTrans" cxnId="{E3006B04-7089-402A-9CCA-38956E4F474A}">
      <dgm:prSet/>
      <dgm:spPr/>
      <dgm:t>
        <a:bodyPr/>
        <a:lstStyle/>
        <a:p>
          <a:pPr rtl="1"/>
          <a:endParaRPr lang="ar-SA" sz="1800"/>
        </a:p>
      </dgm:t>
    </dgm:pt>
    <dgm:pt modelId="{235DE321-2B6B-48C4-A969-25C226BE0B4B}" type="pres">
      <dgm:prSet presAssocID="{974F5461-AF9A-412D-96E4-5BAE85C7DF96}" presName="Name0" presStyleCnt="0">
        <dgm:presLayoutVars>
          <dgm:chPref val="1"/>
          <dgm:dir/>
          <dgm:animOne val="branch"/>
          <dgm:animLvl val="lvl"/>
          <dgm:resizeHandles val="exact"/>
        </dgm:presLayoutVars>
      </dgm:prSet>
      <dgm:spPr/>
      <dgm:t>
        <a:bodyPr/>
        <a:lstStyle/>
        <a:p>
          <a:pPr rtl="1"/>
          <a:endParaRPr lang="ar-SA"/>
        </a:p>
      </dgm:t>
    </dgm:pt>
    <dgm:pt modelId="{CF7D8FA9-185F-40A4-8CD0-857182B5BD5A}" type="pres">
      <dgm:prSet presAssocID="{638A398F-0987-45B2-8568-85BB1020CBF8}" presName="root1" presStyleCnt="0"/>
      <dgm:spPr/>
    </dgm:pt>
    <dgm:pt modelId="{3130E4FD-9DE2-44B7-B6E5-2DBCB851ABE1}" type="pres">
      <dgm:prSet presAssocID="{638A398F-0987-45B2-8568-85BB1020CBF8}" presName="LevelOneTextNode" presStyleLbl="node0" presStyleIdx="0" presStyleCnt="1" custAng="5400000" custScaleX="56483" custScaleY="85595" custLinFactNeighborX="77611" custLinFactNeighborY="-52515">
        <dgm:presLayoutVars>
          <dgm:chPref val="3"/>
        </dgm:presLayoutVars>
      </dgm:prSet>
      <dgm:spPr/>
      <dgm:t>
        <a:bodyPr/>
        <a:lstStyle/>
        <a:p>
          <a:pPr rtl="1"/>
          <a:endParaRPr lang="ar-SA"/>
        </a:p>
      </dgm:t>
    </dgm:pt>
    <dgm:pt modelId="{299104B8-79ED-4566-92C6-0776E40CA753}" type="pres">
      <dgm:prSet presAssocID="{638A398F-0987-45B2-8568-85BB1020CBF8}" presName="level2hierChild" presStyleCnt="0"/>
      <dgm:spPr/>
    </dgm:pt>
    <dgm:pt modelId="{D853B1F2-3F1C-4FEA-BB8B-0BD5C97D3712}" type="pres">
      <dgm:prSet presAssocID="{B6AC3B38-8B78-4649-891E-C2442B0D80A3}" presName="conn2-1" presStyleLbl="parChTrans1D2" presStyleIdx="0" presStyleCnt="3"/>
      <dgm:spPr/>
      <dgm:t>
        <a:bodyPr/>
        <a:lstStyle/>
        <a:p>
          <a:pPr rtl="1"/>
          <a:endParaRPr lang="ar-SA"/>
        </a:p>
      </dgm:t>
    </dgm:pt>
    <dgm:pt modelId="{CA849C87-8E86-403C-A3C6-B64EA7DFCF14}" type="pres">
      <dgm:prSet presAssocID="{B6AC3B38-8B78-4649-891E-C2442B0D80A3}" presName="connTx" presStyleLbl="parChTrans1D2" presStyleIdx="0" presStyleCnt="3"/>
      <dgm:spPr/>
      <dgm:t>
        <a:bodyPr/>
        <a:lstStyle/>
        <a:p>
          <a:pPr rtl="1"/>
          <a:endParaRPr lang="ar-SA"/>
        </a:p>
      </dgm:t>
    </dgm:pt>
    <dgm:pt modelId="{6EFBA971-EA3B-4A64-8B85-14F4E22D6D33}" type="pres">
      <dgm:prSet presAssocID="{F0F0E367-9B8D-4DFD-AC6F-5FE117BA74F3}" presName="root2" presStyleCnt="0"/>
      <dgm:spPr/>
    </dgm:pt>
    <dgm:pt modelId="{24F6E5DE-6E41-456A-B69E-648067EF006B}" type="pres">
      <dgm:prSet presAssocID="{F0F0E367-9B8D-4DFD-AC6F-5FE117BA74F3}" presName="LevelTwoTextNode" presStyleLbl="node2" presStyleIdx="0" presStyleCnt="3" custScaleX="116963" custScaleY="88363" custLinFactNeighborX="38509" custLinFactNeighborY="48530">
        <dgm:presLayoutVars>
          <dgm:chPref val="3"/>
        </dgm:presLayoutVars>
      </dgm:prSet>
      <dgm:spPr/>
      <dgm:t>
        <a:bodyPr/>
        <a:lstStyle/>
        <a:p>
          <a:pPr rtl="1"/>
          <a:endParaRPr lang="ar-SA"/>
        </a:p>
      </dgm:t>
    </dgm:pt>
    <dgm:pt modelId="{A99D203C-F335-479C-84A3-D1FB48E737C0}" type="pres">
      <dgm:prSet presAssocID="{F0F0E367-9B8D-4DFD-AC6F-5FE117BA74F3}" presName="level3hierChild" presStyleCnt="0"/>
      <dgm:spPr/>
    </dgm:pt>
    <dgm:pt modelId="{A253489F-A114-42AD-BB2E-53A9EE1EAD7E}" type="pres">
      <dgm:prSet presAssocID="{C9C7CE2C-0642-494D-9731-33277D7E5621}" presName="conn2-1" presStyleLbl="parChTrans1D2" presStyleIdx="1" presStyleCnt="3"/>
      <dgm:spPr/>
      <dgm:t>
        <a:bodyPr/>
        <a:lstStyle/>
        <a:p>
          <a:pPr rtl="1"/>
          <a:endParaRPr lang="ar-SA"/>
        </a:p>
      </dgm:t>
    </dgm:pt>
    <dgm:pt modelId="{CCB49A00-6D87-40C6-9647-5C8B09070311}" type="pres">
      <dgm:prSet presAssocID="{C9C7CE2C-0642-494D-9731-33277D7E5621}" presName="connTx" presStyleLbl="parChTrans1D2" presStyleIdx="1" presStyleCnt="3"/>
      <dgm:spPr/>
      <dgm:t>
        <a:bodyPr/>
        <a:lstStyle/>
        <a:p>
          <a:pPr rtl="1"/>
          <a:endParaRPr lang="ar-SA"/>
        </a:p>
      </dgm:t>
    </dgm:pt>
    <dgm:pt modelId="{42A3B2EA-A858-4274-9AA8-FFACC418BB6D}" type="pres">
      <dgm:prSet presAssocID="{712ECBA0-9CB1-47CD-827E-6D319B28AEC1}" presName="root2" presStyleCnt="0"/>
      <dgm:spPr/>
    </dgm:pt>
    <dgm:pt modelId="{CCA6C696-C272-47F8-B365-099DFACFA1E6}" type="pres">
      <dgm:prSet presAssocID="{712ECBA0-9CB1-47CD-827E-6D319B28AEC1}" presName="LevelTwoTextNode" presStyleLbl="node2" presStyleIdx="1" presStyleCnt="3" custScaleX="96626" custScaleY="84060" custLinFactNeighborX="-4518" custLinFactNeighborY="42539">
        <dgm:presLayoutVars>
          <dgm:chPref val="3"/>
        </dgm:presLayoutVars>
      </dgm:prSet>
      <dgm:spPr/>
      <dgm:t>
        <a:bodyPr/>
        <a:lstStyle/>
        <a:p>
          <a:pPr rtl="1"/>
          <a:endParaRPr lang="ar-SA"/>
        </a:p>
      </dgm:t>
    </dgm:pt>
    <dgm:pt modelId="{74EBDDF8-D5B3-4A5F-BDBB-50A08017E026}" type="pres">
      <dgm:prSet presAssocID="{712ECBA0-9CB1-47CD-827E-6D319B28AEC1}" presName="level3hierChild" presStyleCnt="0"/>
      <dgm:spPr/>
    </dgm:pt>
    <dgm:pt modelId="{E37EB096-0ADF-4066-8A61-8818ABDF3D68}" type="pres">
      <dgm:prSet presAssocID="{DF8E557B-9B19-49E2-B067-09765C3D660C}" presName="conn2-1" presStyleLbl="parChTrans1D2" presStyleIdx="2" presStyleCnt="3"/>
      <dgm:spPr/>
      <dgm:t>
        <a:bodyPr/>
        <a:lstStyle/>
        <a:p>
          <a:pPr rtl="1"/>
          <a:endParaRPr lang="ar-SA"/>
        </a:p>
      </dgm:t>
    </dgm:pt>
    <dgm:pt modelId="{C7831017-89F0-4304-A124-6E6FF4E54B41}" type="pres">
      <dgm:prSet presAssocID="{DF8E557B-9B19-49E2-B067-09765C3D660C}" presName="connTx" presStyleLbl="parChTrans1D2" presStyleIdx="2" presStyleCnt="3"/>
      <dgm:spPr/>
      <dgm:t>
        <a:bodyPr/>
        <a:lstStyle/>
        <a:p>
          <a:pPr rtl="1"/>
          <a:endParaRPr lang="ar-SA"/>
        </a:p>
      </dgm:t>
    </dgm:pt>
    <dgm:pt modelId="{CCDF1F32-0921-49AF-BF8C-C1A32E3C2B88}" type="pres">
      <dgm:prSet presAssocID="{D371AC80-F6A3-43EF-9180-A14D9545BA81}" presName="root2" presStyleCnt="0"/>
      <dgm:spPr/>
    </dgm:pt>
    <dgm:pt modelId="{97AA00F0-DB69-401F-842E-9EE451F55336}" type="pres">
      <dgm:prSet presAssocID="{D371AC80-F6A3-43EF-9180-A14D9545BA81}" presName="LevelTwoTextNode" presStyleLbl="node2" presStyleIdx="2" presStyleCnt="3" custScaleX="118605" custScaleY="146878" custLinFactNeighborX="-57743" custLinFactNeighborY="39745">
        <dgm:presLayoutVars>
          <dgm:chPref val="3"/>
        </dgm:presLayoutVars>
      </dgm:prSet>
      <dgm:spPr/>
      <dgm:t>
        <a:bodyPr/>
        <a:lstStyle/>
        <a:p>
          <a:pPr rtl="1"/>
          <a:endParaRPr lang="ar-SA"/>
        </a:p>
      </dgm:t>
    </dgm:pt>
    <dgm:pt modelId="{CBCD8C8B-C448-4C6D-AA6C-F3DD2E2A71B6}" type="pres">
      <dgm:prSet presAssocID="{D371AC80-F6A3-43EF-9180-A14D9545BA81}" presName="level3hierChild" presStyleCnt="0"/>
      <dgm:spPr/>
    </dgm:pt>
  </dgm:ptLst>
  <dgm:cxnLst>
    <dgm:cxn modelId="{A1A0C833-5BDC-428F-A78A-3FF0F9EB8FDD}" type="presOf" srcId="{B6AC3B38-8B78-4649-891E-C2442B0D80A3}" destId="{CA849C87-8E86-403C-A3C6-B64EA7DFCF14}" srcOrd="1" destOrd="0" presId="urn:microsoft.com/office/officeart/2008/layout/HorizontalMultiLevelHierarchy"/>
    <dgm:cxn modelId="{9BD1C49C-1745-4CCD-9CE8-4B0EDE95DE94}" type="presOf" srcId="{638A398F-0987-45B2-8568-85BB1020CBF8}" destId="{3130E4FD-9DE2-44B7-B6E5-2DBCB851ABE1}" srcOrd="0" destOrd="0" presId="urn:microsoft.com/office/officeart/2008/layout/HorizontalMultiLevelHierarchy"/>
    <dgm:cxn modelId="{6315200F-DA48-4D48-95E9-FE3ED4E37CC2}" type="presOf" srcId="{DF8E557B-9B19-49E2-B067-09765C3D660C}" destId="{C7831017-89F0-4304-A124-6E6FF4E54B41}" srcOrd="1" destOrd="0" presId="urn:microsoft.com/office/officeart/2008/layout/HorizontalMultiLevelHierarchy"/>
    <dgm:cxn modelId="{83B050C6-B333-4EEA-BB37-3E134163E9DF}" srcId="{974F5461-AF9A-412D-96E4-5BAE85C7DF96}" destId="{638A398F-0987-45B2-8568-85BB1020CBF8}" srcOrd="0" destOrd="0" parTransId="{7719C925-0D2F-472D-9612-FA56E05FF0A6}" sibTransId="{33EF6D12-DFBB-4103-A629-7B76AD44D5EC}"/>
    <dgm:cxn modelId="{79493A9A-C0CB-4526-BF80-2C3FF1080F8C}" type="presOf" srcId="{DF8E557B-9B19-49E2-B067-09765C3D660C}" destId="{E37EB096-0ADF-4066-8A61-8818ABDF3D68}" srcOrd="0" destOrd="0" presId="urn:microsoft.com/office/officeart/2008/layout/HorizontalMultiLevelHierarchy"/>
    <dgm:cxn modelId="{DAAEF0C3-B2B4-4B58-B342-6D460B7665A4}" type="presOf" srcId="{974F5461-AF9A-412D-96E4-5BAE85C7DF96}" destId="{235DE321-2B6B-48C4-A969-25C226BE0B4B}" srcOrd="0" destOrd="0" presId="urn:microsoft.com/office/officeart/2008/layout/HorizontalMultiLevelHierarchy"/>
    <dgm:cxn modelId="{27F29753-82F9-4C00-AD83-9254D6AD068E}" type="presOf" srcId="{C9C7CE2C-0642-494D-9731-33277D7E5621}" destId="{CCB49A00-6D87-40C6-9647-5C8B09070311}" srcOrd="1" destOrd="0" presId="urn:microsoft.com/office/officeart/2008/layout/HorizontalMultiLevelHierarchy"/>
    <dgm:cxn modelId="{BEEB277C-382E-4816-939C-3ECF2AE70926}" srcId="{638A398F-0987-45B2-8568-85BB1020CBF8}" destId="{712ECBA0-9CB1-47CD-827E-6D319B28AEC1}" srcOrd="1" destOrd="0" parTransId="{C9C7CE2C-0642-494D-9731-33277D7E5621}" sibTransId="{6C935A0A-D0F3-43EA-A308-3148DDEC8DE0}"/>
    <dgm:cxn modelId="{947F2ED3-F6E1-457B-944F-F5558FD4B1BE}" type="presOf" srcId="{712ECBA0-9CB1-47CD-827E-6D319B28AEC1}" destId="{CCA6C696-C272-47F8-B365-099DFACFA1E6}" srcOrd="0" destOrd="0" presId="urn:microsoft.com/office/officeart/2008/layout/HorizontalMultiLevelHierarchy"/>
    <dgm:cxn modelId="{313F82B1-6F39-49BD-91F1-6A6DA7AF5B2F}" type="presOf" srcId="{F0F0E367-9B8D-4DFD-AC6F-5FE117BA74F3}" destId="{24F6E5DE-6E41-456A-B69E-648067EF006B}" srcOrd="0" destOrd="0" presId="urn:microsoft.com/office/officeart/2008/layout/HorizontalMultiLevelHierarchy"/>
    <dgm:cxn modelId="{E3006B04-7089-402A-9CCA-38956E4F474A}" srcId="{638A398F-0987-45B2-8568-85BB1020CBF8}" destId="{D371AC80-F6A3-43EF-9180-A14D9545BA81}" srcOrd="2" destOrd="0" parTransId="{DF8E557B-9B19-49E2-B067-09765C3D660C}" sibTransId="{1ED699EC-5607-4BB0-8375-1BD00CEF3740}"/>
    <dgm:cxn modelId="{895984B7-752D-48E0-96A8-448C0B94A59B}" type="presOf" srcId="{C9C7CE2C-0642-494D-9731-33277D7E5621}" destId="{A253489F-A114-42AD-BB2E-53A9EE1EAD7E}" srcOrd="0" destOrd="0" presId="urn:microsoft.com/office/officeart/2008/layout/HorizontalMultiLevelHierarchy"/>
    <dgm:cxn modelId="{DF8A2864-1F79-43B3-ABBC-7C68BBA6EBF2}" srcId="{638A398F-0987-45B2-8568-85BB1020CBF8}" destId="{F0F0E367-9B8D-4DFD-AC6F-5FE117BA74F3}" srcOrd="0" destOrd="0" parTransId="{B6AC3B38-8B78-4649-891E-C2442B0D80A3}" sibTransId="{84B06786-9793-48CF-ADF9-73CE35A44210}"/>
    <dgm:cxn modelId="{1F8D2ACB-B62F-49C0-B882-28C310016062}" type="presOf" srcId="{D371AC80-F6A3-43EF-9180-A14D9545BA81}" destId="{97AA00F0-DB69-401F-842E-9EE451F55336}" srcOrd="0" destOrd="0" presId="urn:microsoft.com/office/officeart/2008/layout/HorizontalMultiLevelHierarchy"/>
    <dgm:cxn modelId="{4CC4E7D5-FAFE-45A6-90BB-195F74255E5A}" type="presOf" srcId="{B6AC3B38-8B78-4649-891E-C2442B0D80A3}" destId="{D853B1F2-3F1C-4FEA-BB8B-0BD5C97D3712}" srcOrd="0" destOrd="0" presId="urn:microsoft.com/office/officeart/2008/layout/HorizontalMultiLevelHierarchy"/>
    <dgm:cxn modelId="{F5220087-7043-4C43-8C39-2944327E1121}" type="presParOf" srcId="{235DE321-2B6B-48C4-A969-25C226BE0B4B}" destId="{CF7D8FA9-185F-40A4-8CD0-857182B5BD5A}" srcOrd="0" destOrd="0" presId="urn:microsoft.com/office/officeart/2008/layout/HorizontalMultiLevelHierarchy"/>
    <dgm:cxn modelId="{D5339E68-95AB-4DEF-AF97-30BB7B11774E}" type="presParOf" srcId="{CF7D8FA9-185F-40A4-8CD0-857182B5BD5A}" destId="{3130E4FD-9DE2-44B7-B6E5-2DBCB851ABE1}" srcOrd="0" destOrd="0" presId="urn:microsoft.com/office/officeart/2008/layout/HorizontalMultiLevelHierarchy"/>
    <dgm:cxn modelId="{B5FF16DE-4224-42E6-9EE7-89F258D3A53D}" type="presParOf" srcId="{CF7D8FA9-185F-40A4-8CD0-857182B5BD5A}" destId="{299104B8-79ED-4566-92C6-0776E40CA753}" srcOrd="1" destOrd="0" presId="urn:microsoft.com/office/officeart/2008/layout/HorizontalMultiLevelHierarchy"/>
    <dgm:cxn modelId="{969FD694-48D0-4B3C-BB17-7E17D2D83862}" type="presParOf" srcId="{299104B8-79ED-4566-92C6-0776E40CA753}" destId="{D853B1F2-3F1C-4FEA-BB8B-0BD5C97D3712}" srcOrd="0" destOrd="0" presId="urn:microsoft.com/office/officeart/2008/layout/HorizontalMultiLevelHierarchy"/>
    <dgm:cxn modelId="{673E9FD4-6E33-4515-A4EB-8F2021A8E5A2}" type="presParOf" srcId="{D853B1F2-3F1C-4FEA-BB8B-0BD5C97D3712}" destId="{CA849C87-8E86-403C-A3C6-B64EA7DFCF14}" srcOrd="0" destOrd="0" presId="urn:microsoft.com/office/officeart/2008/layout/HorizontalMultiLevelHierarchy"/>
    <dgm:cxn modelId="{886486B2-1D6B-49E1-A0F5-407ED6E0B28C}" type="presParOf" srcId="{299104B8-79ED-4566-92C6-0776E40CA753}" destId="{6EFBA971-EA3B-4A64-8B85-14F4E22D6D33}" srcOrd="1" destOrd="0" presId="urn:microsoft.com/office/officeart/2008/layout/HorizontalMultiLevelHierarchy"/>
    <dgm:cxn modelId="{5F914269-77CE-46E5-8FBC-4F276FAC4848}" type="presParOf" srcId="{6EFBA971-EA3B-4A64-8B85-14F4E22D6D33}" destId="{24F6E5DE-6E41-456A-B69E-648067EF006B}" srcOrd="0" destOrd="0" presId="urn:microsoft.com/office/officeart/2008/layout/HorizontalMultiLevelHierarchy"/>
    <dgm:cxn modelId="{A9B20696-7027-4ED1-9C0F-A431F4F359A5}" type="presParOf" srcId="{6EFBA971-EA3B-4A64-8B85-14F4E22D6D33}" destId="{A99D203C-F335-479C-84A3-D1FB48E737C0}" srcOrd="1" destOrd="0" presId="urn:microsoft.com/office/officeart/2008/layout/HorizontalMultiLevelHierarchy"/>
    <dgm:cxn modelId="{201CD5BD-375E-4AC6-A701-B299F971F33C}" type="presParOf" srcId="{299104B8-79ED-4566-92C6-0776E40CA753}" destId="{A253489F-A114-42AD-BB2E-53A9EE1EAD7E}" srcOrd="2" destOrd="0" presId="urn:microsoft.com/office/officeart/2008/layout/HorizontalMultiLevelHierarchy"/>
    <dgm:cxn modelId="{B9A3F050-17CA-4CDC-BA89-E193A5CEA276}" type="presParOf" srcId="{A253489F-A114-42AD-BB2E-53A9EE1EAD7E}" destId="{CCB49A00-6D87-40C6-9647-5C8B09070311}" srcOrd="0" destOrd="0" presId="urn:microsoft.com/office/officeart/2008/layout/HorizontalMultiLevelHierarchy"/>
    <dgm:cxn modelId="{5D42C325-F6D8-41D3-9281-EE286A6F02E1}" type="presParOf" srcId="{299104B8-79ED-4566-92C6-0776E40CA753}" destId="{42A3B2EA-A858-4274-9AA8-FFACC418BB6D}" srcOrd="3" destOrd="0" presId="urn:microsoft.com/office/officeart/2008/layout/HorizontalMultiLevelHierarchy"/>
    <dgm:cxn modelId="{2EC07FC3-CE0F-4B87-924A-66B6286A6482}" type="presParOf" srcId="{42A3B2EA-A858-4274-9AA8-FFACC418BB6D}" destId="{CCA6C696-C272-47F8-B365-099DFACFA1E6}" srcOrd="0" destOrd="0" presId="urn:microsoft.com/office/officeart/2008/layout/HorizontalMultiLevelHierarchy"/>
    <dgm:cxn modelId="{5A966A12-3AC3-40DE-9803-B5676C974975}" type="presParOf" srcId="{42A3B2EA-A858-4274-9AA8-FFACC418BB6D}" destId="{74EBDDF8-D5B3-4A5F-BDBB-50A08017E026}" srcOrd="1" destOrd="0" presId="urn:microsoft.com/office/officeart/2008/layout/HorizontalMultiLevelHierarchy"/>
    <dgm:cxn modelId="{FC25CD16-59BC-49D8-9307-749A9F4A4855}" type="presParOf" srcId="{299104B8-79ED-4566-92C6-0776E40CA753}" destId="{E37EB096-0ADF-4066-8A61-8818ABDF3D68}" srcOrd="4" destOrd="0" presId="urn:microsoft.com/office/officeart/2008/layout/HorizontalMultiLevelHierarchy"/>
    <dgm:cxn modelId="{96C9BD04-D191-47B6-8017-7BE332737FF5}" type="presParOf" srcId="{E37EB096-0ADF-4066-8A61-8818ABDF3D68}" destId="{C7831017-89F0-4304-A124-6E6FF4E54B41}" srcOrd="0" destOrd="0" presId="urn:microsoft.com/office/officeart/2008/layout/HorizontalMultiLevelHierarchy"/>
    <dgm:cxn modelId="{E68149C4-7964-44A0-A695-688029AF6E28}" type="presParOf" srcId="{299104B8-79ED-4566-92C6-0776E40CA753}" destId="{CCDF1F32-0921-49AF-BF8C-C1A32E3C2B88}" srcOrd="5" destOrd="0" presId="urn:microsoft.com/office/officeart/2008/layout/HorizontalMultiLevelHierarchy"/>
    <dgm:cxn modelId="{CA3EEAEF-2DD9-4430-AF54-C952BAB257B4}" type="presParOf" srcId="{CCDF1F32-0921-49AF-BF8C-C1A32E3C2B88}" destId="{97AA00F0-DB69-401F-842E-9EE451F55336}" srcOrd="0" destOrd="0" presId="urn:microsoft.com/office/officeart/2008/layout/HorizontalMultiLevelHierarchy"/>
    <dgm:cxn modelId="{4892C545-D0E0-43BE-AA6E-3E3CCBEAF38C}" type="presParOf" srcId="{CCDF1F32-0921-49AF-BF8C-C1A32E3C2B88}" destId="{CBCD8C8B-C448-4C6D-AA6C-F3DD2E2A71B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EB096-0ADF-4066-8A61-8818ABDF3D68}">
      <dsp:nvSpPr>
        <dsp:cNvPr id="0" name=""/>
        <dsp:cNvSpPr/>
      </dsp:nvSpPr>
      <dsp:spPr>
        <a:xfrm>
          <a:off x="385583" y="337889"/>
          <a:ext cx="2409707" cy="4622859"/>
        </a:xfrm>
        <a:custGeom>
          <a:avLst/>
          <a:gdLst/>
          <a:ahLst/>
          <a:cxnLst/>
          <a:rect l="0" t="0" r="0" b="0"/>
          <a:pathLst>
            <a:path>
              <a:moveTo>
                <a:pt x="2409707" y="0"/>
              </a:moveTo>
              <a:lnTo>
                <a:pt x="0" y="4622859"/>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rtl="1">
            <a:lnSpc>
              <a:spcPct val="90000"/>
            </a:lnSpc>
            <a:spcBef>
              <a:spcPct val="0"/>
            </a:spcBef>
            <a:spcAft>
              <a:spcPct val="35000"/>
            </a:spcAft>
          </a:pPr>
          <a:endParaRPr lang="ar-SA" sz="1800" kern="1200"/>
        </a:p>
      </dsp:txBody>
      <dsp:txXfrm>
        <a:off x="1460107" y="2518989"/>
        <a:ext cx="260660" cy="260660"/>
      </dsp:txXfrm>
    </dsp:sp>
    <dsp:sp modelId="{A253489F-A114-42AD-BB2E-53A9EE1EAD7E}">
      <dsp:nvSpPr>
        <dsp:cNvPr id="0" name=""/>
        <dsp:cNvSpPr/>
      </dsp:nvSpPr>
      <dsp:spPr>
        <a:xfrm>
          <a:off x="2474288" y="337889"/>
          <a:ext cx="321002" cy="2975673"/>
        </a:xfrm>
        <a:custGeom>
          <a:avLst/>
          <a:gdLst/>
          <a:ahLst/>
          <a:cxnLst/>
          <a:rect l="0" t="0" r="0" b="0"/>
          <a:pathLst>
            <a:path>
              <a:moveTo>
                <a:pt x="321002" y="0"/>
              </a:moveTo>
              <a:lnTo>
                <a:pt x="0" y="2975673"/>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rtl="1">
            <a:lnSpc>
              <a:spcPct val="90000"/>
            </a:lnSpc>
            <a:spcBef>
              <a:spcPct val="0"/>
            </a:spcBef>
            <a:spcAft>
              <a:spcPct val="35000"/>
            </a:spcAft>
          </a:pPr>
          <a:endParaRPr lang="ar-SA" sz="1800" kern="1200"/>
        </a:p>
      </dsp:txBody>
      <dsp:txXfrm>
        <a:off x="2559966" y="1750903"/>
        <a:ext cx="149646" cy="149646"/>
      </dsp:txXfrm>
    </dsp:sp>
    <dsp:sp modelId="{D853B1F2-3F1C-4FEA-BB8B-0BD5C97D3712}">
      <dsp:nvSpPr>
        <dsp:cNvPr id="0" name=""/>
        <dsp:cNvSpPr/>
      </dsp:nvSpPr>
      <dsp:spPr>
        <a:xfrm>
          <a:off x="2795290" y="337889"/>
          <a:ext cx="1111682" cy="1716783"/>
        </a:xfrm>
        <a:custGeom>
          <a:avLst/>
          <a:gdLst/>
          <a:ahLst/>
          <a:cxnLst/>
          <a:rect l="0" t="0" r="0" b="0"/>
          <a:pathLst>
            <a:path>
              <a:moveTo>
                <a:pt x="0" y="0"/>
              </a:moveTo>
              <a:lnTo>
                <a:pt x="555841" y="0"/>
              </a:lnTo>
              <a:lnTo>
                <a:pt x="555841" y="1716783"/>
              </a:lnTo>
              <a:lnTo>
                <a:pt x="1111682" y="1716783"/>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rtl="1">
            <a:lnSpc>
              <a:spcPct val="90000"/>
            </a:lnSpc>
            <a:spcBef>
              <a:spcPct val="0"/>
            </a:spcBef>
            <a:spcAft>
              <a:spcPct val="35000"/>
            </a:spcAft>
          </a:pPr>
          <a:endParaRPr lang="ar-SA" sz="1800" kern="1200"/>
        </a:p>
      </dsp:txBody>
      <dsp:txXfrm>
        <a:off x="3300000" y="1145149"/>
        <a:ext cx="102264" cy="102264"/>
      </dsp:txXfrm>
    </dsp:sp>
    <dsp:sp modelId="{3130E4FD-9DE2-44B7-B6E5-2DBCB851ABE1}">
      <dsp:nvSpPr>
        <dsp:cNvPr id="0" name=""/>
        <dsp:cNvSpPr/>
      </dsp:nvSpPr>
      <dsp:spPr>
        <a:xfrm>
          <a:off x="-237558" y="0"/>
          <a:ext cx="5389919" cy="675779"/>
        </a:xfrm>
        <a:prstGeom prst="rect">
          <a:avLst/>
        </a:prstGeom>
        <a:gradFill rotWithShape="0">
          <a:gsLst>
            <a:gs pos="0">
              <a:schemeClr val="accent4">
                <a:hueOff val="0"/>
                <a:satOff val="0"/>
                <a:lumOff val="0"/>
                <a:alphaOff val="0"/>
                <a:tint val="64000"/>
                <a:lumMod val="118000"/>
              </a:schemeClr>
            </a:gs>
            <a:gs pos="100000">
              <a:schemeClr val="accent4">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Bats have long headed the list of suspects, because: </a:t>
          </a:r>
          <a:endParaRPr lang="ar-SA" sz="2400" kern="1200" dirty="0"/>
        </a:p>
      </dsp:txBody>
      <dsp:txXfrm>
        <a:off x="-237558" y="0"/>
        <a:ext cx="5389919" cy="675779"/>
      </dsp:txXfrm>
    </dsp:sp>
    <dsp:sp modelId="{24F6E5DE-6E41-456A-B69E-648067EF006B}">
      <dsp:nvSpPr>
        <dsp:cNvPr id="0" name=""/>
        <dsp:cNvSpPr/>
      </dsp:nvSpPr>
      <dsp:spPr>
        <a:xfrm>
          <a:off x="3906973" y="1526072"/>
          <a:ext cx="4589970" cy="1057201"/>
        </a:xfrm>
        <a:prstGeom prst="rect">
          <a:avLst/>
        </a:prstGeom>
        <a:gradFill rotWithShape="0">
          <a:gsLst>
            <a:gs pos="0">
              <a:schemeClr val="accent6">
                <a:hueOff val="0"/>
                <a:satOff val="0"/>
                <a:lumOff val="0"/>
                <a:alphaOff val="0"/>
                <a:tint val="64000"/>
                <a:lumMod val="118000"/>
              </a:schemeClr>
            </a:gs>
            <a:gs pos="100000">
              <a:schemeClr val="accent6">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they have been present in large numbers at the sites of several </a:t>
          </a:r>
          <a:r>
            <a:rPr lang="en-US" sz="2400" kern="1200" dirty="0" err="1" smtClean="0"/>
            <a:t>filovirus</a:t>
          </a:r>
          <a:r>
            <a:rPr lang="en-US" sz="2400" kern="1200" dirty="0" smtClean="0"/>
            <a:t> outbreaks</a:t>
          </a:r>
          <a:endParaRPr lang="ar-SA" sz="2400" kern="1200" dirty="0"/>
        </a:p>
      </dsp:txBody>
      <dsp:txXfrm>
        <a:off x="3906973" y="1526072"/>
        <a:ext cx="4589970" cy="1057201"/>
      </dsp:txXfrm>
    </dsp:sp>
    <dsp:sp modelId="{CCA6C696-C272-47F8-B365-099DFACFA1E6}">
      <dsp:nvSpPr>
        <dsp:cNvPr id="0" name=""/>
        <dsp:cNvSpPr/>
      </dsp:nvSpPr>
      <dsp:spPr>
        <a:xfrm>
          <a:off x="2474288" y="2810704"/>
          <a:ext cx="3791886" cy="1005719"/>
        </a:xfrm>
        <a:prstGeom prst="rect">
          <a:avLst/>
        </a:prstGeom>
        <a:gradFill rotWithShape="0">
          <a:gsLst>
            <a:gs pos="0">
              <a:schemeClr val="accent6">
                <a:hueOff val="0"/>
                <a:satOff val="0"/>
                <a:lumOff val="0"/>
                <a:alphaOff val="0"/>
                <a:tint val="64000"/>
                <a:lumMod val="118000"/>
              </a:schemeClr>
            </a:gs>
            <a:gs pos="100000">
              <a:schemeClr val="accent6">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They are known to maintain other pathogenic RNA viruses</a:t>
          </a:r>
          <a:endParaRPr lang="ar-SA" sz="2400" kern="1200" dirty="0"/>
        </a:p>
      </dsp:txBody>
      <dsp:txXfrm>
        <a:off x="2474288" y="2810704"/>
        <a:ext cx="3791886" cy="1005719"/>
      </dsp:txXfrm>
    </dsp:sp>
    <dsp:sp modelId="{97AA00F0-DB69-401F-842E-9EE451F55336}">
      <dsp:nvSpPr>
        <dsp:cNvPr id="0" name=""/>
        <dsp:cNvSpPr/>
      </dsp:nvSpPr>
      <dsp:spPr>
        <a:xfrm>
          <a:off x="385583" y="4082103"/>
          <a:ext cx="4654406" cy="1757293"/>
        </a:xfrm>
        <a:prstGeom prst="rect">
          <a:avLst/>
        </a:prstGeom>
        <a:gradFill rotWithShape="0">
          <a:gsLst>
            <a:gs pos="0">
              <a:schemeClr val="accent6">
                <a:hueOff val="0"/>
                <a:satOff val="0"/>
                <a:lumOff val="0"/>
                <a:alphaOff val="0"/>
                <a:tint val="64000"/>
                <a:lumMod val="118000"/>
              </a:schemeClr>
            </a:gs>
            <a:gs pos="100000">
              <a:schemeClr val="accent6">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b="0" i="0" kern="1200" dirty="0" smtClean="0"/>
            <a:t>Serum antibodies and viral RNA have been identified in some bat species, suggesting bats may be a natural reservoir </a:t>
          </a:r>
          <a:r>
            <a:rPr lang="en-US" sz="2400" kern="1200" dirty="0" smtClean="0"/>
            <a:t>.</a:t>
          </a:r>
          <a:endParaRPr lang="ar-SA" sz="2400" kern="1200" dirty="0"/>
        </a:p>
      </dsp:txBody>
      <dsp:txXfrm>
        <a:off x="385583" y="4082103"/>
        <a:ext cx="4654406" cy="175729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en-US"/>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4769AF2-6306-466E-90C1-4E629F4B9576}" type="datetimeFigureOut">
              <a:rPr lang="en-US" smtClean="0"/>
              <a:pPr/>
              <a:t>11/9/2014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en-US"/>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90FF053-782D-415A-905F-46B258A7AE8E}" type="slidenum">
              <a:rPr lang="en-US" smtClean="0"/>
              <a:pPr/>
              <a:t>‹#›</a:t>
            </a:fld>
            <a:endParaRPr lang="en-US"/>
          </a:p>
        </p:txBody>
      </p:sp>
    </p:spTree>
    <p:extLst>
      <p:ext uri="{BB962C8B-B14F-4D97-AF65-F5344CB8AC3E}">
        <p14:creationId xmlns:p14="http://schemas.microsoft.com/office/powerpoint/2010/main" val="3034559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uptodate.com/contents/diagnosis-and-treatment-of-ebola-and-marburg-virus-disease/abstract/43,44"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www.uptodate.com/contents/diagnosis-and-treatment-of-ebola-and-marburg-virus-disease/abstract/45"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ar-SA" dirty="0"/>
          </a:p>
        </p:txBody>
      </p:sp>
      <p:sp>
        <p:nvSpPr>
          <p:cNvPr id="4" name="Slide Number Placeholder 3"/>
          <p:cNvSpPr>
            <a:spLocks noGrp="1"/>
          </p:cNvSpPr>
          <p:nvPr>
            <p:ph type="sldNum" sz="quarter" idx="10"/>
          </p:nvPr>
        </p:nvSpPr>
        <p:spPr/>
        <p:txBody>
          <a:bodyPr/>
          <a:lstStyle/>
          <a:p>
            <a:fld id="{ADD7082A-06E7-4AE9-8F19-38053059DDCC}" type="slidenum">
              <a:rPr lang="ar-SA" smtClean="0"/>
              <a:pPr/>
              <a:t>15</a:t>
            </a:fld>
            <a:endParaRPr lang="ar-SA"/>
          </a:p>
        </p:txBody>
      </p:sp>
    </p:spTree>
    <p:extLst>
      <p:ext uri="{BB962C8B-B14F-4D97-AF65-F5344CB8AC3E}">
        <p14:creationId xmlns:p14="http://schemas.microsoft.com/office/powerpoint/2010/main" val="2049262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http://www.abc.net.au/news/2014-07-30/ebola-virus-explainer/5635028</a:t>
            </a:r>
            <a:endParaRPr lang="en-GB" dirty="0"/>
          </a:p>
        </p:txBody>
      </p:sp>
      <p:sp>
        <p:nvSpPr>
          <p:cNvPr id="4" name="Slide Number Placeholder 3"/>
          <p:cNvSpPr>
            <a:spLocks noGrp="1"/>
          </p:cNvSpPr>
          <p:nvPr>
            <p:ph type="sldNum" sz="quarter" idx="10"/>
          </p:nvPr>
        </p:nvSpPr>
        <p:spPr/>
        <p:txBody>
          <a:bodyPr/>
          <a:lstStyle/>
          <a:p>
            <a:fld id="{C125AB43-FE00-4713-9A2B-CAF247B183D7}" type="slidenum">
              <a:rPr lang="en-GB" smtClean="0"/>
              <a:pPr/>
              <a:t>25</a:t>
            </a:fld>
            <a:endParaRPr lang="en-GB"/>
          </a:p>
        </p:txBody>
      </p:sp>
    </p:spTree>
    <p:extLst>
      <p:ext uri="{BB962C8B-B14F-4D97-AF65-F5344CB8AC3E}">
        <p14:creationId xmlns:p14="http://schemas.microsoft.com/office/powerpoint/2010/main" val="127311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6CF38CEB-80B4-492D-8971-039BC6EA5BBC}" type="slidenum">
              <a:rPr lang="ar-SA" smtClean="0"/>
              <a:pPr/>
              <a:t>38</a:t>
            </a:fld>
            <a:endParaRPr lang="ar-SA"/>
          </a:p>
        </p:txBody>
      </p:sp>
    </p:spTree>
    <p:extLst>
      <p:ext uri="{BB962C8B-B14F-4D97-AF65-F5344CB8AC3E}">
        <p14:creationId xmlns:p14="http://schemas.microsoft.com/office/powerpoint/2010/main" val="3211268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sz="1200" kern="1200" dirty="0" smtClean="0">
                <a:solidFill>
                  <a:schemeClr val="tx1"/>
                </a:solidFill>
                <a:effectLst/>
                <a:latin typeface="+mn-lt"/>
                <a:ea typeface="+mn-ea"/>
                <a:cs typeface="+mn-cs"/>
              </a:rPr>
              <a:t>In the 2014 West African outbreak, </a:t>
            </a:r>
            <a:r>
              <a:rPr lang="en-US" sz="1200" kern="1200" dirty="0" err="1" smtClean="0">
                <a:solidFill>
                  <a:schemeClr val="tx1"/>
                </a:solidFill>
                <a:effectLst/>
                <a:latin typeface="+mn-lt"/>
                <a:ea typeface="+mn-ea"/>
                <a:cs typeface="+mn-cs"/>
              </a:rPr>
              <a:t>ZMapp</a:t>
            </a:r>
            <a:r>
              <a:rPr lang="en-US" sz="1200" kern="1200" dirty="0" smtClean="0">
                <a:solidFill>
                  <a:schemeClr val="tx1"/>
                </a:solidFill>
                <a:effectLst/>
                <a:latin typeface="+mn-lt"/>
                <a:ea typeface="+mn-ea"/>
                <a:cs typeface="+mn-cs"/>
              </a:rPr>
              <a:t> was administered to two United States healthcare workers, both of whom survived and recovered [</a:t>
            </a:r>
            <a:r>
              <a:rPr lang="en-US" sz="1200" u="sng" kern="1200" dirty="0" smtClean="0">
                <a:solidFill>
                  <a:schemeClr val="tx1"/>
                </a:solidFill>
                <a:effectLst/>
                <a:latin typeface="+mn-lt"/>
                <a:ea typeface="+mn-ea"/>
                <a:cs typeface="+mn-cs"/>
                <a:hlinkClick r:id="rId3"/>
              </a:rPr>
              <a:t>43, 44</a:t>
            </a:r>
            <a:r>
              <a:rPr lang="en-US" sz="1200" kern="1200" dirty="0" smtClean="0">
                <a:solidFill>
                  <a:schemeClr val="tx1"/>
                </a:solidFill>
                <a:effectLst/>
                <a:latin typeface="+mn-lt"/>
                <a:ea typeface="+mn-ea"/>
                <a:cs typeface="+mn-cs"/>
              </a:rPr>
              <a:t>]. Two other severely ill healthcare workers given </a:t>
            </a:r>
            <a:r>
              <a:rPr lang="en-US" sz="1200" kern="1200" dirty="0" err="1" smtClean="0">
                <a:solidFill>
                  <a:schemeClr val="tx1"/>
                </a:solidFill>
                <a:effectLst/>
                <a:latin typeface="+mn-lt"/>
                <a:ea typeface="+mn-ea"/>
                <a:cs typeface="+mn-cs"/>
              </a:rPr>
              <a:t>ZMapp</a:t>
            </a:r>
            <a:r>
              <a:rPr lang="en-US" sz="1200" kern="1200" dirty="0" smtClean="0">
                <a:solidFill>
                  <a:schemeClr val="tx1"/>
                </a:solidFill>
                <a:effectLst/>
                <a:latin typeface="+mn-lt"/>
                <a:ea typeface="+mn-ea"/>
                <a:cs typeface="+mn-cs"/>
              </a:rPr>
              <a:t> did not survive, possibly due to the late initiation of therapy [</a:t>
            </a:r>
            <a:r>
              <a:rPr lang="en-US" sz="1200" u="sng" kern="1200" dirty="0" smtClean="0">
                <a:solidFill>
                  <a:schemeClr val="tx1"/>
                </a:solidFill>
                <a:effectLst/>
                <a:latin typeface="+mn-lt"/>
                <a:ea typeface="+mn-ea"/>
                <a:cs typeface="+mn-cs"/>
                <a:hlinkClick r:id="rId4"/>
              </a:rPr>
              <a:t>45</a:t>
            </a:r>
            <a:r>
              <a:rPr lang="en-US" sz="1200" kern="1200" dirty="0" smtClean="0">
                <a:solidFill>
                  <a:schemeClr val="tx1"/>
                </a:solidFill>
                <a:effectLst/>
                <a:latin typeface="+mn-lt"/>
                <a:ea typeface="+mn-ea"/>
                <a:cs typeface="+mn-cs"/>
              </a:rPr>
              <a:t>]</a:t>
            </a:r>
            <a:endParaRPr lang="ar-SA" dirty="0"/>
          </a:p>
        </p:txBody>
      </p:sp>
      <p:sp>
        <p:nvSpPr>
          <p:cNvPr id="4" name="عنصر نائب لرقم الشريحة 3"/>
          <p:cNvSpPr>
            <a:spLocks noGrp="1"/>
          </p:cNvSpPr>
          <p:nvPr>
            <p:ph type="sldNum" sz="quarter" idx="10"/>
          </p:nvPr>
        </p:nvSpPr>
        <p:spPr/>
        <p:txBody>
          <a:bodyPr/>
          <a:lstStyle/>
          <a:p>
            <a:fld id="{6CF38CEB-80B4-492D-8971-039BC6EA5BBC}" type="slidenum">
              <a:rPr lang="ar-SA" smtClean="0"/>
              <a:pPr/>
              <a:t>39</a:t>
            </a:fld>
            <a:endParaRPr lang="ar-SA"/>
          </a:p>
        </p:txBody>
      </p:sp>
    </p:spTree>
    <p:extLst>
      <p:ext uri="{BB962C8B-B14F-4D97-AF65-F5344CB8AC3E}">
        <p14:creationId xmlns:p14="http://schemas.microsoft.com/office/powerpoint/2010/main" val="2765673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smtClean="0"/>
          </a:p>
          <a:p>
            <a:pPr algn="l" rtl="0"/>
            <a:r>
              <a:rPr lang="en-US" dirty="0" smtClean="0"/>
              <a:t>four of these cause Ebola virus disease in humans : </a:t>
            </a:r>
          </a:p>
          <a:p>
            <a:pPr algn="l" rtl="0"/>
            <a:r>
              <a:rPr lang="en-US" dirty="0" smtClean="0"/>
              <a:t>-They differ in their virulence for humans </a:t>
            </a:r>
          </a:p>
          <a:p>
            <a:pPr marL="171450" indent="-171450">
              <a:buFontTx/>
              <a:buChar char="-"/>
            </a:pPr>
            <a:r>
              <a:rPr lang="en-US" sz="1200" b="0" i="0" kern="1200" dirty="0" smtClean="0">
                <a:solidFill>
                  <a:schemeClr val="tx1"/>
                </a:solidFill>
                <a:effectLst/>
                <a:latin typeface="+mn-lt"/>
                <a:ea typeface="+mn-ea"/>
                <a:cs typeface="+mn-cs"/>
              </a:rPr>
              <a:t>the Zaire strain appears to be the most virulent, with a mortality rate of up to 90%.</a:t>
            </a:r>
          </a:p>
        </p:txBody>
      </p:sp>
      <p:sp>
        <p:nvSpPr>
          <p:cNvPr id="4" name="Slide Number Placeholder 3"/>
          <p:cNvSpPr>
            <a:spLocks noGrp="1"/>
          </p:cNvSpPr>
          <p:nvPr>
            <p:ph type="sldNum" sz="quarter" idx="10"/>
          </p:nvPr>
        </p:nvSpPr>
        <p:spPr/>
        <p:txBody>
          <a:bodyPr/>
          <a:lstStyle/>
          <a:p>
            <a:fld id="{ADD7082A-06E7-4AE9-8F19-38053059DDCC}" type="slidenum">
              <a:rPr lang="ar-SA" smtClean="0"/>
              <a:pPr/>
              <a:t>17</a:t>
            </a:fld>
            <a:endParaRPr lang="ar-SA"/>
          </a:p>
        </p:txBody>
      </p:sp>
    </p:spTree>
    <p:extLst>
      <p:ext uri="{BB962C8B-B14F-4D97-AF65-F5344CB8AC3E}">
        <p14:creationId xmlns:p14="http://schemas.microsoft.com/office/powerpoint/2010/main" val="2837112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Common factors indicate that the natural reservoir might be animal</a:t>
            </a:r>
            <a:r>
              <a:rPr lang="en-US" sz="1200" baseline="0" dirty="0" smtClean="0"/>
              <a:t> from </a:t>
            </a:r>
            <a:r>
              <a:rPr lang="en-US" sz="1200" dirty="0" smtClean="0"/>
              <a:t> rural Africa</a:t>
            </a:r>
          </a:p>
          <a:p>
            <a:r>
              <a:rPr lang="ar-SA" sz="1200" dirty="0" smtClean="0"/>
              <a:t> </a:t>
            </a:r>
            <a:r>
              <a:rPr lang="en-US" sz="1200" dirty="0" smtClean="0"/>
              <a:t>- </a:t>
            </a:r>
            <a:r>
              <a:rPr lang="en-US" sz="1200" dirty="0" err="1" smtClean="0"/>
              <a:t>Reservior</a:t>
            </a:r>
            <a:r>
              <a:rPr lang="en-US" sz="1200" dirty="0" smtClean="0"/>
              <a:t> typically</a:t>
            </a:r>
            <a:r>
              <a:rPr lang="en-US" sz="1200" baseline="0" dirty="0" smtClean="0"/>
              <a:t> </a:t>
            </a:r>
            <a:r>
              <a:rPr lang="en-US" sz="1200" b="0" i="0" kern="1200" dirty="0" smtClean="0">
                <a:solidFill>
                  <a:schemeClr val="tx1"/>
                </a:solidFill>
                <a:effectLst/>
                <a:latin typeface="+mn-lt"/>
                <a:ea typeface="+mn-ea"/>
                <a:cs typeface="+mn-cs"/>
              </a:rPr>
              <a:t>does not demonstrate signs of the disease</a:t>
            </a:r>
            <a:endParaRPr lang="ar-SA" dirty="0" smtClean="0"/>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D7082A-06E7-4AE9-8F19-38053059DDCC}" type="slidenum">
              <a:rPr lang="ar-SA" smtClean="0"/>
              <a:pPr/>
              <a:t>18</a:t>
            </a:fld>
            <a:endParaRPr lang="ar-SA"/>
          </a:p>
        </p:txBody>
      </p:sp>
    </p:spTree>
    <p:extLst>
      <p:ext uri="{BB962C8B-B14F-4D97-AF65-F5344CB8AC3E}">
        <p14:creationId xmlns:p14="http://schemas.microsoft.com/office/powerpoint/2010/main" val="2935423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66 viruses that have been isolated from bats</a:t>
            </a:r>
            <a:endParaRPr lang="ar-SA" dirty="0"/>
          </a:p>
        </p:txBody>
      </p:sp>
      <p:sp>
        <p:nvSpPr>
          <p:cNvPr id="4" name="Slide Number Placeholder 3"/>
          <p:cNvSpPr>
            <a:spLocks noGrp="1"/>
          </p:cNvSpPr>
          <p:nvPr>
            <p:ph type="sldNum" sz="quarter" idx="10"/>
          </p:nvPr>
        </p:nvSpPr>
        <p:spPr/>
        <p:txBody>
          <a:bodyPr/>
          <a:lstStyle/>
          <a:p>
            <a:fld id="{ADD7082A-06E7-4AE9-8F19-38053059DDCC}" type="slidenum">
              <a:rPr lang="ar-SA" smtClean="0"/>
              <a:pPr/>
              <a:t>19</a:t>
            </a:fld>
            <a:endParaRPr lang="ar-SA"/>
          </a:p>
        </p:txBody>
      </p:sp>
    </p:spTree>
    <p:extLst>
      <p:ext uri="{BB962C8B-B14F-4D97-AF65-F5344CB8AC3E}">
        <p14:creationId xmlns:p14="http://schemas.microsoft.com/office/powerpoint/2010/main" val="2017436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sz="1200" kern="1200" dirty="0" smtClean="0">
                <a:solidFill>
                  <a:schemeClr val="tx1"/>
                </a:solidFill>
                <a:effectLst/>
                <a:latin typeface="+mn-lt"/>
                <a:ea typeface="+mn-ea"/>
                <a:cs typeface="+mn-cs"/>
              </a:rPr>
              <a:t>other study find evidence of asymptomatic infection by Ebola virus in three species of fruit bat .</a:t>
            </a:r>
            <a:endParaRPr lang="ar-SA" dirty="0"/>
          </a:p>
        </p:txBody>
      </p:sp>
      <p:sp>
        <p:nvSpPr>
          <p:cNvPr id="4" name="عنصر نائب لرقم الشريحة 3"/>
          <p:cNvSpPr>
            <a:spLocks noGrp="1"/>
          </p:cNvSpPr>
          <p:nvPr>
            <p:ph type="sldNum" sz="quarter" idx="10"/>
          </p:nvPr>
        </p:nvSpPr>
        <p:spPr/>
        <p:txBody>
          <a:bodyPr/>
          <a:lstStyle/>
          <a:p>
            <a:fld id="{ADD7082A-06E7-4AE9-8F19-38053059DDCC}" type="slidenum">
              <a:rPr lang="ar-SA" smtClean="0"/>
              <a:pPr/>
              <a:t>20</a:t>
            </a:fld>
            <a:endParaRPr lang="ar-SA"/>
          </a:p>
        </p:txBody>
      </p:sp>
    </p:spTree>
    <p:extLst>
      <p:ext uri="{BB962C8B-B14F-4D97-AF65-F5344CB8AC3E}">
        <p14:creationId xmlns:p14="http://schemas.microsoft.com/office/powerpoint/2010/main" val="3281111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reasons that Ebola is so deadly is that it has multiple ways of interfering with or avoiding the human immune system. While the virus is busy destroying the human body, the immune system will be still in the process of discovering that there is a problem, and try to find out how to  fight off the invader</a:t>
            </a:r>
          </a:p>
          <a:p>
            <a:endParaRPr lang="ar-SA" dirty="0"/>
          </a:p>
        </p:txBody>
      </p:sp>
      <p:sp>
        <p:nvSpPr>
          <p:cNvPr id="4" name="Slide Number Placeholder 3"/>
          <p:cNvSpPr>
            <a:spLocks noGrp="1"/>
          </p:cNvSpPr>
          <p:nvPr>
            <p:ph type="sldNum" sz="quarter" idx="10"/>
          </p:nvPr>
        </p:nvSpPr>
        <p:spPr/>
        <p:txBody>
          <a:bodyPr/>
          <a:lstStyle/>
          <a:p>
            <a:fld id="{ADD7082A-06E7-4AE9-8F19-38053059DDCC}" type="slidenum">
              <a:rPr lang="ar-SA" smtClean="0"/>
              <a:pPr/>
              <a:t>21</a:t>
            </a:fld>
            <a:endParaRPr lang="ar-SA"/>
          </a:p>
        </p:txBody>
      </p:sp>
    </p:spTree>
    <p:extLst>
      <p:ext uri="{BB962C8B-B14F-4D97-AF65-F5344CB8AC3E}">
        <p14:creationId xmlns:p14="http://schemas.microsoft.com/office/powerpoint/2010/main" val="3699832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sz="1200" dirty="0" smtClean="0"/>
              <a:t>It used to be known</a:t>
            </a:r>
            <a:r>
              <a:rPr lang="en-US" sz="1200" baseline="0" dirty="0" smtClean="0"/>
              <a:t>  as </a:t>
            </a:r>
            <a:r>
              <a:rPr lang="en-US" sz="1200" baseline="0" dirty="0" err="1" smtClean="0"/>
              <a:t>ebola</a:t>
            </a:r>
            <a:r>
              <a:rPr lang="en-US" sz="1200" baseline="0" dirty="0" smtClean="0"/>
              <a:t>  </a:t>
            </a:r>
            <a:r>
              <a:rPr lang="en-US" sz="1200" baseline="0" dirty="0" err="1" smtClean="0"/>
              <a:t>hemorrgic</a:t>
            </a:r>
            <a:r>
              <a:rPr lang="en-US" sz="1200" baseline="0" dirty="0" smtClean="0"/>
              <a:t> fever more recently Ebola virus disease </a:t>
            </a:r>
            <a:endParaRPr lang="ar-SA" sz="1200" dirty="0" smtClean="0"/>
          </a:p>
          <a:p>
            <a:endParaRPr lang="ar-SA" dirty="0"/>
          </a:p>
        </p:txBody>
      </p:sp>
      <p:sp>
        <p:nvSpPr>
          <p:cNvPr id="4" name="Slide Number Placeholder 3"/>
          <p:cNvSpPr>
            <a:spLocks noGrp="1"/>
          </p:cNvSpPr>
          <p:nvPr>
            <p:ph type="sldNum" sz="quarter" idx="10"/>
          </p:nvPr>
        </p:nvSpPr>
        <p:spPr/>
        <p:txBody>
          <a:bodyPr/>
          <a:lstStyle/>
          <a:p>
            <a:fld id="{ADD7082A-06E7-4AE9-8F19-38053059DDCC}" type="slidenum">
              <a:rPr lang="ar-SA" smtClean="0"/>
              <a:pPr/>
              <a:t>22</a:t>
            </a:fld>
            <a:endParaRPr lang="ar-SA"/>
          </a:p>
        </p:txBody>
      </p:sp>
    </p:spTree>
    <p:extLst>
      <p:ext uri="{BB962C8B-B14F-4D97-AF65-F5344CB8AC3E}">
        <p14:creationId xmlns:p14="http://schemas.microsoft.com/office/powerpoint/2010/main" val="384402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http://scioly.org/wiki/index.php/Disease_Detectives</a:t>
            </a:r>
            <a:endParaRPr lang="en-GB" dirty="0"/>
          </a:p>
        </p:txBody>
      </p:sp>
      <p:sp>
        <p:nvSpPr>
          <p:cNvPr id="4" name="Slide Number Placeholder 3"/>
          <p:cNvSpPr>
            <a:spLocks noGrp="1"/>
          </p:cNvSpPr>
          <p:nvPr>
            <p:ph type="sldNum" sz="quarter" idx="10"/>
          </p:nvPr>
        </p:nvSpPr>
        <p:spPr/>
        <p:txBody>
          <a:bodyPr/>
          <a:lstStyle/>
          <a:p>
            <a:fld id="{C125AB43-FE00-4713-9A2B-CAF247B183D7}" type="slidenum">
              <a:rPr lang="en-GB" smtClean="0"/>
              <a:pPr/>
              <a:t>23</a:t>
            </a:fld>
            <a:endParaRPr lang="en-GB"/>
          </a:p>
        </p:txBody>
      </p:sp>
    </p:spTree>
    <p:extLst>
      <p:ext uri="{BB962C8B-B14F-4D97-AF65-F5344CB8AC3E}">
        <p14:creationId xmlns:p14="http://schemas.microsoft.com/office/powerpoint/2010/main" val="798059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http://www.abc.net.au/news/2014-07-30/ebola-virus-explainer/5635028</a:t>
            </a:r>
            <a:endParaRPr lang="en-GB" dirty="0"/>
          </a:p>
        </p:txBody>
      </p:sp>
      <p:sp>
        <p:nvSpPr>
          <p:cNvPr id="4" name="Slide Number Placeholder 3"/>
          <p:cNvSpPr>
            <a:spLocks noGrp="1"/>
          </p:cNvSpPr>
          <p:nvPr>
            <p:ph type="sldNum" sz="quarter" idx="10"/>
          </p:nvPr>
        </p:nvSpPr>
        <p:spPr/>
        <p:txBody>
          <a:bodyPr/>
          <a:lstStyle/>
          <a:p>
            <a:fld id="{C125AB43-FE00-4713-9A2B-CAF247B183D7}" type="slidenum">
              <a:rPr lang="en-GB" smtClean="0"/>
              <a:pPr/>
              <a:t>24</a:t>
            </a:fld>
            <a:endParaRPr lang="en-GB"/>
          </a:p>
        </p:txBody>
      </p:sp>
    </p:spTree>
    <p:extLst>
      <p:ext uri="{BB962C8B-B14F-4D97-AF65-F5344CB8AC3E}">
        <p14:creationId xmlns:p14="http://schemas.microsoft.com/office/powerpoint/2010/main" val="2747524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96131C-E7A3-4EE2-A63A-F46BE360A55C}" type="datetimeFigureOut">
              <a:rPr lang="en-US" smtClean="0"/>
              <a:pPr/>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7FCE7-122B-42C1-9413-7345120EBB91}" type="slidenum">
              <a:rPr lang="en-US" smtClean="0"/>
              <a:pPr/>
              <a:t>‹#›</a:t>
            </a:fld>
            <a:endParaRPr lang="en-US"/>
          </a:p>
        </p:txBody>
      </p:sp>
    </p:spTree>
    <p:extLst>
      <p:ext uri="{BB962C8B-B14F-4D97-AF65-F5344CB8AC3E}">
        <p14:creationId xmlns:p14="http://schemas.microsoft.com/office/powerpoint/2010/main" val="3513255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96131C-E7A3-4EE2-A63A-F46BE360A55C}" type="datetimeFigureOut">
              <a:rPr lang="en-US" smtClean="0"/>
              <a:pPr/>
              <a:t>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97FCE7-122B-42C1-9413-7345120EBB91}" type="slidenum">
              <a:rPr lang="en-US" smtClean="0"/>
              <a:pPr/>
              <a:t>‹#›</a:t>
            </a:fld>
            <a:endParaRPr lang="en-US"/>
          </a:p>
        </p:txBody>
      </p:sp>
    </p:spTree>
    <p:extLst>
      <p:ext uri="{BB962C8B-B14F-4D97-AF65-F5344CB8AC3E}">
        <p14:creationId xmlns:p14="http://schemas.microsoft.com/office/powerpoint/2010/main" val="1375567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96131C-E7A3-4EE2-A63A-F46BE360A55C}" type="datetimeFigureOut">
              <a:rPr lang="en-US" smtClean="0"/>
              <a:pPr/>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7FCE7-122B-42C1-9413-7345120EBB91}" type="slidenum">
              <a:rPr lang="en-US" smtClean="0"/>
              <a:pPr/>
              <a:t>‹#›</a:t>
            </a:fld>
            <a:endParaRPr lang="en-US"/>
          </a:p>
        </p:txBody>
      </p:sp>
    </p:spTree>
    <p:extLst>
      <p:ext uri="{BB962C8B-B14F-4D97-AF65-F5344CB8AC3E}">
        <p14:creationId xmlns:p14="http://schemas.microsoft.com/office/powerpoint/2010/main" val="3205967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96131C-E7A3-4EE2-A63A-F46BE360A55C}" type="datetimeFigureOut">
              <a:rPr lang="en-US" smtClean="0"/>
              <a:pPr/>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7FCE7-122B-42C1-9413-7345120EBB91}" type="slidenum">
              <a:rPr lang="en-US" smtClean="0"/>
              <a:pPr/>
              <a:t>‹#›</a:t>
            </a:fld>
            <a:endParaRPr lang="en-US"/>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590559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96131C-E7A3-4EE2-A63A-F46BE360A55C}" type="datetimeFigureOut">
              <a:rPr lang="en-US" smtClean="0"/>
              <a:pPr/>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7FCE7-122B-42C1-9413-7345120EBB91}" type="slidenum">
              <a:rPr lang="en-US" smtClean="0"/>
              <a:pPr/>
              <a:t>‹#›</a:t>
            </a:fld>
            <a:endParaRPr lang="en-US"/>
          </a:p>
        </p:txBody>
      </p:sp>
    </p:spTree>
    <p:extLst>
      <p:ext uri="{BB962C8B-B14F-4D97-AF65-F5344CB8AC3E}">
        <p14:creationId xmlns:p14="http://schemas.microsoft.com/office/powerpoint/2010/main" val="2230204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D96131C-E7A3-4EE2-A63A-F46BE360A55C}" type="datetimeFigureOut">
              <a:rPr lang="en-US" smtClean="0"/>
              <a:pPr/>
              <a:t>11/9/2014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7FCE7-122B-42C1-9413-7345120EBB91}" type="slidenum">
              <a:rPr lang="en-US" smtClean="0"/>
              <a:pPr/>
              <a:t>‹#›</a:t>
            </a:fld>
            <a:endParaRPr lang="en-US"/>
          </a:p>
        </p:txBody>
      </p:sp>
    </p:spTree>
    <p:extLst>
      <p:ext uri="{BB962C8B-B14F-4D97-AF65-F5344CB8AC3E}">
        <p14:creationId xmlns:p14="http://schemas.microsoft.com/office/powerpoint/2010/main" val="429953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D96131C-E7A3-4EE2-A63A-F46BE360A55C}" type="datetimeFigureOut">
              <a:rPr lang="en-US" smtClean="0"/>
              <a:pPr/>
              <a:t>11/9/2014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7FCE7-122B-42C1-9413-7345120EBB91}" type="slidenum">
              <a:rPr lang="en-US" smtClean="0"/>
              <a:pPr/>
              <a:t>‹#›</a:t>
            </a:fld>
            <a:endParaRPr lang="en-US"/>
          </a:p>
        </p:txBody>
      </p:sp>
    </p:spTree>
    <p:extLst>
      <p:ext uri="{BB962C8B-B14F-4D97-AF65-F5344CB8AC3E}">
        <p14:creationId xmlns:p14="http://schemas.microsoft.com/office/powerpoint/2010/main" val="2303854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96131C-E7A3-4EE2-A63A-F46BE360A55C}" type="datetimeFigureOut">
              <a:rPr lang="en-US" smtClean="0"/>
              <a:pPr/>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7FCE7-122B-42C1-9413-7345120EBB91}" type="slidenum">
              <a:rPr lang="en-US" smtClean="0"/>
              <a:pPr/>
              <a:t>‹#›</a:t>
            </a:fld>
            <a:endParaRPr lang="en-US"/>
          </a:p>
        </p:txBody>
      </p:sp>
    </p:spTree>
    <p:extLst>
      <p:ext uri="{BB962C8B-B14F-4D97-AF65-F5344CB8AC3E}">
        <p14:creationId xmlns:p14="http://schemas.microsoft.com/office/powerpoint/2010/main" val="1066295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96131C-E7A3-4EE2-A63A-F46BE360A55C}" type="datetimeFigureOut">
              <a:rPr lang="en-US" smtClean="0"/>
              <a:pPr/>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7FCE7-122B-42C1-9413-7345120EBB91}" type="slidenum">
              <a:rPr lang="en-US" smtClean="0"/>
              <a:pPr/>
              <a:t>‹#›</a:t>
            </a:fld>
            <a:endParaRPr lang="en-US"/>
          </a:p>
        </p:txBody>
      </p:sp>
    </p:spTree>
    <p:extLst>
      <p:ext uri="{BB962C8B-B14F-4D97-AF65-F5344CB8AC3E}">
        <p14:creationId xmlns:p14="http://schemas.microsoft.com/office/powerpoint/2010/main" val="4186317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D96131C-E7A3-4EE2-A63A-F46BE360A55C}" type="datetimeFigureOut">
              <a:rPr lang="en-US" smtClean="0"/>
              <a:pPr/>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7FCE7-122B-42C1-9413-7345120EBB91}" type="slidenum">
              <a:rPr lang="en-US" smtClean="0"/>
              <a:pPr/>
              <a:t>‹#›</a:t>
            </a:fld>
            <a:endParaRPr lang="en-US"/>
          </a:p>
        </p:txBody>
      </p:sp>
    </p:spTree>
    <p:extLst>
      <p:ext uri="{BB962C8B-B14F-4D97-AF65-F5344CB8AC3E}">
        <p14:creationId xmlns:p14="http://schemas.microsoft.com/office/powerpoint/2010/main" val="2328910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96131C-E7A3-4EE2-A63A-F46BE360A55C}" type="datetimeFigureOut">
              <a:rPr lang="en-US" smtClean="0"/>
              <a:pPr/>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7FCE7-122B-42C1-9413-7345120EBB91}" type="slidenum">
              <a:rPr lang="en-US" smtClean="0"/>
              <a:pPr/>
              <a:t>‹#›</a:t>
            </a:fld>
            <a:endParaRPr lang="en-US"/>
          </a:p>
        </p:txBody>
      </p:sp>
    </p:spTree>
    <p:extLst>
      <p:ext uri="{BB962C8B-B14F-4D97-AF65-F5344CB8AC3E}">
        <p14:creationId xmlns:p14="http://schemas.microsoft.com/office/powerpoint/2010/main" val="1839275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96131C-E7A3-4EE2-A63A-F46BE360A55C}" type="datetimeFigureOut">
              <a:rPr lang="en-US" smtClean="0"/>
              <a:pPr/>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7FCE7-122B-42C1-9413-7345120EBB91}" type="slidenum">
              <a:rPr lang="en-US" smtClean="0"/>
              <a:pPr/>
              <a:t>‹#›</a:t>
            </a:fld>
            <a:endParaRPr lang="en-US"/>
          </a:p>
        </p:txBody>
      </p:sp>
    </p:spTree>
    <p:extLst>
      <p:ext uri="{BB962C8B-B14F-4D97-AF65-F5344CB8AC3E}">
        <p14:creationId xmlns:p14="http://schemas.microsoft.com/office/powerpoint/2010/main" val="42654019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96131C-E7A3-4EE2-A63A-F46BE360A55C}" type="datetimeFigureOut">
              <a:rPr lang="en-US" smtClean="0"/>
              <a:pPr/>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7FCE7-122B-42C1-9413-7345120EBB91}" type="slidenum">
              <a:rPr lang="en-US" smtClean="0"/>
              <a:pPr/>
              <a:t>‹#›</a:t>
            </a:fld>
            <a:endParaRPr lang="en-US"/>
          </a:p>
        </p:txBody>
      </p:sp>
    </p:spTree>
    <p:extLst>
      <p:ext uri="{BB962C8B-B14F-4D97-AF65-F5344CB8AC3E}">
        <p14:creationId xmlns:p14="http://schemas.microsoft.com/office/powerpoint/2010/main" val="3862645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D96131C-E7A3-4EE2-A63A-F46BE360A55C}" type="datetimeFigureOut">
              <a:rPr lang="en-US" smtClean="0"/>
              <a:pPr/>
              <a:t>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97FCE7-122B-42C1-9413-7345120EBB91}" type="slidenum">
              <a:rPr lang="en-US" smtClean="0"/>
              <a:pPr/>
              <a:t>‹#›</a:t>
            </a:fld>
            <a:endParaRPr lang="en-US"/>
          </a:p>
        </p:txBody>
      </p:sp>
    </p:spTree>
    <p:extLst>
      <p:ext uri="{BB962C8B-B14F-4D97-AF65-F5344CB8AC3E}">
        <p14:creationId xmlns:p14="http://schemas.microsoft.com/office/powerpoint/2010/main" val="1935677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D96131C-E7A3-4EE2-A63A-F46BE360A55C}" type="datetimeFigureOut">
              <a:rPr lang="en-US" smtClean="0"/>
              <a:pPr/>
              <a:t>11/9/2014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97FCE7-122B-42C1-9413-7345120EBB91}" type="slidenum">
              <a:rPr lang="en-US" smtClean="0"/>
              <a:pPr/>
              <a:t>‹#›</a:t>
            </a:fld>
            <a:endParaRPr lang="en-US"/>
          </a:p>
        </p:txBody>
      </p:sp>
    </p:spTree>
    <p:extLst>
      <p:ext uri="{BB962C8B-B14F-4D97-AF65-F5344CB8AC3E}">
        <p14:creationId xmlns:p14="http://schemas.microsoft.com/office/powerpoint/2010/main" val="1479509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D96131C-E7A3-4EE2-A63A-F46BE360A55C}" type="datetimeFigureOut">
              <a:rPr lang="en-US" smtClean="0"/>
              <a:pPr/>
              <a:t>11/9/2014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97FCE7-122B-42C1-9413-7345120EBB91}" type="slidenum">
              <a:rPr lang="en-US" smtClean="0"/>
              <a:pPr/>
              <a:t>‹#›</a:t>
            </a:fld>
            <a:endParaRPr lang="en-US"/>
          </a:p>
        </p:txBody>
      </p:sp>
    </p:spTree>
    <p:extLst>
      <p:ext uri="{BB962C8B-B14F-4D97-AF65-F5344CB8AC3E}">
        <p14:creationId xmlns:p14="http://schemas.microsoft.com/office/powerpoint/2010/main" val="2076998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96131C-E7A3-4EE2-A63A-F46BE360A55C}" type="datetimeFigureOut">
              <a:rPr lang="en-US" smtClean="0"/>
              <a:pPr/>
              <a:t>11/9/2014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97FCE7-122B-42C1-9413-7345120EBB91}" type="slidenum">
              <a:rPr lang="en-US" smtClean="0"/>
              <a:pPr/>
              <a:t>‹#›</a:t>
            </a:fld>
            <a:endParaRPr lang="en-US"/>
          </a:p>
        </p:txBody>
      </p:sp>
    </p:spTree>
    <p:extLst>
      <p:ext uri="{BB962C8B-B14F-4D97-AF65-F5344CB8AC3E}">
        <p14:creationId xmlns:p14="http://schemas.microsoft.com/office/powerpoint/2010/main" val="228787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96131C-E7A3-4EE2-A63A-F46BE360A55C}" type="datetimeFigureOut">
              <a:rPr lang="en-US" smtClean="0"/>
              <a:pPr/>
              <a:t>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97FCE7-122B-42C1-9413-7345120EBB91}" type="slidenum">
              <a:rPr lang="en-US" smtClean="0"/>
              <a:pPr/>
              <a:t>‹#›</a:t>
            </a:fld>
            <a:endParaRPr lang="en-US"/>
          </a:p>
        </p:txBody>
      </p:sp>
    </p:spTree>
    <p:extLst>
      <p:ext uri="{BB962C8B-B14F-4D97-AF65-F5344CB8AC3E}">
        <p14:creationId xmlns:p14="http://schemas.microsoft.com/office/powerpoint/2010/main" val="23792492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96131C-E7A3-4EE2-A63A-F46BE360A55C}" type="datetimeFigureOut">
              <a:rPr lang="en-US" smtClean="0"/>
              <a:pPr/>
              <a:t>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97FCE7-122B-42C1-9413-7345120EBB91}" type="slidenum">
              <a:rPr lang="en-US" smtClean="0"/>
              <a:pPr/>
              <a:t>‹#›</a:t>
            </a:fld>
            <a:endParaRPr lang="en-US"/>
          </a:p>
        </p:txBody>
      </p:sp>
    </p:spTree>
    <p:extLst>
      <p:ext uri="{BB962C8B-B14F-4D97-AF65-F5344CB8AC3E}">
        <p14:creationId xmlns:p14="http://schemas.microsoft.com/office/powerpoint/2010/main" val="84510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96131C-E7A3-4EE2-A63A-F46BE360A55C}" type="datetimeFigureOut">
              <a:rPr lang="en-US" smtClean="0"/>
              <a:pPr/>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7FCE7-122B-42C1-9413-7345120EBB91}" type="slidenum">
              <a:rPr lang="en-US" smtClean="0"/>
              <a:pPr/>
              <a:t>‹#›</a:t>
            </a:fld>
            <a:endParaRPr lang="en-US"/>
          </a:p>
        </p:txBody>
      </p:sp>
    </p:spTree>
    <p:extLst>
      <p:ext uri="{BB962C8B-B14F-4D97-AF65-F5344CB8AC3E}">
        <p14:creationId xmlns:p14="http://schemas.microsoft.com/office/powerpoint/2010/main" val="10975781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96131C-E7A3-4EE2-A63A-F46BE360A55C}" type="datetimeFigureOut">
              <a:rPr lang="en-US" smtClean="0"/>
              <a:pPr/>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7FCE7-122B-42C1-9413-7345120EBB91}" type="slidenum">
              <a:rPr lang="en-US" smtClean="0"/>
              <a:pPr/>
              <a:t>‹#›</a:t>
            </a:fld>
            <a:endParaRPr lang="en-US"/>
          </a:p>
        </p:txBody>
      </p:sp>
    </p:spTree>
    <p:extLst>
      <p:ext uri="{BB962C8B-B14F-4D97-AF65-F5344CB8AC3E}">
        <p14:creationId xmlns:p14="http://schemas.microsoft.com/office/powerpoint/2010/main" val="18275416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B1DDFF"/>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solidFill>
            <a:schemeClr val="tx2"/>
          </a:solidFill>
          <a:ln w="6350" cap="sq" cmpd="sng" algn="ctr">
            <a:solidFill>
              <a:schemeClr val="bg1"/>
            </a:solidFill>
            <a:prstDash val="solid"/>
            <a:miter lim="800000"/>
          </a:ln>
          <a:effectLst/>
        </p:spPr>
      </p:sp>
      <p:sp>
        <p:nvSpPr>
          <p:cNvPr id="15" name="Rectangle 14"/>
          <p:cNvSpPr/>
          <p:nvPr/>
        </p:nvSpPr>
        <p:spPr>
          <a:xfrm>
            <a:off x="3794760" y="1274764"/>
            <a:ext cx="15544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74765"/>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kumimoji="0" lang="en-US" sz="6200" b="0" i="0" u="none" strike="noStrike" kern="1200" cap="all" spc="-100" normalizeH="0" baseline="0">
                <a:ln>
                  <a:noFill/>
                </a:ln>
                <a:solidFill>
                  <a:sysClr val="window" lastClr="FFFFFF"/>
                </a:solidFill>
                <a:effectLst/>
                <a:uLnTx/>
                <a:uFillTx/>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bg2"/>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3931920" y="1334222"/>
            <a:ext cx="1280160" cy="457200"/>
          </a:xfrm>
        </p:spPr>
        <p:txBody>
          <a:bodyPr/>
          <a:lstStyle>
            <a:lvl1pPr algn="ctr">
              <a:defRPr sz="1100" spc="0" baseline="0">
                <a:solidFill>
                  <a:srgbClr val="FFFFFF"/>
                </a:solidFill>
                <a:latin typeface="+mn-lt"/>
              </a:defRPr>
            </a:lvl1pPr>
          </a:lstStyle>
          <a:p>
            <a:fld id="{7D96131C-E7A3-4EE2-A63A-F46BE360A55C}" type="datetimeFigureOut">
              <a:rPr lang="en-US" smtClean="0"/>
              <a:pPr/>
              <a:t>11/9/2014</a:t>
            </a:fld>
            <a:endParaRPr lang="en-US"/>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bg1">
                    <a:lumMod val="85000"/>
                  </a:schemeClr>
                </a:solidFill>
              </a:defRPr>
            </a:lvl1pPr>
          </a:lstStyle>
          <a:p>
            <a:endParaRPr lang="en-US"/>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bg1">
                    <a:lumMod val="85000"/>
                  </a:schemeClr>
                </a:solidFill>
              </a:defRPr>
            </a:lvl1pPr>
          </a:lstStyle>
          <a:p>
            <a:fld id="{E097FCE7-122B-42C1-9413-7345120EBB91}" type="slidenum">
              <a:rPr lang="en-US" smtClean="0"/>
              <a:pPr/>
              <a:t>‹#›</a:t>
            </a:fld>
            <a:endParaRPr lang="en-US"/>
          </a:p>
        </p:txBody>
      </p:sp>
    </p:spTree>
    <p:extLst>
      <p:ext uri="{BB962C8B-B14F-4D97-AF65-F5344CB8AC3E}">
        <p14:creationId xmlns:p14="http://schemas.microsoft.com/office/powerpoint/2010/main" val="147058193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96131C-E7A3-4EE2-A63A-F46BE360A55C}" type="datetimeFigureOut">
              <a:rPr lang="en-US" smtClean="0"/>
              <a:pPr/>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7FCE7-122B-42C1-9413-7345120EBB91}" type="slidenum">
              <a:rPr lang="en-US" smtClean="0"/>
              <a:pPr/>
              <a:t>‹#›</a:t>
            </a:fld>
            <a:endParaRPr lang="en-US"/>
          </a:p>
        </p:txBody>
      </p:sp>
    </p:spTree>
    <p:extLst>
      <p:ext uri="{BB962C8B-B14F-4D97-AF65-F5344CB8AC3E}">
        <p14:creationId xmlns:p14="http://schemas.microsoft.com/office/powerpoint/2010/main" val="36716963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96131C-E7A3-4EE2-A63A-F46BE360A55C}" type="datetimeFigureOut">
              <a:rPr lang="en-US" smtClean="0"/>
              <a:pPr/>
              <a:t>11/9/2014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97FCE7-122B-42C1-9413-7345120EBB91}" type="slidenum">
              <a:rPr lang="en-US" smtClean="0"/>
              <a:pPr/>
              <a:t>‹#›</a:t>
            </a:fld>
            <a:endParaRPr lang="en-US"/>
          </a:p>
        </p:txBody>
      </p:sp>
    </p:spTree>
    <p:extLst>
      <p:ext uri="{BB962C8B-B14F-4D97-AF65-F5344CB8AC3E}">
        <p14:creationId xmlns:p14="http://schemas.microsoft.com/office/powerpoint/2010/main" val="12467378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bg2">
                <a:tint val="80000"/>
                <a:shade val="100000"/>
                <a:satMod val="300000"/>
              </a:schemeClr>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12000"/>
              <a:duotone>
                <a:schemeClr val="accent2">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solidFill>
            <a:schemeClr val="tx2"/>
          </a:solidFill>
          <a:ln w="6350" cap="sq" cmpd="sng" algn="ctr">
            <a:solidFill>
              <a:schemeClr val="bg1"/>
            </a:solidFill>
            <a:prstDash val="solid"/>
            <a:miter lim="800000"/>
          </a:ln>
          <a:effectLst/>
        </p:spPr>
      </p:sp>
      <p:sp>
        <p:nvSpPr>
          <p:cNvPr id="30" name="Rectangle 29"/>
          <p:cNvSpPr/>
          <p:nvPr/>
        </p:nvSpPr>
        <p:spPr>
          <a:xfrm>
            <a:off x="3794760" y="1274764"/>
            <a:ext cx="15544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74765"/>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kumimoji="0" lang="en-US" sz="6200" b="0" i="0" u="none" strike="noStrike" kern="1200" cap="all" spc="-100" normalizeH="0" baseline="0" dirty="0">
                <a:ln>
                  <a:noFill/>
                </a:ln>
                <a:solidFill>
                  <a:sysClr val="window" lastClr="FFFFFF"/>
                </a:solidFill>
                <a:effectLst/>
                <a:uLnTx/>
                <a:uFillTx/>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bg2"/>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931920" y="1332914"/>
            <a:ext cx="1280160" cy="457200"/>
          </a:xfrm>
        </p:spPr>
        <p:txBody>
          <a:bodyPr/>
          <a:lstStyle>
            <a:lvl1pPr algn="ctr">
              <a:defRPr lang="en-US" sz="1100" kern="1200" spc="0" baseline="0">
                <a:solidFill>
                  <a:srgbClr val="FFFFFF"/>
                </a:solidFill>
                <a:latin typeface="+mn-lt"/>
                <a:ea typeface="+mn-ea"/>
                <a:cs typeface="+mn-cs"/>
              </a:defRPr>
            </a:lvl1pPr>
          </a:lstStyle>
          <a:p>
            <a:fld id="{7D96131C-E7A3-4EE2-A63A-F46BE360A55C}" type="datetimeFigureOut">
              <a:rPr lang="en-US" smtClean="0"/>
              <a:pPr/>
              <a:t>11/9/2014</a:t>
            </a:fld>
            <a:endParaRPr lang="en-US"/>
          </a:p>
        </p:txBody>
      </p:sp>
      <p:sp>
        <p:nvSpPr>
          <p:cNvPr id="5" name="Footer Placeholder 4"/>
          <p:cNvSpPr>
            <a:spLocks noGrp="1"/>
          </p:cNvSpPr>
          <p:nvPr>
            <p:ph type="ftr" sz="quarter" idx="11"/>
          </p:nvPr>
        </p:nvSpPr>
        <p:spPr>
          <a:xfrm>
            <a:off x="1104679" y="5211060"/>
            <a:ext cx="4430268" cy="228600"/>
          </a:xfrm>
        </p:spPr>
        <p:txBody>
          <a:bodyPr/>
          <a:lstStyle>
            <a:lvl1pPr algn="l">
              <a:defRPr>
                <a:solidFill>
                  <a:schemeClr val="bg1">
                    <a:lumMod val="85000"/>
                  </a:schemeClr>
                </a:solidFill>
              </a:defRPr>
            </a:lvl1pPr>
          </a:lstStyle>
          <a:p>
            <a:endParaRPr lang="en-US"/>
          </a:p>
        </p:txBody>
      </p:sp>
      <p:sp>
        <p:nvSpPr>
          <p:cNvPr id="6" name="Slide Number Placeholder 5"/>
          <p:cNvSpPr>
            <a:spLocks noGrp="1"/>
          </p:cNvSpPr>
          <p:nvPr>
            <p:ph type="sldNum" sz="quarter" idx="12"/>
          </p:nvPr>
        </p:nvSpPr>
        <p:spPr>
          <a:xfrm>
            <a:off x="6453378" y="5211060"/>
            <a:ext cx="1584198" cy="228600"/>
          </a:xfrm>
        </p:spPr>
        <p:txBody>
          <a:bodyPr/>
          <a:lstStyle>
            <a:lvl1pPr>
              <a:defRPr>
                <a:solidFill>
                  <a:schemeClr val="bg1">
                    <a:lumMod val="85000"/>
                  </a:schemeClr>
                </a:solidFill>
              </a:defRPr>
            </a:lvl1pPr>
          </a:lstStyle>
          <a:p>
            <a:fld id="{E097FCE7-122B-42C1-9413-7345120EBB91}" type="slidenum">
              <a:rPr lang="en-US" smtClean="0"/>
              <a:pPr/>
              <a:t>‹#›</a:t>
            </a:fld>
            <a:endParaRPr lang="en-US"/>
          </a:p>
        </p:txBody>
      </p:sp>
    </p:spTree>
    <p:extLst>
      <p:ext uri="{BB962C8B-B14F-4D97-AF65-F5344CB8AC3E}">
        <p14:creationId xmlns:p14="http://schemas.microsoft.com/office/powerpoint/2010/main" val="168650381"/>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6131C-E7A3-4EE2-A63A-F46BE360A55C}" type="datetimeFigureOut">
              <a:rPr lang="en-US" smtClean="0"/>
              <a:pPr/>
              <a:t>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97FCE7-122B-42C1-9413-7345120EBB91}" type="slidenum">
              <a:rPr lang="en-US" smtClean="0"/>
              <a:pPr/>
              <a:t>‹#›</a:t>
            </a:fld>
            <a:endParaRPr lang="en-US"/>
          </a:p>
        </p:txBody>
      </p:sp>
    </p:spTree>
    <p:extLst>
      <p:ext uri="{BB962C8B-B14F-4D97-AF65-F5344CB8AC3E}">
        <p14:creationId xmlns:p14="http://schemas.microsoft.com/office/powerpoint/2010/main" val="4218088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96131C-E7A3-4EE2-A63A-F46BE360A55C}" type="datetimeFigureOut">
              <a:rPr lang="en-US" smtClean="0"/>
              <a:pPr/>
              <a:t>11/9/2014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97FCE7-122B-42C1-9413-7345120EBB91}" type="slidenum">
              <a:rPr lang="en-US" smtClean="0"/>
              <a:pPr/>
              <a:t>‹#›</a:t>
            </a:fld>
            <a:endParaRPr lang="en-US"/>
          </a:p>
        </p:txBody>
      </p:sp>
    </p:spTree>
    <p:extLst>
      <p:ext uri="{BB962C8B-B14F-4D97-AF65-F5344CB8AC3E}">
        <p14:creationId xmlns:p14="http://schemas.microsoft.com/office/powerpoint/2010/main" val="18759253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D96131C-E7A3-4EE2-A63A-F46BE360A55C}" type="datetimeFigureOut">
              <a:rPr lang="en-US" smtClean="0"/>
              <a:pPr/>
              <a:t>11/9/2014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97FCE7-122B-42C1-9413-7345120EBB91}" type="slidenum">
              <a:rPr lang="en-US" smtClean="0"/>
              <a:pPr/>
              <a:t>‹#›</a:t>
            </a:fld>
            <a:endParaRPr lang="en-US"/>
          </a:p>
        </p:txBody>
      </p:sp>
    </p:spTree>
    <p:extLst>
      <p:ext uri="{BB962C8B-B14F-4D97-AF65-F5344CB8AC3E}">
        <p14:creationId xmlns:p14="http://schemas.microsoft.com/office/powerpoint/2010/main" val="35291448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96131C-E7A3-4EE2-A63A-F46BE360A55C}" type="datetimeFigureOut">
              <a:rPr lang="en-US" smtClean="0"/>
              <a:pPr/>
              <a:t>11/9/2014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97FCE7-122B-42C1-9413-7345120EBB91}" type="slidenum">
              <a:rPr lang="en-US" smtClean="0"/>
              <a:pPr/>
              <a:t>‹#›</a:t>
            </a:fld>
            <a:endParaRPr lang="en-US"/>
          </a:p>
        </p:txBody>
      </p:sp>
    </p:spTree>
    <p:extLst>
      <p:ext uri="{BB962C8B-B14F-4D97-AF65-F5344CB8AC3E}">
        <p14:creationId xmlns:p14="http://schemas.microsoft.com/office/powerpoint/2010/main" val="35065158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D96131C-E7A3-4EE2-A63A-F46BE360A55C}" type="datetimeFigureOut">
              <a:rPr lang="en-US" smtClean="0"/>
              <a:pPr/>
              <a:t>11/9/2014</a:t>
            </a:fld>
            <a:endParaRPr lang="en-US"/>
          </a:p>
        </p:txBody>
      </p:sp>
      <p:sp>
        <p:nvSpPr>
          <p:cNvPr id="9" name="Footer Placeholder 8"/>
          <p:cNvSpPr>
            <a:spLocks noGrp="1"/>
          </p:cNvSpPr>
          <p:nvPr>
            <p:ph type="ftr" sz="quarter" idx="11"/>
          </p:nvPr>
        </p:nvSpPr>
        <p:spPr>
          <a:xfrm>
            <a:off x="2505454" y="6265818"/>
            <a:ext cx="3950208" cy="274320"/>
          </a:xfrm>
        </p:spPr>
        <p:txBody>
          <a:bodyPr/>
          <a:lstStyle>
            <a:lvl1pPr algn="ctr">
              <a:defRPr/>
            </a:lvl1pPr>
          </a:lstStyle>
          <a:p>
            <a:endParaRPr lang="en-US"/>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E097FCE7-122B-42C1-9413-7345120EBB91}" type="slidenum">
              <a:rPr lang="en-US" smtClean="0"/>
              <a:pPr/>
              <a:t>‹#›</a:t>
            </a:fld>
            <a:endParaRPr lang="en-US"/>
          </a:p>
        </p:txBody>
      </p:sp>
      <p:sp>
        <p:nvSpPr>
          <p:cNvPr id="12" name="Rectangle 11"/>
          <p:cNvSpPr/>
          <p:nvPr/>
        </p:nvSpPr>
        <p:spPr>
          <a:xfrm>
            <a:off x="6884162" y="292608"/>
            <a:ext cx="1956816" cy="6272784"/>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334734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6884162" y="292608"/>
            <a:ext cx="1956816" cy="6272784"/>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bg2">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7D96131C-E7A3-4EE2-A63A-F46BE360A55C}" type="datetimeFigureOut">
              <a:rPr lang="en-US" smtClean="0"/>
              <a:pPr/>
              <a:t>11/9/2014</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E097FCE7-122B-42C1-9413-7345120EBB91}" type="slidenum">
              <a:rPr lang="en-US" smtClean="0"/>
              <a:pPr/>
              <a:t>‹#›</a:t>
            </a:fld>
            <a:endParaRPr lang="en-US"/>
          </a:p>
        </p:txBody>
      </p:sp>
    </p:spTree>
    <p:extLst>
      <p:ext uri="{BB962C8B-B14F-4D97-AF65-F5344CB8AC3E}">
        <p14:creationId xmlns:p14="http://schemas.microsoft.com/office/powerpoint/2010/main" val="32803606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96131C-E7A3-4EE2-A63A-F46BE360A55C}" type="datetimeFigureOut">
              <a:rPr lang="en-US" smtClean="0"/>
              <a:pPr/>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7FCE7-122B-42C1-9413-7345120EBB91}" type="slidenum">
              <a:rPr lang="en-US" smtClean="0"/>
              <a:pPr/>
              <a:t>‹#›</a:t>
            </a:fld>
            <a:endParaRPr lang="en-US"/>
          </a:p>
        </p:txBody>
      </p:sp>
    </p:spTree>
    <p:extLst>
      <p:ext uri="{BB962C8B-B14F-4D97-AF65-F5344CB8AC3E}">
        <p14:creationId xmlns:p14="http://schemas.microsoft.com/office/powerpoint/2010/main" val="39740971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96131C-E7A3-4EE2-A63A-F46BE360A55C}" type="datetimeFigureOut">
              <a:rPr lang="en-US" smtClean="0"/>
              <a:pPr/>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7FCE7-122B-42C1-9413-7345120EBB91}" type="slidenum">
              <a:rPr lang="en-US" smtClean="0"/>
              <a:pPr/>
              <a:t>‹#›</a:t>
            </a:fld>
            <a:endParaRPr lang="en-US"/>
          </a:p>
        </p:txBody>
      </p:sp>
    </p:spTree>
    <p:extLst>
      <p:ext uri="{BB962C8B-B14F-4D97-AF65-F5344CB8AC3E}">
        <p14:creationId xmlns:p14="http://schemas.microsoft.com/office/powerpoint/2010/main" val="168995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6131C-E7A3-4EE2-A63A-F46BE360A55C}" type="datetimeFigureOut">
              <a:rPr lang="en-US" smtClean="0"/>
              <a:pPr/>
              <a:t>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97FCE7-122B-42C1-9413-7345120EBB91}" type="slidenum">
              <a:rPr lang="en-US" smtClean="0"/>
              <a:pPr/>
              <a:t>‹#›</a:t>
            </a:fld>
            <a:endParaRPr lang="en-US"/>
          </a:p>
        </p:txBody>
      </p:sp>
    </p:spTree>
    <p:extLst>
      <p:ext uri="{BB962C8B-B14F-4D97-AF65-F5344CB8AC3E}">
        <p14:creationId xmlns:p14="http://schemas.microsoft.com/office/powerpoint/2010/main" val="105327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96131C-E7A3-4EE2-A63A-F46BE360A55C}" type="datetimeFigureOut">
              <a:rPr lang="en-US" smtClean="0"/>
              <a:pPr/>
              <a:t>11/9/2014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97FCE7-122B-42C1-9413-7345120EBB91}" type="slidenum">
              <a:rPr lang="en-US" smtClean="0"/>
              <a:pPr/>
              <a:t>‹#›</a:t>
            </a:fld>
            <a:endParaRPr lang="en-US"/>
          </a:p>
        </p:txBody>
      </p:sp>
    </p:spTree>
    <p:extLst>
      <p:ext uri="{BB962C8B-B14F-4D97-AF65-F5344CB8AC3E}">
        <p14:creationId xmlns:p14="http://schemas.microsoft.com/office/powerpoint/2010/main" val="3852553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7D96131C-E7A3-4EE2-A63A-F46BE360A55C}" type="datetimeFigureOut">
              <a:rPr lang="en-US" smtClean="0"/>
              <a:pPr/>
              <a:t>11/9/2014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097FCE7-122B-42C1-9413-7345120EBB91}" type="slidenum">
              <a:rPr lang="en-US" smtClean="0"/>
              <a:pPr/>
              <a:t>‹#›</a:t>
            </a:fld>
            <a:endParaRPr lang="en-US"/>
          </a:p>
        </p:txBody>
      </p:sp>
    </p:spTree>
    <p:extLst>
      <p:ext uri="{BB962C8B-B14F-4D97-AF65-F5344CB8AC3E}">
        <p14:creationId xmlns:p14="http://schemas.microsoft.com/office/powerpoint/2010/main" val="1684974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D96131C-E7A3-4EE2-A63A-F46BE360A55C}" type="datetimeFigureOut">
              <a:rPr lang="en-US" smtClean="0"/>
              <a:pPr/>
              <a:t>11/9/2014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097FCE7-122B-42C1-9413-7345120EBB91}" type="slidenum">
              <a:rPr lang="en-US" smtClean="0"/>
              <a:pPr/>
              <a:t>‹#›</a:t>
            </a:fld>
            <a:endParaRPr lang="en-US"/>
          </a:p>
        </p:txBody>
      </p:sp>
    </p:spTree>
    <p:extLst>
      <p:ext uri="{BB962C8B-B14F-4D97-AF65-F5344CB8AC3E}">
        <p14:creationId xmlns:p14="http://schemas.microsoft.com/office/powerpoint/2010/main" val="1570208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7D96131C-E7A3-4EE2-A63A-F46BE360A55C}" type="datetimeFigureOut">
              <a:rPr lang="en-US" smtClean="0"/>
              <a:pPr/>
              <a:t>11/9/2014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097FCE7-122B-42C1-9413-7345120EBB91}" type="slidenum">
              <a:rPr lang="en-US" smtClean="0"/>
              <a:pPr/>
              <a:t>‹#›</a:t>
            </a:fld>
            <a:endParaRPr lang="en-US"/>
          </a:p>
        </p:txBody>
      </p:sp>
    </p:spTree>
    <p:extLst>
      <p:ext uri="{BB962C8B-B14F-4D97-AF65-F5344CB8AC3E}">
        <p14:creationId xmlns:p14="http://schemas.microsoft.com/office/powerpoint/2010/main" val="1470023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96131C-E7A3-4EE2-A63A-F46BE360A55C}" type="datetimeFigureOut">
              <a:rPr lang="en-US" smtClean="0"/>
              <a:pPr/>
              <a:t>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97FCE7-122B-42C1-9413-7345120EBB91}" type="slidenum">
              <a:rPr lang="en-US" smtClean="0"/>
              <a:pPr/>
              <a:t>‹#›</a:t>
            </a:fld>
            <a:endParaRPr lang="en-US"/>
          </a:p>
        </p:txBody>
      </p:sp>
    </p:spTree>
    <p:extLst>
      <p:ext uri="{BB962C8B-B14F-4D97-AF65-F5344CB8AC3E}">
        <p14:creationId xmlns:p14="http://schemas.microsoft.com/office/powerpoint/2010/main" val="1219293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D96131C-E7A3-4EE2-A63A-F46BE360A55C}" type="datetimeFigureOut">
              <a:rPr lang="en-US" smtClean="0"/>
              <a:pPr/>
              <a:t>11/9/2014</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E097FCE7-122B-42C1-9413-7345120EBB91}" type="slidenum">
              <a:rPr lang="en-US" smtClean="0"/>
              <a:pPr/>
              <a:t>‹#›</a:t>
            </a:fld>
            <a:endParaRPr lang="en-US"/>
          </a:p>
        </p:txBody>
      </p:sp>
    </p:spTree>
    <p:extLst>
      <p:ext uri="{BB962C8B-B14F-4D97-AF65-F5344CB8AC3E}">
        <p14:creationId xmlns:p14="http://schemas.microsoft.com/office/powerpoint/2010/main" val="387602809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D96131C-E7A3-4EE2-A63A-F46BE360A55C}" type="datetimeFigureOut">
              <a:rPr lang="en-US" smtClean="0"/>
              <a:pPr/>
              <a:t>11/9/2014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97FCE7-122B-42C1-9413-7345120EBB91}" type="slidenum">
              <a:rPr lang="en-US" smtClean="0"/>
              <a:pPr/>
              <a:t>‹#›</a:t>
            </a:fld>
            <a:endParaRPr lang="en-US"/>
          </a:p>
        </p:txBody>
      </p:sp>
    </p:spTree>
    <p:extLst>
      <p:ext uri="{BB962C8B-B14F-4D97-AF65-F5344CB8AC3E}">
        <p14:creationId xmlns:p14="http://schemas.microsoft.com/office/powerpoint/2010/main" val="53775972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noFill/>
          <a:ln w="6350" cap="flat" cmpd="sng" algn="ctr">
            <a:solidFill>
              <a:schemeClr val="tx1"/>
            </a:solid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7338" y="6265818"/>
            <a:ext cx="2057400" cy="274320"/>
          </a:xfrm>
          <a:prstGeom prst="rect">
            <a:avLst/>
          </a:prstGeom>
        </p:spPr>
        <p:txBody>
          <a:bodyPr vert="horz" lIns="91440" tIns="45720" rIns="91440" bIns="45720" rtlCol="0" anchor="b"/>
          <a:lstStyle>
            <a:lvl1pPr algn="l">
              <a:defRPr sz="900">
                <a:solidFill>
                  <a:schemeClr val="tx2"/>
                </a:solidFill>
              </a:defRPr>
            </a:lvl1pPr>
          </a:lstStyle>
          <a:p>
            <a:fld id="{7D96131C-E7A3-4EE2-A63A-F46BE360A55C}" type="datetimeFigureOut">
              <a:rPr lang="en-US" smtClean="0"/>
              <a:pPr/>
              <a:t>11/9/2014</a:t>
            </a:fld>
            <a:endParaRPr lang="en-US"/>
          </a:p>
        </p:txBody>
      </p:sp>
      <p:sp>
        <p:nvSpPr>
          <p:cNvPr id="5" name="Footer Placeholder 4"/>
          <p:cNvSpPr>
            <a:spLocks noGrp="1"/>
          </p:cNvSpPr>
          <p:nvPr>
            <p:ph type="ftr" sz="quarter" idx="3"/>
          </p:nvPr>
        </p:nvSpPr>
        <p:spPr>
          <a:xfrm>
            <a:off x="2596896" y="6265818"/>
            <a:ext cx="3950208" cy="274320"/>
          </a:xfrm>
          <a:prstGeom prst="rect">
            <a:avLst/>
          </a:prstGeom>
        </p:spPr>
        <p:txBody>
          <a:bodyPr vert="horz" lIns="91440" tIns="45720" rIns="91440" bIns="45720" rtlCol="0" anchor="b"/>
          <a:lstStyle>
            <a:lvl1pPr algn="ctr">
              <a:defRPr sz="900">
                <a:solidFill>
                  <a:schemeClr val="tx2"/>
                </a:solidFill>
              </a:defRPr>
            </a:lvl1pPr>
          </a:lstStyle>
          <a:p>
            <a:endParaRPr lang="en-US"/>
          </a:p>
        </p:txBody>
      </p:sp>
      <p:sp>
        <p:nvSpPr>
          <p:cNvPr id="6" name="Slide Number Placeholder 5"/>
          <p:cNvSpPr>
            <a:spLocks noGrp="1"/>
          </p:cNvSpPr>
          <p:nvPr>
            <p:ph type="sldNum" sz="quarter" idx="4"/>
          </p:nvPr>
        </p:nvSpPr>
        <p:spPr>
          <a:xfrm>
            <a:off x="7743555" y="6265818"/>
            <a:ext cx="1097280" cy="274320"/>
          </a:xfrm>
          <a:prstGeom prst="rect">
            <a:avLst/>
          </a:prstGeom>
        </p:spPr>
        <p:txBody>
          <a:bodyPr vert="horz" lIns="91440" tIns="45720" rIns="91440" bIns="45720" rtlCol="0" anchor="b"/>
          <a:lstStyle>
            <a:lvl1pPr algn="r">
              <a:defRPr sz="900">
                <a:solidFill>
                  <a:schemeClr val="tx2"/>
                </a:solidFill>
              </a:defRPr>
            </a:lvl1pPr>
          </a:lstStyle>
          <a:p>
            <a:fld id="{E097FCE7-122B-42C1-9413-7345120EBB91}" type="slidenum">
              <a:rPr lang="en-US" smtClean="0"/>
              <a:pPr/>
              <a:t>‹#›</a:t>
            </a:fld>
            <a:endParaRPr lang="en-US"/>
          </a:p>
        </p:txBody>
      </p:sp>
    </p:spTree>
    <p:extLst>
      <p:ext uri="{BB962C8B-B14F-4D97-AF65-F5344CB8AC3E}">
        <p14:creationId xmlns:p14="http://schemas.microsoft.com/office/powerpoint/2010/main" val="3945645710"/>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lang="en-US" sz="40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buClr>
        <a:buFont typeface="Arial" panose="020B0604020202020204"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6.jpeg"/><Relationship Id="rId7"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3.gif"/></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gif"/><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55576" y="2348880"/>
            <a:ext cx="7632848" cy="2616101"/>
          </a:xfrm>
          <a:prstGeom prst="rect">
            <a:avLst/>
          </a:prstGeom>
          <a:noFill/>
        </p:spPr>
        <p:txBody>
          <a:bodyPr wrap="square" rtlCol="1">
            <a:spAutoFit/>
          </a:bodyPr>
          <a:lstStyle/>
          <a:p>
            <a:pPr algn="ctr"/>
            <a:r>
              <a:rPr lang="en-US" sz="5400" dirty="0" smtClean="0">
                <a:ln w="0"/>
                <a:solidFill>
                  <a:schemeClr val="accent1"/>
                </a:solidFill>
                <a:effectLst>
                  <a:outerShdw blurRad="38100" dist="25400" dir="5400000" algn="ctr" rotWithShape="0">
                    <a:srgbClr val="6E747A">
                      <a:alpha val="43000"/>
                    </a:srgbClr>
                  </a:outerShdw>
                </a:effectLst>
                <a:latin typeface="Cambria" pitchFamily="18" charset="0"/>
              </a:rPr>
              <a:t>Epidemiology of Ebola </a:t>
            </a:r>
            <a:r>
              <a:rPr lang="en-US" sz="5400" dirty="0" smtClean="0">
                <a:ln w="0"/>
                <a:solidFill>
                  <a:schemeClr val="accent1"/>
                </a:solidFill>
                <a:effectLst>
                  <a:outerShdw blurRad="38100" dist="25400" dir="5400000" algn="ctr" rotWithShape="0">
                    <a:srgbClr val="6E747A">
                      <a:alpha val="43000"/>
                    </a:srgbClr>
                  </a:outerShdw>
                </a:effectLst>
                <a:latin typeface="Cambria" pitchFamily="18" charset="0"/>
              </a:rPr>
              <a:t>Virus</a:t>
            </a:r>
            <a:endParaRPr lang="en-US" sz="5400" dirty="0" smtClean="0">
              <a:ln w="0"/>
              <a:solidFill>
                <a:schemeClr val="accent1"/>
              </a:solidFill>
              <a:effectLst>
                <a:outerShdw blurRad="38100" dist="25400" dir="5400000" algn="ctr" rotWithShape="0">
                  <a:srgbClr val="6E747A">
                    <a:alpha val="43000"/>
                  </a:srgbClr>
                </a:outerShdw>
              </a:effectLst>
              <a:latin typeface="Cambria" pitchFamily="18" charset="0"/>
            </a:endParaRPr>
          </a:p>
          <a:p>
            <a:pPr algn="ctr"/>
            <a:r>
              <a:rPr lang="en-US" sz="2800" dirty="0" smtClean="0">
                <a:ln w="0"/>
                <a:solidFill>
                  <a:schemeClr val="accent1"/>
                </a:solidFill>
                <a:effectLst>
                  <a:outerShdw blurRad="38100" dist="25400" dir="5400000" algn="ctr" rotWithShape="0">
                    <a:srgbClr val="6E747A">
                      <a:alpha val="43000"/>
                    </a:srgbClr>
                  </a:outerShdw>
                </a:effectLst>
                <a:latin typeface="Cambria" pitchFamily="18" charset="0"/>
              </a:rPr>
              <a:t>Supervisor:</a:t>
            </a:r>
          </a:p>
          <a:p>
            <a:pPr algn="ctr"/>
            <a:r>
              <a:rPr lang="en-US" sz="2800" dirty="0" smtClean="0">
                <a:ln w="0"/>
                <a:solidFill>
                  <a:schemeClr val="accent1"/>
                </a:solidFill>
                <a:effectLst>
                  <a:outerShdw blurRad="38100" dist="25400" dir="5400000" algn="ctr" rotWithShape="0">
                    <a:srgbClr val="6E747A">
                      <a:alpha val="43000"/>
                    </a:srgbClr>
                  </a:outerShdw>
                </a:effectLst>
                <a:latin typeface="Cambria" pitchFamily="18" charset="0"/>
              </a:rPr>
              <a:t>Dr. </a:t>
            </a:r>
            <a:r>
              <a:rPr lang="en-US" sz="2800" dirty="0" err="1" smtClean="0">
                <a:ln w="0"/>
                <a:solidFill>
                  <a:schemeClr val="accent1"/>
                </a:solidFill>
                <a:effectLst>
                  <a:outerShdw blurRad="38100" dist="25400" dir="5400000" algn="ctr" rotWithShape="0">
                    <a:srgbClr val="6E747A">
                      <a:alpha val="43000"/>
                    </a:srgbClr>
                  </a:outerShdw>
                </a:effectLst>
                <a:latin typeface="Cambria" pitchFamily="18" charset="0"/>
              </a:rPr>
              <a:t>Salwa</a:t>
            </a:r>
            <a:r>
              <a:rPr lang="en-US" sz="2800" dirty="0" smtClean="0">
                <a:ln w="0"/>
                <a:solidFill>
                  <a:schemeClr val="accent1"/>
                </a:solidFill>
                <a:effectLst>
                  <a:outerShdw blurRad="38100" dist="25400" dir="5400000" algn="ctr" rotWithShape="0">
                    <a:srgbClr val="6E747A">
                      <a:alpha val="43000"/>
                    </a:srgbClr>
                  </a:outerShdw>
                </a:effectLst>
                <a:latin typeface="Cambria" pitchFamily="18" charset="0"/>
              </a:rPr>
              <a:t> </a:t>
            </a:r>
            <a:r>
              <a:rPr lang="en-US" sz="2800" dirty="0" err="1" smtClean="0">
                <a:ln w="0"/>
                <a:solidFill>
                  <a:schemeClr val="accent1"/>
                </a:solidFill>
                <a:effectLst>
                  <a:outerShdw blurRad="38100" dist="25400" dir="5400000" algn="ctr" rotWithShape="0">
                    <a:srgbClr val="6E747A">
                      <a:alpha val="43000"/>
                    </a:srgbClr>
                  </a:outerShdw>
                </a:effectLst>
                <a:latin typeface="Cambria" pitchFamily="18" charset="0"/>
              </a:rPr>
              <a:t>Tayel</a:t>
            </a:r>
            <a:endParaRPr lang="en-US" sz="2800" dirty="0">
              <a:ln w="0"/>
              <a:solidFill>
                <a:schemeClr val="accent1"/>
              </a:solidFill>
              <a:effectLst>
                <a:outerShdw blurRad="38100" dist="25400" dir="5400000" algn="ctr" rotWithShape="0">
                  <a:srgbClr val="6E747A">
                    <a:alpha val="43000"/>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abcnews.com/images/Health/HT_ebola_outbreak_2_sk_140728_16x9_992.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2447287"/>
            <a:ext cx="9089014" cy="439248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مستطيل 4"/>
          <p:cNvSpPr/>
          <p:nvPr/>
        </p:nvSpPr>
        <p:spPr>
          <a:xfrm>
            <a:off x="1777225" y="620688"/>
            <a:ext cx="5097870" cy="1200329"/>
          </a:xfrm>
          <a:prstGeom prst="rect">
            <a:avLst/>
          </a:prstGeom>
        </p:spPr>
        <p:txBody>
          <a:bodyPr wrap="none">
            <a:spAutoFit/>
          </a:bodyPr>
          <a:lstStyle/>
          <a:p>
            <a:pPr algn="ctr"/>
            <a:r>
              <a:rPr lang="en-US" sz="4000" dirty="0" smtClean="0">
                <a:ln w="0"/>
                <a:solidFill>
                  <a:schemeClr val="accent1"/>
                </a:solidFill>
                <a:effectLst>
                  <a:outerShdw blurRad="38100" dist="25400" dir="5400000" algn="ctr" rotWithShape="0">
                    <a:srgbClr val="6E747A">
                      <a:alpha val="43000"/>
                    </a:srgbClr>
                  </a:outerShdw>
                </a:effectLst>
                <a:latin typeface="Cambria" pitchFamily="18" charset="0"/>
                <a:ea typeface="+mj-ea"/>
                <a:cs typeface="+mj-cs"/>
              </a:rPr>
              <a:t>Epidemiology of Ebola</a:t>
            </a:r>
          </a:p>
          <a:p>
            <a:pPr algn="ctr"/>
            <a:r>
              <a:rPr lang="en-US" sz="3200" dirty="0" smtClean="0">
                <a:ln w="0"/>
                <a:solidFill>
                  <a:schemeClr val="accent1"/>
                </a:solidFill>
                <a:effectLst>
                  <a:outerShdw blurRad="38100" dist="25400" dir="5400000" algn="ctr" rotWithShape="0">
                    <a:srgbClr val="6E747A">
                      <a:alpha val="43000"/>
                    </a:srgbClr>
                  </a:outerShdw>
                </a:effectLst>
                <a:latin typeface="Cambria" pitchFamily="18" charset="0"/>
                <a:ea typeface="+mj-ea"/>
                <a:cs typeface="+mj-cs"/>
              </a:rPr>
              <a:t>By: </a:t>
            </a:r>
            <a:r>
              <a:rPr lang="en-US" sz="3200" dirty="0" err="1" smtClean="0">
                <a:ln w="0"/>
                <a:solidFill>
                  <a:schemeClr val="accent1"/>
                </a:solidFill>
                <a:effectLst>
                  <a:outerShdw blurRad="38100" dist="25400" dir="5400000" algn="ctr" rotWithShape="0">
                    <a:srgbClr val="6E747A">
                      <a:alpha val="43000"/>
                    </a:srgbClr>
                  </a:outerShdw>
                </a:effectLst>
                <a:latin typeface="Cambria" pitchFamily="18" charset="0"/>
                <a:ea typeface="+mj-ea"/>
                <a:cs typeface="+mj-cs"/>
              </a:rPr>
              <a:t>Shoroog</a:t>
            </a:r>
            <a:r>
              <a:rPr lang="en-US" sz="3200" dirty="0" smtClean="0">
                <a:ln w="0"/>
                <a:solidFill>
                  <a:schemeClr val="accent1"/>
                </a:solidFill>
                <a:effectLst>
                  <a:outerShdw blurRad="38100" dist="25400" dir="5400000" algn="ctr" rotWithShape="0">
                    <a:srgbClr val="6E747A">
                      <a:alpha val="43000"/>
                    </a:srgbClr>
                  </a:outerShdw>
                </a:effectLst>
                <a:latin typeface="Cambria" pitchFamily="18" charset="0"/>
                <a:ea typeface="+mj-ea"/>
                <a:cs typeface="+mj-cs"/>
              </a:rPr>
              <a:t> </a:t>
            </a:r>
            <a:r>
              <a:rPr lang="en-US" sz="3200" dirty="0" err="1" smtClean="0">
                <a:ln w="0"/>
                <a:solidFill>
                  <a:schemeClr val="accent1"/>
                </a:solidFill>
                <a:effectLst>
                  <a:outerShdw blurRad="38100" dist="25400" dir="5400000" algn="ctr" rotWithShape="0">
                    <a:srgbClr val="6E747A">
                      <a:alpha val="43000"/>
                    </a:srgbClr>
                  </a:outerShdw>
                </a:effectLst>
                <a:latin typeface="Cambria" pitchFamily="18" charset="0"/>
                <a:ea typeface="+mj-ea"/>
                <a:cs typeface="+mj-cs"/>
              </a:rPr>
              <a:t>Alharby</a:t>
            </a:r>
            <a:endParaRPr lang="en-US" sz="3200" dirty="0" smtClean="0">
              <a:ln w="0"/>
              <a:solidFill>
                <a:schemeClr val="accent1"/>
              </a:solidFill>
              <a:effectLst>
                <a:outerShdw blurRad="38100" dist="25400" dir="5400000" algn="ctr" rotWithShape="0">
                  <a:srgbClr val="6E747A">
                    <a:alpha val="43000"/>
                  </a:srgbClr>
                </a:outerShdw>
              </a:effectLst>
              <a:latin typeface="Georgia" pitchFamily="18" charset="0"/>
            </a:endParaRPr>
          </a:p>
        </p:txBody>
      </p:sp>
    </p:spTree>
    <p:extLst>
      <p:ext uri="{BB962C8B-B14F-4D97-AF65-F5344CB8AC3E}">
        <p14:creationId xmlns:p14="http://schemas.microsoft.com/office/powerpoint/2010/main" val="2441127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39552" y="1267483"/>
            <a:ext cx="8272989" cy="5590517"/>
          </a:xfrm>
          <a:prstGeom prst="rect">
            <a:avLst/>
          </a:prstGeom>
        </p:spPr>
      </p:pic>
      <p:sp>
        <p:nvSpPr>
          <p:cNvPr id="6" name="مستطيل 4"/>
          <p:cNvSpPr/>
          <p:nvPr/>
        </p:nvSpPr>
        <p:spPr>
          <a:xfrm>
            <a:off x="1115616" y="188640"/>
            <a:ext cx="5688631" cy="954107"/>
          </a:xfrm>
          <a:prstGeom prst="rect">
            <a:avLst/>
          </a:prstGeom>
        </p:spPr>
        <p:txBody>
          <a:bodyPr wrap="square">
            <a:spAutoFit/>
          </a:bodyPr>
          <a:lstStyle/>
          <a:p>
            <a:pPr algn="ctr"/>
            <a:r>
              <a:rPr lang="en-US" sz="2800" dirty="0" smtClean="0">
                <a:ln w="0"/>
                <a:solidFill>
                  <a:schemeClr val="accent1"/>
                </a:solidFill>
                <a:effectLst>
                  <a:outerShdw blurRad="38100" dist="25400" dir="5400000" algn="ctr" rotWithShape="0">
                    <a:srgbClr val="6E747A">
                      <a:alpha val="43000"/>
                    </a:srgbClr>
                  </a:outerShdw>
                </a:effectLst>
                <a:latin typeface="Cambria" pitchFamily="18" charset="0"/>
                <a:ea typeface="+mj-ea"/>
                <a:cs typeface="+mj-cs"/>
              </a:rPr>
              <a:t>Comparison between previous and Current Ebola outbreaks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24624" t="29157" r="26121" b="24578"/>
          <a:stretch>
            <a:fillRect/>
          </a:stretch>
        </p:blipFill>
        <p:spPr bwMode="auto">
          <a:xfrm>
            <a:off x="251520" y="1088054"/>
            <a:ext cx="8424936" cy="5688632"/>
          </a:xfrm>
          <a:prstGeom prst="rect">
            <a:avLst/>
          </a:prstGeom>
          <a:noFill/>
          <a:ln w="9525">
            <a:noFill/>
            <a:miter lim="800000"/>
            <a:headEnd/>
            <a:tailEnd/>
          </a:ln>
        </p:spPr>
      </p:pic>
      <p:sp>
        <p:nvSpPr>
          <p:cNvPr id="6" name="Rectangle 5"/>
          <p:cNvSpPr/>
          <p:nvPr/>
        </p:nvSpPr>
        <p:spPr>
          <a:xfrm>
            <a:off x="2339752" y="3140968"/>
            <a:ext cx="1008112" cy="1152128"/>
          </a:xfrm>
          <a:prstGeom prst="rect">
            <a:avLst/>
          </a:prstGeom>
          <a:noFill/>
        </p:spPr>
        <p:style>
          <a:lnRef idx="2">
            <a:schemeClr val="accent2"/>
          </a:lnRef>
          <a:fillRef idx="1">
            <a:schemeClr val="lt1"/>
          </a:fillRef>
          <a:effectRef idx="0">
            <a:schemeClr val="accent2"/>
          </a:effectRef>
          <a:fontRef idx="minor">
            <a:schemeClr val="dk1"/>
          </a:fontRef>
        </p:style>
        <p:txBody>
          <a:bodyPr rtlCol="1" anchor="ctr"/>
          <a:lstStyle/>
          <a:p>
            <a:pPr algn="ctr"/>
            <a:endParaRPr lang="ar-SA"/>
          </a:p>
        </p:txBody>
      </p:sp>
      <p:sp>
        <p:nvSpPr>
          <p:cNvPr id="4" name="TextBox 3"/>
          <p:cNvSpPr txBox="1"/>
          <p:nvPr/>
        </p:nvSpPr>
        <p:spPr>
          <a:xfrm>
            <a:off x="647564" y="142478"/>
            <a:ext cx="7632848" cy="954107"/>
          </a:xfrm>
          <a:prstGeom prst="rect">
            <a:avLst/>
          </a:prstGeom>
          <a:noFill/>
        </p:spPr>
        <p:txBody>
          <a:bodyPr wrap="square" rtlCol="1">
            <a:spAutoFit/>
          </a:bodyPr>
          <a:lstStyle/>
          <a:p>
            <a:pPr algn="l"/>
            <a:r>
              <a:rPr lang="en-US" sz="2800" b="1" dirty="0" smtClean="0">
                <a:ln w="0"/>
                <a:solidFill>
                  <a:schemeClr val="accent1"/>
                </a:solidFill>
                <a:effectLst>
                  <a:outerShdw blurRad="38100" dist="25400" dir="5400000" algn="ctr" rotWithShape="0">
                    <a:srgbClr val="6E747A">
                      <a:alpha val="43000"/>
                    </a:srgbClr>
                  </a:outerShdw>
                </a:effectLst>
              </a:rPr>
              <a:t>Number of cases and deaths On 31 October </a:t>
            </a:r>
            <a:endParaRPr lang="ar-SA" sz="2800" b="1" dirty="0">
              <a:ln w="0"/>
              <a:solidFill>
                <a:schemeClr val="accent1"/>
              </a:soli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55241"/>
            <a:ext cx="8229600" cy="6192688"/>
          </a:xfrm>
        </p:spPr>
        <p:txBody>
          <a:bodyPr>
            <a:normAutofit/>
          </a:bodyPr>
          <a:lstStyle/>
          <a:p>
            <a:pPr algn="l">
              <a:buNone/>
            </a:pPr>
            <a:r>
              <a:rPr lang="en-US" sz="2400" dirty="0" smtClean="0">
                <a:solidFill>
                  <a:schemeClr val="accent1">
                    <a:lumMod val="75000"/>
                  </a:schemeClr>
                </a:solidFill>
              </a:rPr>
              <a:t>*There </a:t>
            </a:r>
            <a:r>
              <a:rPr lang="en-US" sz="2400" dirty="0">
                <a:solidFill>
                  <a:schemeClr val="accent1">
                    <a:lumMod val="75000"/>
                  </a:schemeClr>
                </a:solidFill>
              </a:rPr>
              <a:t>are 5 species that have been identified: </a:t>
            </a:r>
            <a:endParaRPr lang="en-US" sz="2400" dirty="0" smtClean="0">
              <a:solidFill>
                <a:schemeClr val="accent1">
                  <a:lumMod val="75000"/>
                </a:schemeClr>
              </a:solidFill>
            </a:endParaRPr>
          </a:p>
          <a:p>
            <a:pPr algn="l">
              <a:buNone/>
            </a:pPr>
            <a:r>
              <a:rPr lang="en-US" sz="1800" dirty="0" smtClean="0"/>
              <a:t>        </a:t>
            </a:r>
            <a:r>
              <a:rPr lang="en-US" sz="1800" b="1" i="1" dirty="0" smtClean="0">
                <a:solidFill>
                  <a:srgbClr val="FF0066"/>
                </a:solidFill>
              </a:rPr>
              <a:t>Zaire</a:t>
            </a:r>
            <a:r>
              <a:rPr lang="en-US" sz="1800" b="1" i="1" dirty="0" smtClean="0"/>
              <a:t>, </a:t>
            </a:r>
            <a:r>
              <a:rPr lang="en-US" sz="1800" b="1" i="1" dirty="0" err="1" smtClean="0"/>
              <a:t>Bundibugyo</a:t>
            </a:r>
            <a:r>
              <a:rPr lang="en-US" sz="1800" b="1" i="1" dirty="0" smtClean="0"/>
              <a:t>, </a:t>
            </a:r>
            <a:r>
              <a:rPr lang="en-US" sz="1800" b="1" i="1" dirty="0" smtClean="0">
                <a:solidFill>
                  <a:schemeClr val="accent2">
                    <a:lumMod val="50000"/>
                  </a:schemeClr>
                </a:solidFill>
              </a:rPr>
              <a:t>Sudan</a:t>
            </a:r>
            <a:r>
              <a:rPr lang="en-US" sz="1800" b="1" i="1" dirty="0" smtClean="0"/>
              <a:t>, Reston and </a:t>
            </a:r>
            <a:r>
              <a:rPr lang="en-US" sz="1800" b="1" i="1" dirty="0" err="1" smtClean="0">
                <a:solidFill>
                  <a:srgbClr val="FF6699"/>
                </a:solidFill>
              </a:rPr>
              <a:t>Taï</a:t>
            </a:r>
            <a:r>
              <a:rPr lang="en-US" sz="1800" b="1" i="1" dirty="0" smtClean="0">
                <a:solidFill>
                  <a:srgbClr val="FF6699"/>
                </a:solidFill>
              </a:rPr>
              <a:t> </a:t>
            </a:r>
            <a:r>
              <a:rPr lang="en-US" sz="1800" b="1" i="1" dirty="0">
                <a:solidFill>
                  <a:srgbClr val="FF6699"/>
                </a:solidFill>
              </a:rPr>
              <a:t>Forest. </a:t>
            </a:r>
          </a:p>
          <a:p>
            <a:pPr algn="l">
              <a:buNone/>
            </a:pPr>
            <a:r>
              <a:rPr lang="en-US" sz="1800" dirty="0">
                <a:solidFill>
                  <a:schemeClr val="accent1">
                    <a:lumMod val="75000"/>
                  </a:schemeClr>
                </a:solidFill>
              </a:rPr>
              <a:t>-</a:t>
            </a:r>
            <a:r>
              <a:rPr lang="en-US" sz="2400" dirty="0" smtClean="0">
                <a:solidFill>
                  <a:schemeClr val="accent1">
                    <a:lumMod val="75000"/>
                  </a:schemeClr>
                </a:solidFill>
              </a:rPr>
              <a:t>The </a:t>
            </a:r>
            <a:r>
              <a:rPr lang="en-US" sz="2400" dirty="0">
                <a:solidFill>
                  <a:schemeClr val="accent1">
                    <a:lumMod val="75000"/>
                  </a:schemeClr>
                </a:solidFill>
              </a:rPr>
              <a:t>first </a:t>
            </a:r>
            <a:r>
              <a:rPr lang="en-US" sz="2400" dirty="0" smtClean="0">
                <a:solidFill>
                  <a:schemeClr val="accent1">
                    <a:lumMod val="75000"/>
                  </a:schemeClr>
                </a:solidFill>
              </a:rPr>
              <a:t>3 have </a:t>
            </a:r>
            <a:r>
              <a:rPr lang="en-US" sz="2400" dirty="0">
                <a:solidFill>
                  <a:schemeClr val="accent1">
                    <a:lumMod val="75000"/>
                  </a:schemeClr>
                </a:solidFill>
              </a:rPr>
              <a:t>been associated with large outbreaks in Africa</a:t>
            </a:r>
            <a:r>
              <a:rPr lang="en-US" sz="2400" dirty="0"/>
              <a:t>. </a:t>
            </a:r>
          </a:p>
          <a:p>
            <a:pPr algn="l">
              <a:buNone/>
            </a:pPr>
            <a:r>
              <a:rPr lang="en-US" sz="2400" b="1" dirty="0" smtClean="0">
                <a:solidFill>
                  <a:srgbClr val="FF0066"/>
                </a:solidFill>
              </a:rPr>
              <a:t>**The </a:t>
            </a:r>
            <a:r>
              <a:rPr lang="en-US" sz="2400" b="1" dirty="0">
                <a:solidFill>
                  <a:srgbClr val="FF0066"/>
                </a:solidFill>
              </a:rPr>
              <a:t>virus causing the 2014 West African outbreak belongs to the Zaire species.</a:t>
            </a:r>
            <a:endParaRPr lang="ar-SA" sz="2400" b="1" dirty="0">
              <a:solidFill>
                <a:srgbClr val="FF0066"/>
              </a:solidFill>
            </a:endParaRPr>
          </a:p>
        </p:txBody>
      </p:sp>
      <p:pic>
        <p:nvPicPr>
          <p:cNvPr id="5" name="Picture 2" descr="Ebola in Africa "/>
          <p:cNvPicPr>
            <a:picLocks noChangeAspect="1" noChangeArrowheads="1"/>
          </p:cNvPicPr>
          <p:nvPr/>
        </p:nvPicPr>
        <p:blipFill>
          <a:blip r:embed="rId2" cstate="print"/>
          <a:srcRect l="3509" t="10810" r="1754" b="9460"/>
          <a:stretch>
            <a:fillRect/>
          </a:stretch>
        </p:blipFill>
        <p:spPr bwMode="auto">
          <a:xfrm>
            <a:off x="683568" y="3284984"/>
            <a:ext cx="7776864" cy="3744416"/>
          </a:xfrm>
          <a:prstGeom prst="rect">
            <a:avLst/>
          </a:prstGeom>
          <a:noFill/>
        </p:spPr>
      </p:pic>
      <p:sp>
        <p:nvSpPr>
          <p:cNvPr id="4" name="Rectangle 3"/>
          <p:cNvSpPr/>
          <p:nvPr/>
        </p:nvSpPr>
        <p:spPr>
          <a:xfrm>
            <a:off x="0" y="70466"/>
            <a:ext cx="8136904" cy="584775"/>
          </a:xfrm>
          <a:prstGeom prst="rect">
            <a:avLst/>
          </a:prstGeom>
        </p:spPr>
        <p:txBody>
          <a:bodyPr wrap="square">
            <a:spAutoFit/>
          </a:bodyPr>
          <a:lstStyle/>
          <a:p>
            <a:pPr algn="l"/>
            <a:r>
              <a:rPr lang="en-US" sz="3200" b="1" dirty="0" smtClean="0">
                <a:solidFill>
                  <a:schemeClr val="accent1">
                    <a:lumMod val="75000"/>
                  </a:schemeClr>
                </a:solidFill>
                <a:latin typeface="Times New Roman" pitchFamily="18" charset="0"/>
                <a:cs typeface="Times New Roman" pitchFamily="18" charset="0"/>
              </a:rPr>
              <a:t>Distribution of Ebola species among Africa</a:t>
            </a:r>
            <a:endParaRPr lang="ar-SA" sz="3200" b="1"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abcnews.com/images/Health/HT_ebola_outbreak_2_sk_140728_16x9_992.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9494" y="548680"/>
            <a:ext cx="9089014" cy="576064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مستطيل 4"/>
          <p:cNvSpPr/>
          <p:nvPr/>
        </p:nvSpPr>
        <p:spPr>
          <a:xfrm>
            <a:off x="905878" y="2564904"/>
            <a:ext cx="7022563" cy="1323439"/>
          </a:xfrm>
          <a:prstGeom prst="rect">
            <a:avLst/>
          </a:prstGeom>
        </p:spPr>
        <p:txBody>
          <a:bodyPr wrap="none">
            <a:spAutoFit/>
          </a:bodyPr>
          <a:lstStyle/>
          <a:p>
            <a:r>
              <a:rPr lang="en-US" sz="4400" b="1" dirty="0" smtClean="0">
                <a:solidFill>
                  <a:schemeClr val="tx2">
                    <a:lumMod val="75000"/>
                  </a:schemeClr>
                </a:solidFill>
                <a:latin typeface="Cambria" pitchFamily="18" charset="0"/>
                <a:ea typeface="+mj-ea"/>
                <a:cs typeface="+mj-cs"/>
              </a:rPr>
              <a:t>Ebola Agent and Reservoir</a:t>
            </a:r>
          </a:p>
          <a:p>
            <a:pPr algn="ctr"/>
            <a:r>
              <a:rPr lang="en-US" sz="3600" b="1" dirty="0" smtClean="0">
                <a:solidFill>
                  <a:schemeClr val="tx2">
                    <a:lumMod val="75000"/>
                  </a:schemeClr>
                </a:solidFill>
                <a:latin typeface="Cambria" pitchFamily="18" charset="0"/>
                <a:ea typeface="+mj-ea"/>
                <a:cs typeface="+mj-cs"/>
              </a:rPr>
              <a:t>By: </a:t>
            </a:r>
            <a:r>
              <a:rPr lang="en-US" sz="3600" b="1" dirty="0" err="1" smtClean="0">
                <a:solidFill>
                  <a:schemeClr val="tx2">
                    <a:lumMod val="75000"/>
                  </a:schemeClr>
                </a:solidFill>
                <a:latin typeface="Cambria" pitchFamily="18" charset="0"/>
                <a:ea typeface="+mj-ea"/>
                <a:cs typeface="+mj-cs"/>
              </a:rPr>
              <a:t>Noura</a:t>
            </a:r>
            <a:r>
              <a:rPr lang="en-US" sz="3600" b="1" dirty="0" smtClean="0">
                <a:solidFill>
                  <a:schemeClr val="tx2">
                    <a:lumMod val="75000"/>
                  </a:schemeClr>
                </a:solidFill>
                <a:latin typeface="Cambria" pitchFamily="18" charset="0"/>
                <a:ea typeface="+mj-ea"/>
                <a:cs typeface="+mj-cs"/>
              </a:rPr>
              <a:t> </a:t>
            </a:r>
            <a:r>
              <a:rPr lang="en-US" sz="3600" b="1" dirty="0" err="1" smtClean="0">
                <a:solidFill>
                  <a:schemeClr val="tx2">
                    <a:lumMod val="75000"/>
                  </a:schemeClr>
                </a:solidFill>
                <a:latin typeface="Cambria" pitchFamily="18" charset="0"/>
                <a:ea typeface="+mj-ea"/>
                <a:cs typeface="+mj-cs"/>
              </a:rPr>
              <a:t>Alajmy</a:t>
            </a:r>
            <a:endParaRPr lang="en-US" sz="1400" b="1" dirty="0" smtClean="0">
              <a:latin typeface="Georgia" pitchFamily="18" charset="0"/>
            </a:endParaRPr>
          </a:p>
        </p:txBody>
      </p:sp>
    </p:spTree>
    <p:extLst>
      <p:ext uri="{BB962C8B-B14F-4D97-AF65-F5344CB8AC3E}">
        <p14:creationId xmlns:p14="http://schemas.microsoft.com/office/powerpoint/2010/main" val="24411270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7384" y="0"/>
            <a:ext cx="8135056" cy="6186309"/>
          </a:xfrm>
          <a:prstGeom prst="rect">
            <a:avLst/>
          </a:prstGeom>
        </p:spPr>
        <p:txBody>
          <a:bodyPr wrap="square">
            <a:spAutoFit/>
          </a:bodyPr>
          <a:lstStyle/>
          <a:p>
            <a:pPr algn="l" rtl="0"/>
            <a:endParaRPr lang="en-US" sz="2800" b="1" dirty="0" smtClean="0"/>
          </a:p>
          <a:p>
            <a:pPr marL="457200" indent="-457200" algn="l" rtl="0">
              <a:buFont typeface="Wingdings" pitchFamily="2" charset="2"/>
              <a:buChar char="q"/>
            </a:pPr>
            <a:r>
              <a:rPr lang="en-US" sz="3200" b="1" dirty="0" smtClean="0">
                <a:ln w="0"/>
                <a:solidFill>
                  <a:schemeClr val="accent1"/>
                </a:solidFill>
                <a:effectLst>
                  <a:outerShdw blurRad="38100" dist="25400" dir="5400000" algn="ctr" rotWithShape="0">
                    <a:srgbClr val="6E747A">
                      <a:alpha val="43000"/>
                    </a:srgbClr>
                  </a:outerShdw>
                </a:effectLst>
              </a:rPr>
              <a:t>Virology of Ebola virus : </a:t>
            </a:r>
            <a:r>
              <a:rPr lang="en-US" sz="3200" b="1" dirty="0">
                <a:ln w="0"/>
                <a:solidFill>
                  <a:schemeClr val="accent1"/>
                </a:solidFill>
                <a:effectLst>
                  <a:outerShdw blurRad="38100" dist="25400" dir="5400000" algn="ctr" rotWithShape="0">
                    <a:srgbClr val="6E747A">
                      <a:alpha val="43000"/>
                    </a:srgbClr>
                  </a:outerShdw>
                </a:effectLst>
              </a:rPr>
              <a:t>- </a:t>
            </a:r>
            <a:r>
              <a:rPr lang="en-US" sz="2800" dirty="0"/>
              <a:t> </a:t>
            </a:r>
            <a:endParaRPr lang="en-US" sz="2800" dirty="0" smtClean="0"/>
          </a:p>
          <a:p>
            <a:pPr algn="l" rtl="0"/>
            <a:endParaRPr lang="en-US" sz="2800" dirty="0"/>
          </a:p>
          <a:p>
            <a:pPr algn="l" rtl="0"/>
            <a:r>
              <a:rPr lang="en-US" sz="2800" dirty="0"/>
              <a:t> </a:t>
            </a:r>
            <a:r>
              <a:rPr lang="en-US" sz="2400" dirty="0" smtClean="0"/>
              <a:t>-    single-stranded </a:t>
            </a:r>
            <a:r>
              <a:rPr lang="en-US" sz="2400" dirty="0"/>
              <a:t>RNA viruses </a:t>
            </a:r>
            <a:r>
              <a:rPr lang="en-US" sz="2400" dirty="0" err="1" smtClean="0"/>
              <a:t>nonsegmented</a:t>
            </a:r>
            <a:r>
              <a:rPr lang="en-US" sz="2400" dirty="0" smtClean="0"/>
              <a:t> , second </a:t>
            </a:r>
            <a:r>
              <a:rPr lang="en-US" sz="2400" dirty="0"/>
              <a:t>member of </a:t>
            </a:r>
            <a:r>
              <a:rPr lang="en-US" sz="2400" b="1" dirty="0" err="1"/>
              <a:t>Filoviridae</a:t>
            </a:r>
            <a:r>
              <a:rPr lang="en-US" sz="2400" dirty="0"/>
              <a:t> </a:t>
            </a:r>
            <a:r>
              <a:rPr lang="en-US" sz="2400" b="1" dirty="0" smtClean="0"/>
              <a:t>family</a:t>
            </a:r>
          </a:p>
          <a:p>
            <a:pPr algn="l" rtl="0"/>
            <a:endParaRPr lang="en-US" sz="2400" b="1" dirty="0" smtClean="0"/>
          </a:p>
          <a:p>
            <a:pPr algn="l" rtl="0"/>
            <a:r>
              <a:rPr lang="en-US" sz="2400" dirty="0" smtClean="0"/>
              <a:t>-     Ebola </a:t>
            </a:r>
            <a:r>
              <a:rPr lang="en-US" sz="2400" dirty="0"/>
              <a:t>and Marburg viruses are Together, they make up the </a:t>
            </a:r>
            <a:r>
              <a:rPr lang="en-US" sz="2400" b="1" dirty="0"/>
              <a:t>family </a:t>
            </a:r>
            <a:r>
              <a:rPr lang="en-US" sz="2400" b="1" dirty="0" err="1"/>
              <a:t>Filoviridae</a:t>
            </a:r>
            <a:endParaRPr lang="en-US" sz="2400" dirty="0"/>
          </a:p>
          <a:p>
            <a:pPr algn="l" rtl="0"/>
            <a:endParaRPr lang="en-US" sz="2400" b="1" dirty="0" smtClean="0"/>
          </a:p>
          <a:p>
            <a:pPr marL="342900" indent="-342900" algn="l" rtl="0">
              <a:buFontTx/>
              <a:buChar char="-"/>
            </a:pPr>
            <a:r>
              <a:rPr lang="en-US" sz="2400" dirty="0" smtClean="0"/>
              <a:t> </a:t>
            </a:r>
            <a:r>
              <a:rPr lang="en-US" sz="2400" dirty="0"/>
              <a:t>taken from the </a:t>
            </a:r>
            <a:r>
              <a:rPr lang="en-US" sz="2400" dirty="0" smtClean="0"/>
              <a:t>Latin word </a:t>
            </a:r>
            <a:r>
              <a:rPr lang="en-US" sz="2400" dirty="0"/>
              <a:t>"</a:t>
            </a:r>
            <a:r>
              <a:rPr lang="en-US" sz="2400" dirty="0" err="1"/>
              <a:t>filum</a:t>
            </a:r>
            <a:r>
              <a:rPr lang="en-US" sz="2400" dirty="0"/>
              <a:t>," meaning thread-like, based upon their filamentous structure </a:t>
            </a:r>
            <a:endParaRPr lang="en-US" sz="2400" dirty="0" smtClean="0"/>
          </a:p>
          <a:p>
            <a:pPr marL="342900" indent="-342900" algn="l" rtl="0">
              <a:buFontTx/>
              <a:buChar char="-"/>
            </a:pPr>
            <a:endParaRPr lang="en-US" sz="2800" dirty="0" smtClean="0"/>
          </a:p>
          <a:p>
            <a:pPr marL="342900" indent="-342900" algn="l" rtl="0">
              <a:buFontTx/>
              <a:buChar char="-"/>
            </a:pPr>
            <a:endParaRPr lang="en-US" sz="2800" dirty="0"/>
          </a:p>
          <a:p>
            <a:pPr marL="342900" indent="-342900" algn="l" rtl="0">
              <a:buFontTx/>
              <a:buChar char="-"/>
            </a:pPr>
            <a:endParaRPr lang="en-US" sz="2800" dirty="0" smtClean="0"/>
          </a:p>
          <a:p>
            <a:pPr marL="342900" indent="-342900" algn="l" rtl="0">
              <a:buFontTx/>
              <a:buChar char="-"/>
            </a:pPr>
            <a:endParaRPr lang="en-US" sz="2800" dirty="0"/>
          </a:p>
        </p:txBody>
      </p:sp>
    </p:spTree>
    <p:extLst>
      <p:ext uri="{BB962C8B-B14F-4D97-AF65-F5344CB8AC3E}">
        <p14:creationId xmlns:p14="http://schemas.microsoft.com/office/powerpoint/2010/main" val="2782159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643334"/>
            <a:ext cx="8208912" cy="1569660"/>
          </a:xfrm>
          <a:prstGeom prst="rect">
            <a:avLst/>
          </a:prstGeom>
        </p:spPr>
        <p:txBody>
          <a:bodyPr wrap="square">
            <a:spAutoFit/>
          </a:bodyPr>
          <a:lstStyle/>
          <a:p>
            <a:pPr marL="457200" lvl="0" indent="-457200" algn="l" rtl="0">
              <a:buFont typeface="Wingdings" pitchFamily="2" charset="2"/>
              <a:buChar char="q"/>
            </a:pPr>
            <a:r>
              <a:rPr lang="en-US" sz="2400" b="1" dirty="0">
                <a:solidFill>
                  <a:schemeClr val="accent1">
                    <a:lumMod val="75000"/>
                  </a:schemeClr>
                </a:solidFill>
              </a:rPr>
              <a:t>Virology of Ebola virus </a:t>
            </a:r>
            <a:r>
              <a:rPr lang="en-US" sz="2400" b="1" dirty="0" smtClean="0">
                <a:solidFill>
                  <a:schemeClr val="accent1">
                    <a:lumMod val="75000"/>
                  </a:schemeClr>
                </a:solidFill>
              </a:rPr>
              <a:t> cont..: </a:t>
            </a:r>
            <a:r>
              <a:rPr lang="en-US" sz="2400" b="1" dirty="0">
                <a:solidFill>
                  <a:schemeClr val="accent1">
                    <a:lumMod val="75000"/>
                  </a:schemeClr>
                </a:solidFill>
              </a:rPr>
              <a:t>- </a:t>
            </a:r>
            <a:r>
              <a:rPr lang="en-US" sz="2400" dirty="0">
                <a:solidFill>
                  <a:prstClr val="black"/>
                </a:solidFill>
              </a:rPr>
              <a:t> </a:t>
            </a:r>
          </a:p>
          <a:p>
            <a:pPr marL="342900" indent="-342900" algn="l" rtl="0">
              <a:buFontTx/>
              <a:buChar char="-"/>
            </a:pPr>
            <a:endParaRPr lang="en-US" sz="2400" dirty="0" smtClean="0"/>
          </a:p>
          <a:p>
            <a:pPr marL="342900" indent="-342900" algn="l" rtl="0">
              <a:buFontTx/>
              <a:buChar char="-"/>
            </a:pPr>
            <a:r>
              <a:rPr lang="en-US" sz="2400" dirty="0"/>
              <a:t>it can appear shaped like a U, a 6, or coiled like a snail; and can </a:t>
            </a:r>
            <a:r>
              <a:rPr lang="en-US" sz="2400" dirty="0" smtClean="0"/>
              <a:t>sometimes </a:t>
            </a:r>
            <a:r>
              <a:rPr lang="en-US" sz="2400" dirty="0"/>
              <a:t>be branched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2338018"/>
            <a:ext cx="3888432" cy="2322924"/>
          </a:xfrm>
          <a:prstGeom prst="rect">
            <a:avLst/>
          </a:prstGeom>
        </p:spPr>
      </p:pic>
      <p:sp>
        <p:nvSpPr>
          <p:cNvPr id="7" name="Rectangle 6"/>
          <p:cNvSpPr/>
          <p:nvPr/>
        </p:nvSpPr>
        <p:spPr>
          <a:xfrm>
            <a:off x="0" y="5229200"/>
            <a:ext cx="5872120" cy="461665"/>
          </a:xfrm>
          <a:prstGeom prst="rect">
            <a:avLst/>
          </a:prstGeom>
        </p:spPr>
        <p:txBody>
          <a:bodyPr wrap="none">
            <a:spAutoFit/>
          </a:bodyPr>
          <a:lstStyle/>
          <a:p>
            <a:r>
              <a:rPr lang="en-US" sz="2400" b="1" dirty="0" smtClean="0"/>
              <a:t>- </a:t>
            </a:r>
            <a:r>
              <a:rPr lang="en-US" sz="2400" b="1" dirty="0" smtClean="0">
                <a:solidFill>
                  <a:schemeClr val="accent1">
                    <a:lumMod val="75000"/>
                  </a:schemeClr>
                </a:solidFill>
              </a:rPr>
              <a:t>INCUBATION </a:t>
            </a:r>
            <a:r>
              <a:rPr lang="en-US" sz="2400" b="1" dirty="0">
                <a:solidFill>
                  <a:schemeClr val="accent1">
                    <a:lumMod val="75000"/>
                  </a:schemeClr>
                </a:solidFill>
              </a:rPr>
              <a:t>PERIOD</a:t>
            </a:r>
            <a:r>
              <a:rPr lang="en-US" sz="2400" b="1" dirty="0"/>
              <a:t>:</a:t>
            </a:r>
            <a:r>
              <a:rPr lang="en-US" sz="2400" dirty="0"/>
              <a:t> </a:t>
            </a:r>
            <a:r>
              <a:rPr lang="en-US" sz="2400" dirty="0" smtClean="0"/>
              <a:t> Two </a:t>
            </a:r>
            <a:r>
              <a:rPr lang="en-US" sz="2400" dirty="0"/>
              <a:t>to 21 days</a:t>
            </a:r>
            <a:endParaRPr lang="ar-SA" sz="2400" dirty="0"/>
          </a:p>
        </p:txBody>
      </p:sp>
    </p:spTree>
    <p:extLst>
      <p:ext uri="{BB962C8B-B14F-4D97-AF65-F5344CB8AC3E}">
        <p14:creationId xmlns:p14="http://schemas.microsoft.com/office/powerpoint/2010/main" val="395636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92642"/>
            <a:ext cx="8496944" cy="6370975"/>
          </a:xfrm>
          <a:prstGeom prst="rect">
            <a:avLst/>
          </a:prstGeom>
        </p:spPr>
        <p:txBody>
          <a:bodyPr wrap="square">
            <a:spAutoFit/>
          </a:bodyPr>
          <a:lstStyle/>
          <a:p>
            <a:pPr marL="457200" indent="-457200" algn="l" rtl="0">
              <a:buFont typeface="Wingdings" pitchFamily="2" charset="2"/>
              <a:buChar char="q"/>
            </a:pPr>
            <a:r>
              <a:rPr lang="en-US" sz="2800" b="1" dirty="0">
                <a:solidFill>
                  <a:schemeClr val="accent1">
                    <a:lumMod val="75000"/>
                  </a:schemeClr>
                </a:solidFill>
              </a:rPr>
              <a:t>Species </a:t>
            </a:r>
            <a:r>
              <a:rPr lang="en-US" sz="2800" b="1" dirty="0" smtClean="0">
                <a:solidFill>
                  <a:schemeClr val="accent1">
                    <a:lumMod val="75000"/>
                  </a:schemeClr>
                </a:solidFill>
              </a:rPr>
              <a:t>:</a:t>
            </a:r>
          </a:p>
          <a:p>
            <a:pPr algn="l" rtl="0"/>
            <a:r>
              <a:rPr lang="en-US" sz="2400" dirty="0" smtClean="0"/>
              <a:t>The </a:t>
            </a:r>
            <a:r>
              <a:rPr lang="en-US" sz="2400" dirty="0"/>
              <a:t>five known virus species are named for the region where each was originally identified </a:t>
            </a:r>
            <a:r>
              <a:rPr lang="en-US" sz="2400" dirty="0" smtClean="0"/>
              <a:t>: </a:t>
            </a:r>
          </a:p>
          <a:p>
            <a:pPr algn="l" rtl="0"/>
            <a:endParaRPr lang="en-US" sz="2400" dirty="0" smtClean="0"/>
          </a:p>
          <a:p>
            <a:pPr marL="285750" indent="-285750" algn="l" rtl="0">
              <a:buFont typeface="Wingdings" pitchFamily="2" charset="2"/>
              <a:buChar char="Ø"/>
            </a:pPr>
            <a:r>
              <a:rPr lang="en-US" sz="2400" i="1" dirty="0" err="1" smtClean="0"/>
              <a:t>Bundibugyo</a:t>
            </a:r>
            <a:r>
              <a:rPr lang="en-US" sz="2400" i="1" dirty="0" smtClean="0"/>
              <a:t> </a:t>
            </a:r>
            <a:r>
              <a:rPr lang="en-US" sz="2400" i="1" dirty="0" err="1"/>
              <a:t>ebolavirus</a:t>
            </a:r>
            <a:endParaRPr lang="en-US" sz="2400" dirty="0"/>
          </a:p>
          <a:p>
            <a:pPr marL="285750" indent="-285750" algn="l" rtl="0">
              <a:buFont typeface="Wingdings" pitchFamily="2" charset="2"/>
              <a:buChar char="Ø"/>
            </a:pPr>
            <a:r>
              <a:rPr lang="en-US" sz="2400" i="1" dirty="0" smtClean="0"/>
              <a:t>Sudan </a:t>
            </a:r>
            <a:r>
              <a:rPr lang="en-US" sz="2400" i="1" dirty="0" err="1"/>
              <a:t>ebolavirus</a:t>
            </a:r>
            <a:r>
              <a:rPr lang="en-US" sz="2400" dirty="0"/>
              <a:t>, </a:t>
            </a:r>
          </a:p>
          <a:p>
            <a:pPr marL="285750" indent="-285750" algn="l" rtl="0">
              <a:buFont typeface="Wingdings" pitchFamily="2" charset="2"/>
              <a:buChar char="Ø"/>
            </a:pPr>
            <a:r>
              <a:rPr lang="en-US" sz="2400" i="1" dirty="0" err="1"/>
              <a:t>zaire</a:t>
            </a:r>
            <a:r>
              <a:rPr lang="en-US" sz="2400" i="1" dirty="0"/>
              <a:t> </a:t>
            </a:r>
            <a:r>
              <a:rPr lang="en-US" sz="2400" i="1" dirty="0" err="1"/>
              <a:t>ebolavirus</a:t>
            </a:r>
            <a:r>
              <a:rPr lang="en-US" sz="2400" dirty="0"/>
              <a:t> </a:t>
            </a:r>
            <a:r>
              <a:rPr lang="en-US" sz="2400" dirty="0" smtClean="0"/>
              <a:t>:</a:t>
            </a:r>
          </a:p>
          <a:p>
            <a:pPr lvl="1" algn="l" rtl="0"/>
            <a:r>
              <a:rPr lang="en-US" sz="2400" dirty="0" smtClean="0"/>
              <a:t> </a:t>
            </a:r>
            <a:r>
              <a:rPr lang="en-US" sz="2400" dirty="0">
                <a:solidFill>
                  <a:srgbClr val="FF0000"/>
                </a:solidFill>
              </a:rPr>
              <a:t>- </a:t>
            </a:r>
            <a:r>
              <a:rPr lang="en-US" sz="2400" dirty="0" err="1">
                <a:solidFill>
                  <a:srgbClr val="FF0000"/>
                </a:solidFill>
              </a:rPr>
              <a:t>zaire</a:t>
            </a:r>
            <a:r>
              <a:rPr lang="en-US" sz="2400" dirty="0">
                <a:solidFill>
                  <a:srgbClr val="FF0000"/>
                </a:solidFill>
              </a:rPr>
              <a:t> highest mortality rate of the </a:t>
            </a:r>
            <a:r>
              <a:rPr lang="en-US" sz="2400" dirty="0" err="1" smtClean="0">
                <a:solidFill>
                  <a:srgbClr val="FF0000"/>
                </a:solidFill>
              </a:rPr>
              <a:t>ebolaviruses</a:t>
            </a:r>
            <a:r>
              <a:rPr lang="en-US" sz="2400" dirty="0" smtClean="0">
                <a:solidFill>
                  <a:srgbClr val="FF0000"/>
                </a:solidFill>
              </a:rPr>
              <a:t>. it is </a:t>
            </a:r>
            <a:r>
              <a:rPr lang="en-US" sz="2400" dirty="0">
                <a:solidFill>
                  <a:srgbClr val="FF0000"/>
                </a:solidFill>
              </a:rPr>
              <a:t>also responsible for the largest number of </a:t>
            </a:r>
            <a:r>
              <a:rPr lang="en-US" sz="2400" dirty="0" smtClean="0">
                <a:solidFill>
                  <a:srgbClr val="FF0000"/>
                </a:solidFill>
              </a:rPr>
              <a:t>outbreaks, </a:t>
            </a:r>
            <a:r>
              <a:rPr lang="en-US" sz="2400" dirty="0">
                <a:solidFill>
                  <a:srgbClr val="FF0000"/>
                </a:solidFill>
              </a:rPr>
              <a:t>including both the first documented outbreak (1976) and the outbreak with the most deaths (2014</a:t>
            </a:r>
            <a:r>
              <a:rPr lang="en-US" sz="2400" dirty="0" smtClean="0">
                <a:solidFill>
                  <a:srgbClr val="FF0000"/>
                </a:solidFill>
              </a:rPr>
              <a:t>).</a:t>
            </a:r>
            <a:r>
              <a:rPr lang="en-US" sz="2400" dirty="0">
                <a:solidFill>
                  <a:srgbClr val="FF0000"/>
                </a:solidFill>
              </a:rPr>
              <a:t> </a:t>
            </a:r>
            <a:endParaRPr lang="en-US" sz="2400" dirty="0" smtClean="0">
              <a:solidFill>
                <a:srgbClr val="FF0000"/>
              </a:solidFill>
            </a:endParaRPr>
          </a:p>
          <a:p>
            <a:pPr lvl="1" algn="l" rtl="0"/>
            <a:endParaRPr lang="en-US" sz="2400" i="1" dirty="0"/>
          </a:p>
          <a:p>
            <a:pPr marL="342900" indent="-342900" algn="l" rtl="0">
              <a:buFont typeface="Wingdings" pitchFamily="2" charset="2"/>
              <a:buChar char="Ø"/>
            </a:pPr>
            <a:r>
              <a:rPr lang="en-US" sz="2400" i="1" dirty="0" err="1" smtClean="0"/>
              <a:t>Taï</a:t>
            </a:r>
            <a:r>
              <a:rPr lang="en-US" sz="2400" i="1" dirty="0" smtClean="0"/>
              <a:t> </a:t>
            </a:r>
            <a:r>
              <a:rPr lang="en-US" sz="2400" i="1" dirty="0"/>
              <a:t>Forest </a:t>
            </a:r>
            <a:r>
              <a:rPr lang="en-US" sz="2400" i="1" dirty="0" err="1"/>
              <a:t>ebolavirus</a:t>
            </a:r>
            <a:r>
              <a:rPr lang="en-US" sz="2400" dirty="0"/>
              <a:t> (originally </a:t>
            </a:r>
            <a:r>
              <a:rPr lang="en-US" sz="2400" i="1" dirty="0"/>
              <a:t>Côte d'Ivoire </a:t>
            </a:r>
            <a:r>
              <a:rPr lang="en-US" sz="2400" i="1" dirty="0" err="1"/>
              <a:t>ebolavirus</a:t>
            </a:r>
            <a:r>
              <a:rPr lang="en-US" sz="2400" dirty="0"/>
              <a:t>) </a:t>
            </a:r>
          </a:p>
          <a:p>
            <a:pPr marL="285750" indent="-285750" algn="l" rtl="0">
              <a:buFont typeface="Wingdings" pitchFamily="2" charset="2"/>
              <a:buChar char="Ø"/>
            </a:pPr>
            <a:r>
              <a:rPr lang="en-US" sz="2400" i="1" dirty="0"/>
              <a:t>Reston </a:t>
            </a:r>
            <a:r>
              <a:rPr lang="en-US" sz="2400" i="1" dirty="0" err="1"/>
              <a:t>ebolavirus</a:t>
            </a:r>
            <a:r>
              <a:rPr lang="en-US" sz="2400" dirty="0"/>
              <a:t>,  is a type of Ebola that only infects non-human primates</a:t>
            </a:r>
          </a:p>
          <a:p>
            <a:pPr algn="l" rtl="0"/>
            <a:endParaRPr lang="en-US" sz="2000" dirty="0"/>
          </a:p>
        </p:txBody>
      </p:sp>
    </p:spTree>
    <p:extLst>
      <p:ext uri="{BB962C8B-B14F-4D97-AF65-F5344CB8AC3E}">
        <p14:creationId xmlns:p14="http://schemas.microsoft.com/office/powerpoint/2010/main" val="30465594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76672"/>
            <a:ext cx="7992888" cy="6801862"/>
          </a:xfrm>
          <a:prstGeom prst="rect">
            <a:avLst/>
          </a:prstGeom>
        </p:spPr>
        <p:txBody>
          <a:bodyPr wrap="square">
            <a:spAutoFit/>
          </a:bodyPr>
          <a:lstStyle/>
          <a:p>
            <a:pPr marL="457200" indent="-457200" algn="l" rtl="0">
              <a:buFont typeface="Wingdings" pitchFamily="2" charset="2"/>
              <a:buChar char="q"/>
            </a:pPr>
            <a:r>
              <a:rPr lang="en-US" sz="2800" b="1" dirty="0">
                <a:solidFill>
                  <a:schemeClr val="accent1">
                    <a:lumMod val="75000"/>
                  </a:schemeClr>
                </a:solidFill>
                <a:latin typeface="Cambria" pitchFamily="18" charset="0"/>
              </a:rPr>
              <a:t>Reservoir </a:t>
            </a:r>
            <a:r>
              <a:rPr lang="en-US" sz="2800" b="1" dirty="0" smtClean="0">
                <a:solidFill>
                  <a:schemeClr val="accent1">
                    <a:lumMod val="75000"/>
                  </a:schemeClr>
                </a:solidFill>
                <a:latin typeface="Cambria" pitchFamily="18" charset="0"/>
              </a:rPr>
              <a:t>:</a:t>
            </a:r>
            <a:endParaRPr lang="en-US" sz="2800" b="1" dirty="0">
              <a:solidFill>
                <a:schemeClr val="accent1">
                  <a:lumMod val="75000"/>
                </a:schemeClr>
              </a:solidFill>
              <a:latin typeface="Cambria" pitchFamily="18" charset="0"/>
            </a:endParaRPr>
          </a:p>
          <a:p>
            <a:pPr algn="l" rtl="0"/>
            <a:endParaRPr lang="en-US" sz="2400" b="1" dirty="0"/>
          </a:p>
          <a:p>
            <a:pPr marL="342900" indent="-342900" algn="l" rtl="0">
              <a:buFont typeface="Wingdings" pitchFamily="2" charset="2"/>
              <a:buChar char="v"/>
            </a:pPr>
            <a:r>
              <a:rPr lang="en-US" sz="2400" dirty="0" smtClean="0"/>
              <a:t>The </a:t>
            </a:r>
            <a:r>
              <a:rPr lang="en-US" sz="2400" dirty="0"/>
              <a:t>natural reservoir for Ebola is unknown.  </a:t>
            </a:r>
          </a:p>
          <a:p>
            <a:pPr marL="342900" indent="-342900" algn="l" rtl="0">
              <a:buFont typeface="Wingdings" pitchFamily="2" charset="2"/>
              <a:buChar char="v"/>
            </a:pPr>
            <a:endParaRPr lang="en-US" sz="2400" dirty="0"/>
          </a:p>
          <a:p>
            <a:pPr marL="342900" indent="-342900" algn="l" rtl="0">
              <a:buFont typeface="Wingdings" pitchFamily="2" charset="2"/>
              <a:buChar char="v"/>
            </a:pPr>
            <a:r>
              <a:rPr lang="en-US" sz="2400" dirty="0"/>
              <a:t>Epidemiologists have tested </a:t>
            </a:r>
            <a:r>
              <a:rPr lang="en-US" sz="2400" dirty="0" smtClean="0"/>
              <a:t> , </a:t>
            </a:r>
            <a:r>
              <a:rPr lang="en-US" sz="2400" dirty="0" err="1" smtClean="0"/>
              <a:t>monkeys,chimpanzees</a:t>
            </a:r>
            <a:r>
              <a:rPr lang="en-US" sz="2400" dirty="0"/>
              <a:t>, gorillas, fruit bats, </a:t>
            </a:r>
            <a:r>
              <a:rPr lang="en-US" sz="2400" dirty="0" smtClean="0"/>
              <a:t>, </a:t>
            </a:r>
            <a:r>
              <a:rPr lang="en-US" sz="2400" dirty="0"/>
              <a:t>spiders and ticks for the virus, but have not been able to acquire definitive data</a:t>
            </a:r>
            <a:r>
              <a:rPr lang="en-US" sz="2400" dirty="0" smtClean="0"/>
              <a:t>.</a:t>
            </a:r>
          </a:p>
          <a:p>
            <a:pPr marL="342900" indent="-342900" algn="l" rtl="0">
              <a:buFont typeface="Wingdings" pitchFamily="2" charset="2"/>
              <a:buChar char="v"/>
            </a:pPr>
            <a:endParaRPr lang="en-US" sz="2400" dirty="0" smtClean="0"/>
          </a:p>
          <a:p>
            <a:pPr marL="342900" indent="-342900" algn="l" rtl="0">
              <a:buFont typeface="Wingdings" pitchFamily="2" charset="2"/>
              <a:buChar char="v"/>
            </a:pPr>
            <a:r>
              <a:rPr lang="en-US" sz="2400" dirty="0"/>
              <a:t>subsequent studies have shown that </a:t>
            </a:r>
            <a:r>
              <a:rPr lang="en-US" sz="2400" dirty="0" smtClean="0"/>
              <a:t>some susceptible </a:t>
            </a:r>
            <a:r>
              <a:rPr lang="en-US" sz="2400" dirty="0"/>
              <a:t>animals are at least as susceptible as humans to rapidly lethal </a:t>
            </a:r>
            <a:r>
              <a:rPr lang="en-US" sz="2400" dirty="0" smtClean="0"/>
              <a:t> </a:t>
            </a:r>
            <a:r>
              <a:rPr lang="en-US" sz="2400" dirty="0" err="1" smtClean="0"/>
              <a:t>filoviral</a:t>
            </a:r>
            <a:r>
              <a:rPr lang="en-US" sz="2400" dirty="0" smtClean="0"/>
              <a:t> disease </a:t>
            </a:r>
            <a:r>
              <a:rPr lang="en-US" sz="2400" dirty="0"/>
              <a:t>, precluding any role as a host for persistent viral </a:t>
            </a:r>
            <a:r>
              <a:rPr lang="en-US" sz="2400" dirty="0" smtClean="0"/>
              <a:t>infection.</a:t>
            </a:r>
          </a:p>
          <a:p>
            <a:pPr marL="342900" indent="-342900" algn="l" rtl="0">
              <a:buFont typeface="Arial" pitchFamily="34" charset="0"/>
              <a:buChar char="•"/>
            </a:pPr>
            <a:endParaRPr lang="en-US" sz="2400" dirty="0" smtClean="0"/>
          </a:p>
          <a:p>
            <a:pPr marL="342900" indent="-342900" algn="l" rtl="0">
              <a:buFont typeface="Arial" pitchFamily="34" charset="0"/>
              <a:buChar char="•"/>
            </a:pPr>
            <a:endParaRPr lang="en-US" sz="2400" dirty="0"/>
          </a:p>
          <a:p>
            <a:pPr algn="l" rtl="0"/>
            <a:endParaRPr lang="en-US" sz="2400" dirty="0"/>
          </a:p>
          <a:p>
            <a:pPr marL="342900" indent="-342900" algn="l" rtl="0">
              <a:buFont typeface="Arial" pitchFamily="34" charset="0"/>
              <a:buChar char="•"/>
            </a:pPr>
            <a:endParaRPr lang="en-US" sz="2400" dirty="0"/>
          </a:p>
        </p:txBody>
      </p:sp>
    </p:spTree>
    <p:extLst>
      <p:ext uri="{BB962C8B-B14F-4D97-AF65-F5344CB8AC3E}">
        <p14:creationId xmlns:p14="http://schemas.microsoft.com/office/powerpoint/2010/main" val="1931777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620"/>
            <a:ext cx="7704856" cy="2739211"/>
          </a:xfrm>
          <a:prstGeom prst="rect">
            <a:avLst/>
          </a:prstGeom>
        </p:spPr>
        <p:txBody>
          <a:bodyPr wrap="square">
            <a:spAutoFit/>
          </a:bodyPr>
          <a:lstStyle/>
          <a:p>
            <a:pPr marL="457200" indent="-457200" algn="l" rtl="0">
              <a:buFont typeface="Wingdings" pitchFamily="2" charset="2"/>
              <a:buChar char="q"/>
            </a:pPr>
            <a:r>
              <a:rPr lang="en-US" sz="2800" b="1" dirty="0" smtClean="0">
                <a:solidFill>
                  <a:schemeClr val="accent1">
                    <a:lumMod val="75000"/>
                  </a:schemeClr>
                </a:solidFill>
              </a:rPr>
              <a:t>Reservoir :</a:t>
            </a:r>
          </a:p>
          <a:p>
            <a:pPr marL="457200" indent="-457200" algn="l" rtl="0">
              <a:buFont typeface="Wingdings" pitchFamily="2" charset="2"/>
              <a:buChar char="q"/>
            </a:pPr>
            <a:endParaRPr lang="en-US" sz="2800" b="1" dirty="0"/>
          </a:p>
          <a:p>
            <a:pPr marL="457200" indent="-457200" algn="l" rtl="0">
              <a:buFont typeface="Wingdings" pitchFamily="2" charset="2"/>
              <a:buChar char="q"/>
            </a:pPr>
            <a:endParaRPr lang="en-US" sz="2800" b="1" dirty="0" smtClean="0"/>
          </a:p>
          <a:p>
            <a:pPr marL="457200" indent="-457200" algn="l" rtl="0">
              <a:buFont typeface="Wingdings" pitchFamily="2" charset="2"/>
              <a:buChar char="v"/>
            </a:pPr>
            <a:endParaRPr lang="en-US" sz="2400" dirty="0"/>
          </a:p>
          <a:p>
            <a:pPr marL="457200" indent="-457200" algn="l" rtl="0">
              <a:buFont typeface="Wingdings" pitchFamily="2" charset="2"/>
              <a:buChar char="q"/>
            </a:pPr>
            <a:endParaRPr lang="en-US" sz="2800" b="1" dirty="0"/>
          </a:p>
          <a:p>
            <a:pPr marL="285750" indent="-285750" algn="l" rtl="0">
              <a:buFont typeface="Wingdings" pitchFamily="2" charset="2"/>
              <a:buChar char="v"/>
            </a:pPr>
            <a:endParaRPr lang="en-US" b="1" dirty="0"/>
          </a:p>
          <a:p>
            <a:pPr algn="l" rtl="0"/>
            <a:endParaRPr lang="en-US" dirty="0"/>
          </a:p>
        </p:txBody>
      </p:sp>
      <p:graphicFrame>
        <p:nvGraphicFramePr>
          <p:cNvPr id="5" name="Diagram 4"/>
          <p:cNvGraphicFramePr/>
          <p:nvPr>
            <p:extLst>
              <p:ext uri="{D42A27DB-BD31-4B8C-83A1-F6EECF244321}">
                <p14:modId xmlns:p14="http://schemas.microsoft.com/office/powerpoint/2010/main" val="3053224988"/>
              </p:ext>
            </p:extLst>
          </p:nvPr>
        </p:nvGraphicFramePr>
        <p:xfrm>
          <a:off x="323528" y="764704"/>
          <a:ext cx="8496944" cy="6309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2504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427" y="548680"/>
            <a:ext cx="7992888" cy="6309420"/>
          </a:xfrm>
          <a:prstGeom prst="rect">
            <a:avLst/>
          </a:prstGeom>
          <a:noFill/>
        </p:spPr>
        <p:txBody>
          <a:bodyPr wrap="square" lIns="91440" tIns="45720" rIns="91440" bIns="45720">
            <a:spAutoFit/>
          </a:bodyPr>
          <a:lstStyle/>
          <a:p>
            <a:pPr algn="l"/>
            <a:r>
              <a:rPr lang="en-US" sz="4000" b="1" dirty="0" smtClean="0">
                <a:ln w="0"/>
                <a:solidFill>
                  <a:schemeClr val="accent1"/>
                </a:solidFill>
                <a:effectLst>
                  <a:outerShdw blurRad="38100" dist="25400" dir="5400000" algn="ctr" rotWithShape="0">
                    <a:srgbClr val="6E747A">
                      <a:alpha val="43000"/>
                    </a:srgbClr>
                  </a:outerShdw>
                </a:effectLst>
              </a:rPr>
              <a:t>Objectives of the session:</a:t>
            </a:r>
          </a:p>
          <a:p>
            <a:pPr algn="l"/>
            <a:endParaRPr lang="en-US" sz="2800" dirty="0" smtClean="0">
              <a:ln w="0"/>
              <a:solidFill>
                <a:schemeClr val="accent1"/>
              </a:solidFill>
              <a:effectLst>
                <a:outerShdw blurRad="38100" dist="25400" dir="5400000" algn="ctr" rotWithShape="0">
                  <a:srgbClr val="6E747A">
                    <a:alpha val="43000"/>
                  </a:srgbClr>
                </a:outerShdw>
              </a:effectLst>
            </a:endParaRPr>
          </a:p>
          <a:p>
            <a:pPr algn="l"/>
            <a:endParaRPr lang="en-US" sz="2800" dirty="0" smtClean="0">
              <a:ln w="0"/>
              <a:solidFill>
                <a:schemeClr val="accent1"/>
              </a:solidFill>
              <a:effectLst>
                <a:outerShdw blurRad="38100" dist="25400" dir="5400000" algn="ctr" rotWithShape="0">
                  <a:srgbClr val="6E747A">
                    <a:alpha val="43000"/>
                  </a:srgbClr>
                </a:outerShdw>
              </a:effectLst>
            </a:endParaRPr>
          </a:p>
          <a:p>
            <a:pPr algn="l"/>
            <a:r>
              <a:rPr lang="en-US" sz="2800" dirty="0" smtClean="0">
                <a:ln w="0"/>
                <a:solidFill>
                  <a:schemeClr val="accent1"/>
                </a:solidFill>
                <a:effectLst>
                  <a:outerShdw blurRad="38100" dist="25400" dir="5400000" algn="ctr" rotWithShape="0">
                    <a:srgbClr val="6E747A">
                      <a:alpha val="43000"/>
                    </a:srgbClr>
                  </a:outerShdw>
                </a:effectLst>
              </a:rPr>
              <a:t>1-introduction to viral hemorrhagic fever</a:t>
            </a:r>
          </a:p>
          <a:p>
            <a:pPr algn="l"/>
            <a:r>
              <a:rPr lang="en-US" sz="2800" dirty="0" smtClean="0">
                <a:ln w="0"/>
                <a:solidFill>
                  <a:schemeClr val="accent1"/>
                </a:solidFill>
                <a:effectLst>
                  <a:outerShdw blurRad="38100" dist="25400" dir="5400000" algn="ctr" rotWithShape="0">
                    <a:srgbClr val="6E747A">
                      <a:alpha val="43000"/>
                    </a:srgbClr>
                  </a:outerShdw>
                </a:effectLst>
              </a:rPr>
              <a:t>2-epidemiology of </a:t>
            </a:r>
            <a:r>
              <a:rPr lang="en-US" sz="2800" dirty="0" err="1" smtClean="0">
                <a:ln w="0"/>
                <a:solidFill>
                  <a:schemeClr val="accent1"/>
                </a:solidFill>
                <a:effectLst>
                  <a:outerShdw blurRad="38100" dist="25400" dir="5400000" algn="ctr" rotWithShape="0">
                    <a:srgbClr val="6E747A">
                      <a:alpha val="43000"/>
                    </a:srgbClr>
                  </a:outerShdw>
                </a:effectLst>
              </a:rPr>
              <a:t>ebola</a:t>
            </a:r>
            <a:r>
              <a:rPr lang="en-US" sz="2800" dirty="0" smtClean="0">
                <a:ln w="0"/>
                <a:solidFill>
                  <a:schemeClr val="accent1"/>
                </a:solidFill>
                <a:effectLst>
                  <a:outerShdw blurRad="38100" dist="25400" dir="5400000" algn="ctr" rotWithShape="0">
                    <a:srgbClr val="6E747A">
                      <a:alpha val="43000"/>
                    </a:srgbClr>
                  </a:outerShdw>
                </a:effectLst>
              </a:rPr>
              <a:t> virus</a:t>
            </a:r>
          </a:p>
          <a:p>
            <a:pPr algn="l"/>
            <a:r>
              <a:rPr lang="en-US" sz="2800" dirty="0" smtClean="0">
                <a:ln w="0"/>
                <a:solidFill>
                  <a:schemeClr val="accent1"/>
                </a:solidFill>
                <a:effectLst>
                  <a:outerShdw blurRad="38100" dist="25400" dir="5400000" algn="ctr" rotWithShape="0">
                    <a:srgbClr val="6E747A">
                      <a:alpha val="43000"/>
                    </a:srgbClr>
                  </a:outerShdw>
                </a:effectLst>
              </a:rPr>
              <a:t>3-Ebola virus agent and reservoir</a:t>
            </a:r>
          </a:p>
          <a:p>
            <a:pPr algn="l"/>
            <a:r>
              <a:rPr lang="en-US" sz="2800" dirty="0" smtClean="0">
                <a:ln w="0"/>
                <a:solidFill>
                  <a:schemeClr val="accent1"/>
                </a:solidFill>
                <a:effectLst>
                  <a:outerShdw blurRad="38100" dist="25400" dir="5400000" algn="ctr" rotWithShape="0">
                    <a:srgbClr val="6E747A">
                      <a:alpha val="43000"/>
                    </a:srgbClr>
                  </a:outerShdw>
                </a:effectLst>
              </a:rPr>
              <a:t>4-Ebola virus mood of transmission   </a:t>
            </a:r>
          </a:p>
          <a:p>
            <a:pPr algn="l"/>
            <a:r>
              <a:rPr lang="en-US" sz="2800" dirty="0" smtClean="0">
                <a:ln w="0"/>
                <a:solidFill>
                  <a:schemeClr val="accent1"/>
                </a:solidFill>
                <a:effectLst>
                  <a:outerShdw blurRad="38100" dist="25400" dir="5400000" algn="ctr" rotWithShape="0">
                    <a:srgbClr val="6E747A">
                      <a:alpha val="43000"/>
                    </a:srgbClr>
                  </a:outerShdw>
                </a:effectLst>
              </a:rPr>
              <a:t>5-symptoms of </a:t>
            </a:r>
            <a:r>
              <a:rPr lang="en-US" sz="2800" dirty="0" err="1" smtClean="0">
                <a:ln w="0"/>
                <a:solidFill>
                  <a:schemeClr val="accent1"/>
                </a:solidFill>
                <a:effectLst>
                  <a:outerShdw blurRad="38100" dist="25400" dir="5400000" algn="ctr" rotWithShape="0">
                    <a:srgbClr val="6E747A">
                      <a:alpha val="43000"/>
                    </a:srgbClr>
                  </a:outerShdw>
                </a:effectLst>
              </a:rPr>
              <a:t>ebola</a:t>
            </a:r>
            <a:r>
              <a:rPr lang="en-US" sz="2800" dirty="0" smtClean="0">
                <a:ln w="0"/>
                <a:solidFill>
                  <a:schemeClr val="accent1"/>
                </a:solidFill>
                <a:effectLst>
                  <a:outerShdw blurRad="38100" dist="25400" dir="5400000" algn="ctr" rotWithShape="0">
                    <a:srgbClr val="6E747A">
                      <a:alpha val="43000"/>
                    </a:srgbClr>
                  </a:outerShdw>
                </a:effectLst>
              </a:rPr>
              <a:t> virus</a:t>
            </a:r>
          </a:p>
          <a:p>
            <a:pPr algn="l"/>
            <a:r>
              <a:rPr lang="en-US" sz="2800" dirty="0" smtClean="0">
                <a:ln w="0"/>
                <a:solidFill>
                  <a:schemeClr val="accent1"/>
                </a:solidFill>
                <a:effectLst>
                  <a:outerShdw blurRad="38100" dist="25400" dir="5400000" algn="ctr" rotWithShape="0">
                    <a:srgbClr val="6E747A">
                      <a:alpha val="43000"/>
                    </a:srgbClr>
                  </a:outerShdw>
                </a:effectLst>
              </a:rPr>
              <a:t>6- diagnosis of </a:t>
            </a:r>
            <a:r>
              <a:rPr lang="en-US" sz="2800" dirty="0" err="1" smtClean="0">
                <a:ln w="0"/>
                <a:solidFill>
                  <a:schemeClr val="accent1"/>
                </a:solidFill>
                <a:effectLst>
                  <a:outerShdw blurRad="38100" dist="25400" dir="5400000" algn="ctr" rotWithShape="0">
                    <a:srgbClr val="6E747A">
                      <a:alpha val="43000"/>
                    </a:srgbClr>
                  </a:outerShdw>
                </a:effectLst>
              </a:rPr>
              <a:t>ebola</a:t>
            </a:r>
            <a:r>
              <a:rPr lang="en-US" sz="2800" dirty="0" smtClean="0">
                <a:ln w="0"/>
                <a:solidFill>
                  <a:schemeClr val="accent1"/>
                </a:solidFill>
                <a:effectLst>
                  <a:outerShdw blurRad="38100" dist="25400" dir="5400000" algn="ctr" rotWithShape="0">
                    <a:srgbClr val="6E747A">
                      <a:alpha val="43000"/>
                    </a:srgbClr>
                  </a:outerShdw>
                </a:effectLst>
              </a:rPr>
              <a:t> virus</a:t>
            </a:r>
          </a:p>
          <a:p>
            <a:pPr algn="l"/>
            <a:r>
              <a:rPr lang="en-US" sz="2800" dirty="0" smtClean="0">
                <a:ln w="0"/>
                <a:solidFill>
                  <a:schemeClr val="accent1"/>
                </a:solidFill>
                <a:effectLst>
                  <a:outerShdw blurRad="38100" dist="25400" dir="5400000" algn="ctr" rotWithShape="0">
                    <a:srgbClr val="6E747A">
                      <a:alpha val="43000"/>
                    </a:srgbClr>
                  </a:outerShdw>
                </a:effectLst>
              </a:rPr>
              <a:t>7- risk factor of </a:t>
            </a:r>
            <a:r>
              <a:rPr lang="en-US" sz="2800" dirty="0" err="1" smtClean="0">
                <a:ln w="0"/>
                <a:solidFill>
                  <a:schemeClr val="accent1"/>
                </a:solidFill>
                <a:effectLst>
                  <a:outerShdw blurRad="38100" dist="25400" dir="5400000" algn="ctr" rotWithShape="0">
                    <a:srgbClr val="6E747A">
                      <a:alpha val="43000"/>
                    </a:srgbClr>
                  </a:outerShdw>
                </a:effectLst>
              </a:rPr>
              <a:t>ebola</a:t>
            </a:r>
            <a:r>
              <a:rPr lang="en-US" sz="2800" dirty="0" smtClean="0">
                <a:ln w="0"/>
                <a:solidFill>
                  <a:schemeClr val="accent1"/>
                </a:solidFill>
                <a:effectLst>
                  <a:outerShdw blurRad="38100" dist="25400" dir="5400000" algn="ctr" rotWithShape="0">
                    <a:srgbClr val="6E747A">
                      <a:alpha val="43000"/>
                    </a:srgbClr>
                  </a:outerShdw>
                </a:effectLst>
              </a:rPr>
              <a:t> virus</a:t>
            </a:r>
          </a:p>
          <a:p>
            <a:pPr algn="l"/>
            <a:r>
              <a:rPr lang="en-US" sz="2800" dirty="0" smtClean="0">
                <a:ln w="0"/>
                <a:solidFill>
                  <a:schemeClr val="accent1"/>
                </a:solidFill>
                <a:effectLst>
                  <a:outerShdw blurRad="38100" dist="25400" dir="5400000" algn="ctr" rotWithShape="0">
                    <a:srgbClr val="6E747A">
                      <a:alpha val="43000"/>
                    </a:srgbClr>
                  </a:outerShdw>
                </a:effectLst>
              </a:rPr>
              <a:t>8-exposure risk levels</a:t>
            </a:r>
          </a:p>
          <a:p>
            <a:pPr algn="l"/>
            <a:r>
              <a:rPr lang="en-US" sz="2800" dirty="0" smtClean="0">
                <a:ln w="0"/>
                <a:solidFill>
                  <a:schemeClr val="accent1"/>
                </a:solidFill>
                <a:effectLst>
                  <a:outerShdw blurRad="38100" dist="25400" dir="5400000" algn="ctr" rotWithShape="0">
                    <a:srgbClr val="6E747A">
                      <a:alpha val="43000"/>
                    </a:srgbClr>
                  </a:outerShdw>
                </a:effectLst>
              </a:rPr>
              <a:t>9-treatment of </a:t>
            </a:r>
            <a:r>
              <a:rPr lang="en-US" sz="2800" dirty="0" err="1" smtClean="0">
                <a:ln w="0"/>
                <a:solidFill>
                  <a:schemeClr val="accent1"/>
                </a:solidFill>
                <a:effectLst>
                  <a:outerShdw blurRad="38100" dist="25400" dir="5400000" algn="ctr" rotWithShape="0">
                    <a:srgbClr val="6E747A">
                      <a:alpha val="43000"/>
                    </a:srgbClr>
                  </a:outerShdw>
                </a:effectLst>
              </a:rPr>
              <a:t>ebola</a:t>
            </a:r>
            <a:r>
              <a:rPr lang="en-US" sz="2800" dirty="0" smtClean="0">
                <a:ln w="0"/>
                <a:solidFill>
                  <a:schemeClr val="accent1"/>
                </a:solidFill>
                <a:effectLst>
                  <a:outerShdw blurRad="38100" dist="25400" dir="5400000" algn="ctr" rotWithShape="0">
                    <a:srgbClr val="6E747A">
                      <a:alpha val="43000"/>
                    </a:srgbClr>
                  </a:outerShdw>
                </a:effectLst>
              </a:rPr>
              <a:t> virus</a:t>
            </a:r>
          </a:p>
          <a:p>
            <a:pPr algn="l"/>
            <a:r>
              <a:rPr lang="en-US" sz="2800" dirty="0" smtClean="0">
                <a:ln w="0"/>
                <a:solidFill>
                  <a:schemeClr val="accent1"/>
                </a:solidFill>
                <a:effectLst>
                  <a:outerShdw blurRad="38100" dist="25400" dir="5400000" algn="ctr" rotWithShape="0">
                    <a:srgbClr val="6E747A">
                      <a:alpha val="43000"/>
                    </a:srgbClr>
                  </a:outerShdw>
                </a:effectLst>
              </a:rPr>
              <a:t>10- </a:t>
            </a:r>
            <a:r>
              <a:rPr lang="en-US" sz="2800" dirty="0" err="1" smtClean="0">
                <a:ln w="0"/>
                <a:solidFill>
                  <a:schemeClr val="accent1"/>
                </a:solidFill>
                <a:effectLst>
                  <a:outerShdw blurRad="38100" dist="25400" dir="5400000" algn="ctr" rotWithShape="0">
                    <a:srgbClr val="6E747A">
                      <a:alpha val="43000"/>
                    </a:srgbClr>
                  </a:outerShdw>
                </a:effectLst>
              </a:rPr>
              <a:t>ebola</a:t>
            </a:r>
            <a:r>
              <a:rPr lang="en-US" sz="2800" dirty="0" smtClean="0">
                <a:ln w="0"/>
                <a:solidFill>
                  <a:schemeClr val="accent1"/>
                </a:solidFill>
                <a:effectLst>
                  <a:outerShdw blurRad="38100" dist="25400" dir="5400000" algn="ctr" rotWithShape="0">
                    <a:srgbClr val="6E747A">
                      <a:alpha val="43000"/>
                    </a:srgbClr>
                  </a:outerShdw>
                </a:effectLst>
              </a:rPr>
              <a:t> virus prevention and control </a:t>
            </a:r>
          </a:p>
          <a:p>
            <a:pPr algn="l"/>
            <a:endParaRPr lang="en-US" sz="2800" dirty="0">
              <a:ln w="0"/>
              <a:solidFill>
                <a:schemeClr val="accent1"/>
              </a:soli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http://www.nature.com/nature/journal/v438/n7068/images/438575a-f1.2.jpg"/>
          <p:cNvPicPr/>
          <p:nvPr/>
        </p:nvPicPr>
        <p:blipFill rotWithShape="1">
          <a:blip r:embed="rId3" cstate="print">
            <a:extLst>
              <a:ext uri="{28A0092B-C50C-407E-A947-70E740481C1C}">
                <a14:useLocalDpi xmlns:a14="http://schemas.microsoft.com/office/drawing/2010/main" val="0"/>
              </a:ext>
            </a:extLst>
          </a:blip>
          <a:srcRect l="-416" t="65328" b="6797"/>
          <a:stretch/>
        </p:blipFill>
        <p:spPr bwMode="auto">
          <a:xfrm>
            <a:off x="3995936" y="1196752"/>
            <a:ext cx="4667860" cy="5256584"/>
          </a:xfrm>
          <a:prstGeom prst="rect">
            <a:avLst/>
          </a:prstGeom>
          <a:noFill/>
          <a:ln>
            <a:noFill/>
          </a:ln>
          <a:extLst>
            <a:ext uri="{53640926-AAD7-44D8-BBD7-CCE9431645EC}">
              <a14:shadowObscured xmlns:a14="http://schemas.microsoft.com/office/drawing/2010/main"/>
            </a:ext>
          </a:extLst>
        </p:spPr>
      </p:pic>
      <p:sp>
        <p:nvSpPr>
          <p:cNvPr id="4" name="مستطيل 3"/>
          <p:cNvSpPr/>
          <p:nvPr/>
        </p:nvSpPr>
        <p:spPr>
          <a:xfrm>
            <a:off x="251520" y="1916832"/>
            <a:ext cx="3240360" cy="3046988"/>
          </a:xfrm>
          <a:prstGeom prst="rect">
            <a:avLst/>
          </a:prstGeom>
        </p:spPr>
        <p:txBody>
          <a:bodyPr wrap="square">
            <a:spAutoFit/>
          </a:bodyPr>
          <a:lstStyle/>
          <a:p>
            <a:pPr algn="l"/>
            <a:r>
              <a:rPr lang="en-US" sz="2400" i="1" dirty="0" err="1"/>
              <a:t>Hypsignathus</a:t>
            </a:r>
            <a:r>
              <a:rPr lang="en-US" sz="2400" i="1" dirty="0"/>
              <a:t> </a:t>
            </a:r>
            <a:endParaRPr lang="ar-SA" sz="2400" i="1" dirty="0" smtClean="0"/>
          </a:p>
          <a:p>
            <a:pPr algn="l"/>
            <a:r>
              <a:rPr lang="en-US" sz="2400" i="1" dirty="0" err="1" smtClean="0"/>
              <a:t>monstrosus</a:t>
            </a:r>
            <a:r>
              <a:rPr lang="en-US" sz="2400" dirty="0"/>
              <a:t> (blue</a:t>
            </a:r>
            <a:r>
              <a:rPr lang="en-US" sz="2400" dirty="0" smtClean="0"/>
              <a:t>),</a:t>
            </a:r>
          </a:p>
          <a:p>
            <a:pPr algn="l"/>
            <a:r>
              <a:rPr lang="en-US" sz="2400" dirty="0"/>
              <a:t> </a:t>
            </a:r>
            <a:endParaRPr lang="en-US" sz="2400" dirty="0" smtClean="0"/>
          </a:p>
          <a:p>
            <a:pPr algn="l"/>
            <a:r>
              <a:rPr lang="en-US" sz="2400" i="1" dirty="0" err="1" smtClean="0"/>
              <a:t>Epomops</a:t>
            </a:r>
            <a:r>
              <a:rPr lang="en-US" sz="2400" i="1" dirty="0" smtClean="0"/>
              <a:t> </a:t>
            </a:r>
            <a:r>
              <a:rPr lang="en-US" sz="2400" i="1" dirty="0" err="1"/>
              <a:t>franqueti</a:t>
            </a:r>
            <a:r>
              <a:rPr lang="en-US" sz="2400" dirty="0"/>
              <a:t> (red) and </a:t>
            </a:r>
            <a:endParaRPr lang="en-US" sz="2400" dirty="0" smtClean="0"/>
          </a:p>
          <a:p>
            <a:pPr algn="l"/>
            <a:endParaRPr lang="en-US" sz="2400" i="1" dirty="0"/>
          </a:p>
          <a:p>
            <a:pPr algn="l"/>
            <a:r>
              <a:rPr lang="en-US" sz="2400" i="1" dirty="0" err="1" smtClean="0"/>
              <a:t>Myonycteris</a:t>
            </a:r>
            <a:r>
              <a:rPr lang="en-US" sz="2400" i="1" dirty="0" smtClean="0"/>
              <a:t> </a:t>
            </a:r>
            <a:r>
              <a:rPr lang="en-US" sz="2400" i="1" dirty="0" err="1"/>
              <a:t>torquata</a:t>
            </a:r>
            <a:r>
              <a:rPr lang="en-US" sz="2400" dirty="0"/>
              <a:t> (yellow).</a:t>
            </a:r>
            <a:endParaRPr lang="ar-SA" sz="2400" dirty="0"/>
          </a:p>
        </p:txBody>
      </p:sp>
      <p:sp>
        <p:nvSpPr>
          <p:cNvPr id="6" name="TextBox 5"/>
          <p:cNvSpPr txBox="1"/>
          <p:nvPr/>
        </p:nvSpPr>
        <p:spPr>
          <a:xfrm>
            <a:off x="539552" y="548680"/>
            <a:ext cx="3240360" cy="523220"/>
          </a:xfrm>
          <a:prstGeom prst="rect">
            <a:avLst/>
          </a:prstGeom>
          <a:noFill/>
        </p:spPr>
        <p:txBody>
          <a:bodyPr wrap="square" rtlCol="1">
            <a:spAutoFit/>
          </a:bodyPr>
          <a:lstStyle/>
          <a:p>
            <a:pPr algn="l" rtl="0">
              <a:buFont typeface="Wingdings" pitchFamily="2" charset="2"/>
              <a:buChar char="q"/>
            </a:pPr>
            <a:r>
              <a:rPr lang="en-US" sz="2800" b="1" dirty="0" smtClean="0">
                <a:solidFill>
                  <a:schemeClr val="accent1">
                    <a:lumMod val="75000"/>
                  </a:schemeClr>
                </a:solidFill>
                <a:latin typeface="Cambria" pitchFamily="18" charset="0"/>
              </a:rPr>
              <a:t>Reservoir:</a:t>
            </a:r>
            <a:endParaRPr lang="en-US" sz="2800" b="1" dirty="0">
              <a:solidFill>
                <a:schemeClr val="accent1">
                  <a:lumMod val="75000"/>
                </a:schemeClr>
              </a:solidFill>
              <a:latin typeface="Cambria" pitchFamily="18" charset="0"/>
            </a:endParaRPr>
          </a:p>
        </p:txBody>
      </p:sp>
    </p:spTree>
    <p:extLst>
      <p:ext uri="{BB962C8B-B14F-4D97-AF65-F5344CB8AC3E}">
        <p14:creationId xmlns:p14="http://schemas.microsoft.com/office/powerpoint/2010/main" val="758363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1564"/>
            <a:ext cx="7704856" cy="8063746"/>
          </a:xfrm>
          <a:prstGeom prst="rect">
            <a:avLst/>
          </a:prstGeom>
        </p:spPr>
        <p:txBody>
          <a:bodyPr wrap="square">
            <a:spAutoFit/>
          </a:bodyPr>
          <a:lstStyle/>
          <a:p>
            <a:pPr marL="342900" indent="-342900" algn="l" rtl="0">
              <a:buFont typeface="Wingdings" pitchFamily="2" charset="2"/>
              <a:buChar char="q"/>
            </a:pPr>
            <a:r>
              <a:rPr lang="en-US" sz="2800" b="1" u="sng" dirty="0" smtClean="0">
                <a:solidFill>
                  <a:schemeClr val="accent1">
                    <a:lumMod val="75000"/>
                  </a:schemeClr>
                </a:solidFill>
              </a:rPr>
              <a:t>Mechanism &amp;Pathogenesis :</a:t>
            </a:r>
          </a:p>
          <a:p>
            <a:pPr algn="l" rtl="0"/>
            <a:endParaRPr lang="en-US" sz="2800" b="1" u="sng" dirty="0" smtClean="0"/>
          </a:p>
          <a:p>
            <a:pPr marL="342900" indent="-342900" algn="l" rtl="0">
              <a:buFontTx/>
              <a:buChar char="-"/>
            </a:pPr>
            <a:r>
              <a:rPr lang="en-US" sz="2400" dirty="0" smtClean="0"/>
              <a:t>Systemically</a:t>
            </a:r>
            <a:r>
              <a:rPr lang="en-US" sz="2400" dirty="0"/>
              <a:t>, the virus involves the heart, blood vessels, stomach, intestine, liver, lymphoid organs, and kidneys, causing hemorrhaging </a:t>
            </a:r>
            <a:r>
              <a:rPr lang="en-US" sz="2400" dirty="0" smtClean="0"/>
              <a:t>.</a:t>
            </a:r>
          </a:p>
          <a:p>
            <a:pPr marL="342900" indent="-342900" algn="l" rtl="0">
              <a:buFontTx/>
              <a:buChar char="-"/>
            </a:pPr>
            <a:endParaRPr lang="en-US" sz="2400" dirty="0" smtClean="0"/>
          </a:p>
          <a:p>
            <a:pPr marL="285750" lvl="0" indent="-285750" algn="l" rtl="0">
              <a:buFontTx/>
              <a:buChar char="-"/>
            </a:pPr>
            <a:r>
              <a:rPr lang="en-US" sz="2400" dirty="0">
                <a:solidFill>
                  <a:prstClr val="black"/>
                </a:solidFill>
              </a:rPr>
              <a:t>The pathogen infects many cell types, including monocytes, macrophages, dendritic cells, endothelial cells, fibroblasts, hepatocytes, adrenal cortical cells, and epithelial cells </a:t>
            </a:r>
          </a:p>
          <a:p>
            <a:pPr marL="285750" lvl="0" indent="-285750" algn="l" rtl="0">
              <a:buFontTx/>
              <a:buChar char="-"/>
            </a:pPr>
            <a:endParaRPr lang="en-US" sz="2400" dirty="0">
              <a:solidFill>
                <a:prstClr val="black"/>
              </a:solidFill>
            </a:endParaRPr>
          </a:p>
          <a:p>
            <a:pPr marL="285750" lvl="0" indent="-285750" algn="l" rtl="0">
              <a:buFontTx/>
              <a:buChar char="-"/>
            </a:pPr>
            <a:r>
              <a:rPr lang="en-US" sz="2400" dirty="0">
                <a:solidFill>
                  <a:prstClr val="black"/>
                </a:solidFill>
              </a:rPr>
              <a:t>Upon infection, the virus affects the host blood </a:t>
            </a:r>
            <a:r>
              <a:rPr lang="en-US" sz="2400" dirty="0" err="1">
                <a:solidFill>
                  <a:srgbClr val="FF0000"/>
                </a:solidFill>
              </a:rPr>
              <a:t>coagulative</a:t>
            </a:r>
            <a:r>
              <a:rPr lang="en-US" sz="2400" dirty="0">
                <a:solidFill>
                  <a:srgbClr val="FF0000"/>
                </a:solidFill>
              </a:rPr>
              <a:t> </a:t>
            </a:r>
            <a:r>
              <a:rPr lang="en-US" sz="2400" dirty="0">
                <a:solidFill>
                  <a:prstClr val="black"/>
                </a:solidFill>
              </a:rPr>
              <a:t>and </a:t>
            </a:r>
            <a:r>
              <a:rPr lang="en-US" sz="2400" dirty="0">
                <a:solidFill>
                  <a:srgbClr val="FF0000"/>
                </a:solidFill>
              </a:rPr>
              <a:t>immune </a:t>
            </a:r>
            <a:r>
              <a:rPr lang="en-US" sz="2400" dirty="0" smtClean="0">
                <a:solidFill>
                  <a:srgbClr val="FF0000"/>
                </a:solidFill>
              </a:rPr>
              <a:t>system </a:t>
            </a:r>
            <a:r>
              <a:rPr lang="en-US" sz="2400" dirty="0">
                <a:solidFill>
                  <a:prstClr val="black"/>
                </a:solidFill>
              </a:rPr>
              <a:t>and leads to severe immunosuppression &amp; The host usually dies with no evidence of an </a:t>
            </a:r>
            <a:r>
              <a:rPr lang="en-US" sz="2400" b="1" dirty="0">
                <a:solidFill>
                  <a:prstClr val="black"/>
                </a:solidFill>
              </a:rPr>
              <a:t>immune response</a:t>
            </a:r>
            <a:endParaRPr lang="en-US" sz="2400" dirty="0">
              <a:solidFill>
                <a:prstClr val="black"/>
              </a:solidFill>
            </a:endParaRPr>
          </a:p>
          <a:p>
            <a:pPr marL="342900" indent="-342900" algn="l" rtl="0">
              <a:buFontTx/>
              <a:buChar char="-"/>
            </a:pPr>
            <a:endParaRPr lang="en-US" sz="2400" dirty="0"/>
          </a:p>
          <a:p>
            <a:pPr algn="l" rtl="0"/>
            <a:endParaRPr lang="en-US" sz="2400" dirty="0"/>
          </a:p>
          <a:p>
            <a:pPr marL="285750" indent="-285750" algn="l" rtl="0">
              <a:buFontTx/>
              <a:buChar char="-"/>
            </a:pPr>
            <a:endParaRPr lang="en-US" sz="2400" dirty="0" smtClean="0"/>
          </a:p>
          <a:p>
            <a:pPr marL="285750" indent="-285750" algn="l" rtl="0">
              <a:buFontTx/>
              <a:buChar char="-"/>
            </a:pPr>
            <a:endParaRPr lang="en-US" sz="2400" dirty="0" smtClean="0"/>
          </a:p>
          <a:p>
            <a:pPr algn="l" rtl="0"/>
            <a:endParaRPr lang="en-US" dirty="0"/>
          </a:p>
          <a:p>
            <a:pPr algn="l" rtl="0"/>
            <a:endParaRPr lang="en-US" dirty="0"/>
          </a:p>
          <a:p>
            <a:pPr algn="l" rtl="0"/>
            <a:endParaRPr lang="ar-SA" dirty="0"/>
          </a:p>
        </p:txBody>
      </p:sp>
    </p:spTree>
    <p:extLst>
      <p:ext uri="{BB962C8B-B14F-4D97-AF65-F5344CB8AC3E}">
        <p14:creationId xmlns:p14="http://schemas.microsoft.com/office/powerpoint/2010/main" val="23534947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6788" y="783868"/>
            <a:ext cx="8280920" cy="1384995"/>
          </a:xfrm>
          <a:prstGeom prst="rect">
            <a:avLst/>
          </a:prstGeom>
          <a:noFill/>
        </p:spPr>
        <p:txBody>
          <a:bodyPr wrap="square" rtlCol="1">
            <a:spAutoFit/>
          </a:bodyPr>
          <a:lstStyle/>
          <a:p>
            <a:pPr algn="l"/>
            <a:r>
              <a:rPr lang="en-US" sz="2800" dirty="0" smtClean="0"/>
              <a:t>-(EVD) Serious </a:t>
            </a:r>
            <a:r>
              <a:rPr lang="en-US" sz="2800" dirty="0"/>
              <a:t>and usually fatal disease for those who contract it. </a:t>
            </a:r>
          </a:p>
          <a:p>
            <a:pPr algn="l"/>
            <a:endParaRPr lang="ar-SA" sz="2800" dirty="0"/>
          </a:p>
        </p:txBody>
      </p:sp>
      <p:sp>
        <p:nvSpPr>
          <p:cNvPr id="5" name="Rectangle 4"/>
          <p:cNvSpPr/>
          <p:nvPr/>
        </p:nvSpPr>
        <p:spPr>
          <a:xfrm>
            <a:off x="287016" y="5157192"/>
            <a:ext cx="8856984" cy="1384995"/>
          </a:xfrm>
          <a:prstGeom prst="rect">
            <a:avLst/>
          </a:prstGeom>
        </p:spPr>
        <p:txBody>
          <a:bodyPr wrap="square">
            <a:spAutoFit/>
          </a:bodyPr>
          <a:lstStyle/>
          <a:p>
            <a:pPr marL="285750" indent="-285750" algn="l" rtl="0">
              <a:buFontTx/>
              <a:buChar char="-"/>
            </a:pPr>
            <a:r>
              <a:rPr lang="en-US" sz="2800" dirty="0"/>
              <a:t>most of infected patient were dying of hypovolemic shock and multisystem organ failure</a:t>
            </a:r>
          </a:p>
          <a:p>
            <a:pPr marL="285750" indent="-285750" algn="l" rtl="0">
              <a:buFontTx/>
              <a:buChar char="-"/>
            </a:pPr>
            <a:endParaRPr lang="en-US" sz="2800" dirty="0"/>
          </a:p>
        </p:txBody>
      </p:sp>
      <p:sp>
        <p:nvSpPr>
          <p:cNvPr id="6" name="Rectangle 5"/>
          <p:cNvSpPr/>
          <p:nvPr/>
        </p:nvSpPr>
        <p:spPr>
          <a:xfrm>
            <a:off x="539552" y="260648"/>
            <a:ext cx="6246440" cy="523220"/>
          </a:xfrm>
          <a:prstGeom prst="rect">
            <a:avLst/>
          </a:prstGeom>
        </p:spPr>
        <p:txBody>
          <a:bodyPr wrap="square">
            <a:spAutoFit/>
          </a:bodyPr>
          <a:lstStyle/>
          <a:p>
            <a:pPr algn="l" rtl="0">
              <a:buFont typeface="Wingdings" pitchFamily="2" charset="2"/>
              <a:buChar char="q"/>
            </a:pPr>
            <a:r>
              <a:rPr lang="en-US" sz="2800" b="1" u="sng" dirty="0" smtClean="0">
                <a:solidFill>
                  <a:schemeClr val="accent1">
                    <a:lumMod val="75000"/>
                  </a:schemeClr>
                </a:solidFill>
                <a:latin typeface="Cambria" pitchFamily="18" charset="0"/>
                <a:cs typeface="Times New Roman" pitchFamily="18" charset="0"/>
              </a:rPr>
              <a:t>Mechanism and pathogenesis Cont.</a:t>
            </a:r>
            <a:endParaRPr lang="ar-SA" sz="2800" b="1" u="sng" dirty="0">
              <a:solidFill>
                <a:schemeClr val="accent1">
                  <a:lumMod val="75000"/>
                </a:schemeClr>
              </a:solidFill>
              <a:latin typeface="Cambria" pitchFamily="18" charset="0"/>
            </a:endParaRPr>
          </a:p>
        </p:txBody>
      </p:sp>
      <p:pic>
        <p:nvPicPr>
          <p:cNvPr id="2" name="Picture 1"/>
          <p:cNvPicPr>
            <a:picLocks noChangeAspect="1"/>
          </p:cNvPicPr>
          <p:nvPr/>
        </p:nvPicPr>
        <p:blipFill>
          <a:blip r:embed="rId3"/>
          <a:stretch>
            <a:fillRect/>
          </a:stretch>
        </p:blipFill>
        <p:spPr>
          <a:xfrm>
            <a:off x="639739" y="1728068"/>
            <a:ext cx="7864522" cy="3401863"/>
          </a:xfrm>
          <a:prstGeom prst="rect">
            <a:avLst/>
          </a:prstGeom>
        </p:spPr>
      </p:pic>
    </p:spTree>
    <p:extLst>
      <p:ext uri="{BB962C8B-B14F-4D97-AF65-F5344CB8AC3E}">
        <p14:creationId xmlns:p14="http://schemas.microsoft.com/office/powerpoint/2010/main" val="25208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1131" y="464025"/>
            <a:ext cx="6858000" cy="727169"/>
          </a:xfrm>
        </p:spPr>
        <p:txBody>
          <a:bodyPr>
            <a:noAutofit/>
          </a:bodyPr>
          <a:lstStyle/>
          <a:p>
            <a:pPr algn="ctr"/>
            <a:r>
              <a:rPr lang="en-GB"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mbria" panose="02040503050406030204" pitchFamily="18" charset="0"/>
              </a:rPr>
              <a:t>Transmission of Ebola virus</a:t>
            </a:r>
            <a:endParaRPr lang="en-GB"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mbria" panose="02040503050406030204" pitchFamily="18" charset="0"/>
            </a:endParaRPr>
          </a:p>
        </p:txBody>
      </p:sp>
      <p:sp>
        <p:nvSpPr>
          <p:cNvPr id="3" name="Subtitle 2"/>
          <p:cNvSpPr>
            <a:spLocks noGrp="1"/>
          </p:cNvSpPr>
          <p:nvPr>
            <p:ph type="subTitle" idx="1"/>
          </p:nvPr>
        </p:nvSpPr>
        <p:spPr>
          <a:xfrm>
            <a:off x="934872" y="1446665"/>
            <a:ext cx="6858000" cy="545909"/>
          </a:xfrm>
        </p:spPr>
        <p:txBody>
          <a:bodyPr>
            <a:normAutofit/>
          </a:bodyPr>
          <a:lstStyle/>
          <a:p>
            <a:pPr algn="ctr"/>
            <a:r>
              <a:rPr lang="en-GB" sz="2400" b="1" cap="none"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mbria" panose="02040503050406030204" pitchFamily="18" charset="0"/>
              </a:rPr>
              <a:t>By: Fadah Alanazi</a:t>
            </a:r>
            <a:endParaRPr lang="en-GB" sz="2400" b="1" cap="none"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mbria" panose="02040503050406030204" pitchFamily="18" charset="0"/>
            </a:endParaRPr>
          </a:p>
        </p:txBody>
      </p:sp>
      <p:pic>
        <p:nvPicPr>
          <p:cNvPr id="4" name="Content Placeholder 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907274" y="2708920"/>
            <a:ext cx="4913195" cy="3534771"/>
          </a:xfrm>
          <a:prstGeom prst="rect">
            <a:avLst/>
          </a:prstGeom>
          <a:effectLst/>
        </p:spPr>
      </p:pic>
    </p:spTree>
    <p:extLst>
      <p:ext uri="{BB962C8B-B14F-4D97-AF65-F5344CB8AC3E}">
        <p14:creationId xmlns:p14="http://schemas.microsoft.com/office/powerpoint/2010/main" val="6704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70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979712" y="2996952"/>
            <a:ext cx="4783343" cy="3394906"/>
          </a:xfrm>
          <a:prstGeom prst="rect">
            <a:avLst/>
          </a:prstGeom>
        </p:spPr>
      </p:pic>
      <p:sp>
        <p:nvSpPr>
          <p:cNvPr id="8" name="TextBox 7"/>
          <p:cNvSpPr txBox="1"/>
          <p:nvPr/>
        </p:nvSpPr>
        <p:spPr>
          <a:xfrm>
            <a:off x="-176189" y="1454065"/>
            <a:ext cx="6696744" cy="646331"/>
          </a:xfrm>
          <a:prstGeom prst="rect">
            <a:avLst/>
          </a:prstGeom>
        </p:spPr>
        <p:txBody>
          <a:bodyPr vert="horz" lIns="91440" tIns="45720" rIns="91440" bIns="45720" rtlCol="0" anchor="b">
            <a:noAutofit/>
          </a:bodyPr>
          <a:lstStyle>
            <a:lvl1pPr algn="ctr" defTabSz="457200" rtl="0">
              <a:spcBef>
                <a:spcPct val="0"/>
              </a:spcBef>
              <a:buNone/>
              <a:defRPr sz="3600" b="1" i="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mbria" panose="02040503050406030204" pitchFamily="18" charset="0"/>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571500" indent="-571500">
              <a:buFont typeface="Wingdings" panose="05000000000000000000" pitchFamily="2" charset="2"/>
              <a:buChar char="v"/>
            </a:pPr>
            <a:r>
              <a:rPr lang="en-US" sz="28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Contact with Infected </a:t>
            </a:r>
            <a:r>
              <a:rPr lang="en-US" sz="280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Animals.</a:t>
            </a:r>
            <a:endParaRPr lang="en-US" sz="28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Title 1"/>
          <p:cNvSpPr txBox="1">
            <a:spLocks/>
          </p:cNvSpPr>
          <p:nvPr/>
        </p:nvSpPr>
        <p:spPr>
          <a:xfrm>
            <a:off x="-176189" y="476672"/>
            <a:ext cx="6858000" cy="727169"/>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mbria" panose="02040503050406030204" pitchFamily="18" charset="0"/>
              </a:rPr>
              <a:t>Transmission of Ebola virus</a:t>
            </a:r>
            <a:endParaRPr lang="en-GB"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mbria" panose="02040503050406030204" pitchFamily="18" charset="0"/>
            </a:endParaRPr>
          </a:p>
        </p:txBody>
      </p:sp>
    </p:spTree>
    <p:extLst>
      <p:ext uri="{BB962C8B-B14F-4D97-AF65-F5344CB8AC3E}">
        <p14:creationId xmlns:p14="http://schemas.microsoft.com/office/powerpoint/2010/main" val="186847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3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300"/>
                            </p:stCondLst>
                            <p:childTnLst>
                              <p:par>
                                <p:cTn id="11" presetID="1" presetClass="entr" presetSubtype="0" fill="hold" nodeType="afterEffect">
                                  <p:stCondLst>
                                    <p:cond delay="60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43150"/>
          <a:stretch/>
        </p:blipFill>
        <p:spPr>
          <a:xfrm>
            <a:off x="2051720" y="3789040"/>
            <a:ext cx="5544616" cy="2732171"/>
          </a:xfrm>
          <a:prstGeom prst="rect">
            <a:avLst/>
          </a:prstGeom>
        </p:spPr>
      </p:pic>
      <p:sp>
        <p:nvSpPr>
          <p:cNvPr id="8" name="TextBox 7"/>
          <p:cNvSpPr txBox="1"/>
          <p:nvPr/>
        </p:nvSpPr>
        <p:spPr>
          <a:xfrm>
            <a:off x="251520" y="2924944"/>
            <a:ext cx="9865096" cy="1368152"/>
          </a:xfrm>
          <a:prstGeom prst="rect">
            <a:avLst/>
          </a:prstGeom>
        </p:spPr>
        <p:txBody>
          <a:bodyPr vert="horz" lIns="91440" tIns="45720" rIns="91440" bIns="45720" rtlCol="0" anchor="b">
            <a:noAutofit/>
          </a:bodyPr>
          <a:lstStyle>
            <a:defPPr>
              <a:defRPr lang="ar-SA"/>
            </a:defPPr>
            <a:lvl1pPr marL="571500" indent="-571500" algn="ctr" defTabSz="457200" rtl="0">
              <a:spcBef>
                <a:spcPct val="0"/>
              </a:spcBef>
              <a:buFont typeface="Wingdings" panose="05000000000000000000" pitchFamily="2" charset="2"/>
              <a:buChar char="v"/>
              <a:defRPr sz="2800" b="1" i="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mbria" panose="02040503050406030204" pitchFamily="18" charset="0"/>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a:r>
              <a:rPr lang="en-US" dirty="0" smtClean="0"/>
              <a:t>Person-to-person transmission:</a:t>
            </a:r>
          </a:p>
          <a:p>
            <a:pPr marL="0" indent="0" algn="l">
              <a:buNone/>
            </a:pPr>
            <a:r>
              <a:rPr lang="en-US" b="0" dirty="0" smtClean="0">
                <a:ln w="12700">
                  <a:solidFill>
                    <a:srgbClr val="0070C0"/>
                  </a:solidFill>
                  <a:prstDash val="solid"/>
                </a:ln>
                <a:solidFill>
                  <a:srgbClr val="0070C0"/>
                </a:solidFill>
              </a:rPr>
              <a:t>      </a:t>
            </a:r>
            <a:r>
              <a:rPr lang="en-US" sz="2400" b="0" dirty="0" smtClean="0">
                <a:ln w="0"/>
                <a:solidFill>
                  <a:schemeClr val="accent1"/>
                </a:solidFill>
                <a:effectLst>
                  <a:outerShdw blurRad="38100" dist="25400" dir="5400000" algn="ctr" rotWithShape="0">
                    <a:srgbClr val="6E747A">
                      <a:alpha val="43000"/>
                    </a:srgbClr>
                  </a:outerShdw>
                </a:effectLst>
              </a:rPr>
              <a:t>Ebola </a:t>
            </a:r>
            <a:r>
              <a:rPr lang="en-US" sz="2400" b="0" dirty="0">
                <a:ln w="0"/>
                <a:solidFill>
                  <a:schemeClr val="accent1"/>
                </a:solidFill>
                <a:effectLst>
                  <a:outerShdw blurRad="38100" dist="25400" dir="5400000" algn="ctr" rotWithShape="0">
                    <a:srgbClr val="6E747A">
                      <a:alpha val="43000"/>
                    </a:srgbClr>
                  </a:outerShdw>
                </a:effectLst>
              </a:rPr>
              <a:t>virus can be spread directly through</a:t>
            </a:r>
            <a:r>
              <a:rPr lang="en-US" sz="2400" b="0" dirty="0" smtClean="0">
                <a:ln w="0"/>
                <a:solidFill>
                  <a:schemeClr val="accent1"/>
                </a:solidFill>
                <a:effectLst>
                  <a:outerShdw blurRad="38100" dist="25400" dir="5400000" algn="ctr" rotWithShape="0">
                    <a:srgbClr val="6E747A">
                      <a:alpha val="43000"/>
                    </a:srgbClr>
                  </a:outerShdw>
                </a:effectLst>
              </a:rPr>
              <a:t>:</a:t>
            </a:r>
          </a:p>
          <a:p>
            <a:pPr algn="l">
              <a:buFont typeface="Arial" panose="020B0604020202020204" pitchFamily="34" charset="0"/>
              <a:buChar char="•"/>
            </a:pPr>
            <a:r>
              <a:rPr lang="en-US" sz="2400" b="0" dirty="0" smtClean="0">
                <a:ln w="0"/>
                <a:solidFill>
                  <a:schemeClr val="accent1"/>
                </a:solidFill>
                <a:effectLst>
                  <a:outerShdw blurRad="38100" dist="25400" dir="5400000" algn="ctr" rotWithShape="0">
                    <a:srgbClr val="6E747A">
                      <a:alpha val="43000"/>
                    </a:srgbClr>
                  </a:outerShdw>
                </a:effectLst>
              </a:rPr>
              <a:t>Body fluids.</a:t>
            </a:r>
          </a:p>
          <a:p>
            <a:pPr marL="0" indent="0" algn="l">
              <a:buNone/>
            </a:pPr>
            <a:r>
              <a:rPr lang="en-US" sz="2400" b="0" dirty="0" smtClean="0">
                <a:ln w="0"/>
                <a:solidFill>
                  <a:schemeClr val="accent1"/>
                </a:solidFill>
                <a:effectLst>
                  <a:outerShdw blurRad="38100" dist="25400" dir="5400000" algn="ctr" rotWithShape="0">
                    <a:srgbClr val="6E747A">
                      <a:alpha val="43000"/>
                    </a:srgbClr>
                  </a:outerShdw>
                </a:effectLst>
              </a:rPr>
              <a:t>          The most infectious body fluids are blood, feces and vomit.</a:t>
            </a:r>
          </a:p>
          <a:p>
            <a:pPr algn="l">
              <a:buFont typeface="Arial" panose="020B0604020202020204" pitchFamily="34" charset="0"/>
              <a:buChar char="•"/>
            </a:pPr>
            <a:r>
              <a:rPr lang="en-US" sz="2400" b="0" dirty="0" smtClean="0">
                <a:ln w="0"/>
                <a:solidFill>
                  <a:schemeClr val="accent1"/>
                </a:solidFill>
                <a:effectLst>
                  <a:outerShdw blurRad="38100" dist="25400" dir="5400000" algn="ctr" rotWithShape="0">
                    <a:srgbClr val="6E747A">
                      <a:alpha val="43000"/>
                    </a:srgbClr>
                  </a:outerShdw>
                </a:effectLst>
              </a:rPr>
              <a:t>Skin.</a:t>
            </a:r>
            <a:endParaRPr lang="en-US" sz="2400" b="0" dirty="0">
              <a:ln w="0"/>
              <a:solidFill>
                <a:schemeClr val="accent1"/>
              </a:solidFill>
              <a:effectLst>
                <a:outerShdw blurRad="38100" dist="25400" dir="5400000" algn="ctr" rotWithShape="0">
                  <a:srgbClr val="6E747A">
                    <a:alpha val="43000"/>
                  </a:srgbClr>
                </a:outerShdw>
              </a:effectLst>
            </a:endParaRPr>
          </a:p>
          <a:p>
            <a:endParaRPr lang="en-US" dirty="0"/>
          </a:p>
        </p:txBody>
      </p:sp>
      <p:sp>
        <p:nvSpPr>
          <p:cNvPr id="5" name="Title 1"/>
          <p:cNvSpPr txBox="1">
            <a:spLocks/>
          </p:cNvSpPr>
          <p:nvPr/>
        </p:nvSpPr>
        <p:spPr>
          <a:xfrm>
            <a:off x="-252536" y="548680"/>
            <a:ext cx="6858000" cy="727169"/>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mbria" panose="02040503050406030204" pitchFamily="18" charset="0"/>
              </a:rPr>
              <a:t>Transmission of Ebola virus</a:t>
            </a:r>
            <a:endParaRPr lang="en-GB"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mbria" panose="02040503050406030204" pitchFamily="18" charset="0"/>
            </a:endParaRPr>
          </a:p>
        </p:txBody>
      </p:sp>
    </p:spTree>
    <p:extLst>
      <p:ext uri="{BB962C8B-B14F-4D97-AF65-F5344CB8AC3E}">
        <p14:creationId xmlns:p14="http://schemas.microsoft.com/office/powerpoint/2010/main" val="396629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3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300"/>
                            </p:stCondLst>
                            <p:childTnLst>
                              <p:par>
                                <p:cTn id="11" presetID="1" presetClass="entr" presetSubtype="0" fill="hold" nodeType="afterEffect">
                                  <p:stCondLst>
                                    <p:cond delay="30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700808"/>
            <a:ext cx="8229600" cy="4525963"/>
          </a:xfrm>
        </p:spPr>
        <p:txBody>
          <a:bodyPr>
            <a:normAutofit/>
          </a:bodyPr>
          <a:lstStyle/>
          <a:p>
            <a:pPr algn="l">
              <a:buFont typeface="Wingdings" panose="05000000000000000000" pitchFamily="2" charset="2"/>
              <a:buChar char="v"/>
            </a:pPr>
            <a:r>
              <a:rPr lang="en-US" sz="2800" dirty="0" smtClean="0">
                <a:ln w="0"/>
                <a:solidFill>
                  <a:schemeClr val="accent3"/>
                </a:solidFill>
                <a:effectLst>
                  <a:outerShdw blurRad="38100" dist="25400" dir="5400000" algn="ctr" rotWithShape="0">
                    <a:srgbClr val="6E747A">
                      <a:alpha val="43000"/>
                    </a:srgbClr>
                  </a:outerShdw>
                </a:effectLst>
                <a:latin typeface="Cambria" panose="02040503050406030204" pitchFamily="18" charset="0"/>
              </a:rPr>
              <a:t>Ebola </a:t>
            </a:r>
            <a:r>
              <a:rPr lang="en-US" sz="2800" dirty="0">
                <a:ln w="0"/>
                <a:solidFill>
                  <a:schemeClr val="accent3"/>
                </a:solidFill>
                <a:effectLst>
                  <a:outerShdw blurRad="38100" dist="25400" dir="5400000" algn="ctr" rotWithShape="0">
                    <a:srgbClr val="6E747A">
                      <a:alpha val="43000"/>
                    </a:srgbClr>
                  </a:outerShdw>
                </a:effectLst>
                <a:latin typeface="Cambria" panose="02040503050406030204" pitchFamily="18" charset="0"/>
              </a:rPr>
              <a:t>virus can also be transmitted indirectly, by contact with objects </a:t>
            </a:r>
            <a:r>
              <a:rPr lang="en-US" sz="2800" dirty="0" smtClean="0">
                <a:ln w="0"/>
                <a:solidFill>
                  <a:schemeClr val="accent3"/>
                </a:solidFill>
                <a:effectLst>
                  <a:outerShdw blurRad="38100" dist="25400" dir="5400000" algn="ctr" rotWithShape="0">
                    <a:srgbClr val="6E747A">
                      <a:alpha val="43000"/>
                    </a:srgbClr>
                  </a:outerShdw>
                </a:effectLst>
                <a:latin typeface="Cambria" panose="02040503050406030204" pitchFamily="18" charset="0"/>
              </a:rPr>
              <a:t>,surfaces </a:t>
            </a:r>
            <a:r>
              <a:rPr lang="en-US" sz="2800" dirty="0">
                <a:ln w="0"/>
                <a:solidFill>
                  <a:schemeClr val="accent3"/>
                </a:solidFill>
                <a:effectLst>
                  <a:outerShdw blurRad="38100" dist="25400" dir="5400000" algn="ctr" rotWithShape="0">
                    <a:srgbClr val="6E747A">
                      <a:alpha val="43000"/>
                    </a:srgbClr>
                  </a:outerShdw>
                </a:effectLst>
                <a:latin typeface="Cambria" panose="02040503050406030204" pitchFamily="18" charset="0"/>
              </a:rPr>
              <a:t>and materials </a:t>
            </a:r>
            <a:r>
              <a:rPr lang="en-US" sz="2800" dirty="0" smtClean="0">
                <a:ln w="0"/>
                <a:solidFill>
                  <a:schemeClr val="accent1"/>
                </a:solidFill>
                <a:effectLst>
                  <a:outerShdw blurRad="38100" dist="25400" dir="5400000" algn="ctr" rotWithShape="0">
                    <a:srgbClr val="6E747A">
                      <a:alpha val="43000"/>
                    </a:srgbClr>
                  </a:outerShdw>
                </a:effectLst>
                <a:latin typeface="Cambria" panose="02040503050406030204" pitchFamily="18" charset="0"/>
              </a:rPr>
              <a:t>that </a:t>
            </a:r>
            <a:r>
              <a:rPr lang="en-US" sz="2800" dirty="0">
                <a:ln w="0"/>
                <a:solidFill>
                  <a:schemeClr val="accent1"/>
                </a:solidFill>
                <a:effectLst>
                  <a:outerShdw blurRad="38100" dist="25400" dir="5400000" algn="ctr" rotWithShape="0">
                    <a:srgbClr val="6E747A">
                      <a:alpha val="43000"/>
                    </a:srgbClr>
                  </a:outerShdw>
                </a:effectLst>
                <a:latin typeface="Cambria" panose="02040503050406030204" pitchFamily="18" charset="0"/>
              </a:rPr>
              <a:t>have been contaminated with these fluids. </a:t>
            </a:r>
            <a:endParaRPr lang="en-US" sz="2800" dirty="0" smtClean="0">
              <a:ln w="0"/>
              <a:solidFill>
                <a:schemeClr val="accent1"/>
              </a:solidFill>
              <a:effectLst>
                <a:outerShdw blurRad="38100" dist="25400" dir="5400000" algn="ctr" rotWithShape="0">
                  <a:srgbClr val="6E747A">
                    <a:alpha val="43000"/>
                  </a:srgbClr>
                </a:outerShdw>
              </a:effectLst>
              <a:latin typeface="Cambria" panose="02040503050406030204" pitchFamily="18" charset="0"/>
            </a:endParaRPr>
          </a:p>
          <a:p>
            <a:pPr marL="0" indent="0" algn="l">
              <a:buNone/>
            </a:pPr>
            <a:endParaRPr lang="en-GB" sz="2800" dirty="0">
              <a:solidFill>
                <a:schemeClr val="accent3"/>
              </a:solidFill>
              <a:latin typeface="Cambria" panose="02040503050406030204" pitchFamily="18" charset="0"/>
            </a:endParaRPr>
          </a:p>
        </p:txBody>
      </p:sp>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t="6056" b="53588"/>
          <a:stretch/>
        </p:blipFill>
        <p:spPr>
          <a:xfrm>
            <a:off x="2483768" y="4077072"/>
            <a:ext cx="4253413" cy="2457366"/>
          </a:xfrm>
          <a:prstGeom prst="rect">
            <a:avLst/>
          </a:prstGeom>
        </p:spPr>
      </p:pic>
      <p:sp>
        <p:nvSpPr>
          <p:cNvPr id="5" name="Rectangle 4"/>
          <p:cNvSpPr/>
          <p:nvPr/>
        </p:nvSpPr>
        <p:spPr>
          <a:xfrm>
            <a:off x="-108520" y="-5502"/>
            <a:ext cx="7686600" cy="1200329"/>
          </a:xfrm>
          <a:prstGeom prst="rect">
            <a:avLst/>
          </a:prstGeom>
        </p:spPr>
        <p:txBody>
          <a:bodyPr vert="horz" lIns="91440" tIns="45720" rIns="91440" bIns="45720" rtlCol="0" anchor="b">
            <a:noAutofit/>
          </a:bodyPr>
          <a:lstStyle/>
          <a:p>
            <a:pPr algn="ctr" defTabSz="457200" rtl="0">
              <a:spcBef>
                <a:spcPct val="0"/>
              </a:spcBef>
            </a:pP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mbria" panose="02040503050406030204" pitchFamily="18" charset="0"/>
                <a:ea typeface="+mj-ea"/>
                <a:cs typeface="+mj-cs"/>
              </a:rPr>
              <a:t>Transmission of Ebola Virus Cont.</a:t>
            </a:r>
            <a:endParaRPr lang="ar-SA"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mbria" panose="02040503050406030204" pitchFamily="18" charset="0"/>
              <a:ea typeface="+mj-ea"/>
              <a:cs typeface="+mj-cs"/>
            </a:endParaRPr>
          </a:p>
        </p:txBody>
      </p:sp>
    </p:spTree>
    <p:extLst>
      <p:ext uri="{BB962C8B-B14F-4D97-AF65-F5344CB8AC3E}">
        <p14:creationId xmlns:p14="http://schemas.microsoft.com/office/powerpoint/2010/main" val="26796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784816"/>
            <a:ext cx="8229600" cy="5073184"/>
          </a:xfrm>
        </p:spPr>
        <p:txBody>
          <a:bodyPr vert="horz" lIns="91440" tIns="45720" rIns="91440" bIns="45720" rtlCol="0" anchor="b">
            <a:noAutofit/>
          </a:bodyPr>
          <a:lstStyle/>
          <a:p>
            <a:pPr>
              <a:spcBef>
                <a:spcPct val="0"/>
              </a:spcBef>
              <a:buFont typeface="Wingdings" panose="05000000000000000000" pitchFamily="2" charset="2"/>
              <a:buChar char="v"/>
            </a:pPr>
            <a:r>
              <a:rPr lang="en-US"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mbria" panose="02040503050406030204" pitchFamily="18" charset="0"/>
              </a:rPr>
              <a:t>Portal </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mbria" panose="02040503050406030204" pitchFamily="18" charset="0"/>
              </a:rPr>
              <a:t>of entry of Ebola virus:</a:t>
            </a:r>
            <a:endParaRPr lang="en-GB"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mbria" panose="02040503050406030204" pitchFamily="18" charset="0"/>
            </a:endParaRPr>
          </a:p>
          <a:p>
            <a:pPr lvl="1"/>
            <a:r>
              <a:rPr lang="en-US" sz="2400" dirty="0">
                <a:solidFill>
                  <a:schemeClr val="accent3"/>
                </a:solidFill>
              </a:rPr>
              <a:t>Ebola virus enters the host body through :</a:t>
            </a:r>
          </a:p>
          <a:p>
            <a:pPr lvl="2"/>
            <a:r>
              <a:rPr lang="en-US" sz="2400" dirty="0">
                <a:solidFill>
                  <a:schemeClr val="accent3"/>
                </a:solidFill>
              </a:rPr>
              <a:t> </a:t>
            </a:r>
            <a:r>
              <a:rPr lang="en-US" sz="2400" dirty="0" smtClean="0">
                <a:solidFill>
                  <a:schemeClr val="accent3"/>
                </a:solidFill>
              </a:rPr>
              <a:t>mucous </a:t>
            </a:r>
            <a:r>
              <a:rPr lang="en-US" sz="2400" dirty="0">
                <a:solidFill>
                  <a:schemeClr val="accent3"/>
                </a:solidFill>
              </a:rPr>
              <a:t>membranes.</a:t>
            </a:r>
          </a:p>
          <a:p>
            <a:pPr lvl="2"/>
            <a:r>
              <a:rPr lang="en-US" sz="2400" dirty="0">
                <a:solidFill>
                  <a:schemeClr val="accent3"/>
                </a:solidFill>
              </a:rPr>
              <a:t> </a:t>
            </a:r>
            <a:r>
              <a:rPr lang="en-US" sz="2400" dirty="0" smtClean="0">
                <a:solidFill>
                  <a:schemeClr val="accent3"/>
                </a:solidFill>
              </a:rPr>
              <a:t>breaks </a:t>
            </a:r>
            <a:r>
              <a:rPr lang="en-US" sz="2400" dirty="0">
                <a:solidFill>
                  <a:schemeClr val="accent3"/>
                </a:solidFill>
              </a:rPr>
              <a:t>in the skin.</a:t>
            </a:r>
          </a:p>
          <a:p>
            <a:pPr lvl="2"/>
            <a:r>
              <a:rPr lang="en-US" sz="2400" dirty="0">
                <a:solidFill>
                  <a:schemeClr val="accent3"/>
                </a:solidFill>
              </a:rPr>
              <a:t> </a:t>
            </a:r>
            <a:r>
              <a:rPr lang="en-US" sz="2400" dirty="0" smtClean="0">
                <a:solidFill>
                  <a:schemeClr val="accent3"/>
                </a:solidFill>
              </a:rPr>
              <a:t>or </a:t>
            </a:r>
            <a:r>
              <a:rPr lang="en-US" sz="2400" dirty="0">
                <a:solidFill>
                  <a:schemeClr val="accent3"/>
                </a:solidFill>
              </a:rPr>
              <a:t>parentally.</a:t>
            </a:r>
            <a:r>
              <a:rPr lang="en-GB" sz="2400" dirty="0">
                <a:solidFill>
                  <a:schemeClr val="accent3"/>
                </a:solidFill>
              </a:rPr>
              <a:t> </a:t>
            </a:r>
          </a:p>
          <a:p>
            <a:pPr algn="ctr">
              <a:spcBef>
                <a:spcPct val="0"/>
              </a:spcBef>
              <a:buNone/>
            </a:pPr>
            <a:endParaRPr lang="en-GB"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mbria" panose="02040503050406030204" pitchFamily="18" charset="0"/>
            </a:endParaRPr>
          </a:p>
          <a:p>
            <a:pPr algn="ctr">
              <a:spcBef>
                <a:spcPct val="0"/>
              </a:spcBef>
              <a:buNone/>
            </a:pPr>
            <a:endParaRPr lang="en-GB"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mbria" panose="02040503050406030204" pitchFamily="18" charset="0"/>
            </a:endParaRPr>
          </a:p>
          <a:p>
            <a:pPr>
              <a:spcBef>
                <a:spcPct val="0"/>
              </a:spcBef>
              <a:buFont typeface="Wingdings" panose="05000000000000000000" pitchFamily="2" charset="2"/>
              <a:buChar char="v"/>
            </a:pPr>
            <a:r>
              <a:rPr lang="en-GB"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mbria" panose="02040503050406030204" pitchFamily="18" charset="0"/>
              </a:rPr>
              <a:t>Portal </a:t>
            </a:r>
            <a:r>
              <a:rPr lang="en-GB"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mbria" panose="02040503050406030204" pitchFamily="18" charset="0"/>
              </a:rPr>
              <a:t>of exit of Ebola virus:</a:t>
            </a:r>
          </a:p>
          <a:p>
            <a:pPr lvl="1"/>
            <a:r>
              <a:rPr lang="en-GB" sz="2400" dirty="0" smtClean="0">
                <a:solidFill>
                  <a:schemeClr val="accent3"/>
                </a:solidFill>
              </a:rPr>
              <a:t>The </a:t>
            </a:r>
            <a:r>
              <a:rPr lang="en-GB" sz="2400" dirty="0">
                <a:solidFill>
                  <a:schemeClr val="accent3"/>
                </a:solidFill>
              </a:rPr>
              <a:t>virus leaves the host body through the skin and </a:t>
            </a:r>
            <a:r>
              <a:rPr lang="en-GB" sz="2400" dirty="0" smtClean="0">
                <a:solidFill>
                  <a:schemeClr val="accent3"/>
                </a:solidFill>
              </a:rPr>
              <a:t>body </a:t>
            </a:r>
            <a:r>
              <a:rPr lang="en-GB" sz="2400" dirty="0">
                <a:solidFill>
                  <a:schemeClr val="accent3"/>
                </a:solidFill>
              </a:rPr>
              <a:t>fluids (blood, vomit ,diarrhoea….etc.)</a:t>
            </a:r>
          </a:p>
          <a:p>
            <a:pPr algn="ctr">
              <a:spcBef>
                <a:spcPct val="0"/>
              </a:spcBef>
              <a:buNone/>
            </a:pPr>
            <a:endParaRPr lang="en-GB"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mbria" panose="02040503050406030204" pitchFamily="18" charset="0"/>
            </a:endParaRPr>
          </a:p>
        </p:txBody>
      </p:sp>
    </p:spTree>
    <p:extLst>
      <p:ext uri="{BB962C8B-B14F-4D97-AF65-F5344CB8AC3E}">
        <p14:creationId xmlns:p14="http://schemas.microsoft.com/office/powerpoint/2010/main" val="101245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3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300"/>
                            </p:stCondLst>
                            <p:childTnLst>
                              <p:par>
                                <p:cTn id="11" presetID="1" presetClass="entr" presetSubtype="0" fill="hold" nodeType="afterEffect">
                                  <p:stCondLst>
                                    <p:cond delay="3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600"/>
                            </p:stCondLst>
                            <p:childTnLst>
                              <p:par>
                                <p:cTn id="14" presetID="1" presetClass="entr" presetSubtype="0" fill="hold" nodeType="afterEffect">
                                  <p:stCondLst>
                                    <p:cond delay="2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800"/>
                            </p:stCondLst>
                            <p:childTnLst>
                              <p:par>
                                <p:cTn id="17" presetID="1" presetClass="entr" presetSubtype="0" fill="hold" nodeType="afterEffect">
                                  <p:stCondLst>
                                    <p:cond delay="1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60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par>
                          <p:cTn id="23" fill="hold">
                            <p:stCondLst>
                              <p:cond delay="600"/>
                            </p:stCondLst>
                            <p:childTnLst>
                              <p:par>
                                <p:cTn id="24" presetID="1" presetClass="entr" presetSubtype="0" fill="hold" nodeType="afterEffect">
                                  <p:stCondLst>
                                    <p:cond delay="300"/>
                                  </p:stCondLst>
                                  <p:childTnLst>
                                    <p:set>
                                      <p:cBhvr>
                                        <p:cTn id="2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188" y="332656"/>
            <a:ext cx="8229600" cy="792744"/>
          </a:xfrm>
        </p:spPr>
        <p:txBody>
          <a:bodyPr vert="horz" lIns="91440" tIns="45720" rIns="91440" bIns="45720" rtlCol="0" anchor="b">
            <a:noAutofit/>
          </a:bodyPr>
          <a:lstStyle/>
          <a:p>
            <a:pPr>
              <a:spcBef>
                <a:spcPct val="0"/>
              </a:spcBef>
              <a:buNone/>
            </a:pPr>
            <a:r>
              <a:rPr lang="en-US"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mbria" panose="02040503050406030204" pitchFamily="18" charset="0"/>
              </a:rPr>
              <a:t>Viral </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mbria" panose="02040503050406030204" pitchFamily="18" charset="0"/>
              </a:rPr>
              <a:t>persistence  </a:t>
            </a:r>
            <a:endParaRPr lang="en-GB" dirty="0">
              <a:solidFill>
                <a:schemeClr val="accent3"/>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3429000"/>
            <a:ext cx="6120680" cy="2886312"/>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349188" y="1700808"/>
            <a:ext cx="7612124" cy="830997"/>
          </a:xfrm>
          <a:prstGeom prst="rect">
            <a:avLst/>
          </a:prstGeom>
        </p:spPr>
        <p:txBody>
          <a:bodyPr wrap="square">
            <a:spAutoFit/>
          </a:bodyPr>
          <a:lstStyle/>
          <a:p>
            <a:pPr marL="457200" indent="-457200" algn="ctr" rtl="0">
              <a:spcBef>
                <a:spcPct val="0"/>
              </a:spcBef>
              <a:buFont typeface="Wingdings" panose="05000000000000000000" pitchFamily="2" charset="2"/>
              <a:buChar char="v"/>
            </a:pPr>
            <a:r>
              <a:rPr lang="en-US" sz="2400" dirty="0">
                <a:solidFill>
                  <a:schemeClr val="accent3"/>
                </a:solidFill>
              </a:rPr>
              <a:t>Virus can persist for some time in certain bodily fluids, such as semen and breast milk. </a:t>
            </a:r>
            <a:endParaRPr lang="en-GB" sz="2400" dirty="0">
              <a:solidFill>
                <a:schemeClr val="accent3"/>
              </a:solidFill>
            </a:endParaRPr>
          </a:p>
        </p:txBody>
      </p:sp>
    </p:spTree>
    <p:extLst>
      <p:ext uri="{BB962C8B-B14F-4D97-AF65-F5344CB8AC3E}">
        <p14:creationId xmlns:p14="http://schemas.microsoft.com/office/powerpoint/2010/main" val="275547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30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300"/>
                            </p:stCondLst>
                            <p:childTnLst>
                              <p:par>
                                <p:cTn id="11" presetID="1" presetClass="entr" presetSubtype="0" fill="hold" nodeType="afterEffect">
                                  <p:stCondLst>
                                    <p:cond delay="30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digno.jpg"/>
          <p:cNvPicPr>
            <a:picLocks noGrp="1" noChangeAspect="1"/>
          </p:cNvPicPr>
          <p:nvPr>
            <p:ph idx="1"/>
          </p:nvPr>
        </p:nvPicPr>
        <p:blipFill>
          <a:blip r:embed="rId2" cstate="print"/>
          <a:stretch>
            <a:fillRect/>
          </a:stretch>
        </p:blipFill>
        <p:spPr>
          <a:xfrm>
            <a:off x="2857488" y="1923088"/>
            <a:ext cx="2434592" cy="2434592"/>
          </a:xfrm>
        </p:spPr>
      </p:pic>
      <p:pic>
        <p:nvPicPr>
          <p:cNvPr id="5" name="صورة 4" descr="symptomes.png"/>
          <p:cNvPicPr>
            <a:picLocks noChangeAspect="1"/>
          </p:cNvPicPr>
          <p:nvPr/>
        </p:nvPicPr>
        <p:blipFill>
          <a:blip r:embed="rId3" cstate="print"/>
          <a:stretch>
            <a:fillRect/>
          </a:stretch>
        </p:blipFill>
        <p:spPr>
          <a:xfrm>
            <a:off x="571472" y="642918"/>
            <a:ext cx="1781175" cy="1561946"/>
          </a:xfrm>
          <a:prstGeom prst="rect">
            <a:avLst/>
          </a:prstGeom>
        </p:spPr>
      </p:pic>
      <p:pic>
        <p:nvPicPr>
          <p:cNvPr id="6" name="صورة 5" descr="risk.jpg"/>
          <p:cNvPicPr>
            <a:picLocks noChangeAspect="1"/>
          </p:cNvPicPr>
          <p:nvPr/>
        </p:nvPicPr>
        <p:blipFill>
          <a:blip r:embed="rId4" cstate="print"/>
          <a:stretch>
            <a:fillRect/>
          </a:stretch>
        </p:blipFill>
        <p:spPr>
          <a:xfrm>
            <a:off x="5286380" y="4429132"/>
            <a:ext cx="2628900" cy="1743075"/>
          </a:xfrm>
          <a:prstGeom prst="rect">
            <a:avLst/>
          </a:prstGeom>
        </p:spPr>
      </p:pic>
      <p:sp>
        <p:nvSpPr>
          <p:cNvPr id="7" name="TextBox 6"/>
          <p:cNvSpPr txBox="1"/>
          <p:nvPr/>
        </p:nvSpPr>
        <p:spPr>
          <a:xfrm>
            <a:off x="611560" y="5013176"/>
            <a:ext cx="3600400" cy="830997"/>
          </a:xfrm>
          <a:prstGeom prst="rect">
            <a:avLst/>
          </a:prstGeom>
          <a:noFill/>
        </p:spPr>
        <p:txBody>
          <a:bodyPr wrap="square" rtlCol="1">
            <a:spAutoFit/>
          </a:bodyPr>
          <a:lstStyle/>
          <a:p>
            <a:pPr algn="l"/>
            <a:r>
              <a:rPr lang="en-US" sz="2400" dirty="0" smtClean="0"/>
              <a:t>By : </a:t>
            </a:r>
          </a:p>
          <a:p>
            <a:pPr algn="l"/>
            <a:r>
              <a:rPr lang="en-US" sz="2400" dirty="0" err="1" smtClean="0"/>
              <a:t>Ashwag</a:t>
            </a:r>
            <a:r>
              <a:rPr lang="en-US" sz="2400" dirty="0" smtClean="0"/>
              <a:t> </a:t>
            </a:r>
            <a:r>
              <a:rPr lang="en-US" sz="2400" dirty="0" err="1" smtClean="0"/>
              <a:t>Alharby</a:t>
            </a:r>
            <a:r>
              <a:rPr lang="en-US" sz="2400" dirty="0" smtClean="0"/>
              <a:t>.</a:t>
            </a:r>
            <a:endParaRPr lang="en-US" sz="2400"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t>What is </a:t>
            </a:r>
            <a:r>
              <a:rPr lang="en-US" b="1" dirty="0"/>
              <a:t>viral hemorrhagic fever</a:t>
            </a:r>
            <a:endParaRPr lang="ar-SA" dirty="0"/>
          </a:p>
        </p:txBody>
      </p:sp>
      <p:sp>
        <p:nvSpPr>
          <p:cNvPr id="3" name="عنوان فرعي 2"/>
          <p:cNvSpPr>
            <a:spLocks noGrp="1"/>
          </p:cNvSpPr>
          <p:nvPr>
            <p:ph type="subTitle" idx="1"/>
          </p:nvPr>
        </p:nvSpPr>
        <p:spPr/>
        <p:txBody>
          <a:bodyPr/>
          <a:lstStyle/>
          <a:p>
            <a:endParaRPr lang="ar-SA" dirty="0"/>
          </a:p>
        </p:txBody>
      </p:sp>
      <p:pic>
        <p:nvPicPr>
          <p:cNvPr id="1026" name="Picture 2" descr="http://a.abcnews.com/images/Health/HT_ebola_outbreak_2_sk_140728_16x9_992.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9494" y="764704"/>
            <a:ext cx="9089010" cy="511256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6" name="عنوان 1"/>
          <p:cNvSpPr txBox="1">
            <a:spLocks/>
          </p:cNvSpPr>
          <p:nvPr/>
        </p:nvSpPr>
        <p:spPr>
          <a:xfrm>
            <a:off x="838200" y="2535039"/>
            <a:ext cx="7772400" cy="1470025"/>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tx2">
                    <a:lumMod val="75000"/>
                  </a:schemeClr>
                </a:solidFill>
                <a:latin typeface="Cambria" pitchFamily="18" charset="0"/>
              </a:rPr>
              <a:t>What is the </a:t>
            </a:r>
            <a:r>
              <a:rPr lang="en-US" b="1" dirty="0" smtClean="0">
                <a:solidFill>
                  <a:schemeClr val="tx2">
                    <a:lumMod val="75000"/>
                  </a:schemeClr>
                </a:solidFill>
                <a:latin typeface="Cambria" pitchFamily="18" charset="0"/>
              </a:rPr>
              <a:t>viral hemorrhagic  fever !</a:t>
            </a:r>
            <a:endParaRPr lang="ar-SA" dirty="0">
              <a:solidFill>
                <a:schemeClr val="tx2">
                  <a:lumMod val="75000"/>
                </a:schemeClr>
              </a:solidFill>
              <a:latin typeface="Cambria" pitchFamily="18" charset="0"/>
            </a:endParaRPr>
          </a:p>
        </p:txBody>
      </p:sp>
      <p:sp>
        <p:nvSpPr>
          <p:cNvPr id="5" name="مربع نص 4"/>
          <p:cNvSpPr txBox="1"/>
          <p:nvPr/>
        </p:nvSpPr>
        <p:spPr>
          <a:xfrm>
            <a:off x="3511787" y="4149080"/>
            <a:ext cx="2104423" cy="369332"/>
          </a:xfrm>
          <a:prstGeom prst="rect">
            <a:avLst/>
          </a:prstGeom>
          <a:noFill/>
        </p:spPr>
        <p:txBody>
          <a:bodyPr wrap="none" rtlCol="1">
            <a:spAutoFit/>
          </a:bodyPr>
          <a:lstStyle/>
          <a:p>
            <a:r>
              <a:rPr lang="en-US" dirty="0" smtClean="0"/>
              <a:t>By: Ghaida AlObeadi</a:t>
            </a:r>
            <a:endParaRPr lang="ar-SA" dirty="0"/>
          </a:p>
        </p:txBody>
      </p:sp>
    </p:spTree>
    <p:extLst>
      <p:ext uri="{BB962C8B-B14F-4D97-AF65-F5344CB8AC3E}">
        <p14:creationId xmlns:p14="http://schemas.microsoft.com/office/powerpoint/2010/main" val="15651718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188640"/>
            <a:ext cx="8229600" cy="631844"/>
          </a:xfrm>
        </p:spPr>
        <p:txBody>
          <a:bodyPr>
            <a:normAutofit fontScale="90000"/>
          </a:bodyPr>
          <a:lstStyle/>
          <a:p>
            <a:r>
              <a:rPr lang="en-US" b="1" u="sng" dirty="0" smtClean="0">
                <a:solidFill>
                  <a:srgbClr val="0070C0"/>
                </a:solidFill>
              </a:rPr>
              <a:t>Symptoms </a:t>
            </a:r>
            <a:r>
              <a:rPr lang="en-US" b="1" u="sng" dirty="0">
                <a:solidFill>
                  <a:srgbClr val="0070C0"/>
                </a:solidFill>
              </a:rPr>
              <a:t>of </a:t>
            </a:r>
            <a:r>
              <a:rPr lang="en-US" b="1" u="sng" dirty="0" smtClean="0">
                <a:solidFill>
                  <a:srgbClr val="0070C0"/>
                </a:solidFill>
              </a:rPr>
              <a:t>Ebola</a:t>
            </a:r>
            <a:r>
              <a:rPr lang="en-US" b="1" dirty="0"/>
              <a:t/>
            </a:r>
            <a:br>
              <a:rPr lang="en-US" b="1" dirty="0"/>
            </a:br>
            <a:endParaRPr lang="ar-SA" dirty="0"/>
          </a:p>
        </p:txBody>
      </p:sp>
      <p:pic>
        <p:nvPicPr>
          <p:cNvPr id="4" name="عنصر نائب للمحتوى 3" descr="ebola_path.jpg"/>
          <p:cNvPicPr>
            <a:picLocks noGrp="1" noChangeAspect="1"/>
          </p:cNvPicPr>
          <p:nvPr>
            <p:ph idx="1"/>
          </p:nvPr>
        </p:nvPicPr>
        <p:blipFill>
          <a:blip r:embed="rId2" cstate="print"/>
          <a:stretch>
            <a:fillRect/>
          </a:stretch>
        </p:blipFill>
        <p:spPr>
          <a:xfrm>
            <a:off x="755576" y="1124744"/>
            <a:ext cx="7500990" cy="5340369"/>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SA"/>
          </a:p>
        </p:txBody>
      </p:sp>
      <p:pic>
        <p:nvPicPr>
          <p:cNvPr id="1026" name="Picture 2" descr="http://www.ecdc.europa.eu/en/healthtopics/ebola_marburg_fevers/algorithm-evd-diagnosis/PublishingImages/EVD-lab-diagnosis-algorithm.png"/>
          <p:cNvPicPr>
            <a:picLocks noChangeAspect="1" noChangeArrowheads="1"/>
          </p:cNvPicPr>
          <p:nvPr/>
        </p:nvPicPr>
        <p:blipFill>
          <a:blip r:embed="rId2" cstate="print"/>
          <a:srcRect/>
          <a:stretch>
            <a:fillRect/>
          </a:stretch>
        </p:blipFill>
        <p:spPr bwMode="auto">
          <a:xfrm>
            <a:off x="9525" y="548680"/>
            <a:ext cx="9134475" cy="6309320"/>
          </a:xfrm>
          <a:prstGeom prst="rect">
            <a:avLst/>
          </a:prstGeom>
          <a:noFill/>
        </p:spPr>
      </p:pic>
      <p:sp>
        <p:nvSpPr>
          <p:cNvPr id="5" name="Rectangle 4"/>
          <p:cNvSpPr/>
          <p:nvPr/>
        </p:nvSpPr>
        <p:spPr>
          <a:xfrm>
            <a:off x="0" y="0"/>
            <a:ext cx="4572000" cy="523220"/>
          </a:xfrm>
          <a:prstGeom prst="rect">
            <a:avLst/>
          </a:prstGeom>
        </p:spPr>
        <p:txBody>
          <a:bodyPr>
            <a:spAutoFit/>
          </a:bodyPr>
          <a:lstStyle/>
          <a:p>
            <a:pPr algn="l"/>
            <a:r>
              <a:rPr lang="en-US" sz="2800" b="1" u="sng" dirty="0" smtClean="0">
                <a:solidFill>
                  <a:schemeClr val="accent1">
                    <a:lumMod val="50000"/>
                  </a:schemeClr>
                </a:solidFill>
                <a:latin typeface="Cambria" pitchFamily="18" charset="0"/>
                <a:cs typeface="Times New Roman" pitchFamily="18" charset="0"/>
              </a:rPr>
              <a:t>Diagnosis of Ebola Virus</a:t>
            </a:r>
            <a:endParaRPr lang="ar-SA" sz="2800" b="1" u="sng" dirty="0">
              <a:solidFill>
                <a:schemeClr val="accent1">
                  <a:lumMod val="50000"/>
                </a:schemeClr>
              </a:solidFill>
              <a:latin typeface="Cambria"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ebola-at-risk.jpg"/>
          <p:cNvPicPr>
            <a:picLocks noGrp="1" noChangeAspect="1"/>
          </p:cNvPicPr>
          <p:nvPr>
            <p:ph idx="1"/>
          </p:nvPr>
        </p:nvPicPr>
        <p:blipFill>
          <a:blip r:embed="rId2" cstate="print"/>
          <a:stretch>
            <a:fillRect/>
          </a:stretch>
        </p:blipFill>
        <p:spPr>
          <a:xfrm>
            <a:off x="755576" y="1196752"/>
            <a:ext cx="7286676" cy="5054617"/>
          </a:xfrm>
        </p:spPr>
      </p:pic>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60648"/>
            <a:ext cx="8229600" cy="1143000"/>
          </a:xfrm>
        </p:spPr>
        <p:txBody>
          <a:bodyPr>
            <a:normAutofit fontScale="90000"/>
          </a:bodyPr>
          <a:lstStyle/>
          <a:p>
            <a:pPr algn="l"/>
            <a:r>
              <a:rPr lang="en-US" b="1" dirty="0">
                <a:solidFill>
                  <a:schemeClr val="accent1">
                    <a:lumMod val="50000"/>
                  </a:schemeClr>
                </a:solidFill>
                <a:latin typeface="Cambria" pitchFamily="18" charset="0"/>
              </a:rPr>
              <a:t>Prepare people for burial</a:t>
            </a:r>
            <a:r>
              <a:rPr lang="en-US" b="1" dirty="0">
                <a:latin typeface="Cambria" pitchFamily="18" charset="0"/>
              </a:rPr>
              <a:t>.</a:t>
            </a:r>
            <a:r>
              <a:rPr lang="en-US" dirty="0"/>
              <a:t> </a:t>
            </a:r>
            <a:r>
              <a:rPr lang="en-US" dirty="0" smtClean="0"/>
              <a:t/>
            </a:r>
            <a:br>
              <a:rPr lang="en-US" dirty="0" smtClean="0"/>
            </a:br>
            <a:r>
              <a:rPr lang="en-US" dirty="0" smtClean="0">
                <a:solidFill>
                  <a:schemeClr val="tx1">
                    <a:lumMod val="95000"/>
                    <a:lumOff val="5000"/>
                  </a:schemeClr>
                </a:solidFill>
              </a:rPr>
              <a:t>The </a:t>
            </a:r>
            <a:r>
              <a:rPr lang="en-US" dirty="0">
                <a:solidFill>
                  <a:schemeClr val="tx1">
                    <a:lumMod val="95000"/>
                    <a:lumOff val="5000"/>
                  </a:schemeClr>
                </a:solidFill>
              </a:rPr>
              <a:t>bodies of people who have died of Ebola or Marburg hemorrhagic fever are still contagious. because the virus may be on the skin.</a:t>
            </a:r>
            <a:endParaRPr lang="ar-SA" dirty="0">
              <a:solidFill>
                <a:schemeClr val="tx1">
                  <a:lumMod val="95000"/>
                  <a:lumOff val="5000"/>
                </a:schemeClr>
              </a:solidFill>
            </a:endParaRPr>
          </a:p>
        </p:txBody>
      </p:sp>
      <p:pic>
        <p:nvPicPr>
          <p:cNvPr id="4" name="عنصر نائب للمحتوى 3" descr="Ebola_016.jpg"/>
          <p:cNvPicPr>
            <a:picLocks noGrp="1" noChangeAspect="1"/>
          </p:cNvPicPr>
          <p:nvPr>
            <p:ph idx="1"/>
          </p:nvPr>
        </p:nvPicPr>
        <p:blipFill>
          <a:blip r:embed="rId2" cstate="print"/>
          <a:stretch>
            <a:fillRect/>
          </a:stretch>
        </p:blipFill>
        <p:spPr>
          <a:xfrm>
            <a:off x="857224" y="3857628"/>
            <a:ext cx="5082928" cy="2428892"/>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a:r>
              <a:rPr lang="en-US" b="1" dirty="0">
                <a:solidFill>
                  <a:schemeClr val="accent1">
                    <a:lumMod val="50000"/>
                  </a:schemeClr>
                </a:solidFill>
                <a:latin typeface="Cambria" pitchFamily="18" charset="0"/>
              </a:rPr>
              <a:t>High risk exposures:</a:t>
            </a:r>
            <a:br>
              <a:rPr lang="en-US" b="1" dirty="0">
                <a:solidFill>
                  <a:schemeClr val="accent1">
                    <a:lumMod val="50000"/>
                  </a:schemeClr>
                </a:solidFill>
                <a:latin typeface="Cambria" pitchFamily="18" charset="0"/>
              </a:rPr>
            </a:br>
            <a:endParaRPr lang="ar-SA" b="1" dirty="0">
              <a:solidFill>
                <a:schemeClr val="accent1">
                  <a:lumMod val="50000"/>
                </a:schemeClr>
              </a:solidFill>
              <a:latin typeface="Cambria" pitchFamily="18" charset="0"/>
            </a:endParaRPr>
          </a:p>
        </p:txBody>
      </p:sp>
      <p:sp>
        <p:nvSpPr>
          <p:cNvPr id="3" name="عنصر نائب للمحتوى 2"/>
          <p:cNvSpPr>
            <a:spLocks noGrp="1"/>
          </p:cNvSpPr>
          <p:nvPr>
            <p:ph idx="1"/>
          </p:nvPr>
        </p:nvSpPr>
        <p:spPr>
          <a:xfrm>
            <a:off x="457200" y="1428736"/>
            <a:ext cx="8229600" cy="4697427"/>
          </a:xfrm>
        </p:spPr>
        <p:txBody>
          <a:bodyPr>
            <a:normAutofit/>
          </a:bodyPr>
          <a:lstStyle/>
          <a:p>
            <a:pPr lvl="0" algn="l" rtl="0"/>
            <a:r>
              <a:rPr lang="en-US" sz="2400" dirty="0" err="1"/>
              <a:t>Percutaneous</a:t>
            </a:r>
            <a:r>
              <a:rPr lang="en-US" sz="2400" dirty="0"/>
              <a:t> (e.g., needle stick) or mucous membrane exposure to blood or body fluids of EVD patient</a:t>
            </a:r>
          </a:p>
          <a:p>
            <a:pPr lvl="0" algn="l" rtl="0"/>
            <a:r>
              <a:rPr lang="en-US" sz="2400" dirty="0"/>
              <a:t>Direct skin contact with, or exposure to blood or body fluids of, an EVD patient without appropriate personal protective equipment (PPE)</a:t>
            </a:r>
          </a:p>
          <a:p>
            <a:pPr lvl="0" algn="l" rtl="0"/>
            <a:r>
              <a:rPr lang="en-US" sz="2400" dirty="0" smtClean="0"/>
              <a:t>Direct </a:t>
            </a:r>
            <a:r>
              <a:rPr lang="en-US" sz="2400" dirty="0"/>
              <a:t>contact with a dead body without appropriate PPE in a country where an EVD outbreak is </a:t>
            </a:r>
            <a:r>
              <a:rPr lang="en-US" sz="2400" dirty="0" smtClean="0"/>
              <a:t>occurring.</a:t>
            </a:r>
            <a:endParaRPr lang="en-US" sz="2400" dirty="0"/>
          </a:p>
          <a:p>
            <a:endParaRPr lang="ar-S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a:r>
              <a:rPr lang="en-US" b="1" dirty="0">
                <a:solidFill>
                  <a:schemeClr val="accent1">
                    <a:lumMod val="50000"/>
                  </a:schemeClr>
                </a:solidFill>
                <a:latin typeface="Cambria" pitchFamily="18" charset="0"/>
              </a:rPr>
              <a:t>Low</a:t>
            </a:r>
            <a:r>
              <a:rPr lang="en-US" b="1" baseline="30000" dirty="0">
                <a:solidFill>
                  <a:schemeClr val="accent1">
                    <a:lumMod val="50000"/>
                  </a:schemeClr>
                </a:solidFill>
                <a:latin typeface="Cambria" pitchFamily="18" charset="0"/>
              </a:rPr>
              <a:t> </a:t>
            </a:r>
            <a:r>
              <a:rPr lang="en-US" b="1" dirty="0">
                <a:solidFill>
                  <a:schemeClr val="accent1">
                    <a:lumMod val="50000"/>
                  </a:schemeClr>
                </a:solidFill>
                <a:latin typeface="Cambria" pitchFamily="18" charset="0"/>
              </a:rPr>
              <a:t> risk exposures:</a:t>
            </a:r>
            <a:br>
              <a:rPr lang="en-US" b="1" dirty="0">
                <a:solidFill>
                  <a:schemeClr val="accent1">
                    <a:lumMod val="50000"/>
                  </a:schemeClr>
                </a:solidFill>
                <a:latin typeface="Cambria" pitchFamily="18" charset="0"/>
              </a:rPr>
            </a:br>
            <a:endParaRPr lang="ar-SA" dirty="0">
              <a:solidFill>
                <a:schemeClr val="accent1">
                  <a:lumMod val="50000"/>
                </a:schemeClr>
              </a:solidFill>
              <a:latin typeface="Cambria" pitchFamily="18" charset="0"/>
            </a:endParaRPr>
          </a:p>
        </p:txBody>
      </p:sp>
      <p:sp>
        <p:nvSpPr>
          <p:cNvPr id="3" name="عنصر نائب للمحتوى 2"/>
          <p:cNvSpPr>
            <a:spLocks noGrp="1"/>
          </p:cNvSpPr>
          <p:nvPr>
            <p:ph idx="1"/>
          </p:nvPr>
        </p:nvSpPr>
        <p:spPr/>
        <p:txBody>
          <a:bodyPr>
            <a:normAutofit/>
          </a:bodyPr>
          <a:lstStyle/>
          <a:p>
            <a:pPr lvl="0" algn="l" rtl="0"/>
            <a:r>
              <a:rPr lang="en-US" sz="2800" dirty="0" smtClean="0"/>
              <a:t>Brief </a:t>
            </a:r>
            <a:r>
              <a:rPr lang="en-US" sz="2800" dirty="0"/>
              <a:t>interactions, such as walking by a person or moving through a hospital, do not constitute close </a:t>
            </a:r>
            <a:r>
              <a:rPr lang="en-US" sz="2800" dirty="0" smtClean="0"/>
              <a:t>contact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4941168"/>
            <a:ext cx="7992888" cy="956956"/>
          </a:xfrm>
          <a:ln w="57150">
            <a:solidFill>
              <a:schemeClr val="tx1"/>
            </a:solidFill>
          </a:ln>
        </p:spPr>
        <p:style>
          <a:lnRef idx="2">
            <a:schemeClr val="accent1"/>
          </a:lnRef>
          <a:fillRef idx="1">
            <a:schemeClr val="lt1"/>
          </a:fillRef>
          <a:effectRef idx="0">
            <a:schemeClr val="accent1"/>
          </a:effectRef>
          <a:fontRef idx="minor">
            <a:schemeClr val="dk1"/>
          </a:fontRef>
        </p:style>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Treatment of Ebola virus</a:t>
            </a:r>
            <a:endParaRPr lang="ar-SA"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7" name="صورة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7217" y="0"/>
            <a:ext cx="5052800" cy="36327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مستطيل 3"/>
          <p:cNvSpPr/>
          <p:nvPr/>
        </p:nvSpPr>
        <p:spPr>
          <a:xfrm>
            <a:off x="2807804" y="6165304"/>
            <a:ext cx="3600399" cy="461665"/>
          </a:xfrm>
          <a:prstGeom prst="rect">
            <a:avLst/>
          </a:prstGeom>
          <a:noFill/>
          <a:ln w="38100">
            <a:solidFill>
              <a:schemeClr val="tx1"/>
            </a:solidFill>
          </a:ln>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400" b="1" cap="all" dirty="0" smtClean="0">
                <a:ln w="28575"/>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By: Sarah alshehri</a:t>
            </a:r>
            <a:endParaRPr lang="ar-SA" sz="2400" b="1" cap="all" spc="0" dirty="0">
              <a:ln w="28575"/>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42342187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639269"/>
            <a:ext cx="7055380" cy="1400530"/>
          </a:xfrm>
        </p:spPr>
        <p:txBody>
          <a:bodyPr>
            <a:normAutofit/>
          </a:bodyPr>
          <a:lstStyle/>
          <a:p>
            <a:pPr algn="ctr"/>
            <a:r>
              <a:rPr lang="en-US" dirty="0" smtClean="0">
                <a:solidFill>
                  <a:srgbClr val="0070C0"/>
                </a:solidFill>
                <a:latin typeface="AR JULIAN" panose="02000000000000000000" pitchFamily="2" charset="0"/>
              </a:rPr>
              <a:t>Is there treatment for Ebola virus ??</a:t>
            </a:r>
            <a:endParaRPr lang="ar-SA" dirty="0">
              <a:solidFill>
                <a:srgbClr val="0070C0"/>
              </a:solidFill>
              <a:latin typeface="AR JULIAN" panose="02000000000000000000" pitchFamily="2" charset="0"/>
            </a:endParaRPr>
          </a:p>
        </p:txBody>
      </p:sp>
      <p:pic>
        <p:nvPicPr>
          <p:cNvPr id="4" name="عنصر نائب للمحتوى 3"/>
          <p:cNvPicPr>
            <a:picLocks noGrp="1" noChangeAspect="1"/>
          </p:cNvPicPr>
          <p:nvPr>
            <p:ph idx="1"/>
          </p:nvPr>
        </p:nvPicPr>
        <p:blipFill>
          <a:blip r:embed="rId2" cstate="print"/>
          <a:stretch>
            <a:fillRect/>
          </a:stretch>
        </p:blipFill>
        <p:spPr>
          <a:xfrm>
            <a:off x="4896911" y="2230467"/>
            <a:ext cx="2179429" cy="2905905"/>
          </a:xfrm>
          <a:prstGeom prst="rect">
            <a:avLst/>
          </a:prstGeom>
        </p:spPr>
      </p:pic>
      <p:pic>
        <p:nvPicPr>
          <p:cNvPr id="5" name="صورة 4"/>
          <p:cNvPicPr>
            <a:picLocks noChangeAspect="1"/>
          </p:cNvPicPr>
          <p:nvPr/>
        </p:nvPicPr>
        <p:blipFill>
          <a:blip r:embed="rId3" cstate="print"/>
          <a:stretch>
            <a:fillRect/>
          </a:stretch>
        </p:blipFill>
        <p:spPr>
          <a:xfrm>
            <a:off x="7076339" y="3274580"/>
            <a:ext cx="1243013" cy="2752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290425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half" idx="2"/>
          </p:nvPr>
        </p:nvSpPr>
        <p:spPr>
          <a:xfrm>
            <a:off x="1979713" y="1104181"/>
            <a:ext cx="4904168" cy="4451230"/>
          </a:xfrm>
          <a:ln w="38100"/>
        </p:spPr>
        <p:style>
          <a:lnRef idx="2">
            <a:schemeClr val="accent5"/>
          </a:lnRef>
          <a:fillRef idx="1">
            <a:schemeClr val="lt1"/>
          </a:fillRef>
          <a:effectRef idx="0">
            <a:schemeClr val="accent5"/>
          </a:effectRef>
          <a:fontRef idx="minor">
            <a:schemeClr val="dk1"/>
          </a:fontRef>
        </p:style>
        <p:txBody>
          <a:bodyPr>
            <a:normAutofit/>
          </a:bodyPr>
          <a:lstStyle/>
          <a:p>
            <a:pPr algn="l" rtl="0"/>
            <a:endParaRPr lang="en-US" sz="2400" dirty="0" smtClean="0"/>
          </a:p>
          <a:p>
            <a:pPr algn="l" rtl="0"/>
            <a:r>
              <a:rPr lang="en-US" sz="2400" dirty="0" smtClean="0"/>
              <a:t>there are </a:t>
            </a:r>
            <a:r>
              <a:rPr lang="en-US" sz="2400" b="1" u="sng" dirty="0" smtClean="0">
                <a:solidFill>
                  <a:srgbClr val="0070C0"/>
                </a:solidFill>
              </a:rPr>
              <a:t>no approved cures or vaccines </a:t>
            </a:r>
            <a:r>
              <a:rPr lang="en-US" sz="2400" dirty="0" smtClean="0">
                <a:solidFill>
                  <a:schemeClr val="tx1"/>
                </a:solidFill>
              </a:rPr>
              <a:t>to prevent</a:t>
            </a:r>
            <a:r>
              <a:rPr lang="en-US" sz="2400" dirty="0" smtClean="0"/>
              <a:t>, </a:t>
            </a:r>
          </a:p>
          <a:p>
            <a:pPr marL="0" indent="0" algn="l" rtl="0">
              <a:buNone/>
            </a:pPr>
            <a:r>
              <a:rPr lang="en-US" sz="2400" dirty="0"/>
              <a:t> </a:t>
            </a:r>
            <a:r>
              <a:rPr lang="en-US" sz="2400" dirty="0" smtClean="0"/>
              <a:t>  Ebola infections.</a:t>
            </a:r>
          </a:p>
          <a:p>
            <a:pPr algn="l" rtl="0"/>
            <a:endParaRPr lang="en-US" sz="2400" dirty="0" smtClean="0"/>
          </a:p>
          <a:p>
            <a:pPr algn="l" rtl="0"/>
            <a:endParaRPr lang="en-US" sz="2400" dirty="0" smtClean="0"/>
          </a:p>
          <a:p>
            <a:pPr algn="l" rtl="0"/>
            <a:endParaRPr lang="en-US" sz="2400" dirty="0"/>
          </a:p>
          <a:p>
            <a:pPr marL="0" indent="0" algn="l" rtl="0">
              <a:buNone/>
            </a:pPr>
            <a:endParaRPr lang="en-US" sz="2400" dirty="0"/>
          </a:p>
          <a:p>
            <a:pPr algn="l" rtl="0"/>
            <a:endParaRPr lang="en-US" sz="2400" dirty="0" smtClean="0"/>
          </a:p>
          <a:p>
            <a:pPr algn="l" rtl="0"/>
            <a:endParaRPr lang="en-US" sz="2400" dirty="0"/>
          </a:p>
          <a:p>
            <a:pPr algn="l" rtl="0"/>
            <a:endParaRPr lang="en-US" sz="2400" dirty="0" smtClean="0"/>
          </a:p>
        </p:txBody>
      </p:sp>
      <p:pic>
        <p:nvPicPr>
          <p:cNvPr id="4" name="صورة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6507" y="3141447"/>
            <a:ext cx="2668554" cy="2359156"/>
          </a:xfrm>
          <a:prstGeom prst="rect">
            <a:avLst/>
          </a:prstGeom>
          <a:ln>
            <a:noFill/>
          </a:ln>
        </p:spPr>
      </p:pic>
      <p:sp>
        <p:nvSpPr>
          <p:cNvPr id="9" name="الرمز &quot;ممنوع&quot; 8"/>
          <p:cNvSpPr/>
          <p:nvPr/>
        </p:nvSpPr>
        <p:spPr>
          <a:xfrm>
            <a:off x="4663141" y="3078381"/>
            <a:ext cx="1949006" cy="2252744"/>
          </a:xfrm>
          <a:prstGeom prst="noSmoking">
            <a:avLst>
              <a:gd name="adj" fmla="val 5145"/>
            </a:avLst>
          </a:prstGeom>
          <a:solidFill>
            <a:srgbClr val="FF0000"/>
          </a:solidFill>
          <a:ln w="3175">
            <a:solidFill>
              <a:schemeClr val="accent2">
                <a:lumMod val="20000"/>
                <a:lumOff val="80000"/>
              </a:schemeClr>
            </a:solidFill>
          </a:ln>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SA">
              <a:solidFill>
                <a:schemeClr val="tx1"/>
              </a:solidFill>
            </a:endParaRPr>
          </a:p>
        </p:txBody>
      </p:sp>
    </p:spTree>
    <p:extLst>
      <p:ext uri="{BB962C8B-B14F-4D97-AF65-F5344CB8AC3E}">
        <p14:creationId xmlns:p14="http://schemas.microsoft.com/office/powerpoint/2010/main" val="5083086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3568" y="1196752"/>
            <a:ext cx="3947507" cy="4248472"/>
          </a:xfrm>
          <a:ln w="38100">
            <a:solidFill>
              <a:schemeClr val="accent5"/>
            </a:solidFill>
          </a:ln>
        </p:spPr>
        <p:txBody>
          <a:bodyPr>
            <a:noAutofit/>
          </a:bodyPr>
          <a:lstStyle/>
          <a:p>
            <a:pPr algn="l" rtl="0"/>
            <a:endParaRPr lang="en-US" sz="2400" dirty="0" smtClean="0"/>
          </a:p>
          <a:p>
            <a:pPr algn="l" rtl="0"/>
            <a:r>
              <a:rPr lang="en-US" sz="2400" dirty="0" smtClean="0"/>
              <a:t>a </a:t>
            </a:r>
            <a:r>
              <a:rPr lang="en-US" sz="2400" dirty="0"/>
              <a:t>"cocktail" of three monoclonal antibodies directed against the Ebola viral </a:t>
            </a:r>
            <a:r>
              <a:rPr lang="en-US" sz="2400" dirty="0" smtClean="0"/>
              <a:t>glycoprotein.</a:t>
            </a:r>
          </a:p>
          <a:p>
            <a:pPr algn="l" rtl="0"/>
            <a:endParaRPr lang="en-US" sz="2400" dirty="0"/>
          </a:p>
          <a:p>
            <a:pPr algn="l" rtl="0"/>
            <a:r>
              <a:rPr lang="en-US" sz="2400" dirty="0" smtClean="0"/>
              <a:t>("</a:t>
            </a:r>
            <a:r>
              <a:rPr lang="en-US" sz="2400" b="1" u="sng" dirty="0" err="1">
                <a:solidFill>
                  <a:srgbClr val="0070C0"/>
                </a:solidFill>
              </a:rPr>
              <a:t>ZMapp</a:t>
            </a:r>
            <a:r>
              <a:rPr lang="en-US" sz="2400" dirty="0"/>
              <a:t>") prevented the death of Ebola-infected macaques</a:t>
            </a:r>
            <a:r>
              <a:rPr lang="ar-SA" sz="2400" dirty="0"/>
              <a:t>.</a:t>
            </a:r>
          </a:p>
        </p:txBody>
      </p:sp>
      <p:pic>
        <p:nvPicPr>
          <p:cNvPr id="4" name="صورة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836712"/>
            <a:ext cx="2369127" cy="5471743"/>
          </a:xfrm>
          <a:prstGeom prst="rect">
            <a:avLst/>
          </a:prstGeom>
        </p:spPr>
      </p:pic>
    </p:spTree>
    <p:extLst>
      <p:ext uri="{BB962C8B-B14F-4D97-AF65-F5344CB8AC3E}">
        <p14:creationId xmlns:p14="http://schemas.microsoft.com/office/powerpoint/2010/main" val="2112475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23528" y="188640"/>
            <a:ext cx="8640960" cy="1261884"/>
          </a:xfrm>
          <a:prstGeom prst="rect">
            <a:avLst/>
          </a:prstGeom>
        </p:spPr>
        <p:txBody>
          <a:bodyPr wrap="square">
            <a:spAutoFit/>
          </a:bodyPr>
          <a:lstStyle/>
          <a:p>
            <a:pPr marL="342900" indent="-342900" algn="l" rtl="0"/>
            <a:r>
              <a:rPr lang="en-US" sz="2800" b="1" dirty="0" smtClean="0">
                <a:solidFill>
                  <a:schemeClr val="accent1">
                    <a:lumMod val="50000"/>
                  </a:schemeClr>
                </a:solidFill>
                <a:latin typeface="Cambria" pitchFamily="18" charset="0"/>
                <a:cs typeface="+mj-cs"/>
              </a:rPr>
              <a:t> Definition of Viral </a:t>
            </a:r>
            <a:r>
              <a:rPr lang="en-US" sz="2800" b="1" dirty="0">
                <a:solidFill>
                  <a:schemeClr val="accent1">
                    <a:lumMod val="50000"/>
                  </a:schemeClr>
                </a:solidFill>
                <a:latin typeface="Cambria" pitchFamily="18" charset="0"/>
                <a:cs typeface="+mj-cs"/>
              </a:rPr>
              <a:t>hemorrhagic </a:t>
            </a:r>
            <a:r>
              <a:rPr lang="en-US" sz="2800" b="1" dirty="0" smtClean="0">
                <a:solidFill>
                  <a:schemeClr val="accent1">
                    <a:lumMod val="50000"/>
                  </a:schemeClr>
                </a:solidFill>
                <a:latin typeface="Cambria" pitchFamily="18" charset="0"/>
                <a:cs typeface="+mj-cs"/>
              </a:rPr>
              <a:t>fevers:</a:t>
            </a:r>
          </a:p>
          <a:p>
            <a:pPr marL="342900" indent="-342900" algn="l" rtl="0"/>
            <a:r>
              <a:rPr lang="en-US" dirty="0" smtClean="0">
                <a:cs typeface="+mj-cs"/>
              </a:rPr>
              <a:t> </a:t>
            </a:r>
            <a:r>
              <a:rPr lang="en-US" sz="2400" dirty="0">
                <a:cs typeface="+mj-cs"/>
              </a:rPr>
              <a:t>(VHF) are a group of </a:t>
            </a:r>
            <a:r>
              <a:rPr lang="en-US" sz="2400" b="1" dirty="0">
                <a:solidFill>
                  <a:schemeClr val="tx2">
                    <a:lumMod val="75000"/>
                  </a:schemeClr>
                </a:solidFill>
                <a:latin typeface="Cambria" pitchFamily="18" charset="0"/>
                <a:cs typeface="Leelawadee" pitchFamily="34" charset="-34"/>
              </a:rPr>
              <a:t>febrile illnesses </a:t>
            </a:r>
            <a:r>
              <a:rPr lang="en-US" sz="2400" dirty="0">
                <a:cs typeface="+mj-cs"/>
              </a:rPr>
              <a:t>caused by </a:t>
            </a:r>
            <a:r>
              <a:rPr lang="en-US" sz="2400" u="sng" dirty="0">
                <a:cs typeface="+mj-cs"/>
              </a:rPr>
              <a:t>several </a:t>
            </a:r>
            <a:r>
              <a:rPr lang="en-US" sz="2400" u="sng" dirty="0" smtClean="0">
                <a:cs typeface="+mj-cs"/>
              </a:rPr>
              <a:t>distinct families</a:t>
            </a:r>
            <a:r>
              <a:rPr lang="en-US" sz="2400" dirty="0" smtClean="0">
                <a:cs typeface="+mj-cs"/>
              </a:rPr>
              <a:t> </a:t>
            </a:r>
            <a:r>
              <a:rPr lang="en-US" sz="2400" dirty="0">
                <a:cs typeface="+mj-cs"/>
              </a:rPr>
              <a:t>of highly infectious viruses</a:t>
            </a:r>
            <a:endParaRPr lang="ar-SA" sz="2400" dirty="0">
              <a:cs typeface="+mj-cs"/>
            </a:endParaRPr>
          </a:p>
        </p:txBody>
      </p:sp>
      <p:sp>
        <p:nvSpPr>
          <p:cNvPr id="6" name="مستطيل 5"/>
          <p:cNvSpPr/>
          <p:nvPr/>
        </p:nvSpPr>
        <p:spPr>
          <a:xfrm>
            <a:off x="179512" y="3933056"/>
            <a:ext cx="3672408" cy="2308324"/>
          </a:xfrm>
          <a:prstGeom prst="rect">
            <a:avLst/>
          </a:prstGeom>
        </p:spPr>
        <p:txBody>
          <a:bodyPr wrap="square">
            <a:spAutoFit/>
          </a:bodyPr>
          <a:lstStyle/>
          <a:p>
            <a:pPr marL="285750" indent="-285750" algn="l" rtl="0">
              <a:buFont typeface="Arial" pitchFamily="34" charset="0"/>
              <a:buChar char="•"/>
            </a:pPr>
            <a:r>
              <a:rPr lang="en-US" sz="2400" dirty="0" smtClean="0">
                <a:latin typeface="Times New Roman" pitchFamily="18" charset="0"/>
                <a:cs typeface="Times New Roman" pitchFamily="18" charset="0"/>
              </a:rPr>
              <a:t> VHF is used to describe </a:t>
            </a:r>
            <a:r>
              <a:rPr lang="en-US" sz="2400" b="1" dirty="0">
                <a:solidFill>
                  <a:schemeClr val="tx2">
                    <a:lumMod val="75000"/>
                  </a:schemeClr>
                </a:solidFill>
                <a:latin typeface="Cambria" pitchFamily="18" charset="0"/>
                <a:cs typeface="Leelawadee" pitchFamily="34" charset="-34"/>
              </a:rPr>
              <a:t>a severe multisystem syndrome </a:t>
            </a:r>
            <a:r>
              <a:rPr lang="en-US" sz="2400" dirty="0" smtClean="0">
                <a:solidFill>
                  <a:schemeClr val="bg1">
                    <a:lumMod val="50000"/>
                  </a:schemeClr>
                </a:solidFill>
              </a:rPr>
              <a:t>(multisystem in that multiple organ systems in the body are affected). </a:t>
            </a:r>
            <a:endParaRPr lang="ar-SA" sz="2400" dirty="0">
              <a:solidFill>
                <a:schemeClr val="bg1">
                  <a:lumMod val="50000"/>
                </a:schemeClr>
              </a:solidFill>
            </a:endParaRPr>
          </a:p>
        </p:txBody>
      </p:sp>
      <p:pic>
        <p:nvPicPr>
          <p:cNvPr id="2050" name="Picture 2" descr="http://www.idsociety.org/uploadedImages/IDSA/Topics_of_Interest/Bioterrorism/Viral_Hemmorhagic_Fever/Marburg%20Virus%20(VHF)_Header.jp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484784"/>
            <a:ext cx="162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hanoimoi.com.vn/Uploads/ngohuong/2014/8/20/ebo.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1484784"/>
            <a:ext cx="162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bhagia.files.wordpress.com/2010/02/flavivirus1.jp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9712" y="1484784"/>
            <a:ext cx="162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vetmed.ucdavis.edu/viruses/lacrosse_virus_negative_stain.jp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104" y="1484784"/>
            <a:ext cx="162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upload.wikimedia.org/wikipedia/commons/4/45/YellowFeverVirus.jpg"/>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6296" y="1412776"/>
            <a:ext cx="1620000" cy="162000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2" descr="http://31.media.tumblr.com/c9ede1af0aab801f173deffc6f08213a/tumblr_na01leCa9t1rhb9f5o3_r1_500.jpg"/>
          <p:cNvSpPr>
            <a:spLocks noChangeAspect="1" noChangeArrowheads="1"/>
          </p:cNvSpPr>
          <p:nvPr/>
        </p:nvSpPr>
        <p:spPr bwMode="auto">
          <a:xfrm>
            <a:off x="8923338" y="-40171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2062" name="Picture 14" descr="http://31.media.tumblr.com/c9ede1af0aab801f173deffc6f08213a/tumblr_na01leCa9t1rhb9f5o3_r1_50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4895"/>
          <a:stretch/>
        </p:blipFill>
        <p:spPr bwMode="auto">
          <a:xfrm>
            <a:off x="4211960" y="3284984"/>
            <a:ext cx="4752528" cy="316835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21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1296146"/>
            <a:ext cx="7886700" cy="1325563"/>
          </a:xfrm>
        </p:spPr>
        <p:txBody>
          <a:bodyPr>
            <a:normAutofit fontScale="90000"/>
          </a:bodyPr>
          <a:lstStyle/>
          <a:p>
            <a:pPr algn="l" rtl="0"/>
            <a:r>
              <a:rPr lang="en-US" b="1" dirty="0" smtClean="0">
                <a:solidFill>
                  <a:srgbClr val="0070C0"/>
                </a:solidFill>
              </a:rPr>
              <a:t>So what to do when you suspect Ebola virus ! </a:t>
            </a:r>
            <a:endParaRPr lang="ar-SA" b="1" dirty="0">
              <a:solidFill>
                <a:srgbClr val="0070C0"/>
              </a:solidFill>
            </a:endParaRPr>
          </a:p>
        </p:txBody>
      </p:sp>
      <p:pic>
        <p:nvPicPr>
          <p:cNvPr id="7" name="صورة 6"/>
          <p:cNvPicPr>
            <a:picLocks noChangeAspect="1"/>
          </p:cNvPicPr>
          <p:nvPr/>
        </p:nvPicPr>
        <p:blipFill>
          <a:blip r:embed="rId2" cstate="print"/>
          <a:stretch>
            <a:fillRect/>
          </a:stretch>
        </p:blipFill>
        <p:spPr>
          <a:xfrm>
            <a:off x="5535395" y="2904603"/>
            <a:ext cx="2456254" cy="2789819"/>
          </a:xfrm>
          <a:prstGeom prst="rect">
            <a:avLst/>
          </a:prstGeom>
        </p:spPr>
      </p:pic>
    </p:spTree>
    <p:extLst>
      <p:ext uri="{BB962C8B-B14F-4D97-AF65-F5344CB8AC3E}">
        <p14:creationId xmlns:p14="http://schemas.microsoft.com/office/powerpoint/2010/main" val="14757263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536552"/>
            <a:ext cx="5266035" cy="5785658"/>
          </a:xfrm>
        </p:spPr>
        <p:txBody>
          <a:bodyPr>
            <a:noAutofit/>
          </a:bodyPr>
          <a:lstStyle/>
          <a:p>
            <a:pPr algn="l" rtl="0">
              <a:lnSpc>
                <a:spcPct val="100000"/>
              </a:lnSpc>
              <a:spcAft>
                <a:spcPts val="750"/>
              </a:spcAft>
            </a:pPr>
            <a:r>
              <a:rPr lang="en-US" sz="2400" dirty="0" smtClean="0">
                <a:solidFill>
                  <a:srgbClr val="2E75B6"/>
                </a:solidFill>
                <a:effectLst/>
                <a:latin typeface="Cambria" panose="02040503050406030204" pitchFamily="18" charset="0"/>
                <a:ea typeface="Times New Roman" panose="02020603050405020304" pitchFamily="18" charset="0"/>
                <a:cs typeface="Times New Roman" panose="02020603050405020304" pitchFamily="18" charset="0"/>
              </a:rPr>
              <a:t>The following basic interventions, when used early, can significantly improve the chances of survival:</a:t>
            </a:r>
          </a:p>
          <a:p>
            <a:pPr algn="l" rtl="0">
              <a:lnSpc>
                <a:spcPct val="100000"/>
              </a:lnSpc>
              <a:spcAft>
                <a:spcPts val="750"/>
              </a:spcAft>
            </a:pPr>
            <a:endParaRPr lang="en-US" sz="2400" dirty="0" smtClean="0">
              <a:solidFill>
                <a:srgbClr val="2E75B6"/>
              </a:solidFill>
              <a:effectLst/>
              <a:latin typeface="Cambria" panose="02040503050406030204" pitchFamily="18" charset="0"/>
              <a:ea typeface="Times New Roman" panose="02020603050405020304" pitchFamily="18" charset="0"/>
              <a:cs typeface="Times New Roman" panose="02020603050405020304" pitchFamily="18" charset="0"/>
            </a:endParaRPr>
          </a:p>
          <a:p>
            <a:pPr algn="l" rtl="0">
              <a:lnSpc>
                <a:spcPct val="100000"/>
              </a:lnSpc>
              <a:spcAft>
                <a:spcPts val="750"/>
              </a:spcAft>
            </a:pPr>
            <a:r>
              <a:rPr lang="en-US" sz="2400"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Providing intravenous fluids (IV) and balancing electrolytes, (body salts).</a:t>
            </a:r>
          </a:p>
          <a:p>
            <a:pPr algn="l" rtl="0">
              <a:lnSpc>
                <a:spcPct val="100000"/>
              </a:lnSpc>
              <a:spcAft>
                <a:spcPts val="750"/>
              </a:spcAft>
            </a:pPr>
            <a:endParaRPr lang="en-US" sz="2400" dirty="0">
              <a:latin typeface="Calibri" panose="020F0502020204030204" pitchFamily="34" charset="0"/>
              <a:ea typeface="Times New Roman" panose="02020603050405020304" pitchFamily="18" charset="0"/>
              <a:cs typeface="Arial" panose="020B0604020202020204" pitchFamily="34" charset="0"/>
            </a:endParaRPr>
          </a:p>
          <a:p>
            <a:pPr algn="l" rtl="0">
              <a:lnSpc>
                <a:spcPts val="1875"/>
              </a:lnSpc>
              <a:spcAft>
                <a:spcPts val="750"/>
              </a:spcAft>
            </a:pPr>
            <a:r>
              <a:rPr lang="en-US" sz="2400"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Maintaining oxygen status and blood pressure.</a:t>
            </a:r>
          </a:p>
          <a:p>
            <a:pPr algn="l" rtl="0">
              <a:lnSpc>
                <a:spcPts val="1875"/>
              </a:lnSpc>
              <a:spcAft>
                <a:spcPts val="750"/>
              </a:spcAft>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l" rtl="0"/>
            <a:r>
              <a:rPr lang="en-US" sz="2400" dirty="0" smtClean="0">
                <a:solidFill>
                  <a:srgbClr val="000000"/>
                </a:solidFill>
                <a:effectLst/>
                <a:latin typeface="Times New Roman" panose="02020603050405020304" pitchFamily="18" charset="0"/>
                <a:ea typeface="Times New Roman" panose="02020603050405020304" pitchFamily="18" charset="0"/>
              </a:rPr>
              <a:t>Treating other infections if they occurs.</a:t>
            </a:r>
          </a:p>
          <a:p>
            <a:pPr marL="0" indent="0" algn="l" rtl="0">
              <a:buNone/>
            </a:pPr>
            <a:endParaRPr lang="ar-SA" sz="2400" dirty="0"/>
          </a:p>
        </p:txBody>
      </p:sp>
      <p:pic>
        <p:nvPicPr>
          <p:cNvPr id="4" name="صورة 3"/>
          <p:cNvPicPr>
            <a:picLocks noChangeAspect="1"/>
          </p:cNvPicPr>
          <p:nvPr/>
        </p:nvPicPr>
        <p:blipFill>
          <a:blip r:embed="rId2" cstate="print"/>
          <a:stretch>
            <a:fillRect/>
          </a:stretch>
        </p:blipFill>
        <p:spPr>
          <a:xfrm>
            <a:off x="5825797" y="536552"/>
            <a:ext cx="1828800" cy="3429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صورة 5"/>
          <p:cNvPicPr>
            <a:picLocks noChangeAspect="1"/>
          </p:cNvPicPr>
          <p:nvPr/>
        </p:nvPicPr>
        <p:blipFill>
          <a:blip r:embed="rId3" cstate="print"/>
          <a:stretch>
            <a:fillRect/>
          </a:stretch>
        </p:blipFill>
        <p:spPr>
          <a:xfrm>
            <a:off x="5827222" y="4374140"/>
            <a:ext cx="1828800" cy="194807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754301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1196752"/>
            <a:ext cx="7775517" cy="4754880"/>
          </a:xfrm>
          <a:ln w="57150" cap="rnd" cmpd="thinThick">
            <a:solidFill>
              <a:srgbClr val="92D050"/>
            </a:solidFill>
            <a:bevel/>
          </a:ln>
        </p:spPr>
        <p:style>
          <a:lnRef idx="2">
            <a:schemeClr val="accent3"/>
          </a:lnRef>
          <a:fillRef idx="1">
            <a:schemeClr val="lt1"/>
          </a:fillRef>
          <a:effectRef idx="0">
            <a:schemeClr val="accent3"/>
          </a:effectRef>
          <a:fontRef idx="minor">
            <a:schemeClr val="dk1"/>
          </a:fontRef>
        </p:style>
        <p:txBody>
          <a:bodyPr>
            <a:normAutofit/>
          </a:bodyPr>
          <a:lstStyle/>
          <a:p>
            <a:pPr algn="l" rtl="0"/>
            <a:endParaRPr lang="en-US" sz="2400" dirty="0" smtClean="0">
              <a:solidFill>
                <a:schemeClr val="accent1">
                  <a:lumMod val="75000"/>
                </a:schemeClr>
              </a:solidFill>
            </a:endParaRPr>
          </a:p>
          <a:p>
            <a:pPr algn="l" rtl="0"/>
            <a:endParaRPr lang="en-US" sz="2400" dirty="0">
              <a:solidFill>
                <a:schemeClr val="accent1">
                  <a:lumMod val="75000"/>
                </a:schemeClr>
              </a:solidFill>
            </a:endParaRPr>
          </a:p>
          <a:p>
            <a:pPr algn="l" rtl="0"/>
            <a:r>
              <a:rPr lang="en-US" sz="2400" b="1" dirty="0" smtClean="0">
                <a:solidFill>
                  <a:schemeClr val="accent1">
                    <a:lumMod val="75000"/>
                  </a:schemeClr>
                </a:solidFill>
              </a:rPr>
              <a:t>Recovery </a:t>
            </a:r>
            <a:r>
              <a:rPr lang="en-US" sz="2400" b="1" dirty="0">
                <a:solidFill>
                  <a:schemeClr val="accent1">
                    <a:lumMod val="75000"/>
                  </a:schemeClr>
                </a:solidFill>
              </a:rPr>
              <a:t>from Ebola depends </a:t>
            </a:r>
            <a:r>
              <a:rPr lang="en-US" sz="2400" b="1" dirty="0" smtClean="0">
                <a:solidFill>
                  <a:schemeClr val="accent1">
                    <a:lumMod val="75000"/>
                  </a:schemeClr>
                </a:solidFill>
              </a:rPr>
              <a:t>on</a:t>
            </a:r>
          </a:p>
          <a:p>
            <a:pPr algn="l" rtl="0">
              <a:buNone/>
            </a:pPr>
            <a:r>
              <a:rPr lang="en-US" sz="2400" b="1" dirty="0" smtClean="0">
                <a:solidFill>
                  <a:schemeClr val="accent1">
                    <a:lumMod val="75000"/>
                  </a:schemeClr>
                </a:solidFill>
              </a:rPr>
              <a:t>-  </a:t>
            </a:r>
            <a:r>
              <a:rPr lang="en-US" sz="2400" dirty="0">
                <a:solidFill>
                  <a:schemeClr val="accent1">
                    <a:lumMod val="75000"/>
                  </a:schemeClr>
                </a:solidFill>
              </a:rPr>
              <a:t>good supportive care and the patient’s immune response. </a:t>
            </a:r>
            <a:endParaRPr lang="en-US" sz="2400" dirty="0" smtClean="0">
              <a:solidFill>
                <a:schemeClr val="accent1">
                  <a:lumMod val="75000"/>
                </a:schemeClr>
              </a:solidFill>
            </a:endParaRPr>
          </a:p>
          <a:p>
            <a:pPr algn="l" rtl="0"/>
            <a:endParaRPr lang="en-US" sz="2400" dirty="0" smtClean="0">
              <a:solidFill>
                <a:schemeClr val="accent1">
                  <a:lumMod val="75000"/>
                </a:schemeClr>
              </a:solidFill>
            </a:endParaRPr>
          </a:p>
          <a:p>
            <a:pPr marL="0" indent="0" algn="l" rtl="0">
              <a:buNone/>
            </a:pPr>
            <a:endParaRPr lang="en-US" sz="2400" dirty="0">
              <a:solidFill>
                <a:schemeClr val="accent1">
                  <a:lumMod val="75000"/>
                </a:schemeClr>
              </a:solidFill>
            </a:endParaRPr>
          </a:p>
          <a:p>
            <a:pPr algn="l" rtl="0"/>
            <a:r>
              <a:rPr lang="en-US" sz="2400" dirty="0">
                <a:solidFill>
                  <a:schemeClr val="accent1">
                    <a:lumMod val="75000"/>
                  </a:schemeClr>
                </a:solidFill>
              </a:rPr>
              <a:t>Some people who have recovered from Ebola have developed long-term complications, such as joint and vision problems </a:t>
            </a:r>
            <a:endParaRPr lang="ar-SA" sz="2400" dirty="0">
              <a:solidFill>
                <a:schemeClr val="accent1">
                  <a:lumMod val="75000"/>
                </a:schemeClr>
              </a:solidFill>
            </a:endParaRPr>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3140968"/>
            <a:ext cx="750094" cy="762000"/>
          </a:xfrm>
          <a:prstGeom prst="rect">
            <a:avLst/>
          </a:prstGeom>
        </p:spPr>
      </p:pic>
    </p:spTree>
    <p:extLst>
      <p:ext uri="{BB962C8B-B14F-4D97-AF65-F5344CB8AC3E}">
        <p14:creationId xmlns:p14="http://schemas.microsoft.com/office/powerpoint/2010/main" val="10695516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404664"/>
            <a:ext cx="7416824" cy="1400530"/>
          </a:xfrm>
        </p:spPr>
        <p:txBody>
          <a:bodyPr>
            <a:noAutofit/>
          </a:bodyPr>
          <a:lstStyle/>
          <a:p>
            <a:pPr algn="ctr"/>
            <a:r>
              <a:rPr lang="en-US" sz="4000" dirty="0" smtClean="0"/>
              <a:t>Are patient who recovered from Ebola immune for life </a:t>
            </a:r>
            <a:r>
              <a:rPr lang="en-US" sz="4000" dirty="0"/>
              <a:t>? </a:t>
            </a:r>
            <a:endParaRPr lang="ar-SA" sz="4000" dirty="0"/>
          </a:p>
        </p:txBody>
      </p:sp>
      <p:pic>
        <p:nvPicPr>
          <p:cNvPr id="4" name="صورة 3"/>
          <p:cNvPicPr>
            <a:picLocks noChangeAspect="1"/>
          </p:cNvPicPr>
          <p:nvPr/>
        </p:nvPicPr>
        <p:blipFill>
          <a:blip r:embed="rId2" cstate="print"/>
          <a:stretch>
            <a:fillRect/>
          </a:stretch>
        </p:blipFill>
        <p:spPr>
          <a:xfrm>
            <a:off x="3347864" y="2492896"/>
            <a:ext cx="2398612" cy="29521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905366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97035" y="1160606"/>
            <a:ext cx="6571211" cy="4924310"/>
          </a:xfrm>
          <a:ln w="57150"/>
        </p:spPr>
        <p:style>
          <a:lnRef idx="2">
            <a:schemeClr val="accent2"/>
          </a:lnRef>
          <a:fillRef idx="1">
            <a:schemeClr val="lt1"/>
          </a:fillRef>
          <a:effectRef idx="0">
            <a:schemeClr val="accent2"/>
          </a:effectRef>
          <a:fontRef idx="minor">
            <a:schemeClr val="dk1"/>
          </a:fontRef>
        </p:style>
        <p:txBody>
          <a:bodyPr>
            <a:normAutofit/>
          </a:bodyPr>
          <a:lstStyle/>
          <a:p>
            <a:pPr algn="l" rtl="0"/>
            <a:endParaRPr lang="en-US" sz="2400" dirty="0" smtClean="0"/>
          </a:p>
          <a:p>
            <a:pPr algn="l" rtl="0"/>
            <a:r>
              <a:rPr lang="en-US" sz="2400" dirty="0" smtClean="0"/>
              <a:t>People </a:t>
            </a:r>
            <a:r>
              <a:rPr lang="en-US" sz="2400" dirty="0"/>
              <a:t>who recover from Ebola infection develop antibodies that </a:t>
            </a:r>
            <a:r>
              <a:rPr lang="en-US" sz="2400" u="sng" dirty="0">
                <a:solidFill>
                  <a:schemeClr val="accent1">
                    <a:lumMod val="75000"/>
                  </a:schemeClr>
                </a:solidFill>
              </a:rPr>
              <a:t>last for at least 10 years</a:t>
            </a:r>
            <a:r>
              <a:rPr lang="en-US" sz="2400" dirty="0"/>
              <a:t>, possibly longer</a:t>
            </a:r>
            <a:r>
              <a:rPr lang="en-US" sz="2400" dirty="0" smtClean="0"/>
              <a:t>.</a:t>
            </a:r>
          </a:p>
          <a:p>
            <a:pPr algn="l" rtl="0"/>
            <a:endParaRPr lang="en-US" sz="2400" dirty="0"/>
          </a:p>
          <a:p>
            <a:pPr algn="l" rtl="0"/>
            <a:endParaRPr lang="en-US" sz="2400" dirty="0" smtClean="0"/>
          </a:p>
          <a:p>
            <a:pPr algn="l" rtl="0"/>
            <a:r>
              <a:rPr lang="en-US" sz="2400" dirty="0" smtClean="0"/>
              <a:t> </a:t>
            </a:r>
            <a:r>
              <a:rPr lang="en-US" sz="2400" dirty="0"/>
              <a:t>It is not known if people who recover are immune for life or if they can become infected with a different species of Ebola. </a:t>
            </a:r>
            <a:endParaRPr lang="ar-SA" sz="2400" dirty="0"/>
          </a:p>
        </p:txBody>
      </p:sp>
    </p:spTree>
    <p:extLst>
      <p:ext uri="{BB962C8B-B14F-4D97-AF65-F5344CB8AC3E}">
        <p14:creationId xmlns:p14="http://schemas.microsoft.com/office/powerpoint/2010/main" val="13144802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imated Cogs Powerpoint Template.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860727" y="908720"/>
            <a:ext cx="7695953" cy="1754326"/>
          </a:xfrm>
          <a:prstGeom prst="rect">
            <a:avLst/>
          </a:prstGeom>
          <a:noFill/>
        </p:spPr>
        <p:txBody>
          <a:bodyPr wrap="none" lIns="91440" tIns="45720" rIns="91440" bIns="45720">
            <a:spAutoFit/>
          </a:bodyPr>
          <a:lstStyle/>
          <a:p>
            <a:pPr algn="ctr"/>
            <a:r>
              <a:rPr lang="en-US" sz="5400" b="1" spc="300" dirty="0" smtClean="0">
                <a:ln w="11430" cmpd="sng">
                  <a:solidFill>
                    <a:srgbClr val="0070C0"/>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Prevention and Control</a:t>
            </a:r>
          </a:p>
          <a:p>
            <a:pPr algn="ctr"/>
            <a:r>
              <a:rPr lang="en-US" sz="5400" b="1" cap="none" spc="300" dirty="0" smtClean="0">
                <a:ln w="11430" cmpd="sng">
                  <a:solidFill>
                    <a:srgbClr val="0070C0"/>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By: </a:t>
            </a:r>
            <a:r>
              <a:rPr lang="en-US" sz="4000" b="1" cap="none" spc="300" dirty="0" err="1" smtClean="0">
                <a:ln w="11430" cmpd="sng">
                  <a:solidFill>
                    <a:srgbClr val="0070C0"/>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Fatmah</a:t>
            </a:r>
            <a:r>
              <a:rPr lang="en-US" sz="4000" b="1" cap="none" spc="300" dirty="0" smtClean="0">
                <a:ln w="11430" cmpd="sng">
                  <a:solidFill>
                    <a:srgbClr val="0070C0"/>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4000" b="1" cap="none" spc="300" dirty="0" err="1" smtClean="0">
                <a:ln w="11430" cmpd="sng">
                  <a:solidFill>
                    <a:srgbClr val="0070C0"/>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Alshehry</a:t>
            </a:r>
            <a:endParaRPr lang="en-US" sz="4000" b="1" cap="none" spc="300" dirty="0">
              <a:ln w="11430" cmpd="sng">
                <a:solidFill>
                  <a:srgbClr val="0070C0"/>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4869160"/>
            <a:ext cx="7776864" cy="1077218"/>
          </a:xfrm>
          <a:prstGeom prst="rect">
            <a:avLst/>
          </a:prstGeom>
        </p:spPr>
        <p:txBody>
          <a:bodyPr wrap="square">
            <a:spAutoFit/>
          </a:bodyPr>
          <a:lstStyle/>
          <a:p>
            <a:pPr algn="l"/>
            <a:r>
              <a:rPr lang="en-US" sz="3200" dirty="0" smtClean="0">
                <a:solidFill>
                  <a:srgbClr val="FF0000"/>
                </a:solidFill>
              </a:rPr>
              <a:t>-  </a:t>
            </a:r>
            <a:r>
              <a:rPr lang="en-US" sz="3200" b="1" dirty="0" smtClean="0">
                <a:solidFill>
                  <a:srgbClr val="FF0000"/>
                </a:solidFill>
              </a:rPr>
              <a:t>No approved vaccines are available to prevent the spread of Ebola virus.</a:t>
            </a:r>
            <a:endParaRPr lang="en-US" sz="3200" b="1" dirty="0">
              <a:solidFill>
                <a:srgbClr val="FF0000"/>
              </a:solidFill>
            </a:endParaRPr>
          </a:p>
        </p:txBody>
      </p:sp>
      <p:pic>
        <p:nvPicPr>
          <p:cNvPr id="3" name="Picture 2" descr="h1n1Vaccination.jpg"/>
          <p:cNvPicPr>
            <a:picLocks noChangeAspect="1"/>
          </p:cNvPicPr>
          <p:nvPr/>
        </p:nvPicPr>
        <p:blipFill>
          <a:blip r:embed="rId2" cstate="print"/>
          <a:stretch>
            <a:fillRect/>
          </a:stretch>
        </p:blipFill>
        <p:spPr>
          <a:xfrm>
            <a:off x="683568" y="1124744"/>
            <a:ext cx="7128792" cy="32649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17637" y="302459"/>
            <a:ext cx="7178699"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2060"/>
                </a:solidFill>
                <a:effectLst/>
                <a:latin typeface="Cambria" pitchFamily="18" charset="0"/>
                <a:ea typeface="Times New Roman" pitchFamily="18" charset="0"/>
                <a:cs typeface="+mj-cs"/>
              </a:rPr>
              <a:t>*Prevention and control Recommended by WHO:</a:t>
            </a:r>
            <a:endParaRPr kumimoji="0" lang="en-US" sz="3200" b="0" i="0" u="none" strike="noStrike" cap="none" normalizeH="0" baseline="0" dirty="0" smtClean="0">
              <a:ln>
                <a:noFill/>
              </a:ln>
              <a:solidFill>
                <a:schemeClr val="tx1"/>
              </a:solidFill>
              <a:effectLst/>
              <a:latin typeface="Arial" pitchFamily="34" charset="0"/>
              <a:cs typeface="+mj-cs"/>
            </a:endParaRPr>
          </a:p>
        </p:txBody>
      </p:sp>
      <p:sp>
        <p:nvSpPr>
          <p:cNvPr id="1026" name="Rectangle 2"/>
          <p:cNvSpPr>
            <a:spLocks noChangeArrowheads="1"/>
          </p:cNvSpPr>
          <p:nvPr/>
        </p:nvSpPr>
        <p:spPr bwMode="auto">
          <a:xfrm>
            <a:off x="251520" y="1619508"/>
            <a:ext cx="583264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1">
                    <a:lumMod val="50000"/>
                  </a:schemeClr>
                </a:solidFill>
                <a:effectLst/>
                <a:latin typeface="Calibri" pitchFamily="34" charset="0"/>
                <a:ea typeface="Times New Roman" pitchFamily="18" charset="0"/>
                <a:cs typeface="+mj-cs"/>
              </a:rPr>
              <a:t>**Risk reduction messaging should focus on several factors:</a:t>
            </a:r>
            <a:endParaRPr kumimoji="0" lang="en-US" sz="2400" b="1" i="0" u="none" strike="noStrike" cap="none" normalizeH="0" baseline="0" dirty="0" smtClean="0">
              <a:ln>
                <a:noFill/>
              </a:ln>
              <a:solidFill>
                <a:schemeClr val="accent1">
                  <a:lumMod val="50000"/>
                </a:schemeClr>
              </a:solidFill>
              <a:effectLst/>
              <a:latin typeface="Arial" pitchFamily="34" charset="0"/>
              <a:ea typeface="Times New Roman" pitchFamily="18"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accent1">
                  <a:lumMod val="50000"/>
                </a:schemeClr>
              </a:solidFill>
              <a:effectLst/>
              <a:latin typeface="Arial" pitchFamily="34" charset="0"/>
              <a:ea typeface="Times New Roman" pitchFamily="18"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mj-cs"/>
              </a:rPr>
              <a:t>- Reducing the risk of wildlife-to-human transmission</a:t>
            </a:r>
          </a:p>
          <a:p>
            <a:pPr algn="l" rtl="0" eaLnBrk="0" fontAlgn="base" hangingPunct="0">
              <a:spcBef>
                <a:spcPct val="0"/>
              </a:spcBef>
              <a:spcAft>
                <a:spcPct val="0"/>
              </a:spcAft>
              <a:buFontTx/>
              <a:buChar char="-"/>
            </a:pPr>
            <a:endParaRPr lang="en-US" sz="2400" b="1" dirty="0" smtClean="0">
              <a:solidFill>
                <a:schemeClr val="accent1">
                  <a:lumMod val="75000"/>
                </a:schemeClr>
              </a:solidFill>
              <a:latin typeface="Arial" pitchFamily="34" charset="0"/>
              <a:cs typeface="+mj-cs"/>
            </a:endParaRPr>
          </a:p>
          <a:p>
            <a:pPr algn="l" rtl="0" eaLnBrk="0" fontAlgn="base" hangingPunct="0">
              <a:spcBef>
                <a:spcPct val="0"/>
              </a:spcBef>
              <a:spcAft>
                <a:spcPct val="0"/>
              </a:spcAft>
              <a:buFontTx/>
              <a:buChar char="-"/>
            </a:pPr>
            <a:r>
              <a:rPr lang="en-US" sz="2400" b="1" dirty="0" smtClean="0">
                <a:solidFill>
                  <a:schemeClr val="accent1">
                    <a:lumMod val="75000"/>
                  </a:schemeClr>
                </a:solidFill>
                <a:latin typeface="Arial" pitchFamily="34" charset="0"/>
                <a:cs typeface="+mj-cs"/>
              </a:rPr>
              <a:t> Reducing the risk of human-to-human transmission</a:t>
            </a:r>
          </a:p>
          <a:p>
            <a:pPr algn="l" rtl="0" eaLnBrk="0" fontAlgn="base" hangingPunct="0">
              <a:spcBef>
                <a:spcPct val="0"/>
              </a:spcBef>
              <a:spcAft>
                <a:spcPct val="0"/>
              </a:spcAft>
            </a:pPr>
            <a:r>
              <a:rPr lang="en-US" sz="2400" dirty="0" smtClean="0">
                <a:solidFill>
                  <a:schemeClr val="accent1">
                    <a:lumMod val="75000"/>
                  </a:schemeClr>
                </a:solidFill>
                <a:latin typeface="Arial" pitchFamily="34" charset="0"/>
                <a:cs typeface="+mj-cs"/>
              </a:rPr>
              <a:t> </a:t>
            </a:r>
          </a:p>
          <a:p>
            <a:pPr algn="l" rtl="0" eaLnBrk="0" fontAlgn="base" hangingPunct="0">
              <a:spcBef>
                <a:spcPct val="0"/>
              </a:spcBef>
              <a:spcAft>
                <a:spcPct val="0"/>
              </a:spcAft>
              <a:buFontTx/>
              <a:buChar char="-"/>
            </a:pPr>
            <a:r>
              <a:rPr lang="en-US" sz="2400" b="1" dirty="0" smtClean="0">
                <a:solidFill>
                  <a:schemeClr val="accent1">
                    <a:lumMod val="75000"/>
                  </a:schemeClr>
                </a:solidFill>
                <a:latin typeface="Arial" pitchFamily="34" charset="0"/>
                <a:cs typeface="+mj-cs"/>
              </a:rPr>
              <a:t>Outbreak containment measures</a:t>
            </a:r>
            <a:r>
              <a:rPr lang="en-US" sz="2400" dirty="0" smtClean="0">
                <a:solidFill>
                  <a:schemeClr val="accent1">
                    <a:lumMod val="50000"/>
                  </a:schemeClr>
                </a:solidFill>
                <a:latin typeface="Arial" pitchFamily="34" charset="0"/>
                <a:cs typeface="+mj-cs"/>
              </a:rPr>
              <a:t>  </a:t>
            </a:r>
            <a:endParaRPr kumimoji="0" lang="en-US" sz="2400" b="0" i="0" u="none" strike="noStrike" cap="none" normalizeH="0" baseline="0" dirty="0" smtClean="0">
              <a:ln>
                <a:noFill/>
              </a:ln>
              <a:solidFill>
                <a:schemeClr val="accent1">
                  <a:lumMod val="50000"/>
                </a:schemeClr>
              </a:solidFill>
              <a:effectLst/>
              <a:latin typeface="Arial" pitchFamily="34" charset="0"/>
              <a:cs typeface="+mj-cs"/>
            </a:endParaRPr>
          </a:p>
        </p:txBody>
      </p:sp>
      <p:pic>
        <p:nvPicPr>
          <p:cNvPr id="4" name="Picture 3" descr="safety-training-in-hazard-prevention.jpg"/>
          <p:cNvPicPr>
            <a:picLocks noChangeAspect="1"/>
          </p:cNvPicPr>
          <p:nvPr/>
        </p:nvPicPr>
        <p:blipFill>
          <a:blip r:embed="rId2" cstate="print"/>
          <a:stretch>
            <a:fillRect/>
          </a:stretch>
        </p:blipFill>
        <p:spPr>
          <a:xfrm>
            <a:off x="5364088" y="2204864"/>
            <a:ext cx="3279130" cy="32791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770" decel="100000"/>
                                        <p:tgtEl>
                                          <p:spTgt spid="1026"/>
                                        </p:tgtEl>
                                      </p:cBhvr>
                                    </p:animEffect>
                                    <p:animScale>
                                      <p:cBhvr>
                                        <p:cTn id="8" dur="770" decel="100000"/>
                                        <p:tgtEl>
                                          <p:spTgt spid="1026"/>
                                        </p:tgtEl>
                                      </p:cBhvr>
                                      <p:from x="10000" y="10000"/>
                                      <p:to x="200000" y="450000"/>
                                    </p:animScale>
                                    <p:animScale>
                                      <p:cBhvr>
                                        <p:cTn id="9" dur="1230" accel="100000" fill="hold">
                                          <p:stCondLst>
                                            <p:cond delay="770"/>
                                          </p:stCondLst>
                                        </p:cTn>
                                        <p:tgtEl>
                                          <p:spTgt spid="1026"/>
                                        </p:tgtEl>
                                      </p:cBhvr>
                                      <p:from x="200000" y="450000"/>
                                      <p:to x="100000" y="100000"/>
                                    </p:animScale>
                                    <p:set>
                                      <p:cBhvr>
                                        <p:cTn id="10" dur="770" fill="hold"/>
                                        <p:tgtEl>
                                          <p:spTgt spid="1026"/>
                                        </p:tgtEl>
                                        <p:attrNameLst>
                                          <p:attrName>ppt_x</p:attrName>
                                        </p:attrNameLst>
                                      </p:cBhvr>
                                      <p:to>
                                        <p:strVal val="(0.5)"/>
                                      </p:to>
                                    </p:set>
                                    <p:anim from="(0.5)" to="(#ppt_x)" calcmode="lin" valueType="num">
                                      <p:cBhvr>
                                        <p:cTn id="11" dur="1230" accel="100000" fill="hold">
                                          <p:stCondLst>
                                            <p:cond delay="770"/>
                                          </p:stCondLst>
                                        </p:cTn>
                                        <p:tgtEl>
                                          <p:spTgt spid="1026"/>
                                        </p:tgtEl>
                                        <p:attrNameLst>
                                          <p:attrName>ppt_x</p:attrName>
                                        </p:attrNameLst>
                                      </p:cBhvr>
                                    </p:anim>
                                    <p:set>
                                      <p:cBhvr>
                                        <p:cTn id="12" dur="770" fill="hold"/>
                                        <p:tgtEl>
                                          <p:spTgt spid="1026"/>
                                        </p:tgtEl>
                                        <p:attrNameLst>
                                          <p:attrName>ppt_y</p:attrName>
                                        </p:attrNameLst>
                                      </p:cBhvr>
                                      <p:to>
                                        <p:strVal val="(#ppt_y+0.4)"/>
                                      </p:to>
                                    </p:set>
                                    <p:anim from="(#ppt_y+0.4)" to="(#ppt_y)" calcmode="lin" valueType="num">
                                      <p:cBhvr>
                                        <p:cTn id="13" dur="1230" accel="100000" fill="hold">
                                          <p:stCondLst>
                                            <p:cond delay="770"/>
                                          </p:stCondLst>
                                        </p:cTn>
                                        <p:tgtEl>
                                          <p:spTgt spid="102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spital Backgrounds Powerpoint.jpg"/>
          <p:cNvPicPr>
            <a:picLocks noChangeAspect="1"/>
          </p:cNvPicPr>
          <p:nvPr/>
        </p:nvPicPr>
        <p:blipFill>
          <a:blip r:embed="rId2" cstate="print"/>
          <a:stretch>
            <a:fillRect/>
          </a:stretch>
        </p:blipFill>
        <p:spPr>
          <a:xfrm>
            <a:off x="0" y="0"/>
            <a:ext cx="9144000" cy="6858000"/>
          </a:xfrm>
          <a:prstGeom prst="rect">
            <a:avLst/>
          </a:prstGeom>
        </p:spPr>
      </p:pic>
      <p:sp>
        <p:nvSpPr>
          <p:cNvPr id="5" name="Rectangle 1"/>
          <p:cNvSpPr>
            <a:spLocks noChangeArrowheads="1"/>
          </p:cNvSpPr>
          <p:nvPr/>
        </p:nvSpPr>
        <p:spPr bwMode="auto">
          <a:xfrm>
            <a:off x="539552" y="-123110"/>
            <a:ext cx="7776864"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accent3">
                    <a:lumMod val="50000"/>
                  </a:schemeClr>
                </a:solidFill>
                <a:effectLst/>
                <a:latin typeface="Cambria" pitchFamily="18" charset="0"/>
                <a:ea typeface="Times New Roman" pitchFamily="18" charset="0"/>
                <a:cs typeface="Times New Roman" pitchFamily="18" charset="0"/>
              </a:rPr>
              <a:t>*Controlling infection in health-care settings recommended by WHO</a:t>
            </a:r>
            <a:r>
              <a:rPr kumimoji="0" lang="en-US" sz="4000" b="0" i="0" u="none" strike="noStrike" cap="none" normalizeH="0" baseline="0" dirty="0" smtClean="0">
                <a:ln>
                  <a:noFill/>
                </a:ln>
                <a:solidFill>
                  <a:schemeClr val="accent3">
                    <a:lumMod val="50000"/>
                  </a:schemeClr>
                </a:solidFill>
                <a:effectLst/>
                <a:latin typeface="Cambria" pitchFamily="18" charset="0"/>
                <a:ea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lang="en-US" sz="1600" dirty="0" smtClean="0">
              <a:solidFill>
                <a:schemeClr val="accent3">
                  <a:lumMod val="50000"/>
                </a:schemeClr>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600" dirty="0" smtClean="0">
              <a:solidFill>
                <a:schemeClr val="accent3">
                  <a:lumMod val="50000"/>
                </a:schemeClr>
              </a:solidFill>
              <a:latin typeface="Arial" pitchFamily="34" charset="0"/>
              <a:cs typeface="Arial" pitchFamily="34" charset="0"/>
            </a:endParaRPr>
          </a:p>
          <a:p>
            <a:pPr lvl="0" algn="l" rtl="0" fontAlgn="base">
              <a:spcBef>
                <a:spcPct val="0"/>
              </a:spcBef>
              <a:spcAft>
                <a:spcPct val="0"/>
              </a:spcAft>
              <a:buFont typeface="Wingdings" pitchFamily="2" charset="2"/>
              <a:buChar char="ü"/>
            </a:pPr>
            <a:r>
              <a:rPr lang="en-US" sz="2400" dirty="0" smtClean="0">
                <a:solidFill>
                  <a:schemeClr val="accent3">
                    <a:lumMod val="50000"/>
                  </a:schemeClr>
                </a:solidFill>
                <a:latin typeface="Arial" pitchFamily="34" charset="0"/>
                <a:cs typeface="Arial" pitchFamily="34" charset="0"/>
              </a:rPr>
              <a:t> Standard Precaution</a:t>
            </a:r>
          </a:p>
          <a:p>
            <a:pPr lvl="0" algn="l" rtl="0" fontAlgn="base">
              <a:spcBef>
                <a:spcPct val="0"/>
              </a:spcBef>
              <a:spcAft>
                <a:spcPct val="0"/>
              </a:spcAft>
              <a:buFont typeface="Wingdings" pitchFamily="2" charset="2"/>
              <a:buChar char="ü"/>
            </a:pPr>
            <a:r>
              <a:rPr lang="en-US" sz="2400" dirty="0" smtClean="0">
                <a:solidFill>
                  <a:schemeClr val="accent3">
                    <a:lumMod val="50000"/>
                  </a:schemeClr>
                </a:solidFill>
                <a:latin typeface="Arial" pitchFamily="34" charset="0"/>
                <a:cs typeface="Arial" pitchFamily="34" charset="0"/>
              </a:rPr>
              <a:t> Isolation</a:t>
            </a:r>
          </a:p>
          <a:p>
            <a:pPr lvl="0" algn="l" rtl="0" fontAlgn="base">
              <a:spcBef>
                <a:spcPct val="0"/>
              </a:spcBef>
              <a:spcAft>
                <a:spcPct val="0"/>
              </a:spcAft>
              <a:buFont typeface="Wingdings" pitchFamily="2" charset="2"/>
              <a:buChar char="ü"/>
            </a:pPr>
            <a:r>
              <a:rPr lang="en-US" sz="2400" dirty="0" smtClean="0">
                <a:solidFill>
                  <a:schemeClr val="accent3">
                    <a:lumMod val="50000"/>
                  </a:schemeClr>
                </a:solidFill>
                <a:latin typeface="Arial" pitchFamily="34" charset="0"/>
                <a:cs typeface="Arial" pitchFamily="34" charset="0"/>
              </a:rPr>
              <a:t> Strict use of PPE</a:t>
            </a:r>
          </a:p>
          <a:p>
            <a:pPr lvl="0" algn="l" rtl="0" fontAlgn="base">
              <a:spcBef>
                <a:spcPct val="0"/>
              </a:spcBef>
              <a:spcAft>
                <a:spcPct val="0"/>
              </a:spcAft>
              <a:buFont typeface="Wingdings" pitchFamily="2" charset="2"/>
              <a:buChar char="ü"/>
            </a:pPr>
            <a:r>
              <a:rPr lang="en-US" sz="2400" dirty="0" smtClean="0">
                <a:solidFill>
                  <a:schemeClr val="accent3">
                    <a:lumMod val="50000"/>
                  </a:schemeClr>
                </a:solidFill>
                <a:latin typeface="Arial" pitchFamily="34" charset="0"/>
                <a:cs typeface="Arial" pitchFamily="34" charset="0"/>
              </a:rPr>
              <a:t> Injection, sharp and phlebotomy safety</a:t>
            </a:r>
          </a:p>
          <a:p>
            <a:pPr lvl="0" algn="l" rtl="0" fontAlgn="base">
              <a:spcBef>
                <a:spcPct val="0"/>
              </a:spcBef>
              <a:spcAft>
                <a:spcPct val="0"/>
              </a:spcAft>
              <a:buFont typeface="Wingdings" pitchFamily="2" charset="2"/>
              <a:buChar char="ü"/>
            </a:pPr>
            <a:r>
              <a:rPr lang="en-US" sz="2400" dirty="0" smtClean="0">
                <a:solidFill>
                  <a:schemeClr val="accent3">
                    <a:lumMod val="50000"/>
                  </a:schemeClr>
                </a:solidFill>
                <a:latin typeface="Arial" pitchFamily="34" charset="0"/>
                <a:cs typeface="Arial" pitchFamily="34" charset="0"/>
              </a:rPr>
              <a:t> Laboratory safety</a:t>
            </a:r>
          </a:p>
          <a:p>
            <a:pPr lvl="0" algn="l" rtl="0" fontAlgn="base">
              <a:spcBef>
                <a:spcPct val="0"/>
              </a:spcBef>
              <a:spcAft>
                <a:spcPct val="0"/>
              </a:spcAft>
              <a:buFont typeface="Wingdings" pitchFamily="2" charset="2"/>
              <a:buChar char="ü"/>
            </a:pPr>
            <a:r>
              <a:rPr lang="en-US" sz="2400" dirty="0" smtClean="0">
                <a:solidFill>
                  <a:schemeClr val="accent3">
                    <a:lumMod val="50000"/>
                  </a:schemeClr>
                </a:solidFill>
                <a:latin typeface="Arial" pitchFamily="34" charset="0"/>
                <a:cs typeface="Arial" pitchFamily="34" charset="0"/>
              </a:rPr>
              <a:t> Safe care of the dead </a:t>
            </a:r>
          </a:p>
          <a:p>
            <a:pPr lvl="0" algn="l" rtl="0" fontAlgn="base">
              <a:spcBef>
                <a:spcPct val="0"/>
              </a:spcBef>
              <a:spcAft>
                <a:spcPct val="0"/>
              </a:spcAft>
            </a:pPr>
            <a:r>
              <a:rPr lang="en-US" sz="1600" dirty="0" smtClean="0">
                <a:solidFill>
                  <a:schemeClr val="accent3">
                    <a:lumMod val="50000"/>
                  </a:schemeClr>
                </a:solidFill>
                <a:latin typeface="Arial" pitchFamily="34" charset="0"/>
                <a:cs typeface="Arial" pitchFamily="34" charset="0"/>
              </a:rPr>
              <a:t>                </a:t>
            </a:r>
          </a:p>
          <a:p>
            <a:pPr lvl="0" algn="l" rtl="0" fontAlgn="base">
              <a:spcBef>
                <a:spcPct val="0"/>
              </a:spcBef>
              <a:spcAft>
                <a:spcPct val="0"/>
              </a:spcAft>
            </a:pPr>
            <a:r>
              <a:rPr lang="en-US" sz="1600" dirty="0" smtClean="0">
                <a:solidFill>
                  <a:schemeClr val="accent3">
                    <a:lumMod val="50000"/>
                  </a:schemeClr>
                </a:solidFill>
                <a:latin typeface="Arial" pitchFamily="34" charset="0"/>
                <a:cs typeface="Arial" pitchFamily="34" charset="0"/>
              </a:rPr>
              <a:t>       </a:t>
            </a:r>
          </a:p>
          <a:p>
            <a:pPr lvl="0" algn="l" rtl="0" fontAlgn="base">
              <a:spcBef>
                <a:spcPct val="0"/>
              </a:spcBef>
              <a:spcAft>
                <a:spcPct val="0"/>
              </a:spcAft>
            </a:pPr>
            <a:endParaRPr lang="en-US" sz="1600" b="1" dirty="0" smtClean="0">
              <a:solidFill>
                <a:schemeClr val="accent3">
                  <a:lumMod val="50000"/>
                </a:schemeClr>
              </a:solidFill>
              <a:latin typeface="Arial" pitchFamily="34" charset="0"/>
              <a:cs typeface="Arial" pitchFamily="34" charset="0"/>
            </a:endParaRPr>
          </a:p>
          <a:p>
            <a:pPr lvl="0" algn="l" rtl="0" fontAlgn="base">
              <a:spcBef>
                <a:spcPct val="0"/>
              </a:spcBef>
              <a:spcAft>
                <a:spcPct val="0"/>
              </a:spcAft>
            </a:pPr>
            <a:endParaRPr lang="en-US" sz="1600" b="1" dirty="0" smtClean="0">
              <a:solidFill>
                <a:schemeClr val="accent3">
                  <a:lumMod val="50000"/>
                </a:schemeClr>
              </a:solidFill>
              <a:latin typeface="Arial" pitchFamily="34" charset="0"/>
              <a:cs typeface="Arial" pitchFamily="34" charset="0"/>
            </a:endParaRPr>
          </a:p>
          <a:p>
            <a:pPr lvl="0" algn="l" rtl="0" fontAlgn="base">
              <a:spcBef>
                <a:spcPct val="0"/>
              </a:spcBef>
              <a:spcAft>
                <a:spcPct val="0"/>
              </a:spcAft>
            </a:pPr>
            <a:endParaRPr lang="en-US" sz="1600" b="1" dirty="0" smtClean="0">
              <a:solidFill>
                <a:schemeClr val="accent3">
                  <a:lumMod val="50000"/>
                </a:schemeClr>
              </a:solidFill>
              <a:latin typeface="Arial" pitchFamily="34" charset="0"/>
              <a:cs typeface="Arial" pitchFamily="34" charset="0"/>
            </a:endParaRPr>
          </a:p>
          <a:p>
            <a:pPr lvl="0" algn="ctr" rtl="0" fontAlgn="base">
              <a:spcBef>
                <a:spcPct val="0"/>
              </a:spcBef>
              <a:spcAft>
                <a:spcPct val="0"/>
              </a:spcAft>
            </a:pPr>
            <a:r>
              <a:rPr lang="en-US" sz="2800" b="1" dirty="0" smtClean="0">
                <a:solidFill>
                  <a:schemeClr val="accent3">
                    <a:lumMod val="50000"/>
                  </a:schemeClr>
                </a:solidFill>
                <a:latin typeface="Arial" pitchFamily="34" charset="0"/>
                <a:cs typeface="Arial" pitchFamily="34" charset="0"/>
              </a:rPr>
              <a:t>These action must be supported by ongoing surveillance of the cases</a:t>
            </a:r>
            <a:r>
              <a:rPr lang="en-US" sz="1600" b="1" dirty="0" smtClean="0">
                <a:solidFill>
                  <a:schemeClr val="accent3">
                    <a:lumMod val="50000"/>
                  </a:schemeClr>
                </a:solidFill>
                <a:latin typeface="Arial" pitchFamily="34"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20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20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20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2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20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2000"/>
                                        <p:tgtEl>
                                          <p:spTgt spid="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5">
                                            <p:txEl>
                                              <p:pRg st="14" end="14"/>
                                            </p:txEl>
                                          </p:spTgt>
                                        </p:tgtEl>
                                        <p:attrNameLst>
                                          <p:attrName>style.visibility</p:attrName>
                                        </p:attrNameLst>
                                      </p:cBhvr>
                                      <p:to>
                                        <p:strVal val="visible"/>
                                      </p:to>
                                    </p:set>
                                    <p:anim calcmode="lin" valueType="num">
                                      <p:cBhvr>
                                        <p:cTn id="37" dur="500" fill="hold"/>
                                        <p:tgtEl>
                                          <p:spTgt spid="5">
                                            <p:txEl>
                                              <p:pRg st="14" end="14"/>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14" end="14"/>
                                            </p:txEl>
                                          </p:spTgt>
                                        </p:tgtEl>
                                        <p:attrNameLst>
                                          <p:attrName>ppt_h</p:attrName>
                                        </p:attrNameLst>
                                      </p:cBhvr>
                                      <p:tavLst>
                                        <p:tav tm="0">
                                          <p:val>
                                            <p:fltVal val="0"/>
                                          </p:val>
                                        </p:tav>
                                        <p:tav tm="100000">
                                          <p:val>
                                            <p:strVal val="#ppt_h"/>
                                          </p:val>
                                        </p:tav>
                                      </p:tavLst>
                                    </p:anim>
                                    <p:animEffect transition="in" filter="fade">
                                      <p:cBhvr>
                                        <p:cTn id="39"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bola-infographic.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611560" y="2420888"/>
            <a:ext cx="8136904" cy="1446550"/>
          </a:xfrm>
          <a:prstGeom prst="rect">
            <a:avLst/>
          </a:prstGeom>
        </p:spPr>
        <p:txBody>
          <a:bodyPr wrap="square">
            <a:spAutoFit/>
          </a:bodyPr>
          <a:lstStyle/>
          <a:p>
            <a:pPr algn="l" rtl="0"/>
            <a:r>
              <a:rPr lang="en-US" sz="2400" dirty="0" smtClean="0">
                <a:latin typeface="Times New Roman" pitchFamily="18" charset="0"/>
                <a:cs typeface="Times New Roman" pitchFamily="18" charset="0"/>
              </a:rPr>
              <a:t>These </a:t>
            </a:r>
            <a:r>
              <a:rPr lang="en-US" sz="2400" dirty="0">
                <a:latin typeface="Times New Roman" pitchFamily="18" charset="0"/>
                <a:cs typeface="Times New Roman" pitchFamily="18" charset="0"/>
              </a:rPr>
              <a:t>symptoms are often accompanied by hemorrhage (bleeding); however, the bleeding is itself rarely life-threatening. </a:t>
            </a:r>
            <a:r>
              <a:rPr lang="en-US" sz="2000" dirty="0" smtClean="0">
                <a:solidFill>
                  <a:schemeClr val="bg1">
                    <a:lumMod val="50000"/>
                  </a:schemeClr>
                </a:solidFill>
                <a:latin typeface="Times New Roman" pitchFamily="18" charset="0"/>
                <a:cs typeface="Times New Roman" pitchFamily="18" charset="0"/>
              </a:rPr>
              <a:t>(While </a:t>
            </a:r>
            <a:r>
              <a:rPr lang="en-US" sz="2000" dirty="0">
                <a:solidFill>
                  <a:schemeClr val="bg1">
                    <a:lumMod val="50000"/>
                  </a:schemeClr>
                </a:solidFill>
                <a:latin typeface="Times New Roman" pitchFamily="18" charset="0"/>
                <a:cs typeface="Times New Roman" pitchFamily="18" charset="0"/>
              </a:rPr>
              <a:t>some types of hemorrhagic fever viruses can cause relatively mild illnesses, many of these viruses cause severe life-threatening disease</a:t>
            </a:r>
            <a:r>
              <a:rPr lang="en-US" sz="2000" dirty="0" smtClean="0">
                <a:solidFill>
                  <a:schemeClr val="bg1">
                    <a:lumMod val="50000"/>
                  </a:schemeClr>
                </a:solidFill>
                <a:latin typeface="Times New Roman" pitchFamily="18" charset="0"/>
                <a:cs typeface="Times New Roman" pitchFamily="18" charset="0"/>
              </a:rPr>
              <a:t>.)</a:t>
            </a:r>
            <a:endParaRPr lang="en-US" sz="2000" dirty="0">
              <a:solidFill>
                <a:schemeClr val="bg1">
                  <a:lumMod val="50000"/>
                </a:schemeClr>
              </a:solidFill>
              <a:latin typeface="Times New Roman" pitchFamily="18" charset="0"/>
              <a:cs typeface="Times New Roman" pitchFamily="18" charset="0"/>
            </a:endParaRPr>
          </a:p>
        </p:txBody>
      </p:sp>
      <p:sp>
        <p:nvSpPr>
          <p:cNvPr id="5" name="مستطيل 4"/>
          <p:cNvSpPr/>
          <p:nvPr/>
        </p:nvSpPr>
        <p:spPr>
          <a:xfrm>
            <a:off x="2525893" y="44624"/>
            <a:ext cx="4062331" cy="523220"/>
          </a:xfrm>
          <a:prstGeom prst="rect">
            <a:avLst/>
          </a:prstGeom>
        </p:spPr>
        <p:txBody>
          <a:bodyPr wrap="none">
            <a:spAutoFit/>
          </a:bodyPr>
          <a:lstStyle/>
          <a:p>
            <a:r>
              <a:rPr lang="en-US" sz="2800" dirty="0" smtClean="0">
                <a:ln w="10541" cmpd="sng">
                  <a:solidFill>
                    <a:srgbClr val="7D7D7D">
                      <a:tint val="100000"/>
                      <a:shade val="100000"/>
                      <a:satMod val="110000"/>
                    </a:srgbClr>
                  </a:solidFill>
                  <a:prstDash val="solid"/>
                </a:ln>
                <a:solidFill>
                  <a:schemeClr val="tx2">
                    <a:lumMod val="75000"/>
                  </a:schemeClr>
                </a:solidFill>
                <a:latin typeface="Georgia" pitchFamily="18" charset="0"/>
              </a:rPr>
              <a:t>viral hemorrhagic  fever </a:t>
            </a:r>
            <a:endParaRPr lang="ar-SA" sz="2800" dirty="0">
              <a:ln w="10541" cmpd="sng">
                <a:solidFill>
                  <a:srgbClr val="7D7D7D">
                    <a:tint val="100000"/>
                    <a:shade val="100000"/>
                    <a:satMod val="110000"/>
                  </a:srgbClr>
                </a:solidFill>
                <a:prstDash val="solid"/>
              </a:ln>
              <a:solidFill>
                <a:schemeClr val="tx2">
                  <a:lumMod val="75000"/>
                </a:schemeClr>
              </a:solidFill>
            </a:endParaRPr>
          </a:p>
        </p:txBody>
      </p:sp>
      <p:sp>
        <p:nvSpPr>
          <p:cNvPr id="6" name="سهم للأسفل 5"/>
          <p:cNvSpPr/>
          <p:nvPr/>
        </p:nvSpPr>
        <p:spPr>
          <a:xfrm rot="2568260">
            <a:off x="3839526" y="523131"/>
            <a:ext cx="409357" cy="782796"/>
          </a:xfrm>
          <a:prstGeom prst="downArrow">
            <a:avLst/>
          </a:prstGeom>
          <a:solidFill>
            <a:schemeClr val="tx2">
              <a:lumMod val="75000"/>
            </a:schemeClr>
          </a:solidFill>
        </p:spPr>
        <p:style>
          <a:lnRef idx="3">
            <a:schemeClr val="lt1"/>
          </a:lnRef>
          <a:fillRef idx="1">
            <a:schemeClr val="accent4"/>
          </a:fillRef>
          <a:effectRef idx="1">
            <a:schemeClr val="accent4"/>
          </a:effectRef>
          <a:fontRef idx="minor">
            <a:schemeClr val="lt1"/>
          </a:fontRef>
        </p:style>
        <p:txBody>
          <a:bodyPr rtlCol="1" anchor="ctr"/>
          <a:lstStyle/>
          <a:p>
            <a:pPr algn="ctr"/>
            <a:endParaRPr lang="ar-SA"/>
          </a:p>
        </p:txBody>
      </p:sp>
      <p:sp>
        <p:nvSpPr>
          <p:cNvPr id="7" name="مستطيل 6"/>
          <p:cNvSpPr/>
          <p:nvPr/>
        </p:nvSpPr>
        <p:spPr>
          <a:xfrm>
            <a:off x="2532273" y="1281534"/>
            <a:ext cx="2140330" cy="1200329"/>
          </a:xfrm>
          <a:prstGeom prst="rect">
            <a:avLst/>
          </a:prstGeom>
        </p:spPr>
        <p:txBody>
          <a:bodyPr wrap="none">
            <a:spAutoFit/>
          </a:bodyPr>
          <a:lstStyle/>
          <a:p>
            <a:pPr algn="ctr"/>
            <a:r>
              <a:rPr lang="en-US" sz="2400" dirty="0" smtClean="0">
                <a:latin typeface="Times New Roman" pitchFamily="18" charset="0"/>
                <a:cs typeface="Times New Roman" pitchFamily="18" charset="0"/>
              </a:rPr>
              <a:t>the overall </a:t>
            </a:r>
          </a:p>
          <a:p>
            <a:pPr algn="ctr"/>
            <a:r>
              <a:rPr lang="en-US" sz="2400" dirty="0" smtClean="0">
                <a:latin typeface="Times New Roman" pitchFamily="18" charset="0"/>
                <a:cs typeface="Times New Roman" pitchFamily="18" charset="0"/>
              </a:rPr>
              <a:t>vascular system</a:t>
            </a:r>
          </a:p>
          <a:p>
            <a:pPr algn="ctr"/>
            <a:r>
              <a:rPr lang="en-US" sz="2400" dirty="0" smtClean="0">
                <a:latin typeface="Times New Roman" pitchFamily="18" charset="0"/>
                <a:cs typeface="Times New Roman" pitchFamily="18" charset="0"/>
              </a:rPr>
              <a:t> is damaged</a:t>
            </a:r>
            <a:endParaRPr lang="ar-SA" sz="2400" dirty="0">
              <a:latin typeface="Times New Roman" pitchFamily="18" charset="0"/>
              <a:cs typeface="Times New Roman" pitchFamily="18" charset="0"/>
            </a:endParaRPr>
          </a:p>
        </p:txBody>
      </p:sp>
      <p:sp>
        <p:nvSpPr>
          <p:cNvPr id="8" name="مستطيل 7"/>
          <p:cNvSpPr/>
          <p:nvPr/>
        </p:nvSpPr>
        <p:spPr>
          <a:xfrm>
            <a:off x="4488745" y="1268760"/>
            <a:ext cx="2794932" cy="1200329"/>
          </a:xfrm>
          <a:prstGeom prst="rect">
            <a:avLst/>
          </a:prstGeom>
        </p:spPr>
        <p:txBody>
          <a:bodyPr wrap="none">
            <a:spAutoFit/>
          </a:bodyPr>
          <a:lstStyle/>
          <a:p>
            <a:pPr algn="ctr"/>
            <a:r>
              <a:rPr lang="en-US" sz="2400" dirty="0" smtClean="0">
                <a:latin typeface="Cambria" pitchFamily="18" charset="0"/>
              </a:rPr>
              <a:t>impaired the body's</a:t>
            </a:r>
          </a:p>
          <a:p>
            <a:pPr algn="ctr"/>
            <a:r>
              <a:rPr lang="en-US" sz="2400" dirty="0" smtClean="0">
                <a:latin typeface="Cambria" pitchFamily="18" charset="0"/>
              </a:rPr>
              <a:t> ability to</a:t>
            </a:r>
          </a:p>
          <a:p>
            <a:pPr algn="ctr"/>
            <a:r>
              <a:rPr lang="en-US" sz="2400" dirty="0" smtClean="0">
                <a:latin typeface="Cambria" pitchFamily="18" charset="0"/>
              </a:rPr>
              <a:t> regulate itself</a:t>
            </a:r>
            <a:endParaRPr lang="ar-SA" sz="2400" dirty="0">
              <a:latin typeface="Cambria" pitchFamily="18" charset="0"/>
            </a:endParaRPr>
          </a:p>
        </p:txBody>
      </p:sp>
      <p:sp>
        <p:nvSpPr>
          <p:cNvPr id="9" name="سهم للأسفل 8"/>
          <p:cNvSpPr/>
          <p:nvPr/>
        </p:nvSpPr>
        <p:spPr>
          <a:xfrm rot="19272546">
            <a:off x="4988083" y="516072"/>
            <a:ext cx="409357" cy="782796"/>
          </a:xfrm>
          <a:prstGeom prst="downArrow">
            <a:avLst/>
          </a:prstGeom>
          <a:solidFill>
            <a:schemeClr val="tx2">
              <a:lumMod val="75000"/>
            </a:schemeClr>
          </a:solidFill>
        </p:spPr>
        <p:style>
          <a:lnRef idx="3">
            <a:schemeClr val="lt1"/>
          </a:lnRef>
          <a:fillRef idx="1">
            <a:schemeClr val="accent4"/>
          </a:fillRef>
          <a:effectRef idx="1">
            <a:schemeClr val="accent4"/>
          </a:effectRef>
          <a:fontRef idx="minor">
            <a:schemeClr val="lt1"/>
          </a:fontRef>
        </p:style>
        <p:txBody>
          <a:bodyPr rtlCol="1" anchor="ctr"/>
          <a:lstStyle/>
          <a:p>
            <a:pPr algn="ctr"/>
            <a:endParaRPr lang="ar-SA" b="1">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endParaRPr>
          </a:p>
        </p:txBody>
      </p:sp>
      <p:sp>
        <p:nvSpPr>
          <p:cNvPr id="11" name="مستطيل 10"/>
          <p:cNvSpPr/>
          <p:nvPr/>
        </p:nvSpPr>
        <p:spPr>
          <a:xfrm>
            <a:off x="202725" y="4005064"/>
            <a:ext cx="2574166" cy="461665"/>
          </a:xfrm>
          <a:prstGeom prst="rect">
            <a:avLst/>
          </a:prstGeom>
        </p:spPr>
        <p:txBody>
          <a:bodyPr wrap="none">
            <a:spAutoFit/>
          </a:bodyPr>
          <a:lstStyle/>
          <a:p>
            <a:r>
              <a:rPr lang="en-US" sz="2400" b="1" dirty="0">
                <a:solidFill>
                  <a:schemeClr val="tx2">
                    <a:lumMod val="75000"/>
                  </a:schemeClr>
                </a:solidFill>
                <a:latin typeface="Cambria" pitchFamily="18" charset="0"/>
                <a:cs typeface="Leelawadee" pitchFamily="34" charset="-34"/>
              </a:rPr>
              <a:t>Febrile</a:t>
            </a:r>
            <a:r>
              <a:rPr lang="en-US" sz="2400" b="1" dirty="0" smtClean="0">
                <a:solidFill>
                  <a:schemeClr val="accent2">
                    <a:lumMod val="75000"/>
                  </a:schemeClr>
                </a:solidFill>
                <a:latin typeface="Leelawadee" pitchFamily="34" charset="-34"/>
                <a:cs typeface="Leelawadee" pitchFamily="34" charset="-34"/>
              </a:rPr>
              <a:t> </a:t>
            </a:r>
            <a:r>
              <a:rPr lang="en-US" sz="2400" b="1" dirty="0">
                <a:solidFill>
                  <a:schemeClr val="tx2">
                    <a:lumMod val="75000"/>
                  </a:schemeClr>
                </a:solidFill>
                <a:latin typeface="Cambria" pitchFamily="18" charset="0"/>
                <a:cs typeface="Leelawadee" pitchFamily="34" charset="-34"/>
              </a:rPr>
              <a:t>illnesses</a:t>
            </a:r>
            <a:r>
              <a:rPr lang="en-US" sz="2400" b="1" dirty="0" smtClean="0">
                <a:solidFill>
                  <a:schemeClr val="accent2">
                    <a:lumMod val="75000"/>
                  </a:schemeClr>
                </a:solidFill>
                <a:latin typeface="Leelawadee" pitchFamily="34" charset="-34"/>
                <a:cs typeface="Leelawadee" pitchFamily="34" charset="-34"/>
              </a:rPr>
              <a:t> </a:t>
            </a:r>
            <a:endParaRPr lang="ar-SA" sz="2400" dirty="0"/>
          </a:p>
        </p:txBody>
      </p:sp>
      <p:cxnSp>
        <p:nvCxnSpPr>
          <p:cNvPr id="13" name="رابط مستقيم 12"/>
          <p:cNvCxnSpPr/>
          <p:nvPr/>
        </p:nvCxnSpPr>
        <p:spPr>
          <a:xfrm>
            <a:off x="1144211" y="3867438"/>
            <a:ext cx="7056784" cy="0"/>
          </a:xfrm>
          <a:prstGeom prst="line">
            <a:avLst/>
          </a:prstGeom>
        </p:spPr>
        <p:style>
          <a:lnRef idx="2">
            <a:schemeClr val="dk1"/>
          </a:lnRef>
          <a:fillRef idx="0">
            <a:schemeClr val="dk1"/>
          </a:fillRef>
          <a:effectRef idx="1">
            <a:schemeClr val="dk1"/>
          </a:effectRef>
          <a:fontRef idx="minor">
            <a:schemeClr val="tx1"/>
          </a:fontRef>
        </p:style>
      </p:cxnSp>
      <p:sp>
        <p:nvSpPr>
          <p:cNvPr id="14" name="مستطيل 13"/>
          <p:cNvSpPr/>
          <p:nvPr/>
        </p:nvSpPr>
        <p:spPr>
          <a:xfrm>
            <a:off x="1260985" y="4531186"/>
            <a:ext cx="3508909" cy="461665"/>
          </a:xfrm>
          <a:prstGeom prst="rect">
            <a:avLst/>
          </a:prstGeom>
        </p:spPr>
        <p:txBody>
          <a:bodyPr wrap="none">
            <a:spAutoFit/>
          </a:bodyPr>
          <a:lstStyle/>
          <a:p>
            <a:r>
              <a:rPr lang="en-US" sz="2400" b="1" dirty="0">
                <a:solidFill>
                  <a:schemeClr val="tx2">
                    <a:lumMod val="75000"/>
                  </a:schemeClr>
                </a:solidFill>
                <a:latin typeface="Cambria" pitchFamily="18" charset="0"/>
                <a:cs typeface="Leelawadee" pitchFamily="34" charset="-34"/>
              </a:rPr>
              <a:t>Multisystem</a:t>
            </a:r>
            <a:r>
              <a:rPr lang="en-US" sz="2400" b="1" dirty="0" smtClean="0">
                <a:solidFill>
                  <a:schemeClr val="accent2">
                    <a:lumMod val="75000"/>
                  </a:schemeClr>
                </a:solidFill>
                <a:latin typeface="Leelawadee" pitchFamily="34" charset="-34"/>
                <a:cs typeface="Leelawadee" pitchFamily="34" charset="-34"/>
              </a:rPr>
              <a:t> </a:t>
            </a:r>
            <a:r>
              <a:rPr lang="en-US" sz="2400" b="1" dirty="0">
                <a:solidFill>
                  <a:schemeClr val="tx2">
                    <a:lumMod val="75000"/>
                  </a:schemeClr>
                </a:solidFill>
                <a:latin typeface="Cambria" pitchFamily="18" charset="0"/>
                <a:cs typeface="Leelawadee" pitchFamily="34" charset="-34"/>
              </a:rPr>
              <a:t>syndrome</a:t>
            </a:r>
            <a:r>
              <a:rPr lang="en-US" sz="2400" b="1" dirty="0" smtClean="0">
                <a:solidFill>
                  <a:schemeClr val="accent2">
                    <a:lumMod val="75000"/>
                  </a:schemeClr>
                </a:solidFill>
                <a:latin typeface="Leelawadee" pitchFamily="34" charset="-34"/>
                <a:cs typeface="Leelawadee" pitchFamily="34" charset="-34"/>
              </a:rPr>
              <a:t> </a:t>
            </a:r>
            <a:endParaRPr lang="ar-SA" sz="2400" dirty="0"/>
          </a:p>
        </p:txBody>
      </p:sp>
      <p:sp>
        <p:nvSpPr>
          <p:cNvPr id="15" name="مستطيل 14"/>
          <p:cNvSpPr/>
          <p:nvPr/>
        </p:nvSpPr>
        <p:spPr>
          <a:xfrm>
            <a:off x="2093600" y="5083543"/>
            <a:ext cx="5112956" cy="461665"/>
          </a:xfrm>
          <a:prstGeom prst="rect">
            <a:avLst/>
          </a:prstGeom>
        </p:spPr>
        <p:txBody>
          <a:bodyPr wrap="square">
            <a:spAutoFit/>
          </a:bodyPr>
          <a:lstStyle/>
          <a:p>
            <a:pPr algn="ctr"/>
            <a:r>
              <a:rPr lang="en-US" sz="2400" b="1" dirty="0">
                <a:solidFill>
                  <a:schemeClr val="tx2">
                    <a:lumMod val="75000"/>
                  </a:schemeClr>
                </a:solidFill>
                <a:latin typeface="Cambria" pitchFamily="18" charset="0"/>
                <a:cs typeface="Leelawadee" pitchFamily="34" charset="-34"/>
              </a:rPr>
              <a:t>Vascular system is damaged</a:t>
            </a:r>
            <a:endParaRPr lang="ar-SA" sz="2400" b="1" dirty="0">
              <a:solidFill>
                <a:schemeClr val="tx2">
                  <a:lumMod val="75000"/>
                </a:schemeClr>
              </a:solidFill>
              <a:latin typeface="Cambria" pitchFamily="18" charset="0"/>
              <a:cs typeface="Leelawadee" pitchFamily="34" charset="-34"/>
            </a:endParaRPr>
          </a:p>
        </p:txBody>
      </p:sp>
      <p:sp>
        <p:nvSpPr>
          <p:cNvPr id="16" name="مستطيل 15"/>
          <p:cNvSpPr/>
          <p:nvPr/>
        </p:nvSpPr>
        <p:spPr>
          <a:xfrm>
            <a:off x="3884017" y="5661248"/>
            <a:ext cx="4720431" cy="830997"/>
          </a:xfrm>
          <a:prstGeom prst="rect">
            <a:avLst/>
          </a:prstGeom>
        </p:spPr>
        <p:txBody>
          <a:bodyPr wrap="square">
            <a:spAutoFit/>
          </a:bodyPr>
          <a:lstStyle/>
          <a:p>
            <a:pPr algn="ctr"/>
            <a:r>
              <a:rPr lang="en-US" sz="2400" b="1" dirty="0">
                <a:solidFill>
                  <a:schemeClr val="tx2">
                    <a:lumMod val="75000"/>
                  </a:schemeClr>
                </a:solidFill>
                <a:latin typeface="Cambria" pitchFamily="18" charset="0"/>
                <a:cs typeface="Leelawadee" pitchFamily="34" charset="-34"/>
              </a:rPr>
              <a:t>Impaired the body's ability to</a:t>
            </a:r>
          </a:p>
          <a:p>
            <a:pPr algn="ctr"/>
            <a:r>
              <a:rPr lang="en-US" sz="2400" b="1" dirty="0" smtClean="0">
                <a:solidFill>
                  <a:schemeClr val="accent2">
                    <a:lumMod val="75000"/>
                  </a:schemeClr>
                </a:solidFill>
                <a:latin typeface="Leelawadee" pitchFamily="34" charset="-34"/>
                <a:cs typeface="Leelawadee" pitchFamily="34" charset="-34"/>
              </a:rPr>
              <a:t> </a:t>
            </a:r>
            <a:r>
              <a:rPr lang="en-US" sz="2400" b="1" dirty="0">
                <a:solidFill>
                  <a:schemeClr val="tx2">
                    <a:lumMod val="75000"/>
                  </a:schemeClr>
                </a:solidFill>
                <a:latin typeface="Cambria" pitchFamily="18" charset="0"/>
                <a:cs typeface="Leelawadee" pitchFamily="34" charset="-34"/>
              </a:rPr>
              <a:t>regulate</a:t>
            </a:r>
            <a:r>
              <a:rPr lang="en-US" sz="2400" b="1" dirty="0" smtClean="0">
                <a:solidFill>
                  <a:schemeClr val="accent2">
                    <a:lumMod val="75000"/>
                  </a:schemeClr>
                </a:solidFill>
                <a:latin typeface="Leelawadee" pitchFamily="34" charset="-34"/>
                <a:cs typeface="Leelawadee" pitchFamily="34" charset="-34"/>
              </a:rPr>
              <a:t> </a:t>
            </a:r>
            <a:r>
              <a:rPr lang="en-US" sz="2400" b="1" dirty="0">
                <a:solidFill>
                  <a:schemeClr val="tx2">
                    <a:lumMod val="75000"/>
                  </a:schemeClr>
                </a:solidFill>
                <a:latin typeface="Cambria" pitchFamily="18" charset="0"/>
                <a:cs typeface="Leelawadee" pitchFamily="34" charset="-34"/>
              </a:rPr>
              <a:t>itself</a:t>
            </a:r>
            <a:endParaRPr lang="ar-SA" sz="2400" b="1" dirty="0">
              <a:solidFill>
                <a:schemeClr val="tx2">
                  <a:lumMod val="75000"/>
                </a:schemeClr>
              </a:solidFill>
              <a:latin typeface="Cambria" pitchFamily="18" charset="0"/>
              <a:cs typeface="Leelawadee" pitchFamily="34" charset="-34"/>
            </a:endParaRPr>
          </a:p>
        </p:txBody>
      </p:sp>
      <p:sp>
        <p:nvSpPr>
          <p:cNvPr id="17" name="زاوية مطوية 16"/>
          <p:cNvSpPr/>
          <p:nvPr/>
        </p:nvSpPr>
        <p:spPr>
          <a:xfrm>
            <a:off x="6804248" y="4053282"/>
            <a:ext cx="1200776" cy="447727"/>
          </a:xfrm>
          <a:prstGeom prst="foldedCorner">
            <a:avLst/>
          </a:prstGeom>
          <a:solidFill>
            <a:schemeClr val="tx2">
              <a:lumMod val="75000"/>
            </a:schemeClr>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600" b="1" dirty="0" smtClean="0">
                <a:solidFill>
                  <a:schemeClr val="bg1">
                    <a:lumMod val="95000"/>
                  </a:schemeClr>
                </a:solidFill>
              </a:rPr>
              <a:t>Key points </a:t>
            </a:r>
            <a:endParaRPr lang="ar-SA" sz="1600" b="1" dirty="0">
              <a:solidFill>
                <a:schemeClr val="bg1">
                  <a:lumMod val="95000"/>
                </a:schemeClr>
              </a:solidFill>
            </a:endParaRPr>
          </a:p>
        </p:txBody>
      </p:sp>
    </p:spTree>
    <p:extLst>
      <p:ext uri="{BB962C8B-B14F-4D97-AF65-F5344CB8AC3E}">
        <p14:creationId xmlns:p14="http://schemas.microsoft.com/office/powerpoint/2010/main" val="333102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ristian Flowers Backgrounds.jpg"/>
          <p:cNvPicPr>
            <a:picLocks noChangeAspect="1"/>
          </p:cNvPicPr>
          <p:nvPr/>
        </p:nvPicPr>
        <p:blipFill>
          <a:blip r:embed="rId2" cstate="print"/>
          <a:stretch>
            <a:fillRect/>
          </a:stretch>
        </p:blipFill>
        <p:spPr>
          <a:xfrm>
            <a:off x="0" y="0"/>
            <a:ext cx="9144000" cy="6858000"/>
          </a:xfrm>
          <a:prstGeom prst="rect">
            <a:avLst/>
          </a:prstGeom>
        </p:spPr>
      </p:pic>
      <p:sp>
        <p:nvSpPr>
          <p:cNvPr id="4" name="TextBox 3"/>
          <p:cNvSpPr txBox="1"/>
          <p:nvPr/>
        </p:nvSpPr>
        <p:spPr>
          <a:xfrm>
            <a:off x="1043608" y="1844824"/>
            <a:ext cx="5688632" cy="1323439"/>
          </a:xfrm>
          <a:prstGeom prst="rect">
            <a:avLst/>
          </a:prstGeom>
          <a:noFill/>
        </p:spPr>
        <p:txBody>
          <a:bodyPr wrap="square" rtlCol="1">
            <a:spAutoFit/>
          </a:bodyPr>
          <a:lstStyle/>
          <a:p>
            <a:pPr algn="l"/>
            <a:r>
              <a:rPr lang="en-US" sz="8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mbria" pitchFamily="18" charset="0"/>
              </a:rPr>
              <a:t>T</a:t>
            </a:r>
            <a:r>
              <a:rPr lang="en-US" sz="8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mbria" pitchFamily="18" charset="0"/>
              </a:rPr>
              <a:t>h</a:t>
            </a:r>
            <a:r>
              <a:rPr lang="en-US" sz="8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mbria" pitchFamily="18" charset="0"/>
              </a:rPr>
              <a:t>a</a:t>
            </a:r>
            <a:r>
              <a:rPr lang="en-US" sz="8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mbria" pitchFamily="18" charset="0"/>
              </a:rPr>
              <a:t>n</a:t>
            </a:r>
            <a:r>
              <a:rPr lang="en-US" sz="8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mbria" pitchFamily="18" charset="0"/>
              </a:rPr>
              <a:t>k</a:t>
            </a:r>
            <a:r>
              <a:rPr lang="en-US" sz="8000" b="1" dirty="0" smtClean="0">
                <a:solidFill>
                  <a:schemeClr val="tx2">
                    <a:lumMod val="60000"/>
                    <a:lumOff val="40000"/>
                  </a:schemeClr>
                </a:solidFill>
                <a:latin typeface="Cambria" pitchFamily="18" charset="0"/>
              </a:rPr>
              <a:t> </a:t>
            </a:r>
            <a:r>
              <a:rPr lang="en-US" sz="8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mbria" pitchFamily="18" charset="0"/>
              </a:rPr>
              <a:t>y</a:t>
            </a:r>
            <a:r>
              <a:rPr lang="en-US" sz="8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mbria" pitchFamily="18" charset="0"/>
              </a:rPr>
              <a:t>o</a:t>
            </a:r>
            <a:r>
              <a:rPr lang="en-US" sz="8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mbria" pitchFamily="18" charset="0"/>
              </a:rPr>
              <a:t>u</a:t>
            </a:r>
            <a:r>
              <a:rPr lang="en-US" sz="8000" b="1" dirty="0" smtClean="0">
                <a:solidFill>
                  <a:schemeClr val="tx2">
                    <a:lumMod val="60000"/>
                    <a:lumOff val="40000"/>
                  </a:schemeClr>
                </a:solidFill>
                <a:latin typeface="Cambria" pitchFamily="18" charset="0"/>
              </a:rPr>
              <a:t> </a:t>
            </a:r>
            <a:endParaRPr lang="en-US" sz="8000" b="1" dirty="0">
              <a:solidFill>
                <a:schemeClr val="tx2">
                  <a:lumMod val="60000"/>
                  <a:lumOff val="40000"/>
                </a:schemeClr>
              </a:solidFill>
              <a:latin typeface="Cambr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a.abcnews.com/images/Health/HT_ebola_outbreak_2_sk_140728_16x9_992.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9494" y="764704"/>
            <a:ext cx="9089010" cy="511256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6" name="مستطيل 5"/>
          <p:cNvSpPr/>
          <p:nvPr/>
        </p:nvSpPr>
        <p:spPr>
          <a:xfrm>
            <a:off x="2195736" y="2708920"/>
            <a:ext cx="4679101" cy="769441"/>
          </a:xfrm>
          <a:prstGeom prst="rect">
            <a:avLst/>
          </a:prstGeom>
        </p:spPr>
        <p:txBody>
          <a:bodyPr wrap="none">
            <a:spAutoFit/>
          </a:bodyPr>
          <a:lstStyle/>
          <a:p>
            <a:r>
              <a:rPr lang="en-US" sz="4400" b="1" dirty="0">
                <a:solidFill>
                  <a:schemeClr val="tx2">
                    <a:lumMod val="75000"/>
                  </a:schemeClr>
                </a:solidFill>
                <a:latin typeface="Cambria" pitchFamily="18" charset="0"/>
                <a:ea typeface="+mj-ea"/>
                <a:cs typeface="+mj-cs"/>
              </a:rPr>
              <a:t>Causative viruses</a:t>
            </a:r>
            <a:endParaRPr lang="ar-SA" sz="4400" b="1" dirty="0">
              <a:solidFill>
                <a:schemeClr val="tx2">
                  <a:lumMod val="75000"/>
                </a:schemeClr>
              </a:solidFill>
              <a:latin typeface="Cambria" pitchFamily="18" charset="0"/>
              <a:ea typeface="+mj-ea"/>
              <a:cs typeface="+mj-cs"/>
            </a:endParaRPr>
          </a:p>
        </p:txBody>
      </p:sp>
    </p:spTree>
    <p:extLst>
      <p:ext uri="{BB962C8B-B14F-4D97-AF65-F5344CB8AC3E}">
        <p14:creationId xmlns:p14="http://schemas.microsoft.com/office/powerpoint/2010/main" val="1439385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41112" y="917387"/>
            <a:ext cx="7992888" cy="830997"/>
          </a:xfrm>
          <a:prstGeom prst="rect">
            <a:avLst/>
          </a:prstGeom>
        </p:spPr>
        <p:txBody>
          <a:bodyPr wrap="square">
            <a:spAutoFit/>
          </a:bodyPr>
          <a:lstStyle/>
          <a:p>
            <a:pPr marL="285750" indent="-285750" algn="l" rtl="0">
              <a:buFont typeface="Arial" pitchFamily="34" charset="0"/>
              <a:buChar char="•"/>
            </a:pPr>
            <a:r>
              <a:rPr lang="en-US" sz="2400" dirty="0">
                <a:latin typeface="Times New Roman" pitchFamily="18" charset="0"/>
                <a:cs typeface="Times New Roman" pitchFamily="18" charset="0"/>
              </a:rPr>
              <a:t>VHFs are caused by</a:t>
            </a:r>
            <a:r>
              <a:rPr lang="en-US" sz="2400" dirty="0"/>
              <a:t> </a:t>
            </a:r>
            <a:r>
              <a:rPr lang="en-US" sz="2400" b="1" dirty="0">
                <a:solidFill>
                  <a:schemeClr val="tx2">
                    <a:lumMod val="75000"/>
                  </a:schemeClr>
                </a:solidFill>
                <a:latin typeface="Cambria" pitchFamily="18" charset="0"/>
                <a:cs typeface="Leelawadee" pitchFamily="34" charset="-34"/>
              </a:rPr>
              <a:t>four distinct families of viruses</a:t>
            </a:r>
            <a:r>
              <a:rPr lang="en-US" sz="2400" dirty="0" smtClean="0"/>
              <a:t>: </a:t>
            </a:r>
          </a:p>
          <a:p>
            <a:pPr algn="ctr" rtl="0"/>
            <a:r>
              <a:rPr lang="en-US" sz="2400" u="sng" dirty="0" smtClean="0">
                <a:latin typeface="Times New Roman" pitchFamily="18" charset="0"/>
                <a:cs typeface="Times New Roman" pitchFamily="18" charset="0"/>
              </a:rPr>
              <a:t>Arenaviruses</a:t>
            </a:r>
            <a:r>
              <a:rPr lang="en-US" sz="2400" dirty="0">
                <a:latin typeface="Times New Roman" pitchFamily="18" charset="0"/>
                <a:cs typeface="Times New Roman" pitchFamily="18" charset="0"/>
              </a:rPr>
              <a:t>, </a:t>
            </a:r>
            <a:r>
              <a:rPr lang="en-US" sz="2400" u="sng" dirty="0">
                <a:latin typeface="Times New Roman" pitchFamily="18" charset="0"/>
                <a:cs typeface="Times New Roman" pitchFamily="18" charset="0"/>
              </a:rPr>
              <a:t>Filoviruses</a:t>
            </a:r>
            <a:r>
              <a:rPr lang="en-US" sz="2400" dirty="0">
                <a:latin typeface="Times New Roman" pitchFamily="18" charset="0"/>
                <a:cs typeface="Times New Roman" pitchFamily="18" charset="0"/>
              </a:rPr>
              <a:t>, </a:t>
            </a:r>
            <a:r>
              <a:rPr lang="en-US" sz="2400" u="sng" dirty="0">
                <a:latin typeface="Times New Roman" pitchFamily="18" charset="0"/>
                <a:cs typeface="Times New Roman" pitchFamily="18" charset="0"/>
              </a:rPr>
              <a:t>Bunyaviruses</a:t>
            </a:r>
            <a:r>
              <a:rPr lang="en-US" sz="2400" dirty="0">
                <a:latin typeface="Times New Roman" pitchFamily="18" charset="0"/>
                <a:cs typeface="Times New Roman" pitchFamily="18" charset="0"/>
              </a:rPr>
              <a:t>, and </a:t>
            </a:r>
            <a:r>
              <a:rPr lang="en-US" sz="2400" u="sng" dirty="0">
                <a:latin typeface="Times New Roman" pitchFamily="18" charset="0"/>
                <a:cs typeface="Times New Roman" pitchFamily="18" charset="0"/>
              </a:rPr>
              <a:t>Flaviviruses</a:t>
            </a:r>
            <a:r>
              <a:rPr lang="en-US" sz="2400" dirty="0"/>
              <a:t>.</a:t>
            </a:r>
          </a:p>
        </p:txBody>
      </p:sp>
      <p:sp>
        <p:nvSpPr>
          <p:cNvPr id="5" name="مستطيل 4"/>
          <p:cNvSpPr/>
          <p:nvPr/>
        </p:nvSpPr>
        <p:spPr>
          <a:xfrm>
            <a:off x="251520" y="1821680"/>
            <a:ext cx="8649513" cy="3416320"/>
          </a:xfrm>
          <a:prstGeom prst="rect">
            <a:avLst/>
          </a:prstGeom>
        </p:spPr>
        <p:txBody>
          <a:bodyPr wrap="square">
            <a:spAutoFit/>
          </a:bodyPr>
          <a:lstStyle/>
          <a:p>
            <a:pPr marL="285750" indent="-285750" algn="l" rtl="0">
              <a:buFont typeface="Arial" pitchFamily="34" charset="0"/>
              <a:buChar char="•"/>
            </a:pPr>
            <a:r>
              <a:rPr lang="en-US" sz="2400" b="1" dirty="0">
                <a:solidFill>
                  <a:schemeClr val="tx2">
                    <a:lumMod val="75000"/>
                  </a:schemeClr>
                </a:solidFill>
                <a:latin typeface="Cambria" pitchFamily="18" charset="0"/>
                <a:cs typeface="Leelawadee" pitchFamily="34" charset="-34"/>
              </a:rPr>
              <a:t>Several distinct families of highly infectious viruses </a:t>
            </a:r>
            <a:r>
              <a:rPr lang="en-US" sz="2400" b="1" dirty="0" smtClean="0">
                <a:solidFill>
                  <a:schemeClr val="tx2">
                    <a:lumMod val="75000"/>
                  </a:schemeClr>
                </a:solidFill>
                <a:latin typeface="Cambria" pitchFamily="18" charset="0"/>
                <a:cs typeface="Leelawadee" pitchFamily="34" charset="-34"/>
              </a:rPr>
              <a:t>that share </a:t>
            </a:r>
            <a:r>
              <a:rPr lang="en-US" sz="2400" b="1" dirty="0">
                <a:solidFill>
                  <a:schemeClr val="tx2">
                    <a:lumMod val="75000"/>
                  </a:schemeClr>
                </a:solidFill>
                <a:latin typeface="Cambria" pitchFamily="18" charset="0"/>
                <a:cs typeface="Leelawadee" pitchFamily="34" charset="-34"/>
              </a:rPr>
              <a:t>a number of properties :</a:t>
            </a:r>
          </a:p>
          <a:p>
            <a:pPr algn="l" rtl="0"/>
            <a:r>
              <a:rPr lang="en-US" sz="2400" dirty="0" smtClean="0">
                <a:latin typeface="Times New Roman" pitchFamily="18" charset="0"/>
                <a:cs typeface="Times New Roman" pitchFamily="18" charset="0"/>
              </a:rPr>
              <a:t>-small </a:t>
            </a:r>
            <a:r>
              <a:rPr lang="en-US" sz="2400" dirty="0">
                <a:latin typeface="Times New Roman" pitchFamily="18" charset="0"/>
                <a:cs typeface="Times New Roman" pitchFamily="18" charset="0"/>
              </a:rPr>
              <a:t>RNA </a:t>
            </a:r>
            <a:r>
              <a:rPr lang="en-US" sz="2400" dirty="0" smtClean="0">
                <a:latin typeface="Times New Roman" pitchFamily="18" charset="0"/>
                <a:cs typeface="Times New Roman" pitchFamily="18" charset="0"/>
              </a:rPr>
              <a:t>genome        -lipid envelope</a:t>
            </a:r>
          </a:p>
          <a:p>
            <a:pPr algn="l" rtl="0"/>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zoonotic natural </a:t>
            </a:r>
            <a:r>
              <a:rPr lang="en-US" sz="2400" dirty="0" smtClean="0">
                <a:latin typeface="Times New Roman" pitchFamily="18" charset="0"/>
                <a:cs typeface="Times New Roman" pitchFamily="18" charset="0"/>
              </a:rPr>
              <a:t>cycle   -febrile </a:t>
            </a:r>
            <a:r>
              <a:rPr lang="en-US" sz="2400" dirty="0">
                <a:latin typeface="Times New Roman" pitchFamily="18" charset="0"/>
                <a:cs typeface="Times New Roman" pitchFamily="18" charset="0"/>
              </a:rPr>
              <a:t>illness </a:t>
            </a:r>
            <a:r>
              <a:rPr lang="en-US" sz="2400" dirty="0" smtClean="0">
                <a:solidFill>
                  <a:schemeClr val="bg1">
                    <a:lumMod val="50000"/>
                  </a:schemeClr>
                </a:solidFill>
                <a:latin typeface="Times New Roman" pitchFamily="18" charset="0"/>
                <a:cs typeface="Times New Roman" pitchFamily="18" charset="0"/>
              </a:rPr>
              <a:t>(with </a:t>
            </a:r>
            <a:r>
              <a:rPr lang="en-US" sz="2400" dirty="0">
                <a:solidFill>
                  <a:schemeClr val="bg1">
                    <a:lumMod val="50000"/>
                  </a:schemeClr>
                </a:solidFill>
                <a:latin typeface="Times New Roman" pitchFamily="18" charset="0"/>
                <a:cs typeface="Times New Roman" pitchFamily="18" charset="0"/>
              </a:rPr>
              <a:t>minor to major hemorrhagic </a:t>
            </a:r>
            <a:r>
              <a:rPr lang="en-US" sz="2400" dirty="0" smtClean="0">
                <a:solidFill>
                  <a:schemeClr val="bg1">
                    <a:lumMod val="50000"/>
                  </a:schemeClr>
                </a:solidFill>
                <a:latin typeface="Times New Roman" pitchFamily="18" charset="0"/>
                <a:cs typeface="Times New Roman" pitchFamily="18" charset="0"/>
              </a:rPr>
              <a:t>  manifestations).</a:t>
            </a:r>
          </a:p>
          <a:p>
            <a:pPr algn="l" rtl="0"/>
            <a:endParaRPr lang="en-US" sz="2400" dirty="0" smtClean="0"/>
          </a:p>
          <a:p>
            <a:pPr algn="l" rtl="0"/>
            <a:r>
              <a:rPr lang="en-US" sz="2400" dirty="0" smtClean="0"/>
              <a:t> </a:t>
            </a:r>
            <a:r>
              <a:rPr lang="en-US" sz="2400" dirty="0"/>
              <a:t>but </a:t>
            </a:r>
            <a:r>
              <a:rPr lang="en-US" sz="2400" b="1" dirty="0">
                <a:solidFill>
                  <a:schemeClr val="tx2">
                    <a:lumMod val="75000"/>
                  </a:schemeClr>
                </a:solidFill>
                <a:latin typeface="Cambria" pitchFamily="18" charset="0"/>
                <a:cs typeface="Leelawadee" pitchFamily="34" charset="-34"/>
              </a:rPr>
              <a:t>differ in others:</a:t>
            </a:r>
          </a:p>
          <a:p>
            <a:pPr algn="l" rtl="0"/>
            <a:r>
              <a:rPr lang="en-US" sz="2400" dirty="0" smtClean="0"/>
              <a:t> -replication strategy        -natural cycle</a:t>
            </a:r>
          </a:p>
          <a:p>
            <a:pPr algn="l" rtl="0"/>
            <a:r>
              <a:rPr lang="en-US" sz="2400" dirty="0" smtClean="0"/>
              <a:t> -pathogenesis                  -mode </a:t>
            </a:r>
            <a:r>
              <a:rPr lang="en-US" sz="2400" dirty="0"/>
              <a:t>of </a:t>
            </a:r>
            <a:r>
              <a:rPr lang="en-US" sz="2400" dirty="0" smtClean="0"/>
              <a:t>transmission.</a:t>
            </a:r>
            <a:endParaRPr lang="ar-SA" sz="2400" dirty="0"/>
          </a:p>
        </p:txBody>
      </p:sp>
      <p:pic>
        <p:nvPicPr>
          <p:cNvPr id="7" name="Picture 2" descr="http://www.idsociety.org/uploadedImages/IDSA/Topics_of_Interest/Bioterrorism/Viral_Hemmorhagic_Fever/Marburg%20Virus%20(VHF)_Header.jpg"/>
          <p:cNvPicPr>
            <a:picLocks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51520" y="5238000"/>
            <a:ext cx="162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hanoimoi.com.vn/Uploads/ngohuong/2014/8/20/ebo.jpg"/>
          <p:cNvPicPr>
            <a:picLocks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3851920" y="5238000"/>
            <a:ext cx="162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bhagia.files.wordpress.com/2010/02/flavivirus1.jpg"/>
          <p:cNvPicPr>
            <a:picLocks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2051720" y="5238000"/>
            <a:ext cx="162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www.vetmed.ucdavis.edu/viruses/lacrosse_virus_negative_stain.jpg"/>
          <p:cNvPicPr>
            <a:picLocks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5652120" y="5238000"/>
            <a:ext cx="162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upload.wikimedia.org/wikipedia/commons/4/45/YellowFeverVirus.jpg"/>
          <p:cNvPicPr>
            <a:picLocks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7524000" y="5238000"/>
            <a:ext cx="1620000" cy="1620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67544" y="260648"/>
            <a:ext cx="4392488" cy="523220"/>
          </a:xfrm>
          <a:prstGeom prst="rect">
            <a:avLst/>
          </a:prstGeom>
          <a:noFill/>
        </p:spPr>
        <p:txBody>
          <a:bodyPr wrap="square" rtlCol="1">
            <a:spAutoFit/>
          </a:bodyPr>
          <a:lstStyle/>
          <a:p>
            <a:pPr algn="l"/>
            <a:r>
              <a:rPr lang="en-US" sz="2800" b="1" dirty="0" smtClean="0">
                <a:solidFill>
                  <a:schemeClr val="accent1">
                    <a:lumMod val="50000"/>
                  </a:schemeClr>
                </a:solidFill>
                <a:latin typeface="Cambria" pitchFamily="18" charset="0"/>
              </a:rPr>
              <a:t>Causative Viruses:</a:t>
            </a:r>
            <a:endParaRPr lang="en-US" sz="2800" b="1" dirty="0">
              <a:solidFill>
                <a:schemeClr val="accent1">
                  <a:lumMod val="50000"/>
                </a:schemeClr>
              </a:solidFill>
              <a:latin typeface="Cambria" pitchFamily="18" charset="0"/>
            </a:endParaRPr>
          </a:p>
        </p:txBody>
      </p:sp>
    </p:spTree>
    <p:extLst>
      <p:ext uri="{BB962C8B-B14F-4D97-AF65-F5344CB8AC3E}">
        <p14:creationId xmlns:p14="http://schemas.microsoft.com/office/powerpoint/2010/main" val="98042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idsociety.org/uploadedImages/IDSA/Topics_of_Interest/Bioterrorism/Viral_Hemmorhagic_Fever/Marburg%20Virus%20(VHF)_Header.jpg"/>
          <p:cNvPicPr>
            <a:picLocks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79512" y="5121367"/>
            <a:ext cx="162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hanoimoi.com.vn/Uploads/ngohuong/2014/8/20/ebo.jpg"/>
          <p:cNvPicPr>
            <a:picLocks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3779912" y="5121368"/>
            <a:ext cx="162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bhagia.files.wordpress.com/2010/02/flavivirus1.jpg"/>
          <p:cNvPicPr>
            <a:picLocks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1979712" y="5121368"/>
            <a:ext cx="162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vetmed.ucdavis.edu/viruses/lacrosse_virus_negative_stain.jpg"/>
          <p:cNvPicPr>
            <a:picLocks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5544288" y="5121368"/>
            <a:ext cx="162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http://upload.wikimedia.org/wikipedia/commons/4/45/YellowFeverVirus.jpg"/>
          <p:cNvPicPr>
            <a:picLocks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7344488" y="5121368"/>
            <a:ext cx="1620000" cy="1620000"/>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p:cNvSpPr/>
          <p:nvPr/>
        </p:nvSpPr>
        <p:spPr>
          <a:xfrm>
            <a:off x="0" y="1772816"/>
            <a:ext cx="8712968" cy="1200329"/>
          </a:xfrm>
          <a:prstGeom prst="rect">
            <a:avLst/>
          </a:prstGeom>
        </p:spPr>
        <p:txBody>
          <a:bodyPr wrap="square">
            <a:spAutoFit/>
          </a:bodyPr>
          <a:lstStyle/>
          <a:p>
            <a:pPr marL="285750" indent="-285750" algn="l" rtl="0">
              <a:buFont typeface="Arial" pitchFamily="34" charset="0"/>
              <a:buChar char="•"/>
            </a:pPr>
            <a:r>
              <a:rPr lang="en-US" sz="2400" dirty="0" smtClean="0">
                <a:latin typeface="Times New Roman" pitchFamily="18" charset="0"/>
                <a:cs typeface="Times New Roman" pitchFamily="18" charset="0"/>
              </a:rPr>
              <a:t> They </a:t>
            </a:r>
            <a:r>
              <a:rPr lang="en-US" sz="2400" dirty="0">
                <a:latin typeface="Times New Roman" pitchFamily="18" charset="0"/>
                <a:cs typeface="Times New Roman" pitchFamily="18" charset="0"/>
              </a:rPr>
              <a:t>are totally dependent on their hosts for replication and overall survival</a:t>
            </a:r>
            <a:r>
              <a:rPr lang="en-US" sz="2400" dirty="0" smtClean="0">
                <a:latin typeface="Times New Roman" pitchFamily="18" charset="0"/>
                <a:cs typeface="Times New Roman" pitchFamily="18" charset="0"/>
              </a:rPr>
              <a:t>.</a:t>
            </a:r>
          </a:p>
          <a:p>
            <a:pPr marL="285750" indent="-285750" algn="l" rtl="0">
              <a:buFont typeface="Arial" pitchFamily="34" charset="0"/>
              <a:buChar char="•"/>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For the most part, rodents and arthropods are the main reservoirs </a:t>
            </a:r>
            <a:endParaRPr lang="ar-SA" sz="2400" dirty="0">
              <a:latin typeface="Times New Roman" pitchFamily="18" charset="0"/>
              <a:cs typeface="Times New Roman" pitchFamily="18" charset="0"/>
            </a:endParaRPr>
          </a:p>
        </p:txBody>
      </p:sp>
      <p:sp>
        <p:nvSpPr>
          <p:cNvPr id="11" name="مستطيل 10"/>
          <p:cNvSpPr/>
          <p:nvPr/>
        </p:nvSpPr>
        <p:spPr>
          <a:xfrm>
            <a:off x="251520" y="1124744"/>
            <a:ext cx="8316924" cy="707886"/>
          </a:xfrm>
          <a:prstGeom prst="rect">
            <a:avLst/>
          </a:prstGeom>
        </p:spPr>
        <p:txBody>
          <a:bodyPr wrap="square">
            <a:spAutoFit/>
          </a:bodyPr>
          <a:lstStyle/>
          <a:p>
            <a:pPr algn="l"/>
            <a:r>
              <a:rPr lang="en-US" sz="2000" dirty="0" smtClean="0">
                <a:solidFill>
                  <a:schemeClr val="bg1">
                    <a:lumMod val="65000"/>
                  </a:schemeClr>
                </a:solidFill>
                <a:latin typeface="Times New Roman" pitchFamily="18" charset="0"/>
                <a:cs typeface="Times New Roman" pitchFamily="18" charset="0"/>
              </a:rPr>
              <a:t>“This </a:t>
            </a:r>
            <a:r>
              <a:rPr lang="en-US" dirty="0" smtClean="0">
                <a:solidFill>
                  <a:schemeClr val="bg1">
                    <a:lumMod val="65000"/>
                  </a:schemeClr>
                </a:solidFill>
                <a:latin typeface="Times New Roman" pitchFamily="18" charset="0"/>
                <a:cs typeface="Times New Roman" pitchFamily="18" charset="0"/>
              </a:rPr>
              <a:t>means</a:t>
            </a:r>
            <a:r>
              <a:rPr lang="en-US" sz="2000" dirty="0" smtClean="0">
                <a:solidFill>
                  <a:schemeClr val="bg1">
                    <a:lumMod val="65000"/>
                  </a:schemeClr>
                </a:solidFill>
                <a:latin typeface="Times New Roman" pitchFamily="18" charset="0"/>
                <a:cs typeface="Times New Roman" pitchFamily="18" charset="0"/>
              </a:rPr>
              <a:t> that these viruses naturally reside in an animal reservoir host or arthropod vector.” </a:t>
            </a:r>
          </a:p>
        </p:txBody>
      </p:sp>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43808" y="3140968"/>
            <a:ext cx="4864769" cy="3379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http://www.exploringnature.org/graphics/flashcards/flashcards_mammals_rodents7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47664" y="3086101"/>
            <a:ext cx="3114346" cy="377189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arthropodsbio11cabe.wikispaces.com/file/view/arthropods.gif/256148836/475x469/arthropods.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60032" y="3212976"/>
            <a:ext cx="3221805" cy="3384376"/>
          </a:xfrm>
          <a:prstGeom prst="rect">
            <a:avLst/>
          </a:prstGeom>
          <a:noFill/>
          <a:extLst>
            <a:ext uri="{909E8E84-426E-40DD-AFC4-6F175D3DCCD1}">
              <a14:hiddenFill xmlns:a14="http://schemas.microsoft.com/office/drawing/2010/main">
                <a:solidFill>
                  <a:srgbClr val="FFFFFF"/>
                </a:solidFill>
              </a14:hiddenFill>
            </a:ext>
          </a:extLst>
        </p:spPr>
      </p:pic>
      <p:sp>
        <p:nvSpPr>
          <p:cNvPr id="12" name="مستطيل 9"/>
          <p:cNvSpPr/>
          <p:nvPr/>
        </p:nvSpPr>
        <p:spPr>
          <a:xfrm>
            <a:off x="251520" y="260648"/>
            <a:ext cx="7632848" cy="892552"/>
          </a:xfrm>
          <a:prstGeom prst="rect">
            <a:avLst/>
          </a:prstGeom>
        </p:spPr>
        <p:txBody>
          <a:bodyPr wrap="square">
            <a:spAutoFit/>
          </a:bodyPr>
          <a:lstStyle/>
          <a:p>
            <a:pPr algn="l"/>
            <a:r>
              <a:rPr lang="en-US" sz="2800" dirty="0" smtClean="0">
                <a:ln w="0"/>
                <a:solidFill>
                  <a:schemeClr val="accent1"/>
                </a:solidFill>
                <a:effectLst>
                  <a:outerShdw blurRad="38100" dist="25400" dir="5400000" algn="ctr" rotWithShape="0">
                    <a:srgbClr val="6E747A">
                      <a:alpha val="43000"/>
                    </a:srgbClr>
                  </a:outerShdw>
                </a:effectLst>
                <a:latin typeface="Cambria" pitchFamily="18" charset="0"/>
                <a:cs typeface="Times New Roman" pitchFamily="18" charset="0"/>
              </a:rPr>
              <a:t>Causative Viruses:</a:t>
            </a:r>
            <a:endParaRPr lang="en-US" sz="2800" b="1" dirty="0" smtClean="0">
              <a:solidFill>
                <a:schemeClr val="tx2">
                  <a:lumMod val="50000"/>
                </a:schemeClr>
              </a:solidFill>
              <a:latin typeface="Cambria" pitchFamily="18" charset="0"/>
              <a:cs typeface="Times New Roman" pitchFamily="18" charset="0"/>
            </a:endParaRPr>
          </a:p>
          <a:p>
            <a:pPr algn="l"/>
            <a:r>
              <a:rPr lang="en-US" sz="2400" dirty="0" smtClean="0">
                <a:latin typeface="Times New Roman" pitchFamily="18" charset="0"/>
                <a:cs typeface="Times New Roman" pitchFamily="18" charset="0"/>
              </a:rPr>
              <a:t>Viruses associated with most VHFs are </a:t>
            </a:r>
            <a:r>
              <a:rPr lang="en-US" sz="2400" b="1" dirty="0">
                <a:solidFill>
                  <a:schemeClr val="tx2">
                    <a:lumMod val="75000"/>
                  </a:schemeClr>
                </a:solidFill>
                <a:latin typeface="Cambria" pitchFamily="18" charset="0"/>
                <a:cs typeface="Leelawadee" pitchFamily="34" charset="-34"/>
              </a:rPr>
              <a:t>zoonotic</a:t>
            </a:r>
            <a:endParaRPr lang="ar-SA" sz="2400" b="1" dirty="0">
              <a:solidFill>
                <a:schemeClr val="tx2">
                  <a:lumMod val="75000"/>
                </a:schemeClr>
              </a:solidFill>
              <a:latin typeface="Cambria" pitchFamily="18" charset="0"/>
              <a:cs typeface="Leelawadee" pitchFamily="34" charset="-34"/>
            </a:endParaRPr>
          </a:p>
        </p:txBody>
      </p:sp>
    </p:spTree>
    <p:extLst>
      <p:ext uri="{BB962C8B-B14F-4D97-AF65-F5344CB8AC3E}">
        <p14:creationId xmlns:p14="http://schemas.microsoft.com/office/powerpoint/2010/main" val="388227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left)">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wipe(left)">
                                      <p:cBhvr>
                                        <p:cTn id="12"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470125" y="899428"/>
            <a:ext cx="3916265" cy="523220"/>
          </a:xfrm>
          <a:prstGeom prst="rect">
            <a:avLst/>
          </a:prstGeom>
        </p:spPr>
        <p:txBody>
          <a:bodyPr wrap="none">
            <a:spAutoFit/>
          </a:bodyPr>
          <a:lstStyle/>
          <a:p>
            <a:r>
              <a:rPr lang="en-US" sz="2800" b="1" dirty="0">
                <a:solidFill>
                  <a:schemeClr val="tx2">
                    <a:lumMod val="75000"/>
                  </a:schemeClr>
                </a:solidFill>
                <a:latin typeface="Cambria" pitchFamily="18" charset="0"/>
                <a:cs typeface="Leelawadee" pitchFamily="34" charset="-34"/>
              </a:rPr>
              <a:t>Main</a:t>
            </a:r>
            <a:r>
              <a:rPr lang="en-US" sz="2800" i="1" dirty="0" smtClean="0">
                <a:latin typeface="Georgia" pitchFamily="18" charset="0"/>
                <a:ea typeface="+mj-ea"/>
                <a:cs typeface="+mj-cs"/>
              </a:rPr>
              <a:t> </a:t>
            </a:r>
            <a:r>
              <a:rPr lang="en-US" sz="2800" b="1" dirty="0">
                <a:solidFill>
                  <a:schemeClr val="tx2">
                    <a:lumMod val="75000"/>
                  </a:schemeClr>
                </a:solidFill>
                <a:latin typeface="Cambria" pitchFamily="18" charset="0"/>
                <a:cs typeface="Leelawadee" pitchFamily="34" charset="-34"/>
              </a:rPr>
              <a:t>Pathophysiology</a:t>
            </a:r>
            <a:r>
              <a:rPr lang="en-US" sz="2800" i="1" dirty="0" smtClean="0">
                <a:latin typeface="Georgia" pitchFamily="18" charset="0"/>
                <a:ea typeface="+mj-ea"/>
                <a:cs typeface="+mj-cs"/>
              </a:rPr>
              <a:t> </a:t>
            </a:r>
            <a:endParaRPr lang="ar-SA" sz="2800" i="1" dirty="0"/>
          </a:p>
        </p:txBody>
      </p:sp>
      <p:cxnSp>
        <p:nvCxnSpPr>
          <p:cNvPr id="6" name="رابط منحني 5"/>
          <p:cNvCxnSpPr/>
          <p:nvPr/>
        </p:nvCxnSpPr>
        <p:spPr>
          <a:xfrm rot="5400000">
            <a:off x="3208158" y="1790118"/>
            <a:ext cx="1296144" cy="954925"/>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رابط منحني 9"/>
          <p:cNvCxnSpPr/>
          <p:nvPr/>
        </p:nvCxnSpPr>
        <p:spPr>
          <a:xfrm rot="16200000" flipH="1">
            <a:off x="5377812" y="1799528"/>
            <a:ext cx="1224133" cy="864095"/>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مستطيل 11"/>
          <p:cNvSpPr/>
          <p:nvPr/>
        </p:nvSpPr>
        <p:spPr>
          <a:xfrm>
            <a:off x="1840767" y="3039343"/>
            <a:ext cx="2311402" cy="461665"/>
          </a:xfrm>
          <a:prstGeom prst="rect">
            <a:avLst/>
          </a:prstGeom>
        </p:spPr>
        <p:txBody>
          <a:bodyPr wrap="none">
            <a:spAutoFit/>
          </a:bodyPr>
          <a:lstStyle/>
          <a:p>
            <a:r>
              <a:rPr lang="en-US" sz="2400" dirty="0" smtClean="0">
                <a:latin typeface="Times New Roman" pitchFamily="18" charset="0"/>
                <a:cs typeface="Times New Roman" pitchFamily="18" charset="0"/>
              </a:rPr>
              <a:t>Vascular changes</a:t>
            </a:r>
            <a:endParaRPr lang="ar-SA" sz="2400" dirty="0">
              <a:latin typeface="Times New Roman" pitchFamily="18" charset="0"/>
              <a:cs typeface="Times New Roman" pitchFamily="18" charset="0"/>
            </a:endParaRPr>
          </a:p>
        </p:txBody>
      </p:sp>
      <p:sp>
        <p:nvSpPr>
          <p:cNvPr id="13" name="مستطيل 12"/>
          <p:cNvSpPr/>
          <p:nvPr/>
        </p:nvSpPr>
        <p:spPr>
          <a:xfrm>
            <a:off x="4883059" y="3059668"/>
            <a:ext cx="3490058" cy="461665"/>
          </a:xfrm>
          <a:prstGeom prst="rect">
            <a:avLst/>
          </a:prstGeom>
        </p:spPr>
        <p:txBody>
          <a:bodyPr wrap="none">
            <a:spAutoFit/>
          </a:bodyPr>
          <a:lstStyle/>
          <a:p>
            <a:r>
              <a:rPr lang="en-US" sz="2400" dirty="0" smtClean="0">
                <a:latin typeface="Times New Roman" pitchFamily="18" charset="0"/>
                <a:cs typeface="Times New Roman" pitchFamily="18" charset="0"/>
              </a:rPr>
              <a:t>immune response changes </a:t>
            </a:r>
            <a:endParaRPr lang="ar-SA" sz="2400" dirty="0">
              <a:latin typeface="Times New Roman" pitchFamily="18" charset="0"/>
              <a:cs typeface="Times New Roman" pitchFamily="18" charset="0"/>
            </a:endParaRPr>
          </a:p>
        </p:txBody>
      </p:sp>
      <p:pic>
        <p:nvPicPr>
          <p:cNvPr id="7170" name="Picture 2" descr="http://amaprod.silverchaircdn.com/data/Journals/JAMA/4831/s_jst20006f3.jpe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2820" y="1124744"/>
            <a:ext cx="1714500" cy="66675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img.medscape.com/fullsize/migrated/editorial/clinupdates/2003/2427/nierengarten.fig11.jpg"/>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t="7562"/>
          <a:stretch/>
        </p:blipFill>
        <p:spPr bwMode="auto">
          <a:xfrm>
            <a:off x="-12379" y="1772816"/>
            <a:ext cx="1714500" cy="142099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jeromiewilliamsdotcom.files.wordpress.com/2014/07/ebola_infection.jpg"/>
          <p:cNvPicPr>
            <a:picLocks noChangeAspect="1" noChangeArrowheads="1"/>
          </p:cNvPicPr>
          <p:nvPr/>
        </p:nvPicPr>
        <p:blipFill rotWithShape="1">
          <a:blip r:embed="rId4" cstate="print">
            <a:lum bright="70000" contrast="-70000"/>
            <a:extLst>
              <a:ext uri="{28A0092B-C50C-407E-A947-70E740481C1C}">
                <a14:useLocalDpi xmlns:a14="http://schemas.microsoft.com/office/drawing/2010/main" val="0"/>
              </a:ext>
            </a:extLst>
          </a:blip>
          <a:srcRect l="2457" t="-794" r="27618" b="794"/>
          <a:stretch/>
        </p:blipFill>
        <p:spPr bwMode="auto">
          <a:xfrm>
            <a:off x="-12379" y="3140968"/>
            <a:ext cx="1726879" cy="1751654"/>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www.who.int/features/2007/year_review/2007_review_feature_02.jpg"/>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45119" y="-16622"/>
            <a:ext cx="1736800" cy="1157866"/>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1.bp.blogspot.com/-dW2Zf6RE954/TjTGgacfBiI/AAAAAAAAACU/QMeaRpO2yqs/s1600/mosquito.jpg"/>
          <p:cNvPicPr>
            <a:picLocks noChangeAspect="1" noChangeArrowheads="1"/>
          </p:cNvPicPr>
          <p:nvPr/>
        </p:nvPicPr>
        <p:blipFill rotWithShape="1">
          <a:blip r:embed="rId6" cstate="print">
            <a:lum bright="70000" contrast="-70000"/>
            <a:extLst>
              <a:ext uri="{28A0092B-C50C-407E-A947-70E740481C1C}">
                <a14:useLocalDpi xmlns:a14="http://schemas.microsoft.com/office/drawing/2010/main" val="0"/>
              </a:ext>
            </a:extLst>
          </a:blip>
          <a:srcRect l="12483" r="22206" b="12942"/>
          <a:stretch/>
        </p:blipFill>
        <p:spPr bwMode="auto">
          <a:xfrm>
            <a:off x="-17475" y="4869160"/>
            <a:ext cx="1709155" cy="152071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amaprod.silverchaircdn.com/data/Journals/JAMA/4831/s_jst20006f3.jpe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2820" y="6191249"/>
            <a:ext cx="1714500" cy="666751"/>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www.saludycolesterol.com/wp-content/uploads/2009/04/vascular_system.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50343" y="3521333"/>
            <a:ext cx="2333625" cy="3238501"/>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mixhealth.com/wp-content/uploads/2014/09/Get-a-Strong-Immune-System.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1500"/>
          <a:stretch/>
        </p:blipFill>
        <p:spPr bwMode="auto">
          <a:xfrm>
            <a:off x="5377500" y="3687580"/>
            <a:ext cx="3298956" cy="2189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68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180"/>
                                        </p:tgtEl>
                                        <p:attrNameLst>
                                          <p:attrName>style.visibility</p:attrName>
                                        </p:attrNameLst>
                                      </p:cBhvr>
                                      <p:to>
                                        <p:strVal val="visible"/>
                                      </p:to>
                                    </p:set>
                                    <p:anim calcmode="lin" valueType="num">
                                      <p:cBhvr>
                                        <p:cTn id="14" dur="1000" fill="hold"/>
                                        <p:tgtEl>
                                          <p:spTgt spid="7180"/>
                                        </p:tgtEl>
                                        <p:attrNameLst>
                                          <p:attrName>ppt_w</p:attrName>
                                        </p:attrNameLst>
                                      </p:cBhvr>
                                      <p:tavLst>
                                        <p:tav tm="0">
                                          <p:val>
                                            <p:strVal val="#ppt_w*0.70"/>
                                          </p:val>
                                        </p:tav>
                                        <p:tav tm="100000">
                                          <p:val>
                                            <p:strVal val="#ppt_w"/>
                                          </p:val>
                                        </p:tav>
                                      </p:tavLst>
                                    </p:anim>
                                    <p:anim calcmode="lin" valueType="num">
                                      <p:cBhvr>
                                        <p:cTn id="15" dur="1000" fill="hold"/>
                                        <p:tgtEl>
                                          <p:spTgt spid="7180"/>
                                        </p:tgtEl>
                                        <p:attrNameLst>
                                          <p:attrName>ppt_h</p:attrName>
                                        </p:attrNameLst>
                                      </p:cBhvr>
                                      <p:tavLst>
                                        <p:tav tm="0">
                                          <p:val>
                                            <p:strVal val="#ppt_h"/>
                                          </p:val>
                                        </p:tav>
                                        <p:tav tm="100000">
                                          <p:val>
                                            <p:strVal val="#ppt_h"/>
                                          </p:val>
                                        </p:tav>
                                      </p:tavLst>
                                    </p:anim>
                                    <p:animEffect transition="in" filter="fade">
                                      <p:cBhvr>
                                        <p:cTn id="16" dur="1000"/>
                                        <p:tgtEl>
                                          <p:spTgt spid="718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strVal val="#ppt_w*0.70"/>
                                          </p:val>
                                        </p:tav>
                                        <p:tav tm="100000">
                                          <p:val>
                                            <p:strVal val="#ppt_w"/>
                                          </p:val>
                                        </p:tav>
                                      </p:tavLst>
                                    </p:anim>
                                    <p:anim calcmode="lin" valueType="num">
                                      <p:cBhvr>
                                        <p:cTn id="22" dur="1000" fill="hold"/>
                                        <p:tgtEl>
                                          <p:spTgt spid="13"/>
                                        </p:tgtEl>
                                        <p:attrNameLst>
                                          <p:attrName>ppt_h</p:attrName>
                                        </p:attrNameLst>
                                      </p:cBhvr>
                                      <p:tavLst>
                                        <p:tav tm="0">
                                          <p:val>
                                            <p:strVal val="#ppt_h"/>
                                          </p:val>
                                        </p:tav>
                                        <p:tav tm="100000">
                                          <p:val>
                                            <p:strVal val="#ppt_h"/>
                                          </p:val>
                                        </p:tav>
                                      </p:tavLst>
                                    </p:anim>
                                    <p:animEffect transition="in" filter="fade">
                                      <p:cBhvr>
                                        <p:cTn id="23" dur="1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7182"/>
                                        </p:tgtEl>
                                        <p:attrNameLst>
                                          <p:attrName>style.visibility</p:attrName>
                                        </p:attrNameLst>
                                      </p:cBhvr>
                                      <p:to>
                                        <p:strVal val="visible"/>
                                      </p:to>
                                    </p:set>
                                    <p:anim calcmode="lin" valueType="num">
                                      <p:cBhvr>
                                        <p:cTn id="28" dur="1000" fill="hold"/>
                                        <p:tgtEl>
                                          <p:spTgt spid="7182"/>
                                        </p:tgtEl>
                                        <p:attrNameLst>
                                          <p:attrName>ppt_w</p:attrName>
                                        </p:attrNameLst>
                                      </p:cBhvr>
                                      <p:tavLst>
                                        <p:tav tm="0">
                                          <p:val>
                                            <p:strVal val="#ppt_w*0.70"/>
                                          </p:val>
                                        </p:tav>
                                        <p:tav tm="100000">
                                          <p:val>
                                            <p:strVal val="#ppt_w"/>
                                          </p:val>
                                        </p:tav>
                                      </p:tavLst>
                                    </p:anim>
                                    <p:anim calcmode="lin" valueType="num">
                                      <p:cBhvr>
                                        <p:cTn id="29" dur="1000" fill="hold"/>
                                        <p:tgtEl>
                                          <p:spTgt spid="7182"/>
                                        </p:tgtEl>
                                        <p:attrNameLst>
                                          <p:attrName>ppt_h</p:attrName>
                                        </p:attrNameLst>
                                      </p:cBhvr>
                                      <p:tavLst>
                                        <p:tav tm="0">
                                          <p:val>
                                            <p:strVal val="#ppt_h"/>
                                          </p:val>
                                        </p:tav>
                                        <p:tav tm="100000">
                                          <p:val>
                                            <p:strVal val="#ppt_h"/>
                                          </p:val>
                                        </p:tav>
                                      </p:tavLst>
                                    </p:anim>
                                    <p:animEffect transition="in" filter="fade">
                                      <p:cBhvr>
                                        <p:cTn id="30" dur="1000"/>
                                        <p:tgtEl>
                                          <p:spTgt spid="7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Io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avon">
  <a:themeElements>
    <a:clrScheme name="Savon">
      <a:dk1>
        <a:sysClr val="windowText" lastClr="000000"/>
      </a:dk1>
      <a:lt1>
        <a:sysClr val="window" lastClr="FFFFFF"/>
      </a:lt1>
      <a:dk2>
        <a:srgbClr val="373545"/>
      </a:dk2>
      <a:lt2>
        <a:srgbClr val="BCD0E0"/>
      </a:lt2>
      <a:accent1>
        <a:srgbClr val="3494BA"/>
      </a:accent1>
      <a:accent2>
        <a:srgbClr val="58B6C0"/>
      </a:accent2>
      <a:accent3>
        <a:srgbClr val="75BDA7"/>
      </a:accent3>
      <a:accent4>
        <a:srgbClr val="7A8C8E"/>
      </a:accent4>
      <a:accent5>
        <a:srgbClr val="84ACB6"/>
      </a:accent5>
      <a:accent6>
        <a:srgbClr val="6793CD"/>
      </a:accent6>
      <a:hlink>
        <a:srgbClr val="6B9F25"/>
      </a:hlink>
      <a:folHlink>
        <a:srgbClr val="9F6715"/>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913DB040-6816-4415-960D-8178C785755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304</TotalTime>
  <Words>1304</Words>
  <Application>Microsoft Office PowerPoint</Application>
  <PresentationFormat>On-screen Show (4:3)</PresentationFormat>
  <Paragraphs>254</Paragraphs>
  <Slides>50</Slides>
  <Notes>12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50</vt:i4>
      </vt:variant>
    </vt:vector>
  </HeadingPairs>
  <TitlesOfParts>
    <vt:vector size="64" baseType="lpstr">
      <vt:lpstr>AR JULIAN</vt:lpstr>
      <vt:lpstr>Arial</vt:lpstr>
      <vt:lpstr>Calibri</vt:lpstr>
      <vt:lpstr>Calibri Light</vt:lpstr>
      <vt:lpstr>Cambria</vt:lpstr>
      <vt:lpstr>Century Gothic</vt:lpstr>
      <vt:lpstr>Georgia</vt:lpstr>
      <vt:lpstr>Leelawadee</vt:lpstr>
      <vt:lpstr>Times New Roman</vt:lpstr>
      <vt:lpstr>Wingdings</vt:lpstr>
      <vt:lpstr>Wingdings 3</vt:lpstr>
      <vt:lpstr>Ion</vt:lpstr>
      <vt:lpstr>Office Theme</vt:lpstr>
      <vt:lpstr>Savon</vt:lpstr>
      <vt:lpstr>PowerPoint Presentation</vt:lpstr>
      <vt:lpstr>PowerPoint Presentation</vt:lpstr>
      <vt:lpstr>What is viral hemorrhagic fever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Transmission of Ebola virus</vt:lpstr>
      <vt:lpstr>PowerPoint Presentation</vt:lpstr>
      <vt:lpstr>PowerPoint Presentation</vt:lpstr>
      <vt:lpstr>PowerPoint Presentation</vt:lpstr>
      <vt:lpstr>PowerPoint Presentation</vt:lpstr>
      <vt:lpstr>PowerPoint Presentation</vt:lpstr>
      <vt:lpstr>PowerPoint Presentation</vt:lpstr>
      <vt:lpstr>Symptoms of Ebola </vt:lpstr>
      <vt:lpstr>PowerPoint Presentation</vt:lpstr>
      <vt:lpstr>PowerPoint Presentation</vt:lpstr>
      <vt:lpstr>Prepare people for burial.  The bodies of people who have died of Ebola or Marburg hemorrhagic fever are still contagious. because the virus may be on the skin.</vt:lpstr>
      <vt:lpstr>High risk exposures: </vt:lpstr>
      <vt:lpstr>Low  risk exposures: </vt:lpstr>
      <vt:lpstr>Treatment of Ebola virus</vt:lpstr>
      <vt:lpstr>Is there treatment for Ebola virus ??</vt:lpstr>
      <vt:lpstr>PowerPoint Presentation</vt:lpstr>
      <vt:lpstr>PowerPoint Presentation</vt:lpstr>
      <vt:lpstr>So what to do when you suspect Ebola virus ! </vt:lpstr>
      <vt:lpstr>PowerPoint Presentation</vt:lpstr>
      <vt:lpstr>PowerPoint Presentation</vt:lpstr>
      <vt:lpstr>Are patient who recovered from Ebola immune for life ?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 7</dc:creator>
  <cp:lastModifiedBy>Dr. Quota</cp:lastModifiedBy>
  <cp:revision>53</cp:revision>
  <dcterms:created xsi:type="dcterms:W3CDTF">2014-11-07T07:12:59Z</dcterms:created>
  <dcterms:modified xsi:type="dcterms:W3CDTF">2014-11-09T06:36:01Z</dcterms:modified>
</cp:coreProperties>
</file>