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2" r:id="rId1"/>
  </p:sldMasterIdLst>
  <p:notesMasterIdLst>
    <p:notesMasterId r:id="rId56"/>
  </p:notesMasterIdLst>
  <p:sldIdLst>
    <p:sldId id="361" r:id="rId2"/>
    <p:sldId id="362" r:id="rId3"/>
    <p:sldId id="363" r:id="rId4"/>
    <p:sldId id="364" r:id="rId5"/>
    <p:sldId id="365" r:id="rId6"/>
    <p:sldId id="366"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263" r:id="rId22"/>
    <p:sldId id="260" r:id="rId23"/>
    <p:sldId id="261" r:id="rId24"/>
    <p:sldId id="262" r:id="rId25"/>
    <p:sldId id="257" r:id="rId26"/>
    <p:sldId id="407" r:id="rId27"/>
    <p:sldId id="258" r:id="rId28"/>
    <p:sldId id="386" r:id="rId29"/>
    <p:sldId id="397" r:id="rId30"/>
    <p:sldId id="398" r:id="rId31"/>
    <p:sldId id="399" r:id="rId32"/>
    <p:sldId id="352" r:id="rId33"/>
    <p:sldId id="353" r:id="rId34"/>
    <p:sldId id="354" r:id="rId35"/>
    <p:sldId id="355" r:id="rId36"/>
    <p:sldId id="356" r:id="rId37"/>
    <p:sldId id="357" r:id="rId38"/>
    <p:sldId id="358" r:id="rId39"/>
    <p:sldId id="400" r:id="rId40"/>
    <p:sldId id="401" r:id="rId41"/>
    <p:sldId id="402" r:id="rId42"/>
    <p:sldId id="403" r:id="rId43"/>
    <p:sldId id="404" r:id="rId44"/>
    <p:sldId id="405" r:id="rId45"/>
    <p:sldId id="394" r:id="rId46"/>
    <p:sldId id="396" r:id="rId47"/>
    <p:sldId id="388" r:id="rId48"/>
    <p:sldId id="389" r:id="rId49"/>
    <p:sldId id="390" r:id="rId50"/>
    <p:sldId id="391" r:id="rId51"/>
    <p:sldId id="392" r:id="rId52"/>
    <p:sldId id="393" r:id="rId53"/>
    <p:sldId id="406" r:id="rId54"/>
    <p:sldId id="306"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CBC"/>
    <a:srgbClr val="FFFC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69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A2197D-9861-1141-8266-DC920865EBC8}" type="datetimeFigureOut">
              <a:rPr lang="en-US" smtClean="0"/>
              <a:t>11/10/14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E05CF-676F-FE4A-B39A-0FF60E222EF1}" type="slidenum">
              <a:rPr lang="en-US" smtClean="0"/>
              <a:t>‹#›</a:t>
            </a:fld>
            <a:endParaRPr lang="en-US"/>
          </a:p>
        </p:txBody>
      </p:sp>
    </p:spTree>
    <p:extLst>
      <p:ext uri="{BB962C8B-B14F-4D97-AF65-F5344CB8AC3E}">
        <p14:creationId xmlns:p14="http://schemas.microsoft.com/office/powerpoint/2010/main" val="32144257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 Id="rId3" Type="http://schemas.openxmlformats.org/officeDocument/2006/relationships/hyperlink" Target="http://youtu.be/LutGFrwysRI"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t>3</a:t>
            </a:fld>
            <a:endParaRPr lang="en-US"/>
          </a:p>
        </p:txBody>
      </p:sp>
    </p:spTree>
    <p:extLst>
      <p:ext uri="{BB962C8B-B14F-4D97-AF65-F5344CB8AC3E}">
        <p14:creationId xmlns:p14="http://schemas.microsoft.com/office/powerpoint/2010/main" val="201629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lnSpc>
                <a:spcPct val="90000"/>
              </a:lnSpc>
              <a:buFont typeface="+mj-lt"/>
              <a:buAutoNum type="arabicPeriod"/>
            </a:pPr>
            <a:r>
              <a:rPr lang="en-US" sz="1200" dirty="0" err="1" smtClean="0"/>
              <a:t>Sporozoites</a:t>
            </a:r>
            <a:r>
              <a:rPr lang="en-US" sz="1200" dirty="0" smtClean="0"/>
              <a:t> of malaria is found in Anopheles mosquito's salivary glands.</a:t>
            </a:r>
          </a:p>
          <a:p>
            <a:pPr marL="514350" lvl="0" indent="-514350">
              <a:lnSpc>
                <a:spcPct val="90000"/>
              </a:lnSpc>
              <a:buFont typeface="+mj-lt"/>
              <a:buAutoNum type="arabicPeriod"/>
            </a:pPr>
            <a:r>
              <a:rPr lang="en-US" sz="1200" dirty="0" smtClean="0"/>
              <a:t>The mosquito bite human and inject </a:t>
            </a:r>
            <a:r>
              <a:rPr lang="en-US" sz="1200" dirty="0" err="1" smtClean="0"/>
              <a:t>sporozoites</a:t>
            </a:r>
            <a:r>
              <a:rPr lang="en-US" sz="1200" dirty="0" smtClean="0"/>
              <a:t> in human to start an infection </a:t>
            </a:r>
          </a:p>
          <a:p>
            <a:pPr marL="514350" lvl="0" indent="-514350">
              <a:lnSpc>
                <a:spcPct val="90000"/>
              </a:lnSpc>
              <a:buFont typeface="+mj-lt"/>
              <a:buAutoNum type="arabicPeriod"/>
            </a:pPr>
            <a:r>
              <a:rPr lang="en-US" sz="1200" dirty="0" smtClean="0"/>
              <a:t>In human the malaria parasites grow and multiply first in the liver cells</a:t>
            </a:r>
          </a:p>
          <a:p>
            <a:pPr marL="514350" lvl="0" indent="-514350">
              <a:lnSpc>
                <a:spcPct val="90000"/>
              </a:lnSpc>
              <a:buFont typeface="+mj-lt"/>
              <a:buAutoNum type="arabicPeriod"/>
            </a:pPr>
            <a:r>
              <a:rPr lang="en-US" sz="1200" dirty="0" smtClean="0"/>
              <a:t>Then invade the red blood cells parasites grow inside the red cells and destroy them, releasing daughter parasites that continue the cycle by invading other red cells.</a:t>
            </a:r>
          </a:p>
          <a:p>
            <a:pPr marL="514350" lvl="0" indent="-514350">
              <a:lnSpc>
                <a:spcPct val="90000"/>
              </a:lnSpc>
              <a:buFont typeface="+mj-lt"/>
              <a:buAutoNum type="arabicPeriod"/>
            </a:pPr>
            <a:r>
              <a:rPr lang="en-US" sz="1200" dirty="0" smtClean="0"/>
              <a:t>When female Anopheles mosquito bite infected human they will pick up malaria parasite and they start another, different cycle of growth and multiplication in the mosquito.</a:t>
            </a:r>
          </a:p>
          <a:p>
            <a:pPr marL="514350" lvl="0" indent="-514350">
              <a:lnSpc>
                <a:spcPct val="90000"/>
              </a:lnSpc>
              <a:buFont typeface="+mj-lt"/>
              <a:buAutoNum type="arabicPeriod"/>
            </a:pPr>
            <a:r>
              <a:rPr lang="en-US" sz="1200" dirty="0" smtClean="0"/>
              <a:t>The blood stage parasites are those that cause the symptoms of malaria</a:t>
            </a:r>
          </a:p>
          <a:p>
            <a:pPr marL="514350" indent="-514350">
              <a:lnSpc>
                <a:spcPct val="90000"/>
              </a:lnSpc>
              <a:buFont typeface="+mj-lt"/>
              <a:buAutoNum type="arabicPeriod"/>
            </a:pPr>
            <a:r>
              <a:rPr lang="en-US" sz="1200" dirty="0" smtClean="0"/>
              <a:t>P. </a:t>
            </a:r>
            <a:r>
              <a:rPr lang="en-US" sz="1200" dirty="0" err="1" smtClean="0"/>
              <a:t>Vivax</a:t>
            </a:r>
            <a:r>
              <a:rPr lang="en-US" sz="1200" dirty="0" smtClean="0"/>
              <a:t> and P. </a:t>
            </a:r>
            <a:r>
              <a:rPr lang="en-US" sz="1200" dirty="0" err="1" smtClean="0"/>
              <a:t>Ovale</a:t>
            </a:r>
            <a:r>
              <a:rPr lang="en-US" sz="1200" dirty="0" smtClean="0"/>
              <a:t> they  can persist in the liver and cause relapses by invading the bloodstream weeks, or years later.</a:t>
            </a:r>
            <a:r>
              <a:rPr lang="en-US" sz="1200" dirty="0" smtClean="0">
                <a:effectLst/>
              </a:rPr>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t>25</a:t>
            </a:fld>
            <a:endParaRPr lang="en-US"/>
          </a:p>
        </p:txBody>
      </p:sp>
    </p:spTree>
    <p:extLst>
      <p:ext uri="{BB962C8B-B14F-4D97-AF65-F5344CB8AC3E}">
        <p14:creationId xmlns:p14="http://schemas.microsoft.com/office/powerpoint/2010/main" val="2522830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Classical malaria rarely observed </a:t>
            </a:r>
          </a:p>
          <a:p>
            <a:r>
              <a:rPr lang="en-US" dirty="0" smtClean="0"/>
              <a:t>More common symptoms</a:t>
            </a:r>
            <a:r>
              <a:rPr lang="en-US" baseline="0" dirty="0" smtClean="0"/>
              <a:t> </a:t>
            </a:r>
            <a:r>
              <a:rPr lang="en-US" dirty="0" smtClean="0"/>
              <a:t>like influenza</a:t>
            </a:r>
            <a:r>
              <a:rPr lang="en-US" baseline="0" dirty="0" smtClean="0"/>
              <a:t> </a:t>
            </a:r>
          </a:p>
          <a:p>
            <a:r>
              <a:rPr lang="en-US" baseline="0" dirty="0" err="1" smtClean="0"/>
              <a:t>e.G</a:t>
            </a:r>
            <a:r>
              <a:rPr lang="en-US" baseline="0" dirty="0" smtClean="0"/>
              <a:t> of sever malaria </a:t>
            </a:r>
          </a:p>
          <a:p>
            <a:r>
              <a:rPr lang="en-US" baseline="0" dirty="0" smtClean="0"/>
              <a:t>Cerebral </a:t>
            </a:r>
            <a:r>
              <a:rPr lang="en-US" baseline="0" dirty="0" err="1" smtClean="0"/>
              <a:t>malaria,Severe</a:t>
            </a:r>
            <a:r>
              <a:rPr lang="en-US" baseline="0" dirty="0" smtClean="0"/>
              <a:t> ,</a:t>
            </a:r>
            <a:r>
              <a:rPr lang="en-US" baseline="0" dirty="0" err="1" smtClean="0"/>
              <a:t>Hemoglobinuria</a:t>
            </a:r>
            <a:r>
              <a:rPr lang="en-US" baseline="0" dirty="0" smtClean="0"/>
              <a:t> ,Acute respiratory distress syndrome (ARDS).</a:t>
            </a:r>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t>26</a:t>
            </a:fld>
            <a:endParaRPr lang="en-US"/>
          </a:p>
        </p:txBody>
      </p:sp>
    </p:spTree>
    <p:extLst>
      <p:ext uri="{BB962C8B-B14F-4D97-AF65-F5344CB8AC3E}">
        <p14:creationId xmlns:p14="http://schemas.microsoft.com/office/powerpoint/2010/main" val="2152259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*Because </a:t>
            </a:r>
            <a:r>
              <a:rPr lang="en-US" sz="1200" i="1" kern="1200" dirty="0" smtClean="0">
                <a:solidFill>
                  <a:schemeClr val="tx1"/>
                </a:solidFill>
                <a:latin typeface="+mn-lt"/>
                <a:ea typeface="+mn-ea"/>
                <a:cs typeface="+mn-cs"/>
              </a:rPr>
              <a:t>P. falciparum</a:t>
            </a:r>
            <a:r>
              <a:rPr lang="en-US" sz="1200" i="0" kern="1200" dirty="0" smtClean="0">
                <a:solidFill>
                  <a:schemeClr val="tx1"/>
                </a:solidFill>
                <a:latin typeface="+mn-lt"/>
                <a:ea typeface="+mn-ea"/>
                <a:cs typeface="+mn-cs"/>
              </a:rPr>
              <a:t> malaria has been a leading cause of death in Africa since remote times, the sickle cell trait is now more frequently found in Africa and in persons of African ancestry than in other population groups</a:t>
            </a:r>
          </a:p>
          <a:p>
            <a:r>
              <a:rPr lang="en-US" sz="1200" kern="1200" dirty="0" smtClean="0">
                <a:solidFill>
                  <a:schemeClr val="tx1"/>
                </a:solidFill>
                <a:latin typeface="+mn-lt"/>
                <a:ea typeface="+mn-ea"/>
                <a:cs typeface="+mn-cs"/>
              </a:rPr>
              <a:t>*The Duffy glycoprotein is a receptor for chemicals that are secreted by blood cells during inflammation. It also happens to be a receptor for </a:t>
            </a:r>
            <a:r>
              <a:rPr lang="en-US" sz="1200" i="1" kern="1200" dirty="0" smtClean="0">
                <a:solidFill>
                  <a:schemeClr val="tx1"/>
                </a:solidFill>
                <a:latin typeface="+mn-lt"/>
                <a:ea typeface="+mn-ea"/>
                <a:cs typeface="+mn-cs"/>
              </a:rPr>
              <a:t>Plasmodium </a:t>
            </a:r>
            <a:r>
              <a:rPr lang="en-US" sz="1200" i="1" kern="1200" dirty="0" err="1" smtClean="0">
                <a:solidFill>
                  <a:schemeClr val="tx1"/>
                </a:solidFill>
                <a:latin typeface="+mn-lt"/>
                <a:ea typeface="+mn-ea"/>
                <a:cs typeface="+mn-cs"/>
              </a:rPr>
              <a:t>vivax</a:t>
            </a:r>
            <a:r>
              <a:rPr lang="en-US" sz="1200" i="0" kern="1200" dirty="0" smtClean="0">
                <a:solidFill>
                  <a:schemeClr val="tx1"/>
                </a:solidFill>
                <a:latin typeface="+mn-lt"/>
                <a:ea typeface="+mn-ea"/>
                <a:cs typeface="+mn-cs"/>
              </a:rPr>
              <a:t>, a parasite that invades red blood cells (RBCs) and causes malaria. RBCs that lack the Duffy antigens are relatively resistant to invasion by </a:t>
            </a:r>
            <a:r>
              <a:rPr lang="en-US" sz="1200" i="1" kern="1200" dirty="0" smtClean="0">
                <a:solidFill>
                  <a:schemeClr val="tx1"/>
                </a:solidFill>
                <a:latin typeface="+mn-lt"/>
                <a:ea typeface="+mn-ea"/>
                <a:cs typeface="+mn-cs"/>
              </a:rPr>
              <a:t>P. </a:t>
            </a:r>
            <a:r>
              <a:rPr lang="en-US" sz="1200" i="1" kern="1200" dirty="0" err="1" smtClean="0">
                <a:solidFill>
                  <a:schemeClr val="tx1"/>
                </a:solidFill>
                <a:latin typeface="+mn-lt"/>
                <a:ea typeface="+mn-ea"/>
                <a:cs typeface="+mn-cs"/>
              </a:rPr>
              <a:t>vivax</a:t>
            </a:r>
            <a:r>
              <a:rPr lang="en-US" sz="1200" i="0" kern="1200" dirty="0" smtClean="0">
                <a:solidFill>
                  <a:schemeClr val="tx1"/>
                </a:solidFill>
                <a:latin typeface="+mn-lt"/>
                <a:ea typeface="+mn-ea"/>
                <a:cs typeface="+mn-cs"/>
              </a:rPr>
              <a:t>. This has influenced the variation in Duffy blood types seen in populations where malaria is common.</a:t>
            </a:r>
          </a:p>
          <a:p>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sickle cell trait (heterozygotes for the abnormal hemoglobin gene </a:t>
            </a:r>
            <a:r>
              <a:rPr lang="en-US" sz="1200" kern="1200" dirty="0" err="1" smtClean="0">
                <a:solidFill>
                  <a:schemeClr val="tx1"/>
                </a:solidFill>
                <a:latin typeface="+mn-lt"/>
                <a:ea typeface="+mn-ea"/>
                <a:cs typeface="+mn-cs"/>
              </a:rPr>
              <a:t>HbS</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t>29</a:t>
            </a:fld>
            <a:endParaRPr lang="en-US"/>
          </a:p>
        </p:txBody>
      </p:sp>
    </p:spTree>
    <p:extLst>
      <p:ext uri="{BB962C8B-B14F-4D97-AF65-F5344CB8AC3E}">
        <p14:creationId xmlns:p14="http://schemas.microsoft.com/office/powerpoint/2010/main" val="29211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dirty="0" smtClean="0">
                <a:solidFill>
                  <a:srgbClr val="FF0000"/>
                </a:solidFill>
              </a:rPr>
              <a:t>Malaria during pregnancy </a:t>
            </a:r>
            <a:r>
              <a:rPr lang="en-US" sz="1200" u="sng" dirty="0" smtClean="0"/>
              <a:t>is dangerous not only to the mothers but also to the unborn children. </a:t>
            </a:r>
          </a:p>
          <a:p>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t>30</a:t>
            </a:fld>
            <a:endParaRPr lang="en-US"/>
          </a:p>
        </p:txBody>
      </p:sp>
    </p:spTree>
    <p:extLst>
      <p:ext uri="{BB962C8B-B14F-4D97-AF65-F5344CB8AC3E}">
        <p14:creationId xmlns:p14="http://schemas.microsoft.com/office/powerpoint/2010/main" val="1522080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*Human behavior in endemic countries also determines in part how successful malaria control activities will be in their efforts to decrease transmission. The governments of malaria-endemic countries often lack financial resources. As a consequence, health workers in the public sector are often underpaid and overworked. They lack equipment, drugs, training, and supervision. The local populations are aware of such situations when they occur, and cease relying on the public sector health facilities. Conversely, the private sector suffers from its own problems. Regulatory measures often do not exist or are not enforced. This encourages private consultations by unlicensed, costly health providers, and the anarchic prescription and sale of drugs (some of which are counterfeit products). Correcting this situation is a tremendous challenge that must be addressed if malaria control and ultimately elimination is to be successful. ( mention it briefly)  </a:t>
            </a:r>
          </a:p>
          <a:p>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t>31</a:t>
            </a:fld>
            <a:endParaRPr lang="en-US"/>
          </a:p>
        </p:txBody>
      </p:sp>
    </p:spTree>
    <p:extLst>
      <p:ext uri="{BB962C8B-B14F-4D97-AF65-F5344CB8AC3E}">
        <p14:creationId xmlns:p14="http://schemas.microsoft.com/office/powerpoint/2010/main" val="3560849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عنصر نائب لرقم الشريحة 3"/>
          <p:cNvSpPr>
            <a:spLocks noGrp="1"/>
          </p:cNvSpPr>
          <p:nvPr>
            <p:ph type="sldNum" sz="quarter" idx="10"/>
          </p:nvPr>
        </p:nvSpPr>
        <p:spPr/>
        <p:txBody>
          <a:bodyPr/>
          <a:lstStyle/>
          <a:p>
            <a:fld id="{48F7BD59-F580-4F95-B013-A2EA61E97DB4}" type="slidenum">
              <a:rPr lang="en-US" smtClean="0"/>
              <a:t>33</a:t>
            </a:fld>
            <a:endParaRPr lang="en-US"/>
          </a:p>
        </p:txBody>
      </p:sp>
    </p:spTree>
    <p:extLst>
      <p:ext uri="{BB962C8B-B14F-4D97-AF65-F5344CB8AC3E}">
        <p14:creationId xmlns:p14="http://schemas.microsoft.com/office/powerpoint/2010/main" val="1500053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p:txBody>
      </p:sp>
      <p:sp>
        <p:nvSpPr>
          <p:cNvPr id="4" name="عنصر نائب لرقم الشريحة 3"/>
          <p:cNvSpPr>
            <a:spLocks noGrp="1"/>
          </p:cNvSpPr>
          <p:nvPr>
            <p:ph type="sldNum" sz="quarter" idx="10"/>
          </p:nvPr>
        </p:nvSpPr>
        <p:spPr/>
        <p:txBody>
          <a:bodyPr/>
          <a:lstStyle/>
          <a:p>
            <a:fld id="{48F7BD59-F580-4F95-B013-A2EA61E97DB4}" type="slidenum">
              <a:rPr lang="en-US" smtClean="0"/>
              <a:t>34</a:t>
            </a:fld>
            <a:endParaRPr lang="en-US"/>
          </a:p>
        </p:txBody>
      </p:sp>
    </p:spTree>
    <p:extLst>
      <p:ext uri="{BB962C8B-B14F-4D97-AF65-F5344CB8AC3E}">
        <p14:creationId xmlns:p14="http://schemas.microsoft.com/office/powerpoint/2010/main" val="1953577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indent="0">
              <a:buNone/>
            </a:pPr>
            <a:endParaRPr lang="en-US" dirty="0" smtClean="0"/>
          </a:p>
        </p:txBody>
      </p:sp>
      <p:sp>
        <p:nvSpPr>
          <p:cNvPr id="4" name="عنصر نائب لرقم الشريحة 3"/>
          <p:cNvSpPr>
            <a:spLocks noGrp="1"/>
          </p:cNvSpPr>
          <p:nvPr>
            <p:ph type="sldNum" sz="quarter" idx="10"/>
          </p:nvPr>
        </p:nvSpPr>
        <p:spPr/>
        <p:txBody>
          <a:bodyPr/>
          <a:lstStyle/>
          <a:p>
            <a:fld id="{48F7BD59-F580-4F95-B013-A2EA61E97DB4}" type="slidenum">
              <a:rPr lang="en-US" smtClean="0"/>
              <a:t>35</a:t>
            </a:fld>
            <a:endParaRPr lang="en-US"/>
          </a:p>
        </p:txBody>
      </p:sp>
    </p:spTree>
    <p:extLst>
      <p:ext uri="{BB962C8B-B14F-4D97-AF65-F5344CB8AC3E}">
        <p14:creationId xmlns:p14="http://schemas.microsoft.com/office/powerpoint/2010/main" val="2661412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fontAlgn="base"/>
            <a:endParaRPr lang="en-US" sz="1200" b="0" i="0" kern="1200" dirty="0" smtClean="0">
              <a:solidFill>
                <a:schemeClr val="tx1"/>
              </a:solidFill>
              <a:effectLst/>
              <a:latin typeface="+mn-lt"/>
              <a:ea typeface="+mn-ea"/>
              <a:cs typeface="+mn-cs"/>
            </a:endParaRPr>
          </a:p>
        </p:txBody>
      </p:sp>
      <p:sp>
        <p:nvSpPr>
          <p:cNvPr id="4" name="عنصر نائب لرقم الشريحة 3"/>
          <p:cNvSpPr>
            <a:spLocks noGrp="1"/>
          </p:cNvSpPr>
          <p:nvPr>
            <p:ph type="sldNum" sz="quarter" idx="10"/>
          </p:nvPr>
        </p:nvSpPr>
        <p:spPr/>
        <p:txBody>
          <a:bodyPr/>
          <a:lstStyle/>
          <a:p>
            <a:fld id="{48F7BD59-F580-4F95-B013-A2EA61E97DB4}" type="slidenum">
              <a:rPr lang="en-US" smtClean="0"/>
              <a:t>36</a:t>
            </a:fld>
            <a:endParaRPr lang="en-US"/>
          </a:p>
        </p:txBody>
      </p:sp>
    </p:spTree>
    <p:extLst>
      <p:ext uri="{BB962C8B-B14F-4D97-AF65-F5344CB8AC3E}">
        <p14:creationId xmlns:p14="http://schemas.microsoft.com/office/powerpoint/2010/main" val="2739199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عنصر نائب لرقم الشريحة 3"/>
          <p:cNvSpPr>
            <a:spLocks noGrp="1"/>
          </p:cNvSpPr>
          <p:nvPr>
            <p:ph type="sldNum" sz="quarter" idx="10"/>
          </p:nvPr>
        </p:nvSpPr>
        <p:spPr/>
        <p:txBody>
          <a:bodyPr/>
          <a:lstStyle/>
          <a:p>
            <a:fld id="{48F7BD59-F580-4F95-B013-A2EA61E97DB4}" type="slidenum">
              <a:rPr lang="en-US" smtClean="0"/>
              <a:t>37</a:t>
            </a:fld>
            <a:endParaRPr lang="en-US"/>
          </a:p>
        </p:txBody>
      </p:sp>
    </p:spTree>
    <p:extLst>
      <p:ext uri="{BB962C8B-B14F-4D97-AF65-F5344CB8AC3E}">
        <p14:creationId xmlns:p14="http://schemas.microsoft.com/office/powerpoint/2010/main" val="80962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Africa most affected</a:t>
            </a:r>
            <a:r>
              <a:rPr lang="en-US" baseline="0" dirty="0" smtClean="0"/>
              <a:t> , </a:t>
            </a:r>
            <a:r>
              <a:rPr lang="en-US" sz="1200" kern="1200" dirty="0" smtClean="0">
                <a:solidFill>
                  <a:schemeClr val="tx1"/>
                </a:solidFill>
                <a:latin typeface="+mn-lt"/>
                <a:ea typeface="+mn-ea"/>
                <a:cs typeface="+mn-cs"/>
              </a:rPr>
              <a:t>In other areas of the world malaria is a less prominent cause of deaths, but can cause substantial disease and incapacitation, especially in rural areas of some countries in South America and South Asia.</a:t>
            </a:r>
            <a:endParaRPr lang="en-US" dirty="0"/>
          </a:p>
        </p:txBody>
      </p:sp>
      <p:sp>
        <p:nvSpPr>
          <p:cNvPr id="4" name="Slide Number Placeholder 3"/>
          <p:cNvSpPr>
            <a:spLocks noGrp="1"/>
          </p:cNvSpPr>
          <p:nvPr>
            <p:ph type="sldNum" sz="quarter" idx="10"/>
          </p:nvPr>
        </p:nvSpPr>
        <p:spPr/>
        <p:txBody>
          <a:bodyPr/>
          <a:lstStyle/>
          <a:p>
            <a:fld id="{3317BEE0-AA61-5A41-A30B-1C100DD66DDE}" type="slidenum">
              <a:rPr lang="en-US" smtClean="0"/>
              <a:t>4</a:t>
            </a:fld>
            <a:endParaRPr lang="en-US"/>
          </a:p>
        </p:txBody>
      </p:sp>
    </p:spTree>
    <p:extLst>
      <p:ext uri="{BB962C8B-B14F-4D97-AF65-F5344CB8AC3E}">
        <p14:creationId xmlns:p14="http://schemas.microsoft.com/office/powerpoint/2010/main" val="3421082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dirty="0" smtClean="0"/>
              <a:t> In community-wide trials in several African settings, </a:t>
            </a:r>
            <a:r>
              <a:rPr lang="en-US" sz="1200" dirty="0" err="1" smtClean="0"/>
              <a:t>ITNs</a:t>
            </a:r>
            <a:r>
              <a:rPr lang="en-US" sz="1200" dirty="0" smtClean="0"/>
              <a:t> have been shown to reduce the death of children under 5 years from all causes by about 20%</a:t>
            </a:r>
            <a:endParaRPr lang="en-US" dirty="0" smtClean="0"/>
          </a:p>
          <a:p>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pPr/>
              <a:t>41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Many mosquitoes rest inside houses after taking a blood meal. These mosquitoes are particularly susceptible to control through indoor residual spraying (IRS)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*IRS thus prevents transmission of infection to other persons. To be effective, IRS must be applied to a very high proportion of households in an area (usually &gt;80%)..</a:t>
            </a:r>
          </a:p>
          <a:p>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pPr/>
              <a:t>42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Fogging has not been shown to be effective in any malaria-endemic areas</a:t>
            </a:r>
          </a:p>
          <a:p>
            <a:r>
              <a:rPr lang="en-US" dirty="0" smtClean="0"/>
              <a:t>because resting mosquitoes are often found in areas that are difficult for the insecticide to reach (e.g., under leaves, in small crevices). </a:t>
            </a:r>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pPr/>
              <a:t>43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ITNs/LLINs Insecticide-treated bed nets/Long-lasting insecticidal nets.</a:t>
            </a:r>
          </a:p>
          <a:p>
            <a:r>
              <a:rPr lang="en-US" dirty="0" smtClean="0"/>
              <a:t>IRS Indoor residual spraying, while DDT an insecticide, not used in KSA. </a:t>
            </a:r>
          </a:p>
          <a:p>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t>48</a:t>
            </a:fld>
            <a:endParaRPr lang="en-US"/>
          </a:p>
        </p:txBody>
      </p:sp>
    </p:spTree>
    <p:extLst>
      <p:ext uri="{BB962C8B-B14F-4D97-AF65-F5344CB8AC3E}">
        <p14:creationId xmlns:p14="http://schemas.microsoft.com/office/powerpoint/2010/main" val="123562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t>51</a:t>
            </a:fld>
            <a:endParaRPr lang="en-US"/>
          </a:p>
        </p:txBody>
      </p:sp>
    </p:spTree>
    <p:extLst>
      <p:ext uri="{BB962C8B-B14F-4D97-AF65-F5344CB8AC3E}">
        <p14:creationId xmlns:p14="http://schemas.microsoft.com/office/powerpoint/2010/main" val="85823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http://youtu.be/LutGFrwysRI</a:t>
            </a:r>
            <a:r>
              <a:rPr lang="en-US" dirty="0" smtClean="0"/>
              <a:t>  </a:t>
            </a:r>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t>53</a:t>
            </a:fld>
            <a:endParaRPr lang="en-US"/>
          </a:p>
        </p:txBody>
      </p:sp>
    </p:spTree>
    <p:extLst>
      <p:ext uri="{BB962C8B-B14F-4D97-AF65-F5344CB8AC3E}">
        <p14:creationId xmlns:p14="http://schemas.microsoft.com/office/powerpoint/2010/main" val="414557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most cases (80%) African Region and in</a:t>
            </a:r>
          </a:p>
          <a:p>
            <a:r>
              <a:rPr lang="en-US" sz="1200" b="0" i="0" u="none" strike="noStrike" kern="1200" baseline="0" dirty="0" smtClean="0">
                <a:solidFill>
                  <a:schemeClr val="tx1"/>
                </a:solidFill>
                <a:latin typeface="+mn-lt"/>
                <a:ea typeface="+mn-ea"/>
                <a:cs typeface="+mn-cs"/>
              </a:rPr>
              <a:t>children under 5 years of age (77%).</a:t>
            </a:r>
          </a:p>
          <a:p>
            <a:r>
              <a:rPr lang="en-US" sz="1200" b="0" i="0" u="none" strike="noStrike" kern="1200" baseline="0" dirty="0" smtClean="0">
                <a:solidFill>
                  <a:schemeClr val="tx1"/>
                </a:solidFill>
                <a:latin typeface="+mn-lt"/>
                <a:ea typeface="+mn-ea"/>
                <a:cs typeface="+mn-cs"/>
              </a:rPr>
              <a:t>estimated that 90% of deaths in 2012 were in the African</a:t>
            </a:r>
          </a:p>
          <a:p>
            <a:r>
              <a:rPr lang="de-DE" sz="1200" b="0" i="0" u="none" strike="noStrike" kern="1200" baseline="0" dirty="0" smtClean="0">
                <a:solidFill>
                  <a:schemeClr val="tx1"/>
                </a:solidFill>
                <a:latin typeface="+mn-lt"/>
                <a:ea typeface="+mn-ea"/>
                <a:cs typeface="+mn-cs"/>
              </a:rPr>
              <a:t>Region</a:t>
            </a:r>
            <a:endParaRPr lang="en-US" dirty="0" smtClean="0"/>
          </a:p>
          <a:p>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t>9</a:t>
            </a:fld>
            <a:endParaRPr lang="en-US"/>
          </a:p>
        </p:txBody>
      </p:sp>
    </p:spTree>
    <p:extLst>
      <p:ext uri="{BB962C8B-B14F-4D97-AF65-F5344CB8AC3E}">
        <p14:creationId xmlns:p14="http://schemas.microsoft.com/office/powerpoint/2010/main" val="386018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Malaria occurred in</a:t>
            </a:r>
            <a:r>
              <a:rPr lang="en-US" baseline="0" dirty="0" smtClean="0"/>
              <a:t> eastern Mediterranean region in these countries </a:t>
            </a:r>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t>12</a:t>
            </a:fld>
            <a:endParaRPr lang="en-US"/>
          </a:p>
        </p:txBody>
      </p:sp>
    </p:spTree>
    <p:extLst>
      <p:ext uri="{BB962C8B-B14F-4D97-AF65-F5344CB8AC3E}">
        <p14:creationId xmlns:p14="http://schemas.microsoft.com/office/powerpoint/2010/main" val="288147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t>13</a:t>
            </a:fld>
            <a:endParaRPr lang="en-US"/>
          </a:p>
        </p:txBody>
      </p:sp>
    </p:spTree>
    <p:extLst>
      <p:ext uri="{BB962C8B-B14F-4D97-AF65-F5344CB8AC3E}">
        <p14:creationId xmlns:p14="http://schemas.microsoft.com/office/powerpoint/2010/main" val="756546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B575F-C313-BA4E-9E1A-A65B4DA4D203}" type="slidenum">
              <a:rPr lang="en-US" smtClean="0"/>
              <a:t>14</a:t>
            </a:fld>
            <a:endParaRPr lang="en-US"/>
          </a:p>
        </p:txBody>
      </p:sp>
    </p:spTree>
    <p:extLst>
      <p:ext uri="{BB962C8B-B14F-4D97-AF65-F5344CB8AC3E}">
        <p14:creationId xmlns:p14="http://schemas.microsoft.com/office/powerpoint/2010/main" val="322163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strike="noStrike" dirty="0" smtClean="0"/>
              <a:t>Malaria transmission tends to be highly seasonal and unstable with the peak occurring between October and April; over 70% of the cases are still due to </a:t>
            </a:r>
            <a:r>
              <a:rPr lang="en-US" sz="1200" i="1" strike="noStrike" dirty="0" smtClean="0"/>
              <a:t>P. falciparum</a:t>
            </a:r>
            <a:endParaRPr lang="en-US" sz="1200" strike="noStrike" dirty="0" smtClean="0"/>
          </a:p>
          <a:p>
            <a:endParaRPr lang="en-US" dirty="0"/>
          </a:p>
        </p:txBody>
      </p:sp>
      <p:sp>
        <p:nvSpPr>
          <p:cNvPr id="4" name="Slide Number Placeholder 3"/>
          <p:cNvSpPr>
            <a:spLocks noGrp="1"/>
          </p:cNvSpPr>
          <p:nvPr>
            <p:ph type="sldNum" sz="quarter" idx="10"/>
          </p:nvPr>
        </p:nvSpPr>
        <p:spPr/>
        <p:txBody>
          <a:bodyPr/>
          <a:lstStyle/>
          <a:p>
            <a:fld id="{D54E05CF-676F-FE4A-B39A-0FF60E222EF1}" type="slidenum">
              <a:rPr lang="en-US" smtClean="0"/>
              <a:t>17</a:t>
            </a:fld>
            <a:endParaRPr lang="en-US"/>
          </a:p>
        </p:txBody>
      </p:sp>
    </p:spTree>
    <p:extLst>
      <p:ext uri="{BB962C8B-B14F-4D97-AF65-F5344CB8AC3E}">
        <p14:creationId xmlns:p14="http://schemas.microsoft.com/office/powerpoint/2010/main" val="410791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Parasites and vectors</a:t>
            </a:r>
          </a:p>
          <a:p>
            <a:r>
              <a:rPr lang="is-IS" sz="1200" b="0" i="0" u="none" strike="noStrike" kern="1200" baseline="0" dirty="0" smtClean="0">
                <a:solidFill>
                  <a:schemeClr val="tx1"/>
                </a:solidFill>
                <a:latin typeface="+mn-lt"/>
                <a:ea typeface="+mn-ea"/>
                <a:cs typeface="+mn-cs"/>
              </a:rPr>
              <a:t>Major plasmodium species: </a:t>
            </a:r>
            <a:r>
              <a:rPr lang="is-IS" sz="1200" b="0" i="1" u="none" strike="noStrike" kern="1200" baseline="0" dirty="0" smtClean="0">
                <a:solidFill>
                  <a:schemeClr val="tx1"/>
                </a:solidFill>
                <a:latin typeface="+mn-lt"/>
                <a:ea typeface="+mn-ea"/>
                <a:cs typeface="+mn-cs"/>
              </a:rPr>
              <a:t>P. falciparum </a:t>
            </a:r>
            <a:r>
              <a:rPr lang="is-IS" sz="1200" b="0" i="0" u="none" strike="noStrike" kern="1200" baseline="0" dirty="0" smtClean="0">
                <a:solidFill>
                  <a:schemeClr val="tx1"/>
                </a:solidFill>
                <a:latin typeface="+mn-lt"/>
                <a:ea typeface="+mn-ea"/>
                <a:cs typeface="+mn-cs"/>
              </a:rPr>
              <a:t>(100%), </a:t>
            </a:r>
            <a:r>
              <a:rPr lang="is-IS" sz="1200" b="0" i="1" u="none" strike="noStrike" kern="1200" baseline="0" dirty="0" smtClean="0">
                <a:solidFill>
                  <a:schemeClr val="tx1"/>
                </a:solidFill>
                <a:latin typeface="+mn-lt"/>
                <a:ea typeface="+mn-ea"/>
                <a:cs typeface="+mn-cs"/>
              </a:rPr>
              <a:t>P. vivax </a:t>
            </a:r>
            <a:r>
              <a:rPr lang="is-IS" sz="1200" b="0" i="0" u="none" strike="noStrike" kern="1200" baseline="0" dirty="0" smtClean="0">
                <a:solidFill>
                  <a:schemeClr val="tx1"/>
                </a:solidFill>
                <a:latin typeface="+mn-lt"/>
                <a:ea typeface="+mn-ea"/>
                <a:cs typeface="+mn-cs"/>
              </a:rPr>
              <a:t>(0%)</a:t>
            </a:r>
          </a:p>
          <a:p>
            <a:r>
              <a:rPr lang="fi-FI" sz="1200" b="0" i="0" u="none" strike="noStrike" kern="1200" baseline="0" dirty="0" smtClean="0">
                <a:solidFill>
                  <a:schemeClr val="tx1"/>
                </a:solidFill>
                <a:latin typeface="+mn-lt"/>
                <a:ea typeface="+mn-ea"/>
                <a:cs typeface="+mn-cs"/>
              </a:rPr>
              <a:t>Major </a:t>
            </a:r>
            <a:r>
              <a:rPr lang="fi-FI" sz="1200" b="0" i="0" u="none" strike="noStrike" kern="1200" baseline="0" dirty="0" err="1" smtClean="0">
                <a:solidFill>
                  <a:schemeClr val="tx1"/>
                </a:solidFill>
                <a:latin typeface="+mn-lt"/>
                <a:ea typeface="+mn-ea"/>
                <a:cs typeface="+mn-cs"/>
              </a:rPr>
              <a:t>anopheles</a:t>
            </a:r>
            <a:r>
              <a:rPr lang="fi-FI" sz="1200" b="0" i="0" u="none" strike="noStrike" kern="1200" baseline="0" dirty="0" smtClean="0">
                <a:solidFill>
                  <a:schemeClr val="tx1"/>
                </a:solidFill>
                <a:latin typeface="+mn-lt"/>
                <a:ea typeface="+mn-ea"/>
                <a:cs typeface="+mn-cs"/>
              </a:rPr>
              <a:t> </a:t>
            </a:r>
            <a:r>
              <a:rPr lang="fi-FI" sz="1200" b="0" i="0" u="none" strike="noStrike" kern="1200" baseline="0" dirty="0" err="1" smtClean="0">
                <a:solidFill>
                  <a:schemeClr val="tx1"/>
                </a:solidFill>
                <a:latin typeface="+mn-lt"/>
                <a:ea typeface="+mn-ea"/>
                <a:cs typeface="+mn-cs"/>
              </a:rPr>
              <a:t>species</a:t>
            </a:r>
            <a:r>
              <a:rPr lang="fi-FI" sz="1200" b="0" i="0" u="none" strike="noStrike" kern="1200" baseline="0" dirty="0" smtClean="0">
                <a:solidFill>
                  <a:schemeClr val="tx1"/>
                </a:solidFill>
                <a:latin typeface="+mn-lt"/>
                <a:ea typeface="+mn-ea"/>
                <a:cs typeface="+mn-cs"/>
              </a:rPr>
              <a:t>: </a:t>
            </a:r>
            <a:r>
              <a:rPr lang="fi-FI" sz="1200" b="0" i="1" u="none" strike="noStrike" kern="1200" baseline="0" dirty="0" err="1" smtClean="0">
                <a:solidFill>
                  <a:schemeClr val="tx1"/>
                </a:solidFill>
                <a:latin typeface="+mn-lt"/>
                <a:ea typeface="+mn-ea"/>
                <a:cs typeface="+mn-cs"/>
              </a:rPr>
              <a:t>An.arabiensis</a:t>
            </a:r>
            <a:r>
              <a:rPr lang="fi-FI" sz="1200" b="0" i="1" u="none" strike="noStrike" kern="1200" baseline="0" dirty="0" smtClean="0">
                <a:solidFill>
                  <a:schemeClr val="tx1"/>
                </a:solidFill>
                <a:latin typeface="+mn-lt"/>
                <a:ea typeface="+mn-ea"/>
                <a:cs typeface="+mn-cs"/>
              </a:rPr>
              <a:t>, </a:t>
            </a:r>
            <a:r>
              <a:rPr lang="fi-FI" sz="1200" b="0" i="1" u="none" strike="noStrike" kern="1200" baseline="0" dirty="0" err="1" smtClean="0">
                <a:solidFill>
                  <a:schemeClr val="tx1"/>
                </a:solidFill>
                <a:latin typeface="+mn-lt"/>
                <a:ea typeface="+mn-ea"/>
                <a:cs typeface="+mn-cs"/>
              </a:rPr>
              <a:t>sergentii</a:t>
            </a:r>
            <a:r>
              <a:rPr lang="fi-FI" sz="1200" b="0" i="1" u="none" strike="noStrike" kern="1200" baseline="0" dirty="0" smtClean="0">
                <a:solidFill>
                  <a:schemeClr val="tx1"/>
                </a:solidFill>
                <a:latin typeface="+mn-lt"/>
                <a:ea typeface="+mn-ea"/>
                <a:cs typeface="+mn-cs"/>
              </a:rPr>
              <a:t>, </a:t>
            </a:r>
            <a:r>
              <a:rPr lang="fi-FI" sz="1200" b="0" i="1" u="none" strike="noStrike" kern="1200" baseline="0" dirty="0" err="1" smtClean="0">
                <a:solidFill>
                  <a:schemeClr val="tx1"/>
                </a:solidFill>
                <a:latin typeface="+mn-lt"/>
                <a:ea typeface="+mn-ea"/>
                <a:cs typeface="+mn-cs"/>
              </a:rPr>
              <a:t>funestus</a:t>
            </a:r>
            <a:r>
              <a:rPr lang="fi-FI" sz="1200" b="0" i="1" u="none" strike="noStrike" kern="1200" baseline="0" dirty="0" smtClean="0">
                <a:solidFill>
                  <a:schemeClr val="tx1"/>
                </a:solidFill>
                <a:latin typeface="+mn-lt"/>
                <a:ea typeface="+mn-ea"/>
                <a:cs typeface="+mn-cs"/>
              </a:rPr>
              <a:t>, </a:t>
            </a:r>
            <a:r>
              <a:rPr lang="fi-FI" sz="1200" b="0" i="1" u="none" strike="noStrike" kern="1200" baseline="0" dirty="0" err="1" smtClean="0">
                <a:solidFill>
                  <a:schemeClr val="tx1"/>
                </a:solidFill>
                <a:latin typeface="+mn-lt"/>
                <a:ea typeface="+mn-ea"/>
                <a:cs typeface="+mn-cs"/>
              </a:rPr>
              <a:t>bacroftii</a:t>
            </a:r>
            <a:r>
              <a:rPr lang="fi-FI" sz="1200" b="0" i="1" u="none" strike="noStrike" kern="1200" baseline="0" dirty="0" smtClean="0">
                <a:solidFill>
                  <a:schemeClr val="tx1"/>
                </a:solidFill>
                <a:latin typeface="+mn-lt"/>
                <a:ea typeface="+mn-ea"/>
                <a:cs typeface="+mn-cs"/>
              </a:rPr>
              <a:t>, </a:t>
            </a:r>
            <a:r>
              <a:rPr lang="fi-FI" sz="1200" b="0" i="1" u="none" strike="noStrike" kern="1200" baseline="0" dirty="0" err="1" smtClean="0">
                <a:solidFill>
                  <a:schemeClr val="tx1"/>
                </a:solidFill>
                <a:latin typeface="+mn-lt"/>
                <a:ea typeface="+mn-ea"/>
                <a:cs typeface="+mn-cs"/>
              </a:rPr>
              <a:t>albimanus</a:t>
            </a:r>
            <a:r>
              <a:rPr lang="fi-FI" sz="1200" b="0" i="1" u="none" strike="noStrike" kern="1200" baseline="0" dirty="0" smtClean="0">
                <a:solidFill>
                  <a:schemeClr val="tx1"/>
                </a:solidFill>
                <a:latin typeface="+mn-lt"/>
                <a:ea typeface="+mn-ea"/>
                <a:cs typeface="+mn-cs"/>
              </a:rPr>
              <a:t>, </a:t>
            </a:r>
            <a:r>
              <a:rPr lang="fi-FI" sz="1200" b="0" i="1" u="none" strike="noStrike" kern="1200" baseline="0" dirty="0" err="1" smtClean="0">
                <a:solidFill>
                  <a:schemeClr val="tx1"/>
                </a:solidFill>
                <a:latin typeface="+mn-lt"/>
                <a:ea typeface="+mn-ea"/>
                <a:cs typeface="+mn-cs"/>
              </a:rPr>
              <a:t>balabacensis</a:t>
            </a:r>
            <a:endParaRPr lang="fi-FI" sz="1200" b="0" i="1" u="none" strike="noStrike" kern="1200" baseline="0" dirty="0" smtClean="0">
              <a:solidFill>
                <a:schemeClr val="tx1"/>
              </a:solidFill>
              <a:latin typeface="+mn-lt"/>
              <a:ea typeface="+mn-ea"/>
              <a:cs typeface="+mn-cs"/>
            </a:endParaRPr>
          </a:p>
          <a:p>
            <a:r>
              <a:rPr lang="da-DK" sz="1200" b="0" i="0" u="none" strike="noStrike" kern="1200" baseline="0" dirty="0" smtClean="0">
                <a:solidFill>
                  <a:schemeClr val="tx1"/>
                </a:solidFill>
                <a:latin typeface="+mn-lt"/>
                <a:ea typeface="+mn-ea"/>
                <a:cs typeface="+mn-cs"/>
              </a:rPr>
              <a:t>Programme </a:t>
            </a:r>
            <a:r>
              <a:rPr lang="da-DK" sz="1200" b="0" i="0" u="none" strike="noStrike" kern="1200" baseline="0" dirty="0" err="1" smtClean="0">
                <a:solidFill>
                  <a:schemeClr val="tx1"/>
                </a:solidFill>
                <a:latin typeface="+mn-lt"/>
                <a:ea typeface="+mn-ea"/>
                <a:cs typeface="+mn-cs"/>
              </a:rPr>
              <a:t>phase</a:t>
            </a:r>
            <a:r>
              <a:rPr lang="da-DK" sz="1200" b="0" i="0" u="none" strike="noStrike" kern="1200" baseline="0" dirty="0" smtClean="0">
                <a:solidFill>
                  <a:schemeClr val="tx1"/>
                </a:solidFill>
                <a:latin typeface="+mn-lt"/>
                <a:ea typeface="+mn-ea"/>
                <a:cs typeface="+mn-cs"/>
              </a:rPr>
              <a:t>: Elimination</a:t>
            </a:r>
            <a:endParaRPr lang="en-US" dirty="0"/>
          </a:p>
        </p:txBody>
      </p:sp>
      <p:sp>
        <p:nvSpPr>
          <p:cNvPr id="4" name="Slide Number Placeholder 3"/>
          <p:cNvSpPr>
            <a:spLocks noGrp="1"/>
          </p:cNvSpPr>
          <p:nvPr>
            <p:ph type="sldNum" sz="quarter" idx="10"/>
          </p:nvPr>
        </p:nvSpPr>
        <p:spPr/>
        <p:txBody>
          <a:bodyPr/>
          <a:lstStyle/>
          <a:p>
            <a:fld id="{B9EB575F-C313-BA4E-9E1A-A65B4DA4D203}" type="slidenum">
              <a:rPr lang="en-US" smtClean="0"/>
              <a:t>18</a:t>
            </a:fld>
            <a:endParaRPr lang="en-US"/>
          </a:p>
        </p:txBody>
      </p:sp>
    </p:spTree>
    <p:extLst>
      <p:ext uri="{BB962C8B-B14F-4D97-AF65-F5344CB8AC3E}">
        <p14:creationId xmlns:p14="http://schemas.microsoft.com/office/powerpoint/2010/main" val="11051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 </a:t>
            </a:r>
            <a:endParaRPr lang="en-US" dirty="0"/>
          </a:p>
        </p:txBody>
      </p:sp>
      <p:sp>
        <p:nvSpPr>
          <p:cNvPr id="4" name="Slide Number Placeholder 3"/>
          <p:cNvSpPr>
            <a:spLocks noGrp="1"/>
          </p:cNvSpPr>
          <p:nvPr>
            <p:ph type="sldNum" sz="quarter" idx="10"/>
          </p:nvPr>
        </p:nvSpPr>
        <p:spPr/>
        <p:txBody>
          <a:bodyPr/>
          <a:lstStyle/>
          <a:p>
            <a:fld id="{B9EB575F-C313-BA4E-9E1A-A65B4DA4D203}" type="slidenum">
              <a:rPr lang="en-US" smtClean="0"/>
              <a:t>19</a:t>
            </a:fld>
            <a:endParaRPr lang="en-US"/>
          </a:p>
        </p:txBody>
      </p:sp>
    </p:spTree>
    <p:extLst>
      <p:ext uri="{BB962C8B-B14F-4D97-AF65-F5344CB8AC3E}">
        <p14:creationId xmlns:p14="http://schemas.microsoft.com/office/powerpoint/2010/main" val="288463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BD3E3F-6ECA-AD46-B8B5-EB9FB84A935F}" type="datetimeFigureOut">
              <a:rPr lang="en-US" smtClean="0"/>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427058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D3E3F-6ECA-AD46-B8B5-EB9FB84A935F}" type="datetimeFigureOut">
              <a:rPr lang="en-US" smtClean="0"/>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BA475-7576-F243-A408-54BA801679C7}" type="slidenum">
              <a:rPr lang="en-US" smtClean="0"/>
              <a:t>‹#›</a:t>
            </a:fld>
            <a:endParaRPr lang="en-US"/>
          </a:p>
        </p:txBody>
      </p:sp>
    </p:spTree>
    <p:extLst>
      <p:ext uri="{BB962C8B-B14F-4D97-AF65-F5344CB8AC3E}">
        <p14:creationId xmlns:p14="http://schemas.microsoft.com/office/powerpoint/2010/main" val="16051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D3E3F-6ECA-AD46-B8B5-EB9FB84A935F}" type="datetimeFigureOut">
              <a:rPr lang="en-US" smtClean="0"/>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BA475-7576-F243-A408-54BA801679C7}" type="slidenum">
              <a:rPr lang="en-US" smtClean="0"/>
              <a:t>‹#›</a:t>
            </a:fld>
            <a:endParaRPr lang="en-US"/>
          </a:p>
        </p:txBody>
      </p:sp>
    </p:spTree>
    <p:extLst>
      <p:ext uri="{BB962C8B-B14F-4D97-AF65-F5344CB8AC3E}">
        <p14:creationId xmlns:p14="http://schemas.microsoft.com/office/powerpoint/2010/main" val="178490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D3E3F-6ECA-AD46-B8B5-EB9FB84A935F}" type="datetimeFigureOut">
              <a:rPr lang="en-US" smtClean="0"/>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BA475-7576-F243-A408-54BA801679C7}" type="slidenum">
              <a:rPr lang="en-US" smtClean="0"/>
              <a:t>‹#›</a:t>
            </a:fld>
            <a:endParaRPr lang="en-US"/>
          </a:p>
        </p:txBody>
      </p:sp>
    </p:spTree>
    <p:extLst>
      <p:ext uri="{BB962C8B-B14F-4D97-AF65-F5344CB8AC3E}">
        <p14:creationId xmlns:p14="http://schemas.microsoft.com/office/powerpoint/2010/main" val="363916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BD3E3F-6ECA-AD46-B8B5-EB9FB84A935F}" type="datetimeFigureOut">
              <a:rPr lang="en-US" smtClean="0"/>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BA475-7576-F243-A408-54BA801679C7}" type="slidenum">
              <a:rPr lang="en-US" smtClean="0"/>
              <a:t>‹#›</a:t>
            </a:fld>
            <a:endParaRPr lang="en-US"/>
          </a:p>
        </p:txBody>
      </p:sp>
    </p:spTree>
    <p:extLst>
      <p:ext uri="{BB962C8B-B14F-4D97-AF65-F5344CB8AC3E}">
        <p14:creationId xmlns:p14="http://schemas.microsoft.com/office/powerpoint/2010/main" val="325612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BD3E3F-6ECA-AD46-B8B5-EB9FB84A935F}" type="datetimeFigureOut">
              <a:rPr lang="en-US" smtClean="0"/>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BA475-7576-F243-A408-54BA801679C7}" type="slidenum">
              <a:rPr lang="en-US" smtClean="0"/>
              <a:t>‹#›</a:t>
            </a:fld>
            <a:endParaRPr lang="en-US"/>
          </a:p>
        </p:txBody>
      </p:sp>
    </p:spTree>
    <p:extLst>
      <p:ext uri="{BB962C8B-B14F-4D97-AF65-F5344CB8AC3E}">
        <p14:creationId xmlns:p14="http://schemas.microsoft.com/office/powerpoint/2010/main" val="262780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BD3E3F-6ECA-AD46-B8B5-EB9FB84A935F}" type="datetimeFigureOut">
              <a:rPr lang="en-US" smtClean="0"/>
              <a:t>11/10/14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7BA475-7576-F243-A408-54BA801679C7}" type="slidenum">
              <a:rPr lang="en-US" smtClean="0"/>
              <a:t>‹#›</a:t>
            </a:fld>
            <a:endParaRPr lang="en-US"/>
          </a:p>
        </p:txBody>
      </p:sp>
    </p:spTree>
    <p:extLst>
      <p:ext uri="{BB962C8B-B14F-4D97-AF65-F5344CB8AC3E}">
        <p14:creationId xmlns:p14="http://schemas.microsoft.com/office/powerpoint/2010/main" val="113057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BD3E3F-6ECA-AD46-B8B5-EB9FB84A935F}" type="datetimeFigureOut">
              <a:rPr lang="en-US" smtClean="0"/>
              <a:t>11/10/14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7BA475-7576-F243-A408-54BA801679C7}" type="slidenum">
              <a:rPr lang="en-US" smtClean="0"/>
              <a:t>‹#›</a:t>
            </a:fld>
            <a:endParaRPr lang="en-US"/>
          </a:p>
        </p:txBody>
      </p:sp>
    </p:spTree>
    <p:extLst>
      <p:ext uri="{BB962C8B-B14F-4D97-AF65-F5344CB8AC3E}">
        <p14:creationId xmlns:p14="http://schemas.microsoft.com/office/powerpoint/2010/main" val="195006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D3E3F-6ECA-AD46-B8B5-EB9FB84A935F}" type="datetimeFigureOut">
              <a:rPr lang="en-US" smtClean="0"/>
              <a:t>11/10/14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7BA475-7576-F243-A408-54BA801679C7}" type="slidenum">
              <a:rPr lang="en-US" smtClean="0"/>
              <a:t>‹#›</a:t>
            </a:fld>
            <a:endParaRPr lang="en-US"/>
          </a:p>
        </p:txBody>
      </p:sp>
    </p:spTree>
    <p:extLst>
      <p:ext uri="{BB962C8B-B14F-4D97-AF65-F5344CB8AC3E}">
        <p14:creationId xmlns:p14="http://schemas.microsoft.com/office/powerpoint/2010/main" val="339169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D3E3F-6ECA-AD46-B8B5-EB9FB84A935F}" type="datetimeFigureOut">
              <a:rPr lang="en-US" smtClean="0"/>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424633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D3E3F-6ECA-AD46-B8B5-EB9FB84A935F}" type="datetimeFigureOut">
              <a:rPr lang="en-US" smtClean="0"/>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BA475-7576-F243-A408-54BA801679C7}" type="slidenum">
              <a:rPr lang="en-US" smtClean="0"/>
              <a:t>‹#›</a:t>
            </a:fld>
            <a:endParaRPr lang="en-US"/>
          </a:p>
        </p:txBody>
      </p:sp>
    </p:spTree>
    <p:extLst>
      <p:ext uri="{BB962C8B-B14F-4D97-AF65-F5344CB8AC3E}">
        <p14:creationId xmlns:p14="http://schemas.microsoft.com/office/powerpoint/2010/main" val="2037357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chemeClr val="accent4">
              <a:lumMod val="20000"/>
              <a:lumOff val="80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D3E3F-6ECA-AD46-B8B5-EB9FB84A935F}" type="datetimeFigureOut">
              <a:rPr lang="en-US" smtClean="0"/>
              <a:t>11/10/14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BA475-7576-F243-A408-54BA801679C7}" type="slidenum">
              <a:rPr lang="en-US" smtClean="0"/>
              <a:t>‹#›</a:t>
            </a:fld>
            <a:endParaRPr lang="en-US"/>
          </a:p>
        </p:txBody>
      </p:sp>
    </p:spTree>
    <p:extLst>
      <p:ext uri="{BB962C8B-B14F-4D97-AF65-F5344CB8AC3E}">
        <p14:creationId xmlns:p14="http://schemas.microsoft.com/office/powerpoint/2010/main" val="78367931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c.gov/malaria/malaria_worldwide/reduction/itn.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hyperlink" Target="https://dub130.mail.live.com/ol/" TargetMode="External"/><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54.xml.rels><?xml version="1.0" encoding="UTF-8" standalone="yes"?>
<Relationships xmlns="http://schemas.openxmlformats.org/package/2006/relationships"><Relationship Id="rId9" Type="http://schemas.openxmlformats.org/officeDocument/2006/relationships/hyperlink" Target="http://www.cdc.gov/malaria/about/disease.html" TargetMode="External"/><Relationship Id="rId20" Type="http://schemas.openxmlformats.org/officeDocument/2006/relationships/hyperlink" Target="http://www.telegraph.co.uk/science/science-news/10889131/Mosquitoes-modified-to-only-give-birth-to-males-in-bid-to-wipe-out-malaria.html" TargetMode="External"/><Relationship Id="rId21" Type="http://schemas.openxmlformats.org/officeDocument/2006/relationships/hyperlink" Target="http://www.greek2m.org/1%20%20mosq.%20clh-west-nile-2012%20(1).jpg" TargetMode="External"/><Relationship Id="rId10" Type="http://schemas.openxmlformats.org/officeDocument/2006/relationships/hyperlink" Target="http://www.cdc.gov/malaria/about/biology/index.html" TargetMode="External"/><Relationship Id="rId11" Type="http://schemas.openxmlformats.org/officeDocument/2006/relationships/hyperlink" Target="http://www.cdc.gov/malaria/about/biology/human_factors.html" TargetMode="External"/><Relationship Id="rId12" Type="http://schemas.openxmlformats.org/officeDocument/2006/relationships/hyperlink" Target="http://www.cdc.gov/malaria/about/biology/ecology.html" TargetMode="External"/><Relationship Id="rId13" Type="http://schemas.openxmlformats.org/officeDocument/2006/relationships/hyperlink" Target="http://ideas.health.vic.gov.au/bluebook/malaria.asp" TargetMode="External"/><Relationship Id="rId14" Type="http://schemas.openxmlformats.org/officeDocument/2006/relationships/hyperlink" Target="http://www.alriyadh.com/236273" TargetMode="External"/><Relationship Id="rId15" Type="http://schemas.openxmlformats.org/officeDocument/2006/relationships/hyperlink" Target="http://www.alriyadh.com/199215" TargetMode="External"/><Relationship Id="rId16" Type="http://schemas.openxmlformats.org/officeDocument/2006/relationships/hyperlink" Target="http://www.moh.gov.sa/HealthAwareness/EducationalContent/Diseases/Hematology/Pages/002.aspx" TargetMode="External"/><Relationship Id="rId17" Type="http://schemas.openxmlformats.org/officeDocument/2006/relationships/hyperlink" Target="http://www.alarabiya.net/ar/saudi-today/2013/04/25/%D9%81%D9%8A-%D8%A7%D9%84%D9%8A%D9%88%D9%85-%D8%A7%D9%84%D8%B9%D8%A7%D9%84%D9%85%D9%8A-%D9%84%D9%84%D9%85%D9%84%D8%A7%D8%B1%D9%8A%D8%A7-%D8%AC%D8%A7%D8%B2%D8%A7%D9%86-%D8%AA%D8%AD%D8%A7%D8%B5%D8%B1-%D8%A7%D9%84%D9%85%D8%B1%D8%B6-%D9%88%D8%AA%D9%83%D8%A7%D9%81%D8%AD%D9%87.html" TargetMode="External"/><Relationship Id="rId18" Type="http://schemas.openxmlformats.org/officeDocument/2006/relationships/hyperlink" Target="http://thumbs.dreamstime.com/z/pushpins-shows-destination-points-map-black-31955097.jpg" TargetMode="External"/><Relationship Id="rId19" Type="http://schemas.openxmlformats.org/officeDocument/2006/relationships/hyperlink" Target="http://www.qahtaan.com/vb/showthread.php?t=14793" TargetMode="External"/><Relationship Id="rId1" Type="http://schemas.openxmlformats.org/officeDocument/2006/relationships/slideLayout" Target="../slideLayouts/slideLayout2.xml"/><Relationship Id="rId2" Type="http://schemas.openxmlformats.org/officeDocument/2006/relationships/hyperlink" Target="http://www.who.int/malaria/publications/world_malaria_report_2013/wmr2013_no_profiles.pdf?ua=1" TargetMode="External"/><Relationship Id="rId3" Type="http://schemas.openxmlformats.org/officeDocument/2006/relationships/hyperlink" Target="http://www.who.int/malaria/publications/country-profiles/profile_sau_en.pdf?ua=1" TargetMode="External"/><Relationship Id="rId4" Type="http://schemas.openxmlformats.org/officeDocument/2006/relationships/hyperlink" Target="http://www.who.int/malaria/publications/country-profiles/2010/en/%23S" TargetMode="External"/><Relationship Id="rId5" Type="http://schemas.openxmlformats.org/officeDocument/2006/relationships/hyperlink" Target="file://localhost/C:/Users/User/Downloads/9789241564694_eng.pdf" TargetMode="External"/><Relationship Id="rId6" Type="http://schemas.openxmlformats.org/officeDocument/2006/relationships/hyperlink" Target="http://www.cdc.gov/malaria/malaria_worldwide/reduction/itn.html" TargetMode="External"/><Relationship Id="rId7" Type="http://schemas.openxmlformats.org/officeDocument/2006/relationships/hyperlink" Target="http://www.cdc.gov/malaria/malaria_worldwide/reduction/iptp.html" TargetMode="External"/><Relationship Id="rId8" Type="http://schemas.openxmlformats.org/officeDocument/2006/relationships/hyperlink" Target="http://www.cdc.gov/malaria/malaria_worldwide/reduction/vaccin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15" y="2394561"/>
            <a:ext cx="8229600" cy="1143000"/>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6000" b="1" dirty="0" smtClean="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rPr>
              <a:t>Epidemiology of malaria</a:t>
            </a:r>
            <a:endParaRPr lang="en-US" sz="6000" b="1" dirty="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endParaRPr>
          </a:p>
        </p:txBody>
      </p:sp>
    </p:spTree>
    <p:extLst>
      <p:ext uri="{BB962C8B-B14F-4D97-AF65-F5344CB8AC3E}">
        <p14:creationId xmlns:p14="http://schemas.microsoft.com/office/powerpoint/2010/main" val="9384065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There was a reduction </a:t>
            </a:r>
            <a:r>
              <a:rPr lang="en-US" b="1" dirty="0"/>
              <a:t>in case incidence of 25% globally </a:t>
            </a:r>
            <a:r>
              <a:rPr lang="en-US" b="1" dirty="0" smtClean="0"/>
              <a:t>between2000 </a:t>
            </a:r>
            <a:r>
              <a:rPr lang="en-US" b="1" dirty="0"/>
              <a:t>and 2012 and 31% in the African Region. </a:t>
            </a:r>
            <a:endParaRPr lang="en-US" b="1" dirty="0" smtClean="0"/>
          </a:p>
          <a:p>
            <a:r>
              <a:rPr lang="en-US" b="1" dirty="0" smtClean="0"/>
              <a:t>At </a:t>
            </a:r>
            <a:r>
              <a:rPr lang="en-US" b="1" dirty="0"/>
              <a:t>these rates, </a:t>
            </a:r>
            <a:r>
              <a:rPr lang="en-US" b="1" dirty="0" smtClean="0"/>
              <a:t>by2015</a:t>
            </a:r>
            <a:r>
              <a:rPr lang="en-US" b="1" dirty="0"/>
              <a:t>, malaria case incidence is projected to decrease by 36</a:t>
            </a:r>
            <a:r>
              <a:rPr lang="en-US" b="1" dirty="0" smtClean="0"/>
              <a:t>%globally </a:t>
            </a:r>
            <a:r>
              <a:rPr lang="en-US" b="1" dirty="0"/>
              <a:t>and by 44% in the African Region.</a:t>
            </a:r>
          </a:p>
        </p:txBody>
      </p:sp>
    </p:spTree>
    <p:extLst>
      <p:ext uri="{BB962C8B-B14F-4D97-AF65-F5344CB8AC3E}">
        <p14:creationId xmlns:p14="http://schemas.microsoft.com/office/powerpoint/2010/main" val="40486898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49107" y="3978788"/>
            <a:ext cx="8229600" cy="4525963"/>
          </a:xfrm>
        </p:spPr>
        <p:txBody>
          <a:bodyPr>
            <a:normAutofit/>
          </a:bodyPr>
          <a:lstStyle/>
          <a:p>
            <a:r>
              <a:rPr lang="en-US" sz="2400" b="1" dirty="0" smtClean="0"/>
              <a:t>According to WHO the estimated </a:t>
            </a:r>
            <a:r>
              <a:rPr lang="en-US" sz="2400" b="1" dirty="0"/>
              <a:t>malaria mortality rates worldwide fell by 42% </a:t>
            </a:r>
            <a:r>
              <a:rPr lang="en-US" sz="2400" b="1" dirty="0" smtClean="0"/>
              <a:t>between </a:t>
            </a:r>
            <a:r>
              <a:rPr lang="en-US" sz="2400" b="1" dirty="0"/>
              <a:t>2000 and 2012 in all age </a:t>
            </a:r>
            <a:r>
              <a:rPr lang="en-US" sz="2400" b="1" dirty="0" smtClean="0"/>
              <a:t>groups , </a:t>
            </a:r>
            <a:r>
              <a:rPr lang="en-US" sz="2400" b="1" dirty="0"/>
              <a:t>and by 48% in children </a:t>
            </a:r>
            <a:r>
              <a:rPr lang="en-US" sz="2400" b="1" dirty="0" smtClean="0"/>
              <a:t>under </a:t>
            </a:r>
            <a:r>
              <a:rPr lang="en-US" sz="2400" b="1" dirty="0"/>
              <a:t>5 years of age. </a:t>
            </a:r>
            <a:endParaRPr lang="en-US" sz="2400" b="1" dirty="0" smtClean="0"/>
          </a:p>
          <a:p>
            <a:r>
              <a:rPr lang="en-US" sz="2400" b="1" dirty="0" smtClean="0"/>
              <a:t>If </a:t>
            </a:r>
            <a:r>
              <a:rPr lang="en-US" sz="2400" b="1" dirty="0"/>
              <a:t>the annual rate of decrease that has occurred </a:t>
            </a:r>
            <a:r>
              <a:rPr lang="en-US" sz="2400" b="1" dirty="0" smtClean="0"/>
              <a:t>over </a:t>
            </a:r>
            <a:r>
              <a:rPr lang="en-US" sz="2400" b="1" dirty="0"/>
              <a:t>the past 12 years is maintained, then malaria mortality rates </a:t>
            </a:r>
            <a:r>
              <a:rPr lang="en-US" sz="2400" b="1" dirty="0" smtClean="0"/>
              <a:t>are </a:t>
            </a:r>
            <a:r>
              <a:rPr lang="en-US" sz="2400" b="1" dirty="0"/>
              <a:t>projected to decrease by 52% in all ages, and by 60% in children </a:t>
            </a:r>
            <a:r>
              <a:rPr lang="en-US" sz="2400" b="1" dirty="0" smtClean="0"/>
              <a:t>under </a:t>
            </a:r>
            <a:r>
              <a:rPr lang="en-US" sz="2400" b="1" dirty="0"/>
              <a:t>5 years of age, by 2015.</a:t>
            </a:r>
          </a:p>
          <a:p>
            <a:endParaRPr lang="en-US" dirty="0"/>
          </a:p>
        </p:txBody>
      </p:sp>
      <p:pic>
        <p:nvPicPr>
          <p:cNvPr id="4" name="Picture 3" descr="Screen shot 2014-10-27 at 6.46.52 PM.png"/>
          <p:cNvPicPr>
            <a:picLocks noChangeAspect="1"/>
          </p:cNvPicPr>
          <p:nvPr/>
        </p:nvPicPr>
        <p:blipFill rotWithShape="1">
          <a:blip r:embed="rId2">
            <a:extLst>
              <a:ext uri="{28A0092B-C50C-407E-A947-70E740481C1C}">
                <a14:useLocalDpi xmlns:a14="http://schemas.microsoft.com/office/drawing/2010/main" val="0"/>
              </a:ext>
            </a:extLst>
          </a:blip>
          <a:srcRect l="8179" t="27037" r="4783" b="12963"/>
          <a:stretch/>
        </p:blipFill>
        <p:spPr>
          <a:xfrm>
            <a:off x="229698" y="274638"/>
            <a:ext cx="8457102" cy="3548684"/>
          </a:xfrm>
          <a:prstGeom prst="rect">
            <a:avLst/>
          </a:prstGeom>
        </p:spPr>
      </p:pic>
    </p:spTree>
    <p:extLst>
      <p:ext uri="{BB962C8B-B14F-4D97-AF65-F5344CB8AC3E}">
        <p14:creationId xmlns:p14="http://schemas.microsoft.com/office/powerpoint/2010/main" val="37231737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27 at 7.12.34 PM.png"/>
          <p:cNvPicPr>
            <a:picLocks noChangeAspect="1"/>
          </p:cNvPicPr>
          <p:nvPr/>
        </p:nvPicPr>
        <p:blipFill rotWithShape="1">
          <a:blip r:embed="rId3">
            <a:extLst>
              <a:ext uri="{28A0092B-C50C-407E-A947-70E740481C1C}">
                <a14:useLocalDpi xmlns:a14="http://schemas.microsoft.com/office/drawing/2010/main" val="0"/>
              </a:ext>
            </a:extLst>
          </a:blip>
          <a:srcRect l="4012" t="18025" r="2778" b="5184"/>
          <a:stretch/>
        </p:blipFill>
        <p:spPr>
          <a:xfrm>
            <a:off x="366889" y="1030111"/>
            <a:ext cx="8523112" cy="4388556"/>
          </a:xfrm>
          <a:prstGeom prst="rect">
            <a:avLst/>
          </a:prstGeom>
        </p:spPr>
      </p:pic>
    </p:spTree>
    <p:extLst>
      <p:ext uri="{BB962C8B-B14F-4D97-AF65-F5344CB8AC3E}">
        <p14:creationId xmlns:p14="http://schemas.microsoft.com/office/powerpoint/2010/main" val="11315284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In 2012, about 280 million people in nine</a:t>
            </a:r>
            <a:br>
              <a:rPr lang="en-US" sz="2400" b="1" dirty="0"/>
            </a:br>
            <a:r>
              <a:rPr lang="en-US" sz="2400" b="1" dirty="0"/>
              <a:t>countries in the Eastern Mediterranean Region were at some</a:t>
            </a:r>
            <a:br>
              <a:rPr lang="en-US" sz="2400" b="1" dirty="0"/>
            </a:br>
            <a:r>
              <a:rPr lang="en-US" sz="2400" b="1" dirty="0"/>
              <a:t>risk of malaria, and about 120 million people were at high risk</a:t>
            </a:r>
          </a:p>
        </p:txBody>
      </p:sp>
      <p:pic>
        <p:nvPicPr>
          <p:cNvPr id="5" name="Picture 4" descr="Screen shot 2014-10-27 at 7.16.33 PM.png"/>
          <p:cNvPicPr>
            <a:picLocks noChangeAspect="1"/>
          </p:cNvPicPr>
          <p:nvPr/>
        </p:nvPicPr>
        <p:blipFill rotWithShape="1">
          <a:blip r:embed="rId3">
            <a:extLst>
              <a:ext uri="{28A0092B-C50C-407E-A947-70E740481C1C}">
                <a14:useLocalDpi xmlns:a14="http://schemas.microsoft.com/office/drawing/2010/main" val="0"/>
              </a:ext>
            </a:extLst>
          </a:blip>
          <a:srcRect l="7518" r="7088"/>
          <a:stretch/>
        </p:blipFill>
        <p:spPr>
          <a:xfrm>
            <a:off x="2256443" y="1653134"/>
            <a:ext cx="5147934" cy="4979087"/>
          </a:xfrm>
          <a:prstGeom prst="rect">
            <a:avLst/>
          </a:prstGeom>
        </p:spPr>
      </p:pic>
      <p:sp>
        <p:nvSpPr>
          <p:cNvPr id="3" name="Rectangle 2"/>
          <p:cNvSpPr/>
          <p:nvPr/>
        </p:nvSpPr>
        <p:spPr>
          <a:xfrm>
            <a:off x="2459119" y="4606901"/>
            <a:ext cx="635046" cy="22966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2886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54" y="4557474"/>
            <a:ext cx="8766653" cy="1118654"/>
          </a:xfrm>
        </p:spPr>
        <p:txBody>
          <a:bodyPr>
            <a:noAutofit/>
          </a:bodyPr>
          <a:lstStyle/>
          <a:p>
            <a:pPr marL="342900" indent="-342900" algn="l">
              <a:buFont typeface="Arial"/>
              <a:buChar char="•"/>
            </a:pPr>
            <a:r>
              <a:rPr lang="en-US" sz="2000" b="1" dirty="0" smtClean="0"/>
              <a:t>According </a:t>
            </a:r>
            <a:r>
              <a:rPr lang="en-US" sz="2000" b="1" dirty="0" smtClean="0"/>
              <a:t>to WHO Three </a:t>
            </a:r>
            <a:r>
              <a:rPr lang="en-US" sz="2000" b="1" dirty="0"/>
              <a:t>countries accounted for 86% of cases </a:t>
            </a:r>
            <a:r>
              <a:rPr lang="en-US" sz="2000" b="1" dirty="0" smtClean="0"/>
              <a:t>in2012:</a:t>
            </a:r>
            <a:br>
              <a:rPr lang="en-US" sz="2000" b="1" dirty="0" smtClean="0"/>
            </a:br>
            <a:r>
              <a:rPr lang="en-US" sz="2000" b="1" dirty="0" smtClean="0"/>
              <a:t> </a:t>
            </a:r>
            <a:r>
              <a:rPr lang="en-US" sz="2000" b="1" dirty="0"/>
              <a:t>the Sudan (47%), Pakistan (22%) and South Sudan (17%)</a:t>
            </a:r>
            <a:r>
              <a:rPr lang="en-US" sz="2000" b="1" dirty="0" smtClean="0"/>
              <a:t>.</a:t>
            </a:r>
            <a:r>
              <a:rPr lang="en-US" sz="2000" dirty="0" smtClean="0"/>
              <a:t/>
            </a:r>
            <a:br>
              <a:rPr lang="en-US" sz="2000" dirty="0" smtClean="0"/>
            </a:br>
            <a:r>
              <a:rPr lang="en-US" sz="2000" dirty="0" smtClean="0"/>
              <a:t/>
            </a:r>
            <a:br>
              <a:rPr lang="en-US" sz="2000" dirty="0" smtClean="0"/>
            </a:br>
            <a:endParaRPr lang="en-US" sz="2000" dirty="0"/>
          </a:p>
        </p:txBody>
      </p:sp>
      <p:pic>
        <p:nvPicPr>
          <p:cNvPr id="4" name="Picture 3" descr="Screen shot 2014-10-27 at 7.2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775" y="175630"/>
            <a:ext cx="5816416" cy="4233742"/>
          </a:xfrm>
          <a:prstGeom prst="rect">
            <a:avLst/>
          </a:prstGeom>
        </p:spPr>
      </p:pic>
      <p:sp>
        <p:nvSpPr>
          <p:cNvPr id="3" name="TextBox 2"/>
          <p:cNvSpPr txBox="1"/>
          <p:nvPr/>
        </p:nvSpPr>
        <p:spPr>
          <a:xfrm>
            <a:off x="173454" y="5214463"/>
            <a:ext cx="7760445" cy="1015663"/>
          </a:xfrm>
          <a:prstGeom prst="rect">
            <a:avLst/>
          </a:prstGeom>
          <a:noFill/>
        </p:spPr>
        <p:txBody>
          <a:bodyPr wrap="square" rtlCol="0">
            <a:spAutoFit/>
          </a:bodyPr>
          <a:lstStyle/>
          <a:p>
            <a:pPr marL="285750" indent="-285750">
              <a:buFont typeface="Arial"/>
              <a:buChar char="•"/>
            </a:pPr>
            <a:r>
              <a:rPr lang="en-US" sz="2000" b="1" dirty="0"/>
              <a:t>Three countries reported &gt;75% decrease in case </a:t>
            </a:r>
            <a:r>
              <a:rPr lang="en-US" sz="2000" b="1" dirty="0" smtClean="0"/>
              <a:t>incidence between </a:t>
            </a:r>
            <a:r>
              <a:rPr lang="en-US" sz="2000" b="1" dirty="0"/>
              <a:t>2000 and 2012 Iran, Iraq and Saudi Arabia</a:t>
            </a:r>
            <a:r>
              <a:rPr lang="en-US" sz="2000" b="1" dirty="0" smtClean="0"/>
              <a:t>.</a:t>
            </a:r>
          </a:p>
          <a:p>
            <a:pPr marL="285750" indent="-285750">
              <a:buFont typeface="Arial"/>
              <a:buChar char="•"/>
            </a:pPr>
            <a:r>
              <a:rPr lang="en-US" sz="2000" b="1" dirty="0"/>
              <a:t>Iraq has reported zero locally acquired cases since </a:t>
            </a:r>
            <a:r>
              <a:rPr lang="en-US" sz="2000" b="1" dirty="0" smtClean="0"/>
              <a:t>2009.</a:t>
            </a:r>
            <a:endParaRPr lang="en-US" sz="2000" b="1" dirty="0"/>
          </a:p>
        </p:txBody>
      </p:sp>
    </p:spTree>
    <p:extLst>
      <p:ext uri="{BB962C8B-B14F-4D97-AF65-F5344CB8AC3E}">
        <p14:creationId xmlns:p14="http://schemas.microsoft.com/office/powerpoint/2010/main" val="588997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4-10-27 at 6.33.06 PM.png"/>
          <p:cNvPicPr>
            <a:picLocks noChangeAspect="1"/>
          </p:cNvPicPr>
          <p:nvPr/>
        </p:nvPicPr>
        <p:blipFill rotWithShape="1">
          <a:blip r:embed="rId2">
            <a:extLst>
              <a:ext uri="{28A0092B-C50C-407E-A947-70E740481C1C}">
                <a14:useLocalDpi xmlns:a14="http://schemas.microsoft.com/office/drawing/2010/main" val="0"/>
              </a:ext>
            </a:extLst>
          </a:blip>
          <a:srcRect l="11777" t="31882" r="10139" b="7484"/>
          <a:stretch/>
        </p:blipFill>
        <p:spPr>
          <a:xfrm>
            <a:off x="110439" y="828344"/>
            <a:ext cx="8641848" cy="5135736"/>
          </a:xfrm>
          <a:prstGeom prst="rect">
            <a:avLst/>
          </a:prstGeom>
        </p:spPr>
      </p:pic>
      <p:sp>
        <p:nvSpPr>
          <p:cNvPr id="2" name="Rectangle 1"/>
          <p:cNvSpPr/>
          <p:nvPr/>
        </p:nvSpPr>
        <p:spPr>
          <a:xfrm>
            <a:off x="3283327" y="3404513"/>
            <a:ext cx="905280" cy="189140"/>
          </a:xfrm>
          <a:prstGeom prst="rect">
            <a:avLst/>
          </a:prstGeom>
          <a:noFill/>
          <a:ln>
            <a:solidFill>
              <a:srgbClr val="FC01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4373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27 at 6.37.15 PM.png"/>
          <p:cNvPicPr>
            <a:picLocks noChangeAspect="1"/>
          </p:cNvPicPr>
          <p:nvPr/>
        </p:nvPicPr>
        <p:blipFill rotWithShape="1">
          <a:blip r:embed="rId2">
            <a:extLst>
              <a:ext uri="{28A0092B-C50C-407E-A947-70E740481C1C}">
                <a14:useLocalDpi xmlns:a14="http://schemas.microsoft.com/office/drawing/2010/main" val="0"/>
              </a:ext>
            </a:extLst>
          </a:blip>
          <a:srcRect l="15742" t="10494" r="11419" b="22099"/>
          <a:stretch/>
        </p:blipFill>
        <p:spPr>
          <a:xfrm>
            <a:off x="268110" y="503191"/>
            <a:ext cx="8720667" cy="5912556"/>
          </a:xfrm>
          <a:prstGeom prst="rect">
            <a:avLst/>
          </a:prstGeom>
        </p:spPr>
      </p:pic>
      <p:sp>
        <p:nvSpPr>
          <p:cNvPr id="2" name="Rectangle 1"/>
          <p:cNvSpPr/>
          <p:nvPr/>
        </p:nvSpPr>
        <p:spPr>
          <a:xfrm>
            <a:off x="2810422" y="1958945"/>
            <a:ext cx="824209" cy="21615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124684" y="4591250"/>
            <a:ext cx="824209" cy="21615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10422" y="4591250"/>
            <a:ext cx="824209" cy="21615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3103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7594" y="4194115"/>
            <a:ext cx="8229600" cy="4525963"/>
          </a:xfrm>
        </p:spPr>
        <p:txBody>
          <a:bodyPr>
            <a:normAutofit/>
          </a:bodyPr>
          <a:lstStyle/>
          <a:p>
            <a:r>
              <a:rPr lang="en-US" sz="2000" b="1" dirty="0" smtClean="0">
                <a:solidFill>
                  <a:srgbClr val="000000"/>
                </a:solidFill>
              </a:rPr>
              <a:t>In </a:t>
            </a:r>
            <a:r>
              <a:rPr lang="en-US" sz="2000" b="1" dirty="0">
                <a:solidFill>
                  <a:srgbClr val="000000"/>
                </a:solidFill>
              </a:rPr>
              <a:t>Saudi Arabia some 14 million people (54%) are at risk of malaria. </a:t>
            </a:r>
            <a:endParaRPr lang="en-US" sz="2000" b="1" dirty="0" smtClean="0">
              <a:solidFill>
                <a:srgbClr val="000000"/>
              </a:solidFill>
            </a:endParaRPr>
          </a:p>
          <a:p>
            <a:r>
              <a:rPr lang="en-US" sz="2000" b="1" dirty="0" smtClean="0">
                <a:solidFill>
                  <a:srgbClr val="000000"/>
                </a:solidFill>
              </a:rPr>
              <a:t>In </a:t>
            </a:r>
            <a:r>
              <a:rPr lang="en-US" sz="2000" b="1" dirty="0">
                <a:solidFill>
                  <a:srgbClr val="000000"/>
                </a:solidFill>
              </a:rPr>
              <a:t>Saudi Arabia transmission is geographically limited. Areas at the southern region are at risk of malaria transmission, specifically </a:t>
            </a:r>
            <a:r>
              <a:rPr lang="en-US" sz="2000" b="1" dirty="0" err="1">
                <a:solidFill>
                  <a:srgbClr val="000000"/>
                </a:solidFill>
              </a:rPr>
              <a:t>Asir</a:t>
            </a:r>
            <a:r>
              <a:rPr lang="en-US" sz="2000" b="1" dirty="0">
                <a:solidFill>
                  <a:srgbClr val="000000"/>
                </a:solidFill>
              </a:rPr>
              <a:t> and </a:t>
            </a:r>
            <a:r>
              <a:rPr lang="en-US" sz="2000" b="1" dirty="0" err="1">
                <a:solidFill>
                  <a:srgbClr val="000000"/>
                </a:solidFill>
              </a:rPr>
              <a:t>Jizan</a:t>
            </a:r>
            <a:r>
              <a:rPr lang="en-US" sz="2000" b="1" dirty="0">
                <a:solidFill>
                  <a:srgbClr val="000000"/>
                </a:solidFill>
              </a:rPr>
              <a:t>. None in the cities of Jeddah, Mecca, Medina, Riyadh, and </a:t>
            </a:r>
            <a:r>
              <a:rPr lang="en-US" sz="2000" b="1" dirty="0" err="1" smtClean="0">
                <a:solidFill>
                  <a:srgbClr val="000000"/>
                </a:solidFill>
              </a:rPr>
              <a:t>Ta’if</a:t>
            </a:r>
            <a:r>
              <a:rPr lang="en-US" sz="2000" b="1" dirty="0" smtClean="0">
                <a:solidFill>
                  <a:srgbClr val="000000"/>
                </a:solidFill>
              </a:rPr>
              <a:t>.   </a:t>
            </a:r>
            <a:endParaRPr lang="en-US" sz="2000" b="1" dirty="0">
              <a:solidFill>
                <a:srgbClr val="000000"/>
              </a:solidFill>
            </a:endParaRPr>
          </a:p>
        </p:txBody>
      </p:sp>
      <p:pic>
        <p:nvPicPr>
          <p:cNvPr id="5" name="Picture 4" descr="Screen shot 2014-10-27 at 7.26.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154800"/>
          </a:xfrm>
          <a:prstGeom prst="rect">
            <a:avLst/>
          </a:prstGeom>
        </p:spPr>
      </p:pic>
    </p:spTree>
    <p:extLst>
      <p:ext uri="{BB962C8B-B14F-4D97-AF65-F5344CB8AC3E}">
        <p14:creationId xmlns:p14="http://schemas.microsoft.com/office/powerpoint/2010/main" val="3672297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11-05 at 4.42.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98" y="1638854"/>
            <a:ext cx="7505353" cy="3454406"/>
          </a:xfrm>
          <a:prstGeom prst="rect">
            <a:avLst/>
          </a:prstGeom>
        </p:spPr>
      </p:pic>
    </p:spTree>
    <p:extLst>
      <p:ext uri="{BB962C8B-B14F-4D97-AF65-F5344CB8AC3E}">
        <p14:creationId xmlns:p14="http://schemas.microsoft.com/office/powerpoint/2010/main" val="493192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27 at 7.5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938"/>
            <a:ext cx="9144000" cy="3487731"/>
          </a:xfrm>
          <a:prstGeom prst="rect">
            <a:avLst/>
          </a:prstGeom>
        </p:spPr>
      </p:pic>
      <p:sp>
        <p:nvSpPr>
          <p:cNvPr id="2" name="Rectangle 1"/>
          <p:cNvSpPr/>
          <p:nvPr/>
        </p:nvSpPr>
        <p:spPr>
          <a:xfrm>
            <a:off x="272766" y="4061660"/>
            <a:ext cx="8334145" cy="2031325"/>
          </a:xfrm>
          <a:prstGeom prst="rect">
            <a:avLst/>
          </a:prstGeom>
        </p:spPr>
        <p:txBody>
          <a:bodyPr wrap="square">
            <a:spAutoFit/>
          </a:bodyPr>
          <a:lstStyle/>
          <a:p>
            <a:endParaRPr lang="en-US" dirty="0" smtClean="0"/>
          </a:p>
          <a:p>
            <a:pPr marL="285750" indent="-285750">
              <a:buFont typeface="Arial"/>
              <a:buChar char="•"/>
            </a:pPr>
            <a:r>
              <a:rPr lang="en-US" b="1" dirty="0"/>
              <a:t>In </a:t>
            </a:r>
            <a:r>
              <a:rPr lang="en-US" b="1" dirty="0" smtClean="0"/>
              <a:t>2011, </a:t>
            </a:r>
            <a:r>
              <a:rPr lang="en-US" b="1" dirty="0"/>
              <a:t>2788 malaria cases were recorded in the Kingdom of Saudi Arabia, out of which 69 cases are Saudis (2.4 </a:t>
            </a:r>
            <a:r>
              <a:rPr lang="en-US" b="1" dirty="0"/>
              <a:t>%</a:t>
            </a:r>
            <a:r>
              <a:rPr lang="en-US" b="1" dirty="0" smtClean="0"/>
              <a:t>of </a:t>
            </a:r>
            <a:r>
              <a:rPr lang="en-US" b="1" dirty="0"/>
              <a:t>the total malaria cases). This percentage corresponds to the incidence: 0.44 cases for every 100.000 persons</a:t>
            </a:r>
            <a:r>
              <a:rPr lang="en-US" b="1" dirty="0" smtClean="0"/>
              <a:t>.</a:t>
            </a:r>
          </a:p>
          <a:p>
            <a:pPr marL="285750" indent="-285750">
              <a:buFont typeface="Arial"/>
              <a:buChar char="•"/>
            </a:pPr>
            <a:r>
              <a:rPr lang="en-US" b="1" dirty="0" smtClean="0"/>
              <a:t> </a:t>
            </a:r>
            <a:r>
              <a:rPr lang="en-US" b="1" dirty="0"/>
              <a:t>Saudi cases have been recorded in </a:t>
            </a:r>
            <a:r>
              <a:rPr lang="en-US" b="1" dirty="0" err="1"/>
              <a:t>Jazan</a:t>
            </a:r>
            <a:r>
              <a:rPr lang="en-US" b="1" dirty="0"/>
              <a:t> Region and </a:t>
            </a:r>
            <a:r>
              <a:rPr lang="en-US" b="1" dirty="0" err="1"/>
              <a:t>Assir</a:t>
            </a:r>
            <a:r>
              <a:rPr lang="en-US" b="1" dirty="0"/>
              <a:t> </a:t>
            </a:r>
            <a:r>
              <a:rPr lang="en-US" b="1" dirty="0" smtClean="0"/>
              <a:t>Region. </a:t>
            </a:r>
          </a:p>
          <a:p>
            <a:pPr marL="285750" indent="-285750">
              <a:buFont typeface="Arial"/>
              <a:buChar char="•"/>
            </a:pPr>
            <a:r>
              <a:rPr lang="en-US" b="1" dirty="0" smtClean="0"/>
              <a:t>There </a:t>
            </a:r>
            <a:r>
              <a:rPr lang="en-US" b="1" dirty="0"/>
              <a:t>has been a slight increase in the number of indigenous </a:t>
            </a:r>
            <a:r>
              <a:rPr lang="en-US" b="1" dirty="0" smtClean="0"/>
              <a:t>cases </a:t>
            </a:r>
            <a:r>
              <a:rPr lang="en-US" b="1" dirty="0"/>
              <a:t>in Saudi Arabia during the past three years (29 cases in </a:t>
            </a:r>
            <a:r>
              <a:rPr lang="en-US" b="1" dirty="0" smtClean="0"/>
              <a:t>2010</a:t>
            </a:r>
            <a:r>
              <a:rPr lang="en-US" b="1" dirty="0"/>
              <a:t>, 69 in 2011 and 82 in 2012) </a:t>
            </a:r>
          </a:p>
        </p:txBody>
      </p:sp>
    </p:spTree>
    <p:extLst>
      <p:ext uri="{BB962C8B-B14F-4D97-AF65-F5344CB8AC3E}">
        <p14:creationId xmlns:p14="http://schemas.microsoft.com/office/powerpoint/2010/main" val="279715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3275"/>
            <a:ext cx="9144000" cy="4275952"/>
          </a:xfrm>
        </p:spPr>
        <p:txBody>
          <a:bodyPr>
            <a:normAutofit/>
          </a:bodyPr>
          <a:lstStyle/>
          <a:p>
            <a:pPr marL="0" indent="0" algn="ctr">
              <a:buNone/>
            </a:pPr>
            <a:r>
              <a:rPr lang="en-US" sz="3600" b="1" i="1" dirty="0">
                <a:solidFill>
                  <a:schemeClr val="accent4">
                    <a:lumMod val="75000"/>
                  </a:schemeClr>
                </a:solidFill>
              </a:rPr>
              <a:t>Malaria</a:t>
            </a:r>
            <a:r>
              <a:rPr lang="en-US" dirty="0"/>
              <a:t> is </a:t>
            </a:r>
            <a:r>
              <a:rPr lang="en-US" dirty="0" smtClean="0"/>
              <a:t>a mosquito-borne disease </a:t>
            </a:r>
            <a:endParaRPr lang="en-US" dirty="0"/>
          </a:p>
          <a:p>
            <a:pPr marL="0" indent="0" algn="ctr">
              <a:lnSpc>
                <a:spcPct val="50000"/>
              </a:lnSpc>
              <a:buNone/>
            </a:pPr>
            <a:endParaRPr lang="en-US" dirty="0"/>
          </a:p>
          <a:p>
            <a:pPr marL="0" indent="0" algn="ctr">
              <a:buNone/>
            </a:pPr>
            <a:r>
              <a:rPr lang="en-US" dirty="0" smtClean="0"/>
              <a:t>one </a:t>
            </a:r>
            <a:r>
              <a:rPr lang="en-US" dirty="0"/>
              <a:t>of the most severe public health problems worldwide. It is a leading cause of death and disease in many developing </a:t>
            </a:r>
            <a:r>
              <a:rPr lang="en-US" dirty="0" smtClean="0"/>
              <a:t>countries where </a:t>
            </a:r>
            <a:r>
              <a:rPr lang="en-US" b="1" dirty="0" smtClean="0">
                <a:solidFill>
                  <a:schemeClr val="accent4">
                    <a:lumMod val="50000"/>
                  </a:schemeClr>
                </a:solidFill>
              </a:rPr>
              <a:t>young children </a:t>
            </a:r>
            <a:r>
              <a:rPr lang="en-US" dirty="0" smtClean="0"/>
              <a:t>and </a:t>
            </a:r>
            <a:r>
              <a:rPr lang="en-US" b="1" dirty="0" smtClean="0">
                <a:solidFill>
                  <a:srgbClr val="403152"/>
                </a:solidFill>
              </a:rPr>
              <a:t>pregnant women </a:t>
            </a:r>
            <a:r>
              <a:rPr lang="en-US" dirty="0" smtClean="0"/>
              <a:t>are the groups most affected.</a:t>
            </a:r>
          </a:p>
          <a:p>
            <a:pPr marL="0" indent="0" algn="ctr">
              <a:buNone/>
            </a:pPr>
            <a:endParaRPr lang="en-US" dirty="0"/>
          </a:p>
          <a:p>
            <a:pPr marL="0" indent="0" algn="ctr">
              <a:buNone/>
            </a:pPr>
            <a:endParaRPr lang="en-US" dirty="0"/>
          </a:p>
        </p:txBody>
      </p:sp>
      <p:pic>
        <p:nvPicPr>
          <p:cNvPr id="4" name="Picture 3" descr="Satellite.jpg"/>
          <p:cNvPicPr>
            <a:picLocks noChangeAspect="1"/>
          </p:cNvPicPr>
          <p:nvPr/>
        </p:nvPicPr>
        <p:blipFill rotWithShape="1">
          <a:blip r:embed="rId2">
            <a:extLst>
              <a:ext uri="{28A0092B-C50C-407E-A947-70E740481C1C}">
                <a14:useLocalDpi xmlns:a14="http://schemas.microsoft.com/office/drawing/2010/main" val="0"/>
              </a:ext>
            </a:extLst>
          </a:blip>
          <a:srcRect l="30697" r="15642"/>
          <a:stretch/>
        </p:blipFill>
        <p:spPr>
          <a:xfrm>
            <a:off x="5771773" y="3734726"/>
            <a:ext cx="3029602" cy="3000702"/>
          </a:xfrm>
          <a:prstGeom prst="rect">
            <a:avLst/>
          </a:prstGeom>
          <a:ln>
            <a:noFill/>
          </a:ln>
          <a:effectLst>
            <a:softEdge rad="112500"/>
          </a:effectLst>
        </p:spPr>
      </p:pic>
      <p:pic>
        <p:nvPicPr>
          <p:cNvPr id="5" name="Picture 4" descr="net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48" y="3734726"/>
            <a:ext cx="4923972" cy="3000701"/>
          </a:xfrm>
          <a:prstGeom prst="rect">
            <a:avLst/>
          </a:prstGeom>
          <a:ln>
            <a:noFill/>
          </a:ln>
          <a:effectLst>
            <a:softEdge rad="112500"/>
          </a:effectLst>
        </p:spPr>
      </p:pic>
    </p:spTree>
    <p:extLst>
      <p:ext uri="{BB962C8B-B14F-4D97-AF65-F5344CB8AC3E}">
        <p14:creationId xmlns:p14="http://schemas.microsoft.com/office/powerpoint/2010/main" val="23315564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900" b="1" dirty="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rPr>
              <a:t>Transmission</a:t>
            </a:r>
            <a:r>
              <a:rPr lang="en-US" dirty="0" smtClean="0"/>
              <a:t> </a:t>
            </a:r>
            <a:r>
              <a:rPr lang="en-US" sz="4900" b="1" dirty="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rPr>
              <a:t>of Malaria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8120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solidFill>
                  <a:srgbClr val="604A7B"/>
                </a:solidFill>
                <a:ea typeface="+mn-ea"/>
                <a:cs typeface="+mn-cs"/>
              </a:rPr>
              <a:t>Transmission</a:t>
            </a:r>
            <a:r>
              <a:rPr lang="en-US" sz="4000" i="1" dirty="0">
                <a:solidFill>
                  <a:srgbClr val="604A7B"/>
                </a:solidFill>
              </a:rPr>
              <a:t> </a:t>
            </a:r>
            <a:r>
              <a:rPr lang="en-US" sz="4000" b="1" i="1" dirty="0">
                <a:solidFill>
                  <a:srgbClr val="604A7B"/>
                </a:solidFill>
                <a:ea typeface="+mn-ea"/>
                <a:cs typeface="+mn-cs"/>
              </a:rPr>
              <a:t>of malaria</a:t>
            </a:r>
          </a:p>
        </p:txBody>
      </p:sp>
      <p:sp>
        <p:nvSpPr>
          <p:cNvPr id="3" name="Content Placeholder 2"/>
          <p:cNvSpPr>
            <a:spLocks noGrp="1"/>
          </p:cNvSpPr>
          <p:nvPr>
            <p:ph idx="1"/>
          </p:nvPr>
        </p:nvSpPr>
        <p:spPr/>
        <p:txBody>
          <a:bodyPr/>
          <a:lstStyle/>
          <a:p>
            <a:pPr marL="0" indent="0">
              <a:buNone/>
            </a:pPr>
            <a:r>
              <a:rPr lang="en-US" dirty="0"/>
              <a:t>The intensity transmission depends on factors related </a:t>
            </a:r>
            <a:r>
              <a:rPr lang="en-US" dirty="0" smtClean="0"/>
              <a:t>to:</a:t>
            </a:r>
          </a:p>
          <a:p>
            <a:pPr marL="514350" indent="-514350">
              <a:buFont typeface="+mj-lt"/>
              <a:buAutoNum type="arabicPeriod"/>
            </a:pPr>
            <a:r>
              <a:rPr lang="en-US" dirty="0" smtClean="0"/>
              <a:t>Parasite</a:t>
            </a:r>
          </a:p>
          <a:p>
            <a:pPr marL="514350" indent="-514350">
              <a:buFont typeface="+mj-lt"/>
              <a:buAutoNum type="arabicPeriod"/>
            </a:pPr>
            <a:r>
              <a:rPr lang="en-US" dirty="0" smtClean="0"/>
              <a:t>Vector</a:t>
            </a:r>
          </a:p>
          <a:p>
            <a:pPr marL="514350" indent="-514350">
              <a:buFont typeface="+mj-lt"/>
              <a:buAutoNum type="arabicPeriod"/>
            </a:pPr>
            <a:r>
              <a:rPr lang="en-US" dirty="0" smtClean="0"/>
              <a:t>Host</a:t>
            </a:r>
          </a:p>
          <a:p>
            <a:pPr marL="514350" indent="-514350">
              <a:buFont typeface="+mj-lt"/>
              <a:buAutoNum type="arabicPeriod"/>
            </a:pPr>
            <a:r>
              <a:rPr lang="en-US" dirty="0" smtClean="0"/>
              <a:t>Environment</a:t>
            </a:r>
            <a:endParaRPr lang="en-US" dirty="0"/>
          </a:p>
        </p:txBody>
      </p:sp>
    </p:spTree>
    <p:extLst>
      <p:ext uri="{BB962C8B-B14F-4D97-AF65-F5344CB8AC3E}">
        <p14:creationId xmlns:p14="http://schemas.microsoft.com/office/powerpoint/2010/main" val="3201075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i="1" dirty="0" smtClean="0">
                <a:solidFill>
                  <a:srgbClr val="604A7B"/>
                </a:solidFill>
              </a:rPr>
              <a:t>Parasite species that </a:t>
            </a:r>
            <a:br>
              <a:rPr lang="en-US" sz="4000" b="1" i="1" dirty="0" smtClean="0">
                <a:solidFill>
                  <a:srgbClr val="604A7B"/>
                </a:solidFill>
              </a:rPr>
            </a:br>
            <a:r>
              <a:rPr lang="en-US" sz="4000" b="1" i="1" dirty="0" smtClean="0">
                <a:solidFill>
                  <a:srgbClr val="604A7B"/>
                </a:solidFill>
              </a:rPr>
              <a:t>cause malaria in humans:</a:t>
            </a:r>
            <a:endParaRPr lang="en-US" sz="4800" i="1" dirty="0">
              <a:solidFill>
                <a:srgbClr val="604A7B"/>
              </a:solidFill>
            </a:endParaRPr>
          </a:p>
        </p:txBody>
      </p:sp>
      <p:sp>
        <p:nvSpPr>
          <p:cNvPr id="3" name="Content Placeholder 2"/>
          <p:cNvSpPr>
            <a:spLocks noGrp="1"/>
          </p:cNvSpPr>
          <p:nvPr>
            <p:ph idx="1"/>
          </p:nvPr>
        </p:nvSpPr>
        <p:spPr/>
        <p:txBody>
          <a:bodyPr>
            <a:normAutofit fontScale="85000" lnSpcReduction="10000"/>
          </a:bodyPr>
          <a:lstStyle/>
          <a:p>
            <a:pPr marL="514350" lvl="0" indent="-514350">
              <a:buFont typeface="+mj-lt"/>
              <a:buAutoNum type="arabicPeriod"/>
            </a:pPr>
            <a:r>
              <a:rPr lang="en-US" sz="3800" dirty="0" smtClean="0"/>
              <a:t>Plasmodium falciparum</a:t>
            </a:r>
          </a:p>
          <a:p>
            <a:pPr marL="514350" lvl="0" indent="-514350">
              <a:buFont typeface="+mj-lt"/>
              <a:buAutoNum type="arabicPeriod"/>
            </a:pPr>
            <a:r>
              <a:rPr lang="en-US" sz="3800" dirty="0" smtClean="0"/>
              <a:t>Plasmodium </a:t>
            </a:r>
            <a:r>
              <a:rPr lang="en-US" sz="3800" dirty="0" err="1" smtClean="0"/>
              <a:t>vivax</a:t>
            </a:r>
            <a:endParaRPr lang="en-US" sz="3800" dirty="0" smtClean="0"/>
          </a:p>
          <a:p>
            <a:pPr marL="514350" lvl="0" indent="-514350">
              <a:buFont typeface="+mj-lt"/>
              <a:buAutoNum type="arabicPeriod"/>
            </a:pPr>
            <a:r>
              <a:rPr lang="en-US" sz="3800" dirty="0" smtClean="0"/>
              <a:t>Plasmodium </a:t>
            </a:r>
            <a:r>
              <a:rPr lang="en-US" sz="3800" dirty="0" err="1" smtClean="0"/>
              <a:t>malariae</a:t>
            </a:r>
            <a:endParaRPr lang="en-US" sz="3800" dirty="0" smtClean="0"/>
          </a:p>
          <a:p>
            <a:pPr marL="514350" lvl="0" indent="-514350">
              <a:buFont typeface="+mj-lt"/>
              <a:buAutoNum type="arabicPeriod"/>
            </a:pPr>
            <a:r>
              <a:rPr lang="en-US" sz="3800" dirty="0" smtClean="0"/>
              <a:t>Plasmodium </a:t>
            </a:r>
            <a:r>
              <a:rPr lang="en-US" sz="3800" dirty="0" err="1" smtClean="0"/>
              <a:t>ovale</a:t>
            </a:r>
            <a:r>
              <a:rPr lang="en-US" sz="3800" dirty="0" smtClean="0"/>
              <a:t>.</a:t>
            </a:r>
          </a:p>
          <a:p>
            <a:pPr marL="0" lvl="0" indent="0">
              <a:buNone/>
            </a:pPr>
            <a:endParaRPr lang="en-US" sz="3800" dirty="0" smtClean="0"/>
          </a:p>
          <a:p>
            <a:r>
              <a:rPr lang="en-US" sz="3800" dirty="0" smtClean="0"/>
              <a:t>Plasmodium falciparum is the most deadly.</a:t>
            </a:r>
          </a:p>
          <a:p>
            <a:r>
              <a:rPr lang="en-US" sz="3800" dirty="0" smtClean="0"/>
              <a:t> P. </a:t>
            </a:r>
            <a:r>
              <a:rPr lang="en-US" sz="3800" dirty="0" err="1" smtClean="0"/>
              <a:t>Vivax</a:t>
            </a:r>
            <a:r>
              <a:rPr lang="en-US" sz="3800" dirty="0" smtClean="0"/>
              <a:t> and P. </a:t>
            </a:r>
            <a:r>
              <a:rPr lang="en-US" sz="3800" dirty="0" err="1" smtClean="0"/>
              <a:t>Ovale</a:t>
            </a:r>
            <a:r>
              <a:rPr lang="en-US" sz="3800" dirty="0" smtClean="0"/>
              <a:t> they  can cause relapses.</a:t>
            </a:r>
          </a:p>
          <a:p>
            <a:endParaRPr lang="en-US" dirty="0"/>
          </a:p>
        </p:txBody>
      </p:sp>
      <p:pic>
        <p:nvPicPr>
          <p:cNvPr id="5" name="Picture 4"/>
          <p:cNvPicPr>
            <a:picLocks noChangeAspect="1"/>
          </p:cNvPicPr>
          <p:nvPr/>
        </p:nvPicPr>
        <p:blipFill>
          <a:blip r:embed="rId2"/>
          <a:stretch>
            <a:fillRect/>
          </a:stretch>
        </p:blipFill>
        <p:spPr>
          <a:xfrm>
            <a:off x="6851650" y="1600200"/>
            <a:ext cx="1638300" cy="1638300"/>
          </a:xfrm>
          <a:prstGeom prst="rect">
            <a:avLst/>
          </a:prstGeom>
          <a:ln>
            <a:noFill/>
          </a:ln>
          <a:effectLst>
            <a:softEdge rad="112500"/>
          </a:effectLst>
        </p:spPr>
      </p:pic>
    </p:spTree>
    <p:extLst>
      <p:ext uri="{BB962C8B-B14F-4D97-AF65-F5344CB8AC3E}">
        <p14:creationId xmlns:p14="http://schemas.microsoft.com/office/powerpoint/2010/main" val="162638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rgbClr val="604A7B"/>
                </a:solidFill>
              </a:rPr>
              <a:t>Vector:  Anopheles mosquito.</a:t>
            </a:r>
            <a:endParaRPr lang="en-US" b="1" i="1" dirty="0">
              <a:solidFill>
                <a:srgbClr val="604A7B"/>
              </a:solidFill>
            </a:endParaRP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sz="2800" dirty="0" smtClean="0"/>
              <a:t>Usually bite at night.</a:t>
            </a:r>
          </a:p>
          <a:p>
            <a:pPr marL="514350" lvl="0" indent="-514350">
              <a:buFont typeface="+mj-lt"/>
              <a:buAutoNum type="arabicPeriod"/>
            </a:pPr>
            <a:r>
              <a:rPr lang="en-US" sz="2800" dirty="0" smtClean="0"/>
              <a:t>Breeding sites is water</a:t>
            </a:r>
          </a:p>
          <a:p>
            <a:pPr marL="514350" lvl="0" indent="-514350">
              <a:buFont typeface="+mj-lt"/>
              <a:buAutoNum type="arabicPeriod"/>
            </a:pPr>
            <a:r>
              <a:rPr lang="en-US" sz="2800" dirty="0" smtClean="0"/>
              <a:t>Transmission is more intense in places where:</a:t>
            </a:r>
          </a:p>
          <a:p>
            <a:pPr marL="914400" lvl="1" indent="-514350">
              <a:buFont typeface="+mj-lt"/>
              <a:buAutoNum type="alphaUcPeriod"/>
            </a:pPr>
            <a:r>
              <a:rPr lang="en-US" sz="2400" dirty="0" smtClean="0"/>
              <a:t>Mosquito have long lifespan so it will lead to complete parasite development inside the mosquito.</a:t>
            </a:r>
          </a:p>
          <a:p>
            <a:pPr marL="914400" lvl="1" indent="-514350">
              <a:buFont typeface="+mj-lt"/>
              <a:buAutoNum type="alphaUcPeriod"/>
            </a:pPr>
            <a:r>
              <a:rPr lang="en-US" sz="2400" dirty="0" smtClean="0"/>
              <a:t>Mosquito prefers to bite humans rather than other animals.</a:t>
            </a:r>
          </a:p>
          <a:p>
            <a:endParaRPr lang="en-US" dirty="0"/>
          </a:p>
        </p:txBody>
      </p:sp>
      <p:pic>
        <p:nvPicPr>
          <p:cNvPr id="4" name="Picture 3"/>
          <p:cNvPicPr>
            <a:picLocks noChangeAspect="1"/>
          </p:cNvPicPr>
          <p:nvPr/>
        </p:nvPicPr>
        <p:blipFill>
          <a:blip r:embed="rId2"/>
          <a:stretch>
            <a:fillRect/>
          </a:stretch>
        </p:blipFill>
        <p:spPr>
          <a:xfrm>
            <a:off x="5435600" y="4368800"/>
            <a:ext cx="3372488" cy="2349500"/>
          </a:xfrm>
          <a:prstGeom prst="rect">
            <a:avLst/>
          </a:prstGeom>
          <a:ln>
            <a:noFill/>
          </a:ln>
          <a:effectLst>
            <a:softEdge rad="112500"/>
          </a:effectLst>
        </p:spPr>
      </p:pic>
    </p:spTree>
    <p:extLst>
      <p:ext uri="{BB962C8B-B14F-4D97-AF65-F5344CB8AC3E}">
        <p14:creationId xmlns:p14="http://schemas.microsoft.com/office/powerpoint/2010/main" val="1866269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rgbClr val="604A7B"/>
                </a:solidFill>
              </a:rPr>
              <a:t>Host: human </a:t>
            </a:r>
            <a:endParaRPr lang="en-US" b="1" i="1" dirty="0">
              <a:solidFill>
                <a:srgbClr val="604A7B"/>
              </a:solidFill>
            </a:endParaRPr>
          </a:p>
        </p:txBody>
      </p:sp>
      <p:sp>
        <p:nvSpPr>
          <p:cNvPr id="3" name="Content Placeholder 2"/>
          <p:cNvSpPr>
            <a:spLocks noGrp="1"/>
          </p:cNvSpPr>
          <p:nvPr>
            <p:ph idx="1"/>
          </p:nvPr>
        </p:nvSpPr>
        <p:spPr/>
        <p:txBody>
          <a:bodyPr>
            <a:normAutofit/>
          </a:bodyPr>
          <a:lstStyle/>
          <a:p>
            <a:r>
              <a:rPr lang="en-US" sz="2800" dirty="0" smtClean="0"/>
              <a:t>The </a:t>
            </a:r>
            <a:r>
              <a:rPr lang="en-US" sz="2800" dirty="0"/>
              <a:t>intensity of in infection depends on human immunity and behavior.</a:t>
            </a:r>
          </a:p>
          <a:p>
            <a:endParaRPr lang="en-US" sz="2800" dirty="0" smtClean="0"/>
          </a:p>
          <a:p>
            <a:endParaRPr lang="en-US" sz="2800" dirty="0"/>
          </a:p>
          <a:p>
            <a:endParaRPr lang="en-US" sz="2800" dirty="0" smtClean="0"/>
          </a:p>
          <a:p>
            <a:r>
              <a:rPr lang="en-US" sz="2800" dirty="0" smtClean="0"/>
              <a:t>Depends </a:t>
            </a:r>
            <a:r>
              <a:rPr lang="en-US" sz="2800" dirty="0"/>
              <a:t>on climatic conditions such as rainfall patterns, warm temperature and humidity. </a:t>
            </a:r>
          </a:p>
          <a:p>
            <a:r>
              <a:rPr lang="en-US" sz="2800" dirty="0"/>
              <a:t>In many places, transmission is seasonal, with the peak during and just after the rainy season</a:t>
            </a:r>
          </a:p>
          <a:p>
            <a:endParaRPr lang="en-US" sz="2800" dirty="0" smtClean="0"/>
          </a:p>
        </p:txBody>
      </p:sp>
      <p:sp>
        <p:nvSpPr>
          <p:cNvPr id="5" name="Title 1"/>
          <p:cNvSpPr txBox="1">
            <a:spLocks/>
          </p:cNvSpPr>
          <p:nvPr/>
        </p:nvSpPr>
        <p:spPr>
          <a:xfrm>
            <a:off x="609600" y="296058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smtClean="0">
                <a:solidFill>
                  <a:srgbClr val="604A7B"/>
                </a:solidFill>
              </a:rPr>
              <a:t>Environment</a:t>
            </a:r>
            <a:endParaRPr lang="en-US" b="1" i="1" dirty="0">
              <a:solidFill>
                <a:srgbClr val="604A7B"/>
              </a:solidFill>
            </a:endParaRPr>
          </a:p>
        </p:txBody>
      </p:sp>
    </p:spTree>
    <p:extLst>
      <p:ext uri="{BB962C8B-B14F-4D97-AF65-F5344CB8AC3E}">
        <p14:creationId xmlns:p14="http://schemas.microsoft.com/office/powerpoint/2010/main" val="138679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solidFill>
                  <a:srgbClr val="604A7B"/>
                </a:solidFill>
              </a:rPr>
              <a:t>Malaria life cycle: </a:t>
            </a:r>
            <a:endParaRPr lang="en-US" sz="4000" b="1" i="1" dirty="0">
              <a:solidFill>
                <a:srgbClr val="604A7B"/>
              </a:solidFill>
            </a:endParaRPr>
          </a:p>
        </p:txBody>
      </p:sp>
      <p:pic>
        <p:nvPicPr>
          <p:cNvPr id="5" name="Content Placeholder 4"/>
          <p:cNvPicPr>
            <a:picLocks noGrp="1" noChangeAspect="1"/>
          </p:cNvPicPr>
          <p:nvPr>
            <p:ph idx="1"/>
          </p:nvPr>
        </p:nvPicPr>
        <p:blipFill rotWithShape="1">
          <a:blip r:embed="rId3"/>
          <a:srcRect t="-587" b="-218"/>
          <a:stretch/>
        </p:blipFill>
        <p:spPr>
          <a:xfrm>
            <a:off x="482102" y="1170198"/>
            <a:ext cx="8229600" cy="5354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294229" y="2178026"/>
            <a:ext cx="1031018" cy="1458680"/>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8" name="Rectangle 7"/>
          <p:cNvSpPr/>
          <p:nvPr/>
        </p:nvSpPr>
        <p:spPr>
          <a:xfrm>
            <a:off x="6148390" y="1373236"/>
            <a:ext cx="1521380" cy="364671"/>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 name="Rectangle 8"/>
          <p:cNvSpPr/>
          <p:nvPr/>
        </p:nvSpPr>
        <p:spPr>
          <a:xfrm>
            <a:off x="6237925" y="3573831"/>
            <a:ext cx="1521380" cy="353626"/>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0" name="Rectangle 9"/>
          <p:cNvSpPr/>
          <p:nvPr/>
        </p:nvSpPr>
        <p:spPr>
          <a:xfrm>
            <a:off x="3195169" y="3965176"/>
            <a:ext cx="1031018" cy="1458680"/>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1" name="Rectangle 10"/>
          <p:cNvSpPr/>
          <p:nvPr/>
        </p:nvSpPr>
        <p:spPr>
          <a:xfrm>
            <a:off x="1323248" y="1836385"/>
            <a:ext cx="1521380" cy="353626"/>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738668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604A7B"/>
                </a:solidFill>
              </a:rPr>
              <a:t>Symptoms of malaria </a:t>
            </a:r>
            <a:endParaRPr lang="en-US" b="1" i="1" dirty="0">
              <a:solidFill>
                <a:srgbClr val="604A7B"/>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Uncomplicated malaria: </a:t>
            </a:r>
          </a:p>
          <a:p>
            <a:r>
              <a:rPr lang="en-US" dirty="0" smtClean="0"/>
              <a:t>The </a:t>
            </a:r>
            <a:r>
              <a:rPr lang="en-US" dirty="0"/>
              <a:t>classical </a:t>
            </a:r>
            <a:r>
              <a:rPr lang="en-US" dirty="0" smtClean="0"/>
              <a:t>malaria </a:t>
            </a:r>
            <a:r>
              <a:rPr lang="en-US" dirty="0"/>
              <a:t>attack lasts 6-10 hours. It consists </a:t>
            </a:r>
            <a:r>
              <a:rPr lang="en-US" dirty="0" smtClean="0"/>
              <a:t>of:</a:t>
            </a:r>
          </a:p>
          <a:p>
            <a:pPr marL="800100" lvl="2" indent="0">
              <a:buNone/>
            </a:pPr>
            <a:r>
              <a:rPr lang="en-US" sz="3200" dirty="0" smtClean="0"/>
              <a:t> </a:t>
            </a:r>
            <a:r>
              <a:rPr lang="en-US" sz="3200" dirty="0"/>
              <a:t>cold stage </a:t>
            </a:r>
            <a:r>
              <a:rPr lang="en-US" sz="3200" dirty="0" smtClean="0"/>
              <a:t>hot stage and finally a sweating stage.</a:t>
            </a:r>
          </a:p>
          <a:p>
            <a:r>
              <a:rPr lang="en-US" dirty="0"/>
              <a:t>More commonly, the patient presents </a:t>
            </a:r>
            <a:r>
              <a:rPr lang="en-US" dirty="0" smtClean="0"/>
              <a:t>with:</a:t>
            </a:r>
            <a:endParaRPr lang="en-US" dirty="0"/>
          </a:p>
          <a:p>
            <a:pPr lvl="1"/>
            <a:r>
              <a:rPr lang="en-US" dirty="0"/>
              <a:t>Fever</a:t>
            </a:r>
          </a:p>
          <a:p>
            <a:pPr lvl="1"/>
            <a:r>
              <a:rPr lang="en-US" dirty="0"/>
              <a:t>Chills</a:t>
            </a:r>
          </a:p>
          <a:p>
            <a:pPr lvl="1"/>
            <a:r>
              <a:rPr lang="en-US" dirty="0"/>
              <a:t>Sweats</a:t>
            </a:r>
          </a:p>
          <a:p>
            <a:pPr lvl="1"/>
            <a:r>
              <a:rPr lang="en-US" dirty="0"/>
              <a:t>Headaches</a:t>
            </a:r>
          </a:p>
          <a:p>
            <a:pPr lvl="1"/>
            <a:r>
              <a:rPr lang="en-US" dirty="0"/>
              <a:t>Nausea and vomiting</a:t>
            </a:r>
          </a:p>
          <a:p>
            <a:pPr lvl="1"/>
            <a:r>
              <a:rPr lang="en-US" dirty="0"/>
              <a:t>Body aches</a:t>
            </a:r>
          </a:p>
          <a:p>
            <a:pPr lvl="1"/>
            <a:r>
              <a:rPr lang="en-US" dirty="0"/>
              <a:t>General </a:t>
            </a:r>
            <a:r>
              <a:rPr lang="en-US" dirty="0" smtClean="0"/>
              <a:t>malaise</a:t>
            </a:r>
          </a:p>
          <a:p>
            <a:pPr marL="0" indent="0">
              <a:buNone/>
            </a:pPr>
            <a:r>
              <a:rPr lang="en-US" b="1" dirty="0"/>
              <a:t>Severe malaria </a:t>
            </a:r>
            <a:r>
              <a:rPr lang="en-US" dirty="0"/>
              <a:t>occurs when infections are complicated </a:t>
            </a:r>
            <a:r>
              <a:rPr lang="en-US" dirty="0" smtClean="0"/>
              <a:t>by:</a:t>
            </a:r>
          </a:p>
          <a:p>
            <a:pPr lvl="1"/>
            <a:r>
              <a:rPr lang="en-US" dirty="0" smtClean="0"/>
              <a:t> </a:t>
            </a:r>
            <a:r>
              <a:rPr lang="en-US" dirty="0"/>
              <a:t>serious organ failures </a:t>
            </a:r>
            <a:endParaRPr lang="en-US" dirty="0" smtClean="0"/>
          </a:p>
          <a:p>
            <a:pPr lvl="1"/>
            <a:r>
              <a:rPr lang="en-US" dirty="0" smtClean="0"/>
              <a:t> </a:t>
            </a:r>
            <a:r>
              <a:rPr lang="en-US" dirty="0"/>
              <a:t>abnormalities in the patient's blood or </a:t>
            </a:r>
            <a:r>
              <a:rPr lang="en-US" dirty="0" smtClean="0"/>
              <a:t>metabolism</a:t>
            </a:r>
          </a:p>
          <a:p>
            <a:pPr marL="0" indent="0">
              <a:buNone/>
            </a:pPr>
            <a:endParaRPr lang="en-US" dirty="0"/>
          </a:p>
        </p:txBody>
      </p:sp>
    </p:spTree>
    <p:extLst>
      <p:ext uri="{BB962C8B-B14F-4D97-AF65-F5344CB8AC3E}">
        <p14:creationId xmlns:p14="http://schemas.microsoft.com/office/powerpoint/2010/main" val="512574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solidFill>
                  <a:schemeClr val="accent4">
                    <a:lumMod val="75000"/>
                  </a:schemeClr>
                </a:solidFill>
              </a:rPr>
              <a:t>Malaria</a:t>
            </a:r>
            <a:r>
              <a:rPr lang="en-US" sz="4000" b="1" i="1" dirty="0" smtClean="0">
                <a:solidFill>
                  <a:srgbClr val="604A7B"/>
                </a:solidFill>
              </a:rPr>
              <a:t> </a:t>
            </a:r>
            <a:r>
              <a:rPr lang="en-US" sz="4000" b="1" i="1" dirty="0" smtClean="0">
                <a:solidFill>
                  <a:schemeClr val="accent4">
                    <a:lumMod val="75000"/>
                  </a:schemeClr>
                </a:solidFill>
              </a:rPr>
              <a:t>modes</a:t>
            </a:r>
            <a:r>
              <a:rPr lang="en-US" sz="4000" b="1" i="1" dirty="0" smtClean="0">
                <a:solidFill>
                  <a:srgbClr val="604A7B"/>
                </a:solidFill>
              </a:rPr>
              <a:t> of transmission:</a:t>
            </a:r>
            <a:endParaRPr lang="en-US" sz="4000" b="1" i="1" dirty="0">
              <a:solidFill>
                <a:srgbClr val="604A7B"/>
              </a:solidFill>
            </a:endParaRPr>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dirty="0" smtClean="0"/>
              <a:t>Female</a:t>
            </a:r>
            <a:r>
              <a:rPr lang="en-US" dirty="0"/>
              <a:t> Anopheles mosquitoes bite </a:t>
            </a:r>
          </a:p>
          <a:p>
            <a:pPr marL="514350" lvl="0" indent="-514350">
              <a:buFont typeface="+mj-lt"/>
              <a:buAutoNum type="arabicPeriod"/>
            </a:pPr>
            <a:r>
              <a:rPr lang="en-US" dirty="0"/>
              <a:t>Blood : </a:t>
            </a:r>
          </a:p>
          <a:p>
            <a:pPr marL="914400" lvl="1" indent="-514350">
              <a:buFont typeface="+mj-lt"/>
              <a:buAutoNum type="alphaLcPeriod"/>
            </a:pPr>
            <a:r>
              <a:rPr lang="en-US" dirty="0"/>
              <a:t>Blood transfusion </a:t>
            </a:r>
          </a:p>
          <a:p>
            <a:pPr marL="914400" lvl="1" indent="-514350">
              <a:buFont typeface="+mj-lt"/>
              <a:buAutoNum type="alphaLcPeriod"/>
            </a:pPr>
            <a:r>
              <a:rPr lang="en-US" dirty="0"/>
              <a:t>Needle-stick injuries </a:t>
            </a:r>
          </a:p>
          <a:p>
            <a:pPr marL="914400" lvl="1" indent="-514350">
              <a:buFont typeface="+mj-lt"/>
              <a:buAutoNum type="alphaLcPeriod"/>
            </a:pPr>
            <a:r>
              <a:rPr lang="en-US" dirty="0"/>
              <a:t>Organ </a:t>
            </a:r>
            <a:r>
              <a:rPr lang="en-US" dirty="0" smtClean="0"/>
              <a:t>transplant</a:t>
            </a:r>
          </a:p>
          <a:p>
            <a:pPr marL="914400" lvl="1" indent="-514350">
              <a:buFont typeface="+mj-lt"/>
              <a:buAutoNum type="alphaLcPeriod"/>
            </a:pPr>
            <a:r>
              <a:rPr lang="en-US" dirty="0" smtClean="0"/>
              <a:t>The </a:t>
            </a:r>
            <a:r>
              <a:rPr lang="en-US" dirty="0"/>
              <a:t>shared use of needles or syringes</a:t>
            </a:r>
          </a:p>
          <a:p>
            <a:pPr marL="514350" lvl="0" indent="-514350">
              <a:buFont typeface="+mj-lt"/>
              <a:buAutoNum type="arabicPeriod"/>
            </a:pPr>
            <a:r>
              <a:rPr lang="en-US" dirty="0"/>
              <a:t>Congenital malaria:  From a mother to her child during pregnancy before or during delivery </a:t>
            </a:r>
          </a:p>
          <a:p>
            <a:endParaRPr lang="en-US" dirty="0"/>
          </a:p>
        </p:txBody>
      </p:sp>
    </p:spTree>
    <p:extLst>
      <p:ext uri="{BB962C8B-B14F-4D97-AF65-F5344CB8AC3E}">
        <p14:creationId xmlns:p14="http://schemas.microsoft.com/office/powerpoint/2010/main" val="7576053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rPr>
              <a:t>Human</a:t>
            </a:r>
            <a:r>
              <a:rPr lang="en-US" dirty="0">
                <a:solidFill>
                  <a:srgbClr val="FF0000"/>
                </a:solidFill>
              </a:rPr>
              <a:t> </a:t>
            </a:r>
            <a:r>
              <a:rPr lang="en-US" b="1" dirty="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rPr>
              <a:t>Factors and Malaria</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Hessa</a:t>
            </a:r>
            <a:r>
              <a:rPr lang="en-US" dirty="0" smtClean="0"/>
              <a:t> </a:t>
            </a:r>
            <a:r>
              <a:rPr lang="en-US" dirty="0" err="1"/>
              <a:t>AlAbdulsalam</a:t>
            </a:r>
            <a:endParaRPr lang="en-US" dirty="0"/>
          </a:p>
          <a:p>
            <a:endParaRPr lang="en-US" dirty="0"/>
          </a:p>
        </p:txBody>
      </p:sp>
    </p:spTree>
    <p:extLst>
      <p:ext uri="{BB962C8B-B14F-4D97-AF65-F5344CB8AC3E}">
        <p14:creationId xmlns:p14="http://schemas.microsoft.com/office/powerpoint/2010/main" val="678731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604A7B"/>
                </a:solidFill>
              </a:rPr>
              <a:t>Human Factors and Malaria</a:t>
            </a:r>
          </a:p>
        </p:txBody>
      </p:sp>
      <p:sp>
        <p:nvSpPr>
          <p:cNvPr id="3" name="Content Placeholder 2"/>
          <p:cNvSpPr>
            <a:spLocks noGrp="1"/>
          </p:cNvSpPr>
          <p:nvPr>
            <p:ph idx="1"/>
          </p:nvPr>
        </p:nvSpPr>
        <p:spPr>
          <a:xfrm>
            <a:off x="298456" y="1444934"/>
            <a:ext cx="8229600" cy="5081029"/>
          </a:xfrm>
        </p:spPr>
        <p:txBody>
          <a:bodyPr>
            <a:normAutofit/>
          </a:bodyPr>
          <a:lstStyle/>
          <a:p>
            <a:pPr lvl="1"/>
            <a:r>
              <a:rPr lang="en-US" sz="2400" b="1" dirty="0">
                <a:solidFill>
                  <a:srgbClr val="800000"/>
                </a:solidFill>
              </a:rPr>
              <a:t>Genetic </a:t>
            </a:r>
            <a:r>
              <a:rPr lang="en-US" sz="2400" b="1" dirty="0" smtClean="0">
                <a:solidFill>
                  <a:srgbClr val="800000"/>
                </a:solidFill>
              </a:rPr>
              <a:t>Factors</a:t>
            </a:r>
            <a:endParaRPr lang="en-US" sz="2400" b="1" dirty="0">
              <a:solidFill>
                <a:srgbClr val="800000"/>
              </a:solidFill>
            </a:endParaRPr>
          </a:p>
          <a:p>
            <a:r>
              <a:rPr lang="en-US" sz="1800" dirty="0"/>
              <a:t>T</a:t>
            </a:r>
            <a:r>
              <a:rPr lang="en-US" sz="1800" dirty="0" smtClean="0"/>
              <a:t>here are two important genetic conditions (both are associated with red blood cells) that can protect against certain types of malaria : </a:t>
            </a:r>
          </a:p>
          <a:p>
            <a:pPr lvl="1"/>
            <a:r>
              <a:rPr lang="en-US" sz="1800" dirty="0" smtClean="0"/>
              <a:t>Patients who </a:t>
            </a:r>
            <a:r>
              <a:rPr lang="en-US" sz="1800" b="1" dirty="0" smtClean="0"/>
              <a:t>are sickle </a:t>
            </a:r>
            <a:r>
              <a:rPr lang="en-US" sz="1800" b="1" dirty="0"/>
              <a:t>cell trait </a:t>
            </a:r>
            <a:r>
              <a:rPr lang="en-US" sz="1800" dirty="0" smtClean="0"/>
              <a:t>are relatively protected </a:t>
            </a:r>
            <a:r>
              <a:rPr lang="en-US" sz="1800" dirty="0"/>
              <a:t>against </a:t>
            </a:r>
            <a:r>
              <a:rPr lang="en-US" sz="1800" b="1" i="1" dirty="0"/>
              <a:t>P. falciparum</a:t>
            </a:r>
            <a:r>
              <a:rPr lang="en-US" sz="1800" b="1" dirty="0"/>
              <a:t> malaria </a:t>
            </a:r>
            <a:endParaRPr lang="en-US" sz="1800" b="1" dirty="0" smtClean="0"/>
          </a:p>
          <a:p>
            <a:pPr lvl="1"/>
            <a:r>
              <a:rPr lang="en-US" sz="1800" dirty="0"/>
              <a:t>Persons who are </a:t>
            </a:r>
            <a:r>
              <a:rPr lang="en-US" sz="1800" b="1" dirty="0"/>
              <a:t>negative for the Duffy blood </a:t>
            </a:r>
            <a:r>
              <a:rPr lang="en-US" sz="1800" b="1" dirty="0" smtClean="0"/>
              <a:t>group </a:t>
            </a:r>
            <a:r>
              <a:rPr lang="en-US" sz="1800" dirty="0" smtClean="0"/>
              <a:t>are </a:t>
            </a:r>
            <a:r>
              <a:rPr lang="en-US" sz="1800" dirty="0"/>
              <a:t>resistant</a:t>
            </a:r>
            <a:r>
              <a:rPr lang="en-US" sz="1800" b="1" dirty="0"/>
              <a:t> to</a:t>
            </a:r>
            <a:r>
              <a:rPr lang="en-US" sz="1800" dirty="0"/>
              <a:t> </a:t>
            </a:r>
            <a:r>
              <a:rPr lang="en-US" sz="1800" b="1" i="1" dirty="0" smtClean="0"/>
              <a:t>P</a:t>
            </a:r>
            <a:r>
              <a:rPr lang="en-US" sz="1800" b="1" i="1" dirty="0"/>
              <a:t>. </a:t>
            </a:r>
            <a:r>
              <a:rPr lang="en-US" sz="1800" b="1" i="1" dirty="0" err="1" smtClean="0"/>
              <a:t>vivax</a:t>
            </a:r>
            <a:r>
              <a:rPr lang="en-US" sz="1800" b="1" i="1" dirty="0" smtClean="0"/>
              <a:t>. </a:t>
            </a:r>
          </a:p>
          <a:p>
            <a:pPr marL="457200" lvl="1" indent="0">
              <a:buNone/>
            </a:pPr>
            <a:r>
              <a:rPr lang="en-US" sz="1800" dirty="0" smtClean="0"/>
              <a:t>*</a:t>
            </a:r>
            <a:r>
              <a:rPr lang="en-US" sz="1400" dirty="0" smtClean="0"/>
              <a:t>Majority </a:t>
            </a:r>
            <a:r>
              <a:rPr lang="en-US" sz="1400" dirty="0"/>
              <a:t>of Africans are Duffy </a:t>
            </a:r>
            <a:r>
              <a:rPr lang="en-US" sz="1400" dirty="0" smtClean="0"/>
              <a:t>negative. So, in that area </a:t>
            </a:r>
            <a:r>
              <a:rPr lang="en-US" sz="1400" i="1" dirty="0"/>
              <a:t>P. </a:t>
            </a:r>
            <a:r>
              <a:rPr lang="en-US" sz="1400" i="1" dirty="0" err="1"/>
              <a:t>vivax</a:t>
            </a:r>
            <a:r>
              <a:rPr lang="en-US" sz="1400" dirty="0"/>
              <a:t> has been </a:t>
            </a:r>
            <a:r>
              <a:rPr lang="en-US" sz="1400" dirty="0" smtClean="0"/>
              <a:t>replaced by </a:t>
            </a:r>
            <a:r>
              <a:rPr lang="en-US" sz="1400" i="1" dirty="0"/>
              <a:t>P. </a:t>
            </a:r>
            <a:r>
              <a:rPr lang="en-US" sz="1400" i="1" dirty="0" err="1" smtClean="0"/>
              <a:t>ovale</a:t>
            </a:r>
            <a:r>
              <a:rPr lang="en-US" sz="1400" dirty="0"/>
              <a:t> </a:t>
            </a:r>
            <a:r>
              <a:rPr lang="en-US" sz="1400" dirty="0" smtClean="0"/>
              <a:t>(Similar parasite but infects those who are Duffy negative) </a:t>
            </a:r>
          </a:p>
          <a:p>
            <a:r>
              <a:rPr lang="en-US" sz="1800" dirty="0" smtClean="0"/>
              <a:t>In overall, hemoglobin</a:t>
            </a:r>
            <a:r>
              <a:rPr lang="en-US" sz="1800" dirty="0"/>
              <a:t>-related disorders and other blood </a:t>
            </a:r>
            <a:r>
              <a:rPr lang="en-US" sz="1800" dirty="0" smtClean="0"/>
              <a:t>disorders, like : </a:t>
            </a:r>
            <a:r>
              <a:rPr lang="en-US" sz="1800" b="1" dirty="0" smtClean="0"/>
              <a:t>(</a:t>
            </a:r>
            <a:r>
              <a:rPr lang="en-US" sz="1800" b="1" dirty="0" err="1" smtClean="0"/>
              <a:t>Thalassemias</a:t>
            </a:r>
            <a:r>
              <a:rPr lang="en-US" sz="1800" b="1" dirty="0"/>
              <a:t>, Hemoglobin C</a:t>
            </a:r>
            <a:r>
              <a:rPr lang="en-US" sz="1800" b="1" dirty="0" smtClean="0"/>
              <a:t>, </a:t>
            </a:r>
            <a:r>
              <a:rPr lang="en-US" sz="1800" b="1" dirty="0"/>
              <a:t>and G6PD </a:t>
            </a:r>
            <a:r>
              <a:rPr lang="en-US" sz="1800" b="1" dirty="0" smtClean="0"/>
              <a:t>deficiency) </a:t>
            </a:r>
            <a:r>
              <a:rPr lang="en-US" sz="1800" dirty="0" smtClean="0"/>
              <a:t>which are more prevalent </a:t>
            </a:r>
            <a:r>
              <a:rPr lang="en-US" sz="1800" dirty="0"/>
              <a:t>in </a:t>
            </a:r>
            <a:r>
              <a:rPr lang="en-US" sz="1800" dirty="0" smtClean="0"/>
              <a:t>endemic </a:t>
            </a:r>
            <a:r>
              <a:rPr lang="en-US" sz="1800" dirty="0"/>
              <a:t>areas </a:t>
            </a:r>
            <a:r>
              <a:rPr lang="en-US" sz="1800" dirty="0" smtClean="0"/>
              <a:t>of malaria and can provide </a:t>
            </a:r>
            <a:r>
              <a:rPr lang="en-US" sz="1800" dirty="0"/>
              <a:t>protection </a:t>
            </a:r>
            <a:r>
              <a:rPr lang="en-US" sz="1800" dirty="0" smtClean="0"/>
              <a:t>against malaria as well. </a:t>
            </a:r>
          </a:p>
          <a:p>
            <a:pPr lvl="1"/>
            <a:r>
              <a:rPr lang="en-US" sz="2000" b="1" dirty="0" smtClean="0">
                <a:solidFill>
                  <a:srgbClr val="800000"/>
                </a:solidFill>
              </a:rPr>
              <a:t>Acquired </a:t>
            </a:r>
            <a:r>
              <a:rPr lang="en-US" sz="2000" b="1" dirty="0">
                <a:solidFill>
                  <a:srgbClr val="800000"/>
                </a:solidFill>
              </a:rPr>
              <a:t>Immunity</a:t>
            </a:r>
          </a:p>
          <a:p>
            <a:r>
              <a:rPr lang="en-US" sz="1800" dirty="0" smtClean="0"/>
              <a:t>Repeated infections of </a:t>
            </a:r>
            <a:r>
              <a:rPr lang="en-US" sz="1800" dirty="0"/>
              <a:t>malaria </a:t>
            </a:r>
            <a:r>
              <a:rPr lang="en-US" sz="1800" dirty="0" smtClean="0"/>
              <a:t>can provide a </a:t>
            </a:r>
            <a:r>
              <a:rPr lang="en-US" sz="1800" dirty="0"/>
              <a:t>partially protective immunity. </a:t>
            </a:r>
          </a:p>
          <a:p>
            <a:r>
              <a:rPr lang="en-US" sz="1800" dirty="0" smtClean="0"/>
              <a:t>Those with repeated infections can </a:t>
            </a:r>
            <a:r>
              <a:rPr lang="en-US" sz="1800" dirty="0"/>
              <a:t>still be infected by malaria </a:t>
            </a:r>
            <a:r>
              <a:rPr lang="en-US" sz="1800" dirty="0" smtClean="0"/>
              <a:t>but </a:t>
            </a:r>
            <a:r>
              <a:rPr lang="en-US" sz="1800" dirty="0"/>
              <a:t>may not develop severe disease, </a:t>
            </a:r>
            <a:r>
              <a:rPr lang="en-US" sz="1800" dirty="0" smtClean="0"/>
              <a:t>and the often lack the typical </a:t>
            </a:r>
            <a:r>
              <a:rPr lang="en-US" sz="1800" dirty="0"/>
              <a:t>malaria symptoms</a:t>
            </a:r>
            <a:r>
              <a:rPr lang="en-US" sz="1800" dirty="0" smtClean="0"/>
              <a:t>.</a:t>
            </a:r>
            <a:endParaRPr lang="en-US" sz="1800" dirty="0"/>
          </a:p>
        </p:txBody>
      </p:sp>
    </p:spTree>
    <p:extLst>
      <p:ext uri="{BB962C8B-B14F-4D97-AF65-F5344CB8AC3E}">
        <p14:creationId xmlns:p14="http://schemas.microsoft.com/office/powerpoint/2010/main" val="30991941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349" y="43831"/>
            <a:ext cx="8229600" cy="930988"/>
          </a:xfrm>
        </p:spPr>
        <p:txBody>
          <a:bodyPr>
            <a:normAutofit/>
          </a:bodyPr>
          <a:lstStyle/>
          <a:p>
            <a:r>
              <a:rPr lang="en-US" b="1" dirty="0" smtClean="0">
                <a:solidFill>
                  <a:srgbClr val="604A7B"/>
                </a:solidFill>
              </a:rPr>
              <a:t>Statistics </a:t>
            </a:r>
            <a:endParaRPr lang="en-US" b="1" dirty="0">
              <a:solidFill>
                <a:srgbClr val="604A7B"/>
              </a:solidFill>
            </a:endParaRPr>
          </a:p>
        </p:txBody>
      </p:sp>
      <p:sp>
        <p:nvSpPr>
          <p:cNvPr id="3" name="Content Placeholder 2"/>
          <p:cNvSpPr>
            <a:spLocks noGrp="1"/>
          </p:cNvSpPr>
          <p:nvPr>
            <p:ph idx="1"/>
          </p:nvPr>
        </p:nvSpPr>
        <p:spPr>
          <a:xfrm>
            <a:off x="0" y="974819"/>
            <a:ext cx="9143999" cy="5883181"/>
          </a:xfrm>
        </p:spPr>
        <p:txBody>
          <a:bodyPr>
            <a:normAutofit lnSpcReduction="10000"/>
          </a:bodyPr>
          <a:lstStyle/>
          <a:p>
            <a:pPr marL="0" indent="0">
              <a:buNone/>
            </a:pPr>
            <a:r>
              <a:rPr lang="en-US" dirty="0"/>
              <a:t>According to </a:t>
            </a:r>
            <a:r>
              <a:rPr lang="en-US" dirty="0" smtClean="0"/>
              <a:t>the World Heath Organization’s World malaria report 2013 and the global malaria action plan :</a:t>
            </a:r>
          </a:p>
          <a:p>
            <a:pPr marL="0" indent="0">
              <a:buNone/>
            </a:pPr>
            <a:endParaRPr lang="en-US" dirty="0" smtClean="0"/>
          </a:p>
          <a:p>
            <a:r>
              <a:rPr lang="en-US" sz="2800" dirty="0" smtClean="0"/>
              <a:t>Most </a:t>
            </a:r>
            <a:r>
              <a:rPr lang="en-US" sz="2800" dirty="0"/>
              <a:t>of the estimated cases (80%) occur in sub-Saharan Africa. followed by the South-East Asia Region (13%) and the Eastern Mediterranean </a:t>
            </a:r>
            <a:r>
              <a:rPr lang="de-DE" sz="2800" dirty="0"/>
              <a:t>Region (6%)</a:t>
            </a:r>
            <a:r>
              <a:rPr lang="de-DE" sz="2800" dirty="0" smtClean="0"/>
              <a:t>.</a:t>
            </a:r>
          </a:p>
          <a:p>
            <a:pPr marL="0" indent="0">
              <a:buNone/>
            </a:pPr>
            <a:endParaRPr lang="en-US" sz="2800" dirty="0"/>
          </a:p>
          <a:p>
            <a:r>
              <a:rPr lang="en-US" sz="2800" dirty="0"/>
              <a:t>In 2012, </a:t>
            </a:r>
            <a:r>
              <a:rPr lang="en-US" sz="2800" dirty="0" smtClean="0"/>
              <a:t> </a:t>
            </a:r>
            <a:r>
              <a:rPr lang="en-US" sz="2800" dirty="0"/>
              <a:t>627,000 </a:t>
            </a:r>
            <a:r>
              <a:rPr lang="en-US" sz="2800" dirty="0" smtClean="0"/>
              <a:t>deaths mostly among African children</a:t>
            </a:r>
          </a:p>
          <a:p>
            <a:pPr marL="0" indent="0">
              <a:buNone/>
            </a:pPr>
            <a:endParaRPr lang="en-US" sz="2800" i="1" u="sng" dirty="0" smtClean="0"/>
          </a:p>
          <a:p>
            <a:pPr marL="0" indent="0" algn="ctr">
              <a:buNone/>
            </a:pPr>
            <a:r>
              <a:rPr lang="en-US" b="1" i="1" dirty="0" smtClean="0">
                <a:solidFill>
                  <a:srgbClr val="FF0000"/>
                </a:solidFill>
                <a:latin typeface="Athelas Regular"/>
                <a:cs typeface="Athelas Regular"/>
              </a:rPr>
              <a:t>every </a:t>
            </a:r>
            <a:r>
              <a:rPr lang="en-US" b="1" i="1" dirty="0">
                <a:solidFill>
                  <a:srgbClr val="FF0000"/>
                </a:solidFill>
                <a:latin typeface="Athelas Regular"/>
                <a:cs typeface="Athelas Regular"/>
              </a:rPr>
              <a:t>minute a child dies  </a:t>
            </a:r>
            <a:r>
              <a:rPr lang="en-US" b="1" i="1" dirty="0" smtClean="0">
                <a:solidFill>
                  <a:srgbClr val="FF0000"/>
                </a:solidFill>
                <a:latin typeface="Athelas Regular"/>
                <a:cs typeface="Athelas Regular"/>
              </a:rPr>
              <a:t>from malaria in Africa </a:t>
            </a:r>
            <a:r>
              <a:rPr lang="en-US" b="1" i="1" dirty="0" smtClean="0">
                <a:solidFill>
                  <a:srgbClr val="FF0000"/>
                </a:solidFill>
                <a:latin typeface="Athelas Regular"/>
                <a:cs typeface="Athelas Regular"/>
                <a:sym typeface="Wingdings"/>
              </a:rPr>
              <a:t></a:t>
            </a:r>
            <a:r>
              <a:rPr lang="en-US" b="1" i="1" dirty="0" smtClean="0">
                <a:solidFill>
                  <a:srgbClr val="FF0000"/>
                </a:solidFill>
                <a:latin typeface="Athelas Regular"/>
                <a:cs typeface="Athelas Regular"/>
              </a:rPr>
              <a:t> </a:t>
            </a:r>
          </a:p>
          <a:p>
            <a:pPr marL="0" indent="0">
              <a:buNone/>
            </a:pPr>
            <a:endParaRPr lang="en-US" sz="2800" dirty="0" smtClean="0"/>
          </a:p>
          <a:p>
            <a:endParaRPr lang="en-US" dirty="0"/>
          </a:p>
        </p:txBody>
      </p:sp>
    </p:spTree>
    <p:extLst>
      <p:ext uri="{BB962C8B-B14F-4D97-AF65-F5344CB8AC3E}">
        <p14:creationId xmlns:p14="http://schemas.microsoft.com/office/powerpoint/2010/main" val="98469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604A7B"/>
                </a:solidFill>
              </a:rPr>
              <a:t>Human Factors and </a:t>
            </a:r>
            <a:r>
              <a:rPr lang="en-US" b="1" i="1" dirty="0" smtClean="0">
                <a:solidFill>
                  <a:srgbClr val="604A7B"/>
                </a:solidFill>
              </a:rPr>
              <a:t>Malaria, cont. </a:t>
            </a:r>
            <a:endParaRPr lang="en-US" b="1" i="1" dirty="0">
              <a:solidFill>
                <a:srgbClr val="604A7B"/>
              </a:solidFill>
            </a:endParaRPr>
          </a:p>
        </p:txBody>
      </p:sp>
      <p:sp>
        <p:nvSpPr>
          <p:cNvPr id="3" name="Content Placeholder 2"/>
          <p:cNvSpPr>
            <a:spLocks noGrp="1"/>
          </p:cNvSpPr>
          <p:nvPr>
            <p:ph idx="1"/>
          </p:nvPr>
        </p:nvSpPr>
        <p:spPr>
          <a:xfrm>
            <a:off x="303057" y="1276804"/>
            <a:ext cx="8644318" cy="4917654"/>
          </a:xfrm>
        </p:spPr>
        <p:txBody>
          <a:bodyPr>
            <a:noAutofit/>
          </a:bodyPr>
          <a:lstStyle/>
          <a:p>
            <a:pPr lvl="1"/>
            <a:r>
              <a:rPr lang="en-US" sz="2400" b="1" dirty="0">
                <a:solidFill>
                  <a:srgbClr val="800000"/>
                </a:solidFill>
              </a:rPr>
              <a:t>Acquired </a:t>
            </a:r>
            <a:r>
              <a:rPr lang="en-US" sz="2400" b="1" dirty="0" smtClean="0">
                <a:solidFill>
                  <a:srgbClr val="800000"/>
                </a:solidFill>
              </a:rPr>
              <a:t>Immunity, cont. : </a:t>
            </a:r>
            <a:endParaRPr lang="en-US" sz="2400" dirty="0" smtClean="0">
              <a:solidFill>
                <a:srgbClr val="800000"/>
              </a:solidFill>
            </a:endParaRPr>
          </a:p>
          <a:p>
            <a:r>
              <a:rPr lang="en-US" sz="1800" dirty="0" smtClean="0"/>
              <a:t>In endemic areas, newborns </a:t>
            </a:r>
            <a:r>
              <a:rPr lang="en-US" sz="1800" dirty="0"/>
              <a:t>will be protected during the first few </a:t>
            </a:r>
            <a:r>
              <a:rPr lang="en-US" sz="1800" dirty="0" smtClean="0"/>
              <a:t>months, HOW? </a:t>
            </a:r>
          </a:p>
          <a:p>
            <a:pPr lvl="1"/>
            <a:r>
              <a:rPr lang="en-US" sz="1800" dirty="0" smtClean="0"/>
              <a:t>by </a:t>
            </a:r>
            <a:r>
              <a:rPr lang="en-US" sz="1800" dirty="0"/>
              <a:t>maternal </a:t>
            </a:r>
            <a:r>
              <a:rPr lang="en-US" sz="1800" dirty="0" smtClean="0"/>
              <a:t>antibodies transferred to newborns through the placenta. </a:t>
            </a:r>
          </a:p>
          <a:p>
            <a:r>
              <a:rPr lang="en-US" sz="1800" dirty="0" smtClean="0"/>
              <a:t>With time these antibodies decrease. So, these </a:t>
            </a:r>
            <a:r>
              <a:rPr lang="en-US" sz="1800" dirty="0"/>
              <a:t>young children become vulnerable to </a:t>
            </a:r>
            <a:r>
              <a:rPr lang="en-US" sz="1800" dirty="0" smtClean="0"/>
              <a:t>be infected by malaria and may sometime die from it.</a:t>
            </a:r>
            <a:r>
              <a:rPr lang="en-US" sz="1800" dirty="0"/>
              <a:t> </a:t>
            </a:r>
            <a:endParaRPr lang="en-US" sz="1800" dirty="0" smtClean="0"/>
          </a:p>
          <a:p>
            <a:r>
              <a:rPr lang="en-US" sz="1800" dirty="0" smtClean="0"/>
              <a:t> </a:t>
            </a:r>
            <a:r>
              <a:rPr lang="en-US" sz="1800" dirty="0" smtClean="0">
                <a:solidFill>
                  <a:srgbClr val="FF0000"/>
                </a:solidFill>
              </a:rPr>
              <a:t>That is why young </a:t>
            </a:r>
            <a:r>
              <a:rPr lang="en-US" sz="1800" dirty="0">
                <a:solidFill>
                  <a:srgbClr val="FF0000"/>
                </a:solidFill>
              </a:rPr>
              <a:t>children </a:t>
            </a:r>
            <a:r>
              <a:rPr lang="en-US" sz="1800" dirty="0" smtClean="0">
                <a:solidFill>
                  <a:srgbClr val="FF0000"/>
                </a:solidFill>
              </a:rPr>
              <a:t>are </a:t>
            </a:r>
            <a:r>
              <a:rPr lang="en-US" sz="1800" dirty="0">
                <a:solidFill>
                  <a:srgbClr val="FF0000"/>
                </a:solidFill>
              </a:rPr>
              <a:t>targeted </a:t>
            </a:r>
            <a:r>
              <a:rPr lang="en-US" sz="1800" dirty="0" smtClean="0">
                <a:solidFill>
                  <a:srgbClr val="FF0000"/>
                </a:solidFill>
              </a:rPr>
              <a:t>by </a:t>
            </a:r>
            <a:r>
              <a:rPr lang="en-US" sz="1800" b="1" dirty="0">
                <a:solidFill>
                  <a:srgbClr val="FF0000"/>
                </a:solidFill>
              </a:rPr>
              <a:t>malaria control </a:t>
            </a:r>
            <a:r>
              <a:rPr lang="en-US" sz="1800" b="1" dirty="0" smtClean="0">
                <a:solidFill>
                  <a:srgbClr val="FF0000"/>
                </a:solidFill>
              </a:rPr>
              <a:t>programs in endemic areas. </a:t>
            </a:r>
            <a:endParaRPr lang="en-US" sz="1800" b="1" dirty="0">
              <a:solidFill>
                <a:srgbClr val="FF0000"/>
              </a:solidFill>
            </a:endParaRPr>
          </a:p>
          <a:p>
            <a:pPr lvl="1"/>
            <a:r>
              <a:rPr lang="en-US" sz="2400" b="1" dirty="0" smtClean="0">
                <a:solidFill>
                  <a:srgbClr val="800000"/>
                </a:solidFill>
              </a:rPr>
              <a:t>Pregnancy and Malaria</a:t>
            </a:r>
          </a:p>
          <a:p>
            <a:r>
              <a:rPr lang="en-US" sz="1800" dirty="0" smtClean="0"/>
              <a:t>In general pregnancy decrease the immunity of the mother which makes her </a:t>
            </a:r>
            <a:r>
              <a:rPr lang="en-US" sz="1800" dirty="0"/>
              <a:t>more </a:t>
            </a:r>
            <a:r>
              <a:rPr lang="en-US" sz="1800" dirty="0" smtClean="0"/>
              <a:t>prone to infections. In other words, those who have already </a:t>
            </a:r>
            <a:r>
              <a:rPr lang="en-US" sz="1800" dirty="0"/>
              <a:t>developed </a:t>
            </a:r>
            <a:r>
              <a:rPr lang="en-US" sz="1800" dirty="0" smtClean="0"/>
              <a:t>immunity </a:t>
            </a:r>
            <a:r>
              <a:rPr lang="en-US" sz="1800" dirty="0"/>
              <a:t>against </a:t>
            </a:r>
            <a:r>
              <a:rPr lang="en-US" sz="1800" i="1" dirty="0" smtClean="0"/>
              <a:t>malaria</a:t>
            </a:r>
            <a:r>
              <a:rPr lang="en-US" sz="1800" dirty="0" smtClean="0"/>
              <a:t> </a:t>
            </a:r>
            <a:r>
              <a:rPr lang="en-US" sz="1800" dirty="0"/>
              <a:t>tend to </a:t>
            </a:r>
            <a:r>
              <a:rPr lang="en-US" sz="1800" dirty="0" smtClean="0"/>
              <a:t>lose that privilege when they become pregnant.</a:t>
            </a:r>
            <a:endParaRPr lang="en-US" sz="1800" i="1" u="sng" dirty="0"/>
          </a:p>
          <a:p>
            <a:r>
              <a:rPr lang="en-US" sz="1800" dirty="0" smtClean="0">
                <a:solidFill>
                  <a:srgbClr val="FF0000"/>
                </a:solidFill>
              </a:rPr>
              <a:t>Complications of </a:t>
            </a:r>
            <a:r>
              <a:rPr lang="en-US" sz="1800" b="1" u="sng" dirty="0">
                <a:solidFill>
                  <a:srgbClr val="FF0000"/>
                </a:solidFill>
              </a:rPr>
              <a:t>Malaria infection during pregnancy </a:t>
            </a:r>
            <a:r>
              <a:rPr lang="en-US" sz="1800" b="1" u="sng" dirty="0" smtClean="0">
                <a:solidFill>
                  <a:srgbClr val="FF0000"/>
                </a:solidFill>
              </a:rPr>
              <a:t>includes : </a:t>
            </a:r>
          </a:p>
          <a:p>
            <a:pPr lvl="1"/>
            <a:r>
              <a:rPr lang="en-US" sz="1800" dirty="0" smtClean="0"/>
              <a:t>Prematurity with low </a:t>
            </a:r>
            <a:r>
              <a:rPr lang="en-US" sz="1800" dirty="0"/>
              <a:t>birth weight </a:t>
            </a:r>
            <a:r>
              <a:rPr lang="en-US" sz="1800" dirty="0" smtClean="0"/>
              <a:t>which may eventually decrease </a:t>
            </a:r>
            <a:r>
              <a:rPr lang="en-US" sz="1800" dirty="0"/>
              <a:t>survival rate during the early months of </a:t>
            </a:r>
            <a:r>
              <a:rPr lang="en-US" sz="1800" dirty="0" smtClean="0"/>
              <a:t>life. </a:t>
            </a:r>
          </a:p>
          <a:p>
            <a:r>
              <a:rPr lang="en-US" sz="1800" dirty="0" smtClean="0"/>
              <a:t>That is why pregnant ladies are </a:t>
            </a:r>
            <a:r>
              <a:rPr lang="en-US" sz="1800" dirty="0"/>
              <a:t>also targeted </a:t>
            </a:r>
            <a:r>
              <a:rPr lang="en-US" sz="1800" dirty="0" smtClean="0"/>
              <a:t>for </a:t>
            </a:r>
            <a:r>
              <a:rPr lang="en-US" sz="1800" dirty="0"/>
              <a:t>protection by malaria control </a:t>
            </a:r>
            <a:r>
              <a:rPr lang="en-US" sz="1800" dirty="0" smtClean="0"/>
              <a:t>programs in endemic areas. </a:t>
            </a:r>
          </a:p>
        </p:txBody>
      </p:sp>
    </p:spTree>
    <p:extLst>
      <p:ext uri="{BB962C8B-B14F-4D97-AF65-F5344CB8AC3E}">
        <p14:creationId xmlns:p14="http://schemas.microsoft.com/office/powerpoint/2010/main" val="21857341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604A7B"/>
                </a:solidFill>
              </a:rPr>
              <a:t>Human Factors and Malaria, cont. </a:t>
            </a:r>
          </a:p>
        </p:txBody>
      </p:sp>
      <p:sp>
        <p:nvSpPr>
          <p:cNvPr id="3" name="Content Placeholder 2"/>
          <p:cNvSpPr>
            <a:spLocks noGrp="1"/>
          </p:cNvSpPr>
          <p:nvPr>
            <p:ph idx="1"/>
          </p:nvPr>
        </p:nvSpPr>
        <p:spPr>
          <a:xfrm>
            <a:off x="457200" y="1600200"/>
            <a:ext cx="8229600" cy="4682958"/>
          </a:xfrm>
        </p:spPr>
        <p:txBody>
          <a:bodyPr>
            <a:normAutofit fontScale="62500" lnSpcReduction="20000"/>
          </a:bodyPr>
          <a:lstStyle/>
          <a:p>
            <a:pPr lvl="1"/>
            <a:r>
              <a:rPr lang="en-US" sz="3800" b="1" dirty="0">
                <a:solidFill>
                  <a:srgbClr val="800000"/>
                </a:solidFill>
              </a:rPr>
              <a:t>Behavioral Factors</a:t>
            </a:r>
          </a:p>
          <a:p>
            <a:r>
              <a:rPr lang="en-US" sz="2900" dirty="0"/>
              <a:t>Human behavior, </a:t>
            </a:r>
            <a:r>
              <a:rPr lang="en-US" sz="2900" dirty="0" smtClean="0"/>
              <a:t>which is influenced by socio-economic </a:t>
            </a:r>
            <a:r>
              <a:rPr lang="en-US" sz="2900" dirty="0"/>
              <a:t>reasons, can </a:t>
            </a:r>
            <a:r>
              <a:rPr lang="en-US" sz="2900" dirty="0" smtClean="0"/>
              <a:t>impact the </a:t>
            </a:r>
            <a:r>
              <a:rPr lang="en-US" sz="2900" dirty="0"/>
              <a:t>risk of </a:t>
            </a:r>
            <a:r>
              <a:rPr lang="en-US" sz="2900" dirty="0" smtClean="0"/>
              <a:t>malaria</a:t>
            </a:r>
          </a:p>
          <a:p>
            <a:pPr marL="0" indent="0">
              <a:buNone/>
            </a:pPr>
            <a:r>
              <a:rPr lang="en-US" sz="2900" dirty="0" smtClean="0"/>
              <a:t>Examples are : </a:t>
            </a:r>
            <a:endParaRPr lang="en-US" sz="2900" dirty="0"/>
          </a:p>
          <a:p>
            <a:pPr lvl="1"/>
            <a:r>
              <a:rPr lang="en-US" sz="2900" dirty="0"/>
              <a:t>Poor populations in rural </a:t>
            </a:r>
            <a:r>
              <a:rPr lang="en-US" sz="2900" dirty="0" smtClean="0"/>
              <a:t>areas often </a:t>
            </a:r>
            <a:r>
              <a:rPr lang="en-US" sz="2900" dirty="0"/>
              <a:t>cannot afford the housing and bed nets </a:t>
            </a:r>
            <a:r>
              <a:rPr lang="en-US" sz="2900" dirty="0" smtClean="0"/>
              <a:t>which can protect them from being infected. </a:t>
            </a:r>
          </a:p>
          <a:p>
            <a:pPr lvl="1"/>
            <a:r>
              <a:rPr lang="en-US" sz="2900" u="sng" dirty="0" smtClean="0"/>
              <a:t>The lack </a:t>
            </a:r>
            <a:r>
              <a:rPr lang="en-US" sz="2900" u="sng" dirty="0"/>
              <a:t>o</a:t>
            </a:r>
            <a:r>
              <a:rPr lang="en-US" sz="2900" u="sng" dirty="0" smtClean="0"/>
              <a:t>f knowledge </a:t>
            </a:r>
            <a:r>
              <a:rPr lang="en-US" sz="2900" u="sng" dirty="0"/>
              <a:t>to </a:t>
            </a:r>
            <a:r>
              <a:rPr lang="en-US" sz="2900" dirty="0"/>
              <a:t>recognize malaria and to treat </a:t>
            </a:r>
            <a:r>
              <a:rPr lang="en-US" sz="2900" dirty="0" smtClean="0"/>
              <a:t>it in rural areas can also play a major role.</a:t>
            </a:r>
          </a:p>
          <a:p>
            <a:pPr lvl="1"/>
            <a:r>
              <a:rPr lang="en-US" sz="2900" dirty="0" smtClean="0"/>
              <a:t>Travelers </a:t>
            </a:r>
            <a:r>
              <a:rPr lang="en-US" sz="2900" dirty="0"/>
              <a:t>from non-endemic areas may </a:t>
            </a:r>
            <a:r>
              <a:rPr lang="en-US" sz="2900" dirty="0" smtClean="0"/>
              <a:t>neglect the importance of </a:t>
            </a:r>
            <a:r>
              <a:rPr lang="en-US" sz="2900" dirty="0"/>
              <a:t>p</a:t>
            </a:r>
            <a:r>
              <a:rPr lang="en-US" sz="2900" dirty="0" smtClean="0"/>
              <a:t>ersonal </a:t>
            </a:r>
            <a:r>
              <a:rPr lang="en-US" sz="2900" dirty="0"/>
              <a:t>protective measures </a:t>
            </a:r>
            <a:r>
              <a:rPr lang="en-US" sz="2900" dirty="0" smtClean="0"/>
              <a:t>against malaria. *</a:t>
            </a:r>
            <a:r>
              <a:rPr lang="en-US" sz="2900" i="1" u="sng" dirty="0" smtClean="0"/>
              <a:t>Reasons </a:t>
            </a:r>
            <a:r>
              <a:rPr lang="en-US" sz="2900" i="1" u="sng" dirty="0"/>
              <a:t>may </a:t>
            </a:r>
            <a:r>
              <a:rPr lang="en-US" sz="2900" i="1" u="sng" dirty="0" smtClean="0"/>
              <a:t>be : </a:t>
            </a:r>
            <a:r>
              <a:rPr lang="en-US" sz="2900" dirty="0" smtClean="0">
                <a:solidFill>
                  <a:schemeClr val="bg1">
                    <a:lumMod val="50000"/>
                  </a:schemeClr>
                </a:solidFill>
              </a:rPr>
              <a:t>cost</a:t>
            </a:r>
            <a:r>
              <a:rPr lang="en-US" sz="2900" dirty="0">
                <a:solidFill>
                  <a:schemeClr val="bg1">
                    <a:lumMod val="50000"/>
                  </a:schemeClr>
                </a:solidFill>
              </a:rPr>
              <a:t>, </a:t>
            </a:r>
            <a:r>
              <a:rPr lang="en-US" sz="2900" dirty="0" smtClean="0">
                <a:solidFill>
                  <a:schemeClr val="bg1">
                    <a:lumMod val="50000"/>
                  </a:schemeClr>
                </a:solidFill>
              </a:rPr>
              <a:t>or </a:t>
            </a:r>
            <a:r>
              <a:rPr lang="en-US" sz="2900" dirty="0">
                <a:solidFill>
                  <a:schemeClr val="bg1">
                    <a:lumMod val="50000"/>
                  </a:schemeClr>
                </a:solidFill>
              </a:rPr>
              <a:t>lack of knowledge</a:t>
            </a:r>
            <a:r>
              <a:rPr lang="en-US" sz="2900" dirty="0" smtClean="0">
                <a:solidFill>
                  <a:schemeClr val="bg1">
                    <a:lumMod val="50000"/>
                  </a:schemeClr>
                </a:solidFill>
              </a:rPr>
              <a:t>.</a:t>
            </a:r>
          </a:p>
          <a:p>
            <a:pPr lvl="1"/>
            <a:r>
              <a:rPr lang="en-US" sz="2900" dirty="0" smtClean="0"/>
              <a:t>Migrations and </a:t>
            </a:r>
            <a:r>
              <a:rPr lang="en-US" sz="2900" dirty="0"/>
              <a:t>tourism may </a:t>
            </a:r>
            <a:r>
              <a:rPr lang="en-US" sz="2900" dirty="0" smtClean="0"/>
              <a:t>increase the risk of </a:t>
            </a:r>
            <a:r>
              <a:rPr lang="en-US" sz="2900" dirty="0"/>
              <a:t>non-immune individuals </a:t>
            </a:r>
            <a:r>
              <a:rPr lang="en-US" sz="2900" dirty="0" smtClean="0"/>
              <a:t>to be exposed to </a:t>
            </a:r>
            <a:r>
              <a:rPr lang="en-US" sz="2900" dirty="0"/>
              <a:t>an environment with high malaria transmission</a:t>
            </a:r>
            <a:r>
              <a:rPr lang="en-US" sz="2900" dirty="0" smtClean="0"/>
              <a:t>.</a:t>
            </a:r>
          </a:p>
          <a:p>
            <a:pPr lvl="1"/>
            <a:r>
              <a:rPr lang="en-US" sz="2900" dirty="0"/>
              <a:t>Raising domestic animals near the </a:t>
            </a:r>
            <a:r>
              <a:rPr lang="en-US" sz="2900" dirty="0" smtClean="0"/>
              <a:t>household can play a role by providing a source </a:t>
            </a:r>
            <a:r>
              <a:rPr lang="en-US" sz="2900" dirty="0"/>
              <a:t>of blood meals for mosquitoes </a:t>
            </a:r>
            <a:r>
              <a:rPr lang="en-US" sz="2900" dirty="0" smtClean="0"/>
              <a:t>which will then decrease the human exposure. </a:t>
            </a:r>
            <a:endParaRPr lang="en-US" sz="2900" dirty="0"/>
          </a:p>
        </p:txBody>
      </p:sp>
    </p:spTree>
    <p:extLst>
      <p:ext uri="{BB962C8B-B14F-4D97-AF65-F5344CB8AC3E}">
        <p14:creationId xmlns:p14="http://schemas.microsoft.com/office/powerpoint/2010/main" val="10942140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Autofit/>
          </a:bodyPr>
          <a:lstStyle/>
          <a:p>
            <a:r>
              <a:rPr lang="en-US" sz="4900" b="1" dirty="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rPr>
              <a:t>Main Methods for Malaria Control</a:t>
            </a:r>
          </a:p>
        </p:txBody>
      </p:sp>
      <p:sp>
        <p:nvSpPr>
          <p:cNvPr id="5" name="عنوان فرعي 4"/>
          <p:cNvSpPr>
            <a:spLocks noGrp="1"/>
          </p:cNvSpPr>
          <p:nvPr>
            <p:ph type="subTitle" idx="1"/>
          </p:nvPr>
        </p:nvSpPr>
        <p:spPr>
          <a:xfrm>
            <a:off x="1371600" y="4581128"/>
            <a:ext cx="6400800" cy="720080"/>
          </a:xfrm>
        </p:spPr>
        <p:txBody>
          <a:bodyPr/>
          <a:lstStyle/>
          <a:p>
            <a:r>
              <a:rPr lang="en-US" dirty="0" smtClean="0"/>
              <a:t>By: Hessah Alshehri</a:t>
            </a:r>
            <a:endParaRPr lang="en-US" dirty="0"/>
          </a:p>
        </p:txBody>
      </p:sp>
      <p:sp>
        <p:nvSpPr>
          <p:cNvPr id="4" name="عنصر نائب لرقم الشريحة 3"/>
          <p:cNvSpPr>
            <a:spLocks noGrp="1"/>
          </p:cNvSpPr>
          <p:nvPr>
            <p:ph type="sldNum" sz="quarter" idx="12"/>
          </p:nvPr>
        </p:nvSpPr>
        <p:spPr/>
        <p:txBody>
          <a:bodyPr/>
          <a:lstStyle/>
          <a:p>
            <a:fld id="{07220901-211C-4A42-97E8-7C0D5D1D1CD7}" type="slidenum">
              <a:rPr lang="en-US" smtClean="0"/>
              <a:t>32</a:t>
            </a:fld>
            <a:endParaRPr lang="en-US"/>
          </a:p>
        </p:txBody>
      </p:sp>
    </p:spTree>
    <p:extLst>
      <p:ext uri="{BB962C8B-B14F-4D97-AF65-F5344CB8AC3E}">
        <p14:creationId xmlns:p14="http://schemas.microsoft.com/office/powerpoint/2010/main" val="12872097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9754"/>
            <a:ext cx="8229600" cy="864096"/>
          </a:xfrm>
        </p:spPr>
        <p:txBody>
          <a:bodyPr/>
          <a:lstStyle/>
          <a:p>
            <a:r>
              <a:rPr lang="en-US" b="1" i="1" dirty="0" smtClean="0">
                <a:solidFill>
                  <a:srgbClr val="604A7B"/>
                </a:solidFill>
              </a:rPr>
              <a:t>Definitions</a:t>
            </a:r>
            <a:endParaRPr lang="en-US" b="1" i="1" dirty="0">
              <a:solidFill>
                <a:srgbClr val="604A7B"/>
              </a:solidFill>
            </a:endParaRPr>
          </a:p>
        </p:txBody>
      </p:sp>
      <p:sp>
        <p:nvSpPr>
          <p:cNvPr id="3" name="عنصر نائب للمحتوى 2"/>
          <p:cNvSpPr>
            <a:spLocks noGrp="1"/>
          </p:cNvSpPr>
          <p:nvPr>
            <p:ph idx="1"/>
          </p:nvPr>
        </p:nvSpPr>
        <p:spPr>
          <a:xfrm>
            <a:off x="107504" y="836712"/>
            <a:ext cx="9036496" cy="5760640"/>
          </a:xfrm>
        </p:spPr>
        <p:txBody>
          <a:bodyPr>
            <a:noAutofit/>
          </a:bodyPr>
          <a:lstStyle/>
          <a:p>
            <a:pPr marL="0" indent="0">
              <a:buNone/>
            </a:pPr>
            <a:r>
              <a:rPr lang="en-US" sz="2400" b="1" dirty="0"/>
              <a:t>Malaria control: </a:t>
            </a:r>
            <a:endParaRPr lang="en-US" sz="2400" b="1" dirty="0" smtClean="0"/>
          </a:p>
          <a:p>
            <a:pPr marL="0" indent="0">
              <a:buNone/>
            </a:pPr>
            <a:r>
              <a:rPr lang="en-US" sz="2000" dirty="0"/>
              <a:t>T</a:t>
            </a:r>
            <a:r>
              <a:rPr lang="en-US" sz="2000" dirty="0" smtClean="0"/>
              <a:t>he </a:t>
            </a:r>
            <a:r>
              <a:rPr lang="en-US" sz="2000" dirty="0"/>
              <a:t>reduction of the malaria disease </a:t>
            </a:r>
            <a:r>
              <a:rPr lang="en-US" sz="2000" dirty="0" smtClean="0"/>
              <a:t>burden to </a:t>
            </a:r>
            <a:r>
              <a:rPr lang="en-US" sz="2000" dirty="0"/>
              <a:t>a level at which it is </a:t>
            </a:r>
            <a:r>
              <a:rPr lang="en-US" sz="2000" dirty="0">
                <a:solidFill>
                  <a:srgbClr val="C00000"/>
                </a:solidFill>
              </a:rPr>
              <a:t>no longer a public health problem</a:t>
            </a:r>
            <a:r>
              <a:rPr lang="en-US" sz="2000" dirty="0"/>
              <a:t>.</a:t>
            </a:r>
          </a:p>
          <a:p>
            <a:pPr marL="0" indent="0">
              <a:buNone/>
            </a:pPr>
            <a:endParaRPr lang="en-US" sz="1600" dirty="0" smtClean="0"/>
          </a:p>
          <a:p>
            <a:pPr marL="0" indent="0">
              <a:buNone/>
            </a:pPr>
            <a:r>
              <a:rPr lang="en-US" sz="2400" b="1" dirty="0" smtClean="0"/>
              <a:t>Malaria </a:t>
            </a:r>
            <a:r>
              <a:rPr lang="en-US" sz="2400" b="1" dirty="0"/>
              <a:t>elimination: </a:t>
            </a:r>
            <a:endParaRPr lang="en-US" sz="2400" b="1" dirty="0" smtClean="0"/>
          </a:p>
          <a:p>
            <a:pPr marL="0" indent="0">
              <a:buNone/>
            </a:pPr>
            <a:r>
              <a:rPr lang="en-US" sz="2000" dirty="0" smtClean="0"/>
              <a:t>The </a:t>
            </a:r>
            <a:r>
              <a:rPr lang="en-US" sz="2000" dirty="0">
                <a:solidFill>
                  <a:srgbClr val="C00000"/>
                </a:solidFill>
              </a:rPr>
              <a:t>reduction to zero</a:t>
            </a:r>
            <a:r>
              <a:rPr lang="en-US" sz="2000" dirty="0"/>
              <a:t> of the </a:t>
            </a:r>
            <a:r>
              <a:rPr lang="en-US" sz="2000" dirty="0" smtClean="0"/>
              <a:t>incidence of malaria </a:t>
            </a:r>
            <a:r>
              <a:rPr lang="en-US" sz="2000" dirty="0"/>
              <a:t>infection </a:t>
            </a:r>
            <a:r>
              <a:rPr lang="en-US" sz="2000" dirty="0" smtClean="0"/>
              <a:t>in </a:t>
            </a:r>
            <a:r>
              <a:rPr lang="en-US" sz="2000" dirty="0"/>
              <a:t>a </a:t>
            </a:r>
            <a:r>
              <a:rPr lang="en-US" sz="2000" dirty="0" smtClean="0"/>
              <a:t>defined</a:t>
            </a:r>
            <a:r>
              <a:rPr lang="en-US" sz="2000" dirty="0"/>
              <a:t> </a:t>
            </a:r>
            <a:r>
              <a:rPr lang="en-US" sz="2000" dirty="0" smtClean="0"/>
              <a:t>geographical area. </a:t>
            </a:r>
          </a:p>
          <a:p>
            <a:pPr marL="0" indent="0">
              <a:buNone/>
            </a:pPr>
            <a:r>
              <a:rPr lang="en-US" sz="2000" dirty="0" smtClean="0">
                <a:solidFill>
                  <a:srgbClr val="0070C0"/>
                </a:solidFill>
              </a:rPr>
              <a:t>Continue preventive &amp; control measures </a:t>
            </a:r>
            <a:r>
              <a:rPr lang="en-US" sz="2000" dirty="0">
                <a:solidFill>
                  <a:srgbClr val="0070C0"/>
                </a:solidFill>
              </a:rPr>
              <a:t>to prevent re-establishment of </a:t>
            </a:r>
            <a:r>
              <a:rPr lang="en-US" sz="2000" dirty="0" smtClean="0">
                <a:solidFill>
                  <a:srgbClr val="0070C0"/>
                </a:solidFill>
              </a:rPr>
              <a:t>transmission.</a:t>
            </a:r>
            <a:endParaRPr lang="en-US" sz="2000" dirty="0">
              <a:solidFill>
                <a:srgbClr val="0070C0"/>
              </a:solidFill>
            </a:endParaRPr>
          </a:p>
          <a:p>
            <a:pPr marL="0" indent="0">
              <a:buNone/>
            </a:pPr>
            <a:endParaRPr lang="en-US" sz="1600" dirty="0" smtClean="0"/>
          </a:p>
          <a:p>
            <a:pPr marL="0" indent="0">
              <a:buNone/>
            </a:pPr>
            <a:r>
              <a:rPr lang="en-US" sz="2400" b="1" dirty="0"/>
              <a:t>M</a:t>
            </a:r>
            <a:r>
              <a:rPr lang="en-US" sz="2400" b="1" dirty="0" smtClean="0"/>
              <a:t>alaria-free </a:t>
            </a:r>
            <a:r>
              <a:rPr lang="en-US" sz="2400" b="1" dirty="0"/>
              <a:t>status: </a:t>
            </a:r>
            <a:endParaRPr lang="en-US" sz="2400" b="1" dirty="0" smtClean="0"/>
          </a:p>
          <a:p>
            <a:pPr marL="0" indent="0">
              <a:buNone/>
            </a:pPr>
            <a:r>
              <a:rPr lang="en-US" sz="2000" dirty="0" smtClean="0"/>
              <a:t>Malaria </a:t>
            </a:r>
            <a:r>
              <a:rPr lang="en-US" sz="2000" dirty="0" smtClean="0">
                <a:solidFill>
                  <a:srgbClr val="C00000"/>
                </a:solidFill>
              </a:rPr>
              <a:t>eliminated</a:t>
            </a:r>
            <a:r>
              <a:rPr lang="en-US" sz="2000" dirty="0" smtClean="0"/>
              <a:t> in an </a:t>
            </a:r>
            <a:r>
              <a:rPr lang="en-US" sz="2000" dirty="0"/>
              <a:t>entire country for at least </a:t>
            </a:r>
            <a:r>
              <a:rPr lang="en-US" sz="2000" dirty="0">
                <a:solidFill>
                  <a:srgbClr val="C00000"/>
                </a:solidFill>
              </a:rPr>
              <a:t>3 consecutive years</a:t>
            </a:r>
            <a:r>
              <a:rPr lang="en-US" sz="2000" dirty="0"/>
              <a:t>.</a:t>
            </a:r>
          </a:p>
          <a:p>
            <a:pPr marL="0" indent="0">
              <a:buNone/>
            </a:pPr>
            <a:endParaRPr lang="en-US" sz="1600" dirty="0" smtClean="0"/>
          </a:p>
          <a:p>
            <a:pPr marL="0" indent="0">
              <a:buNone/>
            </a:pPr>
            <a:r>
              <a:rPr lang="en-US" sz="2400" b="1" dirty="0" smtClean="0"/>
              <a:t>Malaria </a:t>
            </a:r>
            <a:r>
              <a:rPr lang="en-US" sz="2400" b="1" dirty="0"/>
              <a:t>eradication: </a:t>
            </a:r>
            <a:endParaRPr lang="en-US" sz="2400" b="1" dirty="0" smtClean="0"/>
          </a:p>
          <a:p>
            <a:pPr marL="0" indent="0">
              <a:buNone/>
            </a:pPr>
            <a:r>
              <a:rPr lang="en-US" sz="2000" dirty="0" smtClean="0"/>
              <a:t>permanent </a:t>
            </a:r>
            <a:r>
              <a:rPr lang="en-US" sz="2000" dirty="0"/>
              <a:t>reduction to zero of </a:t>
            </a:r>
            <a:r>
              <a:rPr lang="en-US" sz="2000" dirty="0" smtClean="0"/>
              <a:t>the worldwide </a:t>
            </a:r>
            <a:r>
              <a:rPr lang="en-US" sz="2000" dirty="0"/>
              <a:t>incidence of </a:t>
            </a:r>
            <a:r>
              <a:rPr lang="en-US" sz="2000" dirty="0" smtClean="0"/>
              <a:t>the infection. </a:t>
            </a:r>
          </a:p>
          <a:p>
            <a:pPr marL="0" indent="0">
              <a:buNone/>
            </a:pPr>
            <a:r>
              <a:rPr lang="en-US" sz="2000" dirty="0" smtClean="0">
                <a:solidFill>
                  <a:srgbClr val="0070C0"/>
                </a:solidFill>
              </a:rPr>
              <a:t>No need for Intervention measures once </a:t>
            </a:r>
            <a:r>
              <a:rPr lang="en-US" sz="2000" dirty="0">
                <a:solidFill>
                  <a:srgbClr val="0070C0"/>
                </a:solidFill>
              </a:rPr>
              <a:t>eradication has been achieved</a:t>
            </a:r>
            <a:r>
              <a:rPr lang="en-US" sz="2000" dirty="0" smtClean="0">
                <a:solidFill>
                  <a:srgbClr val="0070C0"/>
                </a:solidFill>
              </a:rPr>
              <a:t>.</a:t>
            </a:r>
          </a:p>
        </p:txBody>
      </p:sp>
    </p:spTree>
    <p:extLst>
      <p:ext uri="{BB962C8B-B14F-4D97-AF65-F5344CB8AC3E}">
        <p14:creationId xmlns:p14="http://schemas.microsoft.com/office/powerpoint/2010/main" val="5338759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16632"/>
            <a:ext cx="8229600" cy="936104"/>
          </a:xfrm>
        </p:spPr>
        <p:txBody>
          <a:bodyPr/>
          <a:lstStyle/>
          <a:p>
            <a:r>
              <a:rPr lang="en-US" b="1" i="1" dirty="0" smtClean="0">
                <a:solidFill>
                  <a:srgbClr val="604A7B"/>
                </a:solidFill>
              </a:rPr>
              <a:t>Main methods for Malaria control</a:t>
            </a:r>
            <a:endParaRPr lang="en-US" b="1" i="1" dirty="0">
              <a:solidFill>
                <a:srgbClr val="604A7B"/>
              </a:solidFill>
            </a:endParaRPr>
          </a:p>
        </p:txBody>
      </p:sp>
      <p:sp>
        <p:nvSpPr>
          <p:cNvPr id="3" name="عنصر نائب للمحتوى 2"/>
          <p:cNvSpPr>
            <a:spLocks noGrp="1"/>
          </p:cNvSpPr>
          <p:nvPr>
            <p:ph idx="1"/>
          </p:nvPr>
        </p:nvSpPr>
        <p:spPr>
          <a:xfrm>
            <a:off x="251520" y="1556792"/>
            <a:ext cx="8640960" cy="4968552"/>
          </a:xfrm>
        </p:spPr>
        <p:txBody>
          <a:bodyPr>
            <a:normAutofit/>
          </a:bodyPr>
          <a:lstStyle/>
          <a:p>
            <a:r>
              <a:rPr lang="en-US" dirty="0" smtClean="0"/>
              <a:t>Control of patient</a:t>
            </a:r>
          </a:p>
          <a:p>
            <a:pPr marL="0" indent="0">
              <a:buNone/>
            </a:pPr>
            <a:endParaRPr lang="en-US" dirty="0" smtClean="0"/>
          </a:p>
          <a:p>
            <a:r>
              <a:rPr lang="en-US" dirty="0" smtClean="0"/>
              <a:t>Control of patient’s contacts</a:t>
            </a:r>
          </a:p>
          <a:p>
            <a:pPr marL="0" indent="0">
              <a:buNone/>
            </a:pPr>
            <a:endParaRPr lang="en-US" dirty="0" smtClean="0"/>
          </a:p>
          <a:p>
            <a:r>
              <a:rPr lang="en-US" dirty="0" smtClean="0"/>
              <a:t>Control of immediate environment </a:t>
            </a:r>
            <a:r>
              <a:rPr lang="en-US" sz="2400" dirty="0" smtClean="0"/>
              <a:t>(vector control)</a:t>
            </a:r>
          </a:p>
          <a:p>
            <a:pPr marL="0" indent="0">
              <a:buNone/>
            </a:pPr>
            <a:endParaRPr lang="en-US" dirty="0"/>
          </a:p>
          <a:p>
            <a:r>
              <a:rPr lang="en-US" dirty="0" smtClean="0"/>
              <a:t>Malaria surveillance systems</a:t>
            </a:r>
            <a:endParaRPr lang="en-US" dirty="0"/>
          </a:p>
        </p:txBody>
      </p:sp>
    </p:spTree>
    <p:extLst>
      <p:ext uri="{BB962C8B-B14F-4D97-AF65-F5344CB8AC3E}">
        <p14:creationId xmlns:p14="http://schemas.microsoft.com/office/powerpoint/2010/main" val="3798239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16632"/>
            <a:ext cx="8229600" cy="792088"/>
          </a:xfrm>
        </p:spPr>
        <p:txBody>
          <a:bodyPr/>
          <a:lstStyle/>
          <a:p>
            <a:r>
              <a:rPr lang="en-US" b="1" i="1" dirty="0" smtClean="0">
                <a:solidFill>
                  <a:srgbClr val="604A7B"/>
                </a:solidFill>
              </a:rPr>
              <a:t>Control of patients</a:t>
            </a:r>
            <a:endParaRPr lang="en-US" b="1" i="1" dirty="0">
              <a:solidFill>
                <a:srgbClr val="604A7B"/>
              </a:solidFill>
            </a:endParaRPr>
          </a:p>
        </p:txBody>
      </p:sp>
      <p:sp>
        <p:nvSpPr>
          <p:cNvPr id="3" name="عنصر نائب للمحتوى 2"/>
          <p:cNvSpPr>
            <a:spLocks noGrp="1"/>
          </p:cNvSpPr>
          <p:nvPr>
            <p:ph idx="1"/>
          </p:nvPr>
        </p:nvSpPr>
        <p:spPr>
          <a:xfrm>
            <a:off x="179512" y="1052736"/>
            <a:ext cx="8856984" cy="5472608"/>
          </a:xfrm>
        </p:spPr>
        <p:txBody>
          <a:bodyPr>
            <a:noAutofit/>
          </a:bodyPr>
          <a:lstStyle/>
          <a:p>
            <a:pPr marL="0" indent="0">
              <a:spcBef>
                <a:spcPts val="600"/>
              </a:spcBef>
              <a:buNone/>
            </a:pPr>
            <a:r>
              <a:rPr lang="en-US" sz="2400" dirty="0" smtClean="0"/>
              <a:t>- Isolation </a:t>
            </a:r>
            <a:r>
              <a:rPr lang="en-US" sz="2400" dirty="0"/>
              <a:t>of the case is not required. </a:t>
            </a:r>
            <a:endParaRPr lang="en-US" sz="2400" dirty="0" smtClean="0"/>
          </a:p>
          <a:p>
            <a:pPr marL="0" indent="0">
              <a:spcBef>
                <a:spcPts val="600"/>
              </a:spcBef>
              <a:buNone/>
            </a:pPr>
            <a:r>
              <a:rPr lang="en-US" sz="2400" dirty="0" smtClean="0"/>
              <a:t>- Mosquito </a:t>
            </a:r>
            <a:r>
              <a:rPr lang="en-US" sz="2400" dirty="0"/>
              <a:t>contact with the patient should be prevented. </a:t>
            </a:r>
            <a:endParaRPr lang="en-US" sz="2400" dirty="0" smtClean="0"/>
          </a:p>
          <a:p>
            <a:pPr marL="0" indent="0">
              <a:spcBef>
                <a:spcPts val="600"/>
              </a:spcBef>
              <a:buNone/>
            </a:pPr>
            <a:r>
              <a:rPr lang="en-US" sz="2400" dirty="0" smtClean="0"/>
              <a:t>- Source </a:t>
            </a:r>
            <a:r>
              <a:rPr lang="en-US" sz="2400" dirty="0"/>
              <a:t>of acquisition of the disease should be determined</a:t>
            </a:r>
            <a:r>
              <a:rPr lang="en-US" sz="2400" dirty="0" smtClean="0"/>
              <a:t>.</a:t>
            </a:r>
          </a:p>
          <a:p>
            <a:pPr marL="0" indent="0">
              <a:spcBef>
                <a:spcPts val="600"/>
              </a:spcBef>
              <a:buNone/>
            </a:pPr>
            <a:r>
              <a:rPr lang="en-US" sz="2400" dirty="0" smtClean="0"/>
              <a:t>- Every malaria case should be </a:t>
            </a:r>
            <a:r>
              <a:rPr lang="en-US" sz="2400" dirty="0"/>
              <a:t>tracked in a surveillance system</a:t>
            </a:r>
            <a:r>
              <a:rPr lang="en-US" sz="2400" dirty="0" smtClean="0"/>
              <a:t>.</a:t>
            </a:r>
          </a:p>
          <a:p>
            <a:pPr marL="0" indent="0">
              <a:spcBef>
                <a:spcPts val="600"/>
              </a:spcBef>
              <a:buNone/>
            </a:pPr>
            <a:r>
              <a:rPr lang="en-US" sz="2400" dirty="0" smtClean="0"/>
              <a:t>- Treatment </a:t>
            </a:r>
            <a:r>
              <a:rPr lang="en-US" sz="2400" dirty="0"/>
              <a:t>with </a:t>
            </a:r>
            <a:r>
              <a:rPr lang="en-US" sz="2400" dirty="0" err="1"/>
              <a:t>artemisinin</a:t>
            </a:r>
            <a:r>
              <a:rPr lang="en-US" sz="2400" dirty="0"/>
              <a:t>-based combination therapies (ACTs</a:t>
            </a:r>
            <a:r>
              <a:rPr lang="en-US" sz="2400" dirty="0" smtClean="0"/>
              <a:t>): </a:t>
            </a:r>
          </a:p>
          <a:p>
            <a:pPr marL="0" indent="0">
              <a:spcBef>
                <a:spcPts val="600"/>
              </a:spcBef>
              <a:buNone/>
            </a:pPr>
            <a:r>
              <a:rPr lang="en-US" sz="2400" dirty="0"/>
              <a:t> </a:t>
            </a:r>
            <a:r>
              <a:rPr lang="en-US" sz="2400" dirty="0" smtClean="0"/>
              <a:t>  </a:t>
            </a:r>
            <a:r>
              <a:rPr lang="en-US" sz="2400" dirty="0" smtClean="0">
                <a:solidFill>
                  <a:srgbClr val="0070C0"/>
                </a:solidFill>
              </a:rPr>
              <a:t>e.g. </a:t>
            </a:r>
            <a:r>
              <a:rPr lang="en-US" sz="2400" dirty="0" err="1" smtClean="0"/>
              <a:t>chloroquine</a:t>
            </a:r>
            <a:r>
              <a:rPr lang="en-US" sz="2400" dirty="0" smtClean="0"/>
              <a:t>, </a:t>
            </a:r>
            <a:r>
              <a:rPr lang="en-US" sz="2400" dirty="0" err="1" smtClean="0"/>
              <a:t>primaquine</a:t>
            </a:r>
            <a:r>
              <a:rPr lang="en-US" sz="2400" dirty="0" smtClean="0"/>
              <a:t>, &amp; quinidine.</a:t>
            </a:r>
          </a:p>
          <a:p>
            <a:pPr marL="0" lvl="0" indent="0">
              <a:buNone/>
            </a:pPr>
            <a:endParaRPr lang="en-US" sz="2400" b="1" dirty="0" smtClean="0">
              <a:solidFill>
                <a:srgbClr val="0070C0"/>
              </a:solidFill>
            </a:endParaRPr>
          </a:p>
          <a:p>
            <a:pPr marL="0" lvl="0" indent="0">
              <a:buNone/>
            </a:pPr>
            <a:r>
              <a:rPr lang="en-US" sz="2800" b="1" dirty="0" smtClean="0">
                <a:solidFill>
                  <a:srgbClr val="0070C0"/>
                </a:solidFill>
              </a:rPr>
              <a:t>Goals </a:t>
            </a:r>
            <a:r>
              <a:rPr lang="en-US" sz="2800" b="1" dirty="0">
                <a:solidFill>
                  <a:srgbClr val="0070C0"/>
                </a:solidFill>
              </a:rPr>
              <a:t>of treatment:</a:t>
            </a:r>
          </a:p>
          <a:p>
            <a:pPr marL="180000" lvl="0" indent="-180000"/>
            <a:r>
              <a:rPr lang="en-US" sz="2000" b="1" dirty="0">
                <a:solidFill>
                  <a:prstClr val="black"/>
                </a:solidFill>
              </a:rPr>
              <a:t>Reduce morbidity </a:t>
            </a:r>
            <a:r>
              <a:rPr lang="en-US" sz="2000" dirty="0">
                <a:solidFill>
                  <a:prstClr val="black"/>
                </a:solidFill>
              </a:rPr>
              <a:t>&amp; </a:t>
            </a:r>
            <a:r>
              <a:rPr lang="en-US" sz="2000" b="1" dirty="0">
                <a:solidFill>
                  <a:prstClr val="black"/>
                </a:solidFill>
              </a:rPr>
              <a:t>mortality</a:t>
            </a:r>
            <a:r>
              <a:rPr lang="en-US" sz="2000" dirty="0">
                <a:solidFill>
                  <a:prstClr val="black"/>
                </a:solidFill>
              </a:rPr>
              <a:t> by: </a:t>
            </a:r>
          </a:p>
          <a:p>
            <a:pPr marL="180000" lvl="0" indent="0">
              <a:buNone/>
            </a:pPr>
            <a:r>
              <a:rPr lang="en-US" sz="2000" dirty="0">
                <a:solidFill>
                  <a:prstClr val="black"/>
                </a:solidFill>
              </a:rPr>
              <a:t>-Preventing the progression to severe &amp; potentially fatal disease.</a:t>
            </a:r>
          </a:p>
          <a:p>
            <a:pPr marL="180000" lvl="0" indent="0">
              <a:buNone/>
            </a:pPr>
            <a:r>
              <a:rPr lang="en-US" sz="2000" dirty="0">
                <a:solidFill>
                  <a:prstClr val="black"/>
                </a:solidFill>
              </a:rPr>
              <a:t>-Preventing chronic infection that leads to malaria-related anemia.</a:t>
            </a:r>
          </a:p>
          <a:p>
            <a:pPr marL="180000" lvl="0" indent="-180000"/>
            <a:r>
              <a:rPr lang="en-US" sz="2000" b="1" dirty="0">
                <a:solidFill>
                  <a:prstClr val="black"/>
                </a:solidFill>
              </a:rPr>
              <a:t>Reduce</a:t>
            </a:r>
            <a:r>
              <a:rPr lang="en-US" sz="2000" dirty="0">
                <a:solidFill>
                  <a:prstClr val="black"/>
                </a:solidFill>
              </a:rPr>
              <a:t> the </a:t>
            </a:r>
            <a:r>
              <a:rPr lang="en-US" sz="2000" b="1" dirty="0">
                <a:solidFill>
                  <a:prstClr val="black"/>
                </a:solidFill>
              </a:rPr>
              <a:t>transmission</a:t>
            </a:r>
            <a:r>
              <a:rPr lang="en-US" sz="2000" dirty="0">
                <a:solidFill>
                  <a:prstClr val="black"/>
                </a:solidFill>
              </a:rPr>
              <a:t> of malaria by reducing the human parasite reservoir.</a:t>
            </a:r>
          </a:p>
          <a:p>
            <a:pPr marL="180000" lvl="0" indent="-180000"/>
            <a:r>
              <a:rPr lang="en-US" sz="2000" b="1" dirty="0">
                <a:solidFill>
                  <a:prstClr val="black"/>
                </a:solidFill>
              </a:rPr>
              <a:t>Prevent</a:t>
            </a:r>
            <a:r>
              <a:rPr lang="en-US" sz="2000" dirty="0">
                <a:solidFill>
                  <a:prstClr val="black"/>
                </a:solidFill>
              </a:rPr>
              <a:t> the emergence &amp; spread of </a:t>
            </a:r>
            <a:r>
              <a:rPr lang="en-US" sz="2000" b="1" dirty="0">
                <a:solidFill>
                  <a:prstClr val="black"/>
                </a:solidFill>
              </a:rPr>
              <a:t>resistance</a:t>
            </a:r>
            <a:r>
              <a:rPr lang="en-US" sz="2000" dirty="0">
                <a:solidFill>
                  <a:prstClr val="black"/>
                </a:solidFill>
              </a:rPr>
              <a:t> to antimalarial medicines</a:t>
            </a:r>
            <a:r>
              <a:rPr lang="en-US" sz="2000" dirty="0" smtClean="0">
                <a:solidFill>
                  <a:prstClr val="black"/>
                </a:solidFill>
              </a:rPr>
              <a:t>.</a:t>
            </a:r>
            <a:endParaRPr lang="en-US" sz="2000" dirty="0">
              <a:solidFill>
                <a:prstClr val="black"/>
              </a:solidFill>
            </a:endParaRPr>
          </a:p>
        </p:txBody>
      </p:sp>
    </p:spTree>
    <p:extLst>
      <p:ext uri="{BB962C8B-B14F-4D97-AF65-F5344CB8AC3E}">
        <p14:creationId xmlns:p14="http://schemas.microsoft.com/office/powerpoint/2010/main" val="3007907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lstStyle/>
          <a:p>
            <a:r>
              <a:rPr lang="en-US" b="1" i="1" dirty="0" smtClean="0">
                <a:solidFill>
                  <a:srgbClr val="604A7B"/>
                </a:solidFill>
              </a:rPr>
              <a:t>Control of patient’s contacts</a:t>
            </a:r>
            <a:endParaRPr lang="en-US" b="1" i="1" dirty="0">
              <a:solidFill>
                <a:srgbClr val="604A7B"/>
              </a:solidFill>
            </a:endParaRPr>
          </a:p>
        </p:txBody>
      </p:sp>
      <p:sp>
        <p:nvSpPr>
          <p:cNvPr id="3" name="عنصر نائب للمحتوى 2"/>
          <p:cNvSpPr>
            <a:spLocks noGrp="1"/>
          </p:cNvSpPr>
          <p:nvPr>
            <p:ph idx="1"/>
          </p:nvPr>
        </p:nvSpPr>
        <p:spPr>
          <a:xfrm>
            <a:off x="107504" y="1340769"/>
            <a:ext cx="8928992" cy="2592288"/>
          </a:xfrm>
        </p:spPr>
        <p:txBody>
          <a:bodyPr/>
          <a:lstStyle/>
          <a:p>
            <a:pPr marL="0" indent="0">
              <a:buNone/>
            </a:pPr>
            <a:r>
              <a:rPr lang="en-US" sz="2800" dirty="0" smtClean="0"/>
              <a:t>-</a:t>
            </a:r>
            <a:r>
              <a:rPr lang="en-US" sz="2800" dirty="0" smtClean="0">
                <a:solidFill>
                  <a:srgbClr val="C00000"/>
                </a:solidFill>
              </a:rPr>
              <a:t>Warn</a:t>
            </a:r>
            <a:r>
              <a:rPr lang="en-US" sz="2800" dirty="0" smtClean="0"/>
              <a:t> </a:t>
            </a:r>
            <a:r>
              <a:rPr lang="en-US" sz="2800" dirty="0"/>
              <a:t>contacts about their risk of developing </a:t>
            </a:r>
            <a:r>
              <a:rPr lang="en-US" sz="2800" dirty="0" smtClean="0"/>
              <a:t>Malaria. </a:t>
            </a:r>
          </a:p>
          <a:p>
            <a:pPr marL="0" indent="0">
              <a:buNone/>
            </a:pPr>
            <a:endParaRPr lang="en-US" sz="2800" dirty="0" smtClean="0"/>
          </a:p>
          <a:p>
            <a:pPr marL="0" indent="0">
              <a:buNone/>
            </a:pPr>
            <a:r>
              <a:rPr lang="en-US" sz="2800" dirty="0" smtClean="0"/>
              <a:t>-They </a:t>
            </a:r>
            <a:r>
              <a:rPr lang="en-US" sz="2800" dirty="0"/>
              <a:t>should seek medical care </a:t>
            </a:r>
            <a:r>
              <a:rPr lang="en-US" sz="2800" dirty="0">
                <a:solidFill>
                  <a:srgbClr val="C00000"/>
                </a:solidFill>
              </a:rPr>
              <a:t>immediately</a:t>
            </a:r>
            <a:r>
              <a:rPr lang="en-US" sz="2800" dirty="0"/>
              <a:t> if they develop suggestive </a:t>
            </a:r>
            <a:r>
              <a:rPr lang="en-US" sz="2800" dirty="0" smtClean="0"/>
              <a:t>symptoms (</a:t>
            </a:r>
            <a:r>
              <a:rPr lang="en-US" sz="2400" dirty="0" smtClean="0"/>
              <a:t>fever, headache, chills &amp; vomiting</a:t>
            </a:r>
            <a:r>
              <a:rPr lang="en-US" sz="2800" dirty="0" smtClean="0"/>
              <a:t>).</a:t>
            </a:r>
            <a:endParaRPr lang="en-US" sz="2800" dirty="0"/>
          </a:p>
          <a:p>
            <a:pPr marL="0" indent="0">
              <a:buNone/>
            </a:pPr>
            <a:endParaRPr lang="en-US" dirty="0"/>
          </a:p>
        </p:txBody>
      </p:sp>
      <p:pic>
        <p:nvPicPr>
          <p:cNvPr id="1026" name="Picture 2" descr="http://www.careeradvicehq.com/wp-content/uploads/2011/06/warm-contacts-list.jpg"/>
          <p:cNvPicPr>
            <a:picLocks noChangeAspect="1" noChangeArrowheads="1"/>
          </p:cNvPicPr>
          <p:nvPr/>
        </p:nvPicPr>
        <p:blipFill rotWithShape="1">
          <a:blip r:embed="rId3">
            <a:extLst>
              <a:ext uri="{28A0092B-C50C-407E-A947-70E740481C1C}">
                <a14:useLocalDpi xmlns:a14="http://schemas.microsoft.com/office/drawing/2010/main" val="0"/>
              </a:ext>
            </a:extLst>
          </a:blip>
          <a:srcRect l="7295" t="15031" r="6857" b="13967"/>
          <a:stretch/>
        </p:blipFill>
        <p:spPr bwMode="auto">
          <a:xfrm>
            <a:off x="2363190" y="3717032"/>
            <a:ext cx="4512623" cy="1959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61883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16632"/>
            <a:ext cx="8229600" cy="864096"/>
          </a:xfrm>
        </p:spPr>
        <p:txBody>
          <a:bodyPr/>
          <a:lstStyle/>
          <a:p>
            <a:r>
              <a:rPr lang="en-US" b="1" i="1" dirty="0" smtClean="0">
                <a:solidFill>
                  <a:srgbClr val="604A7B"/>
                </a:solidFill>
              </a:rPr>
              <a:t>Malaria surveillance systems </a:t>
            </a:r>
            <a:r>
              <a:rPr lang="en-US" sz="1800" b="1" i="1" dirty="0" smtClean="0">
                <a:solidFill>
                  <a:srgbClr val="604A7B"/>
                </a:solidFill>
              </a:rPr>
              <a:t>(1)</a:t>
            </a:r>
            <a:endParaRPr lang="en-US" b="1" i="1" dirty="0">
              <a:solidFill>
                <a:srgbClr val="604A7B"/>
              </a:solidFill>
            </a:endParaRPr>
          </a:p>
        </p:txBody>
      </p:sp>
      <p:sp>
        <p:nvSpPr>
          <p:cNvPr id="3" name="عنصر نائب للمحتوى 2"/>
          <p:cNvSpPr>
            <a:spLocks noGrp="1"/>
          </p:cNvSpPr>
          <p:nvPr>
            <p:ph idx="1"/>
          </p:nvPr>
        </p:nvSpPr>
        <p:spPr>
          <a:xfrm>
            <a:off x="162958" y="1268760"/>
            <a:ext cx="5801388" cy="2592288"/>
          </a:xfrm>
        </p:spPr>
        <p:txBody>
          <a:bodyPr>
            <a:noAutofit/>
          </a:bodyPr>
          <a:lstStyle/>
          <a:p>
            <a:pPr marL="0" indent="0">
              <a:buNone/>
            </a:pPr>
            <a:r>
              <a:rPr lang="en-US" sz="2000" b="1" dirty="0"/>
              <a:t>N</a:t>
            </a:r>
            <a:r>
              <a:rPr lang="en-US" sz="2000" b="1" dirty="0" smtClean="0"/>
              <a:t>eeded to:</a:t>
            </a:r>
          </a:p>
          <a:p>
            <a:pPr marL="0" indent="0">
              <a:buNone/>
            </a:pPr>
            <a:r>
              <a:rPr lang="en-US" sz="1200" b="1" dirty="0" smtClean="0"/>
              <a:t> </a:t>
            </a:r>
          </a:p>
          <a:p>
            <a:r>
              <a:rPr lang="en-US" sz="2000" dirty="0"/>
              <a:t>T</a:t>
            </a:r>
            <a:r>
              <a:rPr lang="en-US" sz="2000" dirty="0" smtClean="0"/>
              <a:t>arget </a:t>
            </a:r>
            <a:r>
              <a:rPr lang="en-US" sz="2000" dirty="0"/>
              <a:t>resources to the populations most in </a:t>
            </a:r>
            <a:r>
              <a:rPr lang="en-US" sz="2000" dirty="0" smtClean="0"/>
              <a:t>need.</a:t>
            </a:r>
            <a:endParaRPr lang="en-US" sz="2000" dirty="0"/>
          </a:p>
          <a:p>
            <a:r>
              <a:rPr lang="en-US" sz="2000" dirty="0"/>
              <a:t>R</a:t>
            </a:r>
            <a:r>
              <a:rPr lang="en-US" sz="2000" dirty="0" smtClean="0"/>
              <a:t>espond to </a:t>
            </a:r>
            <a:r>
              <a:rPr lang="en-US" sz="2000" dirty="0"/>
              <a:t>unusual </a:t>
            </a:r>
            <a:r>
              <a:rPr lang="en-US" sz="2000" dirty="0" smtClean="0"/>
              <a:t>trends like: </a:t>
            </a:r>
          </a:p>
          <a:p>
            <a:pPr marL="0" indent="0">
              <a:buNone/>
            </a:pPr>
            <a:r>
              <a:rPr lang="en-US" sz="2000" dirty="0" smtClean="0"/>
              <a:t>      -Outbreaks </a:t>
            </a:r>
            <a:r>
              <a:rPr lang="en-US" sz="2000" dirty="0"/>
              <a:t>of </a:t>
            </a:r>
            <a:r>
              <a:rPr lang="en-US" sz="2000" dirty="0" smtClean="0"/>
              <a:t>malaria cases. </a:t>
            </a:r>
          </a:p>
          <a:p>
            <a:pPr marL="0" indent="0">
              <a:buNone/>
            </a:pPr>
            <a:r>
              <a:rPr lang="en-US" sz="2000" dirty="0" smtClean="0"/>
              <a:t>      -</a:t>
            </a:r>
            <a:r>
              <a:rPr lang="en-US" sz="2000" dirty="0"/>
              <a:t>T</a:t>
            </a:r>
            <a:r>
              <a:rPr lang="en-US" sz="2000" dirty="0" smtClean="0"/>
              <a:t>ransmission rates continues to be high despite  </a:t>
            </a:r>
          </a:p>
          <a:p>
            <a:pPr marL="0" indent="0">
              <a:buNone/>
            </a:pPr>
            <a:r>
              <a:rPr lang="en-US" sz="2000" dirty="0"/>
              <a:t> </a:t>
            </a:r>
            <a:r>
              <a:rPr lang="en-US" sz="2000" dirty="0" smtClean="0"/>
              <a:t>      widespread implementation of </a:t>
            </a:r>
            <a:r>
              <a:rPr lang="en-US" sz="2000" dirty="0"/>
              <a:t>interventions. </a:t>
            </a:r>
            <a:endParaRPr lang="en-US" sz="2000" dirty="0" smtClean="0"/>
          </a:p>
        </p:txBody>
      </p:sp>
      <p:pic>
        <p:nvPicPr>
          <p:cNvPr id="2050" name="Picture 2" descr="http://thumbs.dreamstime.com/z/pushpins-shows-destination-points-map-black-3195509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303"/>
          <a:stretch/>
        </p:blipFill>
        <p:spPr bwMode="auto">
          <a:xfrm>
            <a:off x="5964346" y="1052735"/>
            <a:ext cx="3007782" cy="1986069"/>
          </a:xfrm>
          <a:prstGeom prst="roundRect">
            <a:avLst>
              <a:gd name="adj" fmla="val 8594"/>
            </a:avLst>
          </a:prstGeom>
          <a:solidFill>
            <a:srgbClr val="FFFFFF">
              <a:shade val="85000"/>
            </a:srgbClr>
          </a:solidFill>
          <a:ln>
            <a:noFill/>
          </a:ln>
          <a:effectLst/>
          <a:extLst/>
        </p:spPr>
      </p:pic>
      <p:sp>
        <p:nvSpPr>
          <p:cNvPr id="5" name="مستطيل 4"/>
          <p:cNvSpPr/>
          <p:nvPr/>
        </p:nvSpPr>
        <p:spPr>
          <a:xfrm>
            <a:off x="251520" y="4516114"/>
            <a:ext cx="8424936" cy="830997"/>
          </a:xfrm>
          <a:prstGeom prst="rect">
            <a:avLst/>
          </a:prstGeom>
        </p:spPr>
        <p:txBody>
          <a:bodyPr wrap="square">
            <a:spAutoFit/>
          </a:bodyPr>
          <a:lstStyle/>
          <a:p>
            <a:pPr lvl="0" algn="ctr">
              <a:spcBef>
                <a:spcPct val="20000"/>
              </a:spcBef>
            </a:pPr>
            <a:r>
              <a:rPr lang="en-US" sz="2400" dirty="0" smtClean="0">
                <a:solidFill>
                  <a:prstClr val="black"/>
                </a:solidFill>
              </a:rPr>
              <a:t>Design of Malaria </a:t>
            </a:r>
            <a:r>
              <a:rPr lang="en-US" sz="2400" dirty="0">
                <a:solidFill>
                  <a:prstClr val="black"/>
                </a:solidFill>
              </a:rPr>
              <a:t>surveillance systems depends mainly on the </a:t>
            </a:r>
            <a:r>
              <a:rPr lang="en-US" sz="2400" b="1" dirty="0">
                <a:solidFill>
                  <a:srgbClr val="C00000"/>
                </a:solidFill>
              </a:rPr>
              <a:t>Level of malaria </a:t>
            </a:r>
            <a:r>
              <a:rPr lang="en-US" sz="2400" b="1" dirty="0" smtClean="0">
                <a:solidFill>
                  <a:srgbClr val="C00000"/>
                </a:solidFill>
              </a:rPr>
              <a:t>transmission</a:t>
            </a:r>
            <a:endParaRPr lang="en-US" sz="2400" dirty="0">
              <a:solidFill>
                <a:prstClr val="black"/>
              </a:solidFill>
            </a:endParaRPr>
          </a:p>
        </p:txBody>
      </p:sp>
    </p:spTree>
    <p:extLst>
      <p:ext uri="{BB962C8B-B14F-4D97-AF65-F5344CB8AC3E}">
        <p14:creationId xmlns:p14="http://schemas.microsoft.com/office/powerpoint/2010/main" val="770089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7220901-211C-4A42-97E8-7C0D5D1D1CD7}" type="slidenum">
              <a:rPr lang="en-US" smtClean="0"/>
              <a:t>38</a:t>
            </a:fld>
            <a:endParaRPr lang="en-US"/>
          </a:p>
        </p:txBody>
      </p:sp>
      <p:sp>
        <p:nvSpPr>
          <p:cNvPr id="5" name="مستطيل مستدير الزوايا 4"/>
          <p:cNvSpPr/>
          <p:nvPr/>
        </p:nvSpPr>
        <p:spPr>
          <a:xfrm>
            <a:off x="179512" y="1205972"/>
            <a:ext cx="4320000" cy="416724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lvl="0" algn="ctr">
              <a:spcBef>
                <a:spcPct val="20000"/>
              </a:spcBef>
            </a:pPr>
            <a:r>
              <a:rPr lang="en-US" sz="2000" b="1" dirty="0">
                <a:solidFill>
                  <a:srgbClr val="0070C0"/>
                </a:solidFill>
              </a:rPr>
              <a:t>Countries in the control phase </a:t>
            </a:r>
            <a:endParaRPr lang="en-US" sz="2000" b="1" dirty="0" smtClean="0">
              <a:solidFill>
                <a:srgbClr val="0070C0"/>
              </a:solidFill>
            </a:endParaRPr>
          </a:p>
          <a:p>
            <a:pPr lvl="0" algn="ctr">
              <a:spcBef>
                <a:spcPct val="20000"/>
              </a:spcBef>
            </a:pPr>
            <a:r>
              <a:rPr lang="en-US" sz="2000" b="1" dirty="0" smtClean="0">
                <a:solidFill>
                  <a:srgbClr val="0070C0"/>
                </a:solidFill>
              </a:rPr>
              <a:t>&amp; </a:t>
            </a:r>
            <a:r>
              <a:rPr lang="en-US" sz="2000" b="1" dirty="0">
                <a:solidFill>
                  <a:srgbClr val="0070C0"/>
                </a:solidFill>
              </a:rPr>
              <a:t>areas of moderate to high transmission: </a:t>
            </a:r>
          </a:p>
          <a:p>
            <a:pPr marL="180000" lvl="0" indent="-180000">
              <a:spcBef>
                <a:spcPct val="20000"/>
              </a:spcBef>
              <a:buFont typeface="Arial" pitchFamily="34" charset="0"/>
              <a:buChar char="•"/>
            </a:pPr>
            <a:r>
              <a:rPr lang="en-US" sz="2000" dirty="0">
                <a:solidFill>
                  <a:prstClr val="black"/>
                </a:solidFill>
              </a:rPr>
              <a:t>High case incidence rates </a:t>
            </a:r>
            <a:r>
              <a:rPr lang="en-US" sz="2000" dirty="0" smtClean="0">
                <a:solidFill>
                  <a:prstClr val="black"/>
                </a:solidFill>
                <a:sym typeface="Wingdings" panose="05000000000000000000" pitchFamily="2" charset="2"/>
              </a:rPr>
              <a:t> </a:t>
            </a:r>
            <a:r>
              <a:rPr lang="en-US" sz="2000" dirty="0">
                <a:solidFill>
                  <a:prstClr val="black"/>
                </a:solidFill>
              </a:rPr>
              <a:t>not possible to examine &amp; react to each confirmed case individually.</a:t>
            </a:r>
          </a:p>
          <a:p>
            <a:pPr marL="180000" lvl="0" indent="-180000">
              <a:spcBef>
                <a:spcPct val="20000"/>
              </a:spcBef>
              <a:buFont typeface="Arial" pitchFamily="34" charset="0"/>
              <a:buChar char="•"/>
            </a:pPr>
            <a:r>
              <a:rPr lang="en-US" sz="2000" dirty="0">
                <a:solidFill>
                  <a:prstClr val="black"/>
                </a:solidFill>
              </a:rPr>
              <a:t>Analysis must be based on aggregate numbers.</a:t>
            </a:r>
          </a:p>
          <a:p>
            <a:pPr marL="180000" lvl="0" indent="-180000">
              <a:spcBef>
                <a:spcPct val="20000"/>
              </a:spcBef>
              <a:buFont typeface="Arial" pitchFamily="34" charset="0"/>
              <a:buChar char="•"/>
            </a:pPr>
            <a:r>
              <a:rPr lang="en-US" sz="2000" dirty="0">
                <a:solidFill>
                  <a:prstClr val="black"/>
                </a:solidFill>
              </a:rPr>
              <a:t>Action taken at a population level. </a:t>
            </a:r>
          </a:p>
        </p:txBody>
      </p:sp>
      <p:sp>
        <p:nvSpPr>
          <p:cNvPr id="6" name="مستطيل مستدير الزوايا 5"/>
          <p:cNvSpPr/>
          <p:nvPr/>
        </p:nvSpPr>
        <p:spPr>
          <a:xfrm>
            <a:off x="4644008" y="1205972"/>
            <a:ext cx="4320480" cy="416724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lvl="0" algn="ctr">
              <a:spcBef>
                <a:spcPct val="20000"/>
              </a:spcBef>
            </a:pPr>
            <a:r>
              <a:rPr lang="en-US" sz="2000" b="1" dirty="0">
                <a:solidFill>
                  <a:srgbClr val="0070C0"/>
                </a:solidFill>
              </a:rPr>
              <a:t>Countries In the elimination phase: </a:t>
            </a:r>
          </a:p>
          <a:p>
            <a:pPr marL="180000" lvl="0" indent="-180000">
              <a:spcBef>
                <a:spcPct val="20000"/>
              </a:spcBef>
              <a:buFont typeface="Arial" pitchFamily="34" charset="0"/>
              <a:buChar char="•"/>
            </a:pPr>
            <a:r>
              <a:rPr lang="en-US" sz="2000" dirty="0">
                <a:solidFill>
                  <a:prstClr val="black"/>
                </a:solidFill>
              </a:rPr>
              <a:t>Each infection should be detected &amp; investigated to </a:t>
            </a:r>
            <a:r>
              <a:rPr lang="en-US" sz="2000" dirty="0" smtClean="0">
                <a:solidFill>
                  <a:prstClr val="black"/>
                </a:solidFill>
              </a:rPr>
              <a:t>make sure </a:t>
            </a:r>
            <a:r>
              <a:rPr lang="en-US" sz="2000" dirty="0">
                <a:solidFill>
                  <a:prstClr val="black"/>
                </a:solidFill>
              </a:rPr>
              <a:t>whether the infection was: </a:t>
            </a:r>
          </a:p>
          <a:p>
            <a:pPr lvl="0">
              <a:spcBef>
                <a:spcPct val="20000"/>
              </a:spcBef>
            </a:pPr>
            <a:r>
              <a:rPr lang="en-US" sz="2000" b="1" dirty="0">
                <a:solidFill>
                  <a:prstClr val="black"/>
                </a:solidFill>
              </a:rPr>
              <a:t>    </a:t>
            </a:r>
            <a:r>
              <a:rPr lang="en-US" sz="2000" b="1" dirty="0" smtClean="0">
                <a:solidFill>
                  <a:prstClr val="black"/>
                </a:solidFill>
              </a:rPr>
              <a:t>-</a:t>
            </a:r>
            <a:r>
              <a:rPr lang="en-US" sz="2000" b="1" dirty="0">
                <a:solidFill>
                  <a:prstClr val="black"/>
                </a:solidFill>
              </a:rPr>
              <a:t>imported</a:t>
            </a:r>
            <a:r>
              <a:rPr lang="en-US" sz="2000" dirty="0">
                <a:solidFill>
                  <a:prstClr val="black"/>
                </a:solidFill>
              </a:rPr>
              <a:t> (coming from outside </a:t>
            </a:r>
            <a:r>
              <a:rPr lang="en-US" sz="2000" dirty="0" smtClean="0">
                <a:solidFill>
                  <a:prstClr val="black"/>
                </a:solidFill>
              </a:rPr>
              <a:t> </a:t>
            </a:r>
          </a:p>
          <a:p>
            <a:pPr lvl="0">
              <a:spcBef>
                <a:spcPct val="20000"/>
              </a:spcBef>
            </a:pPr>
            <a:r>
              <a:rPr lang="en-US" sz="2000" dirty="0">
                <a:solidFill>
                  <a:prstClr val="black"/>
                </a:solidFill>
              </a:rPr>
              <a:t> </a:t>
            </a:r>
            <a:r>
              <a:rPr lang="en-US" sz="2000" dirty="0" smtClean="0">
                <a:solidFill>
                  <a:prstClr val="black"/>
                </a:solidFill>
              </a:rPr>
              <a:t>    the </a:t>
            </a:r>
            <a:r>
              <a:rPr lang="en-US" sz="2000" dirty="0">
                <a:solidFill>
                  <a:prstClr val="black"/>
                </a:solidFill>
              </a:rPr>
              <a:t>country) </a:t>
            </a:r>
            <a:r>
              <a:rPr lang="en-US" sz="2000" dirty="0" smtClean="0">
                <a:solidFill>
                  <a:prstClr val="black"/>
                </a:solidFill>
              </a:rPr>
              <a:t>    </a:t>
            </a:r>
          </a:p>
          <a:p>
            <a:pPr lvl="0">
              <a:spcBef>
                <a:spcPct val="20000"/>
              </a:spcBef>
            </a:pPr>
            <a:r>
              <a:rPr lang="en-US" sz="2000" dirty="0" smtClean="0">
                <a:solidFill>
                  <a:prstClr val="black"/>
                </a:solidFill>
              </a:rPr>
              <a:t>   -</a:t>
            </a:r>
            <a:r>
              <a:rPr lang="en-US" sz="2000" b="1" dirty="0">
                <a:solidFill>
                  <a:prstClr val="black"/>
                </a:solidFill>
              </a:rPr>
              <a:t>locally acquired</a:t>
            </a:r>
            <a:r>
              <a:rPr lang="en-US" sz="2000" dirty="0">
                <a:solidFill>
                  <a:prstClr val="black"/>
                </a:solidFill>
              </a:rPr>
              <a:t> (by </a:t>
            </a:r>
            <a:r>
              <a:rPr lang="en-US" sz="2000" dirty="0" smtClean="0">
                <a:solidFill>
                  <a:prstClr val="black"/>
                </a:solidFill>
              </a:rPr>
              <a:t>mosquito-  </a:t>
            </a:r>
          </a:p>
          <a:p>
            <a:pPr lvl="0">
              <a:spcBef>
                <a:spcPct val="20000"/>
              </a:spcBef>
            </a:pPr>
            <a:r>
              <a:rPr lang="en-US" sz="2000" dirty="0">
                <a:solidFill>
                  <a:prstClr val="black"/>
                </a:solidFill>
              </a:rPr>
              <a:t> </a:t>
            </a:r>
            <a:r>
              <a:rPr lang="en-US" sz="2000" dirty="0" smtClean="0">
                <a:solidFill>
                  <a:prstClr val="black"/>
                </a:solidFill>
              </a:rPr>
              <a:t>   borne </a:t>
            </a:r>
            <a:r>
              <a:rPr lang="en-US" sz="2000" dirty="0">
                <a:solidFill>
                  <a:prstClr val="black"/>
                </a:solidFill>
              </a:rPr>
              <a:t>transmission). </a:t>
            </a:r>
          </a:p>
          <a:p>
            <a:pPr marL="180000" lvl="0" indent="-180000">
              <a:spcBef>
                <a:spcPct val="20000"/>
              </a:spcBef>
              <a:buFont typeface="Arial" pitchFamily="34" charset="0"/>
              <a:buChar char="•"/>
            </a:pPr>
            <a:r>
              <a:rPr lang="en-US" sz="2000" dirty="0">
                <a:solidFill>
                  <a:prstClr val="black"/>
                </a:solidFill>
              </a:rPr>
              <a:t>Appropriate control measures should be undertaken.</a:t>
            </a:r>
          </a:p>
          <a:p>
            <a:pPr algn="ctr"/>
            <a:endParaRPr lang="en-US" dirty="0"/>
          </a:p>
        </p:txBody>
      </p:sp>
      <p:sp>
        <p:nvSpPr>
          <p:cNvPr id="7" name="عنوان 1"/>
          <p:cNvSpPr>
            <a:spLocks noGrp="1"/>
          </p:cNvSpPr>
          <p:nvPr>
            <p:ph type="title"/>
          </p:nvPr>
        </p:nvSpPr>
        <p:spPr>
          <a:xfrm>
            <a:off x="395536" y="116632"/>
            <a:ext cx="8229600" cy="864096"/>
          </a:xfrm>
        </p:spPr>
        <p:txBody>
          <a:bodyPr>
            <a:normAutofit/>
          </a:bodyPr>
          <a:lstStyle/>
          <a:p>
            <a:r>
              <a:rPr lang="en-US" b="1" i="1" dirty="0" smtClean="0">
                <a:solidFill>
                  <a:srgbClr val="604A7B"/>
                </a:solidFill>
              </a:rPr>
              <a:t>Malaria surveillance systems </a:t>
            </a:r>
            <a:r>
              <a:rPr lang="en-US" sz="1800" b="1" i="1" dirty="0" smtClean="0">
                <a:solidFill>
                  <a:srgbClr val="604A7B"/>
                </a:solidFill>
              </a:rPr>
              <a:t>(2)</a:t>
            </a:r>
            <a:endParaRPr lang="en-US" sz="4000" b="1" i="1" dirty="0">
              <a:solidFill>
                <a:srgbClr val="604A7B"/>
              </a:solidFill>
            </a:endParaRPr>
          </a:p>
        </p:txBody>
      </p:sp>
      <p:sp>
        <p:nvSpPr>
          <p:cNvPr id="10" name="سهم منحني إلى الأعلى 9"/>
          <p:cNvSpPr/>
          <p:nvPr/>
        </p:nvSpPr>
        <p:spPr>
          <a:xfrm>
            <a:off x="1979712" y="5373216"/>
            <a:ext cx="5472608" cy="687707"/>
          </a:xfrm>
          <a:prstGeom prst="curvedUpArrow">
            <a:avLst>
              <a:gd name="adj1" fmla="val 25972"/>
              <a:gd name="adj2" fmla="val 65737"/>
              <a:gd name="adj3" fmla="val 25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مربع نص 10"/>
          <p:cNvSpPr txBox="1"/>
          <p:nvPr/>
        </p:nvSpPr>
        <p:spPr>
          <a:xfrm>
            <a:off x="1979712" y="6060923"/>
            <a:ext cx="5472608" cy="707886"/>
          </a:xfrm>
          <a:prstGeom prst="rect">
            <a:avLst/>
          </a:prstGeom>
          <a:noFill/>
        </p:spPr>
        <p:txBody>
          <a:bodyPr wrap="square" rtlCol="0">
            <a:spAutoFit/>
          </a:bodyPr>
          <a:lstStyle/>
          <a:p>
            <a:pPr lvl="0" algn="ctr">
              <a:spcBef>
                <a:spcPct val="20000"/>
              </a:spcBef>
            </a:pPr>
            <a:r>
              <a:rPr lang="en-US" sz="2000" dirty="0">
                <a:solidFill>
                  <a:prstClr val="black"/>
                </a:solidFill>
              </a:rPr>
              <a:t>As transmission is reduced, it becomes necessary to track &amp; respond to </a:t>
            </a:r>
            <a:r>
              <a:rPr lang="en-US" sz="2000" b="1" dirty="0">
                <a:solidFill>
                  <a:prstClr val="black"/>
                </a:solidFill>
              </a:rPr>
              <a:t>individual </a:t>
            </a:r>
            <a:r>
              <a:rPr lang="en-US" sz="2000" b="1" dirty="0" smtClean="0">
                <a:solidFill>
                  <a:prstClr val="black"/>
                </a:solidFill>
              </a:rPr>
              <a:t>cases</a:t>
            </a:r>
            <a:endParaRPr lang="en-US" sz="2000" dirty="0">
              <a:solidFill>
                <a:prstClr val="black"/>
              </a:solidFill>
            </a:endParaRPr>
          </a:p>
        </p:txBody>
      </p:sp>
    </p:spTree>
    <p:extLst>
      <p:ext uri="{BB962C8B-B14F-4D97-AF65-F5344CB8AC3E}">
        <p14:creationId xmlns:p14="http://schemas.microsoft.com/office/powerpoint/2010/main" val="10626240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rPr>
              <a:t>Prevention</a:t>
            </a:r>
            <a:br>
              <a:rPr lang="en-US" b="1" dirty="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rPr>
            </a:br>
            <a:r>
              <a:rPr lang="en-US" b="1" dirty="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rPr>
              <a:t> (Worldwide measures)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9944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15" y="-2165"/>
            <a:ext cx="8229600" cy="1027964"/>
          </a:xfrm>
        </p:spPr>
        <p:txBody>
          <a:bodyPr>
            <a:normAutofit/>
          </a:bodyPr>
          <a:lstStyle/>
          <a:p>
            <a:r>
              <a:rPr lang="en-US" sz="4000" b="1" dirty="0" smtClean="0">
                <a:solidFill>
                  <a:srgbClr val="604A7B"/>
                </a:solidFill>
              </a:rPr>
              <a:t>Geography</a:t>
            </a:r>
            <a:endParaRPr lang="en-US" sz="4000" dirty="0">
              <a:solidFill>
                <a:srgbClr val="604A7B"/>
              </a:solidFill>
            </a:endParaRPr>
          </a:p>
        </p:txBody>
      </p:sp>
      <p:sp>
        <p:nvSpPr>
          <p:cNvPr id="3" name="Content Placeholder 2"/>
          <p:cNvSpPr>
            <a:spLocks noGrp="1"/>
          </p:cNvSpPr>
          <p:nvPr>
            <p:ph idx="1"/>
          </p:nvPr>
        </p:nvSpPr>
        <p:spPr>
          <a:xfrm>
            <a:off x="359512" y="827584"/>
            <a:ext cx="8229600" cy="1094560"/>
          </a:xfrm>
        </p:spPr>
        <p:txBody>
          <a:bodyPr>
            <a:normAutofit/>
          </a:bodyPr>
          <a:lstStyle/>
          <a:p>
            <a:pPr marL="0" indent="0" algn="ctr">
              <a:buNone/>
            </a:pPr>
            <a:r>
              <a:rPr lang="en-US" sz="2800" dirty="0" smtClean="0"/>
              <a:t>Malaria occurs mostly in poor, tropical and subtropical areas of the world</a:t>
            </a:r>
            <a:endParaRPr lang="en-US" sz="2800" dirty="0"/>
          </a:p>
        </p:txBody>
      </p:sp>
      <p:pic>
        <p:nvPicPr>
          <p:cNvPr id="4" name="Picture 3"/>
          <p:cNvPicPr>
            <a:picLocks noChangeAspect="1"/>
          </p:cNvPicPr>
          <p:nvPr/>
        </p:nvPicPr>
        <p:blipFill>
          <a:blip r:embed="rId3"/>
          <a:stretch>
            <a:fillRect/>
          </a:stretch>
        </p:blipFill>
        <p:spPr>
          <a:xfrm>
            <a:off x="139716" y="1769300"/>
            <a:ext cx="8654602" cy="4869678"/>
          </a:xfrm>
          <a:prstGeom prst="rect">
            <a:avLst/>
          </a:prstGeom>
        </p:spPr>
      </p:pic>
    </p:spTree>
    <p:extLst>
      <p:ext uri="{BB962C8B-B14F-4D97-AF65-F5344CB8AC3E}">
        <p14:creationId xmlns:p14="http://schemas.microsoft.com/office/powerpoint/2010/main" val="6269559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b="1" dirty="0" smtClean="0"/>
              <a:t>Insecticide</a:t>
            </a:r>
            <a:r>
              <a:rPr lang="en-US" b="1" dirty="0"/>
              <a:t>-Treated Bed </a:t>
            </a:r>
            <a:r>
              <a:rPr lang="en-US" b="1" dirty="0" smtClean="0"/>
              <a:t>Nets.</a:t>
            </a:r>
            <a:endParaRPr lang="en-US" b="1" dirty="0"/>
          </a:p>
          <a:p>
            <a:pPr marL="514350" indent="-514350">
              <a:buFont typeface="+mj-lt"/>
              <a:buAutoNum type="arabicPeriod"/>
            </a:pPr>
            <a:r>
              <a:rPr lang="en-US" b="1" dirty="0" smtClean="0"/>
              <a:t>Indoor </a:t>
            </a:r>
            <a:r>
              <a:rPr lang="en-US" b="1" dirty="0"/>
              <a:t>Residual Spraying</a:t>
            </a:r>
          </a:p>
          <a:p>
            <a:pPr marL="514350" indent="-514350">
              <a:buFont typeface="+mj-lt"/>
              <a:buAutoNum type="arabicPeriod"/>
            </a:pPr>
            <a:r>
              <a:rPr lang="en-US" b="1" dirty="0"/>
              <a:t>Larval Control and Other Vector Control </a:t>
            </a:r>
            <a:r>
              <a:rPr lang="en-US" b="1" dirty="0" smtClean="0"/>
              <a:t>Interventions</a:t>
            </a:r>
          </a:p>
          <a:p>
            <a:pPr marL="514350" indent="-514350">
              <a:buFont typeface="+mj-lt"/>
              <a:buAutoNum type="arabicPeriod"/>
            </a:pPr>
            <a:r>
              <a:rPr lang="en-US" b="1" dirty="0"/>
              <a:t>Intermittent Preventive Treatment of Malaria for Pregnant Women (</a:t>
            </a:r>
            <a:r>
              <a:rPr lang="en-US" b="1" dirty="0" err="1"/>
              <a:t>IPTp</a:t>
            </a:r>
            <a:r>
              <a:rPr lang="en-US" b="1" dirty="0" smtClean="0"/>
              <a:t>)</a:t>
            </a:r>
          </a:p>
          <a:p>
            <a:pPr marL="514350" indent="-514350">
              <a:buFont typeface="+mj-lt"/>
              <a:buAutoNum type="arabicPeriod"/>
            </a:pPr>
            <a:r>
              <a:rPr lang="en-US" b="1" dirty="0"/>
              <a:t>Personal Protection </a:t>
            </a:r>
            <a:r>
              <a:rPr lang="en-US" b="1" dirty="0" smtClean="0"/>
              <a:t>Measures</a:t>
            </a:r>
            <a:endParaRPr lang="en-US" b="1" dirty="0"/>
          </a:p>
          <a:p>
            <a:endParaRPr lang="en-US" dirty="0"/>
          </a:p>
        </p:txBody>
      </p:sp>
    </p:spTree>
    <p:extLst>
      <p:ext uri="{BB962C8B-B14F-4D97-AF65-F5344CB8AC3E}">
        <p14:creationId xmlns:p14="http://schemas.microsoft.com/office/powerpoint/2010/main" val="1410715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604A7B"/>
                </a:solidFill>
              </a:rPr>
              <a:t>1-Insecticide-Treated Bed Nets</a:t>
            </a:r>
            <a:r>
              <a:rPr lang="en-US" b="1" i="1" dirty="0" smtClean="0">
                <a:solidFill>
                  <a:srgbClr val="604A7B"/>
                </a:solidFill>
              </a:rPr>
              <a:t>:</a:t>
            </a:r>
            <a:endParaRPr lang="en-US" i="1" dirty="0">
              <a:solidFill>
                <a:srgbClr val="604A7B"/>
              </a:solidFill>
            </a:endParaRPr>
          </a:p>
        </p:txBody>
      </p:sp>
      <p:sp>
        <p:nvSpPr>
          <p:cNvPr id="3" name="Content Placeholder 2"/>
          <p:cNvSpPr>
            <a:spLocks noGrp="1"/>
          </p:cNvSpPr>
          <p:nvPr>
            <p:ph idx="1"/>
          </p:nvPr>
        </p:nvSpPr>
        <p:spPr/>
        <p:txBody>
          <a:bodyPr>
            <a:normAutofit fontScale="70000" lnSpcReduction="20000"/>
          </a:bodyPr>
          <a:lstStyle/>
          <a:p>
            <a:r>
              <a:rPr lang="ar-sa" dirty="0" smtClean="0"/>
              <a:t> </a:t>
            </a:r>
            <a:r>
              <a:rPr lang="en-US" dirty="0" smtClean="0"/>
              <a:t>they are </a:t>
            </a:r>
            <a:r>
              <a:rPr lang="en-US" dirty="0"/>
              <a:t>a form of personal protection</a:t>
            </a:r>
            <a:r>
              <a:rPr lang="en-US" dirty="0" smtClean="0"/>
              <a:t> to </a:t>
            </a:r>
            <a:r>
              <a:rPr lang="en-US" dirty="0"/>
              <a:t>reduce malaria illness, severe disease, and death due to malaria in endemic regions</a:t>
            </a:r>
            <a:r>
              <a:rPr lang="en-US" dirty="0" smtClean="0"/>
              <a:t>.</a:t>
            </a:r>
          </a:p>
          <a:p>
            <a:pPr>
              <a:buNone/>
            </a:pPr>
            <a:r>
              <a:rPr lang="en-US" sz="4000" b="1" dirty="0" smtClean="0">
                <a:solidFill>
                  <a:srgbClr val="604A7B"/>
                </a:solidFill>
              </a:rPr>
              <a:t>             How </a:t>
            </a:r>
            <a:r>
              <a:rPr lang="en-US" sz="4000" b="1" dirty="0">
                <a:solidFill>
                  <a:srgbClr val="604A7B"/>
                </a:solidFill>
              </a:rPr>
              <a:t>Do ITNs Work</a:t>
            </a:r>
            <a:r>
              <a:rPr lang="en-US" sz="4000" b="1" dirty="0" smtClean="0">
                <a:solidFill>
                  <a:srgbClr val="604A7B"/>
                </a:solidFill>
              </a:rPr>
              <a:t>?</a:t>
            </a:r>
          </a:p>
          <a:p>
            <a:pPr>
              <a:buNone/>
            </a:pPr>
            <a:endParaRPr lang="en-US" sz="4000" b="1" dirty="0" smtClean="0">
              <a:solidFill>
                <a:srgbClr val="604A7B"/>
              </a:solidFill>
            </a:endParaRPr>
          </a:p>
          <a:p>
            <a:pPr>
              <a:buNone/>
            </a:pPr>
            <a:endParaRPr lang="en-US" sz="4000" b="1" dirty="0" smtClean="0">
              <a:solidFill>
                <a:srgbClr val="604A7B"/>
              </a:solidFill>
            </a:endParaRPr>
          </a:p>
          <a:p>
            <a:pPr>
              <a:buNone/>
            </a:pPr>
            <a:endParaRPr lang="en-US" sz="4000" b="1" dirty="0" smtClean="0">
              <a:solidFill>
                <a:srgbClr val="604A7B"/>
              </a:solidFill>
            </a:endParaRPr>
          </a:p>
          <a:p>
            <a:pPr>
              <a:buNone/>
            </a:pPr>
            <a:endParaRPr lang="en-US" sz="4000" b="1" dirty="0" smtClean="0">
              <a:solidFill>
                <a:srgbClr val="604A7B"/>
              </a:solidFill>
            </a:endParaRPr>
          </a:p>
          <a:p>
            <a:pPr>
              <a:buNone/>
            </a:pPr>
            <a:endParaRPr lang="en-US" sz="4000" b="1" dirty="0" smtClean="0">
              <a:solidFill>
                <a:srgbClr val="604A7B"/>
              </a:solidFill>
            </a:endParaRPr>
          </a:p>
          <a:p>
            <a:pPr>
              <a:buNone/>
            </a:pPr>
            <a:r>
              <a:rPr lang="en-US" dirty="0" smtClean="0"/>
              <a:t>Bed nets form a protective barrier around people sleeping under them</a:t>
            </a:r>
          </a:p>
          <a:p>
            <a:pPr>
              <a:buNone/>
            </a:pPr>
            <a:r>
              <a:rPr lang="en-US" dirty="0" smtClean="0"/>
              <a:t>. However, bed nets treated with an insecticide are much more protective than untreated nets</a:t>
            </a:r>
            <a:endParaRPr lang="en-US" sz="4000" b="1" dirty="0" smtClean="0">
              <a:solidFill>
                <a:srgbClr val="604A7B"/>
              </a:solidFill>
            </a:endParaRPr>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994628" y="2604242"/>
            <a:ext cx="3175000" cy="2120900"/>
          </a:xfrm>
          <a:prstGeom prst="rect">
            <a:avLst/>
          </a:prstGeom>
        </p:spPr>
      </p:pic>
      <p:pic>
        <p:nvPicPr>
          <p:cNvPr id="5" name="Picture 4"/>
          <p:cNvPicPr>
            <a:picLocks noChangeAspect="1"/>
          </p:cNvPicPr>
          <p:nvPr/>
        </p:nvPicPr>
        <p:blipFill>
          <a:blip r:embed="rId4"/>
          <a:stretch>
            <a:fillRect/>
          </a:stretch>
        </p:blipFill>
        <p:spPr>
          <a:xfrm>
            <a:off x="5141625" y="2366818"/>
            <a:ext cx="2282249" cy="2358324"/>
          </a:xfrm>
          <a:prstGeom prst="rect">
            <a:avLst/>
          </a:prstGeom>
        </p:spPr>
      </p:pic>
    </p:spTree>
    <p:extLst>
      <p:ext uri="{BB962C8B-B14F-4D97-AF65-F5344CB8AC3E}">
        <p14:creationId xmlns:p14="http://schemas.microsoft.com/office/powerpoint/2010/main" val="2796964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rgbClr val="604A7B"/>
                </a:solidFill>
              </a:rPr>
              <a:t>2-</a:t>
            </a:r>
            <a:r>
              <a:rPr lang="en-US" b="1" i="1" dirty="0">
                <a:solidFill>
                  <a:srgbClr val="604A7B"/>
                </a:solidFill>
              </a:rPr>
              <a:t>Indoor Residual </a:t>
            </a:r>
            <a:r>
              <a:rPr lang="en-US" b="1" i="1" dirty="0" smtClean="0">
                <a:solidFill>
                  <a:srgbClr val="604A7B"/>
                </a:solidFill>
              </a:rPr>
              <a:t>Spraying</a:t>
            </a:r>
            <a:endParaRPr lang="en-US" i="1" dirty="0">
              <a:solidFill>
                <a:srgbClr val="604A7B"/>
              </a:solidFill>
            </a:endParaRPr>
          </a:p>
        </p:txBody>
      </p:sp>
      <p:sp>
        <p:nvSpPr>
          <p:cNvPr id="3" name="Content Placeholder 2"/>
          <p:cNvSpPr>
            <a:spLocks noGrp="1"/>
          </p:cNvSpPr>
          <p:nvPr>
            <p:ph idx="1"/>
          </p:nvPr>
        </p:nvSpPr>
        <p:spPr>
          <a:xfrm>
            <a:off x="247708" y="1417638"/>
            <a:ext cx="8229600" cy="5063909"/>
          </a:xfrm>
        </p:spPr>
        <p:txBody>
          <a:bodyPr>
            <a:normAutofit fontScale="85000" lnSpcReduction="20000"/>
          </a:bodyPr>
          <a:lstStyle/>
          <a:p>
            <a:pPr>
              <a:buNone/>
            </a:pPr>
            <a:r>
              <a:rPr lang="en-US" b="1" dirty="0" smtClean="0"/>
              <a:t>What </a:t>
            </a:r>
            <a:r>
              <a:rPr lang="en-US" b="1" dirty="0"/>
              <a:t>Is Indoor Residual Spraying?</a:t>
            </a:r>
          </a:p>
          <a:p>
            <a:pPr>
              <a:buNone/>
            </a:pPr>
            <a:r>
              <a:rPr lang="en-US" sz="2800" dirty="0"/>
              <a:t>IRS involves coating the walls</a:t>
            </a:r>
            <a:r>
              <a:rPr lang="en-US" sz="2800" dirty="0" smtClean="0"/>
              <a:t> of </a:t>
            </a:r>
            <a:r>
              <a:rPr lang="en-US" sz="2800" dirty="0"/>
              <a:t>a house with a residual insecticide. For several months, the insecticide will kill mosquitoes and other insects that come in contact with these surfaces.</a:t>
            </a:r>
            <a:r>
              <a:rPr lang="en-US" sz="2800" dirty="0" smtClean="0"/>
              <a:t> </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800" dirty="0" smtClean="0"/>
              <a:t>IRS </a:t>
            </a:r>
            <a:r>
              <a:rPr lang="en-US" sz="2800" dirty="0"/>
              <a:t>does not directly prevent people from being bitten by mosquitoes. Rather, it usually kills mosquitoes after they have fed if they come to rest on the sprayed surface.</a:t>
            </a:r>
            <a:r>
              <a:rPr lang="en-US" sz="2800" dirty="0" smtClean="0"/>
              <a:t> </a:t>
            </a:r>
            <a:endParaRPr lang="en-US" sz="2800" dirty="0"/>
          </a:p>
        </p:txBody>
      </p:sp>
      <p:pic>
        <p:nvPicPr>
          <p:cNvPr id="4" name="Picture 3"/>
          <p:cNvPicPr>
            <a:picLocks noChangeAspect="1"/>
          </p:cNvPicPr>
          <p:nvPr/>
        </p:nvPicPr>
        <p:blipFill>
          <a:blip r:embed="rId3"/>
          <a:stretch>
            <a:fillRect/>
          </a:stretch>
        </p:blipFill>
        <p:spPr>
          <a:xfrm>
            <a:off x="4138532" y="3062110"/>
            <a:ext cx="4338776" cy="1741217"/>
          </a:xfrm>
          <a:prstGeom prst="rect">
            <a:avLst/>
          </a:prstGeom>
        </p:spPr>
      </p:pic>
    </p:spTree>
    <p:extLst>
      <p:ext uri="{BB962C8B-B14F-4D97-AF65-F5344CB8AC3E}">
        <p14:creationId xmlns:p14="http://schemas.microsoft.com/office/powerpoint/2010/main" val="2933024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05" y="274638"/>
            <a:ext cx="8904928" cy="1143000"/>
          </a:xfrm>
        </p:spPr>
        <p:txBody>
          <a:bodyPr>
            <a:noAutofit/>
          </a:bodyPr>
          <a:lstStyle/>
          <a:p>
            <a:r>
              <a:rPr lang="en-US" sz="3600" b="1" i="1" dirty="0" smtClean="0">
                <a:solidFill>
                  <a:srgbClr val="604A7B"/>
                </a:solidFill>
              </a:rPr>
              <a:t>3-Larval </a:t>
            </a:r>
            <a:r>
              <a:rPr lang="en-US" sz="3600" b="1" i="1" dirty="0">
                <a:solidFill>
                  <a:srgbClr val="604A7B"/>
                </a:solidFill>
              </a:rPr>
              <a:t>Control and </a:t>
            </a:r>
            <a:r>
              <a:rPr lang="en-US" sz="3600" b="1" i="1" dirty="0" smtClean="0">
                <a:solidFill>
                  <a:srgbClr val="604A7B"/>
                </a:solidFill>
              </a:rPr>
              <a:t/>
            </a:r>
            <a:br>
              <a:rPr lang="en-US" sz="3600" b="1" i="1" dirty="0" smtClean="0">
                <a:solidFill>
                  <a:srgbClr val="604A7B"/>
                </a:solidFill>
              </a:rPr>
            </a:br>
            <a:r>
              <a:rPr lang="en-US" sz="3600" b="1" i="1" dirty="0" smtClean="0">
                <a:solidFill>
                  <a:srgbClr val="604A7B"/>
                </a:solidFill>
              </a:rPr>
              <a:t>Other </a:t>
            </a:r>
            <a:r>
              <a:rPr lang="en-US" sz="3600" b="1" i="1" dirty="0">
                <a:solidFill>
                  <a:srgbClr val="604A7B"/>
                </a:solidFill>
              </a:rPr>
              <a:t>Vector </a:t>
            </a:r>
            <a:r>
              <a:rPr lang="en-US" sz="3600" b="1" i="1" dirty="0" smtClean="0">
                <a:solidFill>
                  <a:srgbClr val="604A7B"/>
                </a:solidFill>
              </a:rPr>
              <a:t>Control Interventions</a:t>
            </a:r>
            <a:endParaRPr lang="en-US" sz="3600" i="1" dirty="0">
              <a:solidFill>
                <a:srgbClr val="604A7B"/>
              </a:solidFill>
            </a:endParaRPr>
          </a:p>
        </p:txBody>
      </p:sp>
      <p:sp>
        <p:nvSpPr>
          <p:cNvPr id="3" name="Content Placeholder 2"/>
          <p:cNvSpPr>
            <a:spLocks noGrp="1"/>
          </p:cNvSpPr>
          <p:nvPr>
            <p:ph idx="1"/>
          </p:nvPr>
        </p:nvSpPr>
        <p:spPr>
          <a:xfrm>
            <a:off x="457200" y="1707293"/>
            <a:ext cx="4727728" cy="4525963"/>
          </a:xfrm>
        </p:spPr>
        <p:txBody>
          <a:bodyPr>
            <a:normAutofit fontScale="77500" lnSpcReduction="20000"/>
          </a:bodyPr>
          <a:lstStyle/>
          <a:p>
            <a:r>
              <a:rPr lang="en-US" dirty="0"/>
              <a:t>Fogging (area spraying) using a machine mounted on the back of a truck.</a:t>
            </a:r>
          </a:p>
          <a:p>
            <a:r>
              <a:rPr lang="en-US" dirty="0" smtClean="0"/>
              <a:t>Fogging is for </a:t>
            </a:r>
            <a:r>
              <a:rPr lang="en-US" dirty="0"/>
              <a:t>emergency situations such as epidemics</a:t>
            </a:r>
            <a:r>
              <a:rPr lang="en-US" dirty="0" smtClean="0"/>
              <a:t>.. </a:t>
            </a:r>
          </a:p>
          <a:p>
            <a:r>
              <a:rPr lang="en-US" dirty="0" smtClean="0"/>
              <a:t>Fogging </a:t>
            </a:r>
            <a:r>
              <a:rPr lang="en-US" dirty="0"/>
              <a:t>and area sprays must be properly timed to coincide with the time of peak adult mosquito </a:t>
            </a:r>
            <a:r>
              <a:rPr lang="en-US" dirty="0" smtClean="0"/>
              <a:t>activity </a:t>
            </a:r>
            <a:r>
              <a:rPr lang="en-US" dirty="0" smtClean="0">
                <a:solidFill>
                  <a:schemeClr val="accent4">
                    <a:lumMod val="60000"/>
                    <a:lumOff val="40000"/>
                  </a:schemeClr>
                </a:solidFill>
              </a:rPr>
              <a:t>why</a:t>
            </a:r>
          </a:p>
          <a:p>
            <a:r>
              <a:rPr lang="en-US" dirty="0" smtClean="0"/>
              <a:t>In </a:t>
            </a:r>
            <a:r>
              <a:rPr lang="en-US" dirty="0"/>
              <a:t>addition, fogging and area spraying will have to be repeatedly applied to have an </a:t>
            </a:r>
            <a:r>
              <a:rPr lang="en-US" dirty="0" smtClean="0"/>
              <a:t>impact.</a:t>
            </a:r>
          </a:p>
          <a:p>
            <a:endParaRPr lang="en-US" dirty="0"/>
          </a:p>
        </p:txBody>
      </p:sp>
      <p:pic>
        <p:nvPicPr>
          <p:cNvPr id="4" name="Picture 3"/>
          <p:cNvPicPr>
            <a:picLocks noChangeAspect="1"/>
          </p:cNvPicPr>
          <p:nvPr/>
        </p:nvPicPr>
        <p:blipFill>
          <a:blip r:embed="rId3"/>
          <a:stretch>
            <a:fillRect/>
          </a:stretch>
        </p:blipFill>
        <p:spPr>
          <a:xfrm>
            <a:off x="5472979" y="1417638"/>
            <a:ext cx="3226464" cy="4815618"/>
          </a:xfrm>
          <a:prstGeom prst="rect">
            <a:avLst/>
          </a:prstGeom>
        </p:spPr>
      </p:pic>
    </p:spTree>
    <p:extLst>
      <p:ext uri="{BB962C8B-B14F-4D97-AF65-F5344CB8AC3E}">
        <p14:creationId xmlns:p14="http://schemas.microsoft.com/office/powerpoint/2010/main" val="3473854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smtClean="0">
                <a:solidFill>
                  <a:srgbClr val="604A7B"/>
                </a:solidFill>
              </a:rPr>
              <a:t>4-Intermittent </a:t>
            </a:r>
            <a:r>
              <a:rPr lang="en-US" sz="3600" b="1" i="1" dirty="0">
                <a:solidFill>
                  <a:srgbClr val="604A7B"/>
                </a:solidFill>
              </a:rPr>
              <a:t>Preventive Treatment of Malaria for Pregnant Women (</a:t>
            </a:r>
            <a:r>
              <a:rPr lang="en-US" sz="3600" b="1" i="1" dirty="0" err="1">
                <a:solidFill>
                  <a:srgbClr val="604A7B"/>
                </a:solidFill>
              </a:rPr>
              <a:t>IPTp</a:t>
            </a:r>
            <a:r>
              <a:rPr lang="en-US" sz="3600" b="1" i="1" dirty="0" smtClean="0">
                <a:solidFill>
                  <a:srgbClr val="604A7B"/>
                </a:solidFill>
              </a:rPr>
              <a:t>)</a:t>
            </a:r>
            <a:endParaRPr lang="en-US" i="1" dirty="0">
              <a:solidFill>
                <a:srgbClr val="604A7B"/>
              </a:solidFill>
            </a:endParaRPr>
          </a:p>
        </p:txBody>
      </p:sp>
      <p:sp>
        <p:nvSpPr>
          <p:cNvPr id="3" name="Content Placeholder 2"/>
          <p:cNvSpPr>
            <a:spLocks noGrp="1"/>
          </p:cNvSpPr>
          <p:nvPr>
            <p:ph idx="1"/>
          </p:nvPr>
        </p:nvSpPr>
        <p:spPr/>
        <p:txBody>
          <a:bodyPr>
            <a:normAutofit/>
          </a:bodyPr>
          <a:lstStyle/>
          <a:p>
            <a:r>
              <a:rPr lang="en-US" b="1" dirty="0" err="1" smtClean="0">
                <a:solidFill>
                  <a:srgbClr val="604A7B"/>
                </a:solidFill>
              </a:rPr>
              <a:t>IPTp</a:t>
            </a:r>
            <a:r>
              <a:rPr lang="en-US" b="1" dirty="0">
                <a:solidFill>
                  <a:srgbClr val="604A7B"/>
                </a:solidFill>
              </a:rPr>
              <a:t>: </a:t>
            </a:r>
          </a:p>
          <a:p>
            <a:pPr>
              <a:buNone/>
            </a:pPr>
            <a:r>
              <a:rPr lang="en-US" dirty="0" err="1"/>
              <a:t>IPTp</a:t>
            </a:r>
            <a:r>
              <a:rPr lang="en-US" dirty="0"/>
              <a:t> entails administration of a curative dose of an effective antimalarial drug (currently </a:t>
            </a:r>
            <a:r>
              <a:rPr lang="en-US" dirty="0" err="1"/>
              <a:t>sulfadoxine-pyrimethamine</a:t>
            </a:r>
            <a:r>
              <a:rPr lang="en-US" dirty="0"/>
              <a:t>) to all pregnant women whether or not they are infected with the malaria parasite.</a:t>
            </a:r>
            <a:r>
              <a:rPr lang="en-US" dirty="0" smtClean="0"/>
              <a:t> </a:t>
            </a:r>
            <a:endParaRPr lang="en-US" dirty="0"/>
          </a:p>
        </p:txBody>
      </p:sp>
    </p:spTree>
    <p:extLst>
      <p:ext uri="{BB962C8B-B14F-4D97-AF65-F5344CB8AC3E}">
        <p14:creationId xmlns:p14="http://schemas.microsoft.com/office/powerpoint/2010/main" val="2584242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604A7B"/>
                </a:solidFill>
              </a:rPr>
              <a:t>5-Personal </a:t>
            </a:r>
            <a:r>
              <a:rPr lang="en-US" b="1" i="1" dirty="0">
                <a:solidFill>
                  <a:srgbClr val="604A7B"/>
                </a:solidFill>
              </a:rPr>
              <a:t>Protection Measures:</a:t>
            </a:r>
            <a:r>
              <a:rPr lang="en-US" b="1" i="1" dirty="0" smtClean="0">
                <a:solidFill>
                  <a:srgbClr val="604A7B"/>
                </a:solidFill>
              </a:rPr>
              <a:t>-</a:t>
            </a:r>
            <a:br>
              <a:rPr lang="en-US" b="1" i="1" dirty="0" smtClean="0">
                <a:solidFill>
                  <a:srgbClr val="604A7B"/>
                </a:solidFill>
              </a:rPr>
            </a:br>
            <a:r>
              <a:rPr lang="en-US" b="1" i="1" dirty="0" smtClean="0">
                <a:solidFill>
                  <a:srgbClr val="604A7B"/>
                </a:solidFill>
              </a:rPr>
              <a:t>prophylaxis </a:t>
            </a:r>
            <a:endParaRPr lang="en-US" i="1" dirty="0">
              <a:solidFill>
                <a:srgbClr val="604A7B"/>
              </a:solidFill>
            </a:endParaRPr>
          </a:p>
        </p:txBody>
      </p:sp>
      <p:sp>
        <p:nvSpPr>
          <p:cNvPr id="3" name="Content Placeholder 2"/>
          <p:cNvSpPr>
            <a:spLocks noGrp="1"/>
          </p:cNvSpPr>
          <p:nvPr>
            <p:ph idx="1"/>
          </p:nvPr>
        </p:nvSpPr>
        <p:spPr/>
        <p:txBody>
          <a:bodyPr>
            <a:noAutofit/>
          </a:bodyPr>
          <a:lstStyle/>
          <a:p>
            <a:r>
              <a:rPr lang="en-US" sz="2500" dirty="0" smtClean="0"/>
              <a:t>Well-constructed </a:t>
            </a:r>
            <a:r>
              <a:rPr lang="en-US" sz="2500" dirty="0"/>
              <a:t>houses with window screens are effective for </a:t>
            </a:r>
            <a:r>
              <a:rPr lang="en-US" sz="2500" dirty="0" smtClean="0"/>
              <a:t>prevent mosquitoes biting</a:t>
            </a:r>
            <a:r>
              <a:rPr lang="en-US" sz="2500" dirty="0"/>
              <a:t>.</a:t>
            </a:r>
            <a:endParaRPr lang="en-US" sz="2500" dirty="0" smtClean="0"/>
          </a:p>
          <a:p>
            <a:r>
              <a:rPr lang="en-US" sz="2500" dirty="0" smtClean="0"/>
              <a:t>Repellents (bug spray applied in skin or clothes) are effective against outdoor mosquitoes bites or </a:t>
            </a:r>
            <a:r>
              <a:rPr lang="en-US" sz="2500" dirty="0"/>
              <a:t>when </a:t>
            </a:r>
            <a:r>
              <a:rPr lang="en-US" sz="2500" dirty="0" smtClean="0"/>
              <a:t>ITNs are </a:t>
            </a:r>
            <a:r>
              <a:rPr lang="en-US" sz="2500" dirty="0"/>
              <a:t>not </a:t>
            </a:r>
            <a:r>
              <a:rPr lang="en-US" sz="2500" dirty="0" smtClean="0"/>
              <a:t>used.</a:t>
            </a:r>
            <a:endParaRPr lang="en-US" sz="2500" dirty="0"/>
          </a:p>
          <a:p>
            <a:r>
              <a:rPr lang="en-US" sz="2500" dirty="0"/>
              <a:t>Sterile Male </a:t>
            </a:r>
            <a:r>
              <a:rPr lang="en-US" sz="2500" dirty="0" smtClean="0"/>
              <a:t>Release into </a:t>
            </a:r>
            <a:r>
              <a:rPr lang="en-US" sz="2500" dirty="0"/>
              <a:t>an area has been successfully applied in several </a:t>
            </a:r>
            <a:r>
              <a:rPr lang="en-US" sz="2500" dirty="0" smtClean="0"/>
              <a:t>areas</a:t>
            </a:r>
            <a:r>
              <a:rPr lang="en-US" sz="2500" dirty="0"/>
              <a:t>. </a:t>
            </a:r>
          </a:p>
          <a:p>
            <a:r>
              <a:rPr lang="en-US" sz="2500" dirty="0"/>
              <a:t>Personal prophylaxis </a:t>
            </a:r>
            <a:r>
              <a:rPr lang="en-US" sz="2500" dirty="0" smtClean="0"/>
              <a:t>from mosquito’s bite include: using of </a:t>
            </a:r>
            <a:r>
              <a:rPr lang="en-US" sz="2500" dirty="0"/>
              <a:t>window </a:t>
            </a:r>
            <a:r>
              <a:rPr lang="en-US" sz="2500" dirty="0" smtClean="0"/>
              <a:t>screens, wearing </a:t>
            </a:r>
            <a:r>
              <a:rPr lang="en-US" sz="2500" dirty="0"/>
              <a:t>light-colored clothes, long pants, and long-sleeved </a:t>
            </a:r>
            <a:r>
              <a:rPr lang="en-US" sz="2500" dirty="0" smtClean="0"/>
              <a:t>shirts</a:t>
            </a:r>
            <a:r>
              <a:rPr lang="en-US" sz="2500" dirty="0"/>
              <a:t>, </a:t>
            </a:r>
            <a:r>
              <a:rPr lang="en-US" sz="2500" dirty="0">
                <a:hlinkClick r:id="rId2"/>
              </a:rPr>
              <a:t>ITNs</a:t>
            </a:r>
            <a:r>
              <a:rPr lang="en-US" sz="2500" dirty="0"/>
              <a:t> </a:t>
            </a:r>
            <a:r>
              <a:rPr lang="en-US" sz="2500" dirty="0" smtClean="0"/>
              <a:t>. </a:t>
            </a:r>
            <a:endParaRPr lang="en-US" sz="2500" dirty="0"/>
          </a:p>
        </p:txBody>
      </p:sp>
    </p:spTree>
    <p:extLst>
      <p:ext uri="{BB962C8B-B14F-4D97-AF65-F5344CB8AC3E}">
        <p14:creationId xmlns:p14="http://schemas.microsoft.com/office/powerpoint/2010/main" val="41835816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260" b="761"/>
          <a:stretch/>
        </p:blipFill>
        <p:spPr>
          <a:xfrm>
            <a:off x="4302351" y="583107"/>
            <a:ext cx="4475162" cy="5779249"/>
          </a:xfrm>
        </p:spPr>
      </p:pic>
      <p:pic>
        <p:nvPicPr>
          <p:cNvPr id="5" name="Picture 4"/>
          <p:cNvPicPr>
            <a:picLocks noChangeAspect="1"/>
          </p:cNvPicPr>
          <p:nvPr/>
        </p:nvPicPr>
        <p:blipFill>
          <a:blip r:embed="rId3"/>
          <a:stretch>
            <a:fillRect/>
          </a:stretch>
        </p:blipFill>
        <p:spPr>
          <a:xfrm>
            <a:off x="230760" y="958889"/>
            <a:ext cx="3810000" cy="3485692"/>
          </a:xfrm>
          <a:prstGeom prst="rect">
            <a:avLst/>
          </a:prstGeom>
          <a:ln>
            <a:noFill/>
          </a:ln>
          <a:effectLst>
            <a:softEdge rad="112500"/>
          </a:effectLst>
        </p:spPr>
      </p:pic>
    </p:spTree>
    <p:extLst>
      <p:ext uri="{BB962C8B-B14F-4D97-AF65-F5344CB8AC3E}">
        <p14:creationId xmlns:p14="http://schemas.microsoft.com/office/powerpoint/2010/main" val="1122220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rPr>
              <a:t>programs for prevention and control of malaria </a:t>
            </a:r>
            <a:r>
              <a:rPr lang="de-DE" b="1" dirty="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rPr>
              <a:t>in KSA.</a:t>
            </a:r>
            <a:endParaRPr lang="en-US" b="1" dirty="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2862714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8" y="5711272"/>
            <a:ext cx="7456714" cy="1124658"/>
          </a:xfrm>
        </p:spPr>
        <p:txBody>
          <a:bodyPr>
            <a:normAutofit fontScale="90000"/>
          </a:bodyPr>
          <a:lstStyle/>
          <a:p>
            <a:pPr algn="ctr"/>
            <a:r>
              <a:rPr lang="en-US" dirty="0"/>
              <a:t>ITNs/LLINs Insecticide-treated bed nets/Long-lasting insecticidal nets.</a:t>
            </a:r>
            <a:br>
              <a:rPr lang="en-US" dirty="0"/>
            </a:br>
            <a:r>
              <a:rPr lang="en-US" dirty="0"/>
              <a:t>IRS Indoor residual spraying, while DDT an insecticide, not used in KSA. </a:t>
            </a:r>
            <a:br>
              <a:rPr lang="en-US" dirty="0"/>
            </a:br>
            <a:endParaRPr lang="en-US" dirty="0"/>
          </a:p>
        </p:txBody>
      </p:sp>
      <p:pic>
        <p:nvPicPr>
          <p:cNvPr id="5" name="Picture Placeholder 4" descr="unnamed.pn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423" b="-508"/>
          <a:stretch/>
        </p:blipFill>
        <p:spPr>
          <a:xfrm>
            <a:off x="439738" y="326944"/>
            <a:ext cx="8248650" cy="5475142"/>
          </a:xfrm>
          <a:prstGeom prst="rect">
            <a:avLst/>
          </a:prstGeom>
          <a:ln>
            <a:noFill/>
          </a:ln>
          <a:effectLst>
            <a:softEdge rad="112500"/>
          </a:effectLst>
        </p:spPr>
      </p:pic>
      <p:sp>
        <p:nvSpPr>
          <p:cNvPr id="3" name="Rectangle 2"/>
          <p:cNvSpPr/>
          <p:nvPr/>
        </p:nvSpPr>
        <p:spPr>
          <a:xfrm>
            <a:off x="2503714" y="4593771"/>
            <a:ext cx="5551715"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8119040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62734"/>
            <a:ext cx="8229600" cy="4525963"/>
          </a:xfrm>
        </p:spPr>
        <p:txBody>
          <a:bodyPr/>
          <a:lstStyle/>
          <a:p>
            <a:r>
              <a:rPr lang="en-US" dirty="0"/>
              <a:t>Saudi Arabia has succeeded to reach the “Elimination Phase”. </a:t>
            </a:r>
            <a:endParaRPr lang="en-US" dirty="0" smtClean="0"/>
          </a:p>
          <a:p>
            <a:r>
              <a:rPr lang="en-US" dirty="0" smtClean="0"/>
              <a:t>Between </a:t>
            </a:r>
            <a:r>
              <a:rPr lang="en-US" dirty="0"/>
              <a:t>2000 and 2011, Saudi Arabia achieved a decrease in malaria cases and case incidence rates of ≥75% </a:t>
            </a:r>
          </a:p>
          <a:p>
            <a:r>
              <a:rPr lang="en-US" dirty="0"/>
              <a:t> The </a:t>
            </a:r>
            <a:r>
              <a:rPr lang="en-US" dirty="0" smtClean="0"/>
              <a:t>program </a:t>
            </a:r>
            <a:r>
              <a:rPr lang="en-US" dirty="0"/>
              <a:t>has been successful in reducing the numbers of indigenous cases to very low levels. </a:t>
            </a:r>
          </a:p>
          <a:p>
            <a:endParaRPr lang="en-US" dirty="0"/>
          </a:p>
        </p:txBody>
      </p:sp>
    </p:spTree>
    <p:extLst>
      <p:ext uri="{BB962C8B-B14F-4D97-AF65-F5344CB8AC3E}">
        <p14:creationId xmlns:p14="http://schemas.microsoft.com/office/powerpoint/2010/main" val="8457118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604A7B"/>
                </a:solidFill>
              </a:rPr>
              <a:t>Africa is the most affected </a:t>
            </a:r>
            <a:r>
              <a:rPr lang="en-US" b="1" i="1" dirty="0" smtClean="0">
                <a:solidFill>
                  <a:srgbClr val="604A7B"/>
                </a:solidFill>
              </a:rPr>
              <a:t>area</a:t>
            </a:r>
            <a:br>
              <a:rPr lang="en-US" b="1" i="1" dirty="0" smtClean="0">
                <a:solidFill>
                  <a:srgbClr val="604A7B"/>
                </a:solidFill>
              </a:rPr>
            </a:br>
            <a:r>
              <a:rPr lang="en-US" b="1" i="1" dirty="0" smtClean="0">
                <a:solidFill>
                  <a:srgbClr val="604A7B"/>
                </a:solidFill>
              </a:rPr>
              <a:t>why ????</a:t>
            </a:r>
            <a:endParaRPr lang="en-US" b="1" i="1" dirty="0">
              <a:solidFill>
                <a:srgbClr val="604A7B"/>
              </a:solidFill>
            </a:endParaRPr>
          </a:p>
        </p:txBody>
      </p:sp>
      <p:sp>
        <p:nvSpPr>
          <p:cNvPr id="3" name="Content Placeholder 2"/>
          <p:cNvSpPr>
            <a:spLocks noGrp="1"/>
          </p:cNvSpPr>
          <p:nvPr>
            <p:ph idx="1"/>
          </p:nvPr>
        </p:nvSpPr>
        <p:spPr>
          <a:xfrm>
            <a:off x="128619" y="1600200"/>
            <a:ext cx="8713930" cy="5119153"/>
          </a:xfrm>
        </p:spPr>
        <p:txBody>
          <a:bodyPr>
            <a:normAutofit lnSpcReduction="10000"/>
          </a:bodyPr>
          <a:lstStyle/>
          <a:p>
            <a:r>
              <a:rPr lang="en-US" sz="2800" dirty="0"/>
              <a:t>A very efficient mosquito (</a:t>
            </a:r>
            <a:r>
              <a:rPr lang="en-US" sz="2800" i="1" dirty="0"/>
              <a:t>Anopheles </a:t>
            </a:r>
            <a:r>
              <a:rPr lang="en-US" sz="2800" i="1" dirty="0" err="1"/>
              <a:t>gambiae</a:t>
            </a:r>
            <a:r>
              <a:rPr lang="en-US" sz="2800" dirty="0"/>
              <a:t> complex) is responsible for high transmission</a:t>
            </a:r>
            <a:r>
              <a:rPr lang="en-US" sz="2800" dirty="0" smtClean="0"/>
              <a:t>.</a:t>
            </a:r>
          </a:p>
          <a:p>
            <a:endParaRPr lang="en-US" sz="2800" dirty="0"/>
          </a:p>
          <a:p>
            <a:r>
              <a:rPr lang="en-US" sz="2800" dirty="0"/>
              <a:t>The predominant parasite species is </a:t>
            </a:r>
            <a:r>
              <a:rPr lang="en-US" sz="2800" i="1" dirty="0"/>
              <a:t>Plasmodium falciparum</a:t>
            </a:r>
            <a:r>
              <a:rPr lang="en-US" sz="2800" dirty="0"/>
              <a:t>, which is the species that is most likely to cause severe malaria and death</a:t>
            </a:r>
            <a:r>
              <a:rPr lang="en-US" sz="2800" dirty="0" smtClean="0"/>
              <a:t>.</a:t>
            </a:r>
          </a:p>
          <a:p>
            <a:pPr marL="0" indent="0">
              <a:buNone/>
            </a:pPr>
            <a:endParaRPr lang="en-US" sz="2800" dirty="0"/>
          </a:p>
          <a:p>
            <a:r>
              <a:rPr lang="en-US" sz="2800" dirty="0"/>
              <a:t>Local weather conditions often allow transmission to occur year round</a:t>
            </a:r>
            <a:r>
              <a:rPr lang="en-US" sz="2800" dirty="0" smtClean="0"/>
              <a:t>.</a:t>
            </a:r>
          </a:p>
          <a:p>
            <a:pPr marL="0" indent="0">
              <a:buNone/>
            </a:pPr>
            <a:endParaRPr lang="en-US" sz="2800" dirty="0"/>
          </a:p>
          <a:p>
            <a:r>
              <a:rPr lang="en-US" sz="2800" dirty="0" smtClean="0"/>
              <a:t>socio-economic status</a:t>
            </a:r>
            <a:endParaRPr lang="en-US" dirty="0"/>
          </a:p>
        </p:txBody>
      </p:sp>
    </p:spTree>
    <p:extLst>
      <p:ext uri="{BB962C8B-B14F-4D97-AF65-F5344CB8AC3E}">
        <p14:creationId xmlns:p14="http://schemas.microsoft.com/office/powerpoint/2010/main" val="402514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604A7B"/>
                </a:solidFill>
              </a:rPr>
              <a:t>Malaria Prevention Campaigns in SA  </a:t>
            </a:r>
            <a:endParaRPr lang="en-US" b="1" i="1" dirty="0">
              <a:solidFill>
                <a:srgbClr val="604A7B"/>
              </a:solidFill>
            </a:endParaRPr>
          </a:p>
        </p:txBody>
      </p:sp>
      <p:sp>
        <p:nvSpPr>
          <p:cNvPr id="6" name="Rectangle 2"/>
          <p:cNvSpPr>
            <a:spLocks noChangeArrowheads="1"/>
          </p:cNvSpPr>
          <p:nvPr/>
        </p:nvSpPr>
        <p:spPr bwMode="auto">
          <a:xfrm>
            <a:off x="457200" y="3176588"/>
            <a:ext cx="650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457200" y="3176588"/>
            <a:ext cx="650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0" name="Control 11"/>
          <p:cNvSpPr>
            <a:spLocks noChangeArrowheads="1" noChangeShapeType="1"/>
          </p:cNvSpPr>
          <p:nvPr/>
        </p:nvSpPr>
        <p:spPr bwMode="auto">
          <a:xfrm>
            <a:off x="457200" y="3176588"/>
            <a:ext cx="65088" cy="158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Control 12"/>
          <p:cNvSpPr>
            <a:spLocks noChangeArrowheads="1" noChangeShapeType="1"/>
          </p:cNvSpPr>
          <p:nvPr/>
        </p:nvSpPr>
        <p:spPr bwMode="auto">
          <a:xfrm>
            <a:off x="457200" y="3017838"/>
            <a:ext cx="777875" cy="63801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Control 13"/>
          <p:cNvSpPr>
            <a:spLocks noChangeArrowheads="1" noChangeShapeType="1"/>
          </p:cNvSpPr>
          <p:nvPr/>
        </p:nvSpPr>
        <p:spPr bwMode="auto">
          <a:xfrm>
            <a:off x="457200" y="3176588"/>
            <a:ext cx="65088" cy="158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Control 14"/>
          <p:cNvSpPr>
            <a:spLocks noChangeArrowheads="1" noChangeShapeType="1"/>
          </p:cNvSpPr>
          <p:nvPr/>
        </p:nvSpPr>
        <p:spPr bwMode="auto">
          <a:xfrm>
            <a:off x="457200" y="3176588"/>
            <a:ext cx="65088" cy="158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Control 15"/>
          <p:cNvSpPr>
            <a:spLocks noChangeArrowheads="1" noChangeShapeType="1"/>
          </p:cNvSpPr>
          <p:nvPr/>
        </p:nvSpPr>
        <p:spPr bwMode="auto">
          <a:xfrm>
            <a:off x="457200" y="3017838"/>
            <a:ext cx="777875" cy="63801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Control 16"/>
          <p:cNvSpPr>
            <a:spLocks noChangeArrowheads="1" noChangeShapeType="1"/>
          </p:cNvSpPr>
          <p:nvPr/>
        </p:nvSpPr>
        <p:spPr bwMode="auto">
          <a:xfrm>
            <a:off x="457200" y="11150600"/>
            <a:ext cx="65088" cy="158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Control 17"/>
          <p:cNvSpPr>
            <a:spLocks noChangeArrowheads="1" noChangeShapeType="1"/>
          </p:cNvSpPr>
          <p:nvPr/>
        </p:nvSpPr>
        <p:spPr bwMode="auto">
          <a:xfrm>
            <a:off x="457200" y="3176588"/>
            <a:ext cx="65088" cy="158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Control 18"/>
          <p:cNvSpPr>
            <a:spLocks noChangeArrowheads="1" noChangeShapeType="1"/>
          </p:cNvSpPr>
          <p:nvPr/>
        </p:nvSpPr>
        <p:spPr bwMode="auto">
          <a:xfrm>
            <a:off x="457200" y="3017838"/>
            <a:ext cx="777875" cy="63801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Control 19"/>
          <p:cNvSpPr>
            <a:spLocks noChangeArrowheads="1" noChangeShapeType="1"/>
          </p:cNvSpPr>
          <p:nvPr/>
        </p:nvSpPr>
        <p:spPr bwMode="auto">
          <a:xfrm>
            <a:off x="457200" y="3176588"/>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Control 20"/>
          <p:cNvSpPr>
            <a:spLocks noChangeArrowheads="1" noChangeShapeType="1"/>
          </p:cNvSpPr>
          <p:nvPr/>
        </p:nvSpPr>
        <p:spPr bwMode="auto">
          <a:xfrm>
            <a:off x="457200" y="3176588"/>
            <a:ext cx="65088" cy="158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Control 21"/>
          <p:cNvSpPr>
            <a:spLocks noChangeArrowheads="1" noChangeShapeType="1"/>
          </p:cNvSpPr>
          <p:nvPr/>
        </p:nvSpPr>
        <p:spPr bwMode="auto">
          <a:xfrm>
            <a:off x="457200" y="3176588"/>
            <a:ext cx="65088" cy="158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Control 22"/>
          <p:cNvSpPr>
            <a:spLocks noChangeArrowheads="1" noChangeShapeType="1"/>
          </p:cNvSpPr>
          <p:nvPr/>
        </p:nvSpPr>
        <p:spPr bwMode="auto">
          <a:xfrm>
            <a:off x="457200" y="3176588"/>
            <a:ext cx="65088" cy="158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2" name="Control 36"/>
          <p:cNvSpPr>
            <a:spLocks noChangeArrowheads="1" noChangeShapeType="1"/>
          </p:cNvSpPr>
          <p:nvPr/>
        </p:nvSpPr>
        <p:spPr bwMode="auto">
          <a:xfrm>
            <a:off x="457200" y="7323138"/>
            <a:ext cx="65088" cy="158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3" name="Control 37"/>
          <p:cNvSpPr>
            <a:spLocks noChangeArrowheads="1" noChangeShapeType="1"/>
          </p:cNvSpPr>
          <p:nvPr/>
        </p:nvSpPr>
        <p:spPr bwMode="auto">
          <a:xfrm>
            <a:off x="457200" y="7323138"/>
            <a:ext cx="65088" cy="158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192" y="1493840"/>
            <a:ext cx="3109357" cy="51377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140" y="1763532"/>
            <a:ext cx="2478834" cy="401678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91" y="1504726"/>
            <a:ext cx="3041696" cy="5120640"/>
          </a:xfrm>
          <a:prstGeom prst="rect">
            <a:avLst/>
          </a:prstGeom>
          <a:noFill/>
          <a:extLst>
            <a:ext uri="{909E8E84-426E-40dd-AFC4-6F175D3DCCD1}">
              <a14:hiddenFill xmlns:a14="http://schemas.microsoft.com/office/drawing/2010/main">
                <a:solidFill>
                  <a:srgbClr val="FFFFFF"/>
                </a:solidFill>
              </a14:hiddenFill>
            </a:ext>
          </a:extLst>
        </p:spPr>
      </p:pic>
      <p:sp>
        <p:nvSpPr>
          <p:cNvPr id="25" name="AutoShape 39" descr="{3}">
            <a:hlinkClick r:id="rId5" tooltip="{3}"/>
          </p:cNvPr>
          <p:cNvSpPr>
            <a:spLocks noChangeAspect="1" noChangeArrowheads="1"/>
          </p:cNvSpPr>
          <p:nvPr/>
        </p:nvSpPr>
        <p:spPr bwMode="auto">
          <a:xfrm>
            <a:off x="457200" y="3092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40" descr="{3}">
            <a:hlinkClick r:id="rId5" tooltip="{3}"/>
          </p:cNvPr>
          <p:cNvSpPr>
            <a:spLocks noChangeAspect="1" noChangeArrowheads="1"/>
          </p:cNvSpPr>
          <p:nvPr/>
        </p:nvSpPr>
        <p:spPr bwMode="auto">
          <a:xfrm>
            <a:off x="457200" y="31384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41" descr="{3}">
            <a:hlinkClick r:id="rId5" tooltip="{3}"/>
          </p:cNvPr>
          <p:cNvSpPr>
            <a:spLocks noChangeAspect="1" noChangeArrowheads="1"/>
          </p:cNvSpPr>
          <p:nvPr/>
        </p:nvSpPr>
        <p:spPr bwMode="auto">
          <a:xfrm>
            <a:off x="457200" y="3184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42" descr="{3}">
            <a:hlinkClick r:id="rId5" tooltip="{3}"/>
          </p:cNvPr>
          <p:cNvSpPr>
            <a:spLocks noChangeAspect="1" noChangeArrowheads="1"/>
          </p:cNvSpPr>
          <p:nvPr/>
        </p:nvSpPr>
        <p:spPr bwMode="auto">
          <a:xfrm>
            <a:off x="457200" y="3230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AutoShape 43" descr="{3}">
            <a:hlinkClick r:id="rId5" tooltip="{3}"/>
          </p:cNvPr>
          <p:cNvSpPr>
            <a:spLocks noChangeAspect="1" noChangeArrowheads="1"/>
          </p:cNvSpPr>
          <p:nvPr/>
        </p:nvSpPr>
        <p:spPr bwMode="auto">
          <a:xfrm>
            <a:off x="4572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AutoShape 44" descr="{3}">
            <a:hlinkClick r:id="rId5" tooltip="{3}"/>
          </p:cNvPr>
          <p:cNvSpPr>
            <a:spLocks noChangeAspect="1" noChangeArrowheads="1"/>
          </p:cNvSpPr>
          <p:nvPr/>
        </p:nvSpPr>
        <p:spPr bwMode="auto">
          <a:xfrm>
            <a:off x="457200" y="3322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6483667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2130" y="274638"/>
            <a:ext cx="3974937" cy="292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657" y="3377837"/>
            <a:ext cx="7565572" cy="331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10543" y="5410199"/>
            <a:ext cx="348343" cy="51163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2617972" y="6226645"/>
            <a:ext cx="365760" cy="16328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rot="21364422">
            <a:off x="5972737" y="4339343"/>
            <a:ext cx="348343" cy="2061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3445304" y="6248413"/>
            <a:ext cx="365760" cy="16328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4272636" y="6248409"/>
            <a:ext cx="365760" cy="16328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4870446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604A7B"/>
                </a:solidFill>
                <a:ea typeface="Calibri"/>
                <a:cs typeface="Calibri"/>
              </a:rPr>
              <a:t>Epidemic measures:	</a:t>
            </a:r>
            <a:endParaRPr lang="en-US" i="1" dirty="0">
              <a:solidFill>
                <a:srgbClr val="604A7B"/>
              </a:solidFill>
            </a:endParaRPr>
          </a:p>
        </p:txBody>
      </p:sp>
      <p:sp>
        <p:nvSpPr>
          <p:cNvPr id="3" name="Content Placeholder 2"/>
          <p:cNvSpPr>
            <a:spLocks noGrp="1"/>
          </p:cNvSpPr>
          <p:nvPr>
            <p:ph idx="1"/>
          </p:nvPr>
        </p:nvSpPr>
        <p:spPr/>
        <p:txBody>
          <a:bodyPr>
            <a:normAutofit/>
          </a:bodyPr>
          <a:lstStyle/>
          <a:p>
            <a:pPr marL="6350" indent="-6350">
              <a:lnSpc>
                <a:spcPct val="120000"/>
              </a:lnSpc>
              <a:spcBef>
                <a:spcPts val="0"/>
              </a:spcBef>
              <a:spcAft>
                <a:spcPts val="3080"/>
              </a:spcAft>
            </a:pPr>
            <a:r>
              <a:rPr lang="en-US" dirty="0" smtClean="0">
                <a:solidFill>
                  <a:srgbClr val="000000"/>
                </a:solidFill>
                <a:ea typeface="Calibri"/>
                <a:cs typeface="Calibri"/>
              </a:rPr>
              <a:t>To determine the nature and extent of the epidemic situations.</a:t>
            </a:r>
          </a:p>
          <a:p>
            <a:pPr marL="6350" indent="-6350">
              <a:lnSpc>
                <a:spcPct val="120000"/>
              </a:lnSpc>
              <a:spcBef>
                <a:spcPts val="0"/>
              </a:spcBef>
              <a:spcAft>
                <a:spcPts val="3080"/>
              </a:spcAft>
            </a:pPr>
            <a:r>
              <a:rPr lang="en-US" dirty="0" smtClean="0">
                <a:solidFill>
                  <a:srgbClr val="000000"/>
                </a:solidFill>
                <a:ea typeface="Calibri"/>
                <a:cs typeface="Calibri"/>
              </a:rPr>
              <a:t>Immediate and effective treatment to all cases in order to control and prevent malaria epidemics.</a:t>
            </a:r>
          </a:p>
          <a:p>
            <a:endParaRPr lang="en-US" dirty="0"/>
          </a:p>
        </p:txBody>
      </p:sp>
    </p:spTree>
    <p:extLst>
      <p:ext uri="{BB962C8B-B14F-4D97-AF65-F5344CB8AC3E}">
        <p14:creationId xmlns:p14="http://schemas.microsoft.com/office/powerpoint/2010/main" val="361186008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604A7B"/>
                </a:solidFill>
              </a:rPr>
              <a:t>Thank you </a:t>
            </a:r>
            <a:endParaRPr lang="en-US" i="1" dirty="0">
              <a:solidFill>
                <a:srgbClr val="604A7B"/>
              </a:solidFill>
            </a:endParaRPr>
          </a:p>
        </p:txBody>
      </p:sp>
    </p:spTree>
    <p:extLst>
      <p:ext uri="{BB962C8B-B14F-4D97-AF65-F5344CB8AC3E}">
        <p14:creationId xmlns:p14="http://schemas.microsoft.com/office/powerpoint/2010/main" val="4266032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638"/>
            <a:ext cx="8229600" cy="1143000"/>
          </a:xfrm>
        </p:spPr>
        <p:txBody>
          <a:bodyPr>
            <a:normAutofit/>
          </a:bodyPr>
          <a:lstStyle/>
          <a:p>
            <a:r>
              <a:rPr lang="en-US" sz="3600" b="1" dirty="0" smtClean="0">
                <a:solidFill>
                  <a:srgbClr val="604A7B"/>
                </a:solidFill>
              </a:rPr>
              <a:t>References</a:t>
            </a:r>
            <a:endParaRPr lang="en-US" sz="3600" b="1" dirty="0">
              <a:solidFill>
                <a:srgbClr val="604A7B"/>
              </a:solidFill>
            </a:endParaRPr>
          </a:p>
        </p:txBody>
      </p:sp>
      <p:sp>
        <p:nvSpPr>
          <p:cNvPr id="3" name="عنصر نائب للمحتوى 2"/>
          <p:cNvSpPr>
            <a:spLocks noGrp="1"/>
          </p:cNvSpPr>
          <p:nvPr>
            <p:ph idx="1"/>
          </p:nvPr>
        </p:nvSpPr>
        <p:spPr>
          <a:xfrm>
            <a:off x="241300" y="901700"/>
            <a:ext cx="8229600" cy="5672138"/>
          </a:xfrm>
        </p:spPr>
        <p:txBody>
          <a:bodyPr>
            <a:noAutofit/>
          </a:bodyPr>
          <a:lstStyle/>
          <a:p>
            <a:pPr>
              <a:lnSpc>
                <a:spcPct val="90000"/>
              </a:lnSpc>
            </a:pPr>
            <a:endParaRPr lang="en-US" sz="1000" dirty="0" smtClean="0"/>
          </a:p>
          <a:p>
            <a:pPr marL="0" indent="0">
              <a:lnSpc>
                <a:spcPct val="90000"/>
              </a:lnSpc>
              <a:buNone/>
            </a:pPr>
            <a:r>
              <a:rPr lang="en-US" sz="1000" dirty="0" smtClean="0"/>
              <a:t>WHO World Malaria report 2013 </a:t>
            </a:r>
          </a:p>
          <a:p>
            <a:pPr>
              <a:lnSpc>
                <a:spcPct val="90000"/>
              </a:lnSpc>
            </a:pPr>
            <a:r>
              <a:rPr lang="en-US" sz="1000" dirty="0" smtClean="0">
                <a:hlinkClick r:id="rId2"/>
              </a:rPr>
              <a:t>http://www.who.int/malaria/publications/world_malaria_report_2013/wmr2013_no_profiles.pdf?ua=1</a:t>
            </a:r>
            <a:endParaRPr lang="en-US" sz="1000" dirty="0" smtClean="0"/>
          </a:p>
          <a:p>
            <a:pPr>
              <a:lnSpc>
                <a:spcPct val="90000"/>
              </a:lnSpc>
            </a:pPr>
            <a:r>
              <a:rPr lang="en-US" sz="1000" dirty="0" smtClean="0">
                <a:hlinkClick r:id="rId3"/>
              </a:rPr>
              <a:t>http://www.who.int/malaria/publications/country-profiles/profile_sau_en.pdf?ua=1</a:t>
            </a:r>
            <a:endParaRPr lang="en-US" sz="1000" dirty="0" smtClean="0"/>
          </a:p>
          <a:p>
            <a:pPr marL="0" indent="0">
              <a:lnSpc>
                <a:spcPct val="90000"/>
              </a:lnSpc>
              <a:buNone/>
            </a:pPr>
            <a:r>
              <a:rPr lang="en-US" sz="1000" dirty="0" smtClean="0"/>
              <a:t>WHO Malaria report 2010</a:t>
            </a:r>
          </a:p>
          <a:p>
            <a:pPr>
              <a:lnSpc>
                <a:spcPct val="90000"/>
              </a:lnSpc>
            </a:pPr>
            <a:r>
              <a:rPr lang="en-US" sz="1000" dirty="0" smtClean="0">
                <a:hlinkClick r:id="rId4"/>
              </a:rPr>
              <a:t>http://www.who.int/malaria/publications/country-profiles/2010/en/#S</a:t>
            </a:r>
            <a:endParaRPr lang="en-US" sz="1000" dirty="0" smtClean="0"/>
          </a:p>
          <a:p>
            <a:pPr marL="0" indent="0">
              <a:lnSpc>
                <a:spcPct val="90000"/>
              </a:lnSpc>
              <a:buNone/>
            </a:pPr>
            <a:r>
              <a:rPr lang="en-US" sz="1000" dirty="0" smtClean="0"/>
              <a:t>CDC malaria </a:t>
            </a:r>
          </a:p>
          <a:p>
            <a:pPr>
              <a:lnSpc>
                <a:spcPct val="90000"/>
              </a:lnSpc>
            </a:pPr>
            <a:r>
              <a:rPr lang="en-US" sz="1000" dirty="0" smtClean="0"/>
              <a:t>http://</a:t>
            </a:r>
            <a:r>
              <a:rPr lang="en-US" sz="1000" dirty="0" err="1" smtClean="0"/>
              <a:t>www.cdc.gov</a:t>
            </a:r>
            <a:r>
              <a:rPr lang="en-US" sz="1000" dirty="0" smtClean="0"/>
              <a:t>/malaria/</a:t>
            </a:r>
            <a:r>
              <a:rPr lang="en-US" sz="1000" dirty="0" err="1" smtClean="0"/>
              <a:t>malaria_worldwide</a:t>
            </a:r>
            <a:r>
              <a:rPr lang="en-US" sz="1000" dirty="0" smtClean="0"/>
              <a:t>/</a:t>
            </a:r>
            <a:r>
              <a:rPr lang="en-US" sz="1000" dirty="0" err="1" smtClean="0"/>
              <a:t>impact.html</a:t>
            </a:r>
            <a:endParaRPr lang="en-US" sz="1000" dirty="0"/>
          </a:p>
          <a:p>
            <a:pPr>
              <a:lnSpc>
                <a:spcPct val="90000"/>
              </a:lnSpc>
            </a:pPr>
            <a:r>
              <a:rPr lang="en-US" sz="1000" dirty="0">
                <a:hlinkClick r:id="rId5" action="ppaction://hlinkfile"/>
              </a:rPr>
              <a:t>file:///C:/</a:t>
            </a:r>
            <a:r>
              <a:rPr lang="en-US" sz="1000" dirty="0" smtClean="0">
                <a:hlinkClick r:id="rId5" action="ppaction://hlinkfile"/>
              </a:rPr>
              <a:t>Users/User/Downloads/9789241564694_eng.pdf</a:t>
            </a:r>
            <a:endParaRPr lang="en-US" sz="1000" dirty="0" smtClean="0"/>
          </a:p>
          <a:p>
            <a:pPr>
              <a:lnSpc>
                <a:spcPct val="90000"/>
              </a:lnSpc>
            </a:pPr>
            <a:r>
              <a:rPr lang="en-US" sz="1000" u="sng" dirty="0" smtClean="0">
                <a:hlinkClick r:id="rId6"/>
              </a:rPr>
              <a:t>http://www.cdc.gov/malaria/malaria_worldwide/reduction/itn.html</a:t>
            </a:r>
            <a:endParaRPr lang="en-US" sz="1000" dirty="0" smtClean="0"/>
          </a:p>
          <a:p>
            <a:pPr>
              <a:lnSpc>
                <a:spcPct val="90000"/>
              </a:lnSpc>
            </a:pPr>
            <a:r>
              <a:rPr lang="en-US" sz="1000" u="sng" dirty="0" smtClean="0">
                <a:hlinkClick r:id="rId7"/>
              </a:rPr>
              <a:t>http://www.cdc.gov/malaria/malaria_worldwide/reduction/iptp.html</a:t>
            </a:r>
            <a:endParaRPr lang="en-US" sz="1000" dirty="0" smtClean="0"/>
          </a:p>
          <a:p>
            <a:pPr>
              <a:lnSpc>
                <a:spcPct val="90000"/>
              </a:lnSpc>
            </a:pPr>
            <a:r>
              <a:rPr lang="en-US" sz="1000" dirty="0" smtClean="0"/>
              <a:t>http://</a:t>
            </a:r>
            <a:r>
              <a:rPr lang="en-US" sz="1000" dirty="0" err="1" smtClean="0"/>
              <a:t>www.cdc.gov</a:t>
            </a:r>
            <a:r>
              <a:rPr lang="en-US" sz="1000" dirty="0" smtClean="0"/>
              <a:t>/malaria/</a:t>
            </a:r>
            <a:r>
              <a:rPr lang="en-US" sz="1000" dirty="0" err="1" smtClean="0"/>
              <a:t>malaria_worldwide</a:t>
            </a:r>
            <a:r>
              <a:rPr lang="en-US" sz="1000" dirty="0" smtClean="0"/>
              <a:t>/reduction/</a:t>
            </a:r>
            <a:r>
              <a:rPr lang="en-US" sz="1000" dirty="0" err="1" smtClean="0"/>
              <a:t>vector_control.htm</a:t>
            </a:r>
            <a:endParaRPr lang="en-US" sz="1000" dirty="0" smtClean="0"/>
          </a:p>
          <a:p>
            <a:pPr>
              <a:lnSpc>
                <a:spcPct val="90000"/>
              </a:lnSpc>
            </a:pPr>
            <a:r>
              <a:rPr lang="en-US" sz="1000" dirty="0" smtClean="0">
                <a:hlinkClick r:id="rId8"/>
              </a:rPr>
              <a:t>http://www.cdc.gov/malaria/malaria_worldwide/reduction/vaccine.html</a:t>
            </a:r>
            <a:endParaRPr lang="en-US" sz="1000" dirty="0" smtClean="0"/>
          </a:p>
          <a:p>
            <a:pPr>
              <a:lnSpc>
                <a:spcPct val="90000"/>
              </a:lnSpc>
            </a:pPr>
            <a:r>
              <a:rPr lang="en-US" sz="1000" dirty="0">
                <a:hlinkClick r:id="rId9"/>
              </a:rPr>
              <a:t>http://www.cdc.gov/malaria/about/</a:t>
            </a:r>
            <a:r>
              <a:rPr lang="en-US" sz="1000" dirty="0" smtClean="0">
                <a:hlinkClick r:id="rId9"/>
              </a:rPr>
              <a:t>disease.html</a:t>
            </a:r>
            <a:endParaRPr lang="en-US" sz="1000" dirty="0" smtClean="0"/>
          </a:p>
          <a:p>
            <a:pPr>
              <a:lnSpc>
                <a:spcPct val="90000"/>
              </a:lnSpc>
            </a:pPr>
            <a:r>
              <a:rPr lang="en-US" sz="1000" dirty="0">
                <a:hlinkClick r:id="rId10"/>
              </a:rPr>
              <a:t>http://www.cdc.gov/malaria/about/biology/</a:t>
            </a:r>
            <a:r>
              <a:rPr lang="en-US" sz="1000" dirty="0" smtClean="0">
                <a:hlinkClick r:id="rId10"/>
              </a:rPr>
              <a:t>index.html</a:t>
            </a:r>
            <a:endParaRPr lang="en-US" sz="1000" dirty="0" smtClean="0"/>
          </a:p>
          <a:p>
            <a:pPr>
              <a:lnSpc>
                <a:spcPct val="90000"/>
              </a:lnSpc>
            </a:pPr>
            <a:r>
              <a:rPr lang="en-US" sz="1000" dirty="0">
                <a:hlinkClick r:id="rId11"/>
              </a:rPr>
              <a:t>http://www.cdc.gov/malaria/about/biology/</a:t>
            </a:r>
            <a:r>
              <a:rPr lang="en-US" sz="1000" dirty="0" smtClean="0">
                <a:hlinkClick r:id="rId11"/>
              </a:rPr>
              <a:t>human_factors.html</a:t>
            </a:r>
            <a:endParaRPr lang="en-US" sz="1000" dirty="0" smtClean="0"/>
          </a:p>
          <a:p>
            <a:pPr>
              <a:lnSpc>
                <a:spcPct val="90000"/>
              </a:lnSpc>
            </a:pPr>
            <a:r>
              <a:rPr lang="en-US" sz="1000" dirty="0">
                <a:hlinkClick r:id="rId12"/>
              </a:rPr>
              <a:t>http://www.cdc.gov/malaria/about/biology/</a:t>
            </a:r>
            <a:r>
              <a:rPr lang="en-US" sz="1000" dirty="0" smtClean="0">
                <a:hlinkClick r:id="rId12"/>
              </a:rPr>
              <a:t>ecology.html</a:t>
            </a:r>
            <a:endParaRPr lang="en-US" sz="1000" dirty="0" smtClean="0"/>
          </a:p>
          <a:p>
            <a:pPr>
              <a:lnSpc>
                <a:spcPct val="90000"/>
              </a:lnSpc>
            </a:pPr>
            <a:endParaRPr lang="en-US" sz="1000" dirty="0"/>
          </a:p>
          <a:p>
            <a:pPr marL="0" indent="0">
              <a:lnSpc>
                <a:spcPct val="90000"/>
              </a:lnSpc>
              <a:buNone/>
            </a:pPr>
            <a:r>
              <a:rPr lang="en-US" sz="1000" dirty="0" smtClean="0"/>
              <a:t>“</a:t>
            </a:r>
            <a:r>
              <a:rPr lang="en-US" sz="1000" dirty="0"/>
              <a:t>Malaria - Blue Book - Department of Health, Victoria, Australia.” Instructional. Accessed November 5, 2014. </a:t>
            </a:r>
            <a:r>
              <a:rPr lang="en-US" sz="1000" dirty="0">
                <a:hlinkClick r:id="rId13"/>
              </a:rPr>
              <a:t>http://</a:t>
            </a:r>
            <a:r>
              <a:rPr lang="en-US" sz="1000" dirty="0" smtClean="0">
                <a:hlinkClick r:id="rId13"/>
              </a:rPr>
              <a:t>ideas.health.vic.gov.au/bluebook/malaria.asp</a:t>
            </a:r>
            <a:r>
              <a:rPr lang="en-US" sz="1000" dirty="0" smtClean="0"/>
              <a:t> </a:t>
            </a:r>
          </a:p>
          <a:p>
            <a:pPr marL="0" indent="0">
              <a:lnSpc>
                <a:spcPct val="90000"/>
              </a:lnSpc>
              <a:buNone/>
            </a:pPr>
            <a:r>
              <a:rPr lang="en-US" sz="1000" dirty="0" smtClean="0"/>
              <a:t>Local </a:t>
            </a:r>
            <a:r>
              <a:rPr lang="en-US" sz="1000" dirty="0"/>
              <a:t>resources/magazines  </a:t>
            </a:r>
            <a:br>
              <a:rPr lang="en-US" sz="1000" dirty="0"/>
            </a:br>
            <a:endParaRPr lang="en-US" sz="1000" dirty="0"/>
          </a:p>
          <a:p>
            <a:pPr>
              <a:lnSpc>
                <a:spcPct val="90000"/>
              </a:lnSpc>
            </a:pPr>
            <a:r>
              <a:rPr lang="en-US" sz="1000" i="1" dirty="0">
                <a:hlinkClick r:id="rId14"/>
              </a:rPr>
              <a:t>www.alriyadh.com/236273</a:t>
            </a:r>
            <a:r>
              <a:rPr lang="en-US" sz="1000" i="1" dirty="0"/>
              <a:t> </a:t>
            </a:r>
          </a:p>
          <a:p>
            <a:pPr>
              <a:lnSpc>
                <a:spcPct val="90000"/>
              </a:lnSpc>
            </a:pPr>
            <a:r>
              <a:rPr lang="en-US" sz="1000" dirty="0">
                <a:hlinkClick r:id="rId15"/>
              </a:rPr>
              <a:t>http://www.alriyadh.com/199215</a:t>
            </a:r>
            <a:endParaRPr lang="en-US" sz="1000" dirty="0"/>
          </a:p>
          <a:p>
            <a:pPr>
              <a:lnSpc>
                <a:spcPct val="90000"/>
              </a:lnSpc>
            </a:pPr>
            <a:r>
              <a:rPr lang="en-US" sz="1000" dirty="0">
                <a:hlinkClick r:id="rId16"/>
              </a:rPr>
              <a:t>http://www.moh.gov.sa/HealthAwareness/EducationalContent/Diseases/Hematology/Pages/002.aspx</a:t>
            </a:r>
            <a:endParaRPr lang="en-US" sz="1000" dirty="0"/>
          </a:p>
          <a:p>
            <a:pPr>
              <a:lnSpc>
                <a:spcPct val="90000"/>
              </a:lnSpc>
            </a:pPr>
            <a:r>
              <a:rPr lang="en-US" sz="1000" dirty="0">
                <a:hlinkClick r:id="rId17"/>
              </a:rPr>
              <a:t>http://www.alarabiya.net/ar/saudi-today/2013/04/25/</a:t>
            </a:r>
            <a:r>
              <a:rPr lang="x-none" sz="1000" dirty="0">
                <a:hlinkClick r:id="rId17"/>
              </a:rPr>
              <a:t>في-اليوم-العالمي-للملاريا-جازان-تحاصر-المرض-وتكافحه.</a:t>
            </a:r>
            <a:r>
              <a:rPr lang="en-US" sz="1000" dirty="0">
                <a:hlinkClick r:id="rId17"/>
              </a:rPr>
              <a:t>html</a:t>
            </a:r>
            <a:endParaRPr lang="en-US" sz="1000" dirty="0"/>
          </a:p>
          <a:p>
            <a:pPr marL="0" indent="0">
              <a:lnSpc>
                <a:spcPct val="90000"/>
              </a:lnSpc>
              <a:buNone/>
            </a:pPr>
            <a:endParaRPr lang="en-US" sz="1000" dirty="0"/>
          </a:p>
          <a:p>
            <a:pPr marL="0" indent="0">
              <a:lnSpc>
                <a:spcPct val="90000"/>
              </a:lnSpc>
              <a:buNone/>
            </a:pPr>
            <a:r>
              <a:rPr lang="en-US" sz="1000" dirty="0" smtClean="0"/>
              <a:t>Images:</a:t>
            </a:r>
          </a:p>
          <a:p>
            <a:pPr marL="0" indent="0">
              <a:lnSpc>
                <a:spcPct val="90000"/>
              </a:lnSpc>
              <a:buNone/>
            </a:pPr>
            <a:r>
              <a:rPr lang="en-US" sz="1000" dirty="0">
                <a:hlinkClick r:id="rId18"/>
              </a:rPr>
              <a:t>http://www.careeradvicehq.com/wp-content/uploads/2011/06/warm-contacts-list.jpg</a:t>
            </a:r>
          </a:p>
          <a:p>
            <a:pPr marL="0" indent="0">
              <a:lnSpc>
                <a:spcPct val="90000"/>
              </a:lnSpc>
              <a:buNone/>
            </a:pPr>
            <a:r>
              <a:rPr lang="en-US" sz="1000" dirty="0">
                <a:hlinkClick r:id="rId18"/>
              </a:rPr>
              <a:t>http://thumbs.dreamstime.com/z/pushpins-shows-destination-points-map-black-31955097.jpg</a:t>
            </a:r>
            <a:endParaRPr lang="en-US" sz="1000" dirty="0"/>
          </a:p>
          <a:p>
            <a:pPr marL="0" indent="0">
              <a:lnSpc>
                <a:spcPct val="90000"/>
              </a:lnSpc>
              <a:buNone/>
            </a:pPr>
            <a:r>
              <a:rPr lang="en-US" sz="1000" dirty="0">
                <a:hlinkClick r:id="rId19"/>
              </a:rPr>
              <a:t>http://www.qahtaan.com/vb/showthread.php?t=14793</a:t>
            </a:r>
            <a:r>
              <a:rPr lang="en-US" sz="1000" dirty="0"/>
              <a:t>   </a:t>
            </a:r>
            <a:endParaRPr lang="en-US" sz="1000" dirty="0" smtClean="0"/>
          </a:p>
          <a:p>
            <a:pPr marL="0" indent="0">
              <a:lnSpc>
                <a:spcPct val="90000"/>
              </a:lnSpc>
              <a:buNone/>
            </a:pPr>
            <a:r>
              <a:rPr lang="en-US" sz="1000" dirty="0">
                <a:hlinkClick r:id="rId20"/>
              </a:rPr>
              <a:t>http://www.telegraph.co.uk/science/science-news/10889131/Mosquitoes-modified-to-only-give-birth-to-males-in-bid-to-wipe-out-</a:t>
            </a:r>
            <a:r>
              <a:rPr lang="en-US" sz="1000" dirty="0" smtClean="0">
                <a:hlinkClick r:id="rId20"/>
              </a:rPr>
              <a:t>malaria.html</a:t>
            </a:r>
            <a:endParaRPr lang="en-US" sz="1000" dirty="0" smtClean="0"/>
          </a:p>
          <a:p>
            <a:pPr marL="0" indent="0">
              <a:lnSpc>
                <a:spcPct val="90000"/>
              </a:lnSpc>
              <a:buNone/>
            </a:pPr>
            <a:r>
              <a:rPr lang="nl-NL" sz="1000" dirty="0">
                <a:hlinkClick r:id="rId21"/>
              </a:rPr>
              <a:t>http://www.greek2m.org/1%20%20mosq.%20clh-west-nile-2012%20(1).</a:t>
            </a:r>
            <a:r>
              <a:rPr lang="nl-NL" sz="1000" dirty="0" smtClean="0">
                <a:hlinkClick r:id="rId21"/>
              </a:rPr>
              <a:t>jpg</a:t>
            </a:r>
            <a:endParaRPr lang="nl-NL" sz="1000" dirty="0" smtClean="0"/>
          </a:p>
          <a:p>
            <a:pPr marL="0" indent="0">
              <a:lnSpc>
                <a:spcPct val="90000"/>
              </a:lnSpc>
              <a:buNone/>
            </a:pPr>
            <a:endParaRPr lang="en-US" sz="1000" dirty="0" smtClean="0"/>
          </a:p>
          <a:p>
            <a:pPr marL="0" indent="0">
              <a:lnSpc>
                <a:spcPct val="90000"/>
              </a:lnSpc>
              <a:buNone/>
            </a:pPr>
            <a:endParaRPr lang="en-US" sz="1000" dirty="0"/>
          </a:p>
        </p:txBody>
      </p:sp>
      <p:sp>
        <p:nvSpPr>
          <p:cNvPr id="4" name="عنصر نائب لرقم الشريحة 3"/>
          <p:cNvSpPr>
            <a:spLocks noGrp="1"/>
          </p:cNvSpPr>
          <p:nvPr>
            <p:ph type="sldNum" sz="quarter" idx="12"/>
          </p:nvPr>
        </p:nvSpPr>
        <p:spPr/>
        <p:txBody>
          <a:bodyPr/>
          <a:lstStyle/>
          <a:p>
            <a:fld id="{07220901-211C-4A42-97E8-7C0D5D1D1CD7}" type="slidenum">
              <a:rPr lang="en-US" smtClean="0"/>
              <a:t>54</a:t>
            </a:fld>
            <a:endParaRPr lang="en-US"/>
          </a:p>
        </p:txBody>
      </p:sp>
    </p:spTree>
    <p:extLst>
      <p:ext uri="{BB962C8B-B14F-4D97-AF65-F5344CB8AC3E}">
        <p14:creationId xmlns:p14="http://schemas.microsoft.com/office/powerpoint/2010/main" val="3832959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27" y="33513"/>
            <a:ext cx="8229600" cy="991023"/>
          </a:xfrm>
        </p:spPr>
        <p:txBody>
          <a:bodyPr/>
          <a:lstStyle/>
          <a:p>
            <a:r>
              <a:rPr lang="en-US" b="1" i="1" dirty="0">
                <a:solidFill>
                  <a:srgbClr val="604A7B"/>
                </a:solidFill>
              </a:rPr>
              <a:t>Who Is Most Vulnerable?</a:t>
            </a:r>
            <a:endParaRPr lang="en-US" i="1" dirty="0">
              <a:solidFill>
                <a:srgbClr val="604A7B"/>
              </a:solidFill>
            </a:endParaRPr>
          </a:p>
        </p:txBody>
      </p:sp>
      <p:sp>
        <p:nvSpPr>
          <p:cNvPr id="3" name="Content Placeholder 2"/>
          <p:cNvSpPr>
            <a:spLocks noGrp="1"/>
          </p:cNvSpPr>
          <p:nvPr>
            <p:ph idx="1"/>
          </p:nvPr>
        </p:nvSpPr>
        <p:spPr>
          <a:xfrm>
            <a:off x="1" y="1024536"/>
            <a:ext cx="9144000" cy="5710892"/>
          </a:xfrm>
        </p:spPr>
        <p:txBody>
          <a:bodyPr>
            <a:normAutofit fontScale="92500" lnSpcReduction="20000"/>
          </a:bodyPr>
          <a:lstStyle/>
          <a:p>
            <a:pPr marL="0" indent="0">
              <a:buNone/>
            </a:pPr>
            <a:r>
              <a:rPr lang="en-US" dirty="0"/>
              <a:t>The most vulnerable are </a:t>
            </a:r>
            <a:r>
              <a:rPr lang="en-US" b="1" dirty="0">
                <a:solidFill>
                  <a:srgbClr val="FF0000"/>
                </a:solidFill>
              </a:rPr>
              <a:t>persons with no or little immunity </a:t>
            </a:r>
            <a:r>
              <a:rPr lang="en-US" dirty="0"/>
              <a:t>against the disease. In areas with high transmission (such as </a:t>
            </a:r>
            <a:r>
              <a:rPr lang="en-US" dirty="0" smtClean="0"/>
              <a:t>Sub-Saharan Africa)</a:t>
            </a:r>
            <a:r>
              <a:rPr lang="en-US" dirty="0"/>
              <a:t>, the most vulnerable groups are</a:t>
            </a:r>
            <a:r>
              <a:rPr lang="en-US" dirty="0" smtClean="0"/>
              <a:t>:</a:t>
            </a:r>
          </a:p>
          <a:p>
            <a:pPr marL="0" indent="0">
              <a:buNone/>
            </a:pPr>
            <a:endParaRPr lang="en-US" dirty="0" smtClean="0"/>
          </a:p>
          <a:p>
            <a:r>
              <a:rPr lang="en-US" dirty="0"/>
              <a:t>Young children, who have not yet developed partial immunity to </a:t>
            </a:r>
            <a:r>
              <a:rPr lang="en-US" dirty="0" smtClean="0"/>
              <a:t>malaria</a:t>
            </a:r>
          </a:p>
          <a:p>
            <a:pPr marL="0" indent="0">
              <a:buNone/>
            </a:pPr>
            <a:endParaRPr lang="en-US" dirty="0" smtClean="0"/>
          </a:p>
          <a:p>
            <a:r>
              <a:rPr lang="en-US" dirty="0" smtClean="0"/>
              <a:t>pregnant women , </a:t>
            </a:r>
            <a:r>
              <a:rPr lang="en-US" dirty="0"/>
              <a:t>whose immunity is decreased by </a:t>
            </a:r>
            <a:r>
              <a:rPr lang="en-US" dirty="0" smtClean="0"/>
              <a:t>pregnancy.</a:t>
            </a:r>
          </a:p>
          <a:p>
            <a:pPr marL="0" indent="0">
              <a:buNone/>
            </a:pPr>
            <a:endParaRPr lang="en-US" dirty="0" smtClean="0"/>
          </a:p>
          <a:p>
            <a:r>
              <a:rPr lang="en-US" dirty="0"/>
              <a:t>Travelers or migrants coming from areas with little or no malaria transmission, who lack immunity.</a:t>
            </a:r>
            <a:endParaRPr lang="en-US" dirty="0" smtClean="0"/>
          </a:p>
        </p:txBody>
      </p:sp>
    </p:spTree>
    <p:extLst>
      <p:ext uri="{BB962C8B-B14F-4D97-AF65-F5344CB8AC3E}">
        <p14:creationId xmlns:p14="http://schemas.microsoft.com/office/powerpoint/2010/main" val="27808128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b="1" dirty="0">
                <a:ln>
                  <a:solidFill>
                    <a:schemeClr val="accent4">
                      <a:lumMod val="50000"/>
                    </a:schemeClr>
                  </a:solidFill>
                  <a:prstDash val="solid"/>
                </a:ln>
                <a:solidFill>
                  <a:schemeClr val="accent4">
                    <a:lumMod val="50000"/>
                  </a:schemeClr>
                </a:solidFill>
                <a:effectLst>
                  <a:outerShdw blurRad="88000" dist="50800" dir="5040000" algn="tl">
                    <a:schemeClr val="accent4">
                      <a:tint val="80000"/>
                      <a:satMod val="250000"/>
                      <a:alpha val="45000"/>
                    </a:schemeClr>
                  </a:outerShdw>
                </a:effectLst>
                <a:latin typeface="Book Antiqua"/>
                <a:cs typeface="Book Antiqua"/>
              </a:rPr>
              <a:t>Prevalence of Malaria worldwide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4172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27 at 6.41.22 PM.png"/>
          <p:cNvPicPr>
            <a:picLocks noChangeAspect="1"/>
          </p:cNvPicPr>
          <p:nvPr/>
        </p:nvPicPr>
        <p:blipFill rotWithShape="1">
          <a:blip r:embed="rId2">
            <a:extLst>
              <a:ext uri="{28A0092B-C50C-407E-A947-70E740481C1C}">
                <a14:useLocalDpi xmlns:a14="http://schemas.microsoft.com/office/drawing/2010/main" val="0"/>
              </a:ext>
            </a:extLst>
          </a:blip>
          <a:srcRect l="9105" t="30371" r="6172" b="8000"/>
          <a:stretch/>
        </p:blipFill>
        <p:spPr>
          <a:xfrm>
            <a:off x="639288" y="601695"/>
            <a:ext cx="7747000" cy="3522122"/>
          </a:xfrm>
          <a:prstGeom prst="rect">
            <a:avLst/>
          </a:prstGeom>
        </p:spPr>
      </p:pic>
      <p:sp>
        <p:nvSpPr>
          <p:cNvPr id="3" name="Rectangle 2"/>
          <p:cNvSpPr/>
          <p:nvPr/>
        </p:nvSpPr>
        <p:spPr>
          <a:xfrm>
            <a:off x="639287" y="4651194"/>
            <a:ext cx="7427159" cy="1015663"/>
          </a:xfrm>
          <a:prstGeom prst="rect">
            <a:avLst/>
          </a:prstGeom>
        </p:spPr>
        <p:txBody>
          <a:bodyPr wrap="square">
            <a:spAutoFit/>
          </a:bodyPr>
          <a:lstStyle/>
          <a:p>
            <a:r>
              <a:rPr lang="en-US" sz="2000" b="1" dirty="0" smtClean="0"/>
              <a:t>WHO </a:t>
            </a:r>
            <a:r>
              <a:rPr lang="en-US" sz="2000" b="1" dirty="0"/>
              <a:t>estimated 3.4 billion people were at </a:t>
            </a:r>
            <a:r>
              <a:rPr lang="en-US" sz="2000" b="1" dirty="0" smtClean="0"/>
              <a:t>risk of </a:t>
            </a:r>
            <a:r>
              <a:rPr lang="en-US" sz="2000" b="1" dirty="0"/>
              <a:t>malaria in 2012. </a:t>
            </a:r>
          </a:p>
          <a:p>
            <a:r>
              <a:rPr lang="en-US" sz="2000" b="1" dirty="0"/>
              <a:t>Most of them were living African Region (47%) and the South-East Asia Region (37%).</a:t>
            </a:r>
          </a:p>
        </p:txBody>
      </p:sp>
      <p:sp>
        <p:nvSpPr>
          <p:cNvPr id="2" name="Rectangle 1"/>
          <p:cNvSpPr/>
          <p:nvPr/>
        </p:nvSpPr>
        <p:spPr>
          <a:xfrm>
            <a:off x="639288" y="602986"/>
            <a:ext cx="3833064" cy="3512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29240402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 shot 2014-10-27 at 6.50.24 PM.pn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8333" t="26975" r="48610" b="2431"/>
          <a:stretch/>
        </p:blipFill>
        <p:spPr>
          <a:xfrm>
            <a:off x="0" y="396494"/>
            <a:ext cx="9011110" cy="4746516"/>
          </a:xfrm>
          <a:prstGeom prst="rect">
            <a:avLst/>
          </a:prstGeom>
        </p:spPr>
      </p:pic>
      <p:sp>
        <p:nvSpPr>
          <p:cNvPr id="4" name="Text Placeholder 3"/>
          <p:cNvSpPr>
            <a:spLocks noGrp="1"/>
          </p:cNvSpPr>
          <p:nvPr>
            <p:ph type="body" sz="half" idx="2"/>
          </p:nvPr>
        </p:nvSpPr>
        <p:spPr>
          <a:xfrm>
            <a:off x="694765" y="5526713"/>
            <a:ext cx="7734829" cy="1290973"/>
          </a:xfrm>
        </p:spPr>
        <p:txBody>
          <a:bodyPr>
            <a:normAutofit lnSpcReduction="10000"/>
          </a:bodyPr>
          <a:lstStyle/>
          <a:p>
            <a:pPr marL="285750" indent="-285750">
              <a:buFont typeface="Arial"/>
              <a:buChar char="•"/>
            </a:pPr>
            <a:r>
              <a:rPr lang="en-US" sz="2000" b="1" dirty="0" smtClean="0"/>
              <a:t>According to WHO </a:t>
            </a:r>
            <a:r>
              <a:rPr lang="en-US" sz="2000" b="1" dirty="0" smtClean="0"/>
              <a:t>estimated </a:t>
            </a:r>
            <a:r>
              <a:rPr lang="en-US" sz="2000" b="1" dirty="0" smtClean="0"/>
              <a:t>that </a:t>
            </a:r>
            <a:r>
              <a:rPr lang="en-US" sz="2000" b="1" dirty="0"/>
              <a:t>207 million cases of malaria occurred globally in 2012(uncertainty range 135–287 million) </a:t>
            </a:r>
          </a:p>
          <a:p>
            <a:pPr marL="285750" indent="-285750">
              <a:buFont typeface="Arial"/>
              <a:buChar char="•"/>
            </a:pPr>
            <a:r>
              <a:rPr lang="en-US" sz="2000" b="1" dirty="0" smtClean="0"/>
              <a:t>And 627 </a:t>
            </a:r>
            <a:r>
              <a:rPr lang="en-US" sz="2000" b="1" dirty="0"/>
              <a:t>000 deaths (uncertainty range  473 000–789 000) occurred in 2012 . </a:t>
            </a:r>
            <a:endParaRPr lang="en-US" sz="2000" b="1" strike="sngStrike" dirty="0"/>
          </a:p>
          <a:p>
            <a:endParaRPr lang="en-US" dirty="0"/>
          </a:p>
        </p:txBody>
      </p:sp>
    </p:spTree>
    <p:extLst>
      <p:ext uri="{BB962C8B-B14F-4D97-AF65-F5344CB8AC3E}">
        <p14:creationId xmlns:p14="http://schemas.microsoft.com/office/powerpoint/2010/main" val="2885405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386</TotalTime>
  <Words>3284</Words>
  <Application>Microsoft Macintosh PowerPoint</Application>
  <PresentationFormat>On-screen Show (4:3)</PresentationFormat>
  <Paragraphs>346</Paragraphs>
  <Slides>54</Slides>
  <Notes>25</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Epidemiology of malaria</vt:lpstr>
      <vt:lpstr>PowerPoint Presentation</vt:lpstr>
      <vt:lpstr>Statistics </vt:lpstr>
      <vt:lpstr>Geography</vt:lpstr>
      <vt:lpstr>Africa is the most affected area why ????</vt:lpstr>
      <vt:lpstr>Who Is Most Vulnerable?</vt:lpstr>
      <vt:lpstr>Prevalence of Malaria worldwide  </vt:lpstr>
      <vt:lpstr>PowerPoint Presentation</vt:lpstr>
      <vt:lpstr>PowerPoint Presentation</vt:lpstr>
      <vt:lpstr>PowerPoint Presentation</vt:lpstr>
      <vt:lpstr>PowerPoint Presentation</vt:lpstr>
      <vt:lpstr>PowerPoint Presentation</vt:lpstr>
      <vt:lpstr>In 2012, about 280 million people in nine countries in the Eastern Mediterranean Region were at some risk of malaria, and about 120 million people were at high risk</vt:lpstr>
      <vt:lpstr>According to WHO Three countries accounted for 86% of cases in2012:  the Sudan (47%), Pakistan (22%) and South Sudan (17%).  </vt:lpstr>
      <vt:lpstr>PowerPoint Presentation</vt:lpstr>
      <vt:lpstr>PowerPoint Presentation</vt:lpstr>
      <vt:lpstr>PowerPoint Presentation</vt:lpstr>
      <vt:lpstr>PowerPoint Presentation</vt:lpstr>
      <vt:lpstr>PowerPoint Presentation</vt:lpstr>
      <vt:lpstr>Transmission of Malaria </vt:lpstr>
      <vt:lpstr>Transmission of malaria</vt:lpstr>
      <vt:lpstr>Parasite species that  cause malaria in humans:</vt:lpstr>
      <vt:lpstr>Vector:  Anopheles mosquito.</vt:lpstr>
      <vt:lpstr>Host: human </vt:lpstr>
      <vt:lpstr>Malaria life cycle: </vt:lpstr>
      <vt:lpstr>Symptoms of malaria </vt:lpstr>
      <vt:lpstr>Malaria modes of transmission:</vt:lpstr>
      <vt:lpstr>Human Factors and Malaria</vt:lpstr>
      <vt:lpstr>Human Factors and Malaria</vt:lpstr>
      <vt:lpstr>Human Factors and Malaria, cont. </vt:lpstr>
      <vt:lpstr>Human Factors and Malaria, cont. </vt:lpstr>
      <vt:lpstr>Main Methods for Malaria Control</vt:lpstr>
      <vt:lpstr>Definitions</vt:lpstr>
      <vt:lpstr>Main methods for Malaria control</vt:lpstr>
      <vt:lpstr>Control of patients</vt:lpstr>
      <vt:lpstr>Control of patient’s contacts</vt:lpstr>
      <vt:lpstr>Malaria surveillance systems (1)</vt:lpstr>
      <vt:lpstr>Malaria surveillance systems (2)</vt:lpstr>
      <vt:lpstr>Prevention  (Worldwide measures)</vt:lpstr>
      <vt:lpstr>PowerPoint Presentation</vt:lpstr>
      <vt:lpstr>1-Insecticide-Treated Bed Nets:</vt:lpstr>
      <vt:lpstr>2-Indoor Residual Spraying</vt:lpstr>
      <vt:lpstr>3-Larval Control and  Other Vector Control Interventions</vt:lpstr>
      <vt:lpstr>4-Intermittent Preventive Treatment of Malaria for Pregnant Women (IPTp)</vt:lpstr>
      <vt:lpstr>5-Personal Protection Measures:- prophylaxis </vt:lpstr>
      <vt:lpstr>PowerPoint Presentation</vt:lpstr>
      <vt:lpstr>programs for prevention and control of malaria in KSA.</vt:lpstr>
      <vt:lpstr>ITNs/LLINs Insecticide-treated bed nets/Long-lasting insecticidal nets. IRS Indoor residual spraying, while DDT an insecticide, not used in KSA.  </vt:lpstr>
      <vt:lpstr>PowerPoint Presentation</vt:lpstr>
      <vt:lpstr>Malaria Prevention Campaigns in SA  </vt:lpstr>
      <vt:lpstr>PowerPoint Presentation</vt:lpstr>
      <vt:lpstr>Epidemic measures: </vt:lpstr>
      <vt:lpstr>Thank you </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dc:creator>
  <cp:lastModifiedBy>haifa aldabjan</cp:lastModifiedBy>
  <cp:revision>45</cp:revision>
  <cp:lastPrinted>2014-11-05T14:34:32Z</cp:lastPrinted>
  <dcterms:created xsi:type="dcterms:W3CDTF">2014-11-05T13:44:14Z</dcterms:created>
  <dcterms:modified xsi:type="dcterms:W3CDTF">2014-11-10T21:04:23Z</dcterms:modified>
</cp:coreProperties>
</file>