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68"/>
  </p:notesMasterIdLst>
  <p:handoutMasterIdLst>
    <p:handoutMasterId r:id="rId69"/>
  </p:handoutMasterIdLst>
  <p:sldIdLst>
    <p:sldId id="256" r:id="rId2"/>
    <p:sldId id="397" r:id="rId3"/>
    <p:sldId id="393" r:id="rId4"/>
    <p:sldId id="389" r:id="rId5"/>
    <p:sldId id="394" r:id="rId6"/>
    <p:sldId id="382" r:id="rId7"/>
    <p:sldId id="316" r:id="rId8"/>
    <p:sldId id="275" r:id="rId9"/>
    <p:sldId id="378" r:id="rId10"/>
    <p:sldId id="398" r:id="rId11"/>
    <p:sldId id="399" r:id="rId12"/>
    <p:sldId id="317" r:id="rId13"/>
    <p:sldId id="318" r:id="rId14"/>
    <p:sldId id="265" r:id="rId15"/>
    <p:sldId id="402" r:id="rId16"/>
    <p:sldId id="315" r:id="rId17"/>
    <p:sldId id="302" r:id="rId18"/>
    <p:sldId id="273" r:id="rId19"/>
    <p:sldId id="271" r:id="rId20"/>
    <p:sldId id="272" r:id="rId21"/>
    <p:sldId id="258" r:id="rId22"/>
    <p:sldId id="304" r:id="rId23"/>
    <p:sldId id="278" r:id="rId24"/>
    <p:sldId id="367" r:id="rId25"/>
    <p:sldId id="390" r:id="rId26"/>
    <p:sldId id="277" r:id="rId27"/>
    <p:sldId id="279" r:id="rId28"/>
    <p:sldId id="299" r:id="rId29"/>
    <p:sldId id="403" r:id="rId30"/>
    <p:sldId id="280" r:id="rId31"/>
    <p:sldId id="404" r:id="rId32"/>
    <p:sldId id="281" r:id="rId33"/>
    <p:sldId id="358" r:id="rId34"/>
    <p:sldId id="359" r:id="rId35"/>
    <p:sldId id="284" r:id="rId36"/>
    <p:sldId id="309" r:id="rId37"/>
    <p:sldId id="285" r:id="rId38"/>
    <p:sldId id="292" r:id="rId39"/>
    <p:sldId id="368" r:id="rId40"/>
    <p:sldId id="386" r:id="rId41"/>
    <p:sldId id="297" r:id="rId42"/>
    <p:sldId id="294" r:id="rId43"/>
    <p:sldId id="310" r:id="rId44"/>
    <p:sldId id="295" r:id="rId45"/>
    <p:sldId id="311" r:id="rId46"/>
    <p:sldId id="287" r:id="rId47"/>
    <p:sldId id="387" r:id="rId48"/>
    <p:sldId id="288" r:id="rId49"/>
    <p:sldId id="289" r:id="rId50"/>
    <p:sldId id="290" r:id="rId51"/>
    <p:sldId id="312" r:id="rId52"/>
    <p:sldId id="261" r:id="rId53"/>
    <p:sldId id="380" r:id="rId54"/>
    <p:sldId id="379" r:id="rId55"/>
    <p:sldId id="305" r:id="rId56"/>
    <p:sldId id="401" r:id="rId57"/>
    <p:sldId id="414" r:id="rId58"/>
    <p:sldId id="405" r:id="rId59"/>
    <p:sldId id="406" r:id="rId60"/>
    <p:sldId id="407" r:id="rId61"/>
    <p:sldId id="408" r:id="rId62"/>
    <p:sldId id="409" r:id="rId63"/>
    <p:sldId id="410" r:id="rId64"/>
    <p:sldId id="411" r:id="rId65"/>
    <p:sldId id="412" r:id="rId66"/>
    <p:sldId id="413"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8" d="100"/>
          <a:sy n="98" d="100"/>
        </p:scale>
        <p:origin x="-1704"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D114AC-5767-5847-847F-628E2751A94B}" type="datetimeFigureOut">
              <a:rPr lang="en-US" smtClean="0"/>
              <a:t>10/29/14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5B2A44-BCFC-854F-A7BE-4218396339A6}" type="slidenum">
              <a:rPr lang="en-US" smtClean="0"/>
              <a:t>‹#›</a:t>
            </a:fld>
            <a:endParaRPr lang="en-US"/>
          </a:p>
        </p:txBody>
      </p:sp>
    </p:spTree>
    <p:extLst>
      <p:ext uri="{BB962C8B-B14F-4D97-AF65-F5344CB8AC3E}">
        <p14:creationId xmlns:p14="http://schemas.microsoft.com/office/powerpoint/2010/main" val="2513022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FA76E8-0E63-1B4D-826A-135550FC693F}" type="datetimeFigureOut">
              <a:rPr lang="en-US" smtClean="0"/>
              <a:t>10/29/14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50262-C53F-8B4E-A275-04A4F7098834}" type="slidenum">
              <a:rPr lang="en-US" smtClean="0"/>
              <a:t>‹#›</a:t>
            </a:fld>
            <a:endParaRPr lang="en-US"/>
          </a:p>
        </p:txBody>
      </p:sp>
    </p:spTree>
    <p:extLst>
      <p:ext uri="{BB962C8B-B14F-4D97-AF65-F5344CB8AC3E}">
        <p14:creationId xmlns:p14="http://schemas.microsoft.com/office/powerpoint/2010/main" val="33573079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x-none"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9D0719E-5680-AC43-BE44-4B2613A4FF10}" type="datetime1">
              <a:rPr lang="en-US" smtClean="0"/>
              <a:t>10/29/14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plagiarism by prof Eiad alfaris</a:t>
            </a: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5" name="Date Placeholder 4"/>
          <p:cNvSpPr>
            <a:spLocks noGrp="1"/>
          </p:cNvSpPr>
          <p:nvPr>
            <p:ph type="dt" sz="half" idx="10"/>
          </p:nvPr>
        </p:nvSpPr>
        <p:spPr/>
        <p:txBody>
          <a:bodyPr/>
          <a:lstStyle/>
          <a:p>
            <a:fld id="{FEA4B731-E837-604F-9A06-4A47F5037F78}" type="datetime1">
              <a:rPr lang="en-US" smtClean="0"/>
              <a:t>10/29/14</a:t>
            </a:fld>
            <a:endParaRPr lang="en-US"/>
          </a:p>
        </p:txBody>
      </p:sp>
      <p:sp>
        <p:nvSpPr>
          <p:cNvPr id="6" name="Footer Placeholder 5"/>
          <p:cNvSpPr>
            <a:spLocks noGrp="1"/>
          </p:cNvSpPr>
          <p:nvPr>
            <p:ph type="ftr" sz="quarter" idx="11"/>
          </p:nvPr>
        </p:nvSpPr>
        <p:spPr/>
        <p:txBody>
          <a:body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82BDB283-372C-FB4A-9D64-590DE672147E}" type="datetime1">
              <a:rPr lang="en-US" smtClean="0"/>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33FF214-9AFC-D742-BC8A-F3119D071E7D}" type="datetime1">
              <a:rPr lang="en-US" smtClean="0"/>
              <a:t>10/29/14</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x-none"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D185755-3A21-2540-9FCD-1624A9E21998}" type="datetime1">
              <a:rPr lang="en-US" smtClean="0"/>
              <a:t>10/29/14</a:t>
            </a:fld>
            <a:endParaRPr lang="en-US"/>
          </a:p>
        </p:txBody>
      </p:sp>
      <p:sp>
        <p:nvSpPr>
          <p:cNvPr id="6" name="Footer Placeholder 5"/>
          <p:cNvSpPr>
            <a:spLocks noGrp="1"/>
          </p:cNvSpPr>
          <p:nvPr>
            <p:ph type="ftr" sz="quarter" idx="11"/>
          </p:nvPr>
        </p:nvSpPr>
        <p:spPr>
          <a:xfrm>
            <a:off x="3859305" y="6423585"/>
            <a:ext cx="3316941" cy="365125"/>
          </a:xfrm>
        </p:spPr>
        <p:txBody>
          <a:bodyPr/>
          <a:lstStyle/>
          <a:p>
            <a:r>
              <a:rPr lang="en-US" smtClean="0"/>
              <a:t>plagiarism by prof Eiad alfaris</a:t>
            </a:r>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2656574-53DE-AF4D-A700-794223F69974}" type="datetime1">
              <a:rPr lang="en-US" smtClean="0"/>
              <a:t>10/29/14</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smtClean="0"/>
              <a:t>plagiarism by prof Eiad alfaris</a:t>
            </a:r>
            <a:endParaRPr lang="en-US"/>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EA4B731-E837-604F-9A06-4A47F5037F78}" type="datetime1">
              <a:rPr lang="en-US" smtClean="0"/>
              <a:t>10/29/14</a:t>
            </a:fld>
            <a:endParaRPr lang="en-US"/>
          </a:p>
        </p:txBody>
      </p:sp>
      <p:sp>
        <p:nvSpPr>
          <p:cNvPr id="6" name="Footer Placeholder 5"/>
          <p:cNvSpPr>
            <a:spLocks noGrp="1"/>
          </p:cNvSpPr>
          <p:nvPr>
            <p:ph type="ftr" sz="quarter" idx="11"/>
          </p:nvPr>
        </p:nvSpPr>
        <p:spPr/>
        <p:txBody>
          <a:body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x-none"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EA4B731-E837-604F-9A06-4A47F5037F78}" type="datetime1">
              <a:rPr lang="en-US" smtClean="0"/>
              <a:t>10/29/14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x-none"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x-none" smtClean="0"/>
              <a:t>Drag picture to placeholder or click icon to add</a:t>
            </a:r>
            <a:endParaRP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x-none"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EA4B731-E837-604F-9A06-4A47F5037F78}" type="datetime1">
              <a:rPr lang="en-US" smtClean="0"/>
              <a:t>10/29/14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x-none"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x-none"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x-none" smtClean="0"/>
              <a:t>Drag picture to placeholder or click icon to add</a:t>
            </a:r>
            <a:endParaRPr/>
          </a:p>
        </p:txBody>
      </p:sp>
    </p:spTree>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x-none"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EA4B731-E837-604F-9A06-4A47F5037F78}" type="datetime1">
              <a:rPr lang="en-US" smtClean="0"/>
              <a:t>10/29/14</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x-none"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x-none" smtClean="0"/>
              <a:t>Drag picture to placeholder or click icon to add</a:t>
            </a:r>
            <a:endParaRPr/>
          </a:p>
        </p:txBody>
      </p: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3103A5B0-1007-AC4E-A3EA-03D4E57360E0}"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sz="3800" b="1">
                <a:solidFill>
                  <a:srgbClr val="FF0000"/>
                </a:solidFill>
              </a:defRPr>
            </a:lvl1pPr>
          </a:lstStyle>
          <a:p>
            <a:r>
              <a:rPr lang="x-none"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10"/>
          </p:nvPr>
        </p:nvSpPr>
        <p:spPr/>
        <p:txBody>
          <a:bodyPr/>
          <a:lstStyle/>
          <a:p>
            <a:fld id="{6E21EBA1-2E9F-0448-B682-B9396314F907}"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x-none"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42A4B212-7D88-114E-A8D7-561377A57B7C}"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x-none"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10"/>
          </p:nvPr>
        </p:nvSpPr>
        <p:spPr/>
        <p:txBody>
          <a:bodyPr/>
          <a:lstStyle/>
          <a:p>
            <a:fld id="{FEA4B731-E837-604F-9A06-4A47F5037F78}"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dirty="0"/>
          </a:p>
        </p:txBody>
      </p:sp>
      <p:sp>
        <p:nvSpPr>
          <p:cNvPr id="6" name="Slide Number Placeholder 5"/>
          <p:cNvSpPr>
            <a:spLocks noGrp="1"/>
          </p:cNvSpPr>
          <p:nvPr>
            <p:ph type="sldNum" sz="quarter" idx="12"/>
          </p:nvPr>
        </p:nvSpPr>
        <p:spPr/>
        <p:txBody>
          <a:bodyPr/>
          <a:lstStyle/>
          <a:p>
            <a:fld id="{3B50333F-92FA-4966-8DF2-B0CC429C097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x-none" smtClean="0"/>
              <a:t>Click to edit Master text styles</a:t>
            </a: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x-none"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EA4B731-E837-604F-9A06-4A47F5037F78}" type="datetime1">
              <a:rPr lang="en-US" smtClean="0"/>
              <a:t>10/29/14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Plagiarism by prof Eiad alfaris</a:t>
            </a:r>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x-none"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x-none"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x-none"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x-none"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9716A3AF-A93E-6C48-A340-D72AE136B80B}" type="datetime1">
              <a:rPr lang="en-US" smtClean="0"/>
              <a:t>10/29/14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smtClean="0"/>
              <a:t>plagiarism by prof Eiad alfaris</a:t>
            </a:r>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3B50333F-92FA-4966-8DF2-B0CC429C0977}"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0171D711-02D5-3445-AEA8-D95B4EE408DD}" type="datetime1">
              <a:rPr lang="en-US" smtClean="0"/>
              <a:t>10/29/14</a:t>
            </a:fld>
            <a:endParaRPr lang="en-US"/>
          </a:p>
        </p:txBody>
      </p:sp>
      <p:sp>
        <p:nvSpPr>
          <p:cNvPr id="6" name="Footer Placeholder 5"/>
          <p:cNvSpPr>
            <a:spLocks noGrp="1"/>
          </p:cNvSpPr>
          <p:nvPr>
            <p:ph type="ftr" sz="quarter" idx="11"/>
          </p:nvPr>
        </p:nvSpPr>
        <p:spPr/>
        <p:txBody>
          <a:bodyPr/>
          <a:lstStyle/>
          <a:p>
            <a:r>
              <a:rPr lang="en-US" smtClean="0"/>
              <a:t>plagiarism by prof Eiad alfaris</a:t>
            </a:r>
            <a:endParaRPr lang="en-US"/>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3B79F79B-7616-894B-8927-CB547BC28057}" type="datetime1">
              <a:rPr lang="en-US" smtClean="0"/>
              <a:t>10/29/14</a:t>
            </a:fld>
            <a:endParaRPr lang="en-US"/>
          </a:p>
        </p:txBody>
      </p:sp>
      <p:sp>
        <p:nvSpPr>
          <p:cNvPr id="8" name="Footer Placeholder 7"/>
          <p:cNvSpPr>
            <a:spLocks noGrp="1"/>
          </p:cNvSpPr>
          <p:nvPr>
            <p:ph type="ftr" sz="quarter" idx="11"/>
          </p:nvPr>
        </p:nvSpPr>
        <p:spPr/>
        <p:txBody>
          <a:bodyPr/>
          <a:lstStyle/>
          <a:p>
            <a:r>
              <a:rPr lang="en-US" smtClean="0"/>
              <a:t>plagiarism by prof Eiad alfaris</a:t>
            </a:r>
            <a:endParaRPr lang="en-US"/>
          </a:p>
        </p:txBody>
      </p:sp>
      <p:sp>
        <p:nvSpPr>
          <p:cNvPr id="9" name="Slide Number Placeholder 8"/>
          <p:cNvSpPr>
            <a:spLocks noGrp="1"/>
          </p:cNvSpPr>
          <p:nvPr>
            <p:ph type="sldNum" sz="quarter" idx="12"/>
          </p:nvPr>
        </p:nvSpPr>
        <p:spPr/>
        <p:txBody>
          <a:bodyPr/>
          <a:lstStyle/>
          <a:p>
            <a:fld id="{3B50333F-92FA-4966-8DF2-B0CC429C0977}"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FEA4B731-E837-604F-9A06-4A47F5037F78}" type="datetime1">
              <a:rPr lang="en-US" smtClean="0"/>
              <a:t>10/29/14</a:t>
            </a:fld>
            <a:endParaRPr lang="en-US"/>
          </a:p>
        </p:txBody>
      </p:sp>
      <p:sp>
        <p:nvSpPr>
          <p:cNvPr id="6" name="Footer Placeholder 5"/>
          <p:cNvSpPr>
            <a:spLocks noGrp="1"/>
          </p:cNvSpPr>
          <p:nvPr>
            <p:ph type="ftr" sz="quarter" idx="11"/>
          </p:nvPr>
        </p:nvSpPr>
        <p:spPr/>
        <p:txBody>
          <a:bodyPr/>
          <a:lstStyle/>
          <a:p>
            <a:r>
              <a:rPr lang="en-US" smtClean="0"/>
              <a:t>Plagiarism by prof Eiad alfaris</a:t>
            </a:r>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3B50333F-92FA-4966-8DF2-B0CC429C0977}" type="slidenum">
              <a:rPr lang="en-US" smtClean="0"/>
              <a:pPr/>
              <a:t>‹#›</a:t>
            </a:fld>
            <a:endParaRPr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FEA4B731-E837-604F-9A06-4A47F5037F78}" type="datetime1">
              <a:rPr lang="en-US" smtClean="0"/>
              <a:t>10/29/14</a:t>
            </a:fld>
            <a:endParaRPr lang="en-US"/>
          </a:p>
        </p:txBody>
      </p:sp>
      <p:sp>
        <p:nvSpPr>
          <p:cNvPr id="6" name="Footer Placeholder 5"/>
          <p:cNvSpPr>
            <a:spLocks noGrp="1"/>
          </p:cNvSpPr>
          <p:nvPr>
            <p:ph type="ftr" sz="quarter" idx="11"/>
          </p:nvPr>
        </p:nvSpPr>
        <p:spPr/>
        <p:txBody>
          <a:bodyPr/>
          <a:lstStyle/>
          <a:p>
            <a:r>
              <a:rPr lang="en-US" smtClean="0"/>
              <a:t>Plagiarism by prof Eiad alfaris</a:t>
            </a:r>
            <a:endParaRPr lang="en-US" dirty="0"/>
          </a:p>
        </p:txBody>
      </p:sp>
      <p:sp>
        <p:nvSpPr>
          <p:cNvPr id="7" name="Slide Number Placeholder 6"/>
          <p:cNvSpPr>
            <a:spLocks noGrp="1"/>
          </p:cNvSpPr>
          <p:nvPr>
            <p:ph type="sldNum" sz="quarter" idx="12"/>
          </p:nvPr>
        </p:nvSpPr>
        <p:spPr/>
        <p:txBody>
          <a:bodyPr/>
          <a:lstStyle/>
          <a:p>
            <a:fld id="{3B50333F-92FA-4966-8DF2-B0CC429C0977}"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x-none" dirty="0"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EA4B731-E837-604F-9A06-4A47F5037F78}" type="datetime1">
              <a:rPr lang="en-US" smtClean="0"/>
              <a:t>10/29/14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smtClean="0"/>
              <a:t>Plagiarism by prof Eiad alfaris</a:t>
            </a:r>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3B50333F-92FA-4966-8DF2-B0CC429C09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Lst>
  <p:hf hdr="0"/>
  <p:txStyles>
    <p:titleStyle>
      <a:lvl1pPr algn="ctr" defTabSz="914400" rtl="0" eaLnBrk="1" latinLnBrk="0" hangingPunct="1">
        <a:spcBef>
          <a:spcPct val="0"/>
        </a:spcBef>
        <a:buNone/>
        <a:defRPr sz="3800" b="1" kern="1200">
          <a:solidFill>
            <a:srgbClr val="FF0000"/>
          </a:solidFill>
          <a:latin typeface="Garamond"/>
          <a:ea typeface="+mj-ea"/>
          <a:cs typeface="Garamond"/>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3200" kern="1200">
          <a:solidFill>
            <a:srgbClr val="800000"/>
          </a:solidFill>
          <a:latin typeface="Garamond"/>
          <a:ea typeface="+mn-ea"/>
          <a:cs typeface="Garamond"/>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800" kern="1200">
          <a:solidFill>
            <a:srgbClr val="660066"/>
          </a:solidFill>
          <a:latin typeface="Garamond"/>
          <a:ea typeface="+mn-ea"/>
          <a:cs typeface="Garamond"/>
        </a:defRPr>
      </a:lvl2pPr>
      <a:lvl3pPr marL="685800" indent="-228600" algn="l" defTabSz="914400" rtl="0" eaLnBrk="1" latinLnBrk="0" hangingPunct="1">
        <a:spcBef>
          <a:spcPts val="600"/>
        </a:spcBef>
        <a:buClr>
          <a:schemeClr val="accent1"/>
        </a:buClr>
        <a:buSzPct val="75000"/>
        <a:buFont typeface="Wingdings" pitchFamily="2" charset="2"/>
        <a:buChar char="n"/>
        <a:defRPr sz="2800" kern="1200">
          <a:solidFill>
            <a:srgbClr val="660066"/>
          </a:solidFill>
          <a:latin typeface="Garamond"/>
          <a:ea typeface="+mn-ea"/>
          <a:cs typeface="Garamond"/>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800" kern="1200">
          <a:solidFill>
            <a:srgbClr val="660066"/>
          </a:solidFill>
          <a:latin typeface="Garamond"/>
          <a:ea typeface="+mn-ea"/>
          <a:cs typeface="Garamond"/>
        </a:defRPr>
      </a:lvl4pPr>
      <a:lvl5pPr marL="1143000" indent="-228600" algn="l" defTabSz="914400" rtl="0" eaLnBrk="1" latinLnBrk="0" hangingPunct="1">
        <a:spcBef>
          <a:spcPts val="600"/>
        </a:spcBef>
        <a:buClr>
          <a:schemeClr val="accent1"/>
        </a:buClr>
        <a:buSzPct val="75000"/>
        <a:buFont typeface="Wingdings" pitchFamily="2" charset="2"/>
        <a:buChar char="n"/>
        <a:defRPr sz="2800" kern="1200">
          <a:solidFill>
            <a:srgbClr val="660066"/>
          </a:solidFill>
          <a:latin typeface="Garamond"/>
          <a:ea typeface="+mn-ea"/>
          <a:cs typeface="Garamond"/>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p.edu/catalog.php?record_id=104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direct.com/science/journal/03790738" TargetMode="External"/><Relationship Id="rId4" Type="http://schemas.openxmlformats.org/officeDocument/2006/relationships/hyperlink" Target="http://www.sciencedirect.com/science/journal/03790738/113/1" TargetMode="External"/><Relationship Id="rId1" Type="http://schemas.openxmlformats.org/officeDocument/2006/relationships/slideLayout" Target="../slideLayouts/slideLayout2.xml"/><Relationship Id="rId2" Type="http://schemas.openxmlformats.org/officeDocument/2006/relationships/hyperlink" Target="http://iteslj.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teslj.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ournals.lww.com/co-psychiatry/Abstract/2004/09000/Scientific_integrity,_fidelity_and_conflicts_of.10.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132856"/>
            <a:ext cx="7632848" cy="648072"/>
          </a:xfrm>
          <a:solidFill>
            <a:schemeClr val="bg1"/>
          </a:solidFill>
        </p:spPr>
        <p:txBody>
          <a:bodyPr>
            <a:noAutofit/>
          </a:bodyPr>
          <a:lstStyle/>
          <a:p>
            <a:r>
              <a:rPr lang="en-US" sz="4000" dirty="0" smtClean="0">
                <a:latin typeface="Garamond"/>
                <a:cs typeface="Garamond"/>
              </a:rPr>
              <a:t>Scientific integrity and Plagiarism</a:t>
            </a:r>
            <a:br>
              <a:rPr lang="en-US" sz="4000" dirty="0" smtClean="0">
                <a:latin typeface="Garamond"/>
                <a:cs typeface="Garamond"/>
              </a:rPr>
            </a:br>
            <a:endParaRPr lang="en-US" sz="4000" dirty="0">
              <a:latin typeface="Garamond"/>
              <a:cs typeface="Garamond"/>
            </a:endParaRPr>
          </a:p>
        </p:txBody>
      </p:sp>
      <p:sp>
        <p:nvSpPr>
          <p:cNvPr id="4" name="Date Placeholder 3"/>
          <p:cNvSpPr>
            <a:spLocks noGrp="1"/>
          </p:cNvSpPr>
          <p:nvPr>
            <p:ph type="dt" sz="half" idx="10"/>
          </p:nvPr>
        </p:nvSpPr>
        <p:spPr/>
        <p:txBody>
          <a:bodyPr/>
          <a:lstStyle/>
          <a:p>
            <a:fld id="{2FB3D787-465B-F242-9D7B-EF283E1A7E66}" type="datetime1">
              <a:rPr lang="en-US" smtClean="0"/>
              <a:t>10/29/14</a:t>
            </a:fld>
            <a:endParaRPr lang="en-US"/>
          </a:p>
        </p:txBody>
      </p:sp>
      <p:sp>
        <p:nvSpPr>
          <p:cNvPr id="5" name="Footer Placeholder 4"/>
          <p:cNvSpPr>
            <a:spLocks noGrp="1"/>
          </p:cNvSpPr>
          <p:nvPr>
            <p:ph type="ftr" sz="quarter" idx="11"/>
          </p:nvPr>
        </p:nvSpPr>
        <p:spPr>
          <a:xfrm>
            <a:off x="6156176" y="5229200"/>
            <a:ext cx="2617694" cy="365125"/>
          </a:xfrm>
        </p:spPr>
        <p:txBody>
          <a:bodyPr/>
          <a:lstStyle/>
          <a:p>
            <a:pPr algn="l"/>
            <a:r>
              <a:rPr lang="en-US" sz="2000" dirty="0" smtClean="0">
                <a:solidFill>
                  <a:srgbClr val="660066"/>
                </a:solidFill>
              </a:rPr>
              <a:t> </a:t>
            </a:r>
            <a:r>
              <a:rPr lang="en-US" sz="2000" dirty="0">
                <a:solidFill>
                  <a:srgbClr val="660066"/>
                </a:solidFill>
              </a:rPr>
              <a:t>B</a:t>
            </a:r>
            <a:r>
              <a:rPr lang="en-US" sz="2000" dirty="0" smtClean="0">
                <a:solidFill>
                  <a:srgbClr val="660066"/>
                </a:solidFill>
              </a:rPr>
              <a:t>y </a:t>
            </a:r>
            <a:r>
              <a:rPr lang="en-US" sz="2000" dirty="0">
                <a:solidFill>
                  <a:srgbClr val="660066"/>
                </a:solidFill>
              </a:rPr>
              <a:t>P</a:t>
            </a:r>
            <a:r>
              <a:rPr lang="en-US" sz="2000" dirty="0" smtClean="0">
                <a:solidFill>
                  <a:srgbClr val="660066"/>
                </a:solidFill>
              </a:rPr>
              <a:t>rof Eiad </a:t>
            </a:r>
            <a:r>
              <a:rPr lang="en-US" sz="2000" dirty="0">
                <a:solidFill>
                  <a:srgbClr val="660066"/>
                </a:solidFill>
              </a:rPr>
              <a:t>A</a:t>
            </a:r>
            <a:r>
              <a:rPr lang="en-US" sz="2000" dirty="0" smtClean="0">
                <a:solidFill>
                  <a:srgbClr val="660066"/>
                </a:solidFill>
              </a:rPr>
              <a:t>lfaris</a:t>
            </a:r>
            <a:endParaRPr lang="en-US" sz="20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56674"/>
          </a:xfrm>
        </p:spPr>
        <p:txBody>
          <a:bodyPr>
            <a:normAutofit/>
          </a:bodyPr>
          <a:lstStyle/>
          <a:p>
            <a:r>
              <a:rPr lang="en-US" sz="4400" dirty="0" smtClean="0"/>
              <a:t>Islamic perspective</a:t>
            </a:r>
            <a:endParaRPr lang="en-US" sz="4400" dirty="0"/>
          </a:p>
        </p:txBody>
      </p:sp>
      <p:sp>
        <p:nvSpPr>
          <p:cNvPr id="3" name="Content Placeholder 2"/>
          <p:cNvSpPr>
            <a:spLocks noGrp="1"/>
          </p:cNvSpPr>
          <p:nvPr>
            <p:ph idx="1"/>
          </p:nvPr>
        </p:nvSpPr>
        <p:spPr>
          <a:xfrm>
            <a:off x="498474" y="1412776"/>
            <a:ext cx="7556313" cy="5184576"/>
          </a:xfrm>
        </p:spPr>
        <p:txBody>
          <a:bodyPr>
            <a:normAutofit fontScale="25000" lnSpcReduction="20000"/>
          </a:bodyPr>
          <a:lstStyle/>
          <a:p>
            <a:endParaRPr lang="en-US" sz="9800" dirty="0" smtClean="0">
              <a:solidFill>
                <a:schemeClr val="accent2"/>
              </a:solidFill>
            </a:endParaRPr>
          </a:p>
          <a:p>
            <a:r>
              <a:rPr lang="en-US" sz="12800" dirty="0" smtClean="0">
                <a:solidFill>
                  <a:schemeClr val="tx2">
                    <a:lumMod val="75000"/>
                    <a:lumOff val="25000"/>
                  </a:schemeClr>
                </a:solidFill>
              </a:rPr>
              <a:t>Allah says: "Allah commands you to render trusts to their owners, and when you judge between people, that you do so with justice. Excellent indeed is the admonition He gives you, for Allah hears and sees all things." [</a:t>
            </a:r>
            <a:r>
              <a:rPr lang="en-US" sz="12800" i="1" dirty="0" err="1" smtClean="0">
                <a:solidFill>
                  <a:schemeClr val="tx2">
                    <a:lumMod val="75000"/>
                    <a:lumOff val="25000"/>
                  </a:schemeClr>
                </a:solidFill>
              </a:rPr>
              <a:t>Sûrah</a:t>
            </a:r>
            <a:r>
              <a:rPr lang="en-US" sz="12800" i="1" dirty="0" smtClean="0">
                <a:solidFill>
                  <a:schemeClr val="tx2">
                    <a:lumMod val="75000"/>
                    <a:lumOff val="25000"/>
                  </a:schemeClr>
                </a:solidFill>
              </a:rPr>
              <a:t> al-</a:t>
            </a:r>
            <a:r>
              <a:rPr lang="en-US" sz="12800" i="1" dirty="0" err="1" smtClean="0">
                <a:solidFill>
                  <a:schemeClr val="tx2">
                    <a:lumMod val="75000"/>
                    <a:lumOff val="25000"/>
                  </a:schemeClr>
                </a:solidFill>
              </a:rPr>
              <a:t>Nisâ</a:t>
            </a:r>
            <a:r>
              <a:rPr lang="en-US" sz="12800" i="1" dirty="0" smtClean="0">
                <a:solidFill>
                  <a:schemeClr val="tx2">
                    <a:lumMod val="75000"/>
                    <a:lumOff val="25000"/>
                  </a:schemeClr>
                </a:solidFill>
              </a:rPr>
              <a:t>'</a:t>
            </a:r>
            <a:r>
              <a:rPr lang="en-US" sz="12800" dirty="0" smtClean="0">
                <a:solidFill>
                  <a:schemeClr val="tx2">
                    <a:lumMod val="75000"/>
                    <a:lumOff val="25000"/>
                  </a:schemeClr>
                </a:solidFill>
              </a:rPr>
              <a:t>: 58]  </a:t>
            </a:r>
          </a:p>
          <a:p>
            <a:endParaRPr lang="en-US" sz="8000" dirty="0" smtClean="0">
              <a:solidFill>
                <a:schemeClr val="accent2"/>
              </a:solidFill>
            </a:endParaRPr>
          </a:p>
          <a:p>
            <a:endParaRPr lang="en-US" sz="4600" dirty="0">
              <a:solidFill>
                <a:schemeClr val="accent2"/>
              </a:solidFill>
            </a:endParaRPr>
          </a:p>
          <a:p>
            <a:pPr marL="0" indent="0">
              <a:buNone/>
            </a:pPr>
            <a:endParaRPr lang="en-US" sz="4600" dirty="0" smtClean="0">
              <a:solidFill>
                <a:schemeClr val="accent2"/>
              </a:solidFill>
            </a:endParaRPr>
          </a:p>
          <a:p>
            <a:pPr marL="0" indent="0">
              <a:buNone/>
            </a:pPr>
            <a:endParaRPr lang="en-US" sz="4600" dirty="0" smtClean="0">
              <a:solidFill>
                <a:schemeClr val="accent2"/>
              </a:solidFill>
            </a:endParaRPr>
          </a:p>
          <a:p>
            <a:pPr marL="0" indent="0" algn="ctr">
              <a:buNone/>
            </a:pPr>
            <a:r>
              <a:rPr lang="en-US" sz="6400" dirty="0" smtClean="0"/>
              <a:t>http://en.islamtoday.net/artshow-264-3417.htm</a:t>
            </a:r>
          </a:p>
          <a:p>
            <a:pPr>
              <a:buNone/>
            </a:pPr>
            <a:r>
              <a:rPr lang="en-US" dirty="0" smtClean="0"/>
              <a:t> </a:t>
            </a:r>
          </a:p>
          <a:p>
            <a:endParaRPr lang="en-US" dirty="0" smtClean="0"/>
          </a:p>
          <a:p>
            <a:endParaRPr lang="en-US" dirty="0"/>
          </a:p>
        </p:txBody>
      </p:sp>
      <p:sp>
        <p:nvSpPr>
          <p:cNvPr id="4" name="Date Placeholder 3"/>
          <p:cNvSpPr>
            <a:spLocks noGrp="1"/>
          </p:cNvSpPr>
          <p:nvPr>
            <p:ph type="dt" sz="half" idx="10"/>
          </p:nvPr>
        </p:nvSpPr>
        <p:spPr/>
        <p:txBody>
          <a:bodyPr/>
          <a:lstStyle/>
          <a:p>
            <a:fld id="{51AE6408-D257-AE4E-A953-9681C2607C1A}"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10</a:t>
            </a:fld>
            <a:endParaRPr lang="en-US"/>
          </a:p>
        </p:txBody>
      </p:sp>
    </p:spTree>
    <p:extLst>
      <p:ext uri="{BB962C8B-B14F-4D97-AF65-F5344CB8AC3E}">
        <p14:creationId xmlns:p14="http://schemas.microsoft.com/office/powerpoint/2010/main" val="552125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idx="1"/>
          </p:nvPr>
        </p:nvSpPr>
        <p:spPr/>
        <p:txBody>
          <a:bodyPr/>
          <a:lstStyle/>
          <a:p>
            <a:pPr lvl="0">
              <a:buClr>
                <a:srgbClr val="663366"/>
              </a:buClr>
            </a:pPr>
            <a:r>
              <a:rPr lang="en-US" dirty="0">
                <a:solidFill>
                  <a:schemeClr val="tx2">
                    <a:lumMod val="75000"/>
                    <a:lumOff val="25000"/>
                  </a:schemeClr>
                </a:solidFill>
              </a:rPr>
              <a:t>The Prophet (peace be upon him) said: "He who credits himself with what was not given to him is like one who wears a double cloak of deception."</a:t>
            </a:r>
            <a:r>
              <a:rPr lang="en-US" dirty="0">
                <a:solidFill>
                  <a:srgbClr val="330F42"/>
                </a:solidFill>
              </a:rPr>
              <a:t> </a:t>
            </a:r>
            <a:r>
              <a:rPr lang="en-US" sz="2400" dirty="0">
                <a:solidFill>
                  <a:srgbClr val="330F42"/>
                </a:solidFill>
              </a:rPr>
              <a:t>[Ibn `</a:t>
            </a:r>
            <a:r>
              <a:rPr lang="en-US" sz="2400" dirty="0" err="1">
                <a:solidFill>
                  <a:srgbClr val="330F42"/>
                </a:solidFill>
              </a:rPr>
              <a:t>Abd</a:t>
            </a:r>
            <a:r>
              <a:rPr lang="en-US" sz="2400" dirty="0">
                <a:solidFill>
                  <a:srgbClr val="330F42"/>
                </a:solidFill>
              </a:rPr>
              <a:t> al-Barr,</a:t>
            </a:r>
            <a:r>
              <a:rPr lang="en-US" sz="2400" i="1" dirty="0">
                <a:solidFill>
                  <a:srgbClr val="330F42"/>
                </a:solidFill>
              </a:rPr>
              <a:t> </a:t>
            </a:r>
            <a:r>
              <a:rPr lang="en-US" sz="2400" i="1" dirty="0" err="1">
                <a:solidFill>
                  <a:srgbClr val="330F42"/>
                </a:solidFill>
              </a:rPr>
              <a:t>Jâmi</a:t>
            </a:r>
            <a:r>
              <a:rPr lang="en-US" sz="2400" i="1" dirty="0">
                <a:solidFill>
                  <a:srgbClr val="330F42"/>
                </a:solidFill>
              </a:rPr>
              <a:t>` al-</a:t>
            </a:r>
            <a:r>
              <a:rPr lang="en-US" sz="2400" i="1" dirty="0" err="1">
                <a:solidFill>
                  <a:srgbClr val="330F42"/>
                </a:solidFill>
              </a:rPr>
              <a:t>Tahsîl</a:t>
            </a:r>
            <a:r>
              <a:rPr lang="en-US" sz="2400" dirty="0">
                <a:solidFill>
                  <a:srgbClr val="330F42"/>
                </a:solidFill>
              </a:rPr>
              <a:t> (1/98)]</a:t>
            </a:r>
          </a:p>
          <a:p>
            <a:pPr marL="0" lvl="0" indent="0">
              <a:buClr>
                <a:srgbClr val="663366"/>
              </a:buClr>
              <a:buNone/>
            </a:pPr>
            <a:endParaRPr lang="en-US" dirty="0">
              <a:solidFill>
                <a:srgbClr val="330F42"/>
              </a:solidFill>
            </a:endParaRPr>
          </a:p>
          <a:p>
            <a:pPr marL="0" lvl="0" indent="0" algn="ctr">
              <a:buClr>
                <a:srgbClr val="663366"/>
              </a:buClr>
              <a:buNone/>
            </a:pPr>
            <a:r>
              <a:rPr lang="en-US" sz="1600" dirty="0"/>
              <a:t>http://en.islamtoday.net/artshow-264-3417.htm</a:t>
            </a:r>
          </a:p>
          <a:p>
            <a:pPr marL="0" indent="0">
              <a:buNone/>
            </a:pPr>
            <a:endParaRPr lang="x-none" dirty="0"/>
          </a:p>
        </p:txBody>
      </p:sp>
      <p:sp>
        <p:nvSpPr>
          <p:cNvPr id="4" name="Date Placeholder 3"/>
          <p:cNvSpPr>
            <a:spLocks noGrp="1"/>
          </p:cNvSpPr>
          <p:nvPr>
            <p:ph type="dt" sz="half" idx="10"/>
          </p:nvPr>
        </p:nvSpPr>
        <p:spPr/>
        <p:txBody>
          <a:bodyPr/>
          <a:lstStyle/>
          <a:p>
            <a:fld id="{6E21EBA1-2E9F-0448-B682-B9396314F907}"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11</a:t>
            </a:fld>
            <a:endParaRPr lang="en-US"/>
          </a:p>
        </p:txBody>
      </p:sp>
    </p:spTree>
    <p:extLst>
      <p:ext uri="{BB962C8B-B14F-4D97-AF65-F5344CB8AC3E}">
        <p14:creationId xmlns:p14="http://schemas.microsoft.com/office/powerpoint/2010/main" val="354170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424935" cy="4501440"/>
          </a:xfrm>
        </p:spPr>
        <p:txBody>
          <a:bodyPr>
            <a:normAutofit fontScale="90000"/>
          </a:bodyPr>
          <a:lstStyle/>
          <a:p>
            <a:pPr rtl="1"/>
            <a:r>
              <a:rPr lang="en-US" dirty="0" smtClean="0"/>
              <a:t>   </a:t>
            </a:r>
            <a:r>
              <a:rPr lang="x-none" dirty="0" smtClean="0"/>
              <a:t> مر صلى </a:t>
            </a:r>
            <a:r>
              <a:rPr lang="x-none" dirty="0"/>
              <a:t>الله عليه </a:t>
            </a:r>
            <a:r>
              <a:rPr lang="x-none" dirty="0" smtClean="0"/>
              <a:t>وسلم على </a:t>
            </a:r>
            <a:r>
              <a:rPr lang="x-none" dirty="0"/>
              <a:t>صُبرة طعام فأدخل يده فيها فنالت أصابعه بللاً. فقال: « ما هذا يا صاحب الطعام؟ » قال: أصابته السماء يا رسول الله. قال: « أفلا جعلته فوق الطعام كي يراه الناس؟ من غش فليس مني </a:t>
            </a:r>
            <a:r>
              <a:rPr lang="en-US" dirty="0" smtClean="0"/>
              <a:t/>
            </a:r>
            <a:br>
              <a:rPr lang="en-US" dirty="0" smtClean="0"/>
            </a:br>
            <a:r>
              <a:rPr lang="en-US" dirty="0"/>
              <a:t/>
            </a:r>
            <a:br>
              <a:rPr lang="en-US" dirty="0"/>
            </a:br>
            <a:r>
              <a:rPr lang="x-none" dirty="0" smtClean="0"/>
              <a:t>» </a:t>
            </a:r>
            <a:r>
              <a:rPr lang="x-none" dirty="0"/>
              <a:t>وفي رواية « من غشنا فليس منا » وفي رواية « ليس منا من غشنا » [رواه مسلم].</a:t>
            </a:r>
            <a:endParaRPr lang="en-US" dirty="0"/>
          </a:p>
        </p:txBody>
      </p:sp>
      <p:sp>
        <p:nvSpPr>
          <p:cNvPr id="3" name="TextBox 2"/>
          <p:cNvSpPr txBox="1"/>
          <p:nvPr/>
        </p:nvSpPr>
        <p:spPr>
          <a:xfrm>
            <a:off x="1043608" y="5194136"/>
            <a:ext cx="7344816" cy="523220"/>
          </a:xfrm>
          <a:prstGeom prst="rect">
            <a:avLst/>
          </a:prstGeom>
          <a:noFill/>
        </p:spPr>
        <p:txBody>
          <a:bodyPr wrap="square" rtlCol="0">
            <a:spAutoFit/>
          </a:bodyPr>
          <a:lstStyle/>
          <a:p>
            <a:pPr algn="ctr"/>
            <a:r>
              <a:rPr lang="x-none" sz="2800" b="1" dirty="0"/>
              <a:t>حذّر النبي صلى الله عليه وسلم من الغش وتوعّد فاعله</a:t>
            </a:r>
            <a:endParaRPr lang="en-US" sz="2800" b="1" dirty="0"/>
          </a:p>
        </p:txBody>
      </p:sp>
    </p:spTree>
    <p:extLst>
      <p:ext uri="{BB962C8B-B14F-4D97-AF65-F5344CB8AC3E}">
        <p14:creationId xmlns:p14="http://schemas.microsoft.com/office/powerpoint/2010/main" val="28124934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00808"/>
            <a:ext cx="8064895" cy="4104456"/>
          </a:xfrm>
        </p:spPr>
        <p:txBody>
          <a:bodyPr>
            <a:noAutofit/>
          </a:bodyPr>
          <a:lstStyle/>
          <a:p>
            <a:pPr rtl="1"/>
            <a:r>
              <a:rPr lang="x-none" b="1" dirty="0"/>
              <a:t>عن معقل بن يسار المزني- رضي الله عنه- أنه قال في مرضه الذي مات فيه: سمعت رسول الله صلى الله عليه وسلم يقول: « ما من عبد يسترعيه الله رعية يموت يوم يموت وهو غاشٌ لرعيته إلا حرّم الله عليه الجنة </a:t>
            </a:r>
            <a:r>
              <a:rPr lang="x-none" b="1" dirty="0" smtClean="0"/>
              <a:t>»</a:t>
            </a:r>
            <a:br>
              <a:rPr lang="x-none" b="1" dirty="0" smtClean="0"/>
            </a:br>
            <a:r>
              <a:rPr lang="x-none" b="1" dirty="0" smtClean="0"/>
              <a:t> رواه </a:t>
            </a:r>
            <a:r>
              <a:rPr lang="x-none" b="1" dirty="0"/>
              <a:t>البخاري ومسلم واللفظ </a:t>
            </a:r>
            <a:r>
              <a:rPr lang="x-none" b="1" dirty="0" smtClean="0"/>
              <a:t>له</a:t>
            </a:r>
            <a:br>
              <a:rPr lang="x-none" b="1" dirty="0" smtClean="0"/>
            </a:br>
            <a:endParaRPr lang="en-US" b="1" dirty="0"/>
          </a:p>
        </p:txBody>
      </p:sp>
    </p:spTree>
    <p:extLst>
      <p:ext uri="{BB962C8B-B14F-4D97-AF65-F5344CB8AC3E}">
        <p14:creationId xmlns:p14="http://schemas.microsoft.com/office/powerpoint/2010/main" val="9150040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71400"/>
            <a:ext cx="7556313" cy="6696744"/>
          </a:xfrm>
        </p:spPr>
        <p:txBody>
          <a:bodyPr/>
          <a:lstStyle/>
          <a:p>
            <a:pPr>
              <a:buNone/>
            </a:pPr>
            <a:endParaRPr lang="en-US" i="1" dirty="0" smtClean="0"/>
          </a:p>
          <a:p>
            <a:pPr>
              <a:buNone/>
            </a:pPr>
            <a:endParaRPr lang="en-US" i="1" dirty="0"/>
          </a:p>
          <a:p>
            <a:pPr marL="0" indent="0" algn="ctr">
              <a:buNone/>
            </a:pPr>
            <a:r>
              <a:rPr lang="en-US" sz="4000" b="1" i="1" dirty="0" smtClean="0">
                <a:solidFill>
                  <a:srgbClr val="FF0000"/>
                </a:solidFill>
                <a:latin typeface="Franklin Gothic Book"/>
                <a:ea typeface="+mj-ea"/>
                <a:cs typeface="+mj-cs"/>
              </a:rPr>
              <a:t>“Rather fail with honor than succeed by fraud.”</a:t>
            </a:r>
          </a:p>
          <a:p>
            <a:pPr>
              <a:buNone/>
            </a:pPr>
            <a:r>
              <a:rPr lang="en-US" dirty="0" smtClean="0"/>
              <a:t>				</a:t>
            </a:r>
            <a:r>
              <a:rPr lang="en-US" dirty="0"/>
              <a:t>	</a:t>
            </a:r>
            <a:r>
              <a:rPr lang="en-US" dirty="0" smtClean="0"/>
              <a:t>		</a:t>
            </a:r>
            <a:r>
              <a:rPr lang="en-US" sz="2400" i="1" dirty="0" smtClean="0"/>
              <a:t>Sophocles</a:t>
            </a:r>
          </a:p>
          <a:p>
            <a:pPr>
              <a:buNone/>
            </a:pPr>
            <a:endParaRPr lang="en-US" i="1" dirty="0" smtClean="0"/>
          </a:p>
          <a:p>
            <a:pPr lvl="0" algn="ctr">
              <a:buClr>
                <a:srgbClr val="663366"/>
              </a:buClr>
              <a:buNone/>
            </a:pPr>
            <a:r>
              <a:rPr lang="en-US" sz="1600" dirty="0">
                <a:hlinkClick r:id="rId2"/>
              </a:rPr>
              <a:t>“Four plays: Ajax; The women of </a:t>
            </a:r>
            <a:r>
              <a:rPr lang="en-US" sz="1600" dirty="0" err="1">
                <a:hlinkClick r:id="rId2"/>
              </a:rPr>
              <a:t>Trachis</a:t>
            </a:r>
            <a:r>
              <a:rPr lang="en-US" sz="1600" dirty="0">
                <a:hlinkClick r:id="rId2"/>
              </a:rPr>
              <a:t>; Electra; </a:t>
            </a:r>
            <a:r>
              <a:rPr lang="en-US" sz="1600" dirty="0" err="1">
                <a:hlinkClick r:id="rId2"/>
              </a:rPr>
              <a:t>Philoctetes</a:t>
            </a:r>
            <a:r>
              <a:rPr lang="en-US" sz="1600" dirty="0">
                <a:hlinkClick r:id="rId2"/>
              </a:rPr>
              <a:t>” (1966) :http://www.quoteyard.com/rather-fail-with-honor-than-succeed-by-fraud/</a:t>
            </a:r>
          </a:p>
          <a:p>
            <a:pPr marL="0" indent="0">
              <a:buNone/>
            </a:pPr>
            <a:endParaRPr lang="en-US" dirty="0"/>
          </a:p>
        </p:txBody>
      </p:sp>
      <p:sp>
        <p:nvSpPr>
          <p:cNvPr id="4" name="Date Placeholder 3"/>
          <p:cNvSpPr>
            <a:spLocks noGrp="1"/>
          </p:cNvSpPr>
          <p:nvPr>
            <p:ph type="dt" sz="half" idx="10"/>
          </p:nvPr>
        </p:nvSpPr>
        <p:spPr/>
        <p:txBody>
          <a:bodyPr/>
          <a:lstStyle/>
          <a:p>
            <a:fld id="{786C62FE-3519-D943-9730-019F605D0F12}"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234"/>
            <a:ext cx="7556313" cy="568642"/>
          </a:xfrm>
        </p:spPr>
        <p:txBody>
          <a:bodyPr>
            <a:noAutofit/>
          </a:bodyPr>
          <a:lstStyle/>
          <a:p>
            <a:r>
              <a:rPr lang="en-US" sz="4400" b="1" dirty="0" smtClean="0"/>
              <a:t>Historical Overview</a:t>
            </a:r>
            <a:br>
              <a:rPr lang="en-US" sz="4400" b="1" dirty="0" smtClean="0"/>
            </a:br>
            <a:endParaRPr lang="en-US" sz="4400" dirty="0"/>
          </a:p>
        </p:txBody>
      </p:sp>
      <p:sp>
        <p:nvSpPr>
          <p:cNvPr id="3" name="Content Placeholder 2"/>
          <p:cNvSpPr>
            <a:spLocks noGrp="1"/>
          </p:cNvSpPr>
          <p:nvPr>
            <p:ph idx="1"/>
          </p:nvPr>
        </p:nvSpPr>
        <p:spPr>
          <a:xfrm>
            <a:off x="201706" y="1484784"/>
            <a:ext cx="8546758" cy="4824536"/>
          </a:xfrm>
        </p:spPr>
        <p:txBody>
          <a:bodyPr>
            <a:noAutofit/>
          </a:bodyPr>
          <a:lstStyle/>
          <a:p>
            <a:r>
              <a:rPr lang="en-US" dirty="0">
                <a:solidFill>
                  <a:schemeClr val="accent1"/>
                </a:solidFill>
              </a:rPr>
              <a:t>Misconduct in science is an old problem. </a:t>
            </a:r>
            <a:endParaRPr lang="en-US" dirty="0" smtClean="0">
              <a:solidFill>
                <a:schemeClr val="accent1"/>
              </a:solidFill>
            </a:endParaRPr>
          </a:p>
          <a:p>
            <a:r>
              <a:rPr lang="en-US" dirty="0" smtClean="0">
                <a:solidFill>
                  <a:schemeClr val="accent1"/>
                </a:solidFill>
              </a:rPr>
              <a:t>The </a:t>
            </a:r>
            <a:r>
              <a:rPr lang="en-US" dirty="0">
                <a:solidFill>
                  <a:schemeClr val="accent1"/>
                </a:solidFill>
              </a:rPr>
              <a:t>first copyright law was passed in England 1710</a:t>
            </a:r>
          </a:p>
          <a:p>
            <a:r>
              <a:rPr lang="en-US" dirty="0">
                <a:solidFill>
                  <a:schemeClr val="accent1"/>
                </a:solidFill>
              </a:rPr>
              <a:t>US passed its first copyright law in </a:t>
            </a:r>
            <a:r>
              <a:rPr lang="en-US" dirty="0" smtClean="0">
                <a:solidFill>
                  <a:schemeClr val="accent1"/>
                </a:solidFill>
              </a:rPr>
              <a:t>1790</a:t>
            </a:r>
            <a:endParaRPr lang="en-US" dirty="0" smtClean="0"/>
          </a:p>
          <a:p>
            <a:pPr lvl="0" algn="ctr">
              <a:buClr>
                <a:srgbClr val="663366"/>
              </a:buClr>
              <a:buNone/>
            </a:pPr>
            <a:r>
              <a:rPr lang="en-US" sz="1200" dirty="0">
                <a:hlinkClick r:id="rId2" action="ppaction://hlinkfile"/>
              </a:rPr>
              <a:t>A Different Perspective on Plagiarism. The Internet TESL Journal :http://iteslj.org/Articles/Yusof-Plagiarism.html</a:t>
            </a:r>
          </a:p>
          <a:p>
            <a:r>
              <a:rPr lang="en-US" dirty="0" smtClean="0">
                <a:solidFill>
                  <a:schemeClr val="accent1"/>
                </a:solidFill>
              </a:rPr>
              <a:t>Science </a:t>
            </a:r>
            <a:r>
              <a:rPr lang="en-US" dirty="0">
                <a:solidFill>
                  <a:schemeClr val="accent1"/>
                </a:solidFill>
              </a:rPr>
              <a:t>has grown and the challenges are quite different from the past</a:t>
            </a:r>
            <a:r>
              <a:rPr lang="en-US" dirty="0" smtClean="0">
                <a:solidFill>
                  <a:schemeClr val="accent1"/>
                </a:solidFill>
              </a:rPr>
              <a:t>.</a:t>
            </a:r>
          </a:p>
          <a:p>
            <a:pPr marL="0" indent="0">
              <a:buNone/>
            </a:pPr>
            <a:r>
              <a:rPr lang="en-US" dirty="0" smtClean="0">
                <a:solidFill>
                  <a:schemeClr val="accent1"/>
                </a:solidFill>
              </a:rPr>
              <a:t> </a:t>
            </a:r>
            <a:r>
              <a:rPr lang="en-US" sz="1200" b="1" dirty="0">
                <a:hlinkClick r:id="rId3" action="ppaction://hlinkfile" tooltip="Go to Forensic Science International on ScienceDirect"/>
              </a:rPr>
              <a:t>Teaching scientific integrity and research ethics. Forensic Science </a:t>
            </a:r>
            <a:r>
              <a:rPr lang="en-US" sz="1200" b="1" dirty="0" err="1">
                <a:hlinkClick r:id="rId3" action="ppaction://hlinkfile" tooltip="Go to Forensic Science International on ScienceDirect"/>
              </a:rPr>
              <a:t>International</a:t>
            </a:r>
            <a:r>
              <a:rPr lang="en-US" sz="1200" b="1" dirty="0" err="1"/>
              <a:t>,</a:t>
            </a:r>
            <a:r>
              <a:rPr lang="en-US" sz="1200" b="1" dirty="0" err="1">
                <a:hlinkClick r:id="rId4" action="ppaction://hlinkfile" tooltip="Go to table of contents for this volume/issue"/>
              </a:rPr>
              <a:t>Volume</a:t>
            </a:r>
            <a:r>
              <a:rPr lang="en-US" sz="1200" b="1" dirty="0">
                <a:hlinkClick r:id="rId4" action="ppaction://hlinkfile" tooltip="Go to table of contents for this volume/issue"/>
              </a:rPr>
              <a:t> 113, Issues 1–3</a:t>
            </a:r>
            <a:r>
              <a:rPr lang="en-US" sz="1200" dirty="0"/>
              <a:t>, </a:t>
            </a:r>
            <a:r>
              <a:rPr lang="en-US" sz="1200" b="1" dirty="0">
                <a:hlinkClick r:id="rId3" action="ppaction://hlinkfile" tooltip="Go to Forensic Science International on ScienceDirect"/>
              </a:rPr>
              <a:t>2000, 511–514</a:t>
            </a:r>
            <a:endParaRPr lang="en-US" sz="1200" dirty="0">
              <a:solidFill>
                <a:srgbClr val="663366"/>
              </a:solidFill>
            </a:endParaRPr>
          </a:p>
          <a:p>
            <a:endParaRPr lang="en-US" dirty="0">
              <a:solidFill>
                <a:schemeClr val="accent1"/>
              </a:solidFill>
            </a:endParaRPr>
          </a:p>
          <a:p>
            <a:pPr>
              <a:buClr>
                <a:srgbClr val="663366"/>
              </a:buClr>
            </a:pPr>
            <a:endParaRPr lang="en-US" dirty="0"/>
          </a:p>
          <a:p>
            <a:endParaRPr lang="en-US" dirty="0" smtClean="0"/>
          </a:p>
          <a:p>
            <a:pPr>
              <a:buNone/>
            </a:pP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fld id="{6DFEFFC1-D573-BF4D-A1B6-95CFD8BD9DF8}"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15</a:t>
            </a:fld>
            <a:endParaRPr lang="en-US"/>
          </a:p>
        </p:txBody>
      </p:sp>
    </p:spTree>
    <p:extLst>
      <p:ext uri="{BB962C8B-B14F-4D97-AF65-F5344CB8AC3E}">
        <p14:creationId xmlns:p14="http://schemas.microsoft.com/office/powerpoint/2010/main" val="850240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dl-web.dropbox.com/get/Plagiarism/Plagiarismfigure.jpg?_subject_uid=31635660&amp;w=AAA1iJZGUwq01zzzSZkrqwGSJ__MiTCENWE1aCjgVYJfAA"/>
          <p:cNvPicPr>
            <a:picLocks noGrp="1"/>
          </p:cNvPicPr>
          <p:nvPr>
            <p:ph idx="1"/>
          </p:nvPr>
        </p:nvPicPr>
        <p:blipFill>
          <a:blip r:embed="rId2" cstate="print"/>
          <a:srcRect l="2835" r="2835"/>
          <a:stretch>
            <a:fillRect/>
          </a:stretch>
        </p:blipFill>
        <p:spPr bwMode="auto">
          <a:prstGeom prst="rect">
            <a:avLst/>
          </a:prstGeom>
          <a:noFill/>
          <a:ln w="9525">
            <a:noFill/>
            <a:miter lim="800000"/>
            <a:headEnd/>
            <a:tailEnd/>
          </a:ln>
        </p:spPr>
      </p:pic>
      <p:sp>
        <p:nvSpPr>
          <p:cNvPr id="3" name="Date Placeholder 2"/>
          <p:cNvSpPr>
            <a:spLocks noGrp="1"/>
          </p:cNvSpPr>
          <p:nvPr>
            <p:ph type="dt" sz="half" idx="10"/>
          </p:nvPr>
        </p:nvSpPr>
        <p:spPr/>
        <p:txBody>
          <a:bodyPr/>
          <a:lstStyle/>
          <a:p>
            <a:fld id="{77921C5E-E2BB-0B4A-97AF-958026D30683}"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16</a:t>
            </a:fld>
            <a:endParaRPr lang="en-US"/>
          </a:p>
        </p:txBody>
      </p:sp>
    </p:spTree>
    <p:extLst>
      <p:ext uri="{BB962C8B-B14F-4D97-AF65-F5344CB8AC3E}">
        <p14:creationId xmlns:p14="http://schemas.microsoft.com/office/powerpoint/2010/main" val="18747309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Current trends</a:t>
            </a:r>
          </a:p>
        </p:txBody>
      </p:sp>
      <p:sp>
        <p:nvSpPr>
          <p:cNvPr id="3" name="Content Placeholder 2"/>
          <p:cNvSpPr>
            <a:spLocks noGrp="1"/>
          </p:cNvSpPr>
          <p:nvPr>
            <p:ph idx="1"/>
          </p:nvPr>
        </p:nvSpPr>
        <p:spPr>
          <a:xfrm>
            <a:off x="251520" y="1556791"/>
            <a:ext cx="8568952" cy="4866793"/>
          </a:xfrm>
        </p:spPr>
        <p:txBody>
          <a:bodyPr>
            <a:normAutofit fontScale="25000" lnSpcReduction="20000"/>
          </a:bodyPr>
          <a:lstStyle/>
          <a:p>
            <a:endParaRPr lang="en-US" dirty="0" smtClean="0"/>
          </a:p>
          <a:p>
            <a:r>
              <a:rPr lang="en-US" sz="12800" dirty="0">
                <a:solidFill>
                  <a:schemeClr val="accent1"/>
                </a:solidFill>
              </a:rPr>
              <a:t>The practice of plagiarism is mainly due to the rapid advancement in information technology. (Hansen, 2003, </a:t>
            </a:r>
            <a:r>
              <a:rPr lang="en-US" sz="12800" dirty="0" err="1">
                <a:solidFill>
                  <a:schemeClr val="accent1"/>
                </a:solidFill>
              </a:rPr>
              <a:t>Introna</a:t>
            </a:r>
            <a:r>
              <a:rPr lang="en-US" sz="12800" dirty="0">
                <a:solidFill>
                  <a:schemeClr val="accent1"/>
                </a:solidFill>
              </a:rPr>
              <a:t> et al, 2003</a:t>
            </a:r>
            <a:r>
              <a:rPr lang="en-US" sz="12800" dirty="0" smtClean="0">
                <a:solidFill>
                  <a:schemeClr val="accent1"/>
                </a:solidFill>
              </a:rPr>
              <a:t>).</a:t>
            </a:r>
            <a:endParaRPr lang="en-US" sz="12800" dirty="0">
              <a:solidFill>
                <a:schemeClr val="accent1"/>
              </a:solidFill>
            </a:endParaRPr>
          </a:p>
          <a:p>
            <a:r>
              <a:rPr lang="en-US" sz="12800" dirty="0">
                <a:solidFill>
                  <a:schemeClr val="accent1"/>
                </a:solidFill>
              </a:rPr>
              <a:t>Other reasons or justifications for plagiarizing:</a:t>
            </a:r>
          </a:p>
          <a:p>
            <a:pPr marL="0" indent="0">
              <a:buNone/>
            </a:pPr>
            <a:r>
              <a:rPr lang="en-US" sz="12800" dirty="0">
                <a:solidFill>
                  <a:schemeClr val="accent1"/>
                </a:solidFill>
              </a:rPr>
              <a:t>		- Pressure to meet deadlines</a:t>
            </a:r>
          </a:p>
          <a:p>
            <a:pPr marL="0" indent="0">
              <a:buNone/>
            </a:pPr>
            <a:r>
              <a:rPr lang="en-US" sz="12800" dirty="0">
                <a:solidFill>
                  <a:schemeClr val="accent1"/>
                </a:solidFill>
              </a:rPr>
              <a:t>		-Poor skills in writing especially for </a:t>
            </a:r>
            <a:r>
              <a:rPr lang="en-US" sz="12800" dirty="0" smtClean="0">
                <a:solidFill>
                  <a:schemeClr val="accent1"/>
                </a:solidFill>
              </a:rPr>
              <a:t>			English as Second Language</a:t>
            </a:r>
          </a:p>
          <a:p>
            <a:pPr lvl="0" algn="ctr">
              <a:buClr>
                <a:srgbClr val="663366"/>
              </a:buClr>
              <a:buNone/>
            </a:pPr>
            <a:r>
              <a:rPr lang="en-US" sz="5600" dirty="0">
                <a:hlinkClick r:id="rId2" action="ppaction://hlinkfile"/>
              </a:rPr>
              <a:t>A Different Perspective on Plagiarism. The Internet TESL Journal :http://iteslj.org/Articles/Yusof-Plagiarism.html</a:t>
            </a:r>
          </a:p>
          <a:p>
            <a:pPr marL="0" indent="0">
              <a:buNone/>
            </a:pPr>
            <a:r>
              <a:rPr lang="en-US" sz="11200" dirty="0" smtClean="0">
                <a:solidFill>
                  <a:schemeClr val="accent1"/>
                </a:solidFill>
              </a:rPr>
              <a:t> </a:t>
            </a:r>
            <a:endParaRPr lang="en-US" sz="11200" dirty="0">
              <a:solidFill>
                <a:schemeClr val="accent1"/>
              </a:solidFill>
            </a:endParaRPr>
          </a:p>
          <a:p>
            <a:pPr>
              <a:buNone/>
            </a:pPr>
            <a:endParaRPr lang="en-US" sz="9600" b="1" dirty="0" smtClean="0"/>
          </a:p>
          <a:p>
            <a:pPr>
              <a:buNone/>
            </a:pPr>
            <a:endParaRPr lang="en-US" sz="9600" b="1" dirty="0" smtClean="0"/>
          </a:p>
          <a:p>
            <a:pPr>
              <a:buNone/>
            </a:pPr>
            <a:endParaRPr lang="en-US" b="1" dirty="0" smtClean="0"/>
          </a:p>
          <a:p>
            <a:pPr>
              <a:buNone/>
            </a:pPr>
            <a:endParaRPr lang="en-US" b="1" dirty="0" smtClean="0"/>
          </a:p>
          <a:p>
            <a:pPr algn="ctr">
              <a:buNone/>
            </a:pPr>
            <a:r>
              <a:rPr lang="en-US" sz="1800" b="1" dirty="0" smtClean="0"/>
              <a:t>A Different Perspective on Plagiarism </a:t>
            </a:r>
            <a:r>
              <a:rPr lang="en-US" sz="1800" dirty="0" smtClean="0"/>
              <a:t>Dahlia </a:t>
            </a:r>
            <a:r>
              <a:rPr lang="en-US" sz="1800" dirty="0" err="1" smtClean="0"/>
              <a:t>Syahrani</a:t>
            </a:r>
            <a:r>
              <a:rPr lang="en-US" sz="1800" dirty="0" smtClean="0"/>
              <a:t> </a:t>
            </a:r>
            <a:r>
              <a:rPr lang="en-US" sz="1800" dirty="0" err="1" smtClean="0"/>
              <a:t>Yusof</a:t>
            </a:r>
            <a:r>
              <a:rPr lang="en-US" sz="1800" dirty="0" smtClean="0"/>
              <a:t/>
            </a:r>
            <a:br>
              <a:rPr lang="en-US" sz="1800" dirty="0" smtClean="0"/>
            </a:br>
            <a:r>
              <a:rPr lang="en-US" sz="1800" dirty="0" smtClean="0"/>
              <a:t>Multimedia University (</a:t>
            </a:r>
            <a:r>
              <a:rPr lang="en-US" sz="1800" dirty="0" err="1" smtClean="0"/>
              <a:t>Cyberjaya</a:t>
            </a:r>
            <a:r>
              <a:rPr lang="en-US" sz="1800" dirty="0" smtClean="0"/>
              <a:t>, Malaysia)   </a:t>
            </a:r>
            <a:endParaRPr lang="en-US" sz="1800" dirty="0"/>
          </a:p>
        </p:txBody>
      </p:sp>
      <p:sp>
        <p:nvSpPr>
          <p:cNvPr id="4" name="Date Placeholder 3"/>
          <p:cNvSpPr>
            <a:spLocks noGrp="1"/>
          </p:cNvSpPr>
          <p:nvPr>
            <p:ph type="dt" sz="half" idx="10"/>
          </p:nvPr>
        </p:nvSpPr>
        <p:spPr/>
        <p:txBody>
          <a:bodyPr/>
          <a:lstStyle/>
          <a:p>
            <a:fld id="{D1575E11-412A-7A4F-93BF-603DAE481AFE}"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What is Scientific Integrity?</a:t>
            </a:r>
            <a:endParaRPr lang="x-none" sz="4400" b="1" dirty="0"/>
          </a:p>
        </p:txBody>
      </p:sp>
      <p:sp>
        <p:nvSpPr>
          <p:cNvPr id="3" name="Content Placeholder 2"/>
          <p:cNvSpPr>
            <a:spLocks noGrp="1"/>
          </p:cNvSpPr>
          <p:nvPr>
            <p:ph idx="1"/>
          </p:nvPr>
        </p:nvSpPr>
        <p:spPr>
          <a:xfrm>
            <a:off x="179512" y="1981200"/>
            <a:ext cx="8784976" cy="4256112"/>
          </a:xfrm>
        </p:spPr>
        <p:txBody>
          <a:bodyPr>
            <a:normAutofit fontScale="25000" lnSpcReduction="20000"/>
          </a:bodyPr>
          <a:lstStyle/>
          <a:p>
            <a:endParaRPr lang="en-US" dirty="0" smtClean="0"/>
          </a:p>
          <a:p>
            <a:pPr marL="0" indent="0">
              <a:buNone/>
            </a:pPr>
            <a:endParaRPr lang="en-US" sz="5100" dirty="0" smtClean="0"/>
          </a:p>
          <a:p>
            <a:pPr marL="0" indent="0" algn="ctr">
              <a:buNone/>
            </a:pPr>
            <a:r>
              <a:rPr lang="en-US" sz="12800" dirty="0">
                <a:solidFill>
                  <a:schemeClr val="accent1"/>
                </a:solidFill>
              </a:rPr>
              <a:t>Scientific integrity has been characterized as a commitment to truthfulness, to personal accountability, and to vigorous adherence to standards of professional conduct (eg accuracy, transparency, fairness)</a:t>
            </a:r>
            <a:endParaRPr lang="en-US" sz="12800" dirty="0">
              <a:solidFill>
                <a:schemeClr val="accent1"/>
              </a:solidFill>
              <a:hlinkClick r:id="rId2"/>
            </a:endParaRPr>
          </a:p>
          <a:p>
            <a:pPr algn="ctr">
              <a:buNone/>
            </a:pPr>
            <a:endParaRPr lang="en-US" sz="4300" dirty="0" smtClean="0">
              <a:hlinkClick r:id="rId2"/>
            </a:endParaRPr>
          </a:p>
          <a:p>
            <a:pPr algn="ctr">
              <a:buNone/>
            </a:pPr>
            <a:r>
              <a:rPr lang="en-US" sz="5600" b="1" dirty="0" smtClean="0">
                <a:hlinkClick r:id="rId2"/>
              </a:rPr>
              <a:t>Scientific integrity, fidelity and conflicts of interest in research</a:t>
            </a:r>
            <a:r>
              <a:rPr lang="en-US" sz="5600" b="1" dirty="0" smtClean="0"/>
              <a:t>. </a:t>
            </a:r>
          </a:p>
          <a:p>
            <a:pPr algn="ctr">
              <a:buNone/>
            </a:pPr>
            <a:r>
              <a:rPr lang="en-US" sz="5600" dirty="0" smtClean="0"/>
              <a:t>TD Warner, LW Roberts - Current opinion in psychiatry, 2004</a:t>
            </a:r>
          </a:p>
          <a:p>
            <a:endParaRPr lang="en-US" b="1" dirty="0" smtClean="0"/>
          </a:p>
          <a:p>
            <a:endParaRPr lang="x-none" dirty="0"/>
          </a:p>
        </p:txBody>
      </p:sp>
      <p:sp>
        <p:nvSpPr>
          <p:cNvPr id="4" name="Date Placeholder 3"/>
          <p:cNvSpPr>
            <a:spLocks noGrp="1"/>
          </p:cNvSpPr>
          <p:nvPr>
            <p:ph type="dt" sz="half" idx="10"/>
          </p:nvPr>
        </p:nvSpPr>
        <p:spPr/>
        <p:txBody>
          <a:bodyPr/>
          <a:lstStyle/>
          <a:p>
            <a:fld id="{ED348884-9437-8D4A-837B-2E148AF2560B}"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18</a:t>
            </a:fld>
            <a:endParaRPr lang="en-US"/>
          </a:p>
        </p:txBody>
      </p:sp>
    </p:spTree>
    <p:extLst>
      <p:ext uri="{BB962C8B-B14F-4D97-AF65-F5344CB8AC3E}">
        <p14:creationId xmlns:p14="http://schemas.microsoft.com/office/powerpoint/2010/main" val="807809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04664"/>
            <a:ext cx="7556313" cy="1116106"/>
          </a:xfrm>
        </p:spPr>
        <p:txBody>
          <a:bodyPr>
            <a:normAutofit fontScale="90000"/>
          </a:bodyPr>
          <a:lstStyle/>
          <a:p>
            <a:pPr algn="ctr" fontAlgn="base"/>
            <a:r>
              <a:rPr lang="en-US" sz="4900" dirty="0" smtClean="0"/>
              <a:t>What </a:t>
            </a:r>
            <a:r>
              <a:rPr lang="en-US" sz="4900" dirty="0"/>
              <a:t>is scientific integrity</a:t>
            </a:r>
            <a:r>
              <a:rPr lang="en-US" sz="4900" dirty="0" smtClean="0"/>
              <a:t>? </a:t>
            </a:r>
            <a:r>
              <a:rPr lang="en-US" sz="2400" dirty="0" smtClean="0"/>
              <a:t>Cont….</a:t>
            </a:r>
            <a:endParaRPr lang="x-none" dirty="0"/>
          </a:p>
        </p:txBody>
      </p:sp>
      <p:sp>
        <p:nvSpPr>
          <p:cNvPr id="3" name="Content Placeholder 2"/>
          <p:cNvSpPr>
            <a:spLocks noGrp="1"/>
          </p:cNvSpPr>
          <p:nvPr>
            <p:ph idx="1"/>
          </p:nvPr>
        </p:nvSpPr>
        <p:spPr>
          <a:xfrm>
            <a:off x="457200" y="1600200"/>
            <a:ext cx="8229600" cy="4997152"/>
          </a:xfrm>
        </p:spPr>
        <p:txBody>
          <a:bodyPr>
            <a:normAutofit/>
          </a:bodyPr>
          <a:lstStyle/>
          <a:p>
            <a:pPr marL="0" indent="0" fontAlgn="base">
              <a:buNone/>
            </a:pPr>
            <a:endParaRPr lang="en-US" dirty="0">
              <a:solidFill>
                <a:srgbClr val="000000"/>
              </a:solidFill>
              <a:latin typeface="inherit"/>
            </a:endParaRPr>
          </a:p>
          <a:p>
            <a:pPr lvl="0">
              <a:spcBef>
                <a:spcPts val="580"/>
              </a:spcBef>
              <a:buSzPct val="85000"/>
              <a:buFont typeface="Wingdings" charset="2"/>
              <a:buChar char="§"/>
            </a:pPr>
            <a:r>
              <a:rPr lang="en-US" sz="3500" dirty="0">
                <a:solidFill>
                  <a:schemeClr val="tx2">
                    <a:lumMod val="75000"/>
                    <a:lumOff val="25000"/>
                  </a:schemeClr>
                </a:solidFill>
              </a:rPr>
              <a:t>A quality of individual scientists and their </a:t>
            </a:r>
            <a:r>
              <a:rPr lang="en-US" sz="3500" dirty="0" smtClean="0">
                <a:solidFill>
                  <a:schemeClr val="tx2">
                    <a:lumMod val="75000"/>
                    <a:lumOff val="25000"/>
                  </a:schemeClr>
                </a:solidFill>
              </a:rPr>
              <a:t>reasoning</a:t>
            </a:r>
          </a:p>
          <a:p>
            <a:pPr lvl="0">
              <a:spcBef>
                <a:spcPts val="580"/>
              </a:spcBef>
              <a:buSzPct val="85000"/>
              <a:buFont typeface="Wingdings" charset="2"/>
              <a:buChar char="§"/>
            </a:pPr>
            <a:r>
              <a:rPr lang="en-US" sz="3500" dirty="0" smtClean="0">
                <a:solidFill>
                  <a:schemeClr val="tx2">
                    <a:lumMod val="75000"/>
                    <a:lumOff val="25000"/>
                  </a:schemeClr>
                </a:solidFill>
              </a:rPr>
              <a:t>Defined </a:t>
            </a:r>
            <a:r>
              <a:rPr lang="en-US" sz="3500" dirty="0">
                <a:solidFill>
                  <a:schemeClr val="tx2">
                    <a:lumMod val="75000"/>
                    <a:lumOff val="25000"/>
                  </a:schemeClr>
                </a:solidFill>
              </a:rPr>
              <a:t>as the maintenance of the proper roles for values in </a:t>
            </a:r>
            <a:r>
              <a:rPr lang="en-US" sz="3500" dirty="0" smtClean="0">
                <a:solidFill>
                  <a:schemeClr val="tx2">
                    <a:lumMod val="75000"/>
                    <a:lumOff val="25000"/>
                  </a:schemeClr>
                </a:solidFill>
              </a:rPr>
              <a:t>science.</a:t>
            </a:r>
          </a:p>
          <a:p>
            <a:pPr marL="0" lvl="0" indent="0" algn="ctr">
              <a:spcBef>
                <a:spcPts val="580"/>
              </a:spcBef>
              <a:buClr>
                <a:srgbClr val="D34817"/>
              </a:buClr>
              <a:buSzPct val="85000"/>
              <a:buNone/>
            </a:pPr>
            <a:r>
              <a:rPr lang="en-US" sz="1500" dirty="0" smtClean="0">
                <a:solidFill>
                  <a:srgbClr val="696464"/>
                </a:solidFill>
                <a:latin typeface="Perpetua"/>
              </a:rPr>
              <a:t>				</a:t>
            </a:r>
          </a:p>
          <a:p>
            <a:pPr marL="0" lvl="0" indent="0" algn="ctr">
              <a:spcBef>
                <a:spcPts val="580"/>
              </a:spcBef>
              <a:buClr>
                <a:srgbClr val="D34817"/>
              </a:buClr>
              <a:buSzPct val="85000"/>
              <a:buNone/>
            </a:pPr>
            <a:endParaRPr lang="en-US" sz="1500" dirty="0">
              <a:solidFill>
                <a:srgbClr val="696464"/>
              </a:solidFill>
              <a:latin typeface="Perpetua"/>
            </a:endParaRPr>
          </a:p>
          <a:p>
            <a:pPr marL="0" lvl="0" indent="0" algn="ctr">
              <a:spcBef>
                <a:spcPts val="580"/>
              </a:spcBef>
              <a:buClr>
                <a:srgbClr val="D34817"/>
              </a:buClr>
              <a:buSzPct val="85000"/>
              <a:buNone/>
            </a:pPr>
            <a:endParaRPr lang="en-US" sz="1500" dirty="0" smtClean="0">
              <a:solidFill>
                <a:srgbClr val="696464"/>
              </a:solidFill>
              <a:latin typeface="Perpetua"/>
            </a:endParaRPr>
          </a:p>
          <a:p>
            <a:pPr marL="0" lvl="0" indent="0" algn="ctr">
              <a:spcBef>
                <a:spcPts val="580"/>
              </a:spcBef>
              <a:buClr>
                <a:srgbClr val="D34817"/>
              </a:buClr>
              <a:buSzPct val="85000"/>
              <a:buNone/>
            </a:pPr>
            <a:r>
              <a:rPr lang="en-US" sz="1500" dirty="0">
                <a:solidFill>
                  <a:srgbClr val="696464"/>
                </a:solidFill>
                <a:latin typeface="Perpetua"/>
              </a:rPr>
              <a:t>Scientific Integrity: From Theory to Practice.  Heather Douglas, University of Waterloo</a:t>
            </a:r>
            <a:r>
              <a:rPr lang="en-US" sz="1500" dirty="0" smtClean="0">
                <a:solidFill>
                  <a:srgbClr val="696464"/>
                </a:solidFill>
                <a:latin typeface="Perpetua"/>
              </a:rPr>
              <a:t>,</a:t>
            </a:r>
          </a:p>
          <a:p>
            <a:pPr marL="0" lvl="0" indent="0" algn="ctr">
              <a:spcBef>
                <a:spcPts val="580"/>
              </a:spcBef>
              <a:buClr>
                <a:srgbClr val="D34817"/>
              </a:buClr>
              <a:buSzPct val="85000"/>
              <a:buNone/>
            </a:pPr>
            <a:r>
              <a:rPr lang="en-US" sz="1500" dirty="0" smtClean="0">
                <a:solidFill>
                  <a:srgbClr val="696464"/>
                </a:solidFill>
                <a:latin typeface="Perpetua"/>
              </a:rPr>
              <a:t> </a:t>
            </a:r>
            <a:r>
              <a:rPr lang="en-US" sz="1500" dirty="0">
                <a:solidFill>
                  <a:srgbClr val="696464"/>
                </a:solidFill>
                <a:latin typeface="Perpetua"/>
              </a:rPr>
              <a:t>February 20, 2012, AAAS Meeting Vancouver BC</a:t>
            </a:r>
          </a:p>
          <a:p>
            <a:pPr marL="320040" lvl="1" indent="0">
              <a:spcBef>
                <a:spcPts val="370"/>
              </a:spcBef>
              <a:buClr>
                <a:srgbClr val="9B2D1F"/>
              </a:buClr>
              <a:buSzPct val="85000"/>
              <a:buNone/>
            </a:pPr>
            <a:r>
              <a:rPr lang="en-US" sz="2400" dirty="0" smtClean="0">
                <a:solidFill>
                  <a:prstClr val="black"/>
                </a:solidFill>
                <a:latin typeface="Perpetua"/>
              </a:rPr>
              <a:t>   </a:t>
            </a:r>
            <a:endParaRPr lang="en-US" sz="2400" dirty="0">
              <a:solidFill>
                <a:prstClr val="black"/>
              </a:solidFill>
              <a:latin typeface="Perpetua"/>
            </a:endParaRPr>
          </a:p>
          <a:p>
            <a:pPr marL="0" indent="0">
              <a:buNone/>
            </a:pPr>
            <a:endParaRPr lang="x-none" dirty="0"/>
          </a:p>
        </p:txBody>
      </p:sp>
      <p:sp>
        <p:nvSpPr>
          <p:cNvPr id="4" name="Date Placeholder 3"/>
          <p:cNvSpPr>
            <a:spLocks noGrp="1"/>
          </p:cNvSpPr>
          <p:nvPr>
            <p:ph type="dt" sz="half" idx="10"/>
          </p:nvPr>
        </p:nvSpPr>
        <p:spPr/>
        <p:txBody>
          <a:bodyPr/>
          <a:lstStyle/>
          <a:p>
            <a:fld id="{700018F8-45D8-D34B-8034-2F0F12A2AEFB}"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19</a:t>
            </a:fld>
            <a:endParaRPr lang="en-US"/>
          </a:p>
        </p:txBody>
      </p:sp>
    </p:spTree>
    <p:extLst>
      <p:ext uri="{BB962C8B-B14F-4D97-AF65-F5344CB8AC3E}">
        <p14:creationId xmlns:p14="http://schemas.microsoft.com/office/powerpoint/2010/main" val="39135127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56674"/>
          </a:xfrm>
        </p:spPr>
        <p:txBody>
          <a:bodyPr/>
          <a:lstStyle/>
          <a:p>
            <a:r>
              <a:rPr lang="en-US" sz="4400" dirty="0" smtClean="0"/>
              <a:t>Content</a:t>
            </a:r>
            <a:endParaRPr lang="x-none" sz="4400" dirty="0"/>
          </a:p>
        </p:txBody>
      </p:sp>
      <p:sp>
        <p:nvSpPr>
          <p:cNvPr id="3" name="Content Placeholder 2"/>
          <p:cNvSpPr>
            <a:spLocks noGrp="1"/>
          </p:cNvSpPr>
          <p:nvPr>
            <p:ph idx="1"/>
          </p:nvPr>
        </p:nvSpPr>
        <p:spPr>
          <a:xfrm>
            <a:off x="251520" y="1772816"/>
            <a:ext cx="8568952" cy="4608512"/>
          </a:xfrm>
        </p:spPr>
        <p:txBody>
          <a:bodyPr>
            <a:noAutofit/>
          </a:bodyPr>
          <a:lstStyle/>
          <a:p>
            <a:r>
              <a:rPr lang="en-US" b="1" dirty="0"/>
              <a:t>Goals and objectives</a:t>
            </a:r>
            <a:endParaRPr lang="en-US" b="1" dirty="0"/>
          </a:p>
          <a:p>
            <a:r>
              <a:rPr lang="en-US" b="1" dirty="0"/>
              <a:t>Introduction</a:t>
            </a:r>
          </a:p>
          <a:p>
            <a:r>
              <a:rPr lang="en-US" b="1" dirty="0"/>
              <a:t>Islamic </a:t>
            </a:r>
            <a:r>
              <a:rPr lang="en-US" b="1" dirty="0"/>
              <a:t>perspective on the importance</a:t>
            </a:r>
          </a:p>
          <a:p>
            <a:r>
              <a:rPr lang="en-US" b="1" dirty="0"/>
              <a:t>Historic overview</a:t>
            </a:r>
          </a:p>
          <a:p>
            <a:r>
              <a:rPr lang="en-US" b="1" dirty="0"/>
              <a:t>What is Scientific Integrity</a:t>
            </a:r>
            <a:r>
              <a:rPr lang="en-US" b="1" dirty="0"/>
              <a:t>?</a:t>
            </a:r>
          </a:p>
          <a:p>
            <a:r>
              <a:rPr lang="en-US" b="1" dirty="0"/>
              <a:t>What is plagiarism? </a:t>
            </a:r>
            <a:endParaRPr lang="x-none" b="1" dirty="0"/>
          </a:p>
        </p:txBody>
      </p:sp>
      <p:sp>
        <p:nvSpPr>
          <p:cNvPr id="4" name="Date Placeholder 3"/>
          <p:cNvSpPr>
            <a:spLocks noGrp="1"/>
          </p:cNvSpPr>
          <p:nvPr>
            <p:ph type="dt" sz="half" idx="10"/>
          </p:nvPr>
        </p:nvSpPr>
        <p:spPr/>
        <p:txBody>
          <a:bodyPr/>
          <a:lstStyle/>
          <a:p>
            <a:fld id="{6E21EBA1-2E9F-0448-B682-B9396314F907}"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2</a:t>
            </a:fld>
            <a:endParaRPr lang="en-US"/>
          </a:p>
        </p:txBody>
      </p:sp>
    </p:spTree>
    <p:extLst>
      <p:ext uri="{BB962C8B-B14F-4D97-AF65-F5344CB8AC3E}">
        <p14:creationId xmlns:p14="http://schemas.microsoft.com/office/powerpoint/2010/main" val="32142974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1437442"/>
          </a:xfrm>
          <a:noFill/>
        </p:spPr>
        <p:txBody>
          <a:bodyPr>
            <a:noAutofit/>
          </a:bodyPr>
          <a:lstStyle/>
          <a:p>
            <a:pPr algn="ctr"/>
            <a:r>
              <a:rPr lang="en-US" sz="4400" dirty="0"/>
              <a:t>What violates scientific integrity?</a:t>
            </a:r>
            <a:endParaRPr lang="x-none" sz="4400" dirty="0"/>
          </a:p>
        </p:txBody>
      </p:sp>
      <p:sp>
        <p:nvSpPr>
          <p:cNvPr id="3" name="Content Placeholder 2"/>
          <p:cNvSpPr>
            <a:spLocks noGrp="1"/>
          </p:cNvSpPr>
          <p:nvPr>
            <p:ph idx="1"/>
          </p:nvPr>
        </p:nvSpPr>
        <p:spPr>
          <a:xfrm>
            <a:off x="179512" y="1628800"/>
            <a:ext cx="8784976" cy="4968552"/>
          </a:xfrm>
          <a:noFill/>
          <a:ln>
            <a:noFill/>
          </a:ln>
        </p:spPr>
        <p:txBody>
          <a:bodyPr>
            <a:normAutofit fontScale="25000" lnSpcReduction="20000"/>
          </a:bodyPr>
          <a:lstStyle/>
          <a:p>
            <a:pPr>
              <a:lnSpc>
                <a:spcPct val="120000"/>
              </a:lnSpc>
              <a:buFont typeface="Wingdings" charset="2"/>
              <a:buChar char="§"/>
            </a:pPr>
            <a:r>
              <a:rPr lang="en-US" sz="12800" dirty="0">
                <a:solidFill>
                  <a:schemeClr val="tx2">
                    <a:lumMod val="75000"/>
                    <a:lumOff val="25000"/>
                  </a:schemeClr>
                </a:solidFill>
              </a:rPr>
              <a:t>Fabrication (making up results )</a:t>
            </a:r>
          </a:p>
          <a:p>
            <a:pPr lvl="0">
              <a:lnSpc>
                <a:spcPct val="120000"/>
              </a:lnSpc>
              <a:buFont typeface="Wingdings" charset="2"/>
              <a:buChar char="§"/>
            </a:pPr>
            <a:r>
              <a:rPr lang="en-US" sz="12800" dirty="0" smtClean="0">
                <a:solidFill>
                  <a:schemeClr val="tx2">
                    <a:lumMod val="75000"/>
                    <a:lumOff val="25000"/>
                  </a:schemeClr>
                </a:solidFill>
              </a:rPr>
              <a:t>Falsification </a:t>
            </a:r>
            <a:r>
              <a:rPr lang="en-US" sz="12800" dirty="0">
                <a:solidFill>
                  <a:schemeClr val="tx2">
                    <a:lumMod val="75000"/>
                    <a:lumOff val="25000"/>
                  </a:schemeClr>
                </a:solidFill>
              </a:rPr>
              <a:t>of </a:t>
            </a:r>
            <a:r>
              <a:rPr lang="en-US" sz="12800" dirty="0" smtClean="0">
                <a:solidFill>
                  <a:schemeClr val="tx2">
                    <a:lumMod val="75000"/>
                    <a:lumOff val="25000"/>
                  </a:schemeClr>
                </a:solidFill>
              </a:rPr>
              <a:t>evidence (manipulation)</a:t>
            </a:r>
            <a:endParaRPr lang="en-US" sz="12800" dirty="0">
              <a:solidFill>
                <a:schemeClr val="tx2">
                  <a:lumMod val="75000"/>
                  <a:lumOff val="25000"/>
                </a:schemeClr>
              </a:solidFill>
            </a:endParaRPr>
          </a:p>
          <a:p>
            <a:pPr lvl="0">
              <a:lnSpc>
                <a:spcPct val="120000"/>
              </a:lnSpc>
              <a:spcBef>
                <a:spcPts val="580"/>
              </a:spcBef>
              <a:buSzPct val="85000"/>
              <a:buFont typeface="Wingdings" charset="2"/>
              <a:buChar char="§"/>
            </a:pPr>
            <a:r>
              <a:rPr lang="en-US" sz="12800" dirty="0">
                <a:solidFill>
                  <a:schemeClr val="tx2">
                    <a:lumMod val="75000"/>
                    <a:lumOff val="25000"/>
                  </a:schemeClr>
                </a:solidFill>
              </a:rPr>
              <a:t>Ignoring evidence in preference for one’s values</a:t>
            </a:r>
          </a:p>
          <a:p>
            <a:pPr lvl="0">
              <a:lnSpc>
                <a:spcPct val="120000"/>
              </a:lnSpc>
              <a:spcBef>
                <a:spcPts val="580"/>
              </a:spcBef>
              <a:buSzPct val="85000"/>
              <a:buFont typeface="Wingdings" charset="2"/>
              <a:buChar char="§"/>
            </a:pPr>
            <a:r>
              <a:rPr lang="en-US" sz="12800" dirty="0">
                <a:solidFill>
                  <a:schemeClr val="tx2">
                    <a:lumMod val="75000"/>
                    <a:lumOff val="25000"/>
                  </a:schemeClr>
                </a:solidFill>
              </a:rPr>
              <a:t>Cherry-picking </a:t>
            </a:r>
            <a:r>
              <a:rPr lang="en-US" sz="12800" dirty="0" smtClean="0">
                <a:solidFill>
                  <a:schemeClr val="tx2">
                    <a:lumMod val="75000"/>
                    <a:lumOff val="25000"/>
                  </a:schemeClr>
                </a:solidFill>
              </a:rPr>
              <a:t>evidence</a:t>
            </a:r>
            <a:r>
              <a:rPr lang="en-US" sz="12800" dirty="0">
                <a:solidFill>
                  <a:schemeClr val="tx2">
                    <a:lumMod val="75000"/>
                    <a:lumOff val="25000"/>
                  </a:schemeClr>
                </a:solidFill>
              </a:rPr>
              <a:t> or suppressing evidence</a:t>
            </a:r>
            <a:r>
              <a:rPr lang="en-US" sz="12800" dirty="0" smtClean="0">
                <a:solidFill>
                  <a:schemeClr val="tx2">
                    <a:lumMod val="75000"/>
                    <a:lumOff val="25000"/>
                  </a:schemeClr>
                </a:solidFill>
              </a:rPr>
              <a:t>, </a:t>
            </a:r>
            <a:r>
              <a:rPr lang="en-US" sz="12800" dirty="0">
                <a:solidFill>
                  <a:schemeClr val="tx2">
                    <a:lumMod val="75000"/>
                    <a:lumOff val="25000"/>
                  </a:schemeClr>
                </a:solidFill>
              </a:rPr>
              <a:t>the </a:t>
            </a:r>
            <a:r>
              <a:rPr lang="en-US" sz="12800" dirty="0" smtClean="0">
                <a:solidFill>
                  <a:schemeClr val="tx2">
                    <a:lumMod val="75000"/>
                    <a:lumOff val="25000"/>
                  </a:schemeClr>
                </a:solidFill>
              </a:rPr>
              <a:t>incomplete </a:t>
            </a:r>
            <a:r>
              <a:rPr lang="en-US" sz="12800" dirty="0">
                <a:solidFill>
                  <a:schemeClr val="tx2">
                    <a:lumMod val="75000"/>
                    <a:lumOff val="25000"/>
                  </a:schemeClr>
                </a:solidFill>
              </a:rPr>
              <a:t>evidence</a:t>
            </a:r>
          </a:p>
          <a:p>
            <a:pPr lvl="0">
              <a:lnSpc>
                <a:spcPct val="120000"/>
              </a:lnSpc>
              <a:spcBef>
                <a:spcPts val="580"/>
              </a:spcBef>
              <a:buSzPct val="85000"/>
              <a:buFont typeface="Wingdings" charset="2"/>
              <a:buChar char="§"/>
            </a:pPr>
            <a:r>
              <a:rPr lang="en-US" sz="12800" dirty="0">
                <a:solidFill>
                  <a:schemeClr val="tx2">
                    <a:lumMod val="75000"/>
                    <a:lumOff val="25000"/>
                  </a:schemeClr>
                </a:solidFill>
              </a:rPr>
              <a:t>Deceptive research that has no possibility for real </a:t>
            </a:r>
            <a:r>
              <a:rPr lang="en-US" sz="12800" dirty="0" smtClean="0">
                <a:solidFill>
                  <a:schemeClr val="tx2">
                    <a:lumMod val="75000"/>
                    <a:lumOff val="25000"/>
                  </a:schemeClr>
                </a:solidFill>
              </a:rPr>
              <a:t>discovery</a:t>
            </a:r>
            <a:endParaRPr lang="en-US" sz="12800" dirty="0">
              <a:solidFill>
                <a:schemeClr val="tx2">
                  <a:lumMod val="75000"/>
                  <a:lumOff val="25000"/>
                </a:schemeClr>
              </a:solidFill>
              <a:latin typeface="Perpetua"/>
            </a:endParaRPr>
          </a:p>
          <a:p>
            <a:pPr marL="0" lvl="0" indent="0" algn="ctr">
              <a:lnSpc>
                <a:spcPct val="120000"/>
              </a:lnSpc>
              <a:spcBef>
                <a:spcPts val="580"/>
              </a:spcBef>
              <a:buClr>
                <a:srgbClr val="D34817"/>
              </a:buClr>
              <a:buSzPct val="85000"/>
              <a:buNone/>
            </a:pPr>
            <a:endParaRPr lang="en-US" sz="2200" dirty="0" smtClean="0">
              <a:solidFill>
                <a:srgbClr val="696464"/>
              </a:solidFill>
              <a:latin typeface="Perpetua"/>
            </a:endParaRPr>
          </a:p>
          <a:p>
            <a:pPr marL="0" lvl="0" indent="0" algn="ctr">
              <a:lnSpc>
                <a:spcPct val="120000"/>
              </a:lnSpc>
              <a:spcBef>
                <a:spcPts val="580"/>
              </a:spcBef>
              <a:buClr>
                <a:srgbClr val="D34817"/>
              </a:buClr>
              <a:buSzPct val="85000"/>
              <a:buNone/>
            </a:pPr>
            <a:r>
              <a:rPr lang="en-US" sz="4000" dirty="0" smtClean="0">
                <a:solidFill>
                  <a:srgbClr val="696464"/>
                </a:solidFill>
                <a:latin typeface="Perpetua"/>
              </a:rPr>
              <a:t>Scientific </a:t>
            </a:r>
            <a:r>
              <a:rPr lang="en-US" sz="4000" dirty="0">
                <a:solidFill>
                  <a:srgbClr val="696464"/>
                </a:solidFill>
                <a:latin typeface="Perpetua"/>
              </a:rPr>
              <a:t>Integrity: From Theory to Practice.  Heather Douglas, University of Waterloo,</a:t>
            </a:r>
          </a:p>
          <a:p>
            <a:pPr marL="0" lvl="0" indent="0" algn="ctr">
              <a:lnSpc>
                <a:spcPct val="120000"/>
              </a:lnSpc>
              <a:spcBef>
                <a:spcPts val="580"/>
              </a:spcBef>
              <a:buClr>
                <a:srgbClr val="D34817"/>
              </a:buClr>
              <a:buSzPct val="85000"/>
              <a:buNone/>
            </a:pPr>
            <a:r>
              <a:rPr lang="en-US" sz="4000" dirty="0">
                <a:solidFill>
                  <a:srgbClr val="696464"/>
                </a:solidFill>
                <a:latin typeface="Perpetua"/>
              </a:rPr>
              <a:t> February 20, 2012, AAAS Meeting Vancouver BC</a:t>
            </a:r>
          </a:p>
          <a:p>
            <a:pPr marL="0" indent="0">
              <a:lnSpc>
                <a:spcPct val="120000"/>
              </a:lnSpc>
              <a:buNone/>
            </a:pPr>
            <a:endParaRPr lang="x-none" dirty="0"/>
          </a:p>
        </p:txBody>
      </p:sp>
      <p:sp>
        <p:nvSpPr>
          <p:cNvPr id="4" name="Date Placeholder 3"/>
          <p:cNvSpPr>
            <a:spLocks noGrp="1"/>
          </p:cNvSpPr>
          <p:nvPr>
            <p:ph type="dt" sz="half" idx="10"/>
          </p:nvPr>
        </p:nvSpPr>
        <p:spPr/>
        <p:txBody>
          <a:bodyPr/>
          <a:lstStyle/>
          <a:p>
            <a:fld id="{8C302952-9F40-6447-AA60-8173C9E9DD1D}" type="datetime1">
              <a:rPr lang="en-US" smtClean="0"/>
              <a:t>10/29/14</a:t>
            </a:fld>
            <a:endParaRPr lang="en-US"/>
          </a:p>
        </p:txBody>
      </p:sp>
      <p:sp>
        <p:nvSpPr>
          <p:cNvPr id="5" name="Footer Placeholder 4"/>
          <p:cNvSpPr>
            <a:spLocks noGrp="1"/>
          </p:cNvSpPr>
          <p:nvPr>
            <p:ph type="ftr" sz="quarter" idx="11"/>
          </p:nvPr>
        </p:nvSpPr>
        <p:spPr>
          <a:xfrm>
            <a:off x="201706" y="6021289"/>
            <a:ext cx="2282062" cy="767422"/>
          </a:xfrm>
        </p:spPr>
        <p:txBody>
          <a:bodyPr/>
          <a:lstStyle/>
          <a:p>
            <a:r>
              <a:rPr lang="en-US" dirty="0" smtClean="0"/>
              <a:t>plagiarism by prof </a:t>
            </a:r>
            <a:r>
              <a:rPr lang="en-US" dirty="0" err="1" smtClean="0"/>
              <a:t>Eiad</a:t>
            </a:r>
            <a:r>
              <a:rPr lang="en-US" dirty="0" smtClean="0"/>
              <a:t> </a:t>
            </a:r>
            <a:r>
              <a:rPr lang="en-US" dirty="0" err="1" smtClean="0"/>
              <a:t>alfaris</a:t>
            </a:r>
            <a:endParaRPr lang="en-US" dirty="0"/>
          </a:p>
        </p:txBody>
      </p:sp>
      <p:sp>
        <p:nvSpPr>
          <p:cNvPr id="6" name="Slide Number Placeholder 5"/>
          <p:cNvSpPr>
            <a:spLocks noGrp="1"/>
          </p:cNvSpPr>
          <p:nvPr>
            <p:ph type="sldNum" sz="quarter" idx="12"/>
          </p:nvPr>
        </p:nvSpPr>
        <p:spPr/>
        <p:txBody>
          <a:bodyPr/>
          <a:lstStyle/>
          <a:p>
            <a:fld id="{3B50333F-92FA-4966-8DF2-B0CC429C0977}" type="slidenum">
              <a:rPr lang="en-US" smtClean="0"/>
              <a:pPr/>
              <a:t>20</a:t>
            </a:fld>
            <a:endParaRPr lang="en-US"/>
          </a:p>
        </p:txBody>
      </p:sp>
    </p:spTree>
    <p:extLst>
      <p:ext uri="{BB962C8B-B14F-4D97-AF65-F5344CB8AC3E}">
        <p14:creationId xmlns:p14="http://schemas.microsoft.com/office/powerpoint/2010/main" val="7378202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2234"/>
            <a:ext cx="8568952" cy="1357966"/>
          </a:xfrm>
        </p:spPr>
        <p:txBody>
          <a:bodyPr>
            <a:noAutofit/>
          </a:bodyPr>
          <a:lstStyle/>
          <a:p>
            <a:r>
              <a:rPr lang="en-US" sz="4000" dirty="0" smtClean="0"/>
              <a:t>Scientific and Scholarly Misconduct </a:t>
            </a:r>
            <a:r>
              <a:rPr lang="en-US" sz="4000" i="1" dirty="0"/>
              <a:t>US Public Health Service </a:t>
            </a:r>
            <a:r>
              <a:rPr lang="en-US" sz="4000" i="1" dirty="0" smtClean="0"/>
              <a:t>1989</a:t>
            </a:r>
            <a:r>
              <a:rPr lang="en-US" sz="4000" i="1" dirty="0">
                <a:ea typeface="ＭＳ Ｐゴシック" charset="-128"/>
              </a:rPr>
              <a:t/>
            </a:r>
            <a:br>
              <a:rPr lang="en-US" sz="4000" i="1" dirty="0">
                <a:ea typeface="ＭＳ Ｐゴシック" charset="-128"/>
              </a:rPr>
            </a:br>
            <a:endParaRPr lang="en-US" sz="4000" dirty="0"/>
          </a:p>
        </p:txBody>
      </p:sp>
      <p:sp>
        <p:nvSpPr>
          <p:cNvPr id="3" name="Content Placeholder 2"/>
          <p:cNvSpPr>
            <a:spLocks noGrp="1"/>
          </p:cNvSpPr>
          <p:nvPr>
            <p:ph idx="1"/>
          </p:nvPr>
        </p:nvSpPr>
        <p:spPr>
          <a:xfrm>
            <a:off x="390364" y="2079279"/>
            <a:ext cx="8003232" cy="3816424"/>
          </a:xfrm>
        </p:spPr>
        <p:txBody>
          <a:bodyPr>
            <a:normAutofit/>
          </a:bodyPr>
          <a:lstStyle/>
          <a:p>
            <a:pPr marL="0" indent="0">
              <a:lnSpc>
                <a:spcPct val="90000"/>
              </a:lnSpc>
              <a:buNone/>
            </a:pPr>
            <a:r>
              <a:rPr lang="en-US" dirty="0" smtClean="0">
                <a:solidFill>
                  <a:schemeClr val="tx2">
                    <a:lumMod val="75000"/>
                    <a:lumOff val="25000"/>
                  </a:schemeClr>
                </a:solidFill>
              </a:rPr>
              <a:t>Fabrication, falsification, plagiarism, or other practices that seriously deviate from those that are commonly accepted within the scientific community for proposing, conducting, or reporting research. </a:t>
            </a:r>
            <a:endParaRPr lang="en-US" dirty="0" smtClean="0">
              <a:solidFill>
                <a:schemeClr val="tx2">
                  <a:lumMod val="75000"/>
                  <a:lumOff val="25000"/>
                </a:schemeClr>
              </a:solidFill>
              <a:ea typeface="ＭＳ Ｐゴシック" charset="-128"/>
            </a:endParaRPr>
          </a:p>
          <a:p>
            <a:pPr>
              <a:lnSpc>
                <a:spcPct val="90000"/>
              </a:lnSpc>
              <a:buNone/>
            </a:pPr>
            <a:r>
              <a:rPr lang="en-US" dirty="0">
                <a:solidFill>
                  <a:schemeClr val="tx2">
                    <a:lumMod val="75000"/>
                    <a:lumOff val="25000"/>
                  </a:schemeClr>
                </a:solidFill>
                <a:ea typeface="ＭＳ Ｐゴシック" charset="-128"/>
              </a:rPr>
              <a:t>	</a:t>
            </a:r>
            <a:r>
              <a:rPr lang="en-US" dirty="0" smtClean="0">
                <a:solidFill>
                  <a:schemeClr val="tx2">
                    <a:lumMod val="75000"/>
                    <a:lumOff val="25000"/>
                  </a:schemeClr>
                </a:solidFill>
                <a:ea typeface="ＭＳ Ｐゴシック" charset="-128"/>
              </a:rPr>
              <a:t>				</a:t>
            </a:r>
            <a:r>
              <a:rPr lang="en-US" dirty="0" smtClean="0">
                <a:ea typeface="ＭＳ Ｐゴシック" charset="-128"/>
              </a:rPr>
              <a:t>	</a:t>
            </a:r>
          </a:p>
          <a:p>
            <a:pPr>
              <a:lnSpc>
                <a:spcPct val="90000"/>
              </a:lnSpc>
              <a:buNone/>
            </a:pPr>
            <a:r>
              <a:rPr lang="en-US" sz="1700" i="1" dirty="0">
                <a:ea typeface="ＭＳ Ｐゴシック" charset="-128"/>
              </a:rPr>
              <a:t>	</a:t>
            </a:r>
            <a:r>
              <a:rPr lang="en-US" sz="1700" i="1" dirty="0" smtClean="0">
                <a:ea typeface="ＭＳ Ｐゴシック" charset="-128"/>
              </a:rPr>
              <a:t>		</a:t>
            </a:r>
            <a:endParaRPr lang="en-US" i="1" dirty="0" smtClean="0">
              <a:ea typeface="ＭＳ Ｐゴシック" charset="-128"/>
            </a:endParaRPr>
          </a:p>
        </p:txBody>
      </p:sp>
      <p:sp>
        <p:nvSpPr>
          <p:cNvPr id="4" name="Date Placeholder 3"/>
          <p:cNvSpPr>
            <a:spLocks noGrp="1"/>
          </p:cNvSpPr>
          <p:nvPr>
            <p:ph type="dt" sz="half" idx="10"/>
          </p:nvPr>
        </p:nvSpPr>
        <p:spPr/>
        <p:txBody>
          <a:bodyPr/>
          <a:lstStyle/>
          <a:p>
            <a:fld id="{D64FA688-DDA3-7E49-8442-095F71BA7AD9}"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5344" y="1268760"/>
            <a:ext cx="7556313" cy="4144963"/>
          </a:xfrm>
        </p:spPr>
        <p:txBody>
          <a:bodyPr>
            <a:normAutofit/>
          </a:bodyPr>
          <a:lstStyle/>
          <a:p>
            <a:pPr algn="ctr">
              <a:buNone/>
            </a:pPr>
            <a:endParaRPr lang="en-US" sz="5400" b="1" dirty="0" smtClean="0">
              <a:solidFill>
                <a:srgbClr val="FF0000"/>
              </a:solidFill>
              <a:latin typeface="Franklin Gothic Book"/>
            </a:endParaRPr>
          </a:p>
          <a:p>
            <a:pPr algn="ctr">
              <a:buNone/>
            </a:pPr>
            <a:r>
              <a:rPr lang="en-US" sz="5400" b="1" dirty="0" smtClean="0">
                <a:solidFill>
                  <a:srgbClr val="FF0000"/>
                </a:solidFill>
              </a:rPr>
              <a:t>Plagiarism- Kidnapper</a:t>
            </a:r>
            <a:endParaRPr lang="en-US" sz="4800" b="1" dirty="0">
              <a:solidFill>
                <a:srgbClr val="FF0000"/>
              </a:solidFill>
            </a:endParaRPr>
          </a:p>
        </p:txBody>
      </p:sp>
      <p:sp>
        <p:nvSpPr>
          <p:cNvPr id="4" name="Date Placeholder 3"/>
          <p:cNvSpPr>
            <a:spLocks noGrp="1"/>
          </p:cNvSpPr>
          <p:nvPr>
            <p:ph type="dt" sz="half" idx="10"/>
          </p:nvPr>
        </p:nvSpPr>
        <p:spPr/>
        <p:txBody>
          <a:bodyPr/>
          <a:lstStyle/>
          <a:p>
            <a:fld id="{43675A9A-1E41-CC47-849C-1B18EBD51580}"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Plagiarism:  What is it?</a:t>
            </a:r>
            <a:endParaRPr lang="en-US" sz="4400" dirty="0"/>
          </a:p>
        </p:txBody>
      </p:sp>
      <p:sp>
        <p:nvSpPr>
          <p:cNvPr id="3" name="Content Placeholder 2"/>
          <p:cNvSpPr>
            <a:spLocks noGrp="1"/>
          </p:cNvSpPr>
          <p:nvPr>
            <p:ph idx="1"/>
          </p:nvPr>
        </p:nvSpPr>
        <p:spPr/>
        <p:txBody>
          <a:bodyPr/>
          <a:lstStyle/>
          <a:p>
            <a:pPr>
              <a:buNone/>
            </a:pPr>
            <a:endParaRPr lang="en-US" b="1" dirty="0" smtClean="0"/>
          </a:p>
          <a:p>
            <a:pPr>
              <a:buNone/>
            </a:pPr>
            <a:endParaRPr lang="en-US" b="1" dirty="0" smtClean="0"/>
          </a:p>
          <a:p>
            <a:pPr algn="ctr">
              <a:buNone/>
            </a:pPr>
            <a:r>
              <a:rPr lang="en-US" b="1" dirty="0" smtClean="0"/>
              <a:t>	</a:t>
            </a:r>
            <a:r>
              <a:rPr lang="en-US" sz="3200" b="1" dirty="0" smtClean="0">
                <a:solidFill>
                  <a:schemeClr val="tx2">
                    <a:lumMod val="75000"/>
                    <a:lumOff val="25000"/>
                  </a:schemeClr>
                </a:solidFill>
              </a:rPr>
              <a:t>Brainstorm few examples of plagiarism</a:t>
            </a:r>
            <a:r>
              <a:rPr lang="en-US" b="1" dirty="0" smtClean="0">
                <a:solidFill>
                  <a:schemeClr val="tx2">
                    <a:lumMod val="75000"/>
                    <a:lumOff val="25000"/>
                  </a:schemeClr>
                </a:solidFill>
              </a:rPr>
              <a:t/>
            </a:r>
            <a:br>
              <a:rPr lang="en-US" b="1" dirty="0" smtClean="0">
                <a:solidFill>
                  <a:schemeClr val="tx2">
                    <a:lumMod val="75000"/>
                    <a:lumOff val="25000"/>
                  </a:schemeClr>
                </a:solidFill>
              </a:rPr>
            </a:br>
            <a:endParaRPr lang="en-US" b="1" dirty="0" smtClean="0">
              <a:solidFill>
                <a:schemeClr val="tx2">
                  <a:lumMod val="75000"/>
                  <a:lumOff val="25000"/>
                </a:schemeClr>
              </a:solidFill>
            </a:endParaRPr>
          </a:p>
          <a:p>
            <a:pPr>
              <a:buNone/>
            </a:pPr>
            <a:endParaRPr lang="en-US" b="1" dirty="0"/>
          </a:p>
        </p:txBody>
      </p:sp>
      <p:sp>
        <p:nvSpPr>
          <p:cNvPr id="4" name="Date Placeholder 3"/>
          <p:cNvSpPr>
            <a:spLocks noGrp="1"/>
          </p:cNvSpPr>
          <p:nvPr>
            <p:ph type="dt" sz="half" idx="10"/>
          </p:nvPr>
        </p:nvSpPr>
        <p:spPr/>
        <p:txBody>
          <a:bodyPr/>
          <a:lstStyle/>
          <a:p>
            <a:fld id="{ED13EABB-92EB-E544-9072-087EBF2727D3}"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www.shattalarab.net/up/uploads/13749160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459432"/>
            <a:ext cx="9396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Box 4"/>
          <p:cNvSpPr txBox="1">
            <a:spLocks noChangeArrowheads="1"/>
          </p:cNvSpPr>
          <p:nvPr/>
        </p:nvSpPr>
        <p:spPr bwMode="auto">
          <a:xfrm>
            <a:off x="1835696" y="1628800"/>
            <a:ext cx="4176464"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rtl="1"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rtl="1"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rtl="1"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rtl="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ar-EG" sz="3200" dirty="0">
                <a:latin typeface="Calibri" charset="0"/>
              </a:rPr>
              <a:t>شيء لم يسبق إليه يخترع</a:t>
            </a:r>
            <a:r>
              <a:rPr lang="x-none" sz="3200" dirty="0">
                <a:latin typeface="Calibri" charset="0"/>
              </a:rPr>
              <a:t>ه</a:t>
            </a:r>
            <a:endParaRPr lang="ar-EG" sz="3200" dirty="0">
              <a:latin typeface="Calibri" charset="0"/>
            </a:endParaRPr>
          </a:p>
          <a:p>
            <a:pPr eaLnBrk="1" hangingPunct="1">
              <a:lnSpc>
                <a:spcPct val="90000"/>
              </a:lnSpc>
            </a:pPr>
            <a:r>
              <a:rPr lang="ar-EG" sz="3200" dirty="0">
                <a:latin typeface="Calibri" charset="0"/>
              </a:rPr>
              <a:t>شيء ناقص يتمه</a:t>
            </a:r>
          </a:p>
          <a:p>
            <a:pPr eaLnBrk="1" hangingPunct="1">
              <a:lnSpc>
                <a:spcPct val="90000"/>
              </a:lnSpc>
            </a:pPr>
            <a:r>
              <a:rPr lang="ar-EG" sz="3200" dirty="0">
                <a:latin typeface="Calibri" charset="0"/>
              </a:rPr>
              <a:t>شيء مستغلق يشرحه</a:t>
            </a:r>
          </a:p>
          <a:p>
            <a:pPr eaLnBrk="1" hangingPunct="1">
              <a:lnSpc>
                <a:spcPct val="90000"/>
              </a:lnSpc>
            </a:pPr>
            <a:r>
              <a:rPr lang="ar-EG" sz="3200" dirty="0">
                <a:latin typeface="Calibri" charset="0"/>
              </a:rPr>
              <a:t>شيء طويل يختصره</a:t>
            </a:r>
          </a:p>
          <a:p>
            <a:pPr eaLnBrk="1" hangingPunct="1">
              <a:lnSpc>
                <a:spcPct val="90000"/>
              </a:lnSpc>
            </a:pPr>
            <a:r>
              <a:rPr lang="ar-EG" sz="3200" dirty="0">
                <a:latin typeface="Calibri" charset="0"/>
              </a:rPr>
              <a:t>شيء مختلط يرتبه </a:t>
            </a:r>
          </a:p>
          <a:p>
            <a:pPr eaLnBrk="1" hangingPunct="1">
              <a:lnSpc>
                <a:spcPct val="90000"/>
              </a:lnSpc>
            </a:pPr>
            <a:r>
              <a:rPr lang="ar-EG" sz="3200" dirty="0">
                <a:latin typeface="Calibri" charset="0"/>
              </a:rPr>
              <a:t>شيء أخطأ فيه مصنفه يبينه </a:t>
            </a:r>
          </a:p>
          <a:p>
            <a:pPr eaLnBrk="1" hangingPunct="1">
              <a:lnSpc>
                <a:spcPct val="90000"/>
              </a:lnSpc>
            </a:pPr>
            <a:r>
              <a:rPr lang="ar-EG" sz="3200" dirty="0">
                <a:latin typeface="Calibri" charset="0"/>
              </a:rPr>
              <a:t>شيء مفرق يجمعه</a:t>
            </a:r>
            <a:r>
              <a:rPr lang="en-US" sz="3200" dirty="0">
                <a:latin typeface="Calibri" charset="0"/>
              </a:rPr>
              <a:t> </a:t>
            </a:r>
          </a:p>
          <a:p>
            <a:pPr eaLnBrk="1" hangingPunct="1"/>
            <a:endParaRPr lang="x-none" sz="3200" dirty="0">
              <a:latin typeface="Calibri" charset="0"/>
            </a:endParaRPr>
          </a:p>
        </p:txBody>
      </p:sp>
      <p:sp>
        <p:nvSpPr>
          <p:cNvPr id="4" name="TextBox 3"/>
          <p:cNvSpPr txBox="1"/>
          <p:nvPr/>
        </p:nvSpPr>
        <p:spPr>
          <a:xfrm>
            <a:off x="3527376" y="5671999"/>
            <a:ext cx="5616624" cy="523220"/>
          </a:xfrm>
          <a:prstGeom prst="rect">
            <a:avLst/>
          </a:prstGeom>
          <a:noFill/>
        </p:spPr>
        <p:txBody>
          <a:bodyPr wrap="square" rtlCol="1">
            <a:spAutoFit/>
          </a:bodyPr>
          <a:lstStyle/>
          <a:p>
            <a:pPr algn="ctr"/>
            <a:r>
              <a:rPr lang="en-US" sz="2800" b="1" dirty="0" smtClean="0">
                <a:solidFill>
                  <a:srgbClr val="FF0000"/>
                </a:solidFill>
              </a:rPr>
              <a:t>From Professor Jamal </a:t>
            </a:r>
            <a:r>
              <a:rPr lang="en-US" sz="2800" b="1" dirty="0" err="1" smtClean="0">
                <a:solidFill>
                  <a:srgbClr val="FF0000"/>
                </a:solidFill>
              </a:rPr>
              <a:t>Jarralah</a:t>
            </a:r>
            <a:endParaRPr lang="x-none" sz="2800" b="1" dirty="0">
              <a:solidFill>
                <a:srgbClr val="FF0000"/>
              </a:solidFill>
            </a:endParaRPr>
          </a:p>
        </p:txBody>
      </p:sp>
    </p:spTree>
    <p:extLst>
      <p:ext uri="{BB962C8B-B14F-4D97-AF65-F5344CB8AC3E}">
        <p14:creationId xmlns:p14="http://schemas.microsoft.com/office/powerpoint/2010/main" val="15467312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vadlo.com/Research_Cartoons/No-it-is-my-wifes-turn-to-be-first-author-on-your-pap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7155383"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11560" y="5733256"/>
            <a:ext cx="5616624" cy="523220"/>
          </a:xfrm>
          <a:prstGeom prst="rect">
            <a:avLst/>
          </a:prstGeom>
          <a:noFill/>
        </p:spPr>
        <p:txBody>
          <a:bodyPr wrap="square" rtlCol="1">
            <a:spAutoFit/>
          </a:bodyPr>
          <a:lstStyle/>
          <a:p>
            <a:pPr algn="ctr"/>
            <a:r>
              <a:rPr lang="en-US" sz="2800" b="1" dirty="0" smtClean="0">
                <a:solidFill>
                  <a:srgbClr val="FF0000"/>
                </a:solidFill>
              </a:rPr>
              <a:t>From Professor Jamal </a:t>
            </a:r>
            <a:r>
              <a:rPr lang="en-US" sz="2800" b="1" dirty="0" err="1" smtClean="0">
                <a:solidFill>
                  <a:srgbClr val="FF0000"/>
                </a:solidFill>
              </a:rPr>
              <a:t>Jarralah</a:t>
            </a:r>
            <a:endParaRPr lang="x-none" sz="2800" b="1" dirty="0">
              <a:solidFill>
                <a:srgbClr val="FF0000"/>
              </a:solidFill>
            </a:endParaRPr>
          </a:p>
        </p:txBody>
      </p:sp>
    </p:spTree>
    <p:extLst>
      <p:ext uri="{BB962C8B-B14F-4D97-AF65-F5344CB8AC3E}">
        <p14:creationId xmlns:p14="http://schemas.microsoft.com/office/powerpoint/2010/main" val="25098506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4400" dirty="0" smtClean="0"/>
              <a:t>What is plagiarism? </a:t>
            </a:r>
            <a:endParaRPr lang="en-US" sz="4400" dirty="0"/>
          </a:p>
        </p:txBody>
      </p:sp>
      <p:sp>
        <p:nvSpPr>
          <p:cNvPr id="3" name="Content Placeholder 2"/>
          <p:cNvSpPr>
            <a:spLocks noGrp="1"/>
          </p:cNvSpPr>
          <p:nvPr>
            <p:ph idx="1"/>
          </p:nvPr>
        </p:nvSpPr>
        <p:spPr>
          <a:xfrm>
            <a:off x="179512" y="1412777"/>
            <a:ext cx="8712968" cy="5112568"/>
          </a:xfrm>
        </p:spPr>
        <p:txBody>
          <a:bodyPr>
            <a:noAutofit/>
          </a:bodyPr>
          <a:lstStyle/>
          <a:p>
            <a:r>
              <a:rPr lang="en-US" dirty="0" smtClean="0">
                <a:solidFill>
                  <a:schemeClr val="tx2">
                    <a:lumMod val="75000"/>
                    <a:lumOff val="25000"/>
                  </a:schemeClr>
                </a:solidFill>
              </a:rPr>
              <a:t>Plagiarism is taking the ideas or words of others and passing them off as your own.</a:t>
            </a:r>
          </a:p>
          <a:p>
            <a:r>
              <a:rPr lang="en-US" dirty="0" smtClean="0">
                <a:solidFill>
                  <a:schemeClr val="tx2">
                    <a:lumMod val="75000"/>
                    <a:lumOff val="25000"/>
                  </a:schemeClr>
                </a:solidFill>
              </a:rPr>
              <a:t> Plagiarism is a type of intellectual theft.</a:t>
            </a:r>
          </a:p>
          <a:p>
            <a:r>
              <a:rPr lang="en-US" dirty="0" smtClean="0">
                <a:solidFill>
                  <a:schemeClr val="tx2">
                    <a:lumMod val="75000"/>
                    <a:lumOff val="25000"/>
                  </a:schemeClr>
                </a:solidFill>
              </a:rPr>
              <a:t> Plagiarism can take many forms: </a:t>
            </a:r>
          </a:p>
          <a:p>
            <a:pPr>
              <a:buNone/>
            </a:pPr>
            <a:r>
              <a:rPr lang="en-US" dirty="0" smtClean="0">
                <a:solidFill>
                  <a:schemeClr val="tx2">
                    <a:lumMod val="75000"/>
                    <a:lumOff val="25000"/>
                  </a:schemeClr>
                </a:solidFill>
              </a:rPr>
              <a:t>		-deliberate cheating  </a:t>
            </a:r>
          </a:p>
          <a:p>
            <a:pPr>
              <a:buNone/>
            </a:pPr>
            <a:r>
              <a:rPr lang="en-US" dirty="0" smtClean="0">
                <a:solidFill>
                  <a:schemeClr val="tx2">
                    <a:lumMod val="75000"/>
                    <a:lumOff val="25000"/>
                  </a:schemeClr>
                </a:solidFill>
              </a:rPr>
              <a:t>		</a:t>
            </a:r>
            <a:r>
              <a:rPr lang="en-US" b="1" dirty="0" smtClean="0">
                <a:solidFill>
                  <a:schemeClr val="tx2">
                    <a:lumMod val="75000"/>
                    <a:lumOff val="25000"/>
                  </a:schemeClr>
                </a:solidFill>
              </a:rPr>
              <a:t>-accidentally copying </a:t>
            </a:r>
            <a:r>
              <a:rPr lang="en-US" dirty="0" smtClean="0">
                <a:solidFill>
                  <a:schemeClr val="tx2">
                    <a:lumMod val="75000"/>
                    <a:lumOff val="25000"/>
                  </a:schemeClr>
                </a:solidFill>
              </a:rPr>
              <a:t>from a source without acknowledgement</a:t>
            </a:r>
          </a:p>
          <a:p>
            <a:pPr lvl="0" algn="ctr">
              <a:buClr>
                <a:srgbClr val="663366"/>
              </a:buClr>
              <a:buNone/>
            </a:pPr>
            <a:r>
              <a:rPr lang="en-US" sz="1800" dirty="0"/>
              <a:t>Plagiarism &amp; Academic </a:t>
            </a:r>
            <a:r>
              <a:rPr lang="en-US" sz="1800" dirty="0" err="1"/>
              <a:t>Integrity:https</a:t>
            </a:r>
            <a:r>
              <a:rPr lang="en-US" sz="1800" dirty="0"/>
              <a:t>://student.unsw.edu.au/plagiarism</a:t>
            </a:r>
          </a:p>
          <a:p>
            <a:pPr lvl="0">
              <a:buClr>
                <a:srgbClr val="663366"/>
              </a:buClr>
              <a:buNone/>
            </a:pPr>
            <a:r>
              <a:rPr lang="en-US" dirty="0"/>
              <a:t> </a:t>
            </a:r>
          </a:p>
          <a:p>
            <a:pPr>
              <a:buNone/>
            </a:pPr>
            <a:endParaRPr lang="en-US" dirty="0" smtClean="0">
              <a:solidFill>
                <a:schemeClr val="tx2">
                  <a:lumMod val="75000"/>
                  <a:lumOff val="25000"/>
                </a:schemeClr>
              </a:solidFill>
            </a:endParaRPr>
          </a:p>
          <a:p>
            <a:pPr>
              <a:buNone/>
            </a:pPr>
            <a:r>
              <a:rPr lang="en-US" dirty="0" smtClean="0"/>
              <a:t> </a:t>
            </a:r>
          </a:p>
          <a:p>
            <a:endParaRPr lang="en-US" dirty="0" smtClean="0"/>
          </a:p>
          <a:p>
            <a:endParaRPr lang="en-US" dirty="0"/>
          </a:p>
        </p:txBody>
      </p:sp>
      <p:sp>
        <p:nvSpPr>
          <p:cNvPr id="4" name="Date Placeholder 3"/>
          <p:cNvSpPr>
            <a:spLocks noGrp="1"/>
          </p:cNvSpPr>
          <p:nvPr>
            <p:ph type="dt" sz="half" idx="10"/>
          </p:nvPr>
        </p:nvSpPr>
        <p:spPr/>
        <p:txBody>
          <a:bodyPr/>
          <a:lstStyle/>
          <a:p>
            <a:fld id="{A0C65C23-1CEF-264D-B06B-B050ED92C8FD}"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pPr algn="ctr"/>
            <a:r>
              <a:rPr lang="en-US" sz="4400" dirty="0" smtClean="0"/>
              <a:t>How plagiarism happens?</a:t>
            </a:r>
            <a:endParaRPr lang="en-US" sz="4400" dirty="0"/>
          </a:p>
        </p:txBody>
      </p:sp>
      <p:sp>
        <p:nvSpPr>
          <p:cNvPr id="3" name="Content Placeholder 2"/>
          <p:cNvSpPr>
            <a:spLocks noGrp="1"/>
          </p:cNvSpPr>
          <p:nvPr>
            <p:ph idx="1"/>
          </p:nvPr>
        </p:nvSpPr>
        <p:spPr>
          <a:xfrm>
            <a:off x="498474" y="1628800"/>
            <a:ext cx="7556313" cy="4794785"/>
          </a:xfrm>
        </p:spPr>
        <p:txBody>
          <a:bodyPr>
            <a:normAutofit lnSpcReduction="10000"/>
          </a:bodyPr>
          <a:lstStyle/>
          <a:p>
            <a:pPr fontAlgn="base"/>
            <a:endParaRPr lang="en-US" dirty="0" smtClean="0"/>
          </a:p>
          <a:p>
            <a:pPr fontAlgn="base"/>
            <a:r>
              <a:rPr lang="en-US" dirty="0" smtClean="0">
                <a:solidFill>
                  <a:schemeClr val="tx2">
                    <a:lumMod val="75000"/>
                    <a:lumOff val="25000"/>
                  </a:schemeClr>
                </a:solidFill>
              </a:rPr>
              <a:t>Most students who plagiarise do so unintentionally</a:t>
            </a:r>
          </a:p>
          <a:p>
            <a:pPr fontAlgn="base">
              <a:buNone/>
            </a:pPr>
            <a:endParaRPr lang="en-US" dirty="0" smtClean="0">
              <a:solidFill>
                <a:schemeClr val="tx2">
                  <a:lumMod val="75000"/>
                  <a:lumOff val="25000"/>
                </a:schemeClr>
              </a:solidFill>
            </a:endParaRPr>
          </a:p>
          <a:p>
            <a:pPr fontAlgn="base"/>
            <a:r>
              <a:rPr lang="en-US" dirty="0" smtClean="0">
                <a:solidFill>
                  <a:schemeClr val="tx2">
                    <a:lumMod val="75000"/>
                    <a:lumOff val="25000"/>
                  </a:schemeClr>
                </a:solidFill>
              </a:rPr>
              <a:t>Students don't have the skills to avoid over-reliance on the work of others or because they aren't sure what constitutes plagiarism. </a:t>
            </a:r>
          </a:p>
          <a:p>
            <a:pPr lvl="0" algn="ctr" fontAlgn="base">
              <a:buClr>
                <a:srgbClr val="663366"/>
              </a:buClr>
              <a:buNone/>
            </a:pPr>
            <a:r>
              <a:rPr lang="en-US" sz="2000" dirty="0"/>
              <a:t>Plagiarism &amp; Academic Integrity: https://student.unsw.edu.au/plagiarism</a:t>
            </a:r>
          </a:p>
          <a:p>
            <a:pPr fontAlgn="base"/>
            <a:endParaRPr lang="en-US" dirty="0" smtClean="0">
              <a:solidFill>
                <a:schemeClr val="tx2">
                  <a:lumMod val="75000"/>
                  <a:lumOff val="25000"/>
                </a:schemeClr>
              </a:solidFill>
            </a:endParaRPr>
          </a:p>
          <a:p>
            <a:endParaRPr lang="en-US" dirty="0"/>
          </a:p>
        </p:txBody>
      </p:sp>
      <p:sp>
        <p:nvSpPr>
          <p:cNvPr id="4" name="Date Placeholder 3"/>
          <p:cNvSpPr>
            <a:spLocks noGrp="1"/>
          </p:cNvSpPr>
          <p:nvPr>
            <p:ph type="dt" sz="half" idx="10"/>
          </p:nvPr>
        </p:nvSpPr>
        <p:spPr/>
        <p:txBody>
          <a:bodyPr/>
          <a:lstStyle/>
          <a:p>
            <a:fld id="{11F01811-2C9D-4A40-9936-92297CAEF399}"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pPr algn="ctr"/>
            <a:r>
              <a:rPr lang="en-US" sz="4000" dirty="0" smtClean="0"/>
              <a:t>Students can justify plagiarism in a number of ways:</a:t>
            </a:r>
          </a:p>
        </p:txBody>
      </p:sp>
      <p:sp>
        <p:nvSpPr>
          <p:cNvPr id="3" name="Content Placeholder 2"/>
          <p:cNvSpPr>
            <a:spLocks noGrp="1"/>
          </p:cNvSpPr>
          <p:nvPr>
            <p:ph idx="1"/>
          </p:nvPr>
        </p:nvSpPr>
        <p:spPr>
          <a:xfrm>
            <a:off x="323528" y="1700808"/>
            <a:ext cx="8363272" cy="4824536"/>
          </a:xfrm>
        </p:spPr>
        <p:txBody>
          <a:bodyPr>
            <a:normAutofit/>
          </a:bodyPr>
          <a:lstStyle/>
          <a:p>
            <a:endParaRPr lang="en-US" dirty="0" smtClean="0">
              <a:solidFill>
                <a:schemeClr val="tx2">
                  <a:lumMod val="75000"/>
                  <a:lumOff val="25000"/>
                </a:schemeClr>
              </a:solidFill>
            </a:endParaRPr>
          </a:p>
          <a:p>
            <a:r>
              <a:rPr lang="en-US" dirty="0" smtClean="0">
                <a:solidFill>
                  <a:schemeClr val="tx2">
                    <a:lumMod val="75000"/>
                    <a:lumOff val="25000"/>
                  </a:schemeClr>
                </a:solidFill>
              </a:rPr>
              <a:t>Lack of "academic" role models </a:t>
            </a:r>
          </a:p>
          <a:p>
            <a:r>
              <a:rPr lang="en-US" dirty="0" smtClean="0">
                <a:solidFill>
                  <a:schemeClr val="tx2">
                    <a:lumMod val="75000"/>
                    <a:lumOff val="25000"/>
                  </a:schemeClr>
                </a:solidFill>
              </a:rPr>
              <a:t>Other students are doing it and getting away with it </a:t>
            </a:r>
          </a:p>
          <a:p>
            <a:r>
              <a:rPr lang="en-US" dirty="0" smtClean="0">
                <a:solidFill>
                  <a:schemeClr val="tx2">
                    <a:lumMod val="75000"/>
                    <a:lumOff val="25000"/>
                  </a:schemeClr>
                </a:solidFill>
              </a:rPr>
              <a:t>Lack of discussion about plagiarism versus real educational goals </a:t>
            </a:r>
          </a:p>
          <a:p>
            <a:pPr>
              <a:buNone/>
            </a:pPr>
            <a:r>
              <a:rPr lang="en-US" sz="1600" b="1" dirty="0" smtClean="0"/>
              <a:t>				Plagiarism--A Guide for Instructors: 	http</a:t>
            </a:r>
            <a:r>
              <a:rPr lang="en-US" sz="1600" dirty="0" smtClean="0"/>
              <a:t>://www.southalabama.edu/univlib/instruction/Faculty/plagiarism.html</a:t>
            </a:r>
            <a:endParaRPr lang="en-US" sz="1600" dirty="0"/>
          </a:p>
        </p:txBody>
      </p:sp>
      <p:sp>
        <p:nvSpPr>
          <p:cNvPr id="4" name="Date Placeholder 3"/>
          <p:cNvSpPr>
            <a:spLocks noGrp="1"/>
          </p:cNvSpPr>
          <p:nvPr>
            <p:ph type="dt" sz="half" idx="10"/>
          </p:nvPr>
        </p:nvSpPr>
        <p:spPr/>
        <p:txBody>
          <a:bodyPr/>
          <a:lstStyle/>
          <a:p>
            <a:fld id="{4545F91C-6A60-834E-8F24-79BD2760CB2A}"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US" sz="4400" dirty="0" smtClean="0"/>
              <a:t>Common Forms of Plagiarism</a:t>
            </a:r>
            <a:endParaRPr lang="en-US" sz="4400"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sz="3800" dirty="0">
                <a:solidFill>
                  <a:schemeClr val="accent1"/>
                </a:solidFill>
              </a:rPr>
              <a:t>Copying</a:t>
            </a:r>
          </a:p>
          <a:p>
            <a:r>
              <a:rPr lang="en-US" sz="3800" dirty="0">
                <a:solidFill>
                  <a:schemeClr val="accent1"/>
                </a:solidFill>
              </a:rPr>
              <a:t>Collusion</a:t>
            </a:r>
          </a:p>
          <a:p>
            <a:r>
              <a:rPr lang="en-US" sz="3800" dirty="0">
                <a:solidFill>
                  <a:schemeClr val="accent1"/>
                </a:solidFill>
              </a:rPr>
              <a:t>Inappropriate paraphrasing</a:t>
            </a:r>
          </a:p>
          <a:p>
            <a:r>
              <a:rPr lang="en-US" sz="3800" dirty="0">
                <a:solidFill>
                  <a:schemeClr val="accent1"/>
                </a:solidFill>
              </a:rPr>
              <a:t>Relying too much on other people’s material</a:t>
            </a:r>
          </a:p>
          <a:p>
            <a:r>
              <a:rPr lang="en-US" sz="3800" dirty="0">
                <a:solidFill>
                  <a:schemeClr val="accent1"/>
                </a:solidFill>
              </a:rPr>
              <a:t>Inappropriate citation</a:t>
            </a:r>
          </a:p>
          <a:p>
            <a:r>
              <a:rPr lang="en-US" sz="3800" dirty="0">
                <a:solidFill>
                  <a:schemeClr val="accent1"/>
                </a:solidFill>
              </a:rPr>
              <a:t>Self-</a:t>
            </a:r>
            <a:r>
              <a:rPr lang="en-US" sz="3800" dirty="0" err="1">
                <a:solidFill>
                  <a:schemeClr val="accent1"/>
                </a:solidFill>
              </a:rPr>
              <a:t>plagiarising</a:t>
            </a:r>
            <a:endParaRPr lang="en-US" sz="3800" dirty="0">
              <a:solidFill>
                <a:schemeClr val="accent1"/>
              </a:solidFill>
            </a:endParaRPr>
          </a:p>
          <a:p>
            <a:endParaRPr lang="en-US" dirty="0"/>
          </a:p>
        </p:txBody>
      </p:sp>
      <p:sp>
        <p:nvSpPr>
          <p:cNvPr id="4" name="Date Placeholder 3"/>
          <p:cNvSpPr>
            <a:spLocks noGrp="1"/>
          </p:cNvSpPr>
          <p:nvPr>
            <p:ph type="dt" sz="half" idx="10"/>
          </p:nvPr>
        </p:nvSpPr>
        <p:spPr/>
        <p:txBody>
          <a:bodyPr/>
          <a:lstStyle/>
          <a:p>
            <a:fld id="{B00F341D-205D-224E-8FFD-A282142F4460}"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29</a:t>
            </a:fld>
            <a:endParaRPr lang="en-US"/>
          </a:p>
        </p:txBody>
      </p:sp>
    </p:spTree>
    <p:extLst>
      <p:ext uri="{BB962C8B-B14F-4D97-AF65-F5344CB8AC3E}">
        <p14:creationId xmlns:p14="http://schemas.microsoft.com/office/powerpoint/2010/main" val="16003602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FF214-9AFC-D742-BC8A-F3119D071E7D}" type="datetime1">
              <a:rPr lang="en-US" smtClean="0"/>
              <a:t>10/29/14</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3</a:t>
            </a:fld>
            <a:endParaRPr lang="en-US"/>
          </a:p>
        </p:txBody>
      </p:sp>
      <p:pic>
        <p:nvPicPr>
          <p:cNvPr id="5" name="Picture 4" descr="http://ecx.images-amazon.com/images/I/81xYBOGpA6L._SL1500_.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32656"/>
            <a:ext cx="5445467" cy="6090929"/>
          </a:xfrm>
          <a:prstGeom prst="rect">
            <a:avLst/>
          </a:prstGeom>
          <a:noFill/>
          <a:ln>
            <a:noFill/>
          </a:ln>
        </p:spPr>
      </p:pic>
    </p:spTree>
    <p:extLst>
      <p:ext uri="{BB962C8B-B14F-4D97-AF65-F5344CB8AC3E}">
        <p14:creationId xmlns:p14="http://schemas.microsoft.com/office/powerpoint/2010/main" val="3084170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357966"/>
          </a:xfrm>
        </p:spPr>
        <p:txBody>
          <a:bodyPr>
            <a:noAutofit/>
          </a:bodyPr>
          <a:lstStyle/>
          <a:p>
            <a:pPr algn="ctr"/>
            <a:r>
              <a:rPr lang="en-US" sz="4400" dirty="0" smtClean="0"/>
              <a:t>Plagiarism is unethical for three reasons.</a:t>
            </a:r>
            <a:endParaRPr lang="en-US" sz="4400" dirty="0"/>
          </a:p>
        </p:txBody>
      </p:sp>
      <p:sp>
        <p:nvSpPr>
          <p:cNvPr id="3" name="Content Placeholder 2"/>
          <p:cNvSpPr>
            <a:spLocks noGrp="1"/>
          </p:cNvSpPr>
          <p:nvPr>
            <p:ph idx="1"/>
          </p:nvPr>
        </p:nvSpPr>
        <p:spPr>
          <a:xfrm>
            <a:off x="498474" y="1600200"/>
            <a:ext cx="7556313" cy="4525963"/>
          </a:xfrm>
        </p:spPr>
        <p:txBody>
          <a:bodyPr>
            <a:normAutofit/>
          </a:bodyPr>
          <a:lstStyle/>
          <a:p>
            <a:endParaRPr lang="en-US" dirty="0"/>
          </a:p>
        </p:txBody>
      </p:sp>
      <p:sp>
        <p:nvSpPr>
          <p:cNvPr id="4" name="Date Placeholder 3"/>
          <p:cNvSpPr>
            <a:spLocks noGrp="1"/>
          </p:cNvSpPr>
          <p:nvPr>
            <p:ph type="dt" sz="half" idx="10"/>
          </p:nvPr>
        </p:nvSpPr>
        <p:spPr/>
        <p:txBody>
          <a:bodyPr/>
          <a:lstStyle/>
          <a:p>
            <a:fld id="{8815197A-6750-FB44-8807-E23B2DCD1564}"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357966"/>
          </a:xfrm>
        </p:spPr>
        <p:txBody>
          <a:bodyPr>
            <a:noAutofit/>
          </a:bodyPr>
          <a:lstStyle/>
          <a:p>
            <a:pPr algn="ctr"/>
            <a:r>
              <a:rPr lang="en-US" sz="4400" dirty="0" smtClean="0"/>
              <a:t>Plagiarism is unethical for three reasons.</a:t>
            </a:r>
            <a:endParaRPr lang="en-US" sz="4400" dirty="0"/>
          </a:p>
        </p:txBody>
      </p:sp>
      <p:sp>
        <p:nvSpPr>
          <p:cNvPr id="3" name="Content Placeholder 2"/>
          <p:cNvSpPr>
            <a:spLocks noGrp="1"/>
          </p:cNvSpPr>
          <p:nvPr>
            <p:ph idx="1"/>
          </p:nvPr>
        </p:nvSpPr>
        <p:spPr>
          <a:xfrm>
            <a:off x="498474" y="1600200"/>
            <a:ext cx="7556313" cy="4525963"/>
          </a:xfrm>
        </p:spPr>
        <p:txBody>
          <a:bodyPr>
            <a:normAutofit fontScale="85000" lnSpcReduction="20000"/>
          </a:bodyPr>
          <a:lstStyle/>
          <a:p>
            <a:pPr fontAlgn="base"/>
            <a:endParaRPr lang="en-US" dirty="0" smtClean="0"/>
          </a:p>
          <a:p>
            <a:pPr fontAlgn="base"/>
            <a:r>
              <a:rPr lang="en-US" sz="3800" dirty="0" smtClean="0">
                <a:solidFill>
                  <a:schemeClr val="tx2">
                    <a:lumMod val="75000"/>
                    <a:lumOff val="25000"/>
                  </a:schemeClr>
                </a:solidFill>
              </a:rPr>
              <a:t>It is a form of theft. </a:t>
            </a:r>
          </a:p>
          <a:p>
            <a:pPr fontAlgn="base">
              <a:buNone/>
            </a:pPr>
            <a:endParaRPr lang="en-US" sz="3800" dirty="0" smtClean="0">
              <a:solidFill>
                <a:schemeClr val="tx2">
                  <a:lumMod val="75000"/>
                  <a:lumOff val="25000"/>
                </a:schemeClr>
              </a:solidFill>
            </a:endParaRPr>
          </a:p>
          <a:p>
            <a:pPr lvl="0" fontAlgn="base"/>
            <a:r>
              <a:rPr lang="en-US" sz="3800" dirty="0" smtClean="0">
                <a:solidFill>
                  <a:schemeClr val="tx2">
                    <a:lumMod val="75000"/>
                    <a:lumOff val="25000"/>
                  </a:schemeClr>
                </a:solidFill>
              </a:rPr>
              <a:t>It is unethical because the plagiarizer subsequently benefits from this theft.</a:t>
            </a:r>
          </a:p>
          <a:p>
            <a:pPr lvl="0" fontAlgn="base">
              <a:buNone/>
            </a:pPr>
            <a:endParaRPr lang="en-US" sz="3800" dirty="0" smtClean="0">
              <a:solidFill>
                <a:schemeClr val="tx2">
                  <a:lumMod val="75000"/>
                  <a:lumOff val="25000"/>
                </a:schemeClr>
              </a:solidFill>
            </a:endParaRPr>
          </a:p>
          <a:p>
            <a:pPr lvl="0" fontAlgn="base"/>
            <a:r>
              <a:rPr lang="en-US" sz="3800" dirty="0" smtClean="0">
                <a:solidFill>
                  <a:schemeClr val="tx2">
                    <a:lumMod val="75000"/>
                    <a:lumOff val="25000"/>
                  </a:schemeClr>
                </a:solidFill>
              </a:rPr>
              <a:t>A degree is evidence of its holder’s abilities and knowledge.</a:t>
            </a:r>
          </a:p>
          <a:p>
            <a:pPr lvl="0" fontAlgn="base"/>
            <a:endParaRPr lang="en-US" dirty="0" smtClean="0"/>
          </a:p>
          <a:p>
            <a:endParaRPr lang="en-US" dirty="0"/>
          </a:p>
        </p:txBody>
      </p:sp>
      <p:sp>
        <p:nvSpPr>
          <p:cNvPr id="4" name="Date Placeholder 3"/>
          <p:cNvSpPr>
            <a:spLocks noGrp="1"/>
          </p:cNvSpPr>
          <p:nvPr>
            <p:ph type="dt" sz="half" idx="10"/>
          </p:nvPr>
        </p:nvSpPr>
        <p:spPr/>
        <p:txBody>
          <a:bodyPr/>
          <a:lstStyle/>
          <a:p>
            <a:fld id="{8815197A-6750-FB44-8807-E23B2DCD1564}"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31</a:t>
            </a:fld>
            <a:endParaRPr lang="en-US"/>
          </a:p>
        </p:txBody>
      </p:sp>
    </p:spTree>
    <p:extLst>
      <p:ext uri="{BB962C8B-B14F-4D97-AF65-F5344CB8AC3E}">
        <p14:creationId xmlns:p14="http://schemas.microsoft.com/office/powerpoint/2010/main" val="2760677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357966"/>
          </a:xfrm>
        </p:spPr>
        <p:txBody>
          <a:bodyPr>
            <a:noAutofit/>
          </a:bodyPr>
          <a:lstStyle/>
          <a:p>
            <a:pPr algn="ctr"/>
            <a:r>
              <a:rPr lang="en-US" sz="4400" dirty="0" smtClean="0"/>
              <a:t>The best way to avoid plagiarism is to:</a:t>
            </a:r>
            <a:endParaRPr lang="en-US" sz="4400" dirty="0"/>
          </a:p>
        </p:txBody>
      </p:sp>
      <p:sp>
        <p:nvSpPr>
          <p:cNvPr id="3" name="Content Placeholder 2"/>
          <p:cNvSpPr>
            <a:spLocks noGrp="1"/>
          </p:cNvSpPr>
          <p:nvPr>
            <p:ph idx="1"/>
          </p:nvPr>
        </p:nvSpPr>
        <p:spPr/>
        <p:txBody>
          <a:bodyPr/>
          <a:lstStyle/>
          <a:p>
            <a:pPr fontAlgn="base">
              <a:buNone/>
            </a:pPr>
            <a:endParaRPr lang="en-US" dirty="0" smtClean="0"/>
          </a:p>
          <a:p>
            <a:pPr lvl="0" fontAlgn="base"/>
            <a:r>
              <a:rPr lang="en-US" dirty="0" smtClean="0">
                <a:solidFill>
                  <a:schemeClr val="tx2">
                    <a:lumMod val="75000"/>
                    <a:lumOff val="25000"/>
                  </a:schemeClr>
                </a:solidFill>
              </a:rPr>
              <a:t>Know what it is</a:t>
            </a:r>
          </a:p>
          <a:p>
            <a:pPr lvl="0" fontAlgn="base">
              <a:buNone/>
            </a:pPr>
            <a:endParaRPr lang="en-US" dirty="0" smtClean="0">
              <a:solidFill>
                <a:schemeClr val="tx2">
                  <a:lumMod val="75000"/>
                  <a:lumOff val="25000"/>
                </a:schemeClr>
              </a:solidFill>
            </a:endParaRPr>
          </a:p>
          <a:p>
            <a:pPr lvl="0" fontAlgn="base"/>
            <a:r>
              <a:rPr lang="en-US" dirty="0" smtClean="0">
                <a:solidFill>
                  <a:schemeClr val="tx2">
                    <a:lumMod val="75000"/>
                    <a:lumOff val="25000"/>
                  </a:schemeClr>
                </a:solidFill>
              </a:rPr>
              <a:t>Develop the skills to write well and consequently avoid doing it.</a:t>
            </a:r>
          </a:p>
          <a:p>
            <a:endParaRPr lang="en-US" dirty="0"/>
          </a:p>
        </p:txBody>
      </p:sp>
      <p:sp>
        <p:nvSpPr>
          <p:cNvPr id="4" name="Date Placeholder 3"/>
          <p:cNvSpPr>
            <a:spLocks noGrp="1"/>
          </p:cNvSpPr>
          <p:nvPr>
            <p:ph type="dt" sz="half" idx="10"/>
          </p:nvPr>
        </p:nvSpPr>
        <p:spPr/>
        <p:txBody>
          <a:bodyPr/>
          <a:lstStyle/>
          <a:p>
            <a:fld id="{9DC4CA1C-A725-6A45-82DF-0CCD4A872C12}"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extLst>
              <a:ext uri="{28A0092B-C50C-407E-A947-70E740481C1C}">
                <a14:useLocalDpi xmlns:a14="http://schemas.microsoft.com/office/drawing/2010/main" val="0"/>
              </a:ext>
            </a:extLst>
          </a:blip>
          <a:srcRect t="18124" r="1405" b="480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5450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extLst>
              <a:ext uri="{28A0092B-C50C-407E-A947-70E740481C1C}">
                <a14:useLocalDpi xmlns:a14="http://schemas.microsoft.com/office/drawing/2010/main" val="0"/>
              </a:ext>
            </a:extLst>
          </a:blip>
          <a:srcRect t="11041" r="2657" b="4282"/>
          <a:stretch>
            <a:fillRect/>
          </a:stretch>
        </p:blipFill>
        <p:spPr bwMode="auto">
          <a:xfrm>
            <a:off x="0" y="404813"/>
            <a:ext cx="9144000"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88896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772400" cy="778098"/>
          </a:xfrm>
          <a:noFill/>
        </p:spPr>
        <p:txBody>
          <a:bodyPr>
            <a:normAutofit/>
          </a:bodyPr>
          <a:lstStyle/>
          <a:p>
            <a:pPr algn="ctr"/>
            <a:r>
              <a:rPr lang="en-US" sz="4400" dirty="0" smtClean="0"/>
              <a:t>Exercise</a:t>
            </a:r>
            <a:endParaRPr lang="en-US" sz="4400" dirty="0"/>
          </a:p>
        </p:txBody>
      </p:sp>
      <p:sp>
        <p:nvSpPr>
          <p:cNvPr id="3" name="Content Placeholder 2"/>
          <p:cNvSpPr>
            <a:spLocks noGrp="1"/>
          </p:cNvSpPr>
          <p:nvPr>
            <p:ph idx="1"/>
          </p:nvPr>
        </p:nvSpPr>
        <p:spPr>
          <a:xfrm>
            <a:off x="467544" y="1529408"/>
            <a:ext cx="8229600" cy="5328592"/>
          </a:xfrm>
        </p:spPr>
        <p:txBody>
          <a:bodyPr>
            <a:normAutofit/>
          </a:bodyPr>
          <a:lstStyle/>
          <a:p>
            <a:pPr fontAlgn="base">
              <a:buNone/>
            </a:pPr>
            <a:r>
              <a:rPr lang="en-US" sz="2800" b="1" dirty="0" smtClean="0">
                <a:solidFill>
                  <a:srgbClr val="FF0000"/>
                </a:solidFill>
                <a:ea typeface="+mj-ea"/>
              </a:rPr>
              <a:t>Original</a:t>
            </a:r>
          </a:p>
          <a:p>
            <a:pPr fontAlgn="base"/>
            <a:r>
              <a:rPr lang="en-US" dirty="0" smtClean="0">
                <a:solidFill>
                  <a:schemeClr val="tx2">
                    <a:lumMod val="75000"/>
                    <a:lumOff val="25000"/>
                  </a:schemeClr>
                </a:solidFill>
              </a:rPr>
              <a:t>The complexity of the current global economy has to do with certain fundamental </a:t>
            </a:r>
            <a:r>
              <a:rPr lang="en-US" dirty="0" err="1" smtClean="0">
                <a:solidFill>
                  <a:schemeClr val="tx2">
                    <a:lumMod val="75000"/>
                    <a:lumOff val="25000"/>
                  </a:schemeClr>
                </a:solidFill>
              </a:rPr>
              <a:t>disjunctures</a:t>
            </a:r>
            <a:r>
              <a:rPr lang="en-US" dirty="0" smtClean="0">
                <a:solidFill>
                  <a:schemeClr val="tx2">
                    <a:lumMod val="75000"/>
                    <a:lumOff val="25000"/>
                  </a:schemeClr>
                </a:solidFill>
              </a:rPr>
              <a:t> between economy, culture and politics which we have barely begun to theories.</a:t>
            </a:r>
          </a:p>
          <a:p>
            <a:pPr marL="0" indent="0">
              <a:buNone/>
            </a:pPr>
            <a:endParaRPr lang="en-US" dirty="0">
              <a:solidFill>
                <a:schemeClr val="tx2">
                  <a:lumMod val="75000"/>
                  <a:lumOff val="25000"/>
                </a:schemeClr>
              </a:solidFill>
            </a:endParaRPr>
          </a:p>
        </p:txBody>
      </p:sp>
      <p:sp>
        <p:nvSpPr>
          <p:cNvPr id="4" name="Date Placeholder 3"/>
          <p:cNvSpPr>
            <a:spLocks noGrp="1"/>
          </p:cNvSpPr>
          <p:nvPr>
            <p:ph type="dt" sz="half" idx="10"/>
          </p:nvPr>
        </p:nvSpPr>
        <p:spPr/>
        <p:txBody>
          <a:bodyPr/>
          <a:lstStyle/>
          <a:p>
            <a:fld id="{6BBCC19A-39AF-D149-A213-7E4812063FB0}"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35</a:t>
            </a:fld>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t>Which one is Plagiarized</a:t>
            </a:r>
            <a:r>
              <a:rPr lang="en-US" b="1" dirty="0"/>
              <a:t/>
            </a:r>
            <a:br>
              <a:rPr lang="en-US" b="1" dirty="0"/>
            </a:br>
            <a:r>
              <a:rPr lang="en-US" b="1" dirty="0" smtClean="0"/>
              <a:t> and which is Acceptable?</a:t>
            </a:r>
            <a:endParaRPr lang="en-US" b="1" dirty="0"/>
          </a:p>
        </p:txBody>
      </p:sp>
      <p:sp>
        <p:nvSpPr>
          <p:cNvPr id="8" name="Content Placeholder 7"/>
          <p:cNvSpPr>
            <a:spLocks noGrp="1"/>
          </p:cNvSpPr>
          <p:nvPr>
            <p:ph sz="half" idx="1"/>
          </p:nvPr>
        </p:nvSpPr>
        <p:spPr>
          <a:xfrm>
            <a:off x="498518" y="1600200"/>
            <a:ext cx="3657600" cy="4823385"/>
          </a:xfrm>
        </p:spPr>
        <p:txBody>
          <a:bodyPr>
            <a:normAutofit lnSpcReduction="10000"/>
          </a:bodyPr>
          <a:lstStyle/>
          <a:p>
            <a:pPr fontAlgn="base"/>
            <a:r>
              <a:rPr lang="en-US" sz="3200" dirty="0" smtClean="0">
                <a:solidFill>
                  <a:schemeClr val="tx2">
                    <a:lumMod val="75000"/>
                    <a:lumOff val="25000"/>
                  </a:schemeClr>
                </a:solidFill>
              </a:rPr>
              <a:t>The </a:t>
            </a:r>
            <a:r>
              <a:rPr lang="en-US" sz="3200" dirty="0">
                <a:solidFill>
                  <a:schemeClr val="tx2">
                    <a:lumMod val="75000"/>
                    <a:lumOff val="25000"/>
                  </a:schemeClr>
                </a:solidFill>
              </a:rPr>
              <a:t>complexity of the current global economy has to do with certain fundamental </a:t>
            </a:r>
            <a:r>
              <a:rPr lang="en-US" sz="3200" dirty="0" smtClean="0">
                <a:solidFill>
                  <a:schemeClr val="tx2">
                    <a:lumMod val="75000"/>
                    <a:lumOff val="25000"/>
                  </a:schemeClr>
                </a:solidFill>
              </a:rPr>
              <a:t>disjuncture </a:t>
            </a:r>
            <a:r>
              <a:rPr lang="en-US" sz="3200" dirty="0">
                <a:solidFill>
                  <a:schemeClr val="tx2">
                    <a:lumMod val="75000"/>
                    <a:lumOff val="25000"/>
                  </a:schemeClr>
                </a:solidFill>
              </a:rPr>
              <a:t>between economy, culture and politics which we have barely begun to </a:t>
            </a:r>
            <a:r>
              <a:rPr lang="en-US" sz="3200" dirty="0" smtClean="0">
                <a:solidFill>
                  <a:schemeClr val="tx2">
                    <a:lumMod val="75000"/>
                    <a:lumOff val="25000"/>
                  </a:schemeClr>
                </a:solidFill>
              </a:rPr>
              <a:t>theorize.</a:t>
            </a:r>
            <a:endParaRPr lang="en-US" sz="3200" dirty="0">
              <a:solidFill>
                <a:schemeClr val="tx2">
                  <a:lumMod val="75000"/>
                  <a:lumOff val="25000"/>
                </a:schemeClr>
              </a:solidFill>
            </a:endParaRPr>
          </a:p>
          <a:p>
            <a:endParaRPr lang="en-US" dirty="0"/>
          </a:p>
        </p:txBody>
      </p:sp>
      <p:sp>
        <p:nvSpPr>
          <p:cNvPr id="9" name="Content Placeholder 8"/>
          <p:cNvSpPr>
            <a:spLocks noGrp="1"/>
          </p:cNvSpPr>
          <p:nvPr>
            <p:ph sz="half" idx="2"/>
          </p:nvPr>
        </p:nvSpPr>
        <p:spPr>
          <a:xfrm>
            <a:off x="4399878" y="1600200"/>
            <a:ext cx="4204570" cy="4823385"/>
          </a:xfrm>
        </p:spPr>
        <p:txBody>
          <a:bodyPr>
            <a:noAutofit/>
          </a:bodyPr>
          <a:lstStyle/>
          <a:p>
            <a:r>
              <a:rPr lang="en-US" sz="3200" dirty="0">
                <a:solidFill>
                  <a:schemeClr val="tx2">
                    <a:lumMod val="75000"/>
                    <a:lumOff val="25000"/>
                  </a:schemeClr>
                </a:solidFill>
              </a:rPr>
              <a:t>"The complexity of the current global economy has to do with certain fundamental disjuncture between economy, culture and politics which we have barely begun to theorize" </a:t>
            </a:r>
            <a:r>
              <a:rPr lang="en-US" sz="2400" dirty="0">
                <a:solidFill>
                  <a:schemeClr val="tx2">
                    <a:lumMod val="75000"/>
                    <a:lumOff val="25000"/>
                  </a:schemeClr>
                </a:solidFill>
              </a:rPr>
              <a:t>(</a:t>
            </a:r>
            <a:r>
              <a:rPr lang="en-US" sz="2400" dirty="0" err="1">
                <a:solidFill>
                  <a:schemeClr val="tx2">
                    <a:lumMod val="75000"/>
                    <a:lumOff val="25000"/>
                  </a:schemeClr>
                </a:solidFill>
              </a:rPr>
              <a:t>Appadurai</a:t>
            </a:r>
            <a:r>
              <a:rPr lang="en-US" sz="2400" dirty="0">
                <a:solidFill>
                  <a:schemeClr val="tx2">
                    <a:lumMod val="75000"/>
                    <a:lumOff val="25000"/>
                  </a:schemeClr>
                </a:solidFill>
              </a:rPr>
              <a:t> 1999, p. 221). </a:t>
            </a:r>
          </a:p>
          <a:p>
            <a:endParaRPr lang="en-US" sz="2400" dirty="0">
              <a:solidFill>
                <a:schemeClr val="tx2">
                  <a:lumMod val="75000"/>
                  <a:lumOff val="25000"/>
                </a:schemeClr>
              </a:solidFill>
            </a:endParaRPr>
          </a:p>
        </p:txBody>
      </p:sp>
      <p:sp>
        <p:nvSpPr>
          <p:cNvPr id="3" name="Date Placeholder 2"/>
          <p:cNvSpPr>
            <a:spLocks noGrp="1"/>
          </p:cNvSpPr>
          <p:nvPr>
            <p:ph type="dt" sz="half" idx="10"/>
          </p:nvPr>
        </p:nvSpPr>
        <p:spPr/>
        <p:txBody>
          <a:bodyPr/>
          <a:lstStyle/>
          <a:p>
            <a:fld id="{6E21EBA1-2E9F-0448-B682-B9396314F907}" type="datetime1">
              <a:rPr lang="en-US" smtClean="0"/>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36</a:t>
            </a:fld>
            <a:endParaRPr lang="en-US"/>
          </a:p>
        </p:txBody>
      </p:sp>
    </p:spTree>
    <p:extLst>
      <p:ext uri="{BB962C8B-B14F-4D97-AF65-F5344CB8AC3E}">
        <p14:creationId xmlns:p14="http://schemas.microsoft.com/office/powerpoint/2010/main" val="42414932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What makes it acceptable?</a:t>
            </a:r>
            <a:endParaRPr lang="en-US" sz="4400" dirty="0"/>
          </a:p>
        </p:txBody>
      </p:sp>
      <p:sp>
        <p:nvSpPr>
          <p:cNvPr id="3" name="Content Placeholder 2"/>
          <p:cNvSpPr>
            <a:spLocks noGrp="1"/>
          </p:cNvSpPr>
          <p:nvPr>
            <p:ph idx="1"/>
          </p:nvPr>
        </p:nvSpPr>
        <p:spPr>
          <a:xfrm>
            <a:off x="251520" y="1772816"/>
            <a:ext cx="8712968" cy="4353347"/>
          </a:xfrm>
        </p:spPr>
        <p:txBody>
          <a:bodyPr>
            <a:noAutofit/>
          </a:bodyPr>
          <a:lstStyle/>
          <a:p>
            <a:pPr fontAlgn="base"/>
            <a:r>
              <a:rPr lang="en-US" dirty="0" smtClean="0">
                <a:solidFill>
                  <a:schemeClr val="tx2">
                    <a:lumMod val="75000"/>
                    <a:lumOff val="25000"/>
                  </a:schemeClr>
                </a:solidFill>
              </a:rPr>
              <a:t>The use of quotation marks to indicate borrowed material</a:t>
            </a:r>
          </a:p>
          <a:p>
            <a:pPr lvl="0" fontAlgn="base"/>
            <a:r>
              <a:rPr lang="en-US" dirty="0" smtClean="0">
                <a:solidFill>
                  <a:schemeClr val="tx2">
                    <a:lumMod val="75000"/>
                    <a:lumOff val="25000"/>
                  </a:schemeClr>
                </a:solidFill>
              </a:rPr>
              <a:t>Correct in-text citation</a:t>
            </a:r>
          </a:p>
          <a:p>
            <a:pPr lvl="0" fontAlgn="base"/>
            <a:r>
              <a:rPr lang="en-US" dirty="0" smtClean="0">
                <a:solidFill>
                  <a:schemeClr val="tx2">
                    <a:lumMod val="75000"/>
                    <a:lumOff val="25000"/>
                  </a:schemeClr>
                </a:solidFill>
              </a:rPr>
              <a:t>The material between quotation marks is exactly the same as the original</a:t>
            </a:r>
          </a:p>
          <a:p>
            <a:endParaRPr lang="en-US" dirty="0"/>
          </a:p>
        </p:txBody>
      </p:sp>
      <p:sp>
        <p:nvSpPr>
          <p:cNvPr id="4" name="Date Placeholder 3"/>
          <p:cNvSpPr>
            <a:spLocks noGrp="1"/>
          </p:cNvSpPr>
          <p:nvPr>
            <p:ph type="dt" sz="half" idx="10"/>
          </p:nvPr>
        </p:nvSpPr>
        <p:spPr/>
        <p:txBody>
          <a:bodyPr/>
          <a:lstStyle/>
          <a:p>
            <a:fld id="{5BDED61F-E80B-6F4D-8E86-6362284000E0}"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37</a:t>
            </a:fld>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5"/>
            <a:ext cx="8229600" cy="1190867"/>
          </a:xfrm>
        </p:spPr>
        <p:txBody>
          <a:bodyPr>
            <a:noAutofit/>
          </a:bodyPr>
          <a:lstStyle/>
          <a:p>
            <a:pPr algn="ctr"/>
            <a:r>
              <a:rPr lang="en-US" sz="4400" dirty="0" smtClean="0"/>
              <a:t>"Mystery, Indiana" by David Boyer </a:t>
            </a:r>
          </a:p>
        </p:txBody>
      </p:sp>
      <p:pic>
        <p:nvPicPr>
          <p:cNvPr id="7" name="Content Placeholder 6" descr="http://2.bp.blogspot.com/-o5qwZyBDE2s/TqWBSD79-3I/AAAAAAAAAz0/4RyfHkjHclg/s1600/example+of+the+patchwork+plagiarist2.png"/>
          <p:cNvPicPr>
            <a:picLocks noGrp="1"/>
          </p:cNvPicPr>
          <p:nvPr>
            <p:ph sz="half" idx="2"/>
          </p:nvPr>
        </p:nvPicPr>
        <p:blipFill>
          <a:blip r:embed="rId2" cstate="print"/>
          <a:srcRect t="10164" b="10164"/>
          <a:stretch>
            <a:fillRect/>
          </a:stretch>
        </p:blipFill>
        <p:spPr bwMode="auto">
          <a:prstGeom prst="rect">
            <a:avLst/>
          </a:prstGeom>
          <a:noFill/>
          <a:ln w="9525">
            <a:noFill/>
            <a:miter lim="800000"/>
            <a:headEnd/>
            <a:tailEnd/>
          </a:ln>
        </p:spPr>
      </p:pic>
      <p:pic>
        <p:nvPicPr>
          <p:cNvPr id="9" name="Content Placeholder 8" descr="http://3.bp.blogspot.com/-TlcElcdUc5w/TqV-XW78NKI/AAAAAAAAAzk/5m1tsmOsxrI/s1600/stuart+woods+plagiarized.jpg"/>
          <p:cNvPicPr>
            <a:picLocks noGrp="1"/>
          </p:cNvPicPr>
          <p:nvPr>
            <p:ph sz="quarter" idx="4"/>
          </p:nvPr>
        </p:nvPicPr>
        <p:blipFill>
          <a:blip r:embed="rId3" cstate="print"/>
          <a:stretch>
            <a:fillRect/>
          </a:stretch>
        </p:blipFill>
        <p:spPr bwMode="auto">
          <a:xfrm>
            <a:off x="4644008" y="1916832"/>
            <a:ext cx="3733800" cy="1800199"/>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00B97149-8138-EC4E-B5C8-6568B7777E2E}" type="datetime1">
              <a:rPr lang="en-US" smtClean="0"/>
              <a:t>10/29/14</a:t>
            </a:fld>
            <a:endParaRPr lang="en-US"/>
          </a:p>
        </p:txBody>
      </p:sp>
      <p:sp>
        <p:nvSpPr>
          <p:cNvPr id="4" name="Footer Placeholder 3"/>
          <p:cNvSpPr>
            <a:spLocks noGrp="1"/>
          </p:cNvSpPr>
          <p:nvPr>
            <p:ph type="ftr" sz="quarter" idx="11"/>
          </p:nvPr>
        </p:nvSpPr>
        <p:spPr>
          <a:xfrm>
            <a:off x="251520" y="6423584"/>
            <a:ext cx="2232248" cy="365125"/>
          </a:xfrm>
        </p:spPr>
        <p:txBody>
          <a:bodyPr/>
          <a:lstStyle/>
          <a:p>
            <a:r>
              <a:rPr lang="en-US" dirty="0" smtClean="0"/>
              <a:t>plagiarism by prof </a:t>
            </a:r>
            <a:r>
              <a:rPr lang="en-US" dirty="0" err="1" smtClean="0"/>
              <a:t>Eiad</a:t>
            </a:r>
            <a:r>
              <a:rPr lang="en-US" dirty="0" smtClean="0"/>
              <a:t> </a:t>
            </a:r>
            <a:r>
              <a:rPr lang="en-US" dirty="0" err="1" smtClean="0"/>
              <a:t>alfaris</a:t>
            </a:r>
            <a:r>
              <a:rPr lang="en-US" dirty="0" smtClean="0"/>
              <a:t>   </a:t>
            </a:r>
            <a:endParaRPr lang="en-US" dirty="0"/>
          </a:p>
        </p:txBody>
      </p:sp>
      <p:sp>
        <p:nvSpPr>
          <p:cNvPr id="5" name="Slide Number Placeholder 4"/>
          <p:cNvSpPr>
            <a:spLocks noGrp="1"/>
          </p:cNvSpPr>
          <p:nvPr>
            <p:ph type="sldNum" sz="quarter" idx="12"/>
          </p:nvPr>
        </p:nvSpPr>
        <p:spPr/>
        <p:txBody>
          <a:bodyPr/>
          <a:lstStyle/>
          <a:p>
            <a:fld id="{3B50333F-92FA-4966-8DF2-B0CC429C0977}" type="slidenum">
              <a:rPr lang="en-US" smtClean="0"/>
              <a:pPr/>
              <a:t>38</a:t>
            </a:fld>
            <a:endParaRPr lang="en-US"/>
          </a:p>
        </p:txBody>
      </p:sp>
      <p:pic>
        <p:nvPicPr>
          <p:cNvPr id="8" name="Picture 7" descr="http://3.bp.blogspot.com/-wLjh9_y84Uc/TqV-nuHnFEI/AAAAAAAAAzs/tGBOThD6SDg/s1600/newton+-+hightlighted.png"/>
          <p:cNvPicPr/>
          <p:nvPr/>
        </p:nvPicPr>
        <p:blipFill>
          <a:blip r:embed="rId4" cstate="print"/>
          <a:srcRect/>
          <a:stretch>
            <a:fillRect/>
          </a:stretch>
        </p:blipFill>
        <p:spPr bwMode="auto">
          <a:xfrm>
            <a:off x="4644008" y="4509120"/>
            <a:ext cx="4032448" cy="1584176"/>
          </a:xfrm>
          <a:prstGeom prst="rect">
            <a:avLst/>
          </a:prstGeom>
          <a:noFill/>
          <a:ln w="9525">
            <a:noFill/>
            <a:miter lim="800000"/>
            <a:headEnd/>
            <a:tailEnd/>
          </a:ln>
        </p:spPr>
      </p:pic>
      <p:sp>
        <p:nvSpPr>
          <p:cNvPr id="17" name="Rectangle 16"/>
          <p:cNvSpPr/>
          <p:nvPr/>
        </p:nvSpPr>
        <p:spPr>
          <a:xfrm>
            <a:off x="4644008" y="3933056"/>
            <a:ext cx="4104456" cy="1200329"/>
          </a:xfrm>
          <a:prstGeom prst="rect">
            <a:avLst/>
          </a:prstGeom>
        </p:spPr>
        <p:txBody>
          <a:bodyPr wrap="square">
            <a:spAutoFit/>
          </a:bodyPr>
          <a:lstStyle/>
          <a:p>
            <a:r>
              <a:rPr lang="en-US" b="1" dirty="0" smtClean="0"/>
              <a:t>“Worst Fears Realized" by Stuart Woods</a:t>
            </a:r>
            <a:endParaRPr lang="en-US" dirty="0" smtClean="0"/>
          </a:p>
          <a:p>
            <a:endParaRPr lang="en-US" b="1" dirty="0" smtClean="0"/>
          </a:p>
          <a:p>
            <a:endParaRPr lang="en-US" b="1" dirty="0" smtClean="0"/>
          </a:p>
          <a:p>
            <a:endParaRPr lang="en-US" dirty="0"/>
          </a:p>
        </p:txBody>
      </p:sp>
      <p:sp>
        <p:nvSpPr>
          <p:cNvPr id="18" name="Rectangle 17"/>
          <p:cNvSpPr/>
          <p:nvPr/>
        </p:nvSpPr>
        <p:spPr>
          <a:xfrm>
            <a:off x="4644008" y="1296085"/>
            <a:ext cx="3744416" cy="369332"/>
          </a:xfrm>
          <a:prstGeom prst="rect">
            <a:avLst/>
          </a:prstGeom>
        </p:spPr>
        <p:txBody>
          <a:bodyPr wrap="square">
            <a:spAutoFit/>
          </a:bodyPr>
          <a:lstStyle/>
          <a:p>
            <a:pPr lvl="0"/>
            <a:r>
              <a:rPr lang="en-US" b="1" dirty="0" smtClean="0">
                <a:solidFill>
                  <a:prstClr val="black"/>
                </a:solidFill>
              </a:rPr>
              <a:t>"Newton" by Jeanette </a:t>
            </a:r>
            <a:r>
              <a:rPr lang="en-US" b="1" dirty="0" err="1" smtClean="0">
                <a:solidFill>
                  <a:prstClr val="black"/>
                </a:solidFill>
              </a:rPr>
              <a:t>Winterson</a:t>
            </a:r>
            <a:endParaRPr lang="en-US" b="1" dirty="0" smtClean="0">
              <a:solidFill>
                <a:prstClr val="black"/>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2" y="274638"/>
            <a:ext cx="8229600" cy="1282154"/>
          </a:xfrm>
        </p:spPr>
        <p:txBody>
          <a:bodyPr>
            <a:normAutofit/>
          </a:bodyPr>
          <a:lstStyle/>
          <a:p>
            <a:pPr algn="ctr"/>
            <a:r>
              <a:rPr lang="en-US" sz="4000" dirty="0" smtClean="0"/>
              <a:t>Using Significant Ideas</a:t>
            </a:r>
            <a:br>
              <a:rPr lang="en-US" sz="4000" dirty="0" smtClean="0"/>
            </a:br>
            <a:r>
              <a:rPr lang="en-US" sz="1800" i="1" dirty="0" smtClean="0">
                <a:solidFill>
                  <a:schemeClr val="tx1"/>
                </a:solidFill>
              </a:rPr>
              <a:t>Putting someone else's ideas into your own words and not acknowledging the source of the ideas</a:t>
            </a:r>
            <a:r>
              <a:rPr lang="en-US" sz="1600" i="1" dirty="0" smtClean="0">
                <a:solidFill>
                  <a:schemeClr val="tx1"/>
                </a:solidFill>
              </a:rPr>
              <a:t>.</a:t>
            </a:r>
            <a:endParaRPr lang="en-US" i="1" dirty="0">
              <a:solidFill>
                <a:schemeClr val="tx1"/>
              </a:solidFill>
            </a:endParaRPr>
          </a:p>
        </p:txBody>
      </p:sp>
      <p:sp>
        <p:nvSpPr>
          <p:cNvPr id="3" name="Content Placeholder 2"/>
          <p:cNvSpPr>
            <a:spLocks noGrp="1"/>
          </p:cNvSpPr>
          <p:nvPr>
            <p:ph idx="1"/>
          </p:nvPr>
        </p:nvSpPr>
        <p:spPr>
          <a:xfrm>
            <a:off x="539552" y="1447799"/>
            <a:ext cx="8147248" cy="4975785"/>
          </a:xfrm>
        </p:spPr>
        <p:txBody>
          <a:bodyPr>
            <a:normAutofit fontScale="92500" lnSpcReduction="10000"/>
          </a:bodyPr>
          <a:lstStyle/>
          <a:p>
            <a:pPr fontAlgn="base">
              <a:buNone/>
            </a:pPr>
            <a:r>
              <a:rPr lang="en-US" dirty="0" smtClean="0">
                <a:solidFill>
                  <a:srgbClr val="FF0000"/>
                </a:solidFill>
                <a:ea typeface="+mj-ea"/>
              </a:rPr>
              <a:t>Original</a:t>
            </a:r>
          </a:p>
          <a:p>
            <a:pPr fontAlgn="base"/>
            <a:r>
              <a:rPr lang="en-US" dirty="0" smtClean="0">
                <a:solidFill>
                  <a:schemeClr val="tx2">
                    <a:lumMod val="75000"/>
                    <a:lumOff val="25000"/>
                  </a:schemeClr>
                </a:solidFill>
              </a:rPr>
              <a:t>"The complexity of the current global economy has to do with certain fundamental </a:t>
            </a:r>
            <a:r>
              <a:rPr lang="en-US" b="1" dirty="0" err="1" smtClean="0">
                <a:solidFill>
                  <a:schemeClr val="tx2">
                    <a:lumMod val="75000"/>
                    <a:lumOff val="25000"/>
                  </a:schemeClr>
                </a:solidFill>
              </a:rPr>
              <a:t>disjunctures</a:t>
            </a:r>
            <a:r>
              <a:rPr lang="en-US" dirty="0" smtClean="0">
                <a:solidFill>
                  <a:schemeClr val="tx2">
                    <a:lumMod val="75000"/>
                    <a:lumOff val="25000"/>
                  </a:schemeClr>
                </a:solidFill>
              </a:rPr>
              <a:t> between economy, culture and politics which we have barely begun to </a:t>
            </a:r>
            <a:r>
              <a:rPr lang="en-US" dirty="0" err="1" smtClean="0">
                <a:solidFill>
                  <a:schemeClr val="tx2">
                    <a:lumMod val="75000"/>
                    <a:lumOff val="25000"/>
                  </a:schemeClr>
                </a:solidFill>
              </a:rPr>
              <a:t>theorise</a:t>
            </a:r>
            <a:r>
              <a:rPr lang="en-US" dirty="0" smtClean="0">
                <a:solidFill>
                  <a:schemeClr val="tx2">
                    <a:lumMod val="75000"/>
                    <a:lumOff val="25000"/>
                  </a:schemeClr>
                </a:solidFill>
              </a:rPr>
              <a:t>" (</a:t>
            </a:r>
            <a:r>
              <a:rPr lang="en-US" dirty="0" err="1" smtClean="0">
                <a:solidFill>
                  <a:schemeClr val="tx2">
                    <a:lumMod val="75000"/>
                    <a:lumOff val="25000"/>
                  </a:schemeClr>
                </a:solidFill>
              </a:rPr>
              <a:t>Appadurai</a:t>
            </a:r>
            <a:r>
              <a:rPr lang="en-US" dirty="0" smtClean="0">
                <a:solidFill>
                  <a:schemeClr val="tx2">
                    <a:lumMod val="75000"/>
                    <a:lumOff val="25000"/>
                  </a:schemeClr>
                </a:solidFill>
              </a:rPr>
              <a:t> 1999, p. 221).</a:t>
            </a:r>
          </a:p>
          <a:p>
            <a:pPr fontAlgn="base">
              <a:buNone/>
            </a:pPr>
            <a:r>
              <a:rPr lang="en-US" dirty="0" err="1" smtClean="0">
                <a:solidFill>
                  <a:srgbClr val="FF0000"/>
                </a:solidFill>
                <a:ea typeface="+mj-ea"/>
              </a:rPr>
              <a:t>Plagiarised</a:t>
            </a:r>
            <a:endParaRPr lang="en-US" dirty="0" smtClean="0">
              <a:solidFill>
                <a:srgbClr val="FF0000"/>
              </a:solidFill>
              <a:ea typeface="+mj-ea"/>
            </a:endParaRPr>
          </a:p>
          <a:p>
            <a:pPr fontAlgn="base"/>
            <a:r>
              <a:rPr lang="en-US" dirty="0" smtClean="0">
                <a:solidFill>
                  <a:schemeClr val="tx2">
                    <a:lumMod val="75000"/>
                    <a:lumOff val="25000"/>
                  </a:schemeClr>
                </a:solidFill>
              </a:rPr>
              <a:t>The world economic system is marked by economic, cultural and political tensions that are yet to be fully understood.</a:t>
            </a:r>
          </a:p>
          <a:p>
            <a:endParaRPr lang="en-US" dirty="0"/>
          </a:p>
        </p:txBody>
      </p:sp>
      <p:sp>
        <p:nvSpPr>
          <p:cNvPr id="4" name="Date Placeholder 3"/>
          <p:cNvSpPr>
            <a:spLocks noGrp="1"/>
          </p:cNvSpPr>
          <p:nvPr>
            <p:ph type="dt" sz="half" idx="10"/>
          </p:nvPr>
        </p:nvSpPr>
        <p:spPr/>
        <p:txBody>
          <a:bodyPr/>
          <a:lstStyle/>
          <a:p>
            <a:fld id="{E3EE6CB3-48AD-8E48-85C2-8F9E3EEC67C3}"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39</a:t>
            </a:fld>
            <a:endParaRPr lang="en-US"/>
          </a:p>
        </p:txBody>
      </p:sp>
    </p:spTree>
    <p:extLst>
      <p:ext uri="{BB962C8B-B14F-4D97-AF65-F5344CB8AC3E}">
        <p14:creationId xmlns:p14="http://schemas.microsoft.com/office/powerpoint/2010/main" val="37631590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FF214-9AFC-D742-BC8A-F3119D071E7D}" type="datetime1">
              <a:rPr lang="en-US" smtClean="0"/>
              <a:t>10/29/14</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4</a:t>
            </a:fld>
            <a:endParaRPr lang="en-US"/>
          </a:p>
        </p:txBody>
      </p:sp>
      <p:pic>
        <p:nvPicPr>
          <p:cNvPr id="5" name="Picture 4" descr="http://www.realclear.com/assets/photos/238423_5_.jpg"/>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7190184" cy="5112568"/>
          </a:xfrm>
          <a:prstGeom prst="rect">
            <a:avLst/>
          </a:prstGeom>
          <a:noFill/>
          <a:ln>
            <a:noFill/>
          </a:ln>
        </p:spPr>
      </p:pic>
    </p:spTree>
    <p:extLst>
      <p:ext uri="{BB962C8B-B14F-4D97-AF65-F5344CB8AC3E}">
        <p14:creationId xmlns:p14="http://schemas.microsoft.com/office/powerpoint/2010/main" val="13225611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idx="1"/>
          </p:nvPr>
        </p:nvSpPr>
        <p:spPr/>
        <p:txBody>
          <a:bodyPr>
            <a:normAutofit/>
          </a:bodyPr>
          <a:lstStyle/>
          <a:p>
            <a:pPr lvl="0" fontAlgn="base">
              <a:buClr>
                <a:srgbClr val="663366"/>
              </a:buClr>
              <a:buNone/>
            </a:pPr>
            <a:r>
              <a:rPr lang="en-US" dirty="0">
                <a:solidFill>
                  <a:srgbClr val="FF0000"/>
                </a:solidFill>
              </a:rPr>
              <a:t>Acceptable</a:t>
            </a:r>
          </a:p>
          <a:p>
            <a:pPr lvl="0" fontAlgn="base">
              <a:buClr>
                <a:srgbClr val="663366"/>
              </a:buClr>
            </a:pPr>
            <a:r>
              <a:rPr lang="en-US" dirty="0">
                <a:solidFill>
                  <a:srgbClr val="2B142D">
                    <a:lumMod val="75000"/>
                    <a:lumOff val="25000"/>
                  </a:srgbClr>
                </a:solidFill>
              </a:rPr>
              <a:t>The world economic system is marked by economic, cultural and political tensions that are yet to be fully understood (</a:t>
            </a:r>
            <a:r>
              <a:rPr lang="en-US" dirty="0" err="1">
                <a:solidFill>
                  <a:srgbClr val="2B142D">
                    <a:lumMod val="75000"/>
                    <a:lumOff val="25000"/>
                  </a:srgbClr>
                </a:solidFill>
              </a:rPr>
              <a:t>Appadurai</a:t>
            </a:r>
            <a:r>
              <a:rPr lang="en-US" dirty="0">
                <a:solidFill>
                  <a:srgbClr val="2B142D">
                    <a:lumMod val="75000"/>
                    <a:lumOff val="25000"/>
                  </a:srgbClr>
                </a:solidFill>
              </a:rPr>
              <a:t> 1999, p. 221).</a:t>
            </a:r>
          </a:p>
          <a:p>
            <a:endParaRPr lang="x-none" dirty="0"/>
          </a:p>
        </p:txBody>
      </p:sp>
      <p:sp>
        <p:nvSpPr>
          <p:cNvPr id="4" name="Date Placeholder 3"/>
          <p:cNvSpPr>
            <a:spLocks noGrp="1"/>
          </p:cNvSpPr>
          <p:nvPr>
            <p:ph type="dt" sz="half" idx="10"/>
          </p:nvPr>
        </p:nvSpPr>
        <p:spPr/>
        <p:txBody>
          <a:bodyPr/>
          <a:lstStyle/>
          <a:p>
            <a:fld id="{6E21EBA1-2E9F-0448-B682-B9396314F907}"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40</a:t>
            </a:fld>
            <a:endParaRPr lang="en-US"/>
          </a:p>
        </p:txBody>
      </p:sp>
    </p:spTree>
    <p:extLst>
      <p:ext uri="{BB962C8B-B14F-4D97-AF65-F5344CB8AC3E}">
        <p14:creationId xmlns:p14="http://schemas.microsoft.com/office/powerpoint/2010/main" val="2127927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8474" y="1484784"/>
            <a:ext cx="7556313" cy="4641379"/>
          </a:xfrm>
        </p:spPr>
        <p:txBody>
          <a:bodyPr>
            <a:normAutofit/>
          </a:bodyPr>
          <a:lstStyle/>
          <a:p>
            <a:pPr>
              <a:buNone/>
            </a:pPr>
            <a:endParaRPr lang="en-US" b="1" dirty="0" smtClean="0"/>
          </a:p>
          <a:p>
            <a:pPr algn="ctr">
              <a:buNone/>
            </a:pPr>
            <a:r>
              <a:rPr lang="en-US" sz="4400" dirty="0" smtClean="0">
                <a:solidFill>
                  <a:srgbClr val="FF0000"/>
                </a:solidFill>
                <a:ea typeface="+mj-ea"/>
              </a:rPr>
              <a:t>Read through both pieces of text and make your choice whether these examples an instance of plagiarism? </a:t>
            </a:r>
          </a:p>
        </p:txBody>
      </p:sp>
      <p:sp>
        <p:nvSpPr>
          <p:cNvPr id="4" name="Date Placeholder 3"/>
          <p:cNvSpPr>
            <a:spLocks noGrp="1"/>
          </p:cNvSpPr>
          <p:nvPr>
            <p:ph type="dt" sz="half" idx="10"/>
          </p:nvPr>
        </p:nvSpPr>
        <p:spPr/>
        <p:txBody>
          <a:bodyPr/>
          <a:lstStyle/>
          <a:p>
            <a:fld id="{B27CCE7B-41F3-5E42-8653-FC55268B8585}"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ecourse.com/ecourse/bmedsc/resources/plagiarismMCQ/plagiarismMCQ_q1.gif"/>
          <p:cNvPicPr/>
          <p:nvPr/>
        </p:nvPicPr>
        <p:blipFill>
          <a:blip r:embed="rId2" cstate="print"/>
          <a:srcRect/>
          <a:stretch>
            <a:fillRect/>
          </a:stretch>
        </p:blipFill>
        <p:spPr bwMode="auto">
          <a:xfrm>
            <a:off x="395536" y="692696"/>
            <a:ext cx="8352928" cy="511256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F0EA857-9871-1547-8E21-FE30731AA2B6}"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FF214-9AFC-D742-BC8A-F3119D071E7D}" type="datetime1">
              <a:rPr lang="en-US" smtClean="0"/>
              <a:t>10/29/14</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43</a:t>
            </a:fld>
            <a:endParaRPr lang="en-US"/>
          </a:p>
        </p:txBody>
      </p:sp>
      <p:sp>
        <p:nvSpPr>
          <p:cNvPr id="5" name="Rectangle 4"/>
          <p:cNvSpPr/>
          <p:nvPr/>
        </p:nvSpPr>
        <p:spPr>
          <a:xfrm>
            <a:off x="899592" y="2242607"/>
            <a:ext cx="7128792" cy="2554545"/>
          </a:xfrm>
          <a:prstGeom prst="rect">
            <a:avLst/>
          </a:prstGeom>
          <a:ln>
            <a:noFill/>
          </a:ln>
        </p:spPr>
        <p:txBody>
          <a:bodyPr wrap="square">
            <a:spAutoFit/>
          </a:bodyPr>
          <a:lstStyle/>
          <a:p>
            <a:pPr algn="ctr"/>
            <a:r>
              <a:rPr lang="en-US" sz="3200" dirty="0" smtClean="0">
                <a:solidFill>
                  <a:srgbClr val="FF0000"/>
                </a:solidFill>
                <a:latin typeface="Garamond"/>
                <a:cs typeface="Garamond"/>
              </a:rPr>
              <a:t>The student has quoted directly from the source but has not indicated the quoted passage. Neither is a citation provided within the text to link the quoted material to the bibliography</a:t>
            </a:r>
            <a:endParaRPr lang="en-US" sz="3200" dirty="0">
              <a:solidFill>
                <a:srgbClr val="FF0000"/>
              </a:solidFill>
              <a:latin typeface="Garamond"/>
              <a:cs typeface="Garamond"/>
            </a:endParaRPr>
          </a:p>
        </p:txBody>
      </p:sp>
    </p:spTree>
    <p:extLst>
      <p:ext uri="{BB962C8B-B14F-4D97-AF65-F5344CB8AC3E}">
        <p14:creationId xmlns:p14="http://schemas.microsoft.com/office/powerpoint/2010/main" val="216314294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r>
            <a:br>
              <a:rPr lang="en-US" dirty="0" smtClean="0"/>
            </a:br>
            <a:r>
              <a:rPr lang="en-US" dirty="0" smtClean="0"/>
              <a:t/>
            </a:r>
            <a:br>
              <a:rPr lang="en-US" dirty="0" smtClean="0"/>
            </a:br>
            <a:r>
              <a:rPr lang="en-US" dirty="0" smtClean="0"/>
              <a:t/>
            </a:r>
            <a:br>
              <a:rPr lang="en-US" dirty="0" smtClean="0"/>
            </a:br>
            <a:r>
              <a:rPr lang="en-US" b="1" dirty="0" smtClean="0"/>
              <a:t> </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2" name="Date Placeholder 1"/>
          <p:cNvSpPr>
            <a:spLocks noGrp="1"/>
          </p:cNvSpPr>
          <p:nvPr>
            <p:ph type="dt" sz="half" idx="10"/>
          </p:nvPr>
        </p:nvSpPr>
        <p:spPr/>
        <p:txBody>
          <a:bodyPr/>
          <a:lstStyle/>
          <a:p>
            <a:fld id="{C455F85C-482C-AD49-B4C4-82FF1BE0B89D}"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8" name="Slide Number Placeholder 7"/>
          <p:cNvSpPr>
            <a:spLocks noGrp="1"/>
          </p:cNvSpPr>
          <p:nvPr>
            <p:ph type="sldNum" sz="quarter" idx="12"/>
          </p:nvPr>
        </p:nvSpPr>
        <p:spPr/>
        <p:txBody>
          <a:bodyPr/>
          <a:lstStyle/>
          <a:p>
            <a:fld id="{3B50333F-92FA-4966-8DF2-B0CC429C0977}" type="slidenum">
              <a:rPr lang="en-US" smtClean="0"/>
              <a:pPr/>
              <a:t>44</a:t>
            </a:fld>
            <a:endParaRPr lang="en-US"/>
          </a:p>
        </p:txBody>
      </p:sp>
      <p:pic>
        <p:nvPicPr>
          <p:cNvPr id="4" name="Picture 3" descr="http://www.mecourse.com/ecourse/bmedsc/resources/plagiarismMCQ/plagiarismMCQ_q2.gif"/>
          <p:cNvPicPr/>
          <p:nvPr/>
        </p:nvPicPr>
        <p:blipFill>
          <a:blip r:embed="rId2" cstate="print"/>
          <a:srcRect/>
          <a:stretch>
            <a:fillRect/>
          </a:stretch>
        </p:blipFill>
        <p:spPr bwMode="auto">
          <a:xfrm>
            <a:off x="467544" y="1340768"/>
            <a:ext cx="8136904" cy="4863603"/>
          </a:xfrm>
          <a:prstGeom prst="rect">
            <a:avLst/>
          </a:prstGeom>
          <a:noFill/>
          <a:ln w="9525">
            <a:noFill/>
            <a:miter lim="800000"/>
            <a:headEnd/>
            <a:tailEnd/>
          </a:ln>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21EBA1-2E9F-0448-B682-B9396314F907}" type="datetime1">
              <a:rPr lang="en-US" smtClean="0"/>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45</a:t>
            </a:fld>
            <a:endParaRPr lang="en-US"/>
          </a:p>
        </p:txBody>
      </p:sp>
      <p:sp>
        <p:nvSpPr>
          <p:cNvPr id="7" name="Rectangle 6"/>
          <p:cNvSpPr/>
          <p:nvPr/>
        </p:nvSpPr>
        <p:spPr>
          <a:xfrm>
            <a:off x="539552" y="1052736"/>
            <a:ext cx="7848872" cy="509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3200" dirty="0" smtClean="0">
                <a:solidFill>
                  <a:srgbClr val="FF0000"/>
                </a:solidFill>
                <a:latin typeface="Garamond"/>
                <a:cs typeface="Garamond"/>
              </a:rPr>
              <a:t>This is not plagiarism. The student has quoted verbatim from the source, enclosing the quoted text within quotation marks. A citation is provided within the text allowing the reader to link the information to the source provided in the bibliography.</a:t>
            </a:r>
            <a:endParaRPr lang="en-US" sz="3200" dirty="0">
              <a:solidFill>
                <a:srgbClr val="FF0000"/>
              </a:solidFill>
              <a:latin typeface="Garamond"/>
              <a:cs typeface="Garamond"/>
            </a:endParaRPr>
          </a:p>
        </p:txBody>
      </p:sp>
    </p:spTree>
    <p:extLst>
      <p:ext uri="{BB962C8B-B14F-4D97-AF65-F5344CB8AC3E}">
        <p14:creationId xmlns:p14="http://schemas.microsoft.com/office/powerpoint/2010/main" val="2523756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556313" cy="1296144"/>
          </a:xfrm>
        </p:spPr>
        <p:txBody>
          <a:bodyPr>
            <a:noAutofit/>
          </a:bodyPr>
          <a:lstStyle/>
          <a:p>
            <a:pPr algn="ctr"/>
            <a:r>
              <a:rPr lang="en-US" sz="4400" dirty="0" smtClean="0"/>
              <a:t>Using Sentences from Someone Else</a:t>
            </a:r>
            <a:endParaRPr lang="en-US" sz="4400" dirty="0"/>
          </a:p>
        </p:txBody>
      </p:sp>
      <p:sp>
        <p:nvSpPr>
          <p:cNvPr id="3" name="Content Placeholder 2"/>
          <p:cNvSpPr>
            <a:spLocks noGrp="1"/>
          </p:cNvSpPr>
          <p:nvPr>
            <p:ph idx="1"/>
          </p:nvPr>
        </p:nvSpPr>
        <p:spPr>
          <a:xfrm>
            <a:off x="467544" y="1412776"/>
            <a:ext cx="8219256" cy="5256584"/>
          </a:xfrm>
        </p:spPr>
        <p:txBody>
          <a:bodyPr>
            <a:normAutofit fontScale="92500" lnSpcReduction="10000"/>
          </a:bodyPr>
          <a:lstStyle/>
          <a:p>
            <a:pPr fontAlgn="base">
              <a:spcBef>
                <a:spcPct val="0"/>
              </a:spcBef>
              <a:buNone/>
            </a:pPr>
            <a:r>
              <a:rPr lang="en-US" sz="3500" dirty="0" smtClean="0">
                <a:solidFill>
                  <a:srgbClr val="FF0000"/>
                </a:solidFill>
                <a:ea typeface="+mj-ea"/>
              </a:rPr>
              <a:t>Original</a:t>
            </a:r>
          </a:p>
          <a:p>
            <a:pPr fontAlgn="base"/>
            <a:r>
              <a:rPr lang="en-US" sz="3500" dirty="0">
                <a:solidFill>
                  <a:srgbClr val="2B142D">
                    <a:lumMod val="75000"/>
                    <a:lumOff val="25000"/>
                  </a:srgbClr>
                </a:solidFill>
              </a:rPr>
              <a:t>The complexity of the current global economy has to do with certain fundamental </a:t>
            </a:r>
            <a:r>
              <a:rPr lang="en-US" sz="3500" dirty="0" err="1">
                <a:solidFill>
                  <a:srgbClr val="2B142D">
                    <a:lumMod val="75000"/>
                    <a:lumOff val="25000"/>
                  </a:srgbClr>
                </a:solidFill>
              </a:rPr>
              <a:t>disjunctures</a:t>
            </a:r>
            <a:r>
              <a:rPr lang="en-US" sz="3500" dirty="0">
                <a:solidFill>
                  <a:srgbClr val="2B142D">
                    <a:lumMod val="75000"/>
                    <a:lumOff val="25000"/>
                  </a:srgbClr>
                </a:solidFill>
              </a:rPr>
              <a:t> between economy, culture and politics which we have barely begun to </a:t>
            </a:r>
            <a:r>
              <a:rPr lang="en-US" sz="3500" dirty="0" err="1">
                <a:solidFill>
                  <a:srgbClr val="2B142D">
                    <a:lumMod val="75000"/>
                    <a:lumOff val="25000"/>
                  </a:srgbClr>
                </a:solidFill>
              </a:rPr>
              <a:t>theorise</a:t>
            </a:r>
            <a:r>
              <a:rPr lang="en-US" sz="3500" dirty="0">
                <a:solidFill>
                  <a:srgbClr val="2B142D">
                    <a:lumMod val="75000"/>
                    <a:lumOff val="25000"/>
                  </a:srgbClr>
                </a:solidFill>
              </a:rPr>
              <a:t>.</a:t>
            </a:r>
          </a:p>
          <a:p>
            <a:pPr fontAlgn="base">
              <a:buNone/>
            </a:pPr>
            <a:r>
              <a:rPr lang="en-US" sz="3500" dirty="0" err="1" smtClean="0">
                <a:solidFill>
                  <a:srgbClr val="FF0000"/>
                </a:solidFill>
                <a:ea typeface="+mj-ea"/>
              </a:rPr>
              <a:t>Plagiarised</a:t>
            </a:r>
            <a:endParaRPr lang="en-US" sz="3500" dirty="0" smtClean="0">
              <a:solidFill>
                <a:srgbClr val="FF0000"/>
              </a:solidFill>
              <a:ea typeface="+mj-ea"/>
            </a:endParaRPr>
          </a:p>
          <a:p>
            <a:pPr fontAlgn="base"/>
            <a:r>
              <a:rPr lang="en-US" sz="3500" dirty="0">
                <a:solidFill>
                  <a:srgbClr val="2B142D">
                    <a:lumMod val="75000"/>
                    <a:lumOff val="25000"/>
                  </a:srgbClr>
                </a:solidFill>
              </a:rPr>
              <a:t>The complexity of the current global economy has to do with certain fundamental </a:t>
            </a:r>
            <a:r>
              <a:rPr lang="en-US" sz="3500" dirty="0" err="1">
                <a:solidFill>
                  <a:srgbClr val="2B142D">
                    <a:lumMod val="75000"/>
                    <a:lumOff val="25000"/>
                  </a:srgbClr>
                </a:solidFill>
              </a:rPr>
              <a:t>disjunctures</a:t>
            </a:r>
            <a:r>
              <a:rPr lang="en-US" sz="3500" dirty="0">
                <a:solidFill>
                  <a:srgbClr val="2B142D">
                    <a:lumMod val="75000"/>
                    <a:lumOff val="25000"/>
                  </a:srgbClr>
                </a:solidFill>
              </a:rPr>
              <a:t> between economy, culture and politics which we have barely begun to </a:t>
            </a:r>
            <a:r>
              <a:rPr lang="en-US" sz="3500" dirty="0" err="1">
                <a:solidFill>
                  <a:srgbClr val="2B142D">
                    <a:lumMod val="75000"/>
                    <a:lumOff val="25000"/>
                  </a:srgbClr>
                </a:solidFill>
              </a:rPr>
              <a:t>theorise</a:t>
            </a:r>
            <a:r>
              <a:rPr lang="en-US" sz="3500" dirty="0">
                <a:solidFill>
                  <a:srgbClr val="2B142D">
                    <a:lumMod val="75000"/>
                    <a:lumOff val="25000"/>
                  </a:srgbClr>
                </a:solidFill>
              </a:rPr>
              <a:t> </a:t>
            </a:r>
            <a:r>
              <a:rPr lang="en-US" sz="1700" dirty="0" smtClean="0">
                <a:solidFill>
                  <a:schemeClr val="accent2"/>
                </a:solidFill>
              </a:rPr>
              <a:t>(</a:t>
            </a:r>
            <a:r>
              <a:rPr lang="en-US" sz="1700" dirty="0" err="1" smtClean="0">
                <a:solidFill>
                  <a:schemeClr val="accent2"/>
                </a:solidFill>
              </a:rPr>
              <a:t>Appardurai</a:t>
            </a:r>
            <a:r>
              <a:rPr lang="en-US" sz="1700" dirty="0" smtClean="0">
                <a:solidFill>
                  <a:schemeClr val="accent2"/>
                </a:solidFill>
              </a:rPr>
              <a:t> 1999, p. 221).</a:t>
            </a:r>
            <a:endParaRPr lang="en-US" dirty="0" smtClean="0">
              <a:solidFill>
                <a:schemeClr val="accent2"/>
              </a:solidFill>
            </a:endParaRPr>
          </a:p>
          <a:p>
            <a:endParaRPr lang="en-US" dirty="0"/>
          </a:p>
        </p:txBody>
      </p:sp>
      <p:sp>
        <p:nvSpPr>
          <p:cNvPr id="4" name="Date Placeholder 3"/>
          <p:cNvSpPr>
            <a:spLocks noGrp="1"/>
          </p:cNvSpPr>
          <p:nvPr>
            <p:ph type="dt" sz="half" idx="10"/>
          </p:nvPr>
        </p:nvSpPr>
        <p:spPr/>
        <p:txBody>
          <a:bodyPr/>
          <a:lstStyle/>
          <a:p>
            <a:fld id="{8DF81876-8167-524E-BD0F-7201B8F202AF}"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46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idx="1"/>
          </p:nvPr>
        </p:nvSpPr>
        <p:spPr/>
        <p:txBody>
          <a:bodyPr/>
          <a:lstStyle/>
          <a:p>
            <a:pPr lvl="0" fontAlgn="base">
              <a:buClr>
                <a:srgbClr val="663366"/>
              </a:buClr>
              <a:buNone/>
            </a:pPr>
            <a:r>
              <a:rPr lang="en-US" dirty="0">
                <a:solidFill>
                  <a:srgbClr val="FF0000"/>
                </a:solidFill>
              </a:rPr>
              <a:t>Acceptable</a:t>
            </a:r>
          </a:p>
          <a:p>
            <a:pPr lvl="0" fontAlgn="base">
              <a:buClr>
                <a:srgbClr val="663366"/>
              </a:buClr>
            </a:pPr>
            <a:r>
              <a:rPr lang="en-US" dirty="0">
                <a:solidFill>
                  <a:srgbClr val="2B142D">
                    <a:lumMod val="75000"/>
                    <a:lumOff val="25000"/>
                  </a:srgbClr>
                </a:solidFill>
              </a:rPr>
              <a:t>"The complexity of the current global economy has to do with certain fundamental </a:t>
            </a:r>
            <a:r>
              <a:rPr lang="en-US" dirty="0" err="1">
                <a:solidFill>
                  <a:srgbClr val="2B142D">
                    <a:lumMod val="75000"/>
                    <a:lumOff val="25000"/>
                  </a:srgbClr>
                </a:solidFill>
              </a:rPr>
              <a:t>disjunctures</a:t>
            </a:r>
            <a:r>
              <a:rPr lang="en-US" dirty="0">
                <a:solidFill>
                  <a:srgbClr val="2B142D">
                    <a:lumMod val="75000"/>
                    <a:lumOff val="25000"/>
                  </a:srgbClr>
                </a:solidFill>
              </a:rPr>
              <a:t> between economy, culture and politics which we have barely begun to </a:t>
            </a:r>
            <a:r>
              <a:rPr lang="en-US" dirty="0" err="1">
                <a:solidFill>
                  <a:srgbClr val="2B142D">
                    <a:lumMod val="75000"/>
                    <a:lumOff val="25000"/>
                  </a:srgbClr>
                </a:solidFill>
              </a:rPr>
              <a:t>theorise</a:t>
            </a:r>
            <a:r>
              <a:rPr lang="en-US" dirty="0">
                <a:solidFill>
                  <a:srgbClr val="2B142D">
                    <a:lumMod val="75000"/>
                    <a:lumOff val="25000"/>
                  </a:srgbClr>
                </a:solidFill>
              </a:rPr>
              <a:t>" </a:t>
            </a:r>
            <a:r>
              <a:rPr lang="en-US" sz="1600" dirty="0">
                <a:solidFill>
                  <a:srgbClr val="2B142D">
                    <a:lumMod val="75000"/>
                    <a:lumOff val="25000"/>
                  </a:srgbClr>
                </a:solidFill>
              </a:rPr>
              <a:t>(</a:t>
            </a:r>
            <a:r>
              <a:rPr lang="en-US" sz="1600" dirty="0" err="1">
                <a:solidFill>
                  <a:srgbClr val="2B142D">
                    <a:lumMod val="75000"/>
                    <a:lumOff val="25000"/>
                  </a:srgbClr>
                </a:solidFill>
              </a:rPr>
              <a:t>Appadurai</a:t>
            </a:r>
            <a:r>
              <a:rPr lang="en-US" sz="1600" dirty="0">
                <a:solidFill>
                  <a:srgbClr val="2B142D">
                    <a:lumMod val="75000"/>
                    <a:lumOff val="25000"/>
                  </a:srgbClr>
                </a:solidFill>
              </a:rPr>
              <a:t> 1999, p. 221).</a:t>
            </a:r>
          </a:p>
          <a:p>
            <a:pPr marL="0" indent="0">
              <a:buNone/>
            </a:pPr>
            <a:endParaRPr lang="x-none" dirty="0">
              <a:solidFill>
                <a:srgbClr val="2B142D">
                  <a:lumMod val="75000"/>
                  <a:lumOff val="25000"/>
                </a:srgbClr>
              </a:solidFill>
            </a:endParaRPr>
          </a:p>
        </p:txBody>
      </p:sp>
      <p:sp>
        <p:nvSpPr>
          <p:cNvPr id="4" name="Date Placeholder 3"/>
          <p:cNvSpPr>
            <a:spLocks noGrp="1"/>
          </p:cNvSpPr>
          <p:nvPr>
            <p:ph type="dt" sz="half" idx="10"/>
          </p:nvPr>
        </p:nvSpPr>
        <p:spPr/>
        <p:txBody>
          <a:bodyPr/>
          <a:lstStyle/>
          <a:p>
            <a:fld id="{6E21EBA1-2E9F-0448-B682-B9396314F907}"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47</a:t>
            </a:fld>
            <a:endParaRPr lang="en-US"/>
          </a:p>
        </p:txBody>
      </p:sp>
    </p:spTree>
    <p:extLst>
      <p:ext uri="{BB962C8B-B14F-4D97-AF65-F5344CB8AC3E}">
        <p14:creationId xmlns:p14="http://schemas.microsoft.com/office/powerpoint/2010/main" val="254753221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772400" cy="2434282"/>
          </a:xfrm>
        </p:spPr>
        <p:txBody>
          <a:bodyPr>
            <a:noAutofit/>
          </a:bodyPr>
          <a:lstStyle/>
          <a:p>
            <a:pPr algn="ctr"/>
            <a:r>
              <a:rPr lang="en-US" sz="4400" dirty="0" smtClean="0"/>
              <a:t>Relying Too Much on Other People's Material</a:t>
            </a:r>
            <a:r>
              <a:rPr lang="en-US" sz="4400" b="1" dirty="0" smtClean="0"/>
              <a:t/>
            </a:r>
            <a:br>
              <a:rPr lang="en-US" sz="4400" b="1" dirty="0" smtClean="0"/>
            </a:br>
            <a:r>
              <a:rPr lang="en-US" sz="2400" i="1" dirty="0" smtClean="0">
                <a:solidFill>
                  <a:schemeClr val="tx1"/>
                </a:solidFill>
              </a:rPr>
              <a:t>Relying too much on other people's material; that is, repeated use of long quotations (even with quotation marks and with proper acknowledgement).</a:t>
            </a:r>
            <a:endParaRPr lang="en-US" sz="4000" dirty="0">
              <a:solidFill>
                <a:schemeClr val="tx1"/>
              </a:solidFill>
            </a:endParaRPr>
          </a:p>
        </p:txBody>
      </p:sp>
      <p:sp>
        <p:nvSpPr>
          <p:cNvPr id="3" name="Content Placeholder 2"/>
          <p:cNvSpPr>
            <a:spLocks noGrp="1"/>
          </p:cNvSpPr>
          <p:nvPr>
            <p:ph idx="1"/>
          </p:nvPr>
        </p:nvSpPr>
        <p:spPr>
          <a:xfrm>
            <a:off x="327992" y="1988840"/>
            <a:ext cx="8564488" cy="4608512"/>
          </a:xfrm>
        </p:spPr>
        <p:txBody>
          <a:bodyPr>
            <a:normAutofit fontScale="85000" lnSpcReduction="20000"/>
          </a:bodyPr>
          <a:lstStyle/>
          <a:p>
            <a:pPr fontAlgn="base">
              <a:buNone/>
            </a:pPr>
            <a:endParaRPr lang="en-US" b="1" dirty="0" smtClean="0"/>
          </a:p>
          <a:p>
            <a:pPr fontAlgn="base">
              <a:buNone/>
            </a:pPr>
            <a:endParaRPr lang="en-US" sz="3500" dirty="0" smtClean="0">
              <a:solidFill>
                <a:srgbClr val="FF0000"/>
              </a:solidFill>
            </a:endParaRPr>
          </a:p>
          <a:p>
            <a:pPr fontAlgn="base">
              <a:buNone/>
            </a:pPr>
            <a:r>
              <a:rPr lang="en-US" sz="3800" dirty="0" smtClean="0">
                <a:solidFill>
                  <a:srgbClr val="FF0000"/>
                </a:solidFill>
              </a:rPr>
              <a:t>Unacceptable</a:t>
            </a:r>
            <a:endParaRPr lang="en-US" sz="3800" dirty="0">
              <a:solidFill>
                <a:srgbClr val="FF0000"/>
              </a:solidFill>
            </a:endParaRPr>
          </a:p>
          <a:p>
            <a:r>
              <a:rPr lang="en-US" sz="3800" dirty="0">
                <a:solidFill>
                  <a:srgbClr val="2B142D">
                    <a:lumMod val="75000"/>
                    <a:lumOff val="25000"/>
                  </a:srgbClr>
                </a:solidFill>
              </a:rPr>
              <a:t>Australia's national identity "has always been contested" (</a:t>
            </a:r>
            <a:r>
              <a:rPr lang="en-US" sz="3800" dirty="0" err="1">
                <a:solidFill>
                  <a:srgbClr val="2B142D">
                    <a:lumMod val="75000"/>
                    <a:lumOff val="25000"/>
                  </a:srgbClr>
                </a:solidFill>
              </a:rPr>
              <a:t>Wignam</a:t>
            </a:r>
            <a:r>
              <a:rPr lang="en-US" sz="3800" dirty="0">
                <a:solidFill>
                  <a:srgbClr val="2B142D">
                    <a:lumMod val="75000"/>
                    <a:lumOff val="25000"/>
                  </a:srgbClr>
                </a:solidFill>
              </a:rPr>
              <a:t>, 1994:38). However, some images of </a:t>
            </a:r>
            <a:r>
              <a:rPr lang="en-US" sz="3800" dirty="0" err="1">
                <a:solidFill>
                  <a:srgbClr val="2B142D">
                    <a:lumMod val="75000"/>
                    <a:lumOff val="25000"/>
                  </a:srgbClr>
                </a:solidFill>
              </a:rPr>
              <a:t>Australianness</a:t>
            </a:r>
            <a:r>
              <a:rPr lang="en-US" sz="3800" dirty="0">
                <a:solidFill>
                  <a:srgbClr val="2B142D">
                    <a:lumMod val="75000"/>
                    <a:lumOff val="25000"/>
                  </a:srgbClr>
                </a:solidFill>
              </a:rPr>
              <a:t> 'have proliferated more widely than others' (Taylor, 2000:179). The most prominent and "resilient of national types has been the bushman" (</a:t>
            </a:r>
            <a:r>
              <a:rPr lang="en-US" sz="3800" dirty="0" err="1">
                <a:solidFill>
                  <a:srgbClr val="2B142D">
                    <a:lumMod val="75000"/>
                    <a:lumOff val="25000"/>
                  </a:srgbClr>
                </a:solidFill>
              </a:rPr>
              <a:t>Zatakis</a:t>
            </a:r>
            <a:r>
              <a:rPr lang="en-US" sz="3800" dirty="0">
                <a:solidFill>
                  <a:srgbClr val="2B142D">
                    <a:lumMod val="75000"/>
                    <a:lumOff val="25000"/>
                  </a:srgbClr>
                </a:solidFill>
              </a:rPr>
              <a:t>, 1977:66). </a:t>
            </a:r>
          </a:p>
        </p:txBody>
      </p:sp>
      <p:sp>
        <p:nvSpPr>
          <p:cNvPr id="4" name="Date Placeholder 3"/>
          <p:cNvSpPr>
            <a:spLocks noGrp="1"/>
          </p:cNvSpPr>
          <p:nvPr>
            <p:ph type="dt" sz="half" idx="10"/>
          </p:nvPr>
        </p:nvSpPr>
        <p:spPr/>
        <p:txBody>
          <a:bodyPr/>
          <a:lstStyle/>
          <a:p>
            <a:fld id="{6650100D-B930-F84C-8A36-D5E610E77646}"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Why is it unacceptable?</a:t>
            </a:r>
            <a:endParaRPr lang="en-US" sz="4400" dirty="0"/>
          </a:p>
        </p:txBody>
      </p:sp>
      <p:sp>
        <p:nvSpPr>
          <p:cNvPr id="3" name="Content Placeholder 2"/>
          <p:cNvSpPr>
            <a:spLocks noGrp="1"/>
          </p:cNvSpPr>
          <p:nvPr>
            <p:ph idx="1"/>
          </p:nvPr>
        </p:nvSpPr>
        <p:spPr/>
        <p:txBody>
          <a:bodyPr>
            <a:normAutofit/>
          </a:bodyPr>
          <a:lstStyle/>
          <a:p>
            <a:pPr fontAlgn="base"/>
            <a:endParaRPr lang="en-US" dirty="0" smtClean="0"/>
          </a:p>
          <a:p>
            <a:pPr fontAlgn="base"/>
            <a:r>
              <a:rPr lang="en-US" dirty="0">
                <a:solidFill>
                  <a:srgbClr val="2B142D">
                    <a:lumMod val="75000"/>
                    <a:lumOff val="25000"/>
                  </a:srgbClr>
                </a:solidFill>
              </a:rPr>
              <a:t>The paragraph’s every sentence has been taken directly from another source. </a:t>
            </a:r>
          </a:p>
          <a:p>
            <a:pPr fontAlgn="base">
              <a:buNone/>
            </a:pPr>
            <a:endParaRPr lang="en-US" dirty="0">
              <a:solidFill>
                <a:srgbClr val="2B142D">
                  <a:lumMod val="75000"/>
                  <a:lumOff val="25000"/>
                </a:srgbClr>
              </a:solidFill>
            </a:endParaRPr>
          </a:p>
          <a:p>
            <a:pPr fontAlgn="base"/>
            <a:r>
              <a:rPr lang="en-US" dirty="0">
                <a:solidFill>
                  <a:srgbClr val="2B142D">
                    <a:lumMod val="75000"/>
                    <a:lumOff val="25000"/>
                  </a:srgbClr>
                </a:solidFill>
              </a:rPr>
              <a:t>The writer has not included his or her own idea or words.</a:t>
            </a:r>
          </a:p>
          <a:p>
            <a:endParaRPr lang="en-US" dirty="0"/>
          </a:p>
        </p:txBody>
      </p:sp>
      <p:sp>
        <p:nvSpPr>
          <p:cNvPr id="4" name="Date Placeholder 3"/>
          <p:cNvSpPr>
            <a:spLocks noGrp="1"/>
          </p:cNvSpPr>
          <p:nvPr>
            <p:ph type="dt" sz="half" idx="10"/>
          </p:nvPr>
        </p:nvSpPr>
        <p:spPr/>
        <p:txBody>
          <a:bodyPr/>
          <a:lstStyle/>
          <a:p>
            <a:fld id="{AB92E637-227B-3D4A-B190-40B4E868C7AB}"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FF214-9AFC-D742-BC8A-F3119D071E7D}" type="datetime1">
              <a:rPr lang="en-US" smtClean="0"/>
              <a:t>10/29/14</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5</a:t>
            </a:fld>
            <a:endParaRPr lang="en-US"/>
          </a:p>
        </p:txBody>
      </p:sp>
      <p:pic>
        <p:nvPicPr>
          <p:cNvPr id="5" name="Picture 4" descr="https://encrypted-tbn0.gstatic.com/images?q=tbn:ANd9GcTwbKeEB2sR4zf9yDdE600QEYMnz62IuBv0Iwrt1l-7rXMCEcmI"/>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6912768" cy="5112569"/>
          </a:xfrm>
          <a:prstGeom prst="rect">
            <a:avLst/>
          </a:prstGeom>
          <a:noFill/>
          <a:ln>
            <a:noFill/>
          </a:ln>
        </p:spPr>
      </p:pic>
    </p:spTree>
    <p:extLst>
      <p:ext uri="{BB962C8B-B14F-4D97-AF65-F5344CB8AC3E}">
        <p14:creationId xmlns:p14="http://schemas.microsoft.com/office/powerpoint/2010/main" val="276254508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Relying on Other People's Phrases and Sentences</a:t>
            </a:r>
            <a:endParaRPr lang="en-US" sz="4400" dirty="0"/>
          </a:p>
        </p:txBody>
      </p:sp>
      <p:sp>
        <p:nvSpPr>
          <p:cNvPr id="3" name="Content Placeholder 2"/>
          <p:cNvSpPr>
            <a:spLocks noGrp="1"/>
          </p:cNvSpPr>
          <p:nvPr>
            <p:ph idx="1"/>
          </p:nvPr>
        </p:nvSpPr>
        <p:spPr/>
        <p:txBody>
          <a:bodyPr>
            <a:normAutofit lnSpcReduction="10000"/>
          </a:bodyPr>
          <a:lstStyle/>
          <a:p>
            <a:pPr algn="ctr">
              <a:buNone/>
            </a:pPr>
            <a:r>
              <a:rPr lang="en-US" sz="2800" i="1" dirty="0" smtClean="0">
                <a:solidFill>
                  <a:schemeClr val="tx1"/>
                </a:solidFill>
              </a:rPr>
              <a:t>Using your own ideas, but with heavy reliance on phrases and sentences from someone else without acknowledgement.</a:t>
            </a:r>
            <a:r>
              <a:rPr lang="en-US" sz="2800" dirty="0" smtClean="0">
                <a:solidFill>
                  <a:schemeClr val="tx1"/>
                </a:solidFill>
              </a:rPr>
              <a:t> </a:t>
            </a:r>
          </a:p>
          <a:p>
            <a:pPr fontAlgn="base">
              <a:buNone/>
            </a:pPr>
            <a:r>
              <a:rPr lang="en-US" dirty="0">
                <a:solidFill>
                  <a:srgbClr val="FF0000"/>
                </a:solidFill>
              </a:rPr>
              <a:t>Original</a:t>
            </a:r>
          </a:p>
          <a:p>
            <a:pPr fontAlgn="base"/>
            <a:r>
              <a:rPr lang="en-US" dirty="0">
                <a:solidFill>
                  <a:srgbClr val="2B142D">
                    <a:lumMod val="75000"/>
                    <a:lumOff val="25000"/>
                  </a:srgbClr>
                </a:solidFill>
              </a:rPr>
              <a:t>"The complexity of the current global economy has to do with certain fundamental </a:t>
            </a:r>
            <a:r>
              <a:rPr lang="en-US" dirty="0" err="1">
                <a:solidFill>
                  <a:srgbClr val="2B142D">
                    <a:lumMod val="75000"/>
                    <a:lumOff val="25000"/>
                  </a:srgbClr>
                </a:solidFill>
              </a:rPr>
              <a:t>disjunctures</a:t>
            </a:r>
            <a:r>
              <a:rPr lang="en-US" dirty="0">
                <a:solidFill>
                  <a:srgbClr val="2B142D">
                    <a:lumMod val="75000"/>
                    <a:lumOff val="25000"/>
                  </a:srgbClr>
                </a:solidFill>
              </a:rPr>
              <a:t> between economy, culture and politics which we have barely begun to </a:t>
            </a:r>
            <a:r>
              <a:rPr lang="en-US" dirty="0" err="1">
                <a:solidFill>
                  <a:srgbClr val="2B142D">
                    <a:lumMod val="75000"/>
                    <a:lumOff val="25000"/>
                  </a:srgbClr>
                </a:solidFill>
              </a:rPr>
              <a:t>theorise</a:t>
            </a:r>
            <a:r>
              <a:rPr lang="en-US" dirty="0">
                <a:solidFill>
                  <a:srgbClr val="2B142D">
                    <a:lumMod val="75000"/>
                    <a:lumOff val="25000"/>
                  </a:srgbClr>
                </a:solidFill>
              </a:rPr>
              <a:t>" (</a:t>
            </a:r>
            <a:r>
              <a:rPr lang="en-US" dirty="0" err="1">
                <a:solidFill>
                  <a:srgbClr val="2B142D">
                    <a:lumMod val="75000"/>
                    <a:lumOff val="25000"/>
                  </a:srgbClr>
                </a:solidFill>
              </a:rPr>
              <a:t>Appadurai</a:t>
            </a:r>
            <a:r>
              <a:rPr lang="en-US" dirty="0">
                <a:solidFill>
                  <a:srgbClr val="2B142D">
                    <a:lumMod val="75000"/>
                    <a:lumOff val="25000"/>
                  </a:srgbClr>
                </a:solidFill>
              </a:rPr>
              <a:t> 1999, p. 221).</a:t>
            </a:r>
          </a:p>
          <a:p>
            <a:endParaRPr lang="en-US" dirty="0"/>
          </a:p>
        </p:txBody>
      </p:sp>
      <p:sp>
        <p:nvSpPr>
          <p:cNvPr id="4" name="Date Placeholder 3"/>
          <p:cNvSpPr>
            <a:spLocks noGrp="1"/>
          </p:cNvSpPr>
          <p:nvPr>
            <p:ph type="dt" sz="half" idx="10"/>
          </p:nvPr>
        </p:nvSpPr>
        <p:spPr/>
        <p:txBody>
          <a:bodyPr/>
          <a:lstStyle/>
          <a:p>
            <a:fld id="{891EC116-2838-614C-8189-51C030AF8361}"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50</a:t>
            </a:fld>
            <a:endParaRPr 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352928" cy="1143000"/>
          </a:xfrm>
        </p:spPr>
        <p:txBody>
          <a:bodyPr>
            <a:noAutofit/>
          </a:bodyPr>
          <a:lstStyle/>
          <a:p>
            <a:pPr algn="ctr"/>
            <a:r>
              <a:rPr lang="en-US" sz="4400" b="1" dirty="0">
                <a:solidFill>
                  <a:srgbClr val="FF0000"/>
                </a:solidFill>
              </a:rPr>
              <a:t>Which one is Plagiarized</a:t>
            </a:r>
            <a:br>
              <a:rPr lang="en-US" sz="4400" b="1" dirty="0">
                <a:solidFill>
                  <a:srgbClr val="FF0000"/>
                </a:solidFill>
              </a:rPr>
            </a:br>
            <a:r>
              <a:rPr lang="en-US" sz="4400" b="1" dirty="0">
                <a:solidFill>
                  <a:srgbClr val="FF0000"/>
                </a:solidFill>
              </a:rPr>
              <a:t> and which is Acceptable?</a:t>
            </a:r>
            <a:endParaRPr lang="en-US" sz="4400" dirty="0"/>
          </a:p>
        </p:txBody>
      </p:sp>
      <p:sp>
        <p:nvSpPr>
          <p:cNvPr id="8" name="Content Placeholder 7"/>
          <p:cNvSpPr>
            <a:spLocks noGrp="1"/>
          </p:cNvSpPr>
          <p:nvPr>
            <p:ph sz="half" idx="1"/>
          </p:nvPr>
        </p:nvSpPr>
        <p:spPr/>
        <p:txBody>
          <a:bodyPr>
            <a:normAutofit/>
          </a:bodyPr>
          <a:lstStyle/>
          <a:p>
            <a:pPr fontAlgn="base"/>
            <a:r>
              <a:rPr lang="en-US" sz="3200" dirty="0" smtClean="0">
                <a:solidFill>
                  <a:schemeClr val="tx2">
                    <a:lumMod val="75000"/>
                    <a:lumOff val="25000"/>
                  </a:schemeClr>
                </a:solidFill>
              </a:rPr>
              <a:t>The </a:t>
            </a:r>
            <a:r>
              <a:rPr lang="en-US" sz="3200" dirty="0">
                <a:solidFill>
                  <a:schemeClr val="tx2">
                    <a:lumMod val="75000"/>
                    <a:lumOff val="25000"/>
                  </a:schemeClr>
                </a:solidFill>
              </a:rPr>
              <a:t>fundamental </a:t>
            </a:r>
            <a:r>
              <a:rPr lang="en-US" sz="3200" dirty="0" err="1">
                <a:solidFill>
                  <a:schemeClr val="tx2">
                    <a:lumMod val="75000"/>
                    <a:lumOff val="25000"/>
                  </a:schemeClr>
                </a:solidFill>
              </a:rPr>
              <a:t>disjunctures</a:t>
            </a:r>
            <a:r>
              <a:rPr lang="en-US" sz="3200" dirty="0">
                <a:solidFill>
                  <a:schemeClr val="tx2">
                    <a:lumMod val="75000"/>
                    <a:lumOff val="25000"/>
                  </a:schemeClr>
                </a:solidFill>
              </a:rPr>
              <a:t> between economy, culture and politics makes free trade an impossible ideal.</a:t>
            </a:r>
          </a:p>
          <a:p>
            <a:pPr fontAlgn="base">
              <a:buNone/>
            </a:pPr>
            <a:endParaRPr lang="en-US" sz="3200" dirty="0">
              <a:solidFill>
                <a:schemeClr val="tx2">
                  <a:lumMod val="75000"/>
                  <a:lumOff val="25000"/>
                </a:schemeClr>
              </a:solidFill>
            </a:endParaRPr>
          </a:p>
          <a:p>
            <a:endParaRPr lang="en-US" dirty="0"/>
          </a:p>
        </p:txBody>
      </p:sp>
      <p:sp>
        <p:nvSpPr>
          <p:cNvPr id="9" name="Content Placeholder 8"/>
          <p:cNvSpPr>
            <a:spLocks noGrp="1"/>
          </p:cNvSpPr>
          <p:nvPr>
            <p:ph sz="half" idx="2"/>
          </p:nvPr>
        </p:nvSpPr>
        <p:spPr/>
        <p:txBody>
          <a:bodyPr>
            <a:normAutofit/>
          </a:bodyPr>
          <a:lstStyle/>
          <a:p>
            <a:pPr fontAlgn="base"/>
            <a:r>
              <a:rPr lang="en-US" sz="3200" dirty="0">
                <a:solidFill>
                  <a:schemeClr val="tx2">
                    <a:lumMod val="75000"/>
                    <a:lumOff val="25000"/>
                  </a:schemeClr>
                </a:solidFill>
              </a:rPr>
              <a:t>The "fundamental </a:t>
            </a:r>
            <a:r>
              <a:rPr lang="en-US" sz="3200" dirty="0" err="1">
                <a:solidFill>
                  <a:schemeClr val="tx2">
                    <a:lumMod val="75000"/>
                    <a:lumOff val="25000"/>
                  </a:schemeClr>
                </a:solidFill>
              </a:rPr>
              <a:t>disjunctures</a:t>
            </a:r>
            <a:r>
              <a:rPr lang="en-US" sz="3200" dirty="0">
                <a:solidFill>
                  <a:schemeClr val="tx2">
                    <a:lumMod val="75000"/>
                    <a:lumOff val="25000"/>
                  </a:schemeClr>
                </a:solidFill>
              </a:rPr>
              <a:t> between economy, culture and politics" (</a:t>
            </a:r>
            <a:r>
              <a:rPr lang="en-US" sz="3200" dirty="0" err="1">
                <a:solidFill>
                  <a:schemeClr val="tx2">
                    <a:lumMod val="75000"/>
                    <a:lumOff val="25000"/>
                  </a:schemeClr>
                </a:solidFill>
              </a:rPr>
              <a:t>Appadurai</a:t>
            </a:r>
            <a:r>
              <a:rPr lang="en-US" sz="3200" dirty="0">
                <a:solidFill>
                  <a:schemeClr val="tx2">
                    <a:lumMod val="75000"/>
                    <a:lumOff val="25000"/>
                  </a:schemeClr>
                </a:solidFill>
              </a:rPr>
              <a:t> 1999, p. 221) make free trade an impossible ideal</a:t>
            </a:r>
            <a:r>
              <a:rPr lang="en-US" sz="3200" dirty="0">
                <a:solidFill>
                  <a:schemeClr val="accent2"/>
                </a:solidFill>
              </a:rPr>
              <a:t>.</a:t>
            </a:r>
          </a:p>
          <a:p>
            <a:endParaRPr lang="en-US" sz="3200" dirty="0">
              <a:solidFill>
                <a:schemeClr val="accent2"/>
              </a:solidFill>
            </a:endParaRPr>
          </a:p>
        </p:txBody>
      </p:sp>
      <p:sp>
        <p:nvSpPr>
          <p:cNvPr id="3" name="Date Placeholder 2"/>
          <p:cNvSpPr>
            <a:spLocks noGrp="1"/>
          </p:cNvSpPr>
          <p:nvPr>
            <p:ph type="dt" sz="half" idx="10"/>
          </p:nvPr>
        </p:nvSpPr>
        <p:spPr/>
        <p:txBody>
          <a:bodyPr/>
          <a:lstStyle/>
          <a:p>
            <a:fld id="{6E21EBA1-2E9F-0448-B682-B9396314F907}" type="datetime1">
              <a:rPr lang="en-US" smtClean="0"/>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51</a:t>
            </a:fld>
            <a:endParaRPr lang="en-US"/>
          </a:p>
        </p:txBody>
      </p:sp>
    </p:spTree>
    <p:extLst>
      <p:ext uri="{BB962C8B-B14F-4D97-AF65-F5344CB8AC3E}">
        <p14:creationId xmlns:p14="http://schemas.microsoft.com/office/powerpoint/2010/main" val="18624946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7848872" cy="4144963"/>
          </a:xfrm>
        </p:spPr>
        <p:txBody>
          <a:bodyPr/>
          <a:lstStyle/>
          <a:p>
            <a:pPr>
              <a:buNone/>
            </a:pPr>
            <a:endParaRPr lang="en-US" dirty="0" smtClean="0"/>
          </a:p>
          <a:p>
            <a:pPr>
              <a:buNone/>
            </a:pPr>
            <a:endParaRPr lang="en-US" dirty="0" smtClean="0"/>
          </a:p>
          <a:p>
            <a:pPr algn="ctr">
              <a:buNone/>
            </a:pPr>
            <a:r>
              <a:rPr lang="en-US" sz="3200" b="1" dirty="0" smtClean="0">
                <a:solidFill>
                  <a:srgbClr val="FF0000"/>
                </a:solidFill>
                <a:ea typeface="+mj-ea"/>
              </a:rPr>
              <a:t>Most common way that we learned and learn moral and scientific practices is from good or bad role models.</a:t>
            </a:r>
          </a:p>
          <a:p>
            <a:pPr>
              <a:buNone/>
            </a:pPr>
            <a:endParaRPr lang="en-US" dirty="0" smtClean="0"/>
          </a:p>
          <a:p>
            <a:pPr>
              <a:buNone/>
            </a:pPr>
            <a:endParaRPr lang="en-US" dirty="0" smtClean="0"/>
          </a:p>
          <a:p>
            <a:endParaRPr lang="en-US" dirty="0"/>
          </a:p>
        </p:txBody>
      </p:sp>
      <p:sp>
        <p:nvSpPr>
          <p:cNvPr id="2" name="Date Placeholder 1"/>
          <p:cNvSpPr>
            <a:spLocks noGrp="1"/>
          </p:cNvSpPr>
          <p:nvPr>
            <p:ph type="dt" sz="half" idx="10"/>
          </p:nvPr>
        </p:nvSpPr>
        <p:spPr/>
        <p:txBody>
          <a:bodyPr/>
          <a:lstStyle/>
          <a:p>
            <a:fld id="{4CFFA797-A975-DE47-AE99-BCF3BE605D4A}" type="datetime1">
              <a:rPr lang="en-US" smtClean="0"/>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52</a:t>
            </a:fld>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400" dirty="0" smtClean="0"/>
              <a:t>Evaluation sheet</a:t>
            </a:r>
            <a:endParaRPr lang="en-US" sz="4400" dirty="0"/>
          </a:p>
        </p:txBody>
      </p:sp>
      <p:sp>
        <p:nvSpPr>
          <p:cNvPr id="8" name="Text Placeholder 7"/>
          <p:cNvSpPr>
            <a:spLocks noGrp="1"/>
          </p:cNvSpPr>
          <p:nvPr>
            <p:ph type="body" idx="1"/>
          </p:nvPr>
        </p:nvSpPr>
        <p:spPr>
          <a:xfrm>
            <a:off x="497541" y="1412777"/>
            <a:ext cx="3657600" cy="980800"/>
          </a:xfrm>
        </p:spPr>
        <p:txBody>
          <a:bodyPr>
            <a:normAutofit/>
          </a:bodyPr>
          <a:lstStyle/>
          <a:p>
            <a:pPr algn="ctr"/>
            <a:r>
              <a:rPr lang="en-US" sz="3200" dirty="0"/>
              <a:t>Advantages</a:t>
            </a:r>
            <a:r>
              <a:rPr lang="en-US" sz="2400" dirty="0"/>
              <a:t> </a:t>
            </a:r>
          </a:p>
        </p:txBody>
      </p:sp>
      <p:sp>
        <p:nvSpPr>
          <p:cNvPr id="2" name="Content Placeholder 1"/>
          <p:cNvSpPr>
            <a:spLocks noGrp="1"/>
          </p:cNvSpPr>
          <p:nvPr>
            <p:ph sz="half" idx="2"/>
          </p:nvPr>
        </p:nvSpPr>
        <p:spPr/>
        <p:txBody>
          <a:bodyPr/>
          <a:lstStyle/>
          <a:p>
            <a:pPr marL="385763" indent="-385763">
              <a:buFont typeface="+mj-lt"/>
              <a:buAutoNum type="arabicPeriod"/>
            </a:pPr>
            <a:endParaRPr lang="x-none" dirty="0"/>
          </a:p>
        </p:txBody>
      </p:sp>
      <p:sp>
        <p:nvSpPr>
          <p:cNvPr id="10" name="Text Placeholder 9"/>
          <p:cNvSpPr>
            <a:spLocks noGrp="1"/>
          </p:cNvSpPr>
          <p:nvPr>
            <p:ph type="body" sz="quarter" idx="3"/>
          </p:nvPr>
        </p:nvSpPr>
        <p:spPr>
          <a:xfrm>
            <a:off x="4399878" y="1412777"/>
            <a:ext cx="3657600" cy="980800"/>
          </a:xfrm>
        </p:spPr>
        <p:txBody>
          <a:bodyPr>
            <a:normAutofit/>
          </a:bodyPr>
          <a:lstStyle/>
          <a:p>
            <a:pPr algn="ctr"/>
            <a:r>
              <a:rPr lang="en-US" sz="3200" dirty="0"/>
              <a:t>Points for improvement</a:t>
            </a:r>
          </a:p>
        </p:txBody>
      </p:sp>
      <p:sp>
        <p:nvSpPr>
          <p:cNvPr id="3" name="Content Placeholder 2"/>
          <p:cNvSpPr>
            <a:spLocks noGrp="1"/>
          </p:cNvSpPr>
          <p:nvPr>
            <p:ph sz="quarter" idx="4"/>
          </p:nvPr>
        </p:nvSpPr>
        <p:spPr/>
        <p:txBody>
          <a:bodyPr/>
          <a:lstStyle/>
          <a:p>
            <a:pPr marL="385763" indent="-385763">
              <a:buFont typeface="+mj-lt"/>
              <a:buAutoNum type="arabicPeriod"/>
            </a:pPr>
            <a:endParaRPr lang="x-none" dirty="0"/>
          </a:p>
        </p:txBody>
      </p:sp>
      <p:sp>
        <p:nvSpPr>
          <p:cNvPr id="4" name="Date Placeholder 3"/>
          <p:cNvSpPr>
            <a:spLocks noGrp="1"/>
          </p:cNvSpPr>
          <p:nvPr>
            <p:ph type="dt" sz="half" idx="10"/>
          </p:nvPr>
        </p:nvSpPr>
        <p:spPr/>
        <p:txBody>
          <a:bodyPr/>
          <a:lstStyle/>
          <a:p>
            <a:fld id="{395EE790-5281-8A41-95B1-7391E1BAD576}" type="datetime1">
              <a:rPr lang="en-US" smtClean="0"/>
              <a:t>10/29/14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B3F47A-379D-4C7B-8951-27159D0504E4}" type="slidenum">
              <a:rPr lang="x-none" smtClean="0"/>
              <a:t>53</a:t>
            </a:fld>
            <a:endParaRPr lang="x-none"/>
          </a:p>
        </p:txBody>
      </p:sp>
    </p:spTree>
    <p:extLst>
      <p:ext uri="{BB962C8B-B14F-4D97-AF65-F5344CB8AC3E}">
        <p14:creationId xmlns:p14="http://schemas.microsoft.com/office/powerpoint/2010/main" val="135954350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400" dirty="0" smtClean="0"/>
              <a:t>Evaluation sheet</a:t>
            </a:r>
            <a:endParaRPr lang="en-US" sz="4400" dirty="0"/>
          </a:p>
        </p:txBody>
      </p:sp>
      <p:sp>
        <p:nvSpPr>
          <p:cNvPr id="8" name="Text Placeholder 7"/>
          <p:cNvSpPr>
            <a:spLocks noGrp="1"/>
          </p:cNvSpPr>
          <p:nvPr>
            <p:ph type="body" idx="1"/>
          </p:nvPr>
        </p:nvSpPr>
        <p:spPr>
          <a:xfrm>
            <a:off x="497541" y="1268761"/>
            <a:ext cx="3657600" cy="1124816"/>
          </a:xfrm>
        </p:spPr>
        <p:txBody>
          <a:bodyPr>
            <a:normAutofit/>
          </a:bodyPr>
          <a:lstStyle/>
          <a:p>
            <a:pPr algn="ctr"/>
            <a:r>
              <a:rPr lang="en-US" sz="3200" dirty="0"/>
              <a:t>Advantages </a:t>
            </a:r>
          </a:p>
        </p:txBody>
      </p:sp>
      <p:sp>
        <p:nvSpPr>
          <p:cNvPr id="2" name="Content Placeholder 1"/>
          <p:cNvSpPr>
            <a:spLocks noGrp="1"/>
          </p:cNvSpPr>
          <p:nvPr>
            <p:ph sz="half" idx="2"/>
          </p:nvPr>
        </p:nvSpPr>
        <p:spPr/>
        <p:txBody>
          <a:bodyPr/>
          <a:lstStyle/>
          <a:p>
            <a:pPr marL="385763" indent="-385763">
              <a:buFont typeface="+mj-lt"/>
              <a:buAutoNum type="arabicPeriod"/>
            </a:pPr>
            <a:endParaRPr lang="x-none" dirty="0"/>
          </a:p>
        </p:txBody>
      </p:sp>
      <p:sp>
        <p:nvSpPr>
          <p:cNvPr id="10" name="Text Placeholder 9"/>
          <p:cNvSpPr>
            <a:spLocks noGrp="1"/>
          </p:cNvSpPr>
          <p:nvPr>
            <p:ph type="body" sz="quarter" idx="3"/>
          </p:nvPr>
        </p:nvSpPr>
        <p:spPr>
          <a:xfrm>
            <a:off x="4399878" y="1268761"/>
            <a:ext cx="3657600" cy="1124815"/>
          </a:xfrm>
        </p:spPr>
        <p:txBody>
          <a:bodyPr>
            <a:normAutofit/>
          </a:bodyPr>
          <a:lstStyle/>
          <a:p>
            <a:pPr algn="ctr"/>
            <a:r>
              <a:rPr lang="en-US" sz="3200" dirty="0"/>
              <a:t>Points for improvement</a:t>
            </a:r>
          </a:p>
        </p:txBody>
      </p:sp>
      <p:sp>
        <p:nvSpPr>
          <p:cNvPr id="3" name="Content Placeholder 2"/>
          <p:cNvSpPr>
            <a:spLocks noGrp="1"/>
          </p:cNvSpPr>
          <p:nvPr>
            <p:ph sz="quarter" idx="4"/>
          </p:nvPr>
        </p:nvSpPr>
        <p:spPr/>
        <p:txBody>
          <a:bodyPr/>
          <a:lstStyle/>
          <a:p>
            <a:pPr marL="385763" indent="-385763">
              <a:buFont typeface="+mj-lt"/>
              <a:buAutoNum type="arabicPeriod"/>
            </a:pPr>
            <a:endParaRPr lang="x-none" dirty="0"/>
          </a:p>
        </p:txBody>
      </p:sp>
      <p:sp>
        <p:nvSpPr>
          <p:cNvPr id="4" name="Date Placeholder 3"/>
          <p:cNvSpPr>
            <a:spLocks noGrp="1"/>
          </p:cNvSpPr>
          <p:nvPr>
            <p:ph type="dt" sz="half" idx="10"/>
          </p:nvPr>
        </p:nvSpPr>
        <p:spPr/>
        <p:txBody>
          <a:bodyPr/>
          <a:lstStyle/>
          <a:p>
            <a:fld id="{395EE790-5281-8A41-95B1-7391E1BAD576}" type="datetime1">
              <a:rPr lang="en-US" smtClean="0"/>
              <a:t>10/29/14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B3F47A-379D-4C7B-8951-27159D0504E4}" type="slidenum">
              <a:rPr lang="x-none" smtClean="0"/>
              <a:t>54</a:t>
            </a:fld>
            <a:endParaRPr lang="x-none"/>
          </a:p>
        </p:txBody>
      </p:sp>
    </p:spTree>
    <p:extLst>
      <p:ext uri="{BB962C8B-B14F-4D97-AF65-F5344CB8AC3E}">
        <p14:creationId xmlns:p14="http://schemas.microsoft.com/office/powerpoint/2010/main" val="54615105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Conclusion</a:t>
            </a:r>
            <a:endParaRPr lang="en-US" sz="4400" dirty="0"/>
          </a:p>
        </p:txBody>
      </p:sp>
      <p:sp>
        <p:nvSpPr>
          <p:cNvPr id="3" name="Content Placeholder 2"/>
          <p:cNvSpPr>
            <a:spLocks noGrp="1"/>
          </p:cNvSpPr>
          <p:nvPr>
            <p:ph idx="1"/>
          </p:nvPr>
        </p:nvSpPr>
        <p:spPr>
          <a:xfrm>
            <a:off x="498474" y="1268760"/>
            <a:ext cx="7556313" cy="4857403"/>
          </a:xfrm>
        </p:spPr>
        <p:txBody>
          <a:bodyPr>
            <a:normAutofit/>
          </a:bodyPr>
          <a:lstStyle/>
          <a:p>
            <a:r>
              <a:rPr lang="en-US" dirty="0" smtClean="0">
                <a:solidFill>
                  <a:schemeClr val="accent1"/>
                </a:solidFill>
              </a:rPr>
              <a:t>Plagiarism is unfortunately a common phenomenon.</a:t>
            </a:r>
          </a:p>
          <a:p>
            <a:r>
              <a:rPr lang="en-US" dirty="0" smtClean="0">
                <a:solidFill>
                  <a:schemeClr val="accent1"/>
                </a:solidFill>
              </a:rPr>
              <a:t>Most of the incidences are not intentional but still this excuse is no more acceptable.</a:t>
            </a:r>
          </a:p>
          <a:p>
            <a:r>
              <a:rPr lang="en-US" dirty="0" smtClean="0">
                <a:solidFill>
                  <a:schemeClr val="accent1"/>
                </a:solidFill>
              </a:rPr>
              <a:t>Traffic law </a:t>
            </a:r>
          </a:p>
          <a:p>
            <a:r>
              <a:rPr lang="en-US" dirty="0" smtClean="0">
                <a:solidFill>
                  <a:schemeClr val="accent1"/>
                </a:solidFill>
              </a:rPr>
              <a:t>We need to learn</a:t>
            </a:r>
          </a:p>
          <a:p>
            <a:r>
              <a:rPr lang="en-US" dirty="0" smtClean="0">
                <a:solidFill>
                  <a:schemeClr val="accent1"/>
                </a:solidFill>
              </a:rPr>
              <a:t>If in doubt please ask</a:t>
            </a:r>
            <a:endParaRPr lang="en-US" dirty="0">
              <a:solidFill>
                <a:schemeClr val="accent1"/>
              </a:solidFill>
            </a:endParaRPr>
          </a:p>
        </p:txBody>
      </p:sp>
      <p:sp>
        <p:nvSpPr>
          <p:cNvPr id="4" name="Date Placeholder 3"/>
          <p:cNvSpPr>
            <a:spLocks noGrp="1"/>
          </p:cNvSpPr>
          <p:nvPr>
            <p:ph type="dt" sz="half" idx="10"/>
          </p:nvPr>
        </p:nvSpPr>
        <p:spPr/>
        <p:txBody>
          <a:bodyPr/>
          <a:lstStyle/>
          <a:p>
            <a:fld id="{52F3119D-3FC8-6F44-ACD5-046CE3B0E0D7}"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55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FF214-9AFC-D742-BC8A-F3119D071E7D}" type="datetime1">
              <a:rPr lang="en-US" smtClean="0"/>
              <a:t>10/29/14</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56</a:t>
            </a:fld>
            <a:endParaRPr lang="en-US"/>
          </a:p>
        </p:txBody>
      </p:sp>
      <p:pic>
        <p:nvPicPr>
          <p:cNvPr id="5" name="Picture 4" descr="https://encrypted-tbn3.gstatic.com/images?q=tbn:ANd9GcStVXsYFntYkIQsUokwtb0x5qOHukYKoMnI9ysibqq2wPtcZtvl"/>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36704" cy="4608512"/>
          </a:xfrm>
          <a:prstGeom prst="rect">
            <a:avLst/>
          </a:prstGeom>
          <a:noFill/>
          <a:ln>
            <a:noFill/>
          </a:ln>
        </p:spPr>
      </p:pic>
    </p:spTree>
    <p:extLst>
      <p:ext uri="{BB962C8B-B14F-4D97-AF65-F5344CB8AC3E}">
        <p14:creationId xmlns:p14="http://schemas.microsoft.com/office/powerpoint/2010/main" val="214732986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FF214-9AFC-D742-BC8A-F3119D071E7D}" type="datetime1">
              <a:rPr lang="en-US" smtClean="0"/>
              <a:t>10/29/14</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57</a:t>
            </a:fld>
            <a:endParaRPr lang="en-US"/>
          </a:p>
        </p:txBody>
      </p:sp>
      <p:pic>
        <p:nvPicPr>
          <p:cNvPr id="6" name="Picture 5" descr="http://thumbs.dreamstime.com/x/kids-thank-you-sign-18414130.jpg"/>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24744"/>
            <a:ext cx="6192688" cy="4896544"/>
          </a:xfrm>
          <a:prstGeom prst="rect">
            <a:avLst/>
          </a:prstGeom>
          <a:noFill/>
          <a:ln>
            <a:noFill/>
          </a:ln>
        </p:spPr>
      </p:pic>
    </p:spTree>
    <p:extLst>
      <p:ext uri="{BB962C8B-B14F-4D97-AF65-F5344CB8AC3E}">
        <p14:creationId xmlns:p14="http://schemas.microsoft.com/office/powerpoint/2010/main" val="242603917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Autofit/>
          </a:bodyPr>
          <a:lstStyle/>
          <a:p>
            <a:pPr algn="ctr"/>
            <a:r>
              <a:rPr lang="en-US" dirty="0" smtClean="0"/>
              <a:t>Plagiarism Quiz</a:t>
            </a:r>
          </a:p>
        </p:txBody>
      </p:sp>
      <p:sp>
        <p:nvSpPr>
          <p:cNvPr id="3" name="Date Placeholder 2"/>
          <p:cNvSpPr>
            <a:spLocks noGrp="1"/>
          </p:cNvSpPr>
          <p:nvPr>
            <p:ph type="dt" sz="half" idx="10"/>
          </p:nvPr>
        </p:nvSpPr>
        <p:spPr/>
        <p:txBody>
          <a:bodyPr/>
          <a:lstStyle/>
          <a:p>
            <a:fld id="{6E21EBA1-2E9F-0448-B682-B9396314F907}" type="datetime1">
              <a:rPr lang="en-US" smtClean="0"/>
              <a:pPr/>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58</a:t>
            </a:fld>
            <a:endParaRPr lang="en-US"/>
          </a:p>
        </p:txBody>
      </p:sp>
      <p:sp>
        <p:nvSpPr>
          <p:cNvPr id="6" name="Content Placeholder 5"/>
          <p:cNvSpPr>
            <a:spLocks noGrp="1"/>
          </p:cNvSpPr>
          <p:nvPr>
            <p:ph sz="quarter" idx="1"/>
          </p:nvPr>
        </p:nvSpPr>
        <p:spPr>
          <a:xfrm>
            <a:off x="914400" y="980728"/>
            <a:ext cx="7772400" cy="5039072"/>
          </a:xfrm>
        </p:spPr>
        <p:txBody>
          <a:bodyPr>
            <a:normAutofit fontScale="62500" lnSpcReduction="20000"/>
          </a:bodyPr>
          <a:lstStyle/>
          <a:p>
            <a:pPr>
              <a:buNone/>
            </a:pPr>
            <a:r>
              <a:rPr lang="en-US" sz="5100" dirty="0" smtClean="0">
                <a:solidFill>
                  <a:srgbClr val="FF0000"/>
                </a:solidFill>
              </a:rPr>
              <a:t>Which of the following are incidents of plagiarism?</a:t>
            </a:r>
          </a:p>
          <a:p>
            <a:pPr>
              <a:buNone/>
            </a:pPr>
            <a:r>
              <a:rPr lang="en-US" sz="5100" dirty="0" smtClean="0">
                <a:solidFill>
                  <a:srgbClr val="FF0000"/>
                </a:solidFill>
              </a:rPr>
              <a:t/>
            </a:r>
            <a:br>
              <a:rPr lang="en-US" sz="5100" dirty="0" smtClean="0">
                <a:solidFill>
                  <a:srgbClr val="FF0000"/>
                </a:solidFill>
              </a:rPr>
            </a:br>
            <a:r>
              <a:rPr lang="en-US" sz="5100" dirty="0" smtClean="0">
                <a:solidFill>
                  <a:schemeClr val="tx2">
                    <a:lumMod val="75000"/>
                    <a:lumOff val="25000"/>
                  </a:schemeClr>
                </a:solidFill>
              </a:rPr>
              <a:t>You borrow an essay written by another student and then submit it as your own work. Is this plagiarism?</a:t>
            </a:r>
          </a:p>
          <a:p>
            <a:pPr>
              <a:buNone/>
            </a:pPr>
            <a:endParaRPr lang="en-US" sz="5100" dirty="0" smtClean="0">
              <a:solidFill>
                <a:schemeClr val="tx2">
                  <a:lumMod val="75000"/>
                  <a:lumOff val="25000"/>
                </a:schemeClr>
              </a:solidFill>
            </a:endParaRPr>
          </a:p>
          <a:p>
            <a:pPr>
              <a:buFont typeface="Wingdings" pitchFamily="2" charset="2"/>
              <a:buChar char="q"/>
            </a:pPr>
            <a:r>
              <a:rPr lang="en-US" sz="5100" dirty="0" smtClean="0">
                <a:solidFill>
                  <a:schemeClr val="tx2">
                    <a:lumMod val="75000"/>
                    <a:lumOff val="25000"/>
                  </a:schemeClr>
                </a:solidFill>
              </a:rPr>
              <a:t>Yes, because it's not my own work. </a:t>
            </a:r>
          </a:p>
          <a:p>
            <a:pPr>
              <a:buFont typeface="Wingdings" pitchFamily="2" charset="2"/>
              <a:buChar char="q"/>
            </a:pPr>
            <a:r>
              <a:rPr lang="en-US" sz="5100" dirty="0" smtClean="0">
                <a:solidFill>
                  <a:schemeClr val="tx2">
                    <a:lumMod val="75000"/>
                    <a:lumOff val="25000"/>
                  </a:schemeClr>
                </a:solidFill>
              </a:rPr>
              <a:t>No, because the other student gave me permission.</a:t>
            </a:r>
          </a:p>
          <a:p>
            <a:pPr>
              <a:buNone/>
            </a:pPr>
            <a:endParaRPr lang="en-US" sz="5100" dirty="0" smtClean="0"/>
          </a:p>
        </p:txBody>
      </p:sp>
    </p:spTree>
    <p:extLst>
      <p:ext uri="{BB962C8B-B14F-4D97-AF65-F5344CB8AC3E}">
        <p14:creationId xmlns:p14="http://schemas.microsoft.com/office/powerpoint/2010/main" val="6259047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400" dirty="0" err="1" smtClean="0"/>
              <a:t>Cont</a:t>
            </a:r>
            <a:r>
              <a:rPr lang="en-US" sz="3400" dirty="0"/>
              <a:t>….</a:t>
            </a:r>
            <a:endParaRPr lang="x-none" dirty="0"/>
          </a:p>
        </p:txBody>
      </p:sp>
      <p:sp>
        <p:nvSpPr>
          <p:cNvPr id="3" name="Content Placeholder 2"/>
          <p:cNvSpPr>
            <a:spLocks noGrp="1"/>
          </p:cNvSpPr>
          <p:nvPr>
            <p:ph idx="1"/>
          </p:nvPr>
        </p:nvSpPr>
        <p:spPr>
          <a:xfrm>
            <a:off x="498474" y="1124744"/>
            <a:ext cx="7556313" cy="5001419"/>
          </a:xfrm>
        </p:spPr>
        <p:txBody>
          <a:bodyPr>
            <a:normAutofit/>
          </a:bodyPr>
          <a:lstStyle/>
          <a:p>
            <a:pPr lvl="0">
              <a:lnSpc>
                <a:spcPct val="80000"/>
              </a:lnSpc>
              <a:buFont typeface="Wingdings" pitchFamily="2" charset="2"/>
              <a:buNone/>
            </a:pPr>
            <a:r>
              <a:rPr lang="en-US" dirty="0">
                <a:solidFill>
                  <a:srgbClr val="FF0000"/>
                </a:solidFill>
              </a:rPr>
              <a:t>You hand in an essay for one subject that you have already submitted for another: plagiarism</a:t>
            </a:r>
            <a:r>
              <a:rPr lang="en-US" dirty="0" smtClean="0">
                <a:solidFill>
                  <a:srgbClr val="FF0000"/>
                </a:solidFill>
              </a:rPr>
              <a:t>?</a:t>
            </a:r>
          </a:p>
          <a:p>
            <a:pPr lvl="0">
              <a:lnSpc>
                <a:spcPct val="80000"/>
              </a:lnSpc>
              <a:buFont typeface="Wingdings" pitchFamily="2" charset="2"/>
              <a:buNone/>
            </a:pPr>
            <a:endParaRPr lang="en-US" dirty="0">
              <a:solidFill>
                <a:srgbClr val="FF0000"/>
              </a:solidFill>
            </a:endParaRPr>
          </a:p>
          <a:p>
            <a:pPr lvl="0">
              <a:lnSpc>
                <a:spcPct val="80000"/>
              </a:lnSpc>
              <a:buFont typeface="Wingdings" pitchFamily="2" charset="2"/>
              <a:buChar char="q"/>
            </a:pPr>
            <a:r>
              <a:rPr lang="en-US" dirty="0">
                <a:solidFill>
                  <a:schemeClr val="tx2">
                    <a:lumMod val="75000"/>
                    <a:lumOff val="25000"/>
                  </a:schemeClr>
                </a:solidFill>
              </a:rPr>
              <a:t>Yes. Students shouldn't 'recycle' assignments. </a:t>
            </a:r>
          </a:p>
          <a:p>
            <a:pPr lvl="0">
              <a:lnSpc>
                <a:spcPct val="80000"/>
              </a:lnSpc>
              <a:buFont typeface="Wingdings" pitchFamily="2" charset="2"/>
              <a:buChar char="q"/>
            </a:pPr>
            <a:r>
              <a:rPr lang="en-US" dirty="0">
                <a:solidFill>
                  <a:schemeClr val="tx2">
                    <a:lumMod val="75000"/>
                    <a:lumOff val="25000"/>
                  </a:schemeClr>
                </a:solidFill>
              </a:rPr>
              <a:t>No. I wrote the essay, so it's my work.</a:t>
            </a:r>
          </a:p>
          <a:p>
            <a:pPr>
              <a:lnSpc>
                <a:spcPct val="80000"/>
              </a:lnSpc>
            </a:pPr>
            <a:endParaRPr lang="x-none" dirty="0">
              <a:solidFill>
                <a:schemeClr val="accent2"/>
              </a:solidFill>
            </a:endParaRPr>
          </a:p>
        </p:txBody>
      </p:sp>
      <p:sp>
        <p:nvSpPr>
          <p:cNvPr id="4" name="Date Placeholder 3"/>
          <p:cNvSpPr>
            <a:spLocks noGrp="1"/>
          </p:cNvSpPr>
          <p:nvPr>
            <p:ph type="dt" sz="half" idx="10"/>
          </p:nvPr>
        </p:nvSpPr>
        <p:spPr/>
        <p:txBody>
          <a:bodyPr/>
          <a:lstStyle/>
          <a:p>
            <a:fld id="{6E21EBA1-2E9F-0448-B682-B9396314F907}"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59</a:t>
            </a:fld>
            <a:endParaRPr lang="en-US"/>
          </a:p>
        </p:txBody>
      </p:sp>
    </p:spTree>
    <p:extLst>
      <p:ext uri="{BB962C8B-B14F-4D97-AF65-F5344CB8AC3E}">
        <p14:creationId xmlns:p14="http://schemas.microsoft.com/office/powerpoint/2010/main" val="165811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session will be interactive </a:t>
            </a:r>
            <a:r>
              <a:rPr lang="en-US" sz="4400" dirty="0" err="1" smtClean="0"/>
              <a:t>inshallah</a:t>
            </a:r>
            <a:endParaRPr lang="x-none" sz="4400" dirty="0"/>
          </a:p>
        </p:txBody>
      </p:sp>
      <p:sp>
        <p:nvSpPr>
          <p:cNvPr id="3" name="Content Placeholder 2"/>
          <p:cNvSpPr>
            <a:spLocks noGrp="1"/>
          </p:cNvSpPr>
          <p:nvPr>
            <p:ph idx="1"/>
          </p:nvPr>
        </p:nvSpPr>
        <p:spPr/>
        <p:txBody>
          <a:bodyPr/>
          <a:lstStyle/>
          <a:p>
            <a:endParaRPr lang="x-none" dirty="0"/>
          </a:p>
        </p:txBody>
      </p:sp>
      <p:sp>
        <p:nvSpPr>
          <p:cNvPr id="4" name="Date Placeholder 3"/>
          <p:cNvSpPr>
            <a:spLocks noGrp="1"/>
          </p:cNvSpPr>
          <p:nvPr>
            <p:ph type="dt" sz="half" idx="10"/>
          </p:nvPr>
        </p:nvSpPr>
        <p:spPr/>
        <p:txBody>
          <a:bodyPr/>
          <a:lstStyle/>
          <a:p>
            <a:fld id="{6E21EBA1-2E9F-0448-B682-B9396314F907}"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6</a:t>
            </a:fld>
            <a:endParaRPr lang="en-US"/>
          </a:p>
        </p:txBody>
      </p:sp>
    </p:spTree>
    <p:extLst>
      <p:ext uri="{BB962C8B-B14F-4D97-AF65-F5344CB8AC3E}">
        <p14:creationId xmlns:p14="http://schemas.microsoft.com/office/powerpoint/2010/main" val="64408418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6E21EBA1-2E9F-0448-B682-B9396314F907}" type="datetime1">
              <a:rPr lang="en-US" smtClean="0"/>
              <a:pPr/>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60</a:t>
            </a:fld>
            <a:endParaRPr lang="en-US"/>
          </a:p>
        </p:txBody>
      </p:sp>
      <p:sp>
        <p:nvSpPr>
          <p:cNvPr id="6" name="Content Placeholder 5"/>
          <p:cNvSpPr>
            <a:spLocks noGrp="1"/>
          </p:cNvSpPr>
          <p:nvPr>
            <p:ph sz="quarter" idx="1"/>
          </p:nvPr>
        </p:nvSpPr>
        <p:spPr/>
        <p:txBody>
          <a:bodyPr>
            <a:normAutofit fontScale="92500" lnSpcReduction="20000"/>
          </a:bodyPr>
          <a:lstStyle/>
          <a:p>
            <a:pPr>
              <a:buNone/>
            </a:pPr>
            <a:endParaRPr lang="en-US" dirty="0" smtClean="0"/>
          </a:p>
          <a:p>
            <a:pPr>
              <a:buNone/>
            </a:pPr>
            <a:r>
              <a:rPr lang="en-US" sz="3500" dirty="0" smtClean="0">
                <a:solidFill>
                  <a:srgbClr val="FF0000"/>
                </a:solidFill>
              </a:rPr>
              <a:t>You download an article from the internet, or take a published journal article or a section of a book, and pretend that it's your own work. Is this plagiarism? </a:t>
            </a:r>
            <a:br>
              <a:rPr lang="en-US" sz="3500" dirty="0" smtClean="0">
                <a:solidFill>
                  <a:srgbClr val="FF0000"/>
                </a:solidFill>
              </a:rPr>
            </a:br>
            <a:r>
              <a:rPr lang="en-US" dirty="0" smtClean="0"/>
              <a:t> </a:t>
            </a:r>
          </a:p>
          <a:p>
            <a:pPr>
              <a:buFont typeface="Wingdings" pitchFamily="2" charset="2"/>
              <a:buChar char="q"/>
            </a:pPr>
            <a:r>
              <a:rPr lang="en-US" dirty="0" smtClean="0"/>
              <a:t> </a:t>
            </a:r>
            <a:r>
              <a:rPr lang="en-US" sz="3500" dirty="0" smtClean="0">
                <a:solidFill>
                  <a:schemeClr val="accent1"/>
                </a:solidFill>
              </a:rPr>
              <a:t>Yes </a:t>
            </a:r>
          </a:p>
          <a:p>
            <a:pPr>
              <a:buFont typeface="Wingdings" pitchFamily="2" charset="2"/>
              <a:buChar char="q"/>
            </a:pPr>
            <a:r>
              <a:rPr lang="en-US" sz="3500" dirty="0" smtClean="0">
                <a:solidFill>
                  <a:schemeClr val="accent1"/>
                </a:solidFill>
              </a:rPr>
              <a:t>No</a:t>
            </a:r>
            <a:endParaRPr lang="en-US" sz="3500" dirty="0">
              <a:solidFill>
                <a:schemeClr val="accent1"/>
              </a:solidFill>
            </a:endParaRPr>
          </a:p>
        </p:txBody>
      </p:sp>
    </p:spTree>
    <p:extLst>
      <p:ext uri="{BB962C8B-B14F-4D97-AF65-F5344CB8AC3E}">
        <p14:creationId xmlns:p14="http://schemas.microsoft.com/office/powerpoint/2010/main" val="1308616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21EBA1-2E9F-0448-B682-B9396314F907}" type="datetime1">
              <a:rPr lang="en-US" smtClean="0"/>
              <a:pPr/>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61</a:t>
            </a:fld>
            <a:endParaRPr lang="en-US"/>
          </a:p>
        </p:txBody>
      </p:sp>
      <p:sp>
        <p:nvSpPr>
          <p:cNvPr id="6" name="Content Placeholder 5"/>
          <p:cNvSpPr>
            <a:spLocks noGrp="1"/>
          </p:cNvSpPr>
          <p:nvPr>
            <p:ph sz="quarter" idx="1"/>
          </p:nvPr>
        </p:nvSpPr>
        <p:spPr>
          <a:xfrm>
            <a:off x="498474" y="607360"/>
            <a:ext cx="7556313" cy="5518804"/>
          </a:xfrm>
        </p:spPr>
        <p:txBody>
          <a:bodyPr>
            <a:normAutofit/>
          </a:bodyPr>
          <a:lstStyle/>
          <a:p>
            <a:pPr>
              <a:buNone/>
            </a:pPr>
            <a:r>
              <a:rPr lang="en-US" dirty="0" smtClean="0">
                <a:solidFill>
                  <a:srgbClr val="FF0000"/>
                </a:solidFill>
              </a:rPr>
              <a:t>You copy down exact sentences or paragraphs from someone else’s work (essay, article, book, lecture, web page, newspaper) and put them in your essay without using quotation marks or a footnote/ in-text citation. Plagiarism?</a:t>
            </a:r>
            <a:r>
              <a:rPr lang="en-US" sz="3800" dirty="0" smtClean="0"/>
              <a:t/>
            </a:r>
            <a:br>
              <a:rPr lang="en-US" sz="3800" dirty="0" smtClean="0"/>
            </a:br>
            <a:r>
              <a:rPr lang="en-US" sz="3800" dirty="0" smtClean="0"/>
              <a:t>  </a:t>
            </a:r>
            <a:endParaRPr lang="en-US" dirty="0" smtClean="0"/>
          </a:p>
          <a:p>
            <a:pPr>
              <a:buFont typeface="Wingdings" pitchFamily="2" charset="2"/>
              <a:buChar char="q"/>
            </a:pPr>
            <a:r>
              <a:rPr lang="en-US" dirty="0" smtClean="0">
                <a:solidFill>
                  <a:schemeClr val="accent1"/>
                </a:solidFill>
              </a:rPr>
              <a:t>Yes</a:t>
            </a:r>
          </a:p>
          <a:p>
            <a:pPr>
              <a:buFont typeface="Wingdings" pitchFamily="2" charset="2"/>
              <a:buChar char="q"/>
            </a:pPr>
            <a:r>
              <a:rPr lang="en-US" dirty="0" smtClean="0">
                <a:solidFill>
                  <a:schemeClr val="accent1"/>
                </a:solidFill>
              </a:rPr>
              <a:t> No</a:t>
            </a:r>
            <a:endParaRPr lang="en-US" dirty="0">
              <a:solidFill>
                <a:schemeClr val="accent1"/>
              </a:solidFill>
            </a:endParaRPr>
          </a:p>
        </p:txBody>
      </p:sp>
    </p:spTree>
    <p:extLst>
      <p:ext uri="{BB962C8B-B14F-4D97-AF65-F5344CB8AC3E}">
        <p14:creationId xmlns:p14="http://schemas.microsoft.com/office/powerpoint/2010/main" val="4276530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47" y="224976"/>
            <a:ext cx="7556313" cy="458330"/>
          </a:xfrm>
        </p:spPr>
        <p:txBody>
          <a:bodyPr/>
          <a:lstStyle/>
          <a:p>
            <a:pPr algn="r"/>
            <a:r>
              <a:rPr lang="en-US" dirty="0" smtClean="0"/>
              <a:t>Cont….</a:t>
            </a:r>
            <a:endParaRPr lang="en-US" dirty="0"/>
          </a:p>
        </p:txBody>
      </p:sp>
      <p:sp>
        <p:nvSpPr>
          <p:cNvPr id="3" name="Date Placeholder 2"/>
          <p:cNvSpPr>
            <a:spLocks noGrp="1"/>
          </p:cNvSpPr>
          <p:nvPr>
            <p:ph type="dt" sz="half" idx="10"/>
          </p:nvPr>
        </p:nvSpPr>
        <p:spPr/>
        <p:txBody>
          <a:bodyPr/>
          <a:lstStyle/>
          <a:p>
            <a:fld id="{6E21EBA1-2E9F-0448-B682-B9396314F907}" type="datetime1">
              <a:rPr lang="en-US" smtClean="0"/>
              <a:pPr/>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62</a:t>
            </a:fld>
            <a:endParaRPr lang="en-US"/>
          </a:p>
        </p:txBody>
      </p:sp>
      <p:sp>
        <p:nvSpPr>
          <p:cNvPr id="6" name="Content Placeholder 5"/>
          <p:cNvSpPr>
            <a:spLocks noGrp="1"/>
          </p:cNvSpPr>
          <p:nvPr>
            <p:ph sz="quarter" idx="1"/>
          </p:nvPr>
        </p:nvSpPr>
        <p:spPr>
          <a:xfrm>
            <a:off x="498474" y="683306"/>
            <a:ext cx="7556313" cy="5442857"/>
          </a:xfrm>
        </p:spPr>
        <p:txBody>
          <a:bodyPr>
            <a:normAutofit/>
          </a:bodyPr>
          <a:lstStyle/>
          <a:p>
            <a:pPr>
              <a:buNone/>
            </a:pPr>
            <a:r>
              <a:rPr lang="en-US" dirty="0" smtClean="0">
                <a:solidFill>
                  <a:srgbClr val="FF0000"/>
                </a:solidFill>
              </a:rPr>
              <a:t>You borrow sentences or paragraphs from someone else and put them in your assignment. Although you haven’t used quotation marks, you have provided correct citations (or footnotes): so you haven’t </a:t>
            </a:r>
            <a:r>
              <a:rPr lang="en-US" dirty="0" err="1" smtClean="0">
                <a:solidFill>
                  <a:srgbClr val="FF0000"/>
                </a:solidFill>
              </a:rPr>
              <a:t>plagiarised</a:t>
            </a:r>
            <a:r>
              <a:rPr lang="en-US" dirty="0" smtClean="0">
                <a:solidFill>
                  <a:srgbClr val="FF0000"/>
                </a:solidFill>
              </a:rPr>
              <a:t>, have you?</a:t>
            </a:r>
          </a:p>
          <a:p>
            <a:pPr>
              <a:buFont typeface="Wingdings" pitchFamily="2" charset="2"/>
              <a:buChar char="q"/>
            </a:pPr>
            <a:r>
              <a:rPr lang="en-US" sz="3500" dirty="0" smtClean="0">
                <a:solidFill>
                  <a:schemeClr val="accent1"/>
                </a:solidFill>
              </a:rPr>
              <a:t>Yes, because plagiarism applies to both words and ideas.</a:t>
            </a:r>
          </a:p>
          <a:p>
            <a:pPr>
              <a:buFont typeface="Wingdings" pitchFamily="2" charset="2"/>
              <a:buChar char="q"/>
            </a:pPr>
            <a:r>
              <a:rPr lang="en-US" sz="3500" dirty="0" smtClean="0">
                <a:solidFill>
                  <a:schemeClr val="accent1"/>
                </a:solidFill>
              </a:rPr>
              <a:t> No, because I've cited my source</a:t>
            </a:r>
            <a:endParaRPr lang="en-US" sz="3500" dirty="0">
              <a:solidFill>
                <a:schemeClr val="accent1"/>
              </a:solidFill>
            </a:endParaRPr>
          </a:p>
        </p:txBody>
      </p:sp>
    </p:spTree>
    <p:extLst>
      <p:ext uri="{BB962C8B-B14F-4D97-AF65-F5344CB8AC3E}">
        <p14:creationId xmlns:p14="http://schemas.microsoft.com/office/powerpoint/2010/main" val="312558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424626"/>
          </a:xfrm>
        </p:spPr>
        <p:txBody>
          <a:bodyPr/>
          <a:lstStyle/>
          <a:p>
            <a:endParaRPr lang="en-US" dirty="0"/>
          </a:p>
        </p:txBody>
      </p:sp>
      <p:sp>
        <p:nvSpPr>
          <p:cNvPr id="3" name="Date Placeholder 2"/>
          <p:cNvSpPr>
            <a:spLocks noGrp="1"/>
          </p:cNvSpPr>
          <p:nvPr>
            <p:ph type="dt" sz="half" idx="10"/>
          </p:nvPr>
        </p:nvSpPr>
        <p:spPr/>
        <p:txBody>
          <a:bodyPr/>
          <a:lstStyle/>
          <a:p>
            <a:fld id="{6E21EBA1-2E9F-0448-B682-B9396314F907}" type="datetime1">
              <a:rPr lang="en-US" smtClean="0"/>
              <a:pPr/>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63</a:t>
            </a:fld>
            <a:endParaRPr lang="en-US"/>
          </a:p>
        </p:txBody>
      </p:sp>
      <p:sp>
        <p:nvSpPr>
          <p:cNvPr id="6" name="Content Placeholder 5"/>
          <p:cNvSpPr>
            <a:spLocks noGrp="1"/>
          </p:cNvSpPr>
          <p:nvPr>
            <p:ph sz="quarter" idx="1"/>
          </p:nvPr>
        </p:nvSpPr>
        <p:spPr>
          <a:xfrm>
            <a:off x="498474" y="1052736"/>
            <a:ext cx="7556313" cy="4968552"/>
          </a:xfrm>
        </p:spPr>
        <p:txBody>
          <a:bodyPr>
            <a:normAutofit fontScale="92500" lnSpcReduction="10000"/>
          </a:bodyPr>
          <a:lstStyle/>
          <a:p>
            <a:pPr>
              <a:buNone/>
            </a:pPr>
            <a:endParaRPr lang="en-US" dirty="0" smtClean="0"/>
          </a:p>
          <a:p>
            <a:pPr>
              <a:buNone/>
            </a:pPr>
            <a:r>
              <a:rPr lang="en-US" sz="3500" dirty="0" smtClean="0">
                <a:solidFill>
                  <a:srgbClr val="FF0000"/>
                </a:solidFill>
              </a:rPr>
              <a:t>You paraphrase an idea you really like from a reading and put it in the essay you are working on. It's in your own words, so you don't bother with a citation. Have you </a:t>
            </a:r>
            <a:r>
              <a:rPr lang="en-US" sz="3500" dirty="0" err="1" smtClean="0">
                <a:solidFill>
                  <a:srgbClr val="FF0000"/>
                </a:solidFill>
              </a:rPr>
              <a:t>plagiarised</a:t>
            </a:r>
            <a:r>
              <a:rPr lang="en-US" sz="3500" dirty="0" smtClean="0">
                <a:solidFill>
                  <a:srgbClr val="FF0000"/>
                </a:solidFill>
              </a:rPr>
              <a:t>?</a:t>
            </a:r>
            <a:br>
              <a:rPr lang="en-US" sz="3500" dirty="0" smtClean="0">
                <a:solidFill>
                  <a:srgbClr val="FF0000"/>
                </a:solidFill>
              </a:rPr>
            </a:br>
            <a:r>
              <a:rPr lang="en-US" dirty="0" smtClean="0"/>
              <a:t>  </a:t>
            </a:r>
          </a:p>
          <a:p>
            <a:pPr>
              <a:buFont typeface="Wingdings" pitchFamily="2" charset="2"/>
              <a:buChar char="q"/>
            </a:pPr>
            <a:r>
              <a:rPr lang="en-US" dirty="0" smtClean="0">
                <a:solidFill>
                  <a:schemeClr val="accent1"/>
                </a:solidFill>
              </a:rPr>
              <a:t>Yes </a:t>
            </a:r>
          </a:p>
          <a:p>
            <a:pPr>
              <a:buFont typeface="Wingdings" pitchFamily="2" charset="2"/>
              <a:buChar char="q"/>
            </a:pPr>
            <a:r>
              <a:rPr lang="en-US" dirty="0" smtClean="0">
                <a:solidFill>
                  <a:schemeClr val="accent1"/>
                </a:solidFill>
              </a:rPr>
              <a:t>No</a:t>
            </a:r>
            <a:endParaRPr lang="en-US" dirty="0">
              <a:solidFill>
                <a:schemeClr val="accent1"/>
              </a:solidFill>
            </a:endParaRPr>
          </a:p>
        </p:txBody>
      </p:sp>
    </p:spTree>
    <p:extLst>
      <p:ext uri="{BB962C8B-B14F-4D97-AF65-F5344CB8AC3E}">
        <p14:creationId xmlns:p14="http://schemas.microsoft.com/office/powerpoint/2010/main" val="902639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16632"/>
            <a:ext cx="7556313" cy="648072"/>
          </a:xfrm>
        </p:spPr>
        <p:txBody>
          <a:bodyPr/>
          <a:lstStyle/>
          <a:p>
            <a:pPr algn="r"/>
            <a:r>
              <a:rPr lang="en-US" dirty="0" smtClean="0"/>
              <a:t>Cont….</a:t>
            </a:r>
            <a:endParaRPr lang="en-US" dirty="0"/>
          </a:p>
        </p:txBody>
      </p:sp>
      <p:sp>
        <p:nvSpPr>
          <p:cNvPr id="3" name="Date Placeholder 2"/>
          <p:cNvSpPr>
            <a:spLocks noGrp="1"/>
          </p:cNvSpPr>
          <p:nvPr>
            <p:ph type="dt" sz="half" idx="10"/>
          </p:nvPr>
        </p:nvSpPr>
        <p:spPr/>
        <p:txBody>
          <a:bodyPr/>
          <a:lstStyle/>
          <a:p>
            <a:fld id="{6E21EBA1-2E9F-0448-B682-B9396314F907}" type="datetime1">
              <a:rPr lang="en-US" smtClean="0"/>
              <a:pPr/>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64</a:t>
            </a:fld>
            <a:endParaRPr lang="en-US"/>
          </a:p>
        </p:txBody>
      </p:sp>
      <p:sp>
        <p:nvSpPr>
          <p:cNvPr id="6" name="Content Placeholder 5"/>
          <p:cNvSpPr>
            <a:spLocks noGrp="1"/>
          </p:cNvSpPr>
          <p:nvPr>
            <p:ph sz="quarter" idx="1"/>
          </p:nvPr>
        </p:nvSpPr>
        <p:spPr>
          <a:xfrm>
            <a:off x="498474" y="764704"/>
            <a:ext cx="7556313" cy="5658881"/>
          </a:xfrm>
        </p:spPr>
        <p:txBody>
          <a:bodyPr>
            <a:noAutofit/>
          </a:bodyPr>
          <a:lstStyle/>
          <a:p>
            <a:pPr>
              <a:buNone/>
            </a:pPr>
            <a:r>
              <a:rPr lang="en-US" dirty="0" smtClean="0">
                <a:solidFill>
                  <a:srgbClr val="FF0000"/>
                </a:solidFill>
              </a:rPr>
              <a:t>You have written a paragraph outlining a concept you have come up with. However, you have relied heavily on phrases and sentences that have come from your reading. Because the concept is yours, you haven't provided references for the words. Have you </a:t>
            </a:r>
            <a:r>
              <a:rPr lang="en-US" dirty="0" err="1" smtClean="0">
                <a:solidFill>
                  <a:srgbClr val="FF0000"/>
                </a:solidFill>
              </a:rPr>
              <a:t>plagiarised</a:t>
            </a:r>
            <a:r>
              <a:rPr lang="en-US" dirty="0" smtClean="0">
                <a:solidFill>
                  <a:srgbClr val="FF0000"/>
                </a:solidFill>
              </a:rPr>
              <a:t>?</a:t>
            </a:r>
            <a:endParaRPr lang="en-US" dirty="0">
              <a:solidFill>
                <a:srgbClr val="FF0000"/>
              </a:solidFill>
            </a:endParaRPr>
          </a:p>
          <a:p>
            <a:pPr>
              <a:buFont typeface="Wingdings" pitchFamily="2" charset="2"/>
              <a:buChar char="q"/>
            </a:pPr>
            <a:r>
              <a:rPr lang="en-US" dirty="0" smtClean="0">
                <a:solidFill>
                  <a:schemeClr val="accent1"/>
                </a:solidFill>
              </a:rPr>
              <a:t>Yes, because I've used the words and phrasing of other writers. </a:t>
            </a:r>
          </a:p>
          <a:p>
            <a:pPr>
              <a:buFont typeface="Wingdings" pitchFamily="2" charset="2"/>
              <a:buChar char="q"/>
            </a:pPr>
            <a:r>
              <a:rPr lang="en-US" dirty="0" smtClean="0">
                <a:solidFill>
                  <a:schemeClr val="accent1"/>
                </a:solidFill>
              </a:rPr>
              <a:t>No, because it's my own idea.</a:t>
            </a:r>
            <a:endParaRPr lang="en-US" dirty="0">
              <a:solidFill>
                <a:schemeClr val="accent1"/>
              </a:solidFill>
            </a:endParaRPr>
          </a:p>
        </p:txBody>
      </p:sp>
    </p:spTree>
    <p:extLst>
      <p:ext uri="{BB962C8B-B14F-4D97-AF65-F5344CB8AC3E}">
        <p14:creationId xmlns:p14="http://schemas.microsoft.com/office/powerpoint/2010/main" val="542479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16632"/>
            <a:ext cx="7556313" cy="648072"/>
          </a:xfrm>
        </p:spPr>
        <p:txBody>
          <a:bodyPr/>
          <a:lstStyle/>
          <a:p>
            <a:pPr algn="r"/>
            <a:r>
              <a:rPr lang="en-US" dirty="0" err="1" smtClean="0"/>
              <a:t>Cont</a:t>
            </a:r>
            <a:r>
              <a:rPr lang="en-US" dirty="0" smtClean="0"/>
              <a:t>….</a:t>
            </a:r>
            <a:endParaRPr lang="en-US" dirty="0"/>
          </a:p>
        </p:txBody>
      </p:sp>
      <p:sp>
        <p:nvSpPr>
          <p:cNvPr id="3" name="Date Placeholder 2"/>
          <p:cNvSpPr>
            <a:spLocks noGrp="1"/>
          </p:cNvSpPr>
          <p:nvPr>
            <p:ph type="dt" sz="half" idx="10"/>
          </p:nvPr>
        </p:nvSpPr>
        <p:spPr/>
        <p:txBody>
          <a:bodyPr/>
          <a:lstStyle/>
          <a:p>
            <a:fld id="{6E21EBA1-2E9F-0448-B682-B9396314F907}" type="datetime1">
              <a:rPr lang="en-US" smtClean="0"/>
              <a:pPr/>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65</a:t>
            </a:fld>
            <a:endParaRPr lang="en-US"/>
          </a:p>
        </p:txBody>
      </p:sp>
      <p:sp>
        <p:nvSpPr>
          <p:cNvPr id="6" name="Content Placeholder 5"/>
          <p:cNvSpPr>
            <a:spLocks noGrp="1"/>
          </p:cNvSpPr>
          <p:nvPr>
            <p:ph sz="quarter" idx="1"/>
          </p:nvPr>
        </p:nvSpPr>
        <p:spPr>
          <a:xfrm>
            <a:off x="498474" y="764704"/>
            <a:ext cx="7556313" cy="5658881"/>
          </a:xfrm>
        </p:spPr>
        <p:txBody>
          <a:bodyPr>
            <a:normAutofit fontScale="92500" lnSpcReduction="10000"/>
          </a:bodyPr>
          <a:lstStyle/>
          <a:p>
            <a:pPr>
              <a:buNone/>
            </a:pPr>
            <a:r>
              <a:rPr lang="en-US" sz="3500" dirty="0" smtClean="0">
                <a:solidFill>
                  <a:srgbClr val="FF0000"/>
                </a:solidFill>
              </a:rPr>
              <a:t>You hand in an essay where almost every line is a direct quotation from a source. In fact, you have done a lot of reading for this assignment. You have referenced these sources correctly (quotation marks and citation), so it can’t be plagiarism: can it?</a:t>
            </a:r>
            <a:br>
              <a:rPr lang="en-US" sz="3500" dirty="0" smtClean="0">
                <a:solidFill>
                  <a:srgbClr val="FF0000"/>
                </a:solidFill>
              </a:rPr>
            </a:br>
            <a:r>
              <a:rPr lang="en-US" dirty="0" smtClean="0"/>
              <a:t> </a:t>
            </a:r>
          </a:p>
          <a:p>
            <a:pPr>
              <a:buFont typeface="Wingdings" pitchFamily="2" charset="2"/>
              <a:buChar char="q"/>
            </a:pPr>
            <a:r>
              <a:rPr lang="en-US" dirty="0" smtClean="0"/>
              <a:t> </a:t>
            </a:r>
            <a:r>
              <a:rPr lang="en-US" dirty="0" smtClean="0">
                <a:solidFill>
                  <a:schemeClr val="accent1"/>
                </a:solidFill>
              </a:rPr>
              <a:t>Yes, I've relied too much on the words of others. </a:t>
            </a:r>
          </a:p>
          <a:p>
            <a:pPr>
              <a:buNone/>
            </a:pPr>
            <a:endParaRPr lang="en-US" dirty="0" smtClean="0">
              <a:solidFill>
                <a:schemeClr val="accent1"/>
              </a:solidFill>
            </a:endParaRPr>
          </a:p>
          <a:p>
            <a:pPr>
              <a:buFont typeface="Wingdings" pitchFamily="2" charset="2"/>
              <a:buChar char="q"/>
            </a:pPr>
            <a:r>
              <a:rPr lang="en-US" dirty="0" smtClean="0">
                <a:solidFill>
                  <a:schemeClr val="accent1"/>
                </a:solidFill>
              </a:rPr>
              <a:t>No, I'm showing that I've done lots of research</a:t>
            </a:r>
            <a:endParaRPr lang="en-US" dirty="0">
              <a:solidFill>
                <a:schemeClr val="accent1"/>
              </a:solidFill>
            </a:endParaRPr>
          </a:p>
        </p:txBody>
      </p:sp>
    </p:spTree>
    <p:extLst>
      <p:ext uri="{BB962C8B-B14F-4D97-AF65-F5344CB8AC3E}">
        <p14:creationId xmlns:p14="http://schemas.microsoft.com/office/powerpoint/2010/main" val="1956749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16632"/>
            <a:ext cx="7556313" cy="490727"/>
          </a:xfrm>
        </p:spPr>
        <p:txBody>
          <a:bodyPr/>
          <a:lstStyle/>
          <a:p>
            <a:endParaRPr lang="en-US" dirty="0"/>
          </a:p>
        </p:txBody>
      </p:sp>
      <p:sp>
        <p:nvSpPr>
          <p:cNvPr id="3" name="Date Placeholder 2"/>
          <p:cNvSpPr>
            <a:spLocks noGrp="1"/>
          </p:cNvSpPr>
          <p:nvPr>
            <p:ph type="dt" sz="half" idx="10"/>
          </p:nvPr>
        </p:nvSpPr>
        <p:spPr/>
        <p:txBody>
          <a:bodyPr/>
          <a:lstStyle/>
          <a:p>
            <a:fld id="{6E21EBA1-2E9F-0448-B682-B9396314F907}" type="datetime1">
              <a:rPr lang="en-US" smtClean="0"/>
              <a:pPr/>
              <a:t>10/29/14</a:t>
            </a:fld>
            <a:endParaRPr lang="en-US"/>
          </a:p>
        </p:txBody>
      </p:sp>
      <p:sp>
        <p:nvSpPr>
          <p:cNvPr id="4" name="Footer Placeholder 3"/>
          <p:cNvSpPr>
            <a:spLocks noGrp="1"/>
          </p:cNvSpPr>
          <p:nvPr>
            <p:ph type="ftr" sz="quarter" idx="11"/>
          </p:nvPr>
        </p:nvSpPr>
        <p:spPr/>
        <p:txBody>
          <a:bodyPr/>
          <a:lstStyle/>
          <a:p>
            <a:r>
              <a:rPr lang="en-US" smtClean="0"/>
              <a:t>plagiarism by prof Eiad alfaris</a:t>
            </a:r>
            <a:endParaRPr lang="en-US"/>
          </a:p>
        </p:txBody>
      </p:sp>
      <p:sp>
        <p:nvSpPr>
          <p:cNvPr id="5" name="Slide Number Placeholder 4"/>
          <p:cNvSpPr>
            <a:spLocks noGrp="1"/>
          </p:cNvSpPr>
          <p:nvPr>
            <p:ph type="sldNum" sz="quarter" idx="12"/>
          </p:nvPr>
        </p:nvSpPr>
        <p:spPr/>
        <p:txBody>
          <a:bodyPr/>
          <a:lstStyle/>
          <a:p>
            <a:fld id="{3B50333F-92FA-4966-8DF2-B0CC429C0977}" type="slidenum">
              <a:rPr lang="en-US" smtClean="0"/>
              <a:pPr/>
              <a:t>66</a:t>
            </a:fld>
            <a:endParaRPr lang="en-US"/>
          </a:p>
        </p:txBody>
      </p:sp>
      <p:sp>
        <p:nvSpPr>
          <p:cNvPr id="6" name="Content Placeholder 5"/>
          <p:cNvSpPr>
            <a:spLocks noGrp="1"/>
          </p:cNvSpPr>
          <p:nvPr>
            <p:ph sz="quarter" idx="1"/>
          </p:nvPr>
        </p:nvSpPr>
        <p:spPr>
          <a:xfrm>
            <a:off x="498474" y="980728"/>
            <a:ext cx="7556313" cy="5145435"/>
          </a:xfrm>
        </p:spPr>
        <p:txBody>
          <a:bodyPr>
            <a:normAutofit lnSpcReduction="10000"/>
          </a:bodyPr>
          <a:lstStyle/>
          <a:p>
            <a:pPr>
              <a:buNone/>
            </a:pPr>
            <a:r>
              <a:rPr lang="en-US" dirty="0" smtClean="0">
                <a:solidFill>
                  <a:srgbClr val="FF0000"/>
                </a:solidFill>
              </a:rPr>
              <a:t>You find a great source for research on the internet. The site has no 'author', so you copy the information and use it in your assignment. Is this plagiarism?</a:t>
            </a:r>
            <a:br>
              <a:rPr lang="en-US" dirty="0" smtClean="0">
                <a:solidFill>
                  <a:srgbClr val="FF0000"/>
                </a:solidFill>
              </a:rPr>
            </a:br>
            <a:r>
              <a:rPr lang="en-US" dirty="0" smtClean="0"/>
              <a:t>  </a:t>
            </a:r>
          </a:p>
          <a:p>
            <a:pPr>
              <a:buFont typeface="Wingdings" pitchFamily="2" charset="2"/>
              <a:buChar char="q"/>
            </a:pPr>
            <a:r>
              <a:rPr lang="en-US" dirty="0" smtClean="0">
                <a:solidFill>
                  <a:schemeClr val="accent1"/>
                </a:solidFill>
              </a:rPr>
              <a:t>Yes, all sources of information must be cited. </a:t>
            </a:r>
          </a:p>
          <a:p>
            <a:pPr>
              <a:buFont typeface="Wingdings" pitchFamily="2" charset="2"/>
              <a:buChar char="q"/>
            </a:pPr>
            <a:endParaRPr lang="en-US" dirty="0" smtClean="0">
              <a:solidFill>
                <a:schemeClr val="accent1"/>
              </a:solidFill>
            </a:endParaRPr>
          </a:p>
          <a:p>
            <a:pPr>
              <a:buFont typeface="Wingdings" pitchFamily="2" charset="2"/>
              <a:buChar char="q"/>
            </a:pPr>
            <a:r>
              <a:rPr lang="en-US" dirty="0" smtClean="0">
                <a:solidFill>
                  <a:schemeClr val="accent1"/>
                </a:solidFill>
              </a:rPr>
              <a:t>No, information on the net is up for grabs.</a:t>
            </a:r>
            <a:endParaRPr lang="en-US" dirty="0">
              <a:solidFill>
                <a:schemeClr val="accent1"/>
              </a:solidFill>
            </a:endParaRPr>
          </a:p>
        </p:txBody>
      </p:sp>
    </p:spTree>
    <p:extLst>
      <p:ext uri="{BB962C8B-B14F-4D97-AF65-F5344CB8AC3E}">
        <p14:creationId xmlns:p14="http://schemas.microsoft.com/office/powerpoint/2010/main" val="237953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4784"/>
            <a:ext cx="7992888" cy="4983792"/>
          </a:xfrm>
        </p:spPr>
        <p:txBody>
          <a:bodyPr>
            <a:noAutofit/>
          </a:bodyPr>
          <a:lstStyle/>
          <a:p>
            <a:pPr algn="ctr" rtl="1"/>
            <a:r>
              <a:rPr lang="en-US" sz="4400" dirty="0" smtClean="0"/>
              <a:t/>
            </a:r>
            <a:br>
              <a:rPr lang="en-US" sz="4400" dirty="0" smtClean="0"/>
            </a:br>
            <a:r>
              <a:rPr lang="x-none" sz="4400" dirty="0" smtClean="0"/>
              <a:t>قوله </a:t>
            </a:r>
            <a:r>
              <a:rPr lang="x-none" sz="4400" dirty="0"/>
              <a:t>تعالى: </a:t>
            </a:r>
            <a:r>
              <a:rPr lang="en-US" sz="4400" dirty="0" smtClean="0"/>
              <a:t>}</a:t>
            </a:r>
            <a:r>
              <a:rPr lang="x-none" sz="4400" dirty="0" smtClean="0"/>
              <a:t> </a:t>
            </a:r>
            <a:r>
              <a:rPr lang="x-none" sz="4400" dirty="0"/>
              <a:t>وَيْلٌ لِلْمُطَفِّفِينْ . الّذِينَ إِذَا اكْتَالُوا عَلَى النَّاسِ يَسْتَوْفُون . وَإِذَا كَالُوهُمْ أَو وَّزَنُوهُمْ يُخْسِرُونَ </a:t>
            </a:r>
            <a:r>
              <a:rPr lang="en-US" sz="4400" dirty="0" smtClean="0"/>
              <a:t>{</a:t>
            </a:r>
            <a:br>
              <a:rPr lang="en-US" sz="4400" dirty="0" smtClean="0"/>
            </a:br>
            <a:r>
              <a:rPr lang="x-none" sz="4400" dirty="0" smtClean="0"/>
              <a:t> </a:t>
            </a:r>
            <a:r>
              <a:rPr lang="en-US" sz="4400" dirty="0" smtClean="0"/>
              <a:t/>
            </a:r>
            <a:br>
              <a:rPr lang="en-US" sz="4400" dirty="0" smtClean="0"/>
            </a:br>
            <a:r>
              <a:rPr lang="x-none" sz="4400" dirty="0" smtClean="0"/>
              <a:t/>
            </a:r>
            <a:br>
              <a:rPr lang="x-none" sz="4400" dirty="0" smtClean="0"/>
            </a:br>
            <a:r>
              <a:rPr lang="x-none" sz="4400" dirty="0"/>
              <a:t/>
            </a:r>
            <a:br>
              <a:rPr lang="x-none" sz="4400" dirty="0"/>
            </a:br>
            <a:r>
              <a:rPr lang="x-none" sz="4400" dirty="0" smtClean="0"/>
              <a:t> </a:t>
            </a:r>
            <a:endParaRPr lang="en-US" sz="4400" dirty="0"/>
          </a:p>
        </p:txBody>
      </p:sp>
    </p:spTree>
    <p:extLst>
      <p:ext uri="{BB962C8B-B14F-4D97-AF65-F5344CB8AC3E}">
        <p14:creationId xmlns:p14="http://schemas.microsoft.com/office/powerpoint/2010/main" val="23255961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Goals and objectives</a:t>
            </a:r>
            <a:endParaRPr lang="x-none" sz="4400" b="1" dirty="0"/>
          </a:p>
        </p:txBody>
      </p:sp>
      <p:sp>
        <p:nvSpPr>
          <p:cNvPr id="3" name="Content Placeholder 2"/>
          <p:cNvSpPr>
            <a:spLocks noGrp="1"/>
          </p:cNvSpPr>
          <p:nvPr>
            <p:ph idx="1"/>
          </p:nvPr>
        </p:nvSpPr>
        <p:spPr>
          <a:xfrm>
            <a:off x="498474" y="1981200"/>
            <a:ext cx="7889950" cy="4144963"/>
          </a:xfrm>
        </p:spPr>
        <p:txBody>
          <a:bodyPr>
            <a:normAutofit/>
          </a:bodyPr>
          <a:lstStyle/>
          <a:p>
            <a:r>
              <a:rPr lang="en-US" sz="3200" dirty="0" smtClean="0">
                <a:solidFill>
                  <a:srgbClr val="660066"/>
                </a:solidFill>
              </a:rPr>
              <a:t>To demonstrate in example correct methods (ethically) of using or quoting others work or knowledge.</a:t>
            </a:r>
          </a:p>
          <a:p>
            <a:r>
              <a:rPr lang="en-US" sz="3200" dirty="0" smtClean="0">
                <a:solidFill>
                  <a:srgbClr val="660066"/>
                </a:solidFill>
              </a:rPr>
              <a:t>To be a role model </a:t>
            </a:r>
          </a:p>
          <a:p>
            <a:r>
              <a:rPr lang="en-US" sz="3200" dirty="0" smtClean="0">
                <a:solidFill>
                  <a:srgbClr val="660066"/>
                </a:solidFill>
              </a:rPr>
              <a:t>To explain the Islam and west opinion on plagiarism and how to be integral in your work</a:t>
            </a:r>
            <a:endParaRPr lang="x-none" sz="3200" dirty="0">
              <a:solidFill>
                <a:srgbClr val="660066"/>
              </a:solidFill>
            </a:endParaRPr>
          </a:p>
        </p:txBody>
      </p:sp>
      <p:sp>
        <p:nvSpPr>
          <p:cNvPr id="4" name="Date Placeholder 3"/>
          <p:cNvSpPr>
            <a:spLocks noGrp="1"/>
          </p:cNvSpPr>
          <p:nvPr>
            <p:ph type="dt" sz="half" idx="10"/>
          </p:nvPr>
        </p:nvSpPr>
        <p:spPr/>
        <p:txBody>
          <a:bodyPr/>
          <a:lstStyle/>
          <a:p>
            <a:fld id="{850FCB41-2B70-7344-BB5A-459AA20F0476}" type="datetime1">
              <a:rPr lang="en-US" smtClean="0"/>
              <a:t>10/29/14</a:t>
            </a:fld>
            <a:endParaRPr lang="en-US"/>
          </a:p>
        </p:txBody>
      </p:sp>
      <p:sp>
        <p:nvSpPr>
          <p:cNvPr id="5" name="Footer Placeholder 4"/>
          <p:cNvSpPr>
            <a:spLocks noGrp="1"/>
          </p:cNvSpPr>
          <p:nvPr>
            <p:ph type="ftr" sz="quarter" idx="11"/>
          </p:nvPr>
        </p:nvSpPr>
        <p:spPr/>
        <p:txBody>
          <a:bodyPr/>
          <a:lstStyle/>
          <a:p>
            <a:r>
              <a:rPr lang="en-US" smtClean="0"/>
              <a:t>plagiarism by prof Eiad alfaris</a:t>
            </a:r>
            <a:endParaRPr lang="en-US"/>
          </a:p>
        </p:txBody>
      </p:sp>
      <p:sp>
        <p:nvSpPr>
          <p:cNvPr id="6" name="Slide Number Placeholder 5"/>
          <p:cNvSpPr>
            <a:spLocks noGrp="1"/>
          </p:cNvSpPr>
          <p:nvPr>
            <p:ph type="sldNum" sz="quarter" idx="12"/>
          </p:nvPr>
        </p:nvSpPr>
        <p:spPr/>
        <p:txBody>
          <a:bodyPr/>
          <a:lstStyle/>
          <a:p>
            <a:fld id="{3B50333F-92FA-4966-8DF2-B0CC429C0977}" type="slidenum">
              <a:rPr lang="en-US" smtClean="0"/>
              <a:pPr/>
              <a:t>8</a:t>
            </a:fld>
            <a:endParaRPr lang="en-US"/>
          </a:p>
        </p:txBody>
      </p:sp>
    </p:spTree>
    <p:extLst>
      <p:ext uri="{BB962C8B-B14F-4D97-AF65-F5344CB8AC3E}">
        <p14:creationId xmlns:p14="http://schemas.microsoft.com/office/powerpoint/2010/main" val="15318824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400" dirty="0" smtClean="0"/>
              <a:t>Evaluation sheet</a:t>
            </a:r>
            <a:endParaRPr lang="en-US" sz="4400" dirty="0"/>
          </a:p>
        </p:txBody>
      </p:sp>
      <p:sp>
        <p:nvSpPr>
          <p:cNvPr id="8" name="Text Placeholder 7"/>
          <p:cNvSpPr>
            <a:spLocks noGrp="1"/>
          </p:cNvSpPr>
          <p:nvPr>
            <p:ph type="body" idx="1"/>
          </p:nvPr>
        </p:nvSpPr>
        <p:spPr>
          <a:xfrm>
            <a:off x="497540" y="1484784"/>
            <a:ext cx="3786427" cy="908793"/>
          </a:xfrm>
        </p:spPr>
        <p:txBody>
          <a:bodyPr>
            <a:normAutofit/>
          </a:bodyPr>
          <a:lstStyle/>
          <a:p>
            <a:pPr algn="ctr"/>
            <a:r>
              <a:rPr lang="en-US" sz="3200" dirty="0"/>
              <a:t>Advantages</a:t>
            </a:r>
            <a:r>
              <a:rPr lang="en-US" sz="2400" dirty="0"/>
              <a:t> </a:t>
            </a:r>
          </a:p>
        </p:txBody>
      </p:sp>
      <p:sp>
        <p:nvSpPr>
          <p:cNvPr id="2" name="Content Placeholder 1"/>
          <p:cNvSpPr>
            <a:spLocks noGrp="1"/>
          </p:cNvSpPr>
          <p:nvPr>
            <p:ph sz="half" idx="2"/>
          </p:nvPr>
        </p:nvSpPr>
        <p:spPr/>
        <p:txBody>
          <a:bodyPr/>
          <a:lstStyle/>
          <a:p>
            <a:pPr marL="385763" indent="-385763">
              <a:buFont typeface="+mj-lt"/>
              <a:buAutoNum type="arabicPeriod"/>
            </a:pPr>
            <a:endParaRPr lang="x-none" dirty="0"/>
          </a:p>
        </p:txBody>
      </p:sp>
      <p:sp>
        <p:nvSpPr>
          <p:cNvPr id="10" name="Text Placeholder 9"/>
          <p:cNvSpPr>
            <a:spLocks noGrp="1"/>
          </p:cNvSpPr>
          <p:nvPr>
            <p:ph type="body" sz="quarter" idx="3"/>
          </p:nvPr>
        </p:nvSpPr>
        <p:spPr>
          <a:xfrm>
            <a:off x="4399878" y="1484784"/>
            <a:ext cx="3657600" cy="908793"/>
          </a:xfrm>
        </p:spPr>
        <p:txBody>
          <a:bodyPr>
            <a:noAutofit/>
          </a:bodyPr>
          <a:lstStyle/>
          <a:p>
            <a:pPr algn="ctr"/>
            <a:r>
              <a:rPr lang="en-US" sz="3200" dirty="0"/>
              <a:t>Points for improvement</a:t>
            </a:r>
          </a:p>
        </p:txBody>
      </p:sp>
      <p:sp>
        <p:nvSpPr>
          <p:cNvPr id="3" name="Content Placeholder 2"/>
          <p:cNvSpPr>
            <a:spLocks noGrp="1"/>
          </p:cNvSpPr>
          <p:nvPr>
            <p:ph sz="quarter" idx="4"/>
          </p:nvPr>
        </p:nvSpPr>
        <p:spPr/>
        <p:txBody>
          <a:bodyPr/>
          <a:lstStyle/>
          <a:p>
            <a:pPr marL="385763" indent="-385763">
              <a:buFont typeface="+mj-lt"/>
              <a:buAutoNum type="arabicPeriod"/>
            </a:pPr>
            <a:endParaRPr lang="x-none" dirty="0"/>
          </a:p>
        </p:txBody>
      </p:sp>
      <p:sp>
        <p:nvSpPr>
          <p:cNvPr id="4" name="Date Placeholder 3"/>
          <p:cNvSpPr>
            <a:spLocks noGrp="1"/>
          </p:cNvSpPr>
          <p:nvPr>
            <p:ph type="dt" sz="half" idx="10"/>
          </p:nvPr>
        </p:nvSpPr>
        <p:spPr/>
        <p:txBody>
          <a:bodyPr/>
          <a:lstStyle/>
          <a:p>
            <a:fld id="{395EE790-5281-8A41-95B1-7391E1BAD576}" type="datetime1">
              <a:rPr lang="en-US" smtClean="0"/>
              <a:t>10/29/14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B3F47A-379D-4C7B-8951-27159D0504E4}" type="slidenum">
              <a:rPr lang="x-none" smtClean="0"/>
              <a:t>9</a:t>
            </a:fld>
            <a:endParaRPr lang="x-none"/>
          </a:p>
        </p:txBody>
      </p:sp>
    </p:spTree>
    <p:extLst>
      <p:ext uri="{BB962C8B-B14F-4D97-AF65-F5344CB8AC3E}">
        <p14:creationId xmlns:p14="http://schemas.microsoft.com/office/powerpoint/2010/main" val="7399914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3044</TotalTime>
  <Words>2281</Words>
  <Application>Microsoft Macintosh PowerPoint</Application>
  <PresentationFormat>On-screen Show (4:3)</PresentationFormat>
  <Paragraphs>428</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Advantage</vt:lpstr>
      <vt:lpstr>Scientific integrity and Plagiarism </vt:lpstr>
      <vt:lpstr>Content</vt:lpstr>
      <vt:lpstr>PowerPoint Presentation</vt:lpstr>
      <vt:lpstr>PowerPoint Presentation</vt:lpstr>
      <vt:lpstr>PowerPoint Presentation</vt:lpstr>
      <vt:lpstr>The session will be interactive inshallah</vt:lpstr>
      <vt:lpstr> قوله تعالى: } وَيْلٌ لِلْمُطَفِّفِينْ . الّذِينَ إِذَا اكْتَالُوا عَلَى النَّاسِ يَسْتَوْفُون . وَإِذَا كَالُوهُمْ أَو وَّزَنُوهُمْ يُخْسِرُونَ {      </vt:lpstr>
      <vt:lpstr>Goals and objectives</vt:lpstr>
      <vt:lpstr>Evaluation sheet</vt:lpstr>
      <vt:lpstr>Islamic perspective</vt:lpstr>
      <vt:lpstr>PowerPoint Presentation</vt:lpstr>
      <vt:lpstr>    مر صلى الله عليه وسلم على صُبرة طعام فأدخل يده فيها فنالت أصابعه بللاً. فقال: « ما هذا يا صاحب الطعام؟ » قال: أصابته السماء يا رسول الله. قال: « أفلا جعلته فوق الطعام كي يراه الناس؟ من غش فليس مني   » وفي رواية « من غشنا فليس منا » وفي رواية « ليس منا من غشنا » [رواه مسلم].</vt:lpstr>
      <vt:lpstr>عن معقل بن يسار المزني- رضي الله عنه- أنه قال في مرضه الذي مات فيه: سمعت رسول الله صلى الله عليه وسلم يقول: « ما من عبد يسترعيه الله رعية يموت يوم يموت وهو غاشٌ لرعيته إلا حرّم الله عليه الجنة »  رواه البخاري ومسلم واللفظ له </vt:lpstr>
      <vt:lpstr>PowerPoint Presentation</vt:lpstr>
      <vt:lpstr>Historical Overview </vt:lpstr>
      <vt:lpstr>PowerPoint Presentation</vt:lpstr>
      <vt:lpstr>Current trends</vt:lpstr>
      <vt:lpstr>What is Scientific Integrity?</vt:lpstr>
      <vt:lpstr>What is scientific integrity? Cont….</vt:lpstr>
      <vt:lpstr>What violates scientific integrity?</vt:lpstr>
      <vt:lpstr>Scientific and Scholarly Misconduct US Public Health Service 1989 </vt:lpstr>
      <vt:lpstr>PowerPoint Presentation</vt:lpstr>
      <vt:lpstr>Plagiarism:  What is it?</vt:lpstr>
      <vt:lpstr>PowerPoint Presentation</vt:lpstr>
      <vt:lpstr>PowerPoint Presentation</vt:lpstr>
      <vt:lpstr>What is plagiarism? </vt:lpstr>
      <vt:lpstr>How plagiarism happens?</vt:lpstr>
      <vt:lpstr>Students can justify plagiarism in a number of ways:</vt:lpstr>
      <vt:lpstr>Common Forms of Plagiarism</vt:lpstr>
      <vt:lpstr>Plagiarism is unethical for three reasons.</vt:lpstr>
      <vt:lpstr>Plagiarism is unethical for three reasons.</vt:lpstr>
      <vt:lpstr>The best way to avoid plagiarism is to:</vt:lpstr>
      <vt:lpstr>PowerPoint Presentation</vt:lpstr>
      <vt:lpstr>PowerPoint Presentation</vt:lpstr>
      <vt:lpstr>Exercise</vt:lpstr>
      <vt:lpstr>Which one is Plagiarized  and which is Acceptable?</vt:lpstr>
      <vt:lpstr>What makes it acceptable?</vt:lpstr>
      <vt:lpstr>"Mystery, Indiana" by David Boyer </vt:lpstr>
      <vt:lpstr>Using Significant Ideas Putting someone else's ideas into your own words and not acknowledging the source of the ideas.</vt:lpstr>
      <vt:lpstr>PowerPoint Presentation</vt:lpstr>
      <vt:lpstr>PowerPoint Presentation</vt:lpstr>
      <vt:lpstr>PowerPoint Presentation</vt:lpstr>
      <vt:lpstr>PowerPoint Presentation</vt:lpstr>
      <vt:lpstr>PowerPoint Presentation</vt:lpstr>
      <vt:lpstr>PowerPoint Presentation</vt:lpstr>
      <vt:lpstr>Using Sentences from Someone Else</vt:lpstr>
      <vt:lpstr>PowerPoint Presentation</vt:lpstr>
      <vt:lpstr>Relying Too Much on Other People's Material Relying too much on other people's material; that is, repeated use of long quotations (even with quotation marks and with proper acknowledgement).</vt:lpstr>
      <vt:lpstr>Why is it unacceptable?</vt:lpstr>
      <vt:lpstr>Relying on Other People's Phrases and Sentences</vt:lpstr>
      <vt:lpstr>Which one is Plagiarized  and which is Acceptable?</vt:lpstr>
      <vt:lpstr>PowerPoint Presentation</vt:lpstr>
      <vt:lpstr>Evaluation sheet</vt:lpstr>
      <vt:lpstr>Evaluation sheet</vt:lpstr>
      <vt:lpstr>Conclusion</vt:lpstr>
      <vt:lpstr>PowerPoint Presentation</vt:lpstr>
      <vt:lpstr>PowerPoint Presentation</vt:lpstr>
      <vt:lpstr>Plagiarism Quiz</vt:lpstr>
      <vt:lpstr>Cont….</vt:lpstr>
      <vt:lpstr>PowerPoint Presentation</vt:lpstr>
      <vt:lpstr>PowerPoint Presentation</vt:lpstr>
      <vt:lpstr>Cont….</vt:lpstr>
      <vt:lpstr>PowerPoint Presentation</vt:lpstr>
      <vt:lpstr>Cont….</vt:lpstr>
      <vt:lpstr>Cont….</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integrity and research ethics</dc:title>
  <dc:creator>Dr.Farhana irfan</dc:creator>
  <cp:lastModifiedBy>Eiad Alfaris</cp:lastModifiedBy>
  <cp:revision>111</cp:revision>
  <dcterms:created xsi:type="dcterms:W3CDTF">2014-10-19T10:29:31Z</dcterms:created>
  <dcterms:modified xsi:type="dcterms:W3CDTF">2014-10-29T11:31:56Z</dcterms:modified>
</cp:coreProperties>
</file>