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7" r:id="rId1"/>
  </p:sldMasterIdLst>
  <p:notesMasterIdLst>
    <p:notesMasterId r:id="rId30"/>
  </p:notesMasterIdLst>
  <p:sldIdLst>
    <p:sldId id="256" r:id="rId2"/>
    <p:sldId id="258" r:id="rId3"/>
    <p:sldId id="259" r:id="rId4"/>
    <p:sldId id="260" r:id="rId5"/>
    <p:sldId id="261" r:id="rId6"/>
    <p:sldId id="262" r:id="rId7"/>
    <p:sldId id="263" r:id="rId8"/>
    <p:sldId id="264" r:id="rId9"/>
    <p:sldId id="265" r:id="rId10"/>
    <p:sldId id="266" r:id="rId11"/>
    <p:sldId id="277" r:id="rId12"/>
    <p:sldId id="278" r:id="rId13"/>
    <p:sldId id="279" r:id="rId14"/>
    <p:sldId id="267" r:id="rId15"/>
    <p:sldId id="284" r:id="rId16"/>
    <p:sldId id="268" r:id="rId17"/>
    <p:sldId id="269" r:id="rId18"/>
    <p:sldId id="270" r:id="rId19"/>
    <p:sldId id="271" r:id="rId20"/>
    <p:sldId id="272" r:id="rId21"/>
    <p:sldId id="273" r:id="rId22"/>
    <p:sldId id="274" r:id="rId23"/>
    <p:sldId id="275" r:id="rId24"/>
    <p:sldId id="276" r:id="rId25"/>
    <p:sldId id="280" r:id="rId26"/>
    <p:sldId id="281" r:id="rId27"/>
    <p:sldId id="282" r:id="rId28"/>
    <p:sldId id="283"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84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6" autoAdjust="0"/>
    <p:restoredTop sz="94624" autoAdjust="0"/>
  </p:normalViewPr>
  <p:slideViewPr>
    <p:cSldViewPr>
      <p:cViewPr>
        <p:scale>
          <a:sx n="104" d="100"/>
          <a:sy n="104" d="100"/>
        </p:scale>
        <p:origin x="-9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3EC456-FC91-4B95-9267-C190DE1BCA81}" type="doc">
      <dgm:prSet loTypeId="urn:microsoft.com/office/officeart/2005/8/layout/default#1" loCatId="list" qsTypeId="urn:microsoft.com/office/officeart/2005/8/quickstyle/simple1" qsCatId="simple" csTypeId="urn:microsoft.com/office/officeart/2005/8/colors/accent1_2" csCatId="accent1" phldr="1"/>
      <dgm:spPr/>
      <dgm:t>
        <a:bodyPr/>
        <a:lstStyle/>
        <a:p>
          <a:pPr rtl="1"/>
          <a:endParaRPr lang="ar-SA"/>
        </a:p>
      </dgm:t>
    </dgm:pt>
    <dgm:pt modelId="{0396130D-1918-4F6D-8596-CEB9615A3697}">
      <dgm:prSet phldrT="[Text]" custT="1"/>
      <dgm:spPr/>
      <dgm:t>
        <a:bodyPr/>
        <a:lstStyle/>
        <a:p>
          <a:pPr rtl="1"/>
          <a:r>
            <a:rPr lang="ar-SA" sz="2000" b="1" dirty="0" smtClean="0">
              <a:solidFill>
                <a:schemeClr val="tx1"/>
              </a:solidFill>
            </a:rPr>
            <a:t>الشرط الثالث :</a:t>
          </a:r>
          <a:r>
            <a:rPr lang="ar-SA" sz="2000" b="1" dirty="0" smtClean="0">
              <a:solidFill>
                <a:srgbClr val="FF0000"/>
              </a:solidFill>
            </a:rPr>
            <a:t> </a:t>
          </a:r>
          <a:r>
            <a:rPr lang="ar-SA" sz="2000" b="1" dirty="0" smtClean="0"/>
            <a:t>الاختيار , وعدم الإكراه</a:t>
          </a:r>
          <a:endParaRPr lang="ar-SA" sz="2000" b="1" dirty="0"/>
        </a:p>
      </dgm:t>
    </dgm:pt>
    <dgm:pt modelId="{2831835E-1216-4770-B6CC-772EF485B4A6}" type="parTrans" cxnId="{4336C71B-6737-4CC3-9A7A-4E607640821C}">
      <dgm:prSet/>
      <dgm:spPr/>
      <dgm:t>
        <a:bodyPr/>
        <a:lstStyle/>
        <a:p>
          <a:pPr rtl="1"/>
          <a:endParaRPr lang="ar-SA"/>
        </a:p>
      </dgm:t>
    </dgm:pt>
    <dgm:pt modelId="{21EBCA18-DF5A-44EF-9C7F-600C3FDD0E45}" type="sibTrans" cxnId="{4336C71B-6737-4CC3-9A7A-4E607640821C}">
      <dgm:prSet/>
      <dgm:spPr/>
      <dgm:t>
        <a:bodyPr/>
        <a:lstStyle/>
        <a:p>
          <a:pPr rtl="1"/>
          <a:endParaRPr lang="ar-SA"/>
        </a:p>
      </dgm:t>
    </dgm:pt>
    <dgm:pt modelId="{707F9446-54D1-438A-9C8E-653922C01FD0}">
      <dgm:prSet phldrT="[Text]" custT="1"/>
      <dgm:spPr/>
      <dgm:t>
        <a:bodyPr/>
        <a:lstStyle/>
        <a:p>
          <a:pPr rtl="1"/>
          <a:r>
            <a:rPr lang="ar-SA" sz="2000" b="1" dirty="0" smtClean="0">
              <a:solidFill>
                <a:schemeClr val="tx1"/>
              </a:solidFill>
            </a:rPr>
            <a:t>الشرط الثاني: </a:t>
          </a:r>
          <a:r>
            <a:rPr lang="ar-SA" sz="2000" b="1" dirty="0" smtClean="0"/>
            <a:t>أن يكون الآذن أهلاً للإذن والأهلية تعتبر بوجود أمرين أحدهما: </a:t>
          </a:r>
          <a:r>
            <a:rPr lang="ar-SA" sz="2000" b="1" dirty="0" smtClean="0">
              <a:solidFill>
                <a:schemeClr val="tx1"/>
              </a:solidFill>
            </a:rPr>
            <a:t>البلوغ </a:t>
          </a:r>
          <a:r>
            <a:rPr lang="ar-SA" sz="2000" b="1" dirty="0" smtClean="0"/>
            <a:t>والثاني </a:t>
          </a:r>
          <a:r>
            <a:rPr lang="ar-SA" sz="2000" b="1" dirty="0" smtClean="0">
              <a:solidFill>
                <a:schemeClr val="tx1"/>
              </a:solidFill>
            </a:rPr>
            <a:t>العقل </a:t>
          </a:r>
          <a:endParaRPr lang="ar-SA" sz="2000" b="1" dirty="0">
            <a:solidFill>
              <a:schemeClr val="tx1"/>
            </a:solidFill>
          </a:endParaRPr>
        </a:p>
      </dgm:t>
    </dgm:pt>
    <dgm:pt modelId="{F98BE4A3-2F54-4E62-917C-F03664454EA7}" type="parTrans" cxnId="{03412BE8-5D1E-468E-861F-B6AD7BB20593}">
      <dgm:prSet/>
      <dgm:spPr/>
      <dgm:t>
        <a:bodyPr/>
        <a:lstStyle/>
        <a:p>
          <a:pPr rtl="1"/>
          <a:endParaRPr lang="ar-SA"/>
        </a:p>
      </dgm:t>
    </dgm:pt>
    <dgm:pt modelId="{CDF8084E-257E-4A1B-A4EC-3F66CBEE05C1}" type="sibTrans" cxnId="{03412BE8-5D1E-468E-861F-B6AD7BB20593}">
      <dgm:prSet/>
      <dgm:spPr/>
      <dgm:t>
        <a:bodyPr/>
        <a:lstStyle/>
        <a:p>
          <a:pPr rtl="1"/>
          <a:endParaRPr lang="ar-SA"/>
        </a:p>
      </dgm:t>
    </dgm:pt>
    <dgm:pt modelId="{F8B4DA14-0E83-40BB-AF37-D6352927BA2C}">
      <dgm:prSet phldrT="[Text]" custT="1"/>
      <dgm:spPr/>
      <dgm:t>
        <a:bodyPr/>
        <a:lstStyle/>
        <a:p>
          <a:pPr rtl="1"/>
          <a:r>
            <a:rPr lang="ar-SA" sz="2000" b="1" dirty="0" smtClean="0">
              <a:solidFill>
                <a:schemeClr val="tx1"/>
              </a:solidFill>
            </a:rPr>
            <a:t>الشرط الأول</a:t>
          </a:r>
          <a:r>
            <a:rPr lang="ar-SA" sz="2000" dirty="0" smtClean="0">
              <a:solidFill>
                <a:srgbClr val="FFFF00"/>
              </a:solidFill>
            </a:rPr>
            <a:t>:</a:t>
          </a:r>
          <a:r>
            <a:rPr lang="ar-SA" sz="2000" dirty="0" smtClean="0">
              <a:solidFill>
                <a:srgbClr val="FF0000"/>
              </a:solidFill>
            </a:rPr>
            <a:t> </a:t>
          </a:r>
          <a:r>
            <a:rPr lang="ar-SA" sz="2000" b="1" dirty="0" smtClean="0"/>
            <a:t>أن يكون الإذن صادراً ممن له الحق, وهو الشخص المريض، أو وليه في حالة تعذر الحصول على إذنه </a:t>
          </a:r>
          <a:endParaRPr lang="ar-SA" sz="2000" b="1" dirty="0"/>
        </a:p>
      </dgm:t>
    </dgm:pt>
    <dgm:pt modelId="{59D91C55-CF18-40AF-A2BC-0A190A393D7E}" type="parTrans" cxnId="{59E00BEF-4B1D-4E23-8B10-7AF8EA582526}">
      <dgm:prSet/>
      <dgm:spPr/>
      <dgm:t>
        <a:bodyPr/>
        <a:lstStyle/>
        <a:p>
          <a:pPr rtl="1"/>
          <a:endParaRPr lang="ar-SA"/>
        </a:p>
      </dgm:t>
    </dgm:pt>
    <dgm:pt modelId="{B46B7C29-146D-4D71-B7F9-EC058D292699}" type="sibTrans" cxnId="{59E00BEF-4B1D-4E23-8B10-7AF8EA582526}">
      <dgm:prSet/>
      <dgm:spPr/>
      <dgm:t>
        <a:bodyPr/>
        <a:lstStyle/>
        <a:p>
          <a:pPr rtl="1"/>
          <a:endParaRPr lang="ar-SA"/>
        </a:p>
      </dgm:t>
    </dgm:pt>
    <dgm:pt modelId="{2C4E080E-D22D-4703-93F0-72DD81B65B36}">
      <dgm:prSet phldrT="[Text]" custT="1"/>
      <dgm:spPr/>
      <dgm:t>
        <a:bodyPr/>
        <a:lstStyle/>
        <a:p>
          <a:pPr rtl="1"/>
          <a:r>
            <a:rPr lang="ar-SA" sz="2000" b="1" dirty="0" smtClean="0">
              <a:solidFill>
                <a:schemeClr val="tx1"/>
              </a:solidFill>
            </a:rPr>
            <a:t>الشرط الخامس: </a:t>
          </a:r>
          <a:r>
            <a:rPr lang="ar-SA" sz="2000" b="1" dirty="0" smtClean="0"/>
            <a:t>أن يعطي الإذن وهو على بينة وإدراك من أمره فلابد من إيضاح الأمر له حتى يعرف ما هو مقدم عليه. </a:t>
          </a:r>
          <a:endParaRPr lang="ar-SA" sz="2000" b="1" dirty="0"/>
        </a:p>
      </dgm:t>
    </dgm:pt>
    <dgm:pt modelId="{AA6BCC4D-E36D-4A51-9467-6B1F9DC2C9F7}" type="parTrans" cxnId="{C916D193-9073-43CA-947C-0A57467C53F2}">
      <dgm:prSet/>
      <dgm:spPr/>
      <dgm:t>
        <a:bodyPr/>
        <a:lstStyle/>
        <a:p>
          <a:pPr rtl="1"/>
          <a:endParaRPr lang="ar-SA"/>
        </a:p>
      </dgm:t>
    </dgm:pt>
    <dgm:pt modelId="{36E2739D-26C2-481B-810F-7B7DE422C217}" type="sibTrans" cxnId="{C916D193-9073-43CA-947C-0A57467C53F2}">
      <dgm:prSet/>
      <dgm:spPr/>
      <dgm:t>
        <a:bodyPr/>
        <a:lstStyle/>
        <a:p>
          <a:pPr rtl="1"/>
          <a:endParaRPr lang="ar-SA"/>
        </a:p>
      </dgm:t>
    </dgm:pt>
    <dgm:pt modelId="{7F4B5CDF-527C-43D9-A330-62913FA093A8}">
      <dgm:prSet phldrT="[Text]" custT="1"/>
      <dgm:spPr/>
      <dgm:t>
        <a:bodyPr/>
        <a:lstStyle/>
        <a:p>
          <a:pPr rtl="1"/>
          <a:r>
            <a:rPr lang="ar-SA" sz="2000" b="1" dirty="0" smtClean="0">
              <a:solidFill>
                <a:schemeClr val="tx1"/>
              </a:solidFill>
            </a:rPr>
            <a:t>الشرط الرابع: </a:t>
          </a:r>
          <a:r>
            <a:rPr lang="ar-SA" sz="2000" b="1" dirty="0" smtClean="0"/>
            <a:t>أن تكون المعالجة المأذون بها مشروعة , فلو كانت محرمة لم يصح الإذن</a:t>
          </a:r>
          <a:endParaRPr lang="ar-SA" sz="2000" b="1" dirty="0"/>
        </a:p>
      </dgm:t>
    </dgm:pt>
    <dgm:pt modelId="{34F20021-3D32-4ED2-80EC-D0D4C815F8F6}" type="parTrans" cxnId="{5FD2C1BE-ECB2-4D08-9CBA-1E0D3124B313}">
      <dgm:prSet/>
      <dgm:spPr/>
      <dgm:t>
        <a:bodyPr/>
        <a:lstStyle/>
        <a:p>
          <a:pPr rtl="1"/>
          <a:endParaRPr lang="ar-SA"/>
        </a:p>
      </dgm:t>
    </dgm:pt>
    <dgm:pt modelId="{38AF7247-67DB-419A-8B99-E8DBC1EF8AD2}" type="sibTrans" cxnId="{5FD2C1BE-ECB2-4D08-9CBA-1E0D3124B313}">
      <dgm:prSet/>
      <dgm:spPr/>
      <dgm:t>
        <a:bodyPr/>
        <a:lstStyle/>
        <a:p>
          <a:pPr rtl="1"/>
          <a:endParaRPr lang="ar-SA"/>
        </a:p>
      </dgm:t>
    </dgm:pt>
    <dgm:pt modelId="{7A641257-B992-4A54-8CEE-18A2DA16F5B2}" type="pres">
      <dgm:prSet presAssocID="{FA3EC456-FC91-4B95-9267-C190DE1BCA81}" presName="diagram" presStyleCnt="0">
        <dgm:presLayoutVars>
          <dgm:dir/>
          <dgm:resizeHandles val="exact"/>
        </dgm:presLayoutVars>
      </dgm:prSet>
      <dgm:spPr/>
      <dgm:t>
        <a:bodyPr/>
        <a:lstStyle/>
        <a:p>
          <a:pPr rtl="1"/>
          <a:endParaRPr lang="ar-BH"/>
        </a:p>
      </dgm:t>
    </dgm:pt>
    <dgm:pt modelId="{DA7FA5D0-235F-4A63-A261-9DEC8EA1EF19}" type="pres">
      <dgm:prSet presAssocID="{0396130D-1918-4F6D-8596-CEB9615A3697}" presName="node" presStyleLbl="node1" presStyleIdx="0" presStyleCnt="5" custScaleY="109105" custLinFactNeighborX="5856" custLinFactNeighborY="27317">
        <dgm:presLayoutVars>
          <dgm:bulletEnabled val="1"/>
        </dgm:presLayoutVars>
      </dgm:prSet>
      <dgm:spPr/>
      <dgm:t>
        <a:bodyPr/>
        <a:lstStyle/>
        <a:p>
          <a:pPr rtl="1"/>
          <a:endParaRPr lang="ar-SA"/>
        </a:p>
      </dgm:t>
    </dgm:pt>
    <dgm:pt modelId="{14FFC91E-CA56-4C99-A298-AAF321C842F7}" type="pres">
      <dgm:prSet presAssocID="{21EBCA18-DF5A-44EF-9C7F-600C3FDD0E45}" presName="sibTrans" presStyleCnt="0"/>
      <dgm:spPr/>
    </dgm:pt>
    <dgm:pt modelId="{E4529A49-915B-4319-A922-B2DD66109C51}" type="pres">
      <dgm:prSet presAssocID="{707F9446-54D1-438A-9C8E-653922C01FD0}" presName="node" presStyleLbl="node1" presStyleIdx="1" presStyleCnt="5" custScaleY="109105" custLinFactNeighborX="-340" custLinFactNeighborY="27317">
        <dgm:presLayoutVars>
          <dgm:bulletEnabled val="1"/>
        </dgm:presLayoutVars>
      </dgm:prSet>
      <dgm:spPr/>
      <dgm:t>
        <a:bodyPr/>
        <a:lstStyle/>
        <a:p>
          <a:pPr rtl="1"/>
          <a:endParaRPr lang="ar-SA"/>
        </a:p>
      </dgm:t>
    </dgm:pt>
    <dgm:pt modelId="{5EE72858-F1E8-4C71-8C1A-C9997DFF8CF9}" type="pres">
      <dgm:prSet presAssocID="{CDF8084E-257E-4A1B-A4EC-3F66CBEE05C1}" presName="sibTrans" presStyleCnt="0"/>
      <dgm:spPr/>
    </dgm:pt>
    <dgm:pt modelId="{109F98C1-8451-4E2B-B085-5AD556F357C3}" type="pres">
      <dgm:prSet presAssocID="{F8B4DA14-0E83-40BB-AF37-D6352927BA2C}" presName="node" presStyleLbl="node1" presStyleIdx="2" presStyleCnt="5" custScaleY="107467" custLinFactNeighborX="-3804" custLinFactNeighborY="26498">
        <dgm:presLayoutVars>
          <dgm:bulletEnabled val="1"/>
        </dgm:presLayoutVars>
      </dgm:prSet>
      <dgm:spPr/>
      <dgm:t>
        <a:bodyPr/>
        <a:lstStyle/>
        <a:p>
          <a:pPr rtl="1"/>
          <a:endParaRPr lang="ar-SA"/>
        </a:p>
      </dgm:t>
    </dgm:pt>
    <dgm:pt modelId="{104192F5-FE65-4B31-BBF1-004AF6D5BB3D}" type="pres">
      <dgm:prSet presAssocID="{B46B7C29-146D-4D71-B7F9-EC058D292699}" presName="sibTrans" presStyleCnt="0"/>
      <dgm:spPr/>
    </dgm:pt>
    <dgm:pt modelId="{4F7FEA80-12FD-43A8-9E7A-2E46A7BED90F}" type="pres">
      <dgm:prSet presAssocID="{2C4E080E-D22D-4703-93F0-72DD81B65B36}" presName="node" presStyleLbl="node1" presStyleIdx="3" presStyleCnt="5" custScaleX="126532" custLinFactNeighborX="392" custLinFactNeighborY="32642">
        <dgm:presLayoutVars>
          <dgm:bulletEnabled val="1"/>
        </dgm:presLayoutVars>
      </dgm:prSet>
      <dgm:spPr/>
      <dgm:t>
        <a:bodyPr/>
        <a:lstStyle/>
        <a:p>
          <a:pPr rtl="1"/>
          <a:endParaRPr lang="ar-SA"/>
        </a:p>
      </dgm:t>
    </dgm:pt>
    <dgm:pt modelId="{CAEE9BDE-0AB0-437C-B80D-02020F383B8A}" type="pres">
      <dgm:prSet presAssocID="{36E2739D-26C2-481B-810F-7B7DE422C217}" presName="sibTrans" presStyleCnt="0"/>
      <dgm:spPr/>
    </dgm:pt>
    <dgm:pt modelId="{CAD0D98F-1412-4152-BBF0-29510373AE6A}" type="pres">
      <dgm:prSet presAssocID="{7F4B5CDF-527C-43D9-A330-62913FA093A8}" presName="node" presStyleLbl="node1" presStyleIdx="4" presStyleCnt="5" custScaleX="128834" custScaleY="101869" custLinFactNeighborX="8640" custLinFactNeighborY="33577">
        <dgm:presLayoutVars>
          <dgm:bulletEnabled val="1"/>
        </dgm:presLayoutVars>
      </dgm:prSet>
      <dgm:spPr/>
      <dgm:t>
        <a:bodyPr/>
        <a:lstStyle/>
        <a:p>
          <a:pPr rtl="1"/>
          <a:endParaRPr lang="ar-SA"/>
        </a:p>
      </dgm:t>
    </dgm:pt>
  </dgm:ptLst>
  <dgm:cxnLst>
    <dgm:cxn modelId="{5FD2C1BE-ECB2-4D08-9CBA-1E0D3124B313}" srcId="{FA3EC456-FC91-4B95-9267-C190DE1BCA81}" destId="{7F4B5CDF-527C-43D9-A330-62913FA093A8}" srcOrd="4" destOrd="0" parTransId="{34F20021-3D32-4ED2-80EC-D0D4C815F8F6}" sibTransId="{38AF7247-67DB-419A-8B99-E8DBC1EF8AD2}"/>
    <dgm:cxn modelId="{B66C22DC-0C1C-4BDF-A4AF-37C8B84D6C4B}" type="presOf" srcId="{707F9446-54D1-438A-9C8E-653922C01FD0}" destId="{E4529A49-915B-4319-A922-B2DD66109C51}" srcOrd="0" destOrd="0" presId="urn:microsoft.com/office/officeart/2005/8/layout/default#1"/>
    <dgm:cxn modelId="{54F7F8DC-2C30-4F18-9EAF-B0A0A52F0584}" type="presOf" srcId="{0396130D-1918-4F6D-8596-CEB9615A3697}" destId="{DA7FA5D0-235F-4A63-A261-9DEC8EA1EF19}" srcOrd="0" destOrd="0" presId="urn:microsoft.com/office/officeart/2005/8/layout/default#1"/>
    <dgm:cxn modelId="{03412BE8-5D1E-468E-861F-B6AD7BB20593}" srcId="{FA3EC456-FC91-4B95-9267-C190DE1BCA81}" destId="{707F9446-54D1-438A-9C8E-653922C01FD0}" srcOrd="1" destOrd="0" parTransId="{F98BE4A3-2F54-4E62-917C-F03664454EA7}" sibTransId="{CDF8084E-257E-4A1B-A4EC-3F66CBEE05C1}"/>
    <dgm:cxn modelId="{C916D193-9073-43CA-947C-0A57467C53F2}" srcId="{FA3EC456-FC91-4B95-9267-C190DE1BCA81}" destId="{2C4E080E-D22D-4703-93F0-72DD81B65B36}" srcOrd="3" destOrd="0" parTransId="{AA6BCC4D-E36D-4A51-9467-6B1F9DC2C9F7}" sibTransId="{36E2739D-26C2-481B-810F-7B7DE422C217}"/>
    <dgm:cxn modelId="{D6F183C4-E697-492C-B206-322908F20657}" type="presOf" srcId="{FA3EC456-FC91-4B95-9267-C190DE1BCA81}" destId="{7A641257-B992-4A54-8CEE-18A2DA16F5B2}" srcOrd="0" destOrd="0" presId="urn:microsoft.com/office/officeart/2005/8/layout/default#1"/>
    <dgm:cxn modelId="{E8B94902-6D87-4F0E-A8A4-88C380F68EB8}" type="presOf" srcId="{7F4B5CDF-527C-43D9-A330-62913FA093A8}" destId="{CAD0D98F-1412-4152-BBF0-29510373AE6A}" srcOrd="0" destOrd="0" presId="urn:microsoft.com/office/officeart/2005/8/layout/default#1"/>
    <dgm:cxn modelId="{812FD17B-2882-465F-9DC6-6859E8C57074}" type="presOf" srcId="{2C4E080E-D22D-4703-93F0-72DD81B65B36}" destId="{4F7FEA80-12FD-43A8-9E7A-2E46A7BED90F}" srcOrd="0" destOrd="0" presId="urn:microsoft.com/office/officeart/2005/8/layout/default#1"/>
    <dgm:cxn modelId="{4336C71B-6737-4CC3-9A7A-4E607640821C}" srcId="{FA3EC456-FC91-4B95-9267-C190DE1BCA81}" destId="{0396130D-1918-4F6D-8596-CEB9615A3697}" srcOrd="0" destOrd="0" parTransId="{2831835E-1216-4770-B6CC-772EF485B4A6}" sibTransId="{21EBCA18-DF5A-44EF-9C7F-600C3FDD0E45}"/>
    <dgm:cxn modelId="{A7C3FE65-2BB5-4773-B8AF-743C85F4B875}" type="presOf" srcId="{F8B4DA14-0E83-40BB-AF37-D6352927BA2C}" destId="{109F98C1-8451-4E2B-B085-5AD556F357C3}" srcOrd="0" destOrd="0" presId="urn:microsoft.com/office/officeart/2005/8/layout/default#1"/>
    <dgm:cxn modelId="{59E00BEF-4B1D-4E23-8B10-7AF8EA582526}" srcId="{FA3EC456-FC91-4B95-9267-C190DE1BCA81}" destId="{F8B4DA14-0E83-40BB-AF37-D6352927BA2C}" srcOrd="2" destOrd="0" parTransId="{59D91C55-CF18-40AF-A2BC-0A190A393D7E}" sibTransId="{B46B7C29-146D-4D71-B7F9-EC058D292699}"/>
    <dgm:cxn modelId="{2968B42A-0483-4B8F-8508-D60F7FD6B113}" type="presParOf" srcId="{7A641257-B992-4A54-8CEE-18A2DA16F5B2}" destId="{DA7FA5D0-235F-4A63-A261-9DEC8EA1EF19}" srcOrd="0" destOrd="0" presId="urn:microsoft.com/office/officeart/2005/8/layout/default#1"/>
    <dgm:cxn modelId="{B8E07B2F-2D35-4276-B353-3BA155D68FA6}" type="presParOf" srcId="{7A641257-B992-4A54-8CEE-18A2DA16F5B2}" destId="{14FFC91E-CA56-4C99-A298-AAF321C842F7}" srcOrd="1" destOrd="0" presId="urn:microsoft.com/office/officeart/2005/8/layout/default#1"/>
    <dgm:cxn modelId="{0E727663-CCB2-4A29-B1C5-B066B237F581}" type="presParOf" srcId="{7A641257-B992-4A54-8CEE-18A2DA16F5B2}" destId="{E4529A49-915B-4319-A922-B2DD66109C51}" srcOrd="2" destOrd="0" presId="urn:microsoft.com/office/officeart/2005/8/layout/default#1"/>
    <dgm:cxn modelId="{BAADA90C-EC3E-4227-AFC3-3DF45B4E77E0}" type="presParOf" srcId="{7A641257-B992-4A54-8CEE-18A2DA16F5B2}" destId="{5EE72858-F1E8-4C71-8C1A-C9997DFF8CF9}" srcOrd="3" destOrd="0" presId="urn:microsoft.com/office/officeart/2005/8/layout/default#1"/>
    <dgm:cxn modelId="{89739FEF-3EB4-4523-A26D-A4F3214A265D}" type="presParOf" srcId="{7A641257-B992-4A54-8CEE-18A2DA16F5B2}" destId="{109F98C1-8451-4E2B-B085-5AD556F357C3}" srcOrd="4" destOrd="0" presId="urn:microsoft.com/office/officeart/2005/8/layout/default#1"/>
    <dgm:cxn modelId="{30704AC6-D46B-44DC-8FDF-BC089343A94A}" type="presParOf" srcId="{7A641257-B992-4A54-8CEE-18A2DA16F5B2}" destId="{104192F5-FE65-4B31-BBF1-004AF6D5BB3D}" srcOrd="5" destOrd="0" presId="urn:microsoft.com/office/officeart/2005/8/layout/default#1"/>
    <dgm:cxn modelId="{A5DB038F-AAD2-4649-B8D9-AD4577689F21}" type="presParOf" srcId="{7A641257-B992-4A54-8CEE-18A2DA16F5B2}" destId="{4F7FEA80-12FD-43A8-9E7A-2E46A7BED90F}" srcOrd="6" destOrd="0" presId="urn:microsoft.com/office/officeart/2005/8/layout/default#1"/>
    <dgm:cxn modelId="{C235E8B5-67AC-4C3D-89A0-FAA25077C536}" type="presParOf" srcId="{7A641257-B992-4A54-8CEE-18A2DA16F5B2}" destId="{CAEE9BDE-0AB0-437C-B80D-02020F383B8A}" srcOrd="7" destOrd="0" presId="urn:microsoft.com/office/officeart/2005/8/layout/default#1"/>
    <dgm:cxn modelId="{50C18DA5-BB75-4518-BDF2-729D620769C0}" type="presParOf" srcId="{7A641257-B992-4A54-8CEE-18A2DA16F5B2}" destId="{CAD0D98F-1412-4152-BBF0-29510373AE6A}"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E80C27-B852-4B9B-BD4A-D5B2822607CB}" type="doc">
      <dgm:prSet loTypeId="urn:microsoft.com/office/officeart/2005/8/layout/default#2" loCatId="list" qsTypeId="urn:microsoft.com/office/officeart/2005/8/quickstyle/simple4" qsCatId="simple" csTypeId="urn:microsoft.com/office/officeart/2005/8/colors/accent1_2" csCatId="accent1" phldr="1"/>
      <dgm:spPr/>
      <dgm:t>
        <a:bodyPr/>
        <a:lstStyle/>
        <a:p>
          <a:pPr rtl="1"/>
          <a:endParaRPr lang="ar-SA"/>
        </a:p>
      </dgm:t>
    </dgm:pt>
    <dgm:pt modelId="{5243E0E5-3CA9-40BF-A815-987A8A2E66F9}">
      <dgm:prSet phldrT="[Text]" custT="1"/>
      <dgm:spPr/>
      <dgm:t>
        <a:bodyPr/>
        <a:lstStyle/>
        <a:p>
          <a:pPr rtl="1"/>
          <a:r>
            <a:rPr lang="ar-SA" sz="3200" b="1" dirty="0" smtClean="0"/>
            <a:t>إذا شفي المريض </a:t>
          </a:r>
          <a:r>
            <a:rPr lang="ar-SA" sz="3200" dirty="0" smtClean="0"/>
            <a:t>من الداء المعَاَلج ْ , فالشفاء علامة انتهاء الإذن الطبي</a:t>
          </a:r>
          <a:endParaRPr lang="ar-SA" sz="3200" dirty="0"/>
        </a:p>
      </dgm:t>
    </dgm:pt>
    <dgm:pt modelId="{179913D6-766D-449D-A85F-55F529C4483B}" type="parTrans" cxnId="{39519BAD-EB26-4330-A723-A9B6EC4A2A58}">
      <dgm:prSet/>
      <dgm:spPr/>
      <dgm:t>
        <a:bodyPr/>
        <a:lstStyle/>
        <a:p>
          <a:pPr rtl="1"/>
          <a:endParaRPr lang="ar-SA"/>
        </a:p>
      </dgm:t>
    </dgm:pt>
    <dgm:pt modelId="{3F25DBC2-4ACF-463C-8468-6B7373C44B3B}" type="sibTrans" cxnId="{39519BAD-EB26-4330-A723-A9B6EC4A2A58}">
      <dgm:prSet/>
      <dgm:spPr/>
      <dgm:t>
        <a:bodyPr/>
        <a:lstStyle/>
        <a:p>
          <a:pPr rtl="1"/>
          <a:endParaRPr lang="ar-SA"/>
        </a:p>
      </dgm:t>
    </dgm:pt>
    <dgm:pt modelId="{56F60A69-2EDA-431E-99B2-C58DB9B1C228}">
      <dgm:prSet phldrT="[Text]" custT="1"/>
      <dgm:spPr/>
      <dgm:t>
        <a:bodyPr/>
        <a:lstStyle/>
        <a:p>
          <a:pPr rtl="1"/>
          <a:r>
            <a:rPr lang="ar-SA" sz="3200" b="1" dirty="0" smtClean="0"/>
            <a:t>عند انتهاء مدته </a:t>
          </a:r>
          <a:r>
            <a:rPr lang="ar-SA" sz="3200" dirty="0" smtClean="0"/>
            <a:t>, فما بعد المدة المأذون فيها يحتاج إلى أذن جديد</a:t>
          </a:r>
          <a:r>
            <a:rPr lang="ar-SA" sz="2000" dirty="0" smtClean="0"/>
            <a:t>. </a:t>
          </a:r>
          <a:endParaRPr lang="ar-SA" sz="2000" dirty="0"/>
        </a:p>
      </dgm:t>
    </dgm:pt>
    <dgm:pt modelId="{88AC3C38-C64C-4DEA-91A4-03B063786D87}" type="parTrans" cxnId="{8A4BB220-FEDA-4FC1-A519-E6D9A93DBC11}">
      <dgm:prSet/>
      <dgm:spPr/>
      <dgm:t>
        <a:bodyPr/>
        <a:lstStyle/>
        <a:p>
          <a:pPr rtl="1"/>
          <a:endParaRPr lang="ar-SA"/>
        </a:p>
      </dgm:t>
    </dgm:pt>
    <dgm:pt modelId="{269BBB29-855D-4446-900A-A8303BE4925A}" type="sibTrans" cxnId="{8A4BB220-FEDA-4FC1-A519-E6D9A93DBC11}">
      <dgm:prSet/>
      <dgm:spPr/>
      <dgm:t>
        <a:bodyPr/>
        <a:lstStyle/>
        <a:p>
          <a:pPr rtl="1"/>
          <a:endParaRPr lang="ar-SA"/>
        </a:p>
      </dgm:t>
    </dgm:pt>
    <dgm:pt modelId="{4A98A9E4-59AB-4873-8FEF-25286118A614}">
      <dgm:prSet phldrT="[Text]" custT="1"/>
      <dgm:spPr/>
      <dgm:t>
        <a:bodyPr/>
        <a:lstStyle/>
        <a:p>
          <a:pPr rtl="1"/>
          <a:r>
            <a:rPr lang="ar-SA" sz="3200" b="1" dirty="0" smtClean="0"/>
            <a:t>الموت </a:t>
          </a:r>
          <a:r>
            <a:rPr lang="ar-SA" sz="3200" dirty="0" smtClean="0"/>
            <a:t>, فإذا توفي المريض انتهى الإذن بعلاجه </a:t>
          </a:r>
          <a:endParaRPr lang="ar-SA" sz="3200" dirty="0"/>
        </a:p>
      </dgm:t>
    </dgm:pt>
    <dgm:pt modelId="{4658A78F-03D1-47A3-9187-B88FFBA51A2A}" type="parTrans" cxnId="{505F34F2-66F1-46A5-A67A-864984BEF22C}">
      <dgm:prSet/>
      <dgm:spPr/>
      <dgm:t>
        <a:bodyPr/>
        <a:lstStyle/>
        <a:p>
          <a:pPr rtl="1"/>
          <a:endParaRPr lang="ar-SA"/>
        </a:p>
      </dgm:t>
    </dgm:pt>
    <dgm:pt modelId="{35B7FB44-0489-4D47-94B6-7B65BF0AA810}" type="sibTrans" cxnId="{505F34F2-66F1-46A5-A67A-864984BEF22C}">
      <dgm:prSet/>
      <dgm:spPr/>
      <dgm:t>
        <a:bodyPr/>
        <a:lstStyle/>
        <a:p>
          <a:pPr rtl="1"/>
          <a:endParaRPr lang="ar-SA"/>
        </a:p>
      </dgm:t>
    </dgm:pt>
    <dgm:pt modelId="{374CB4C4-D71F-4FA2-8793-10E37F256273}">
      <dgm:prSet phldrT="[Text]" custT="1"/>
      <dgm:spPr/>
      <dgm:t>
        <a:bodyPr/>
        <a:lstStyle/>
        <a:p>
          <a:pPr rtl="1"/>
          <a:r>
            <a:rPr lang="ar-SA" sz="3200" b="1" dirty="0" smtClean="0"/>
            <a:t>إذا انتفت الأهلية </a:t>
          </a:r>
          <a:r>
            <a:rPr lang="ar-SA" sz="2800" dirty="0" smtClean="0"/>
            <a:t>عن الآذن كما لو جُن جنوناً مطبقاً, فلا يصح إذنه حينئذ, ووجوده كعدمه</a:t>
          </a:r>
          <a:endParaRPr lang="ar-SA" sz="2800" dirty="0"/>
        </a:p>
      </dgm:t>
    </dgm:pt>
    <dgm:pt modelId="{4789F815-2C06-428E-850A-9E873C35EF6A}" type="parTrans" cxnId="{F6FD9765-1A6A-4F75-8AAE-97491026FEC4}">
      <dgm:prSet/>
      <dgm:spPr/>
      <dgm:t>
        <a:bodyPr/>
        <a:lstStyle/>
        <a:p>
          <a:pPr rtl="1"/>
          <a:endParaRPr lang="ar-SA"/>
        </a:p>
      </dgm:t>
    </dgm:pt>
    <dgm:pt modelId="{8C0A7DFF-44CC-413D-A4B8-E50A8E454076}" type="sibTrans" cxnId="{F6FD9765-1A6A-4F75-8AAE-97491026FEC4}">
      <dgm:prSet/>
      <dgm:spPr/>
      <dgm:t>
        <a:bodyPr/>
        <a:lstStyle/>
        <a:p>
          <a:pPr rtl="1"/>
          <a:endParaRPr lang="ar-SA"/>
        </a:p>
      </dgm:t>
    </dgm:pt>
    <dgm:pt modelId="{F6C8C427-7EC9-4107-A08C-FE01C6AD1FC0}" type="pres">
      <dgm:prSet presAssocID="{BDE80C27-B852-4B9B-BD4A-D5B2822607CB}" presName="diagram" presStyleCnt="0">
        <dgm:presLayoutVars>
          <dgm:dir/>
          <dgm:resizeHandles val="exact"/>
        </dgm:presLayoutVars>
      </dgm:prSet>
      <dgm:spPr/>
      <dgm:t>
        <a:bodyPr/>
        <a:lstStyle/>
        <a:p>
          <a:pPr rtl="1"/>
          <a:endParaRPr lang="ar-BH"/>
        </a:p>
      </dgm:t>
    </dgm:pt>
    <dgm:pt modelId="{1F41AFEC-6641-4F4D-A3A7-F958BC9608AD}" type="pres">
      <dgm:prSet presAssocID="{5243E0E5-3CA9-40BF-A815-987A8A2E66F9}" presName="node" presStyleLbl="node1" presStyleIdx="0" presStyleCnt="4">
        <dgm:presLayoutVars>
          <dgm:bulletEnabled val="1"/>
        </dgm:presLayoutVars>
      </dgm:prSet>
      <dgm:spPr/>
      <dgm:t>
        <a:bodyPr/>
        <a:lstStyle/>
        <a:p>
          <a:pPr rtl="1"/>
          <a:endParaRPr lang="ar-SA"/>
        </a:p>
      </dgm:t>
    </dgm:pt>
    <dgm:pt modelId="{DB5ACADA-8192-4398-8EF1-7DA05623D19F}" type="pres">
      <dgm:prSet presAssocID="{3F25DBC2-4ACF-463C-8468-6B7373C44B3B}" presName="sibTrans" presStyleCnt="0"/>
      <dgm:spPr/>
    </dgm:pt>
    <dgm:pt modelId="{F2E71281-2058-46FD-A9F8-B1B85D8560AE}" type="pres">
      <dgm:prSet presAssocID="{56F60A69-2EDA-431E-99B2-C58DB9B1C228}" presName="node" presStyleLbl="node1" presStyleIdx="1" presStyleCnt="4" custLinFactNeighborX="911" custLinFactNeighborY="-3499">
        <dgm:presLayoutVars>
          <dgm:bulletEnabled val="1"/>
        </dgm:presLayoutVars>
      </dgm:prSet>
      <dgm:spPr/>
      <dgm:t>
        <a:bodyPr/>
        <a:lstStyle/>
        <a:p>
          <a:pPr rtl="1"/>
          <a:endParaRPr lang="ar-SA"/>
        </a:p>
      </dgm:t>
    </dgm:pt>
    <dgm:pt modelId="{4CA7395B-D1C0-481C-AB5C-8973D1E0E648}" type="pres">
      <dgm:prSet presAssocID="{269BBB29-855D-4446-900A-A8303BE4925A}" presName="sibTrans" presStyleCnt="0"/>
      <dgm:spPr/>
    </dgm:pt>
    <dgm:pt modelId="{156E56BE-50BA-4C88-A41E-4E835586A6A2}" type="pres">
      <dgm:prSet presAssocID="{4A98A9E4-59AB-4873-8FEF-25286118A614}" presName="node" presStyleLbl="node1" presStyleIdx="2" presStyleCnt="4" custLinFactNeighborX="-829" custLinFactNeighborY="-2908">
        <dgm:presLayoutVars>
          <dgm:bulletEnabled val="1"/>
        </dgm:presLayoutVars>
      </dgm:prSet>
      <dgm:spPr/>
      <dgm:t>
        <a:bodyPr/>
        <a:lstStyle/>
        <a:p>
          <a:pPr rtl="1"/>
          <a:endParaRPr lang="ar-SA"/>
        </a:p>
      </dgm:t>
    </dgm:pt>
    <dgm:pt modelId="{97209F6B-4AA2-4D8E-BF96-8CFC5A5289AB}" type="pres">
      <dgm:prSet presAssocID="{35B7FB44-0489-4D47-94B6-7B65BF0AA810}" presName="sibTrans" presStyleCnt="0"/>
      <dgm:spPr/>
    </dgm:pt>
    <dgm:pt modelId="{2AC72AAB-A2DC-4A29-A0C4-DC690216C7CE}" type="pres">
      <dgm:prSet presAssocID="{374CB4C4-D71F-4FA2-8793-10E37F256273}" presName="node" presStyleLbl="node1" presStyleIdx="3" presStyleCnt="4" custLinFactNeighborX="911" custLinFactNeighborY="-2908">
        <dgm:presLayoutVars>
          <dgm:bulletEnabled val="1"/>
        </dgm:presLayoutVars>
      </dgm:prSet>
      <dgm:spPr/>
      <dgm:t>
        <a:bodyPr/>
        <a:lstStyle/>
        <a:p>
          <a:pPr rtl="1"/>
          <a:endParaRPr lang="ar-SA"/>
        </a:p>
      </dgm:t>
    </dgm:pt>
  </dgm:ptLst>
  <dgm:cxnLst>
    <dgm:cxn modelId="{5A0E8950-8647-4821-BF67-2433F033E09D}" type="presOf" srcId="{4A98A9E4-59AB-4873-8FEF-25286118A614}" destId="{156E56BE-50BA-4C88-A41E-4E835586A6A2}" srcOrd="0" destOrd="0" presId="urn:microsoft.com/office/officeart/2005/8/layout/default#2"/>
    <dgm:cxn modelId="{F6FD9765-1A6A-4F75-8AAE-97491026FEC4}" srcId="{BDE80C27-B852-4B9B-BD4A-D5B2822607CB}" destId="{374CB4C4-D71F-4FA2-8793-10E37F256273}" srcOrd="3" destOrd="0" parTransId="{4789F815-2C06-428E-850A-9E873C35EF6A}" sibTransId="{8C0A7DFF-44CC-413D-A4B8-E50A8E454076}"/>
    <dgm:cxn modelId="{9693525D-5E80-4F47-87E4-1E3522598B38}" type="presOf" srcId="{374CB4C4-D71F-4FA2-8793-10E37F256273}" destId="{2AC72AAB-A2DC-4A29-A0C4-DC690216C7CE}" srcOrd="0" destOrd="0" presId="urn:microsoft.com/office/officeart/2005/8/layout/default#2"/>
    <dgm:cxn modelId="{505F34F2-66F1-46A5-A67A-864984BEF22C}" srcId="{BDE80C27-B852-4B9B-BD4A-D5B2822607CB}" destId="{4A98A9E4-59AB-4873-8FEF-25286118A614}" srcOrd="2" destOrd="0" parTransId="{4658A78F-03D1-47A3-9187-B88FFBA51A2A}" sibTransId="{35B7FB44-0489-4D47-94B6-7B65BF0AA810}"/>
    <dgm:cxn modelId="{054449B9-A098-44D3-B54A-2DF7D7F030C8}" type="presOf" srcId="{5243E0E5-3CA9-40BF-A815-987A8A2E66F9}" destId="{1F41AFEC-6641-4F4D-A3A7-F958BC9608AD}" srcOrd="0" destOrd="0" presId="urn:microsoft.com/office/officeart/2005/8/layout/default#2"/>
    <dgm:cxn modelId="{2389B4F7-18D1-4308-B2BE-A34A515C26B7}" type="presOf" srcId="{BDE80C27-B852-4B9B-BD4A-D5B2822607CB}" destId="{F6C8C427-7EC9-4107-A08C-FE01C6AD1FC0}" srcOrd="0" destOrd="0" presId="urn:microsoft.com/office/officeart/2005/8/layout/default#2"/>
    <dgm:cxn modelId="{5D14C159-6C2B-462F-842B-707032739015}" type="presOf" srcId="{56F60A69-2EDA-431E-99B2-C58DB9B1C228}" destId="{F2E71281-2058-46FD-A9F8-B1B85D8560AE}" srcOrd="0" destOrd="0" presId="urn:microsoft.com/office/officeart/2005/8/layout/default#2"/>
    <dgm:cxn modelId="{39519BAD-EB26-4330-A723-A9B6EC4A2A58}" srcId="{BDE80C27-B852-4B9B-BD4A-D5B2822607CB}" destId="{5243E0E5-3CA9-40BF-A815-987A8A2E66F9}" srcOrd="0" destOrd="0" parTransId="{179913D6-766D-449D-A85F-55F529C4483B}" sibTransId="{3F25DBC2-4ACF-463C-8468-6B7373C44B3B}"/>
    <dgm:cxn modelId="{8A4BB220-FEDA-4FC1-A519-E6D9A93DBC11}" srcId="{BDE80C27-B852-4B9B-BD4A-D5B2822607CB}" destId="{56F60A69-2EDA-431E-99B2-C58DB9B1C228}" srcOrd="1" destOrd="0" parTransId="{88AC3C38-C64C-4DEA-91A4-03B063786D87}" sibTransId="{269BBB29-855D-4446-900A-A8303BE4925A}"/>
    <dgm:cxn modelId="{C2F0C73B-5DB9-487C-9CD2-EAECF88EB993}" type="presParOf" srcId="{F6C8C427-7EC9-4107-A08C-FE01C6AD1FC0}" destId="{1F41AFEC-6641-4F4D-A3A7-F958BC9608AD}" srcOrd="0" destOrd="0" presId="urn:microsoft.com/office/officeart/2005/8/layout/default#2"/>
    <dgm:cxn modelId="{EB3ABA2A-1220-4C7C-989E-D8D9DE60A5B1}" type="presParOf" srcId="{F6C8C427-7EC9-4107-A08C-FE01C6AD1FC0}" destId="{DB5ACADA-8192-4398-8EF1-7DA05623D19F}" srcOrd="1" destOrd="0" presId="urn:microsoft.com/office/officeart/2005/8/layout/default#2"/>
    <dgm:cxn modelId="{EA0E7236-C2B8-4A2E-9933-C7DD7131214B}" type="presParOf" srcId="{F6C8C427-7EC9-4107-A08C-FE01C6AD1FC0}" destId="{F2E71281-2058-46FD-A9F8-B1B85D8560AE}" srcOrd="2" destOrd="0" presId="urn:microsoft.com/office/officeart/2005/8/layout/default#2"/>
    <dgm:cxn modelId="{2C44540A-D8C4-44BA-8F0F-0A8ECB227C13}" type="presParOf" srcId="{F6C8C427-7EC9-4107-A08C-FE01C6AD1FC0}" destId="{4CA7395B-D1C0-481C-AB5C-8973D1E0E648}" srcOrd="3" destOrd="0" presId="urn:microsoft.com/office/officeart/2005/8/layout/default#2"/>
    <dgm:cxn modelId="{4AF563E1-9357-486E-8E88-4D43E4AF8251}" type="presParOf" srcId="{F6C8C427-7EC9-4107-A08C-FE01C6AD1FC0}" destId="{156E56BE-50BA-4C88-A41E-4E835586A6A2}" srcOrd="4" destOrd="0" presId="urn:microsoft.com/office/officeart/2005/8/layout/default#2"/>
    <dgm:cxn modelId="{47A10E8F-770F-440D-A118-730A6D5E5CA8}" type="presParOf" srcId="{F6C8C427-7EC9-4107-A08C-FE01C6AD1FC0}" destId="{97209F6B-4AA2-4D8E-BF96-8CFC5A5289AB}" srcOrd="5" destOrd="0" presId="urn:microsoft.com/office/officeart/2005/8/layout/default#2"/>
    <dgm:cxn modelId="{9476C6BF-DF81-44E7-BEAD-8E2637E5630F}" type="presParOf" srcId="{F6C8C427-7EC9-4107-A08C-FE01C6AD1FC0}" destId="{2AC72AAB-A2DC-4A29-A0C4-DC690216C7CE}" srcOrd="6"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1503D50-6BF3-4A40-9294-EA1585FB8E3D}" type="datetimeFigureOut">
              <a:rPr lang="ar-SA" smtClean="0"/>
              <a:pPr/>
              <a:t>05/02/1436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50C8D91-10F9-47B4-B140-474EED74FA26}" type="slidenum">
              <a:rPr lang="ar-SA" smtClean="0"/>
              <a:pPr/>
              <a:t>‹#›</a:t>
            </a:fld>
            <a:endParaRPr lang="ar-SA"/>
          </a:p>
        </p:txBody>
      </p:sp>
    </p:spTree>
    <p:extLst>
      <p:ext uri="{BB962C8B-B14F-4D97-AF65-F5344CB8AC3E}">
        <p14:creationId xmlns:p14="http://schemas.microsoft.com/office/powerpoint/2010/main" val="3382557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A50C8D91-10F9-47B4-B140-474EED74FA26}" type="slidenum">
              <a:rPr lang="ar-SA" smtClean="0"/>
              <a:pPr/>
              <a:t>23</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113C460-E949-4314-8BA5-1D82FF16052C}" type="datetimeFigureOut">
              <a:rPr lang="ar-SA" smtClean="0"/>
              <a:pPr/>
              <a:t>05/02/1436</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2CE24F-ECEE-467F-AB13-D6A634E8552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13C460-E949-4314-8BA5-1D82FF16052C}" type="datetimeFigureOut">
              <a:rPr lang="ar-SA" smtClean="0"/>
              <a:pPr/>
              <a:t>05/02/1436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C2CE24F-ECEE-467F-AB13-D6A634E8552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13C460-E949-4314-8BA5-1D82FF16052C}" type="datetimeFigureOut">
              <a:rPr lang="ar-SA" smtClean="0"/>
              <a:pPr/>
              <a:t>05/02/1436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C2CE24F-ECEE-467F-AB13-D6A634E8552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13C460-E949-4314-8BA5-1D82FF16052C}" type="datetimeFigureOut">
              <a:rPr lang="ar-SA" smtClean="0"/>
              <a:pPr/>
              <a:t>05/02/1436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C2CE24F-ECEE-467F-AB13-D6A634E85528}"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13C460-E949-4314-8BA5-1D82FF16052C}" type="datetimeFigureOut">
              <a:rPr lang="ar-SA" smtClean="0"/>
              <a:pPr/>
              <a:t>05/02/1436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C2CE24F-ECEE-467F-AB13-D6A634E85528}"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13C460-E949-4314-8BA5-1D82FF16052C}" type="datetimeFigureOut">
              <a:rPr lang="ar-SA" smtClean="0"/>
              <a:pPr/>
              <a:t>05/02/1436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C2CE24F-ECEE-467F-AB13-D6A634E85528}"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13C460-E949-4314-8BA5-1D82FF16052C}" type="datetimeFigureOut">
              <a:rPr lang="ar-SA" smtClean="0"/>
              <a:pPr/>
              <a:t>05/02/1436</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EC2CE24F-ECEE-467F-AB13-D6A634E85528}"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113C460-E949-4314-8BA5-1D82FF16052C}" type="datetimeFigureOut">
              <a:rPr lang="ar-SA" smtClean="0"/>
              <a:pPr/>
              <a:t>05/02/1436</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EC2CE24F-ECEE-467F-AB13-D6A634E85528}"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13C460-E949-4314-8BA5-1D82FF16052C}" type="datetimeFigureOut">
              <a:rPr lang="ar-SA" smtClean="0"/>
              <a:pPr/>
              <a:t>05/02/1436</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EC2CE24F-ECEE-467F-AB13-D6A634E8552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113C460-E949-4314-8BA5-1D82FF16052C}" type="datetimeFigureOut">
              <a:rPr lang="ar-SA" smtClean="0"/>
              <a:pPr/>
              <a:t>05/02/1436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C2CE24F-ECEE-467F-AB13-D6A634E85528}"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13C460-E949-4314-8BA5-1D82FF16052C}" type="datetimeFigureOut">
              <a:rPr lang="ar-SA" smtClean="0"/>
              <a:pPr/>
              <a:t>05/02/1436</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C2CE24F-ECEE-467F-AB13-D6A634E85528}"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13C460-E949-4314-8BA5-1D82FF16052C}" type="datetimeFigureOut">
              <a:rPr lang="ar-SA" smtClean="0"/>
              <a:pPr/>
              <a:t>05/02/1436</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2CE24F-ECEE-467F-AB13-D6A634E8552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7.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460375"/>
          </a:xfrm>
        </p:spPr>
        <p:txBody>
          <a:bodyPr/>
          <a:lstStyle/>
          <a:p>
            <a:pPr algn="ctr"/>
            <a:r>
              <a:rPr lang="ar-SA" sz="7200" dirty="0" smtClean="0">
                <a:solidFill>
                  <a:srgbClr val="92D050"/>
                </a:solidFill>
                <a:effectLst>
                  <a:glow rad="63500">
                    <a:schemeClr val="accent5">
                      <a:satMod val="175000"/>
                      <a:alpha val="40000"/>
                    </a:schemeClr>
                  </a:glow>
                  <a:outerShdw blurRad="38100" dist="38100" dir="2700000" algn="tl">
                    <a:srgbClr val="000000">
                      <a:alpha val="43137"/>
                    </a:srgbClr>
                  </a:outerShdw>
                </a:effectLst>
              </a:rPr>
              <a:t> الإذن الطبي </a:t>
            </a:r>
            <a:endParaRPr lang="ar-SA" sz="7200" dirty="0">
              <a:solidFill>
                <a:srgbClr val="92D050"/>
              </a:solidFill>
              <a:effectLst>
                <a:glow rad="63500">
                  <a:schemeClr val="accent5">
                    <a:satMod val="175000"/>
                    <a:alpha val="40000"/>
                  </a:schemeClr>
                </a:glow>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ar-SA" dirty="0"/>
          </a:p>
        </p:txBody>
      </p:sp>
      <p:pic>
        <p:nvPicPr>
          <p:cNvPr id="4" name="Picture 3" descr="chen_600.jpg"/>
          <p:cNvPicPr>
            <a:picLocks noChangeAspect="1"/>
          </p:cNvPicPr>
          <p:nvPr/>
        </p:nvPicPr>
        <p:blipFill>
          <a:blip r:embed="rId2" cstate="print"/>
          <a:stretch>
            <a:fillRect/>
          </a:stretch>
        </p:blipFill>
        <p:spPr>
          <a:xfrm>
            <a:off x="467544" y="620688"/>
            <a:ext cx="2592288" cy="1728192"/>
          </a:xfrm>
          <a:prstGeom prst="rect">
            <a:avLst/>
          </a:prstGeom>
          <a:ln>
            <a:noFill/>
          </a:ln>
          <a:effectLst>
            <a:softEdge rad="112500"/>
          </a:effectLst>
        </p:spPr>
      </p:pic>
      <p:pic>
        <p:nvPicPr>
          <p:cNvPr id="1026" name="Picture 2"/>
          <p:cNvPicPr>
            <a:picLocks noChangeAspect="1" noChangeArrowheads="1"/>
          </p:cNvPicPr>
          <p:nvPr/>
        </p:nvPicPr>
        <p:blipFill>
          <a:blip r:embed="rId3" cstate="print"/>
          <a:srcRect/>
          <a:stretch>
            <a:fillRect/>
          </a:stretch>
        </p:blipFill>
        <p:spPr bwMode="auto">
          <a:xfrm>
            <a:off x="5652120" y="3501008"/>
            <a:ext cx="3093561" cy="1800200"/>
          </a:xfrm>
          <a:prstGeom prst="rect">
            <a:avLst/>
          </a:prstGeom>
          <a:ln>
            <a:noFill/>
          </a:ln>
          <a:effectLst>
            <a:softEdge rad="112500"/>
          </a:effectLst>
        </p:spPr>
      </p:pic>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u="sng" dirty="0" smtClean="0"/>
              <a:t>وانقسم هذا الاتجاه إلى</a:t>
            </a:r>
            <a:r>
              <a:rPr lang="ar-SA" b="1" u="sng" dirty="0" smtClean="0"/>
              <a:t> فريقين</a:t>
            </a:r>
            <a:r>
              <a:rPr lang="ar-SA" u="sng" dirty="0" smtClean="0"/>
              <a:t>:</a:t>
            </a:r>
          </a:p>
          <a:p>
            <a:endParaRPr lang="ar-SA" dirty="0" smtClean="0"/>
          </a:p>
          <a:p>
            <a:pPr>
              <a:buNone/>
            </a:pPr>
            <a:endParaRPr lang="ar-SA" dirty="0"/>
          </a:p>
        </p:txBody>
      </p:sp>
      <p:sp>
        <p:nvSpPr>
          <p:cNvPr id="3" name="Title 2"/>
          <p:cNvSpPr>
            <a:spLocks noGrp="1"/>
          </p:cNvSpPr>
          <p:nvPr>
            <p:ph type="title"/>
          </p:nvPr>
        </p:nvSpPr>
        <p:spPr/>
        <p:txBody>
          <a:bodyPr/>
          <a:lstStyle/>
          <a:p>
            <a:pPr algn="r"/>
            <a:r>
              <a:rPr lang="ar-SA" u="sng" dirty="0" smtClean="0">
                <a:solidFill>
                  <a:srgbClr val="00B050"/>
                </a:solidFill>
              </a:rPr>
              <a:t>الاتجاه الثالث</a:t>
            </a:r>
            <a:r>
              <a:rPr lang="ar-SA" u="sng" dirty="0" smtClean="0"/>
              <a:t>: وجوب التداوي</a:t>
            </a:r>
            <a:endParaRPr lang="ar-SA" u="sng" dirty="0"/>
          </a:p>
        </p:txBody>
      </p:sp>
      <p:graphicFrame>
        <p:nvGraphicFramePr>
          <p:cNvPr id="5" name="Table 4"/>
          <p:cNvGraphicFramePr>
            <a:graphicFrameLocks noGrp="1"/>
          </p:cNvGraphicFramePr>
          <p:nvPr/>
        </p:nvGraphicFramePr>
        <p:xfrm>
          <a:off x="467544" y="2420888"/>
          <a:ext cx="8064896" cy="3358751"/>
        </p:xfrm>
        <a:graphic>
          <a:graphicData uri="http://schemas.openxmlformats.org/drawingml/2006/table">
            <a:tbl>
              <a:tblPr rtl="1" firstRow="1" bandRow="1">
                <a:tableStyleId>{5C22544A-7EE6-4342-B048-85BDC9FD1C3A}</a:tableStyleId>
              </a:tblPr>
              <a:tblGrid>
                <a:gridCol w="4032448"/>
                <a:gridCol w="4032448"/>
              </a:tblGrid>
              <a:tr h="504056">
                <a:tc>
                  <a:txBody>
                    <a:bodyPr/>
                    <a:lstStyle/>
                    <a:p>
                      <a:pPr algn="ctr" rtl="1"/>
                      <a:r>
                        <a:rPr lang="ar-SA" sz="2800" b="1" dirty="0" smtClean="0"/>
                        <a:t>الفريق الأول</a:t>
                      </a:r>
                      <a:endParaRPr lang="ar-SA" sz="2800" dirty="0"/>
                    </a:p>
                  </a:txBody>
                  <a:tcPr/>
                </a:tc>
                <a:tc>
                  <a:txBody>
                    <a:bodyPr/>
                    <a:lstStyle/>
                    <a:p>
                      <a:pPr algn="ctr" rtl="1"/>
                      <a:r>
                        <a:rPr lang="ar-SA" sz="2800" b="1" dirty="0" smtClean="0"/>
                        <a:t>الفريق الثاني</a:t>
                      </a:r>
                      <a:endParaRPr lang="ar-SA" sz="2800" dirty="0"/>
                    </a:p>
                  </a:txBody>
                  <a:tcPr/>
                </a:tc>
              </a:tr>
              <a:tr h="2840591">
                <a:tc>
                  <a:txBody>
                    <a:bodyPr/>
                    <a:lstStyle/>
                    <a:p>
                      <a:pPr rtl="1"/>
                      <a:endParaRPr lang="ar-SA" b="1"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يرى </a:t>
                      </a:r>
                      <a:r>
                        <a:rPr lang="ar-SA" b="1" dirty="0" smtClean="0">
                          <a:solidFill>
                            <a:schemeClr val="tx1"/>
                          </a:solidFill>
                        </a:rPr>
                        <a:t>وجوب التداوي </a:t>
                      </a:r>
                      <a:r>
                        <a:rPr lang="ar-SA" dirty="0" smtClean="0"/>
                        <a:t>مطلقا، وهو قول لبعض الحنابلة </a:t>
                      </a:r>
                    </a:p>
                    <a:p>
                      <a:pPr marL="0" marR="0" indent="0" algn="r" defTabSz="914400" rtl="1" eaLnBrk="1" fontAlgn="auto" latinLnBrk="0" hangingPunct="1">
                        <a:lnSpc>
                          <a:spcPct val="100000"/>
                        </a:lnSpc>
                        <a:spcBef>
                          <a:spcPts val="0"/>
                        </a:spcBef>
                        <a:spcAft>
                          <a:spcPts val="0"/>
                        </a:spcAft>
                        <a:buClrTx/>
                        <a:buSzTx/>
                        <a:buFontTx/>
                        <a:buNone/>
                        <a:tabLst/>
                        <a:defRPr/>
                      </a:pPr>
                      <a:endParaRPr lang="ar-SA"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SA" b="1" u="sng" dirty="0" smtClean="0"/>
                        <a:t>حجة</a:t>
                      </a:r>
                      <a:r>
                        <a:rPr lang="ar-SA" b="1" u="sng" baseline="0" dirty="0" smtClean="0"/>
                        <a:t> هذا القول</a:t>
                      </a:r>
                      <a:r>
                        <a:rPr lang="ar-SA" baseline="0" dirty="0" smtClean="0"/>
                        <a:t>:</a:t>
                      </a:r>
                      <a:r>
                        <a:rPr kumimoji="0" lang="ar-SA" sz="1800" kern="1200" dirty="0" smtClean="0">
                          <a:solidFill>
                            <a:schemeClr val="dk1"/>
                          </a:solidFill>
                          <a:latin typeface="+mn-lt"/>
                          <a:ea typeface="+mn-ea"/>
                          <a:cs typeface="+mn-cs"/>
                        </a:rPr>
                        <a:t>أن التداوي فيه دفع للهلاك عن النفس وهو أمر واجب</a:t>
                      </a:r>
                      <a:endParaRPr lang="ar-SA" dirty="0" smtClean="0"/>
                    </a:p>
                    <a:p>
                      <a:pPr rtl="1"/>
                      <a:endParaRPr lang="ar-SA" b="1" dirty="0" smtClean="0">
                        <a:solidFill>
                          <a:schemeClr val="tx1"/>
                        </a:solidFill>
                      </a:endParaRPr>
                    </a:p>
                  </a:txBody>
                  <a:tcPr/>
                </a:tc>
                <a:tc>
                  <a:txBody>
                    <a:bodyPr/>
                    <a:lstStyle/>
                    <a:p>
                      <a:pPr rtl="1"/>
                      <a:endParaRPr lang="ar-SA" b="1" dirty="0" smtClean="0">
                        <a:solidFill>
                          <a:schemeClr val="tx1"/>
                        </a:solidFill>
                      </a:endParaRPr>
                    </a:p>
                    <a:p>
                      <a:pPr rtl="1"/>
                      <a:r>
                        <a:rPr lang="ar-SA" dirty="0" smtClean="0"/>
                        <a:t> </a:t>
                      </a:r>
                      <a:r>
                        <a:rPr lang="ar-SA" b="1" dirty="0" smtClean="0"/>
                        <a:t>قال بعض الشافعية</a:t>
                      </a:r>
                      <a:r>
                        <a:rPr lang="ar-SA" dirty="0" smtClean="0"/>
                        <a:t>:يجب التداوي إن علم أن بقاء النفس لا يحصل بغيره، وبه</a:t>
                      </a:r>
                    </a:p>
                    <a:p>
                      <a:pPr rtl="1"/>
                      <a:endParaRPr lang="ar-SA" dirty="0" smtClean="0"/>
                    </a:p>
                    <a:p>
                      <a:pPr rtl="1"/>
                      <a:r>
                        <a:rPr lang="ar-SA" dirty="0" smtClean="0"/>
                        <a:t> </a:t>
                      </a:r>
                      <a:endParaRPr lang="ar-SA" b="1" dirty="0">
                        <a:solidFill>
                          <a:schemeClr val="tx1"/>
                        </a:solidFill>
                      </a:endParaRPr>
                    </a:p>
                  </a:txBody>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ar-SA" dirty="0"/>
          </a:p>
        </p:txBody>
      </p:sp>
      <p:sp>
        <p:nvSpPr>
          <p:cNvPr id="3" name="Title 2"/>
          <p:cNvSpPr>
            <a:spLocks noGrp="1"/>
          </p:cNvSpPr>
          <p:nvPr>
            <p:ph type="title"/>
          </p:nvPr>
        </p:nvSpPr>
        <p:spPr/>
        <p:txBody>
          <a:bodyPr>
            <a:noAutofit/>
          </a:bodyPr>
          <a:lstStyle/>
          <a:p>
            <a:pPr algn="ctr"/>
            <a:r>
              <a:rPr lang="ar-SA" sz="7200" u="sng" dirty="0" smtClean="0">
                <a:solidFill>
                  <a:srgbClr val="92D050"/>
                </a:solidFill>
                <a:effectLst>
                  <a:outerShdw blurRad="38100" dist="38100" dir="2700000" algn="tl">
                    <a:srgbClr val="000000">
                      <a:alpha val="43137"/>
                    </a:srgbClr>
                  </a:outerShdw>
                </a:effectLst>
              </a:rPr>
              <a:t>احكام التداوي</a:t>
            </a:r>
            <a:endParaRPr lang="ar-SA" sz="7200" u="sng" dirty="0">
              <a:solidFill>
                <a:srgbClr val="92D050"/>
              </a:solidFill>
              <a:effectLst>
                <a:outerShdw blurRad="38100" dist="38100" dir="2700000" algn="tl">
                  <a:srgbClr val="000000">
                    <a:alpha val="43137"/>
                  </a:srgbClr>
                </a:outerShdw>
              </a:effectLst>
            </a:endParaRPr>
          </a:p>
        </p:txBody>
      </p:sp>
      <p:grpSp>
        <p:nvGrpSpPr>
          <p:cNvPr id="11" name="Group 37"/>
          <p:cNvGrpSpPr>
            <a:grpSpLocks/>
          </p:cNvGrpSpPr>
          <p:nvPr/>
        </p:nvGrpSpPr>
        <p:grpSpPr bwMode="auto">
          <a:xfrm>
            <a:off x="971600" y="1916832"/>
            <a:ext cx="6822154" cy="4022105"/>
            <a:chOff x="2701877" y="1989949"/>
            <a:chExt cx="3864956" cy="3405583"/>
          </a:xfrm>
        </p:grpSpPr>
        <p:sp>
          <p:nvSpPr>
            <p:cNvPr id="12" name="Donut 8"/>
            <p:cNvSpPr>
              <a:spLocks noChangeArrowheads="1"/>
            </p:cNvSpPr>
            <p:nvPr/>
          </p:nvSpPr>
          <p:spPr bwMode="auto">
            <a:xfrm>
              <a:off x="2701877" y="2294801"/>
              <a:ext cx="2406887" cy="2535239"/>
            </a:xfrm>
            <a:custGeom>
              <a:avLst/>
              <a:gdLst>
                <a:gd name="T0" fmla="*/ 1097280 w 2194560"/>
                <a:gd name="T1" fmla="*/ 0 h 2194560"/>
                <a:gd name="T2" fmla="*/ 321386 w 2194560"/>
                <a:gd name="T3" fmla="*/ 321386 h 2194560"/>
                <a:gd name="T4" fmla="*/ 0 w 2194560"/>
                <a:gd name="T5" fmla="*/ 1097280 h 2194560"/>
                <a:gd name="T6" fmla="*/ 321386 w 2194560"/>
                <a:gd name="T7" fmla="*/ 1873174 h 2194560"/>
                <a:gd name="T8" fmla="*/ 1097280 w 2194560"/>
                <a:gd name="T9" fmla="*/ 2194560 h 2194560"/>
                <a:gd name="T10" fmla="*/ 1873174 w 2194560"/>
                <a:gd name="T11" fmla="*/ 1873174 h 2194560"/>
                <a:gd name="T12" fmla="*/ 2194560 w 2194560"/>
                <a:gd name="T13" fmla="*/ 1097280 h 2194560"/>
                <a:gd name="T14" fmla="*/ 1873174 w 2194560"/>
                <a:gd name="T15" fmla="*/ 321386 h 2194560"/>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321386 w 2194560"/>
                <a:gd name="T25" fmla="*/ 321386 h 2194560"/>
                <a:gd name="T26" fmla="*/ 1873174 w 2194560"/>
                <a:gd name="T27" fmla="*/ 1873174 h 2194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94560" h="2194560">
                  <a:moveTo>
                    <a:pt x="0" y="1097280"/>
                  </a:moveTo>
                  <a:lnTo>
                    <a:pt x="0" y="1097280"/>
                  </a:lnTo>
                  <a:cubicBezTo>
                    <a:pt x="0" y="491269"/>
                    <a:pt x="491269" y="0"/>
                    <a:pt x="1097280" y="0"/>
                  </a:cubicBezTo>
                  <a:cubicBezTo>
                    <a:pt x="1097280" y="0"/>
                    <a:pt x="1097281" y="1"/>
                    <a:pt x="1097281" y="1"/>
                  </a:cubicBezTo>
                  <a:cubicBezTo>
                    <a:pt x="1703292" y="1"/>
                    <a:pt x="2194561" y="491270"/>
                    <a:pt x="2194561" y="1097281"/>
                  </a:cubicBezTo>
                  <a:cubicBezTo>
                    <a:pt x="2194561" y="1097281"/>
                    <a:pt x="2194560" y="1097282"/>
                    <a:pt x="2194560" y="1097282"/>
                  </a:cubicBezTo>
                  <a:lnTo>
                    <a:pt x="2194561" y="1097283"/>
                  </a:lnTo>
                  <a:cubicBezTo>
                    <a:pt x="2194561" y="1703294"/>
                    <a:pt x="1703292" y="2194563"/>
                    <a:pt x="1097281" y="2194563"/>
                  </a:cubicBezTo>
                  <a:cubicBezTo>
                    <a:pt x="1097280" y="2194562"/>
                    <a:pt x="1097280" y="2194562"/>
                    <a:pt x="1097280" y="2194562"/>
                  </a:cubicBezTo>
                  <a:cubicBezTo>
                    <a:pt x="491269" y="2194562"/>
                    <a:pt x="1" y="1703293"/>
                    <a:pt x="1" y="1097283"/>
                  </a:cubicBezTo>
                  <a:cubicBezTo>
                    <a:pt x="1" y="1097282"/>
                    <a:pt x="1" y="1097282"/>
                    <a:pt x="1" y="1097282"/>
                  </a:cubicBezTo>
                  <a:close/>
                  <a:moveTo>
                    <a:pt x="262974" y="1097280"/>
                  </a:moveTo>
                  <a:lnTo>
                    <a:pt x="262974" y="1097280"/>
                  </a:lnTo>
                  <a:cubicBezTo>
                    <a:pt x="262974" y="1097280"/>
                    <a:pt x="262973" y="1097280"/>
                    <a:pt x="262973" y="1097280"/>
                  </a:cubicBezTo>
                  <a:cubicBezTo>
                    <a:pt x="262973" y="1558055"/>
                    <a:pt x="636504" y="1931586"/>
                    <a:pt x="1097279" y="1931586"/>
                  </a:cubicBezTo>
                  <a:cubicBezTo>
                    <a:pt x="1558053" y="1931586"/>
                    <a:pt x="1931585" y="1558055"/>
                    <a:pt x="1931585" y="1097281"/>
                  </a:cubicBezTo>
                  <a:cubicBezTo>
                    <a:pt x="1931585" y="636506"/>
                    <a:pt x="1558053" y="262975"/>
                    <a:pt x="1097279" y="262975"/>
                  </a:cubicBezTo>
                  <a:lnTo>
                    <a:pt x="1097278" y="262975"/>
                  </a:lnTo>
                  <a:cubicBezTo>
                    <a:pt x="1097278" y="262975"/>
                    <a:pt x="1097278" y="262974"/>
                    <a:pt x="1097278" y="262974"/>
                  </a:cubicBezTo>
                  <a:cubicBezTo>
                    <a:pt x="636503" y="262974"/>
                    <a:pt x="262972" y="636505"/>
                    <a:pt x="262972" y="1097280"/>
                  </a:cubicBezTo>
                  <a:close/>
                </a:path>
              </a:pathLst>
            </a:custGeom>
            <a:gradFill rotWithShape="1">
              <a:gsLst>
                <a:gs pos="0">
                  <a:srgbClr val="5AF300"/>
                </a:gs>
                <a:gs pos="100000">
                  <a:srgbClr val="208A0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24" name="Donut 13"/>
            <p:cNvSpPr>
              <a:spLocks noChangeArrowheads="1"/>
            </p:cNvSpPr>
            <p:nvPr/>
          </p:nvSpPr>
          <p:spPr bwMode="auto">
            <a:xfrm flipV="1">
              <a:off x="5598301" y="1989949"/>
              <a:ext cx="968532" cy="1097467"/>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adFill rotWithShape="1">
              <a:gsLst>
                <a:gs pos="0">
                  <a:srgbClr val="00B0F0"/>
                </a:gs>
                <a:gs pos="100000">
                  <a:srgbClr val="0070C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22" name="Donut 14"/>
            <p:cNvSpPr>
              <a:spLocks noChangeArrowheads="1"/>
            </p:cNvSpPr>
            <p:nvPr/>
          </p:nvSpPr>
          <p:spPr bwMode="auto">
            <a:xfrm flipV="1">
              <a:off x="5598301" y="4245853"/>
              <a:ext cx="966944" cy="1149679"/>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adFill rotWithShape="1">
              <a:gsLst>
                <a:gs pos="0">
                  <a:srgbClr val="00B0F0"/>
                </a:gs>
                <a:gs pos="100000">
                  <a:srgbClr val="0070C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21" name="Rektangel 76"/>
            <p:cNvSpPr>
              <a:spLocks noChangeArrowheads="1"/>
            </p:cNvSpPr>
            <p:nvPr/>
          </p:nvSpPr>
          <p:spPr bwMode="auto">
            <a:xfrm>
              <a:off x="2987440" y="2904505"/>
              <a:ext cx="1822453" cy="1485417"/>
            </a:xfrm>
            <a:prstGeom prst="rect">
              <a:avLst/>
            </a:prstGeom>
            <a:noFill/>
            <a:ln w="9525">
              <a:noFill/>
              <a:miter lim="800000"/>
              <a:headEnd/>
              <a:tailEnd/>
            </a:ln>
          </p:spPr>
          <p:txBody>
            <a:bodyPr>
              <a:spAutoFit/>
            </a:bodyPr>
            <a:lstStyle/>
            <a:p>
              <a:pPr algn="ctr" defTabSz="914400"/>
              <a:r>
                <a:rPr lang="ar-SA" sz="5400" b="1" noProof="1" smtClean="0">
                  <a:solidFill>
                    <a:schemeClr val="tx2"/>
                  </a:solidFill>
                  <a:cs typeface="Arial" charset="0"/>
                </a:rPr>
                <a:t>المنع من التداوي</a:t>
              </a:r>
              <a:endParaRPr lang="da-DK" sz="5400" b="1" dirty="0">
                <a:solidFill>
                  <a:schemeClr val="tx2"/>
                </a:solidFill>
              </a:endParaRPr>
            </a:p>
          </p:txBody>
        </p:sp>
      </p:grpSp>
      <p:sp>
        <p:nvSpPr>
          <p:cNvPr id="43" name="TextBox 42"/>
          <p:cNvSpPr txBox="1"/>
          <p:nvPr/>
        </p:nvSpPr>
        <p:spPr>
          <a:xfrm>
            <a:off x="6300192" y="2132856"/>
            <a:ext cx="1152128" cy="954107"/>
          </a:xfrm>
          <a:prstGeom prst="rect">
            <a:avLst/>
          </a:prstGeom>
          <a:noFill/>
        </p:spPr>
        <p:txBody>
          <a:bodyPr wrap="square" rtlCol="1">
            <a:spAutoFit/>
          </a:bodyPr>
          <a:lstStyle/>
          <a:p>
            <a:r>
              <a:rPr lang="ar-SA" sz="2800" b="1" dirty="0" smtClean="0"/>
              <a:t>الإنكار مطلقا</a:t>
            </a:r>
            <a:endParaRPr lang="ar-SA" sz="2800" b="1" dirty="0"/>
          </a:p>
        </p:txBody>
      </p:sp>
      <p:sp>
        <p:nvSpPr>
          <p:cNvPr id="44" name="TextBox 43"/>
          <p:cNvSpPr txBox="1"/>
          <p:nvPr/>
        </p:nvSpPr>
        <p:spPr>
          <a:xfrm>
            <a:off x="6372200" y="5013176"/>
            <a:ext cx="1152128" cy="523220"/>
          </a:xfrm>
          <a:prstGeom prst="rect">
            <a:avLst/>
          </a:prstGeom>
          <a:noFill/>
        </p:spPr>
        <p:txBody>
          <a:bodyPr wrap="square" rtlCol="1">
            <a:spAutoFit/>
          </a:bodyPr>
          <a:lstStyle/>
          <a:p>
            <a:r>
              <a:rPr lang="ar-SA" sz="2800" b="1" dirty="0" smtClean="0"/>
              <a:t>الإعتقاد</a:t>
            </a:r>
            <a:endParaRPr lang="ar-SA" sz="2800" b="1" dirty="0"/>
          </a:p>
        </p:txBody>
      </p:sp>
      <p:sp>
        <p:nvSpPr>
          <p:cNvPr id="45" name="Bent Arrow 44"/>
          <p:cNvSpPr/>
          <p:nvPr/>
        </p:nvSpPr>
        <p:spPr>
          <a:xfrm>
            <a:off x="4788024" y="1844824"/>
            <a:ext cx="813816" cy="100811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47" name="Bent Arrow 46"/>
          <p:cNvSpPr/>
          <p:nvPr/>
        </p:nvSpPr>
        <p:spPr>
          <a:xfrm flipV="1">
            <a:off x="4788024" y="4653136"/>
            <a:ext cx="885824" cy="115671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0"/>
            <a:ext cx="7560840" cy="692696"/>
          </a:xfrm>
        </p:spPr>
        <p:txBody>
          <a:bodyPr>
            <a:noAutofit/>
          </a:bodyPr>
          <a:lstStyle/>
          <a:p>
            <a:pPr algn="ctr"/>
            <a:endParaRPr lang="ar-SA" sz="8000" u="sng" dirty="0">
              <a:solidFill>
                <a:srgbClr val="92D050"/>
              </a:solidFill>
            </a:endParaRPr>
          </a:p>
        </p:txBody>
      </p:sp>
      <p:grpSp>
        <p:nvGrpSpPr>
          <p:cNvPr id="4" name="Group 37"/>
          <p:cNvGrpSpPr>
            <a:grpSpLocks noGrp="1"/>
          </p:cNvGrpSpPr>
          <p:nvPr/>
        </p:nvGrpSpPr>
        <p:grpSpPr bwMode="auto">
          <a:xfrm>
            <a:off x="0" y="0"/>
            <a:ext cx="8697297" cy="5949279"/>
            <a:chOff x="3517716" y="-794501"/>
            <a:chExt cx="3732563" cy="4064083"/>
          </a:xfrm>
        </p:grpSpPr>
        <p:sp>
          <p:nvSpPr>
            <p:cNvPr id="28" name="Donut 33"/>
            <p:cNvSpPr>
              <a:spLocks noChangeArrowheads="1"/>
            </p:cNvSpPr>
            <p:nvPr/>
          </p:nvSpPr>
          <p:spPr bwMode="auto">
            <a:xfrm>
              <a:off x="3517716" y="908451"/>
              <a:ext cx="966943" cy="966768"/>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adFill rotWithShape="1">
              <a:gsLst>
                <a:gs pos="0">
                  <a:srgbClr val="00B0F0"/>
                </a:gs>
                <a:gs pos="100000">
                  <a:srgbClr val="0070C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23" name="Donut 34"/>
            <p:cNvSpPr>
              <a:spLocks noChangeArrowheads="1"/>
            </p:cNvSpPr>
            <p:nvPr/>
          </p:nvSpPr>
          <p:spPr bwMode="auto">
            <a:xfrm>
              <a:off x="5001070" y="1006831"/>
              <a:ext cx="968533" cy="968355"/>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adFill rotWithShape="1">
              <a:gsLst>
                <a:gs pos="0">
                  <a:srgbClr val="00B0F0"/>
                </a:gs>
                <a:gs pos="100000">
                  <a:srgbClr val="0070C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17" name="Donut 14"/>
            <p:cNvSpPr>
              <a:spLocks noChangeArrowheads="1"/>
            </p:cNvSpPr>
            <p:nvPr/>
          </p:nvSpPr>
          <p:spPr bwMode="auto">
            <a:xfrm flipV="1">
              <a:off x="6283335" y="1006831"/>
              <a:ext cx="966944" cy="885425"/>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adFill rotWithShape="1">
              <a:gsLst>
                <a:gs pos="0">
                  <a:srgbClr val="00B0F0"/>
                </a:gs>
                <a:gs pos="100000">
                  <a:srgbClr val="0070C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14" name="Rektangel 76"/>
            <p:cNvSpPr>
              <a:spLocks noChangeArrowheads="1"/>
            </p:cNvSpPr>
            <p:nvPr/>
          </p:nvSpPr>
          <p:spPr bwMode="auto">
            <a:xfrm>
              <a:off x="3585812" y="2766078"/>
              <a:ext cx="1822453" cy="503504"/>
            </a:xfrm>
            <a:prstGeom prst="rect">
              <a:avLst/>
            </a:prstGeom>
            <a:noFill/>
            <a:ln w="9525">
              <a:noFill/>
              <a:miter lim="800000"/>
              <a:headEnd/>
              <a:tailEnd/>
            </a:ln>
          </p:spPr>
          <p:txBody>
            <a:bodyPr>
              <a:spAutoFit/>
            </a:bodyPr>
            <a:lstStyle/>
            <a:p>
              <a:pPr algn="ctr" defTabSz="914400"/>
              <a:endParaRPr lang="da-DK" sz="2000" dirty="0"/>
            </a:p>
          </p:txBody>
        </p:sp>
        <p:sp>
          <p:nvSpPr>
            <p:cNvPr id="38" name="Donut 8"/>
            <p:cNvSpPr>
              <a:spLocks noChangeArrowheads="1"/>
            </p:cNvSpPr>
            <p:nvPr/>
          </p:nvSpPr>
          <p:spPr bwMode="auto">
            <a:xfrm>
              <a:off x="4753844" y="-794501"/>
              <a:ext cx="1390644" cy="1014289"/>
            </a:xfrm>
            <a:custGeom>
              <a:avLst/>
              <a:gdLst>
                <a:gd name="T0" fmla="*/ 1097280 w 2194560"/>
                <a:gd name="T1" fmla="*/ 0 h 2194560"/>
                <a:gd name="T2" fmla="*/ 321386 w 2194560"/>
                <a:gd name="T3" fmla="*/ 321386 h 2194560"/>
                <a:gd name="T4" fmla="*/ 0 w 2194560"/>
                <a:gd name="T5" fmla="*/ 1097280 h 2194560"/>
                <a:gd name="T6" fmla="*/ 321386 w 2194560"/>
                <a:gd name="T7" fmla="*/ 1873174 h 2194560"/>
                <a:gd name="T8" fmla="*/ 1097280 w 2194560"/>
                <a:gd name="T9" fmla="*/ 2194560 h 2194560"/>
                <a:gd name="T10" fmla="*/ 1873174 w 2194560"/>
                <a:gd name="T11" fmla="*/ 1873174 h 2194560"/>
                <a:gd name="T12" fmla="*/ 2194560 w 2194560"/>
                <a:gd name="T13" fmla="*/ 1097280 h 2194560"/>
                <a:gd name="T14" fmla="*/ 1873174 w 2194560"/>
                <a:gd name="T15" fmla="*/ 321386 h 2194560"/>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321386 w 2194560"/>
                <a:gd name="T25" fmla="*/ 321386 h 2194560"/>
                <a:gd name="T26" fmla="*/ 1873174 w 2194560"/>
                <a:gd name="T27" fmla="*/ 1873174 h 2194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94560" h="2194560">
                  <a:moveTo>
                    <a:pt x="0" y="1097280"/>
                  </a:moveTo>
                  <a:lnTo>
                    <a:pt x="0" y="1097280"/>
                  </a:lnTo>
                  <a:cubicBezTo>
                    <a:pt x="0" y="491269"/>
                    <a:pt x="491269" y="0"/>
                    <a:pt x="1097280" y="0"/>
                  </a:cubicBezTo>
                  <a:cubicBezTo>
                    <a:pt x="1097280" y="0"/>
                    <a:pt x="1097281" y="1"/>
                    <a:pt x="1097281" y="1"/>
                  </a:cubicBezTo>
                  <a:cubicBezTo>
                    <a:pt x="1703292" y="1"/>
                    <a:pt x="2194561" y="491270"/>
                    <a:pt x="2194561" y="1097281"/>
                  </a:cubicBezTo>
                  <a:cubicBezTo>
                    <a:pt x="2194561" y="1097281"/>
                    <a:pt x="2194560" y="1097282"/>
                    <a:pt x="2194560" y="1097282"/>
                  </a:cubicBezTo>
                  <a:lnTo>
                    <a:pt x="2194561" y="1097283"/>
                  </a:lnTo>
                  <a:cubicBezTo>
                    <a:pt x="2194561" y="1703294"/>
                    <a:pt x="1703292" y="2194563"/>
                    <a:pt x="1097281" y="2194563"/>
                  </a:cubicBezTo>
                  <a:cubicBezTo>
                    <a:pt x="1097280" y="2194562"/>
                    <a:pt x="1097280" y="2194562"/>
                    <a:pt x="1097280" y="2194562"/>
                  </a:cubicBezTo>
                  <a:cubicBezTo>
                    <a:pt x="491269" y="2194562"/>
                    <a:pt x="1" y="1703293"/>
                    <a:pt x="1" y="1097283"/>
                  </a:cubicBezTo>
                  <a:cubicBezTo>
                    <a:pt x="1" y="1097282"/>
                    <a:pt x="1" y="1097282"/>
                    <a:pt x="1" y="1097282"/>
                  </a:cubicBezTo>
                  <a:close/>
                  <a:moveTo>
                    <a:pt x="262974" y="1097280"/>
                  </a:moveTo>
                  <a:lnTo>
                    <a:pt x="262974" y="1097280"/>
                  </a:lnTo>
                  <a:cubicBezTo>
                    <a:pt x="262974" y="1097280"/>
                    <a:pt x="262973" y="1097280"/>
                    <a:pt x="262973" y="1097280"/>
                  </a:cubicBezTo>
                  <a:cubicBezTo>
                    <a:pt x="262973" y="1558055"/>
                    <a:pt x="636504" y="1931586"/>
                    <a:pt x="1097279" y="1931586"/>
                  </a:cubicBezTo>
                  <a:cubicBezTo>
                    <a:pt x="1558053" y="1931586"/>
                    <a:pt x="1931585" y="1558055"/>
                    <a:pt x="1931585" y="1097281"/>
                  </a:cubicBezTo>
                  <a:cubicBezTo>
                    <a:pt x="1931585" y="636506"/>
                    <a:pt x="1558053" y="262975"/>
                    <a:pt x="1097279" y="262975"/>
                  </a:cubicBezTo>
                  <a:lnTo>
                    <a:pt x="1097278" y="262975"/>
                  </a:lnTo>
                  <a:cubicBezTo>
                    <a:pt x="1097278" y="262975"/>
                    <a:pt x="1097278" y="262974"/>
                    <a:pt x="1097278" y="262974"/>
                  </a:cubicBezTo>
                  <a:cubicBezTo>
                    <a:pt x="636503" y="262974"/>
                    <a:pt x="262972" y="636505"/>
                    <a:pt x="262972" y="1097280"/>
                  </a:cubicBezTo>
                  <a:close/>
                </a:path>
              </a:pathLst>
            </a:custGeom>
            <a:gradFill rotWithShape="1">
              <a:gsLst>
                <a:gs pos="0">
                  <a:srgbClr val="5AF300"/>
                </a:gs>
                <a:gs pos="100000">
                  <a:srgbClr val="208A0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grpSp>
      <p:sp>
        <p:nvSpPr>
          <p:cNvPr id="39" name="TextBox 38"/>
          <p:cNvSpPr txBox="1"/>
          <p:nvPr/>
        </p:nvSpPr>
        <p:spPr>
          <a:xfrm>
            <a:off x="3419872" y="0"/>
            <a:ext cx="2232248" cy="1200329"/>
          </a:xfrm>
          <a:prstGeom prst="rect">
            <a:avLst/>
          </a:prstGeom>
          <a:noFill/>
        </p:spPr>
        <p:txBody>
          <a:bodyPr wrap="square" rtlCol="1">
            <a:spAutoFit/>
          </a:bodyPr>
          <a:lstStyle/>
          <a:p>
            <a:pPr algn="ctr"/>
            <a:r>
              <a:rPr lang="ar-SA" sz="7200" b="1" dirty="0" smtClean="0">
                <a:solidFill>
                  <a:schemeClr val="tx2"/>
                </a:solidFill>
              </a:rPr>
              <a:t>الجواز</a:t>
            </a:r>
            <a:endParaRPr lang="ar-SA" sz="7200" b="1" dirty="0">
              <a:solidFill>
                <a:schemeClr val="tx2"/>
              </a:solidFill>
            </a:endParaRPr>
          </a:p>
        </p:txBody>
      </p:sp>
      <p:sp>
        <p:nvSpPr>
          <p:cNvPr id="40" name="Bent Arrow 39"/>
          <p:cNvSpPr/>
          <p:nvPr/>
        </p:nvSpPr>
        <p:spPr>
          <a:xfrm rot="5400000">
            <a:off x="6480212" y="368660"/>
            <a:ext cx="1440160" cy="194421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42" name="Bent Arrow 41"/>
          <p:cNvSpPr/>
          <p:nvPr/>
        </p:nvSpPr>
        <p:spPr>
          <a:xfrm rot="5400000" flipV="1">
            <a:off x="1187624" y="332656"/>
            <a:ext cx="1368152" cy="194421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43" name="Down Arrow 42"/>
          <p:cNvSpPr/>
          <p:nvPr/>
        </p:nvSpPr>
        <p:spPr>
          <a:xfrm flipH="1">
            <a:off x="4283968" y="1556792"/>
            <a:ext cx="64807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4" name="TextBox 43"/>
          <p:cNvSpPr txBox="1"/>
          <p:nvPr/>
        </p:nvSpPr>
        <p:spPr>
          <a:xfrm>
            <a:off x="6732240" y="2924944"/>
            <a:ext cx="1440160" cy="707886"/>
          </a:xfrm>
          <a:prstGeom prst="rect">
            <a:avLst/>
          </a:prstGeom>
          <a:noFill/>
        </p:spPr>
        <p:txBody>
          <a:bodyPr wrap="square" rtlCol="1">
            <a:spAutoFit/>
          </a:bodyPr>
          <a:lstStyle/>
          <a:p>
            <a:r>
              <a:rPr lang="ar-SA" sz="4000" b="1" dirty="0" smtClean="0"/>
              <a:t>الإباحة</a:t>
            </a:r>
            <a:endParaRPr lang="ar-SA" sz="4000" b="1" dirty="0"/>
          </a:p>
        </p:txBody>
      </p:sp>
      <p:sp>
        <p:nvSpPr>
          <p:cNvPr id="45" name="TextBox 44"/>
          <p:cNvSpPr txBox="1"/>
          <p:nvPr/>
        </p:nvSpPr>
        <p:spPr>
          <a:xfrm>
            <a:off x="3923928" y="2996952"/>
            <a:ext cx="1440160" cy="523220"/>
          </a:xfrm>
          <a:prstGeom prst="rect">
            <a:avLst/>
          </a:prstGeom>
          <a:noFill/>
        </p:spPr>
        <p:txBody>
          <a:bodyPr wrap="square" rtlCol="1">
            <a:spAutoFit/>
          </a:bodyPr>
          <a:lstStyle/>
          <a:p>
            <a:r>
              <a:rPr lang="ar-SA" sz="2800" b="1" dirty="0" smtClean="0"/>
              <a:t>الإستحباب</a:t>
            </a:r>
            <a:endParaRPr lang="ar-SA" sz="2800" b="1" dirty="0"/>
          </a:p>
        </p:txBody>
      </p:sp>
      <p:sp>
        <p:nvSpPr>
          <p:cNvPr id="46" name="TextBox 45"/>
          <p:cNvSpPr txBox="1"/>
          <p:nvPr/>
        </p:nvSpPr>
        <p:spPr>
          <a:xfrm>
            <a:off x="467544" y="2924944"/>
            <a:ext cx="1368152" cy="584775"/>
          </a:xfrm>
          <a:prstGeom prst="rect">
            <a:avLst/>
          </a:prstGeom>
          <a:noFill/>
        </p:spPr>
        <p:txBody>
          <a:bodyPr wrap="square" rtlCol="1">
            <a:spAutoFit/>
          </a:bodyPr>
          <a:lstStyle/>
          <a:p>
            <a:r>
              <a:rPr lang="ar-SA" sz="3200" b="1" dirty="0" smtClean="0"/>
              <a:t>الكراهية</a:t>
            </a:r>
            <a:endParaRPr lang="ar-SA" sz="3200" b="1" dirty="0"/>
          </a:p>
        </p:txBody>
      </p:sp>
      <p:cxnSp>
        <p:nvCxnSpPr>
          <p:cNvPr id="53" name="Straight Connector 52"/>
          <p:cNvCxnSpPr/>
          <p:nvPr/>
        </p:nvCxnSpPr>
        <p:spPr>
          <a:xfrm>
            <a:off x="7668344" y="3933056"/>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732240" y="4581128"/>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8604448" y="4581128"/>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6732240" y="4581128"/>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7884368" y="5589240"/>
            <a:ext cx="111561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التداوي افضل</a:t>
            </a:r>
            <a:endParaRPr lang="ar-SA" b="1" dirty="0"/>
          </a:p>
        </p:txBody>
      </p:sp>
      <p:sp>
        <p:nvSpPr>
          <p:cNvPr id="76" name="Oval 75"/>
          <p:cNvSpPr/>
          <p:nvPr/>
        </p:nvSpPr>
        <p:spPr>
          <a:xfrm>
            <a:off x="6228184" y="5589240"/>
            <a:ext cx="111561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t>الترك افضل</a:t>
            </a:r>
            <a:endParaRPr lang="ar-SA" sz="2000" b="1" dirty="0"/>
          </a:p>
        </p:txBody>
      </p:sp>
      <p:cxnSp>
        <p:nvCxnSpPr>
          <p:cNvPr id="77" name="Straight Connector 76"/>
          <p:cNvCxnSpPr/>
          <p:nvPr/>
        </p:nvCxnSpPr>
        <p:spPr>
          <a:xfrm>
            <a:off x="1115616" y="3933056"/>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323528" y="4581128"/>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2195736" y="4581128"/>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323528" y="4581128"/>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1619672" y="5517232"/>
            <a:ext cx="129614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t>عند نزول الداء</a:t>
            </a:r>
            <a:endParaRPr lang="ar-SA" sz="2000" b="1" dirty="0"/>
          </a:p>
        </p:txBody>
      </p:sp>
      <p:sp>
        <p:nvSpPr>
          <p:cNvPr id="84" name="Oval 83"/>
          <p:cNvSpPr/>
          <p:nvPr/>
        </p:nvSpPr>
        <p:spPr>
          <a:xfrm>
            <a:off x="0" y="5517232"/>
            <a:ext cx="111561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مطلقا</a:t>
            </a:r>
            <a:endParaRPr lang="ar-SA" sz="2400"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ar-SA" dirty="0"/>
          </a:p>
        </p:txBody>
      </p:sp>
      <p:sp>
        <p:nvSpPr>
          <p:cNvPr id="3" name="Title 2"/>
          <p:cNvSpPr>
            <a:spLocks noGrp="1"/>
          </p:cNvSpPr>
          <p:nvPr>
            <p:ph type="title"/>
          </p:nvPr>
        </p:nvSpPr>
        <p:spPr/>
        <p:txBody>
          <a:bodyPr/>
          <a:lstStyle/>
          <a:p>
            <a:endParaRPr lang="ar-SA"/>
          </a:p>
        </p:txBody>
      </p:sp>
      <p:grpSp>
        <p:nvGrpSpPr>
          <p:cNvPr id="5" name="Group 37"/>
          <p:cNvGrpSpPr>
            <a:grpSpLocks/>
          </p:cNvGrpSpPr>
          <p:nvPr/>
        </p:nvGrpSpPr>
        <p:grpSpPr bwMode="auto">
          <a:xfrm>
            <a:off x="755576" y="1772816"/>
            <a:ext cx="6096449" cy="4242558"/>
            <a:chOff x="2987439" y="1403285"/>
            <a:chExt cx="3961809" cy="3578365"/>
          </a:xfrm>
        </p:grpSpPr>
        <p:sp>
          <p:nvSpPr>
            <p:cNvPr id="6" name="Donut 8"/>
            <p:cNvSpPr>
              <a:spLocks noChangeArrowheads="1"/>
            </p:cNvSpPr>
            <p:nvPr/>
          </p:nvSpPr>
          <p:spPr bwMode="auto">
            <a:xfrm>
              <a:off x="2987439" y="1767694"/>
              <a:ext cx="2012174" cy="2976506"/>
            </a:xfrm>
            <a:custGeom>
              <a:avLst/>
              <a:gdLst>
                <a:gd name="T0" fmla="*/ 1097280 w 2194560"/>
                <a:gd name="T1" fmla="*/ 0 h 2194560"/>
                <a:gd name="T2" fmla="*/ 321386 w 2194560"/>
                <a:gd name="T3" fmla="*/ 321386 h 2194560"/>
                <a:gd name="T4" fmla="*/ 0 w 2194560"/>
                <a:gd name="T5" fmla="*/ 1097280 h 2194560"/>
                <a:gd name="T6" fmla="*/ 321386 w 2194560"/>
                <a:gd name="T7" fmla="*/ 1873174 h 2194560"/>
                <a:gd name="T8" fmla="*/ 1097280 w 2194560"/>
                <a:gd name="T9" fmla="*/ 2194560 h 2194560"/>
                <a:gd name="T10" fmla="*/ 1873174 w 2194560"/>
                <a:gd name="T11" fmla="*/ 1873174 h 2194560"/>
                <a:gd name="T12" fmla="*/ 2194560 w 2194560"/>
                <a:gd name="T13" fmla="*/ 1097280 h 2194560"/>
                <a:gd name="T14" fmla="*/ 1873174 w 2194560"/>
                <a:gd name="T15" fmla="*/ 321386 h 2194560"/>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321386 w 2194560"/>
                <a:gd name="T25" fmla="*/ 321386 h 2194560"/>
                <a:gd name="T26" fmla="*/ 1873174 w 2194560"/>
                <a:gd name="T27" fmla="*/ 1873174 h 2194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94560" h="2194560">
                  <a:moveTo>
                    <a:pt x="0" y="1097280"/>
                  </a:moveTo>
                  <a:lnTo>
                    <a:pt x="0" y="1097280"/>
                  </a:lnTo>
                  <a:cubicBezTo>
                    <a:pt x="0" y="491269"/>
                    <a:pt x="491269" y="0"/>
                    <a:pt x="1097280" y="0"/>
                  </a:cubicBezTo>
                  <a:cubicBezTo>
                    <a:pt x="1097280" y="0"/>
                    <a:pt x="1097281" y="1"/>
                    <a:pt x="1097281" y="1"/>
                  </a:cubicBezTo>
                  <a:cubicBezTo>
                    <a:pt x="1703292" y="1"/>
                    <a:pt x="2194561" y="491270"/>
                    <a:pt x="2194561" y="1097281"/>
                  </a:cubicBezTo>
                  <a:cubicBezTo>
                    <a:pt x="2194561" y="1097281"/>
                    <a:pt x="2194560" y="1097282"/>
                    <a:pt x="2194560" y="1097282"/>
                  </a:cubicBezTo>
                  <a:lnTo>
                    <a:pt x="2194561" y="1097283"/>
                  </a:lnTo>
                  <a:cubicBezTo>
                    <a:pt x="2194561" y="1703294"/>
                    <a:pt x="1703292" y="2194563"/>
                    <a:pt x="1097281" y="2194563"/>
                  </a:cubicBezTo>
                  <a:cubicBezTo>
                    <a:pt x="1097280" y="2194562"/>
                    <a:pt x="1097280" y="2194562"/>
                    <a:pt x="1097280" y="2194562"/>
                  </a:cubicBezTo>
                  <a:cubicBezTo>
                    <a:pt x="491269" y="2194562"/>
                    <a:pt x="1" y="1703293"/>
                    <a:pt x="1" y="1097283"/>
                  </a:cubicBezTo>
                  <a:cubicBezTo>
                    <a:pt x="1" y="1097282"/>
                    <a:pt x="1" y="1097282"/>
                    <a:pt x="1" y="1097282"/>
                  </a:cubicBezTo>
                  <a:close/>
                  <a:moveTo>
                    <a:pt x="262974" y="1097280"/>
                  </a:moveTo>
                  <a:lnTo>
                    <a:pt x="262974" y="1097280"/>
                  </a:lnTo>
                  <a:cubicBezTo>
                    <a:pt x="262974" y="1097280"/>
                    <a:pt x="262973" y="1097280"/>
                    <a:pt x="262973" y="1097280"/>
                  </a:cubicBezTo>
                  <a:cubicBezTo>
                    <a:pt x="262973" y="1558055"/>
                    <a:pt x="636504" y="1931586"/>
                    <a:pt x="1097279" y="1931586"/>
                  </a:cubicBezTo>
                  <a:cubicBezTo>
                    <a:pt x="1558053" y="1931586"/>
                    <a:pt x="1931585" y="1558055"/>
                    <a:pt x="1931585" y="1097281"/>
                  </a:cubicBezTo>
                  <a:cubicBezTo>
                    <a:pt x="1931585" y="636506"/>
                    <a:pt x="1558053" y="262975"/>
                    <a:pt x="1097279" y="262975"/>
                  </a:cubicBezTo>
                  <a:lnTo>
                    <a:pt x="1097278" y="262975"/>
                  </a:lnTo>
                  <a:cubicBezTo>
                    <a:pt x="1097278" y="262975"/>
                    <a:pt x="1097278" y="262974"/>
                    <a:pt x="1097278" y="262974"/>
                  </a:cubicBezTo>
                  <a:cubicBezTo>
                    <a:pt x="636503" y="262974"/>
                    <a:pt x="262972" y="636505"/>
                    <a:pt x="262972" y="1097280"/>
                  </a:cubicBezTo>
                  <a:close/>
                </a:path>
              </a:pathLst>
            </a:custGeom>
            <a:gradFill rotWithShape="1">
              <a:gsLst>
                <a:gs pos="0">
                  <a:srgbClr val="5AF300"/>
                </a:gs>
                <a:gs pos="100000">
                  <a:srgbClr val="208A0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34" name="Donut 32"/>
            <p:cNvSpPr>
              <a:spLocks noChangeArrowheads="1"/>
            </p:cNvSpPr>
            <p:nvPr/>
          </p:nvSpPr>
          <p:spPr bwMode="auto">
            <a:xfrm>
              <a:off x="5935510" y="1403285"/>
              <a:ext cx="970119" cy="966768"/>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adFill rotWithShape="1">
              <a:gsLst>
                <a:gs pos="0">
                  <a:srgbClr val="00B0F0"/>
                </a:gs>
                <a:gs pos="100000">
                  <a:srgbClr val="0070C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18" name="Donut 14"/>
            <p:cNvSpPr>
              <a:spLocks noChangeArrowheads="1"/>
            </p:cNvSpPr>
            <p:nvPr/>
          </p:nvSpPr>
          <p:spPr bwMode="auto">
            <a:xfrm flipV="1">
              <a:off x="5982304" y="4014882"/>
              <a:ext cx="966944" cy="966768"/>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adFill rotWithShape="1">
              <a:gsLst>
                <a:gs pos="0">
                  <a:srgbClr val="00B0F0"/>
                </a:gs>
                <a:gs pos="100000">
                  <a:srgbClr val="0070C0"/>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en-US" dirty="0">
                <a:latin typeface=""/>
                <a:ea typeface="+mn-ea"/>
              </a:endParaRPr>
            </a:p>
          </p:txBody>
        </p:sp>
        <p:sp>
          <p:nvSpPr>
            <p:cNvPr id="15" name="Rektangel 76"/>
            <p:cNvSpPr>
              <a:spLocks noChangeArrowheads="1"/>
            </p:cNvSpPr>
            <p:nvPr/>
          </p:nvSpPr>
          <p:spPr bwMode="auto">
            <a:xfrm>
              <a:off x="3585812" y="2766078"/>
              <a:ext cx="1822453" cy="400102"/>
            </a:xfrm>
            <a:prstGeom prst="rect">
              <a:avLst/>
            </a:prstGeom>
            <a:noFill/>
            <a:ln w="9525">
              <a:noFill/>
              <a:miter lim="800000"/>
              <a:headEnd/>
              <a:tailEnd/>
            </a:ln>
          </p:spPr>
          <p:txBody>
            <a:bodyPr>
              <a:spAutoFit/>
            </a:bodyPr>
            <a:lstStyle/>
            <a:p>
              <a:pPr algn="ctr" defTabSz="914400"/>
              <a:endParaRPr lang="da-DK" sz="2000" dirty="0"/>
            </a:p>
          </p:txBody>
        </p:sp>
      </p:grpSp>
      <p:sp>
        <p:nvSpPr>
          <p:cNvPr id="39" name="Bent Arrow 38"/>
          <p:cNvSpPr/>
          <p:nvPr/>
        </p:nvSpPr>
        <p:spPr>
          <a:xfrm>
            <a:off x="3275856" y="1916832"/>
            <a:ext cx="1872208" cy="57606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41" name="Bent Arrow 40"/>
          <p:cNvSpPr/>
          <p:nvPr/>
        </p:nvSpPr>
        <p:spPr>
          <a:xfrm rot="10800000" flipH="1">
            <a:off x="3347864" y="5301208"/>
            <a:ext cx="1872208" cy="64807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42" name="TextBox 41"/>
          <p:cNvSpPr txBox="1"/>
          <p:nvPr/>
        </p:nvSpPr>
        <p:spPr>
          <a:xfrm>
            <a:off x="1115616" y="3284984"/>
            <a:ext cx="2232248" cy="1015663"/>
          </a:xfrm>
          <a:prstGeom prst="rect">
            <a:avLst/>
          </a:prstGeom>
          <a:noFill/>
        </p:spPr>
        <p:txBody>
          <a:bodyPr wrap="square" rtlCol="1">
            <a:spAutoFit/>
          </a:bodyPr>
          <a:lstStyle/>
          <a:p>
            <a:r>
              <a:rPr lang="ar-SA" sz="6000" b="1" dirty="0" smtClean="0">
                <a:solidFill>
                  <a:schemeClr val="tx2"/>
                </a:solidFill>
              </a:rPr>
              <a:t>الوجوب</a:t>
            </a:r>
            <a:endParaRPr lang="ar-SA" sz="6000" b="1" dirty="0">
              <a:solidFill>
                <a:schemeClr val="tx2"/>
              </a:solidFill>
            </a:endParaRPr>
          </a:p>
        </p:txBody>
      </p:sp>
      <p:sp>
        <p:nvSpPr>
          <p:cNvPr id="43" name="TextBox 42"/>
          <p:cNvSpPr txBox="1"/>
          <p:nvPr/>
        </p:nvSpPr>
        <p:spPr>
          <a:xfrm>
            <a:off x="5580112" y="2060848"/>
            <a:ext cx="864096" cy="646331"/>
          </a:xfrm>
          <a:prstGeom prst="rect">
            <a:avLst/>
          </a:prstGeom>
          <a:noFill/>
        </p:spPr>
        <p:txBody>
          <a:bodyPr wrap="square" rtlCol="1">
            <a:spAutoFit/>
          </a:bodyPr>
          <a:lstStyle/>
          <a:p>
            <a:r>
              <a:rPr lang="ar-SA" b="1" dirty="0" smtClean="0"/>
              <a:t>الوجوب المطلق</a:t>
            </a:r>
            <a:endParaRPr lang="ar-SA" b="1" dirty="0"/>
          </a:p>
        </p:txBody>
      </p:sp>
      <p:sp>
        <p:nvSpPr>
          <p:cNvPr id="44" name="TextBox 43"/>
          <p:cNvSpPr txBox="1"/>
          <p:nvPr/>
        </p:nvSpPr>
        <p:spPr>
          <a:xfrm>
            <a:off x="5580112" y="5229200"/>
            <a:ext cx="1008112" cy="369332"/>
          </a:xfrm>
          <a:prstGeom prst="rect">
            <a:avLst/>
          </a:prstGeom>
          <a:noFill/>
        </p:spPr>
        <p:txBody>
          <a:bodyPr wrap="square" rtlCol="1">
            <a:spAutoFit/>
          </a:bodyPr>
          <a:lstStyle/>
          <a:p>
            <a:r>
              <a:rPr lang="ar-SA" b="1" dirty="0" smtClean="0"/>
              <a:t>بقاء النفس</a:t>
            </a:r>
            <a:endParaRPr lang="ar-SA"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35280" cy="4827992"/>
          </a:xfrm>
        </p:spPr>
        <p:txBody>
          <a:bodyPr>
            <a:normAutofit/>
          </a:bodyPr>
          <a:lstStyle/>
          <a:p>
            <a:pPr>
              <a:defRPr/>
            </a:pPr>
            <a:r>
              <a:rPr lang="ar-SA" sz="3900" b="1" u="sng" dirty="0" smtClean="0">
                <a:solidFill>
                  <a:schemeClr val="tx2"/>
                </a:solidFill>
              </a:rPr>
              <a:t>لا يخلو الامر من حالتين :</a:t>
            </a:r>
          </a:p>
          <a:p>
            <a:pPr>
              <a:buNone/>
              <a:defRPr/>
            </a:pPr>
            <a:endParaRPr lang="ar-SA" sz="2400" u="sng" dirty="0" smtClean="0">
              <a:solidFill>
                <a:srgbClr val="FFC000"/>
              </a:solidFill>
            </a:endParaRPr>
          </a:p>
          <a:p>
            <a:pPr>
              <a:defRPr/>
            </a:pPr>
            <a:r>
              <a:rPr lang="ar-SA" sz="2400" u="sng" dirty="0" smtClean="0">
                <a:solidFill>
                  <a:srgbClr val="FFC000"/>
                </a:solidFill>
              </a:rPr>
              <a:t>الحالة الأولى: </a:t>
            </a:r>
            <a:r>
              <a:rPr lang="ar-SA" sz="2400" dirty="0" smtClean="0"/>
              <a:t>أن يكون المريض مشرفاً على الهلاك, ولا يمكن أخذ إذنه, ويمكن معالجته. كمثل حوادث السيارات التي يغمى فيها على السائق ولا يوجد من أوليائه أحد, وحالته تستدعي سرعة العلاج حفظاً لحياته.ففي هذه الحالة يجب على الطبيب مباشرة العلاج دون استئذان وذلك لإنقاذ هذا المريض من الموت </a:t>
            </a:r>
            <a:r>
              <a:rPr lang="ar-SA" sz="2400" i="1" dirty="0" smtClean="0">
                <a:solidFill>
                  <a:schemeClr val="accent2">
                    <a:lumMod val="75000"/>
                  </a:schemeClr>
                </a:solidFill>
              </a:rPr>
              <a:t>" لا ضرر ولا ضرار ”</a:t>
            </a:r>
          </a:p>
          <a:p>
            <a:pPr>
              <a:buNone/>
              <a:defRPr/>
            </a:pPr>
            <a:endParaRPr lang="ar-SA" sz="2400" dirty="0" smtClean="0"/>
          </a:p>
          <a:p>
            <a:pPr>
              <a:defRPr/>
            </a:pPr>
            <a:r>
              <a:rPr lang="ar-SA" sz="2400" u="sng" dirty="0" smtClean="0">
                <a:solidFill>
                  <a:srgbClr val="FFC000"/>
                </a:solidFill>
              </a:rPr>
              <a:t>الحالة الثانية: </a:t>
            </a:r>
            <a:r>
              <a:rPr lang="ar-SA" sz="2400" dirty="0" smtClean="0"/>
              <a:t>ألا يكون المريض مشرفاً على الهلاك ففي هذه الحالة اتفق الفقهاء على عدم جواز تطبيب المريض إلا بعد أخذ إذنه , فإن خالف ذلك وطببه ضمن الطبيب في هذه الحالة . فإن عالجه بإذنه فمات المريض أو تضرر فلا ضمان</a:t>
            </a:r>
            <a:endParaRPr lang="ar-SA" sz="2400" i="1" dirty="0" smtClean="0">
              <a:solidFill>
                <a:schemeClr val="accent2">
                  <a:lumMod val="75000"/>
                </a:schemeClr>
              </a:solidFill>
            </a:endParaRPr>
          </a:p>
          <a:p>
            <a:endParaRPr lang="ar-SA" dirty="0"/>
          </a:p>
        </p:txBody>
      </p:sp>
      <p:sp>
        <p:nvSpPr>
          <p:cNvPr id="3" name="Title 2"/>
          <p:cNvSpPr>
            <a:spLocks noGrp="1"/>
          </p:cNvSpPr>
          <p:nvPr>
            <p:ph type="title"/>
          </p:nvPr>
        </p:nvSpPr>
        <p:spPr/>
        <p:txBody>
          <a:bodyPr>
            <a:normAutofit/>
          </a:bodyPr>
          <a:lstStyle/>
          <a:p>
            <a:pPr algn="ctr"/>
            <a:r>
              <a:rPr lang="ar-SA" sz="4800" u="sng" dirty="0" smtClean="0">
                <a:solidFill>
                  <a:srgbClr val="92D050"/>
                </a:solidFill>
                <a:effectLst>
                  <a:outerShdw blurRad="38100" dist="38100" dir="2700000" algn="tl">
                    <a:srgbClr val="000000">
                      <a:alpha val="43137"/>
                    </a:srgbClr>
                  </a:outerShdw>
                </a:effectLst>
              </a:rPr>
              <a:t>اشتراط اذن المريض</a:t>
            </a:r>
            <a:endParaRPr lang="ar-SA" sz="4800" u="sng" dirty="0">
              <a:solidFill>
                <a:srgbClr val="92D050"/>
              </a:solidFill>
              <a:effectLst>
                <a:outerShdw blurRad="38100" dist="38100" dir="2700000" algn="tl">
                  <a:srgbClr val="000000">
                    <a:alpha val="43137"/>
                  </a:srgbClr>
                </a:outerShdw>
              </a:effectLst>
            </a:endParaRPr>
          </a:p>
        </p:txBody>
      </p:sp>
      <p:pic>
        <p:nvPicPr>
          <p:cNvPr id="5" name="Picture 4" descr="Scout_Sign.jpg"/>
          <p:cNvPicPr>
            <a:picLocks noChangeAspect="1"/>
          </p:cNvPicPr>
          <p:nvPr/>
        </p:nvPicPr>
        <p:blipFill>
          <a:blip r:embed="rId2" cstate="print"/>
          <a:stretch>
            <a:fillRect/>
          </a:stretch>
        </p:blipFill>
        <p:spPr>
          <a:xfrm>
            <a:off x="467544" y="332656"/>
            <a:ext cx="1715880" cy="2132856"/>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light-bulb.jpg"/>
          <p:cNvPicPr>
            <a:picLocks noGrp="1" noChangeAspect="1"/>
          </p:cNvPicPr>
          <p:nvPr>
            <p:ph idx="1"/>
          </p:nvPr>
        </p:nvPicPr>
        <p:blipFill>
          <a:blip r:embed="rId2" cstate="print"/>
          <a:stretch>
            <a:fillRect/>
          </a:stretch>
        </p:blipFill>
        <p:spPr>
          <a:xfrm>
            <a:off x="683568" y="3789040"/>
            <a:ext cx="2072197" cy="2303269"/>
          </a:xfrm>
        </p:spPr>
      </p:pic>
      <p:sp>
        <p:nvSpPr>
          <p:cNvPr id="3" name="Title 2"/>
          <p:cNvSpPr>
            <a:spLocks noGrp="1"/>
          </p:cNvSpPr>
          <p:nvPr>
            <p:ph type="title"/>
          </p:nvPr>
        </p:nvSpPr>
        <p:spPr/>
        <p:txBody>
          <a:bodyPr/>
          <a:lstStyle/>
          <a:p>
            <a:endParaRPr lang="ar-SA" dirty="0"/>
          </a:p>
        </p:txBody>
      </p:sp>
      <p:sp>
        <p:nvSpPr>
          <p:cNvPr id="4" name="Oval Callout 3"/>
          <p:cNvSpPr/>
          <p:nvPr/>
        </p:nvSpPr>
        <p:spPr>
          <a:xfrm>
            <a:off x="2051720" y="764704"/>
            <a:ext cx="5688632" cy="352839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3200" dirty="0" smtClean="0"/>
          </a:p>
          <a:p>
            <a:pPr algn="ctr"/>
            <a:r>
              <a:rPr lang="ar-SA" sz="3200" dirty="0" smtClean="0"/>
              <a:t>_</a:t>
            </a:r>
            <a:r>
              <a:rPr lang="ar-SA" sz="3200" b="1" dirty="0" smtClean="0"/>
              <a:t>لايجوز التصرف في ملك الغير إلا بإذنه</a:t>
            </a:r>
          </a:p>
          <a:p>
            <a:pPr algn="ctr"/>
            <a:endParaRPr lang="ar-SA" sz="3200" b="1" dirty="0" smtClean="0"/>
          </a:p>
          <a:p>
            <a:pPr algn="ctr"/>
            <a:r>
              <a:rPr lang="ar-SA" sz="3200" b="1" dirty="0" smtClean="0"/>
              <a:t>_التصرف على الرعية منوط بالمصلحة</a:t>
            </a:r>
            <a:endParaRPr lang="en-US" sz="3200" b="1" dirty="0" smtClean="0"/>
          </a:p>
          <a:p>
            <a:pPr algn="ctr"/>
            <a:endParaRPr lang="ar-SA"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8840"/>
            <a:ext cx="8229600" cy="4018451"/>
          </a:xfrm>
        </p:spPr>
        <p:txBody>
          <a:bodyPr/>
          <a:lstStyle/>
          <a:p>
            <a:r>
              <a:rPr lang="ar-SA" sz="2800" b="1" dirty="0" smtClean="0"/>
              <a:t>الإذن المقيد ( الخاص )</a:t>
            </a:r>
          </a:p>
          <a:p>
            <a:r>
              <a:rPr lang="ar-SA" sz="2800" b="1" dirty="0" smtClean="0"/>
              <a:t>الإذن المطلق ( العام )</a:t>
            </a:r>
          </a:p>
          <a:p>
            <a:r>
              <a:rPr lang="ar-SA" sz="2800" b="1" dirty="0" smtClean="0"/>
              <a:t>الإذن بالإشارة</a:t>
            </a:r>
          </a:p>
          <a:p>
            <a:pPr>
              <a:buNone/>
            </a:pPr>
            <a:r>
              <a:rPr lang="ar-SA" sz="2800" b="1" u="sng" dirty="0" smtClean="0">
                <a:solidFill>
                  <a:schemeClr val="tx2"/>
                </a:solidFill>
              </a:rPr>
              <a:t>يمكن تقسيمه الى </a:t>
            </a:r>
            <a:r>
              <a:rPr lang="ar-SA" sz="2800" b="1" dirty="0" smtClean="0"/>
              <a:t>:</a:t>
            </a:r>
          </a:p>
          <a:p>
            <a:r>
              <a:rPr lang="ar-SA" sz="2800" b="1" dirty="0" smtClean="0"/>
              <a:t>الإذن الشفوي</a:t>
            </a:r>
          </a:p>
          <a:p>
            <a:r>
              <a:rPr lang="ar-SA" sz="2800" b="1" dirty="0" smtClean="0"/>
              <a:t>الإذن المكتوب</a:t>
            </a:r>
          </a:p>
        </p:txBody>
      </p:sp>
      <p:sp>
        <p:nvSpPr>
          <p:cNvPr id="3" name="Title 2"/>
          <p:cNvSpPr>
            <a:spLocks noGrp="1"/>
          </p:cNvSpPr>
          <p:nvPr>
            <p:ph type="title"/>
          </p:nvPr>
        </p:nvSpPr>
        <p:spPr/>
        <p:txBody>
          <a:bodyPr>
            <a:noAutofit/>
          </a:bodyPr>
          <a:lstStyle/>
          <a:p>
            <a:pPr algn="ctr"/>
            <a:r>
              <a:rPr lang="ar-SA" sz="6600" u="sng" dirty="0" smtClean="0">
                <a:solidFill>
                  <a:srgbClr val="92D050"/>
                </a:solidFill>
              </a:rPr>
              <a:t>انواع الإذن</a:t>
            </a:r>
            <a:endParaRPr lang="ar-SA" sz="6600" u="sng" dirty="0">
              <a:solidFill>
                <a:srgbClr val="92D050"/>
              </a:solidFill>
            </a:endParaRPr>
          </a:p>
        </p:txBody>
      </p:sp>
      <p:pic>
        <p:nvPicPr>
          <p:cNvPr id="4" name="Picture 3" descr="imagesCAFFNMA8.jpg"/>
          <p:cNvPicPr>
            <a:picLocks noChangeAspect="1"/>
          </p:cNvPicPr>
          <p:nvPr/>
        </p:nvPicPr>
        <p:blipFill>
          <a:blip r:embed="rId2" cstate="print"/>
          <a:stretch>
            <a:fillRect/>
          </a:stretch>
        </p:blipFill>
        <p:spPr>
          <a:xfrm>
            <a:off x="1043608" y="2564904"/>
            <a:ext cx="2143125" cy="2143125"/>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additive="base">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additive="base">
                                        <p:cTn id="4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5048" y="1961456"/>
            <a:ext cx="8568952" cy="4896544"/>
          </a:xfrm>
        </p:spPr>
        <p:txBody>
          <a:bodyPr>
            <a:normAutofit fontScale="92500" lnSpcReduction="20000"/>
          </a:bodyPr>
          <a:lstStyle/>
          <a:p>
            <a:r>
              <a:rPr lang="ar-SA" sz="2800" b="1" dirty="0" smtClean="0">
                <a:solidFill>
                  <a:schemeClr val="tx2"/>
                </a:solidFill>
              </a:rPr>
              <a:t>الإذن المقيد ( الخاص ): </a:t>
            </a:r>
            <a:r>
              <a:rPr lang="ar-SA" sz="2800" dirty="0" smtClean="0"/>
              <a:t>وفيه يفوض المريض الطبيب بإجراء طبي محدد كالختان، أو جراحة استئصال اللوزتين.</a:t>
            </a:r>
          </a:p>
          <a:p>
            <a:pPr>
              <a:buNone/>
            </a:pPr>
            <a:endParaRPr lang="ar-SA" sz="2800" dirty="0" smtClean="0"/>
          </a:p>
          <a:p>
            <a:r>
              <a:rPr lang="ar-SA" sz="2800" b="1" dirty="0" smtClean="0">
                <a:solidFill>
                  <a:srgbClr val="FFFF00"/>
                </a:solidFill>
              </a:rPr>
              <a:t> </a:t>
            </a:r>
            <a:r>
              <a:rPr lang="ar-SA" sz="2800" b="1" dirty="0" smtClean="0">
                <a:solidFill>
                  <a:schemeClr val="tx2"/>
                </a:solidFill>
              </a:rPr>
              <a:t>الإذن المطلق ( العام ): </a:t>
            </a:r>
            <a:r>
              <a:rPr lang="ar-SA" sz="2800" dirty="0" smtClean="0"/>
              <a:t>وفيه يفوض المريض الطبيب بالإجراء الطبي الذي يكون مناسبا دون تقييد وذلك كقوله ( أذنت لك بعلاجي حسب ما تستدعي حالتي ). </a:t>
            </a:r>
          </a:p>
          <a:p>
            <a:pPr>
              <a:buNone/>
            </a:pPr>
            <a:endParaRPr lang="ar-SA" sz="2800" dirty="0" smtClean="0"/>
          </a:p>
          <a:p>
            <a:r>
              <a:rPr lang="ar-SA" sz="2800" b="1" dirty="0" smtClean="0">
                <a:solidFill>
                  <a:srgbClr val="FFFF00"/>
                </a:solidFill>
              </a:rPr>
              <a:t> </a:t>
            </a:r>
            <a:r>
              <a:rPr lang="ar-SA" sz="2800" b="1" dirty="0" smtClean="0">
                <a:solidFill>
                  <a:schemeClr val="tx2"/>
                </a:solidFill>
              </a:rPr>
              <a:t>الإذن بالإشارة</a:t>
            </a:r>
            <a:r>
              <a:rPr lang="ar-SA" sz="2800" b="1" dirty="0" smtClean="0">
                <a:solidFill>
                  <a:srgbClr val="002060"/>
                </a:solidFill>
              </a:rPr>
              <a:t>: </a:t>
            </a:r>
            <a:r>
              <a:rPr lang="ar-SA" sz="2800" dirty="0" smtClean="0"/>
              <a:t>فإذا كانت إشارة المريض مفهومة اعتبرت في الإذن أو عدمه لما جاء </a:t>
            </a:r>
            <a:r>
              <a:rPr lang="ar-SA" sz="2800" b="1" i="1" dirty="0" smtClean="0"/>
              <a:t>في حديث عائشة رضي الله عنها قالت " لددنا رسول الله صلى الله عليه وسلم فأشار أن لا تلدوني, فقلنا كراهية المريض للدواء, فلما أفاق قال: ألم أنهكم أن تلدوني, لايبقى منكم أحد إلا لُد , غير العباس فإنه لم يشهدكم"</a:t>
            </a:r>
            <a:r>
              <a:rPr lang="ar-SA" sz="2800" dirty="0" smtClean="0"/>
              <a:t> فلإشارة منه صلى الله عليه وسلم لما كانت مفهومة لهم, اعتبرها كالتصريح برفض العلاج. والله أعلم </a:t>
            </a:r>
            <a:r>
              <a:rPr lang="ar-SA" sz="2800" b="1" dirty="0" smtClean="0"/>
              <a:t>. </a:t>
            </a:r>
          </a:p>
          <a:p>
            <a:endParaRPr lang="ar-SA" dirty="0"/>
          </a:p>
        </p:txBody>
      </p:sp>
      <p:sp>
        <p:nvSpPr>
          <p:cNvPr id="3" name="Title 2"/>
          <p:cNvSpPr>
            <a:spLocks noGrp="1"/>
          </p:cNvSpPr>
          <p:nvPr>
            <p:ph type="title"/>
          </p:nvPr>
        </p:nvSpPr>
        <p:spPr>
          <a:xfrm>
            <a:off x="467544" y="260648"/>
            <a:ext cx="8424936" cy="1152128"/>
          </a:xfrm>
        </p:spPr>
        <p:txBody>
          <a:bodyPr>
            <a:normAutofit/>
          </a:bodyPr>
          <a:lstStyle/>
          <a:p>
            <a:pPr algn="r"/>
            <a:r>
              <a:rPr lang="ar-SA" sz="6600" u="sng" dirty="0" smtClean="0">
                <a:solidFill>
                  <a:srgbClr val="92D050"/>
                </a:solidFill>
              </a:rPr>
              <a:t>تعاريف</a:t>
            </a:r>
            <a:r>
              <a:rPr lang="ar-SA" u="sng" dirty="0" smtClean="0">
                <a:solidFill>
                  <a:srgbClr val="92D050"/>
                </a:solidFill>
              </a:rPr>
              <a:t> </a:t>
            </a:r>
            <a:endParaRPr lang="ar-SA" u="sng" dirty="0">
              <a:solidFill>
                <a:srgbClr val="92D050"/>
              </a:solidFill>
            </a:endParaRPr>
          </a:p>
        </p:txBody>
      </p:sp>
      <p:pic>
        <p:nvPicPr>
          <p:cNvPr id="4" name="Picture 3" descr="21103-12.jpg"/>
          <p:cNvPicPr>
            <a:picLocks noChangeAspect="1"/>
          </p:cNvPicPr>
          <p:nvPr/>
        </p:nvPicPr>
        <p:blipFill>
          <a:blip r:embed="rId2" cstate="print"/>
          <a:stretch>
            <a:fillRect/>
          </a:stretch>
        </p:blipFill>
        <p:spPr>
          <a:xfrm>
            <a:off x="395536" y="260648"/>
            <a:ext cx="2664296" cy="1440160"/>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91264" cy="4683976"/>
          </a:xfrm>
        </p:spPr>
        <p:txBody>
          <a:bodyPr/>
          <a:lstStyle/>
          <a:p>
            <a:r>
              <a:rPr lang="ar-SA" sz="3200" b="1" dirty="0" smtClean="0">
                <a:solidFill>
                  <a:schemeClr val="tx2"/>
                </a:solidFill>
              </a:rPr>
              <a:t>الإذن الشفوي</a:t>
            </a:r>
            <a:r>
              <a:rPr lang="ar-SA" sz="3200" b="1" dirty="0" smtClean="0">
                <a:solidFill>
                  <a:schemeClr val="accent2"/>
                </a:solidFill>
              </a:rPr>
              <a:t>: </a:t>
            </a:r>
            <a:endParaRPr lang="en-US" sz="3200" dirty="0" smtClean="0">
              <a:solidFill>
                <a:schemeClr val="accent2"/>
              </a:solidFill>
            </a:endParaRPr>
          </a:p>
          <a:p>
            <a:pPr>
              <a:buNone/>
            </a:pPr>
            <a:r>
              <a:rPr lang="ar-SA" dirty="0" smtClean="0"/>
              <a:t>هناك من المعالجات مالا يحتاج إلى إذن مكتوب فيكتفى فيه بالإذن الشفوي, لعدم خطورة هذه الفحوصات والمعالجات على جسم المريض في العاده</a:t>
            </a:r>
          </a:p>
          <a:p>
            <a:r>
              <a:rPr lang="ar-SA" b="1" dirty="0" smtClean="0">
                <a:solidFill>
                  <a:schemeClr val="tx2"/>
                </a:solidFill>
              </a:rPr>
              <a:t>الإذن المكتوب: </a:t>
            </a:r>
            <a:endParaRPr lang="ar-SA" dirty="0" smtClean="0">
              <a:solidFill>
                <a:schemeClr val="tx2"/>
              </a:solidFill>
            </a:endParaRPr>
          </a:p>
          <a:p>
            <a:pPr>
              <a:buNone/>
            </a:pPr>
            <a:r>
              <a:rPr lang="ar-SA" dirty="0" smtClean="0"/>
              <a:t>الإذن المكتوب من المريض البالغ العاقل أو إذن ولي المريض القاصر أو المجنون أو المغمى عليه </a:t>
            </a:r>
            <a:endParaRPr lang="ar-SA" dirty="0"/>
          </a:p>
        </p:txBody>
      </p:sp>
      <p:sp>
        <p:nvSpPr>
          <p:cNvPr id="3" name="Title 2"/>
          <p:cNvSpPr>
            <a:spLocks noGrp="1"/>
          </p:cNvSpPr>
          <p:nvPr>
            <p:ph type="title"/>
          </p:nvPr>
        </p:nvSpPr>
        <p:spPr/>
        <p:txBody>
          <a:bodyPr/>
          <a:lstStyle/>
          <a:p>
            <a:endParaRPr lang="ar-SA"/>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908720"/>
            <a:ext cx="8280920" cy="5472608"/>
          </a:xfrm>
        </p:spPr>
        <p:txBody>
          <a:bodyPr>
            <a:normAutofit/>
          </a:bodyPr>
          <a:lstStyle/>
          <a:p>
            <a:r>
              <a:rPr lang="ar-SA" b="1" dirty="0" smtClean="0">
                <a:solidFill>
                  <a:schemeClr val="tx2"/>
                </a:solidFill>
              </a:rPr>
              <a:t>ترتيب الأولياء في الإذن:</a:t>
            </a:r>
          </a:p>
          <a:p>
            <a:pPr>
              <a:buNone/>
              <a:defRPr/>
            </a:pPr>
            <a:r>
              <a:rPr lang="ar-SA" sz="2400" b="1" dirty="0" smtClean="0"/>
              <a:t>يكون ترتيب الأولياء في الإذن بحسب قرابتهم من المريض:</a:t>
            </a:r>
          </a:p>
          <a:p>
            <a:pPr>
              <a:defRPr/>
            </a:pPr>
            <a:r>
              <a:rPr lang="ar-SA" sz="2400" dirty="0" smtClean="0"/>
              <a:t>الأبناء أحق القرابة لأن التعصيب بالبنوة مقدم على غيره</a:t>
            </a:r>
          </a:p>
          <a:p>
            <a:pPr>
              <a:defRPr/>
            </a:pPr>
            <a:r>
              <a:rPr lang="ar-SA" sz="2400" dirty="0" smtClean="0"/>
              <a:t>الأبوة ويقدم فيها الأب على الأم، لأن ولاية الأب أقوى من ولاية الأم</a:t>
            </a:r>
          </a:p>
          <a:p>
            <a:pPr>
              <a:defRPr/>
            </a:pPr>
            <a:r>
              <a:rPr lang="ar-SA" sz="2400" dirty="0" smtClean="0"/>
              <a:t> يقوم مقام الأب الجد وإن علا، ثم الإخوة الأشقاء ثم الإخوة لأب، ثم بنو الإخوة الأشقاء ثم بنو الإخوة لأب، ثم الأعمام الأشقاء ثم الأعمام لأب، ثم بنو الأعمام الأشقاء ثم بنو الأعمام لأب. </a:t>
            </a:r>
          </a:p>
          <a:p>
            <a:r>
              <a:rPr lang="ar-SA" dirty="0" smtClean="0"/>
              <a:t> ولاية الزوج </a:t>
            </a:r>
          </a:p>
          <a:p>
            <a:pPr>
              <a:buNone/>
            </a:pPr>
            <a:r>
              <a:rPr lang="ar-SA" dirty="0" smtClean="0"/>
              <a:t>1)</a:t>
            </a:r>
            <a:r>
              <a:rPr lang="ar-SA" sz="2000" dirty="0" smtClean="0"/>
              <a:t>عظم حق الزوج وتقديم أمره على غيره </a:t>
            </a:r>
          </a:p>
          <a:p>
            <a:pPr>
              <a:buNone/>
            </a:pPr>
            <a:r>
              <a:rPr lang="ar-SA" sz="2000" b="1" u="sng" dirty="0" smtClean="0">
                <a:solidFill>
                  <a:schemeClr val="tx2"/>
                </a:solidFill>
              </a:rPr>
              <a:t>الدليل: </a:t>
            </a:r>
            <a:r>
              <a:rPr lang="ar-SA" sz="2000" dirty="0" smtClean="0"/>
              <a:t>عن أبي هريرة رضي الله عنه "</a:t>
            </a:r>
            <a:r>
              <a:rPr lang="ar-SA" sz="2000" b="1" dirty="0" smtClean="0"/>
              <a:t>لو كنت آمراً أحداً أن يسجد لأحد لأمرت المرأة أن تسجد لزوجها”</a:t>
            </a:r>
          </a:p>
          <a:p>
            <a:pPr>
              <a:buNone/>
            </a:pPr>
            <a:r>
              <a:rPr lang="ar-SA" sz="2000" dirty="0" smtClean="0"/>
              <a:t>2) أن له ولاية على هذه الزوجة</a:t>
            </a:r>
          </a:p>
          <a:p>
            <a:pPr>
              <a:buNone/>
            </a:pPr>
            <a:r>
              <a:rPr lang="ar-SA" sz="2000" dirty="0" smtClean="0"/>
              <a:t>3) ما بين الزوجين من المودة والرحمة التي امتن الله بها في قوله تعالى: (</a:t>
            </a:r>
            <a:r>
              <a:rPr lang="ar-SA" sz="2000" b="1" dirty="0" smtClean="0"/>
              <a:t>وجعل بينكم مودة ورحمة</a:t>
            </a:r>
            <a:r>
              <a:rPr lang="ar-SA" sz="2000" dirty="0" smtClean="0"/>
              <a:t>)</a:t>
            </a:r>
            <a:endParaRPr lang="ar-SA" sz="2000" dirty="0"/>
          </a:p>
        </p:txBody>
      </p:sp>
      <p:sp>
        <p:nvSpPr>
          <p:cNvPr id="3" name="Title 2"/>
          <p:cNvSpPr>
            <a:spLocks noGrp="1"/>
          </p:cNvSpPr>
          <p:nvPr>
            <p:ph type="title"/>
          </p:nvPr>
        </p:nvSpPr>
        <p:spPr>
          <a:xfrm>
            <a:off x="539552" y="0"/>
            <a:ext cx="8352928" cy="908720"/>
          </a:xfrm>
        </p:spPr>
        <p:txBody>
          <a:bodyPr>
            <a:normAutofit/>
          </a:bodyPr>
          <a:lstStyle/>
          <a:p>
            <a:pPr algn="r"/>
            <a:r>
              <a:rPr lang="ar-SA" u="sng" dirty="0" smtClean="0">
                <a:solidFill>
                  <a:srgbClr val="92D050"/>
                </a:solidFill>
              </a:rPr>
              <a:t>اذن الاولياء</a:t>
            </a:r>
            <a:endParaRPr lang="ar-SA" u="sng" dirty="0">
              <a:solidFill>
                <a:srgbClr val="92D050"/>
              </a:solidFill>
            </a:endParaRPr>
          </a:p>
        </p:txBody>
      </p:sp>
      <p:pic>
        <p:nvPicPr>
          <p:cNvPr id="4" name="Picture 3" descr="CFPC_Logo_ringed.gif"/>
          <p:cNvPicPr>
            <a:picLocks noChangeAspect="1"/>
          </p:cNvPicPr>
          <p:nvPr/>
        </p:nvPicPr>
        <p:blipFill>
          <a:blip r:embed="rId2" cstate="print"/>
          <a:stretch>
            <a:fillRect/>
          </a:stretch>
        </p:blipFill>
        <p:spPr>
          <a:xfrm>
            <a:off x="0" y="0"/>
            <a:ext cx="2564904" cy="2564904"/>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additive="base">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additive="base">
                                        <p:cTn id="2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 calcmode="lin" valueType="num">
                                      <p:cBhvr additive="base">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ox(in)">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 calcmode="lin" valueType="num">
                                      <p:cBhvr additive="base">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 calcmode="lin" valueType="num">
                                      <p:cBhvr additive="base">
                                        <p:cTn id="5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 calcmode="lin" valueType="num">
                                      <p:cBhvr additive="base">
                                        <p:cTn id="5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 calcmode="lin" valueType="num">
                                      <p:cBhvr additive="base">
                                        <p:cTn id="6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8840"/>
            <a:ext cx="8229600" cy="4018451"/>
          </a:xfrm>
        </p:spPr>
        <p:txBody>
          <a:bodyPr/>
          <a:lstStyle/>
          <a:p>
            <a:r>
              <a:rPr lang="ar-SA" sz="2800" b="1" dirty="0" smtClean="0">
                <a:latin typeface="Calibri" pitchFamily="34" charset="0"/>
              </a:rPr>
              <a:t>تعريف الإذن الطبي </a:t>
            </a:r>
          </a:p>
          <a:p>
            <a:r>
              <a:rPr lang="ar-SA" sz="2800" b="1" dirty="0" smtClean="0">
                <a:solidFill>
                  <a:schemeClr val="bg1"/>
                </a:solidFill>
                <a:latin typeface="Calibri" pitchFamily="34" charset="0"/>
              </a:rPr>
              <a:t> </a:t>
            </a:r>
            <a:r>
              <a:rPr lang="ar-SA" sz="2800" b="1" dirty="0" smtClean="0">
                <a:latin typeface="Calibri" pitchFamily="34" charset="0"/>
              </a:rPr>
              <a:t>مشروعية الإذن الطبي </a:t>
            </a:r>
          </a:p>
          <a:p>
            <a:r>
              <a:rPr lang="ar-SA" sz="2800" b="1" dirty="0" smtClean="0">
                <a:latin typeface="Calibri" pitchFamily="34" charset="0"/>
              </a:rPr>
              <a:t>حكم اعطاء الإذن الطبي</a:t>
            </a:r>
          </a:p>
          <a:p>
            <a:r>
              <a:rPr lang="ar-SA" sz="2800" b="1" dirty="0" smtClean="0">
                <a:latin typeface="Calibri" pitchFamily="34" charset="0"/>
              </a:rPr>
              <a:t>اشتراط اذن المريض</a:t>
            </a:r>
          </a:p>
          <a:p>
            <a:r>
              <a:rPr lang="ar-SA" sz="2800" b="1" dirty="0" smtClean="0">
                <a:latin typeface="Calibri" pitchFamily="34" charset="0"/>
              </a:rPr>
              <a:t> انواع الإذن</a:t>
            </a:r>
          </a:p>
          <a:p>
            <a:r>
              <a:rPr lang="ar-SA" sz="2800" b="1" dirty="0" smtClean="0">
                <a:latin typeface="Calibri" pitchFamily="34" charset="0"/>
              </a:rPr>
              <a:t>شروط الإذن</a:t>
            </a:r>
          </a:p>
          <a:p>
            <a:r>
              <a:rPr lang="ar-SA" sz="2800" b="1" dirty="0" smtClean="0">
                <a:latin typeface="Calibri" pitchFamily="34" charset="0"/>
              </a:rPr>
              <a:t>الاشهاد على الإذن</a:t>
            </a:r>
          </a:p>
          <a:p>
            <a:r>
              <a:rPr lang="ar-SA" sz="2800" b="1" dirty="0" smtClean="0">
                <a:latin typeface="Calibri" pitchFamily="34" charset="0"/>
              </a:rPr>
              <a:t>انتهاء الإذن الطبي</a:t>
            </a:r>
            <a:endParaRPr lang="ar-SA" b="1" dirty="0"/>
          </a:p>
        </p:txBody>
      </p:sp>
      <p:sp>
        <p:nvSpPr>
          <p:cNvPr id="3" name="Title 2"/>
          <p:cNvSpPr>
            <a:spLocks noGrp="1"/>
          </p:cNvSpPr>
          <p:nvPr>
            <p:ph type="title"/>
          </p:nvPr>
        </p:nvSpPr>
        <p:spPr>
          <a:xfrm>
            <a:off x="457200" y="274638"/>
            <a:ext cx="8229600" cy="922114"/>
          </a:xfrm>
        </p:spPr>
        <p:txBody>
          <a:bodyPr>
            <a:noAutofit/>
          </a:bodyPr>
          <a:lstStyle/>
          <a:p>
            <a:pPr algn="ctr"/>
            <a:r>
              <a:rPr lang="ar-SA" sz="8800" u="sng" dirty="0" smtClean="0">
                <a:solidFill>
                  <a:srgbClr val="92D050"/>
                </a:solidFill>
                <a:effectLst>
                  <a:outerShdw blurRad="38100" dist="38100" dir="2700000" algn="tl">
                    <a:srgbClr val="000000">
                      <a:alpha val="43137"/>
                    </a:srgbClr>
                  </a:outerShdw>
                </a:effectLst>
              </a:rPr>
              <a:t>الاهداف</a:t>
            </a:r>
            <a:endParaRPr lang="ar-SA" sz="8800" u="sng" dirty="0">
              <a:solidFill>
                <a:srgbClr val="92D050"/>
              </a:solidFill>
              <a:effectLst>
                <a:outerShdw blurRad="38100" dist="38100" dir="2700000" algn="tl">
                  <a:srgbClr val="000000">
                    <a:alpha val="43137"/>
                  </a:srgbClr>
                </a:outerShdw>
              </a:effectLst>
            </a:endParaRPr>
          </a:p>
        </p:txBody>
      </p:sp>
      <p:pic>
        <p:nvPicPr>
          <p:cNvPr id="4" name="Picture 3" descr="ill-goal-setting.gif"/>
          <p:cNvPicPr>
            <a:picLocks noChangeAspect="1"/>
          </p:cNvPicPr>
          <p:nvPr/>
        </p:nvPicPr>
        <p:blipFill>
          <a:blip r:embed="rId2" cstate="print"/>
          <a:stretch>
            <a:fillRect/>
          </a:stretch>
        </p:blipFill>
        <p:spPr>
          <a:xfrm>
            <a:off x="683568" y="1484783"/>
            <a:ext cx="1944216" cy="2251197"/>
          </a:xfrm>
          <a:prstGeom prst="rect">
            <a:avLst/>
          </a:prstGeom>
          <a:ln>
            <a:noFill/>
          </a:ln>
          <a:effectLst>
            <a:softEdge rad="112500"/>
          </a:effectLst>
        </p:spPr>
      </p:pic>
    </p:spTree>
  </p:cSld>
  <p:clrMapOvr>
    <a:masterClrMapping/>
  </p:clrMapOvr>
  <p:transition advTm="14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additive="base">
                                        <p:cTn id="3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44824"/>
            <a:ext cx="8363272" cy="4594515"/>
          </a:xfrm>
        </p:spPr>
        <p:txBody>
          <a:bodyPr/>
          <a:lstStyle/>
          <a:p>
            <a:pPr marL="624078" indent="-514350">
              <a:buAutoNum type="arabicParenR"/>
            </a:pPr>
            <a:r>
              <a:rPr lang="ar-SA" sz="4000" dirty="0" smtClean="0"/>
              <a:t>اذن الصغير </a:t>
            </a:r>
          </a:p>
          <a:p>
            <a:pPr marL="624078" indent="-514350">
              <a:buAutoNum type="arabicParenR"/>
            </a:pPr>
            <a:r>
              <a:rPr lang="ar-SA" sz="4000" dirty="0" smtClean="0"/>
              <a:t>المكره</a:t>
            </a:r>
          </a:p>
          <a:p>
            <a:pPr marL="624078" indent="-514350">
              <a:buAutoNum type="arabicParenR"/>
            </a:pPr>
            <a:r>
              <a:rPr lang="ar-SA" sz="4000" dirty="0" smtClean="0"/>
              <a:t>المغمى عليه او فاقد الوعي</a:t>
            </a:r>
          </a:p>
          <a:p>
            <a:pPr marL="624078" indent="-514350">
              <a:buAutoNum type="arabicParenR"/>
            </a:pPr>
            <a:r>
              <a:rPr lang="ar-SA" sz="4000" dirty="0" smtClean="0"/>
              <a:t>المجنون</a:t>
            </a:r>
          </a:p>
          <a:p>
            <a:pPr marL="624078" indent="-514350">
              <a:buNone/>
            </a:pPr>
            <a:endParaRPr lang="ar-SA" dirty="0" smtClean="0"/>
          </a:p>
        </p:txBody>
      </p:sp>
      <p:sp>
        <p:nvSpPr>
          <p:cNvPr id="3" name="Title 2"/>
          <p:cNvSpPr>
            <a:spLocks noGrp="1"/>
          </p:cNvSpPr>
          <p:nvPr>
            <p:ph type="title"/>
          </p:nvPr>
        </p:nvSpPr>
        <p:spPr>
          <a:xfrm>
            <a:off x="539552" y="404664"/>
            <a:ext cx="8229600" cy="980728"/>
          </a:xfrm>
        </p:spPr>
        <p:txBody>
          <a:bodyPr>
            <a:normAutofit/>
          </a:bodyPr>
          <a:lstStyle/>
          <a:p>
            <a:pPr algn="r"/>
            <a:r>
              <a:rPr lang="ar-SA" u="sng" dirty="0" smtClean="0">
                <a:solidFill>
                  <a:srgbClr val="92D050"/>
                </a:solidFill>
              </a:rPr>
              <a:t>من </a:t>
            </a:r>
            <a:r>
              <a:rPr lang="ar-SA" u="sng" dirty="0" smtClean="0">
                <a:solidFill>
                  <a:srgbClr val="FF0000"/>
                </a:solidFill>
              </a:rPr>
              <a:t>لا يعتبر </a:t>
            </a:r>
            <a:r>
              <a:rPr lang="ar-SA" u="sng" dirty="0" smtClean="0">
                <a:solidFill>
                  <a:srgbClr val="92D050"/>
                </a:solidFill>
              </a:rPr>
              <a:t>اذنه</a:t>
            </a:r>
            <a:endParaRPr lang="ar-SA" u="sng" dirty="0">
              <a:solidFill>
                <a:srgbClr val="92D050"/>
              </a:solidFill>
            </a:endParaRPr>
          </a:p>
        </p:txBody>
      </p:sp>
      <p:pic>
        <p:nvPicPr>
          <p:cNvPr id="5" name="Picture 4" descr="Symbol-Stop.png"/>
          <p:cNvPicPr>
            <a:picLocks noChangeAspect="1"/>
          </p:cNvPicPr>
          <p:nvPr/>
        </p:nvPicPr>
        <p:blipFill>
          <a:blip r:embed="rId2" cstate="print"/>
          <a:stretch>
            <a:fillRect/>
          </a:stretch>
        </p:blipFill>
        <p:spPr>
          <a:xfrm>
            <a:off x="683568" y="764704"/>
            <a:ext cx="2438400" cy="24384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124744"/>
          <a:ext cx="843528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611560" y="260648"/>
            <a:ext cx="8229600" cy="1512168"/>
          </a:xfrm>
        </p:spPr>
        <p:txBody>
          <a:bodyPr>
            <a:normAutofit/>
          </a:bodyPr>
          <a:lstStyle/>
          <a:p>
            <a:pPr algn="ctr"/>
            <a:r>
              <a:rPr lang="ar-SA" sz="5400" dirty="0" smtClean="0">
                <a:solidFill>
                  <a:srgbClr val="92D050"/>
                </a:solidFill>
              </a:rPr>
              <a:t>شروط الاذن</a:t>
            </a:r>
            <a:endParaRPr lang="ar-SA" sz="5400" dirty="0">
              <a:solidFill>
                <a:srgbClr val="92D050"/>
              </a:solidFill>
            </a:endParaRPr>
          </a:p>
        </p:txBody>
      </p:sp>
      <p:pic>
        <p:nvPicPr>
          <p:cNvPr id="7" name="Picture 6" descr="p_terms.gif"/>
          <p:cNvPicPr>
            <a:picLocks noChangeAspect="1"/>
          </p:cNvPicPr>
          <p:nvPr/>
        </p:nvPicPr>
        <p:blipFill>
          <a:blip r:embed="rId7" cstate="print"/>
          <a:stretch>
            <a:fillRect/>
          </a:stretch>
        </p:blipFill>
        <p:spPr>
          <a:xfrm>
            <a:off x="6444208" y="620688"/>
            <a:ext cx="1792978" cy="1861939"/>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435280" cy="4968552"/>
          </a:xfrm>
        </p:spPr>
        <p:txBody>
          <a:bodyPr>
            <a:normAutofit lnSpcReduction="10000"/>
          </a:bodyPr>
          <a:lstStyle/>
          <a:p>
            <a:r>
              <a:rPr lang="ar-SA" dirty="0" smtClean="0"/>
              <a:t>الأصل في الإشهاد أنه أداة للتوثيق, ويُفتقر إليه عند التنازع</a:t>
            </a:r>
          </a:p>
          <a:p>
            <a:pPr>
              <a:buNone/>
            </a:pPr>
            <a:r>
              <a:rPr lang="ar-SA" b="1" u="sng" dirty="0" smtClean="0">
                <a:solidFill>
                  <a:schemeClr val="tx2"/>
                </a:solidFill>
              </a:rPr>
              <a:t>الدليل</a:t>
            </a:r>
            <a:r>
              <a:rPr lang="ar-SA" dirty="0" smtClean="0"/>
              <a:t>:قال تعالى: </a:t>
            </a:r>
            <a:r>
              <a:rPr lang="ar-SA" b="1" dirty="0" smtClean="0"/>
              <a:t>(وأشهدوا ذوي عدل منكم وأقيموا الشهادة لله)</a:t>
            </a:r>
          </a:p>
          <a:p>
            <a:pPr>
              <a:buNone/>
            </a:pPr>
            <a:endParaRPr lang="ar-SA" b="1" dirty="0" smtClean="0"/>
          </a:p>
          <a:p>
            <a:pPr>
              <a:defRPr/>
            </a:pPr>
            <a:r>
              <a:rPr lang="ar-SA" b="1" dirty="0" smtClean="0"/>
              <a:t>الإشهاد على إذن المريض</a:t>
            </a:r>
            <a:r>
              <a:rPr lang="ar-SA" dirty="0" smtClean="0"/>
              <a:t>           ينبغي الإشهاد على إذن المريض باثنين من الشهود(ولو كانا ضمن الهيئة الطبية)</a:t>
            </a:r>
          </a:p>
          <a:p>
            <a:pPr>
              <a:buNone/>
              <a:defRPr/>
            </a:pPr>
            <a:endParaRPr lang="ar-SA" dirty="0" smtClean="0"/>
          </a:p>
          <a:p>
            <a:pPr>
              <a:defRPr/>
            </a:pPr>
            <a:r>
              <a:rPr lang="ar-SA" dirty="0" smtClean="0"/>
              <a:t>مشروعية الإشهاد تعم هذه المسألة, باعتباره تصرفاً يتعلق به حق الغير, وفيه – أي الإشهاد – حسم لمادة التنازع, خاصة إذا ترتب على العلاج وفاة أو إصابة. </a:t>
            </a:r>
          </a:p>
          <a:p>
            <a:pPr>
              <a:buNone/>
              <a:defRPr/>
            </a:pPr>
            <a:endParaRPr lang="ar-SA" dirty="0" smtClean="0"/>
          </a:p>
          <a:p>
            <a:pPr>
              <a:defRPr/>
            </a:pPr>
            <a:r>
              <a:rPr lang="ar-SA" dirty="0" smtClean="0"/>
              <a:t>يمكن أن يقوم الإقرار المكتوب والموقع عليه من قبل المريض أو وليه مقام الإشهاد في تبرئة ساحة الطبيب المعالج وفريقه الطبي</a:t>
            </a:r>
            <a:endParaRPr lang="en-US" dirty="0" smtClean="0"/>
          </a:p>
          <a:p>
            <a:pPr>
              <a:defRPr/>
            </a:pPr>
            <a:endParaRPr lang="ar-SA" dirty="0" smtClean="0"/>
          </a:p>
          <a:p>
            <a:pPr>
              <a:buNone/>
            </a:pPr>
            <a:endParaRPr lang="ar-SA" b="1" dirty="0" smtClean="0"/>
          </a:p>
          <a:p>
            <a:pPr>
              <a:buNone/>
            </a:pPr>
            <a:endParaRPr lang="ar-SA" b="1" dirty="0"/>
          </a:p>
        </p:txBody>
      </p:sp>
      <p:sp>
        <p:nvSpPr>
          <p:cNvPr id="3" name="Title 2"/>
          <p:cNvSpPr>
            <a:spLocks noGrp="1"/>
          </p:cNvSpPr>
          <p:nvPr>
            <p:ph type="title"/>
          </p:nvPr>
        </p:nvSpPr>
        <p:spPr>
          <a:xfrm>
            <a:off x="457200" y="404664"/>
            <a:ext cx="8229600" cy="864096"/>
          </a:xfrm>
        </p:spPr>
        <p:txBody>
          <a:bodyPr>
            <a:normAutofit/>
          </a:bodyPr>
          <a:lstStyle/>
          <a:p>
            <a:pPr algn="r"/>
            <a:r>
              <a:rPr lang="ar-SA" u="sng" dirty="0" smtClean="0">
                <a:solidFill>
                  <a:srgbClr val="92D050"/>
                </a:solidFill>
              </a:rPr>
              <a:t>الاشهاد على اذن المريض</a:t>
            </a:r>
            <a:endParaRPr lang="ar-SA" u="sng" dirty="0">
              <a:solidFill>
                <a:srgbClr val="92D050"/>
              </a:solidFill>
            </a:endParaRPr>
          </a:p>
        </p:txBody>
      </p:sp>
      <p:cxnSp>
        <p:nvCxnSpPr>
          <p:cNvPr id="5" name="Straight Arrow Connector 4"/>
          <p:cNvCxnSpPr/>
          <p:nvPr/>
        </p:nvCxnSpPr>
        <p:spPr>
          <a:xfrm flipH="1">
            <a:off x="4716016" y="3068960"/>
            <a:ext cx="79208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pic>
        <p:nvPicPr>
          <p:cNvPr id="7" name="Picture 6" descr="observer_Animation1.gif"/>
          <p:cNvPicPr>
            <a:picLocks noChangeAspect="1"/>
          </p:cNvPicPr>
          <p:nvPr/>
        </p:nvPicPr>
        <p:blipFill>
          <a:blip r:embed="rId2" cstate="print"/>
          <a:stretch>
            <a:fillRect/>
          </a:stretch>
        </p:blipFill>
        <p:spPr>
          <a:xfrm>
            <a:off x="395536" y="0"/>
            <a:ext cx="1944216" cy="1512168"/>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 calcmode="lin" valueType="num">
                                      <p:cBhvr additive="base">
                                        <p:cTn id="34"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467544" y="1916832"/>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457200" y="274638"/>
            <a:ext cx="8291264" cy="1426170"/>
          </a:xfrm>
        </p:spPr>
        <p:txBody>
          <a:bodyPr>
            <a:normAutofit/>
          </a:bodyPr>
          <a:lstStyle/>
          <a:p>
            <a:pPr algn="r"/>
            <a:r>
              <a:rPr lang="ar-SA" sz="5400" u="sng" dirty="0" smtClean="0">
                <a:solidFill>
                  <a:srgbClr val="92D050"/>
                </a:solidFill>
              </a:rPr>
              <a:t>انتهاء الاذن الطبي</a:t>
            </a:r>
            <a:endParaRPr lang="ar-SA" sz="5400" u="sng" dirty="0">
              <a:solidFill>
                <a:srgbClr val="92D050"/>
              </a:solidFill>
            </a:endParaRPr>
          </a:p>
        </p:txBody>
      </p:sp>
      <p:pic>
        <p:nvPicPr>
          <p:cNvPr id="10" name="Picture 9" descr="expired.jpg"/>
          <p:cNvPicPr>
            <a:picLocks noChangeAspect="1"/>
          </p:cNvPicPr>
          <p:nvPr/>
        </p:nvPicPr>
        <p:blipFill>
          <a:blip r:embed="rId8" cstate="print"/>
          <a:stretch>
            <a:fillRect/>
          </a:stretch>
        </p:blipFill>
        <p:spPr>
          <a:xfrm>
            <a:off x="395536" y="188640"/>
            <a:ext cx="2160240" cy="1579950"/>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80920" cy="5328592"/>
          </a:xfrm>
        </p:spPr>
        <p:txBody>
          <a:bodyPr>
            <a:normAutofit fontScale="70000" lnSpcReduction="20000"/>
          </a:bodyPr>
          <a:lstStyle/>
          <a:p>
            <a:r>
              <a:rPr lang="ar-SA" sz="4100" b="1" u="sng" dirty="0" smtClean="0">
                <a:solidFill>
                  <a:schemeClr val="tx2"/>
                </a:solidFill>
              </a:rPr>
              <a:t>بشأن الإذن في العمليات الجراحية المستعجلة </a:t>
            </a:r>
            <a:r>
              <a:rPr lang="ar-SA" sz="1050" b="1" u="sng" dirty="0" smtClean="0">
                <a:solidFill>
                  <a:schemeClr val="tx2"/>
                </a:solidFill>
              </a:rPr>
              <a:t>ا</a:t>
            </a:r>
          </a:p>
          <a:p>
            <a:pPr>
              <a:buNone/>
            </a:pPr>
            <a:endParaRPr lang="ar-SA" sz="4100" dirty="0" smtClean="0">
              <a:solidFill>
                <a:schemeClr val="tx2"/>
              </a:solidFill>
            </a:endParaRPr>
          </a:p>
          <a:p>
            <a:r>
              <a:rPr lang="ar-SA" sz="2800" b="1" dirty="0" smtClean="0"/>
              <a:t>إن مجلس مجمع الفقه الإسلامي الدولي المنبثق عن منظمة المؤتمر الإسلامي المنعقد في دورته التاسعة عشرة في إمارة الشارقة (دولة الإمارات العربية المتحدة) من 1 إلى 5 جمادى الأولى 1430هـ، الموافق 26 – 30 نيسان (إبريل) 2009م،</a:t>
            </a:r>
          </a:p>
          <a:p>
            <a:pPr>
              <a:buNone/>
            </a:pPr>
            <a:r>
              <a:rPr lang="ar-SA" sz="2800" dirty="0" smtClean="0"/>
              <a:t> </a:t>
            </a:r>
          </a:p>
          <a:p>
            <a:r>
              <a:rPr lang="ar-SA" sz="4600" b="1" u="sng" dirty="0" smtClean="0">
                <a:solidFill>
                  <a:srgbClr val="92D050"/>
                </a:solidFill>
              </a:rPr>
              <a:t>قرر ما يأتي</a:t>
            </a:r>
            <a:r>
              <a:rPr lang="ar-SA" sz="4600" b="1" dirty="0" smtClean="0">
                <a:solidFill>
                  <a:srgbClr val="92D050"/>
                </a:solidFill>
              </a:rPr>
              <a:t>:</a:t>
            </a:r>
          </a:p>
          <a:p>
            <a:r>
              <a:rPr lang="ar-SA" sz="4000" b="1" dirty="0" smtClean="0">
                <a:solidFill>
                  <a:srgbClr val="FF0000"/>
                </a:solidFill>
              </a:rPr>
              <a:t>1)</a:t>
            </a:r>
            <a:r>
              <a:rPr lang="ar-SA" sz="2800" dirty="0" smtClean="0"/>
              <a:t> </a:t>
            </a:r>
            <a:r>
              <a:rPr lang="ar-SA" sz="2800" b="1" u="sng" dirty="0" smtClean="0"/>
              <a:t>  يقصد بالحالات المستعجلة</a:t>
            </a:r>
            <a:r>
              <a:rPr lang="ar-SA" sz="2800" dirty="0" smtClean="0"/>
              <a:t>: </a:t>
            </a:r>
            <a:r>
              <a:rPr lang="ar-SA" sz="2800" b="1" dirty="0" smtClean="0">
                <a:solidFill>
                  <a:srgbClr val="00B0F0"/>
                </a:solidFill>
              </a:rPr>
              <a:t>الحالات المرضية التي تستدعي إجراء عمل علاجي أو جراحي دون أي تأخير، نظراً لخطورة الوضع الصحي الذي يعاني منه المريض إنقاذاً لحياته أو منعاً لتلف عضو من أعضائه من مثل:</a:t>
            </a:r>
          </a:p>
          <a:p>
            <a:endParaRPr lang="ar-SA" sz="2800" b="1" dirty="0" smtClean="0"/>
          </a:p>
          <a:p>
            <a:r>
              <a:rPr lang="ar-SA" sz="2800" b="1" dirty="0" smtClean="0">
                <a:solidFill>
                  <a:srgbClr val="00B0F0"/>
                </a:solidFill>
              </a:rPr>
              <a:t>(‌أ)      الحالات التي تتطلب إجراء ولادة قيصرية إنقاذاً لحياة الأم أو الجنين أو هما معاً، كما في    حالة التفاف الحبل السري، وحالة التمزق الرحمي عند الأم أثناء الولادة.</a:t>
            </a:r>
          </a:p>
          <a:p>
            <a:endParaRPr lang="ar-SA" sz="2800" b="1" dirty="0" smtClean="0"/>
          </a:p>
          <a:p>
            <a:r>
              <a:rPr lang="ar-SA" sz="2800" b="1" dirty="0" smtClean="0">
                <a:solidFill>
                  <a:srgbClr val="00B0F0"/>
                </a:solidFill>
              </a:rPr>
              <a:t>(‌ب)  الحالات التي تتطلب إجراء جراحة ضرورية كما في حالة الزائدة الملتهبة.</a:t>
            </a:r>
          </a:p>
          <a:p>
            <a:endParaRPr lang="ar-SA" sz="2800" b="1" dirty="0" smtClean="0"/>
          </a:p>
          <a:p>
            <a:r>
              <a:rPr lang="ar-SA" sz="2800" b="1" dirty="0" smtClean="0">
                <a:solidFill>
                  <a:srgbClr val="00B0F0"/>
                </a:solidFill>
              </a:rPr>
              <a:t>(‌ج)   الحالات التي تتطلب إجراء علاجياً معيناً من مثل غسيل الكلى ونقل الدم.</a:t>
            </a:r>
          </a:p>
          <a:p>
            <a:endParaRPr lang="ar-SA" dirty="0"/>
          </a:p>
        </p:txBody>
      </p:sp>
      <p:sp>
        <p:nvSpPr>
          <p:cNvPr id="3" name="Title 2"/>
          <p:cNvSpPr>
            <a:spLocks noGrp="1"/>
          </p:cNvSpPr>
          <p:nvPr>
            <p:ph type="title"/>
          </p:nvPr>
        </p:nvSpPr>
        <p:spPr>
          <a:xfrm>
            <a:off x="457200" y="274638"/>
            <a:ext cx="8229600" cy="850106"/>
          </a:xfrm>
        </p:spPr>
        <p:txBody>
          <a:bodyPr>
            <a:normAutofit fontScale="90000"/>
          </a:bodyPr>
          <a:lstStyle/>
          <a:p>
            <a:r>
              <a:rPr lang="ar-SA" sz="2700" u="sng" dirty="0" smtClean="0">
                <a:solidFill>
                  <a:srgbClr val="92D050"/>
                </a:solidFill>
              </a:rPr>
              <a:t>قرار رقم 184 (10/19)</a:t>
            </a:r>
            <a:r>
              <a:rPr lang="ar-SA" sz="4400" u="sng" dirty="0" smtClean="0">
                <a:solidFill>
                  <a:srgbClr val="92D050"/>
                </a:solidFill>
              </a:rPr>
              <a:t/>
            </a:r>
            <a:br>
              <a:rPr lang="ar-SA" sz="4400" u="sng" dirty="0" smtClean="0">
                <a:solidFill>
                  <a:srgbClr val="92D050"/>
                </a:solidFill>
              </a:rPr>
            </a:br>
            <a:endParaRPr lang="ar-SA" dirty="0">
              <a:solidFill>
                <a:srgbClr val="92D050"/>
              </a:solidFill>
            </a:endParaRPr>
          </a:p>
        </p:txBody>
      </p:sp>
      <p:pic>
        <p:nvPicPr>
          <p:cNvPr id="5" name="Picture 4" descr="Judging.jpg"/>
          <p:cNvPicPr>
            <a:picLocks noChangeAspect="1"/>
          </p:cNvPicPr>
          <p:nvPr/>
        </p:nvPicPr>
        <p:blipFill>
          <a:blip r:embed="rId2" cstate="print"/>
          <a:stretch>
            <a:fillRect/>
          </a:stretch>
        </p:blipFill>
        <p:spPr>
          <a:xfrm>
            <a:off x="0" y="692696"/>
            <a:ext cx="1083612" cy="1080120"/>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ox(in)">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 calcmode="lin" valueType="num">
                                      <p:cBhvr additive="base">
                                        <p:cTn id="4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86800" cy="5877272"/>
          </a:xfrm>
        </p:spPr>
        <p:txBody>
          <a:bodyPr/>
          <a:lstStyle/>
          <a:p>
            <a:pPr>
              <a:lnSpc>
                <a:spcPct val="80000"/>
              </a:lnSpc>
            </a:pPr>
            <a:r>
              <a:rPr lang="ar-SA" b="1" dirty="0" smtClean="0">
                <a:solidFill>
                  <a:srgbClr val="FF0000"/>
                </a:solidFill>
              </a:rPr>
              <a:t>(2)</a:t>
            </a:r>
            <a:r>
              <a:rPr lang="ar-SA" b="1" dirty="0" smtClean="0"/>
              <a:t> </a:t>
            </a:r>
            <a:r>
              <a:rPr lang="ar-SA" dirty="0" smtClean="0"/>
              <a:t>  إذا كان المريض كامل الأهلية وتام الوعي ولديه قدرة على الاستيعاب واتخاذ القرار دون إكراه وقرر الأطباء أن حالته مستعجلة وأن حاجته لإجراء علاجي أو جراحي أصبحت أمراً ضرورياً. فإن إعطاء الإذن بعلاجه واجب شرعاً يأثم المريض بتركه.</a:t>
            </a:r>
          </a:p>
          <a:p>
            <a:pPr>
              <a:lnSpc>
                <a:spcPct val="80000"/>
              </a:lnSpc>
              <a:buNone/>
            </a:pPr>
            <a:endParaRPr lang="ar-SA" dirty="0" smtClean="0"/>
          </a:p>
          <a:p>
            <a:pPr>
              <a:lnSpc>
                <a:spcPct val="80000"/>
              </a:lnSpc>
            </a:pPr>
            <a:r>
              <a:rPr lang="ar-SA" dirty="0" smtClean="0"/>
              <a:t>ويجوز للطبيب إجراء التدخل العلاجي اللازم إنقاذاً لحياة المريض </a:t>
            </a:r>
            <a:r>
              <a:rPr lang="ar-SA" b="1" u="sng" dirty="0" smtClean="0"/>
              <a:t>استناداً لأحكام الضرورة </a:t>
            </a:r>
            <a:r>
              <a:rPr lang="ar-SA" dirty="0" smtClean="0"/>
              <a:t>في الشريعة.</a:t>
            </a:r>
          </a:p>
          <a:p>
            <a:pPr>
              <a:lnSpc>
                <a:spcPct val="80000"/>
              </a:lnSpc>
              <a:buNone/>
            </a:pPr>
            <a:endParaRPr lang="ar-SA" dirty="0" smtClean="0"/>
          </a:p>
          <a:p>
            <a:pPr>
              <a:lnSpc>
                <a:spcPct val="80000"/>
              </a:lnSpc>
            </a:pPr>
            <a:r>
              <a:rPr lang="ar-SA" b="1" dirty="0" smtClean="0">
                <a:solidFill>
                  <a:srgbClr val="FF0000"/>
                </a:solidFill>
              </a:rPr>
              <a:t>(3)</a:t>
            </a:r>
            <a:r>
              <a:rPr lang="ar-SA" dirty="0" smtClean="0"/>
              <a:t>   إذا كان المريض ناقص الأهلية ورفض وليه إعطاء الإذن الطبي لعلاجه في الحالات المستعجلة فلا يعتد برفضه وينتقل الحق في الإذن إلى ولي الأمر أو من ينيبه من الجهات المختصة في الدولة.</a:t>
            </a:r>
          </a:p>
          <a:p>
            <a:pPr>
              <a:lnSpc>
                <a:spcPct val="80000"/>
              </a:lnSpc>
              <a:buNone/>
            </a:pPr>
            <a:endParaRPr lang="ar-SA" dirty="0" smtClean="0"/>
          </a:p>
          <a:p>
            <a:pPr>
              <a:lnSpc>
                <a:spcPct val="80000"/>
              </a:lnSpc>
            </a:pPr>
            <a:r>
              <a:rPr lang="ar-SA" b="1" dirty="0" smtClean="0">
                <a:solidFill>
                  <a:srgbClr val="FF0000"/>
                </a:solidFill>
              </a:rPr>
              <a:t>(4)</a:t>
            </a:r>
            <a:r>
              <a:rPr lang="ar-SA" dirty="0" smtClean="0"/>
              <a:t>   إذا كانت الجراحة القيصرية ضرورية لإنقاذ حياة الجنين أو الأم أو هما معاً ورفض الزوجان أو أحدهما الإذن بذلك، فلا يعتد بهذا الرفض وينتقل الحق بذلك إلى ولي الأمر أو من ينيبه في إجراء هذه الجراحة.</a:t>
            </a:r>
          </a:p>
          <a:p>
            <a:pPr>
              <a:lnSpc>
                <a:spcPct val="80000"/>
              </a:lnSpc>
              <a:buFont typeface="Wingdings" pitchFamily="2" charset="2"/>
              <a:buNone/>
            </a:pPr>
            <a:endParaRPr lang="en-US" dirty="0" smtClean="0"/>
          </a:p>
          <a:p>
            <a:endParaRPr lang="ar-SA" dirty="0"/>
          </a:p>
        </p:txBody>
      </p:sp>
      <p:sp>
        <p:nvSpPr>
          <p:cNvPr id="3" name="Title 2"/>
          <p:cNvSpPr>
            <a:spLocks noGrp="1"/>
          </p:cNvSpPr>
          <p:nvPr>
            <p:ph type="title"/>
          </p:nvPr>
        </p:nvSpPr>
        <p:spPr>
          <a:xfrm>
            <a:off x="457200" y="274638"/>
            <a:ext cx="8229600" cy="346050"/>
          </a:xfrm>
        </p:spPr>
        <p:txBody>
          <a:bodyPr>
            <a:normAutofit fontScale="90000"/>
          </a:bodyPr>
          <a:lstStyle/>
          <a:p>
            <a:endParaRPr lang="ar-S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ox(in)">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147248" cy="6048672"/>
          </a:xfrm>
        </p:spPr>
        <p:txBody>
          <a:bodyPr>
            <a:normAutofit fontScale="92500" lnSpcReduction="10000"/>
          </a:bodyPr>
          <a:lstStyle/>
          <a:p>
            <a:r>
              <a:rPr lang="ar-SA" sz="3500" b="1" dirty="0" smtClean="0"/>
              <a:t>(</a:t>
            </a:r>
            <a:r>
              <a:rPr lang="ar-SA" sz="3500" b="1" u="sng" dirty="0" smtClean="0"/>
              <a:t>5)يشترط للتدخل الطبي في الحالات المستعجلة ما يأتي:</a:t>
            </a:r>
          </a:p>
          <a:p>
            <a:r>
              <a:rPr lang="ar-SA" sz="2800" dirty="0" smtClean="0">
                <a:solidFill>
                  <a:srgbClr val="00B0F0"/>
                </a:solidFill>
              </a:rPr>
              <a:t>(‌أ)    أن يشرح الطبيب للمريض أو وليه أهمية العلاج الطبي وخطورة الحالة المرضية والآثار المترتبة على رفضه وفي حالة الإصرار على الرفض يقوم الطبيب بتوثيق ذلك.</a:t>
            </a:r>
          </a:p>
          <a:p>
            <a:pPr>
              <a:buNone/>
            </a:pPr>
            <a:endParaRPr lang="ar-SA" sz="2800" dirty="0" smtClean="0">
              <a:solidFill>
                <a:srgbClr val="00B0F0"/>
              </a:solidFill>
            </a:endParaRPr>
          </a:p>
          <a:p>
            <a:r>
              <a:rPr lang="ar-SA" sz="2800" dirty="0" smtClean="0">
                <a:solidFill>
                  <a:srgbClr val="00B0F0"/>
                </a:solidFill>
              </a:rPr>
              <a:t>(‌ب)   أن يقوم الطبيب ببذل جهد كبير لإقناع المريض وأهله للرجوع عن رفضه للإذن تفادياً لتردي حالته.</a:t>
            </a:r>
          </a:p>
          <a:p>
            <a:pPr>
              <a:buNone/>
            </a:pPr>
            <a:endParaRPr lang="ar-SA" sz="2800" dirty="0" smtClean="0">
              <a:solidFill>
                <a:srgbClr val="00B0F0"/>
              </a:solidFill>
            </a:endParaRPr>
          </a:p>
          <a:p>
            <a:r>
              <a:rPr lang="ar-SA" sz="2800" dirty="0" smtClean="0">
                <a:solidFill>
                  <a:srgbClr val="00B0F0"/>
                </a:solidFill>
              </a:rPr>
              <a:t>(‌ج)   يتولى فريق طبي لا يقل عن ثلاثة أطباء استشاريين، على ألا يكون الطبيب المعالج من بينهم</a:t>
            </a:r>
            <a:r>
              <a:rPr lang="ar-SA" sz="2800" b="1" dirty="0" smtClean="0">
                <a:solidFill>
                  <a:srgbClr val="00B0F0"/>
                </a:solidFill>
              </a:rPr>
              <a:t>، بالتأكد من تشخيص المرض والعلاج المقترح له مع إعداد محضر بذلك موقع عليه من الفريق، وإعلام إدارة المستشفى بذلك </a:t>
            </a:r>
          </a:p>
          <a:p>
            <a:pPr>
              <a:buNone/>
            </a:pPr>
            <a:endParaRPr lang="ar-SA" sz="2800" b="1" dirty="0" smtClean="0">
              <a:solidFill>
                <a:srgbClr val="00B0F0"/>
              </a:solidFill>
            </a:endParaRPr>
          </a:p>
          <a:p>
            <a:r>
              <a:rPr lang="ar-SA" sz="2800" dirty="0" smtClean="0">
                <a:solidFill>
                  <a:srgbClr val="00B0F0"/>
                </a:solidFill>
              </a:rPr>
              <a:t>(‌د) أن تكون المعالجة مجانية، أو تقوم أحدى الجهات المحايدة بتقدير التكلفة.</a:t>
            </a:r>
          </a:p>
          <a:p>
            <a:pPr>
              <a:buNone/>
            </a:pPr>
            <a:endParaRPr lang="ar-SA" dirty="0"/>
          </a:p>
        </p:txBody>
      </p:sp>
      <p:sp>
        <p:nvSpPr>
          <p:cNvPr id="3" name="Title 2"/>
          <p:cNvSpPr>
            <a:spLocks noGrp="1"/>
          </p:cNvSpPr>
          <p:nvPr>
            <p:ph type="title"/>
          </p:nvPr>
        </p:nvSpPr>
        <p:spPr>
          <a:xfrm>
            <a:off x="457200" y="274638"/>
            <a:ext cx="8229600" cy="202034"/>
          </a:xfrm>
        </p:spPr>
        <p:txBody>
          <a:bodyPr>
            <a:normAutofit fontScale="90000"/>
          </a:bodyPr>
          <a:lstStyle/>
          <a:p>
            <a:r>
              <a:rPr lang="ar-SA" dirty="0" smtClean="0"/>
              <a:t/>
            </a:r>
            <a:br>
              <a:rPr lang="ar-SA" dirty="0" smtClean="0"/>
            </a:br>
            <a:endParaRPr lang="ar-S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 calcmode="lin" valueType="num">
                                      <p:cBhvr additive="base">
                                        <p:cTn id="2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 calcmode="lin" valueType="num">
                                      <p:cBhvr additive="base">
                                        <p:cTn id="3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16832"/>
            <a:ext cx="8291264" cy="4683976"/>
          </a:xfrm>
        </p:spPr>
        <p:txBody>
          <a:bodyPr>
            <a:normAutofit/>
          </a:bodyPr>
          <a:lstStyle/>
          <a:p>
            <a:pPr>
              <a:lnSpc>
                <a:spcPct val="80000"/>
              </a:lnSpc>
              <a:defRPr/>
            </a:pPr>
            <a:r>
              <a:rPr lang="ar-SA" sz="2800" b="1" dirty="0" smtClean="0"/>
              <a:t>. الإذن الطبي هو موافقة المريض أو وليه على الإجراءات الطبية اللازمة لعلاجه.</a:t>
            </a:r>
          </a:p>
          <a:p>
            <a:pPr>
              <a:lnSpc>
                <a:spcPct val="80000"/>
              </a:lnSpc>
              <a:buNone/>
              <a:defRPr/>
            </a:pPr>
            <a:r>
              <a:rPr lang="ar-SA" sz="2800" b="1" dirty="0" smtClean="0"/>
              <a:t> </a:t>
            </a:r>
          </a:p>
          <a:p>
            <a:pPr>
              <a:lnSpc>
                <a:spcPct val="80000"/>
              </a:lnSpc>
              <a:buNone/>
              <a:defRPr/>
            </a:pPr>
            <a:endParaRPr lang="en-US" sz="2800" dirty="0" smtClean="0"/>
          </a:p>
          <a:p>
            <a:pPr>
              <a:lnSpc>
                <a:spcPct val="80000"/>
              </a:lnSpc>
              <a:defRPr/>
            </a:pPr>
            <a:r>
              <a:rPr lang="ar-SA" sz="2800" b="1" dirty="0" smtClean="0"/>
              <a:t>2. الأصل عدم جواز المعالجة للمريض إلا بإذنه أو إذن وليه عند الحاجة ويستثنى من ذلك الحالات الخطرة التي لا يمكن فيها أخذ إذن المريض ولا  وليه, وكذلك </a:t>
            </a:r>
            <a:r>
              <a:rPr lang="ar-SA" sz="2800" b="1" u="sng" dirty="0" smtClean="0">
                <a:solidFill>
                  <a:srgbClr val="FF0000"/>
                </a:solidFill>
              </a:rPr>
              <a:t>حالات الأمراض المعدية </a:t>
            </a:r>
            <a:r>
              <a:rPr lang="ar-SA" sz="2800" b="1" dirty="0" smtClean="0"/>
              <a:t>فلا بد من علاجها ولو بغير إذن المريض. </a:t>
            </a:r>
          </a:p>
          <a:p>
            <a:pPr>
              <a:lnSpc>
                <a:spcPct val="80000"/>
              </a:lnSpc>
              <a:buNone/>
              <a:defRPr/>
            </a:pPr>
            <a:endParaRPr lang="ar-SA" sz="2800" b="1" dirty="0" smtClean="0"/>
          </a:p>
          <a:p>
            <a:pPr>
              <a:lnSpc>
                <a:spcPct val="80000"/>
              </a:lnSpc>
              <a:buNone/>
              <a:defRPr/>
            </a:pPr>
            <a:endParaRPr lang="en-US" sz="2800" dirty="0" smtClean="0"/>
          </a:p>
          <a:p>
            <a:pPr>
              <a:lnSpc>
                <a:spcPct val="80000"/>
              </a:lnSpc>
              <a:defRPr/>
            </a:pPr>
            <a:r>
              <a:rPr lang="ar-SA" sz="2800" b="1" dirty="0" smtClean="0"/>
              <a:t>3. ترتيب الأولياء في الإذن بحسب قرابتهم في الميراث تعصيباً</a:t>
            </a:r>
          </a:p>
          <a:p>
            <a:pPr>
              <a:lnSpc>
                <a:spcPct val="80000"/>
              </a:lnSpc>
              <a:buNone/>
              <a:defRPr/>
            </a:pPr>
            <a:endParaRPr lang="ar-SA" sz="2800" b="1" dirty="0" smtClean="0"/>
          </a:p>
          <a:p>
            <a:pPr>
              <a:lnSpc>
                <a:spcPct val="80000"/>
              </a:lnSpc>
              <a:buNone/>
              <a:defRPr/>
            </a:pPr>
            <a:endParaRPr lang="en-US" sz="2800" dirty="0" smtClean="0"/>
          </a:p>
          <a:p>
            <a:pPr>
              <a:lnSpc>
                <a:spcPct val="80000"/>
              </a:lnSpc>
              <a:buNone/>
              <a:defRPr/>
            </a:pPr>
            <a:endParaRPr lang="ar-SA" sz="2800" dirty="0" smtClean="0"/>
          </a:p>
          <a:p>
            <a:endParaRPr lang="ar-SA" dirty="0"/>
          </a:p>
        </p:txBody>
      </p:sp>
      <p:sp>
        <p:nvSpPr>
          <p:cNvPr id="3" name="Title 2"/>
          <p:cNvSpPr>
            <a:spLocks noGrp="1"/>
          </p:cNvSpPr>
          <p:nvPr>
            <p:ph type="title"/>
          </p:nvPr>
        </p:nvSpPr>
        <p:spPr/>
        <p:txBody>
          <a:bodyPr>
            <a:noAutofit/>
          </a:bodyPr>
          <a:lstStyle/>
          <a:p>
            <a:pPr algn="ctr"/>
            <a:r>
              <a:rPr lang="ar-SA" sz="8000" u="sng" dirty="0" smtClean="0">
                <a:solidFill>
                  <a:srgbClr val="92D050"/>
                </a:solidFill>
                <a:effectLst/>
              </a:rPr>
              <a:t>الخلاصة</a:t>
            </a:r>
            <a:endParaRPr lang="ar-SA" sz="8000" u="sng" dirty="0">
              <a:solidFill>
                <a:srgbClr val="92D050"/>
              </a:solidFill>
            </a:endParaRPr>
          </a:p>
        </p:txBody>
      </p:sp>
      <p:pic>
        <p:nvPicPr>
          <p:cNvPr id="4" name="Picture 3" descr="exhausted.jpg"/>
          <p:cNvPicPr>
            <a:picLocks noChangeAspect="1"/>
          </p:cNvPicPr>
          <p:nvPr/>
        </p:nvPicPr>
        <p:blipFill>
          <a:blip r:embed="rId2" cstate="print"/>
          <a:stretch>
            <a:fillRect/>
          </a:stretch>
        </p:blipFill>
        <p:spPr>
          <a:xfrm>
            <a:off x="251520" y="0"/>
            <a:ext cx="2232248" cy="1844824"/>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additive="base">
                                        <p:cTn id="2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511-1007-0820-1339_Confused_boy_with_question_marks_trying_to_solve_a_riddle_clipart_image.png"/>
          <p:cNvPicPr>
            <a:picLocks noGrp="1" noChangeAspect="1"/>
          </p:cNvPicPr>
          <p:nvPr>
            <p:ph idx="1"/>
          </p:nvPr>
        </p:nvPicPr>
        <p:blipFill>
          <a:blip r:embed="rId2" cstate="print"/>
          <a:stretch>
            <a:fillRect/>
          </a:stretch>
        </p:blipFill>
        <p:spPr>
          <a:xfrm>
            <a:off x="3635896" y="3501008"/>
            <a:ext cx="1956067" cy="2352658"/>
          </a:xfrm>
        </p:spPr>
      </p:pic>
      <p:sp>
        <p:nvSpPr>
          <p:cNvPr id="3" name="Title 2"/>
          <p:cNvSpPr>
            <a:spLocks noGrp="1"/>
          </p:cNvSpPr>
          <p:nvPr>
            <p:ph type="title"/>
          </p:nvPr>
        </p:nvSpPr>
        <p:spPr/>
        <p:txBody>
          <a:bodyPr>
            <a:noAutofit/>
          </a:bodyPr>
          <a:lstStyle/>
          <a:p>
            <a:pPr algn="ctr"/>
            <a:r>
              <a:rPr lang="ar-SA" sz="8800" dirty="0" smtClean="0">
                <a:solidFill>
                  <a:srgbClr val="92D050"/>
                </a:solidFill>
              </a:rPr>
              <a:t>استفسارات</a:t>
            </a:r>
            <a:endParaRPr lang="ar-SA" sz="8800" dirty="0">
              <a:solidFill>
                <a:srgbClr val="92D050"/>
              </a:solidFill>
            </a:endParaRPr>
          </a:p>
        </p:txBody>
      </p:sp>
      <p:pic>
        <p:nvPicPr>
          <p:cNvPr id="5" name="Picture 4" descr="question-mark.jpg"/>
          <p:cNvPicPr>
            <a:picLocks noChangeAspect="1"/>
          </p:cNvPicPr>
          <p:nvPr/>
        </p:nvPicPr>
        <p:blipFill>
          <a:blip r:embed="rId3" cstate="print"/>
          <a:stretch>
            <a:fillRect/>
          </a:stretch>
        </p:blipFill>
        <p:spPr>
          <a:xfrm>
            <a:off x="6874892" y="188640"/>
            <a:ext cx="2269108" cy="2269108"/>
          </a:xfrm>
          <a:prstGeom prst="rect">
            <a:avLst/>
          </a:prstGeom>
        </p:spPr>
      </p:pic>
      <p:pic>
        <p:nvPicPr>
          <p:cNvPr id="6" name="Picture 5" descr="5QHintEmoticon.jpg"/>
          <p:cNvPicPr>
            <a:picLocks noChangeAspect="1"/>
          </p:cNvPicPr>
          <p:nvPr/>
        </p:nvPicPr>
        <p:blipFill>
          <a:blip r:embed="rId4" cstate="print"/>
          <a:stretch>
            <a:fillRect/>
          </a:stretch>
        </p:blipFill>
        <p:spPr>
          <a:xfrm>
            <a:off x="179512" y="548680"/>
            <a:ext cx="2023477" cy="1296144"/>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ar-SA" b="1" dirty="0" smtClean="0"/>
              <a:t>اللغة</a:t>
            </a:r>
            <a:r>
              <a:rPr lang="ar-SA" dirty="0" smtClean="0"/>
              <a:t> :</a:t>
            </a:r>
            <a:r>
              <a:rPr lang="ar-SA" b="1" dirty="0" smtClean="0"/>
              <a:t> </a:t>
            </a:r>
            <a:r>
              <a:rPr lang="ar-SA" dirty="0" smtClean="0"/>
              <a:t>الإباحة</a:t>
            </a:r>
          </a:p>
          <a:p>
            <a:pPr>
              <a:buNone/>
            </a:pPr>
            <a:r>
              <a:rPr lang="ar-SA" b="1" dirty="0" smtClean="0"/>
              <a:t>قال في اللسان </a:t>
            </a:r>
            <a:r>
              <a:rPr lang="ar-SA" dirty="0" smtClean="0"/>
              <a:t>" أذن له في الشيء إذناً: أباحه له. </a:t>
            </a:r>
            <a:r>
              <a:rPr lang="ar-SA" b="1" dirty="0" smtClean="0"/>
              <a:t>واستأذنه</a:t>
            </a:r>
            <a:r>
              <a:rPr lang="ar-SA" dirty="0" smtClean="0"/>
              <a:t>: طلب منه الإذن</a:t>
            </a:r>
          </a:p>
          <a:p>
            <a:pPr>
              <a:buNone/>
            </a:pPr>
            <a:endParaRPr lang="ar-SA" dirty="0" smtClean="0"/>
          </a:p>
          <a:p>
            <a:r>
              <a:rPr lang="ar-SA" b="1" dirty="0" smtClean="0"/>
              <a:t>و اصطلاحاً </a:t>
            </a:r>
            <a:r>
              <a:rPr lang="ar-SA" dirty="0" smtClean="0"/>
              <a:t>:موافقة المريض أو وليه على الإجراءات الطبية اللازمة لعلاجه. </a:t>
            </a:r>
            <a:endParaRPr lang="en-US" dirty="0" smtClean="0"/>
          </a:p>
          <a:p>
            <a:r>
              <a:rPr lang="ar-SA" dirty="0" smtClean="0"/>
              <a:t>- فكلمة ( </a:t>
            </a:r>
            <a:r>
              <a:rPr lang="ar-SA" b="1" u="sng" dirty="0" smtClean="0">
                <a:solidFill>
                  <a:schemeClr val="tx2"/>
                </a:solidFill>
              </a:rPr>
              <a:t> وليه </a:t>
            </a:r>
            <a:r>
              <a:rPr lang="ar-SA" dirty="0" smtClean="0"/>
              <a:t>) مهمة في التعريف لأن المريض قد لا يتمكن من إعطاء الإذن , إما لصغر أو إغماء ونحوه. </a:t>
            </a:r>
            <a:endParaRPr lang="en-US" dirty="0" smtClean="0"/>
          </a:p>
          <a:p>
            <a:r>
              <a:rPr lang="ar-SA" dirty="0" smtClean="0"/>
              <a:t>- وعبارة </a:t>
            </a:r>
            <a:r>
              <a:rPr lang="ar-SA" b="1" u="sng" dirty="0" smtClean="0">
                <a:solidFill>
                  <a:schemeClr val="tx2"/>
                </a:solidFill>
              </a:rPr>
              <a:t>الإجراءات الطبية </a:t>
            </a:r>
            <a:r>
              <a:rPr lang="ar-SA" dirty="0" smtClean="0"/>
              <a:t>الواردة في التعريف تشمل: الكشف والتحليل والعلاج والعملية. </a:t>
            </a:r>
            <a:endParaRPr lang="en-US" dirty="0" smtClean="0"/>
          </a:p>
          <a:p>
            <a:r>
              <a:rPr lang="ar-SA" dirty="0" smtClean="0"/>
              <a:t>- كلمة ( </a:t>
            </a:r>
            <a:r>
              <a:rPr lang="ar-SA" b="1" u="sng" dirty="0" smtClean="0">
                <a:solidFill>
                  <a:schemeClr val="tx2"/>
                </a:solidFill>
              </a:rPr>
              <a:t>اللازمة</a:t>
            </a:r>
            <a:r>
              <a:rPr lang="ar-SA" dirty="0" smtClean="0"/>
              <a:t> ) تخرج ما ليس لازما من العلاج ونحوه فلا يدخل ذلك في مسمى الإذن الطبي</a:t>
            </a:r>
          </a:p>
        </p:txBody>
      </p:sp>
      <p:sp>
        <p:nvSpPr>
          <p:cNvPr id="3" name="Title 2"/>
          <p:cNvSpPr>
            <a:spLocks noGrp="1"/>
          </p:cNvSpPr>
          <p:nvPr>
            <p:ph type="title"/>
          </p:nvPr>
        </p:nvSpPr>
        <p:spPr>
          <a:xfrm>
            <a:off x="457200" y="476672"/>
            <a:ext cx="8229600" cy="940966"/>
          </a:xfrm>
        </p:spPr>
        <p:txBody>
          <a:bodyPr>
            <a:normAutofit fontScale="90000"/>
          </a:bodyPr>
          <a:lstStyle/>
          <a:p>
            <a:pPr algn="r"/>
            <a:r>
              <a:rPr lang="ar-SA" sz="7300" u="sng" dirty="0" smtClean="0">
                <a:ln w="10541" cmpd="sng">
                  <a:solidFill>
                    <a:srgbClr val="7D7D7D">
                      <a:tint val="100000"/>
                      <a:shade val="100000"/>
                      <a:satMod val="110000"/>
                    </a:srgbClr>
                  </a:solidFill>
                  <a:prstDash val="solid"/>
                </a:ln>
                <a:solidFill>
                  <a:srgbClr val="92D050"/>
                </a:solidFill>
              </a:rPr>
              <a:t>تعريف الإذن الطبي</a:t>
            </a:r>
            <a:r>
              <a:rPr lang="en-US" sz="4400" dirty="0" smtClean="0">
                <a:ln w="10541" cmpd="sng">
                  <a:solidFill>
                    <a:srgbClr val="7D7D7D">
                      <a:tint val="100000"/>
                      <a:shade val="100000"/>
                      <a:satMod val="110000"/>
                    </a:srgbClr>
                  </a:solidFill>
                  <a:prstDash val="solid"/>
                </a:ln>
                <a:solidFill>
                  <a:schemeClr val="tx1">
                    <a:lumMod val="95000"/>
                    <a:lumOff val="5000"/>
                  </a:schemeClr>
                </a:solidFill>
              </a:rPr>
              <a:t/>
            </a:r>
            <a:br>
              <a:rPr lang="en-US" sz="4400" dirty="0" smtClean="0">
                <a:ln w="10541" cmpd="sng">
                  <a:solidFill>
                    <a:srgbClr val="7D7D7D">
                      <a:tint val="100000"/>
                      <a:shade val="100000"/>
                      <a:satMod val="110000"/>
                    </a:srgbClr>
                  </a:solidFill>
                  <a:prstDash val="solid"/>
                </a:ln>
                <a:solidFill>
                  <a:schemeClr val="tx1">
                    <a:lumMod val="95000"/>
                    <a:lumOff val="5000"/>
                  </a:schemeClr>
                </a:solidFill>
              </a:rPr>
            </a:br>
            <a:endParaRPr lang="ar-SA" dirty="0"/>
          </a:p>
        </p:txBody>
      </p:sp>
      <p:pic>
        <p:nvPicPr>
          <p:cNvPr id="4" name="Picture 3" descr="38010-clip-art-graphic-of-a-pink-guy-character-doctor-wearing-a-head-lamp-by-jester-arts.jpg"/>
          <p:cNvPicPr>
            <a:picLocks noChangeAspect="1"/>
          </p:cNvPicPr>
          <p:nvPr/>
        </p:nvPicPr>
        <p:blipFill>
          <a:blip r:embed="rId2" cstate="print"/>
          <a:stretch>
            <a:fillRect/>
          </a:stretch>
        </p:blipFill>
        <p:spPr>
          <a:xfrm>
            <a:off x="611560" y="188640"/>
            <a:ext cx="1872208" cy="1700808"/>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ox(in)">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linds(horizontal)">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 calcmode="lin" valueType="num">
                                      <p:cBhvr additive="base">
                                        <p:cTn id="40"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72816"/>
            <a:ext cx="8229600" cy="4090459"/>
          </a:xfrm>
        </p:spPr>
        <p:txBody>
          <a:bodyPr/>
          <a:lstStyle/>
          <a:p>
            <a:pPr>
              <a:buNone/>
              <a:defRPr/>
            </a:pPr>
            <a:r>
              <a:rPr lang="ar-SA" b="1" dirty="0" smtClean="0"/>
              <a:t>1. الآذن (المريض أو وليه ).</a:t>
            </a:r>
            <a:endParaRPr lang="en-US" b="1" dirty="0" smtClean="0"/>
          </a:p>
          <a:p>
            <a:pPr>
              <a:buNone/>
              <a:defRPr/>
            </a:pPr>
            <a:r>
              <a:rPr lang="ar-SA" b="1" dirty="0" smtClean="0"/>
              <a:t>2. المأذون له ( الطبيب ). </a:t>
            </a:r>
            <a:endParaRPr lang="en-US" b="1" dirty="0" smtClean="0"/>
          </a:p>
          <a:p>
            <a:pPr>
              <a:buNone/>
              <a:defRPr/>
            </a:pPr>
            <a:r>
              <a:rPr lang="ar-SA" b="1" dirty="0" smtClean="0"/>
              <a:t>3. المأذون به ( نوع المعالجة). </a:t>
            </a:r>
            <a:endParaRPr lang="en-US" b="1" dirty="0" smtClean="0"/>
          </a:p>
          <a:p>
            <a:pPr>
              <a:buNone/>
              <a:defRPr/>
            </a:pPr>
            <a:r>
              <a:rPr lang="ar-SA" b="1" dirty="0" smtClean="0"/>
              <a:t>4. الصيغة بأنواعها، كما سيأتي في أنواع الإذن . ان كانت خاصة أو عامة.</a:t>
            </a:r>
            <a:endParaRPr lang="en-US" b="1" dirty="0" smtClean="0"/>
          </a:p>
          <a:p>
            <a:endParaRPr lang="ar-SA" dirty="0"/>
          </a:p>
        </p:txBody>
      </p:sp>
      <p:sp>
        <p:nvSpPr>
          <p:cNvPr id="3" name="Title 2"/>
          <p:cNvSpPr>
            <a:spLocks noGrp="1"/>
          </p:cNvSpPr>
          <p:nvPr>
            <p:ph type="title"/>
          </p:nvPr>
        </p:nvSpPr>
        <p:spPr>
          <a:xfrm>
            <a:off x="395536" y="620688"/>
            <a:ext cx="8229600" cy="1143000"/>
          </a:xfrm>
        </p:spPr>
        <p:txBody>
          <a:bodyPr>
            <a:normAutofit/>
          </a:bodyPr>
          <a:lstStyle/>
          <a:p>
            <a:pPr algn="r"/>
            <a:r>
              <a:rPr lang="ar-SA" sz="5400" u="sng" dirty="0" smtClean="0">
                <a:solidFill>
                  <a:srgbClr val="92D050"/>
                </a:solidFill>
              </a:rPr>
              <a:t>أركان الأذن أربعة</a:t>
            </a:r>
            <a:endParaRPr lang="ar-SA" sz="5400" u="sng" dirty="0">
              <a:solidFill>
                <a:srgbClr val="92D050"/>
              </a:solidFill>
            </a:endParaRPr>
          </a:p>
        </p:txBody>
      </p:sp>
      <p:pic>
        <p:nvPicPr>
          <p:cNvPr id="5" name="Picture 4" descr="1338613-tn_1242-Cartoon-Character-Happy-Numbers-4.jpg"/>
          <p:cNvPicPr>
            <a:picLocks noChangeAspect="1"/>
          </p:cNvPicPr>
          <p:nvPr/>
        </p:nvPicPr>
        <p:blipFill>
          <a:blip r:embed="rId2" cstate="print"/>
          <a:stretch>
            <a:fillRect/>
          </a:stretch>
        </p:blipFill>
        <p:spPr>
          <a:xfrm>
            <a:off x="1043608" y="1052736"/>
            <a:ext cx="1512168" cy="151216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checkerboard(across)">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ox(in)">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8229600" cy="4021907"/>
          </a:xfrm>
        </p:spPr>
        <p:txBody>
          <a:bodyPr/>
          <a:lstStyle/>
          <a:p>
            <a:r>
              <a:rPr lang="ar-SA" dirty="0" smtClean="0"/>
              <a:t>الإذن الطبي عبارة عن عقد بين الطبيب والمريض يتعهد الطبيب بموجبه أن يعالج المريض وفق الأصول المتعارف عليها عند أهل الطب.</a:t>
            </a:r>
          </a:p>
          <a:p>
            <a:endParaRPr lang="ar-SA" dirty="0" smtClean="0"/>
          </a:p>
          <a:p>
            <a:pPr>
              <a:buNone/>
            </a:pPr>
            <a:r>
              <a:rPr lang="ar-SA" dirty="0" smtClean="0"/>
              <a:t>         والإذن الطبي يرجع إلى إذن الشارع بالتداوي عموما كما في قوله صلى الله عليه وسلم </a:t>
            </a:r>
            <a:r>
              <a:rPr lang="ar-SA" i="1" dirty="0" smtClean="0">
                <a:solidFill>
                  <a:schemeClr val="accent2">
                    <a:lumMod val="75000"/>
                  </a:schemeClr>
                </a:solidFill>
              </a:rPr>
              <a:t>( تداووا عباد الله، فإن الله لم يضع داء إلا وضع له دواء ، غير داء واحد ، الهرم)</a:t>
            </a:r>
            <a:r>
              <a:rPr lang="ar-SA" dirty="0" smtClean="0"/>
              <a:t> .</a:t>
            </a:r>
          </a:p>
          <a:p>
            <a:pPr>
              <a:buNone/>
            </a:pPr>
            <a:endParaRPr lang="ar-SA" dirty="0" smtClean="0"/>
          </a:p>
          <a:p>
            <a:pPr>
              <a:buNone/>
            </a:pPr>
            <a:endParaRPr lang="ar-SA" dirty="0"/>
          </a:p>
        </p:txBody>
      </p:sp>
      <p:sp>
        <p:nvSpPr>
          <p:cNvPr id="3" name="Title 2"/>
          <p:cNvSpPr>
            <a:spLocks noGrp="1"/>
          </p:cNvSpPr>
          <p:nvPr>
            <p:ph type="title"/>
          </p:nvPr>
        </p:nvSpPr>
        <p:spPr>
          <a:xfrm>
            <a:off x="467544" y="836712"/>
            <a:ext cx="8229600" cy="940966"/>
          </a:xfrm>
        </p:spPr>
        <p:txBody>
          <a:bodyPr>
            <a:normAutofit fontScale="90000"/>
          </a:bodyPr>
          <a:lstStyle/>
          <a:p>
            <a:pPr algn="ctr"/>
            <a:r>
              <a:rPr lang="ar-SA" sz="5300" u="sng" dirty="0" smtClean="0">
                <a:solidFill>
                  <a:srgbClr val="92D050"/>
                </a:solidFill>
                <a:effectLst/>
              </a:rPr>
              <a:t>مشروعية الإذن الطبي</a:t>
            </a:r>
            <a:r>
              <a:rPr lang="en-US" sz="440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t/>
            </a:r>
            <a:br>
              <a:rPr lang="en-US" sz="440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38100" dist="38100" dir="2700000" algn="tl">
                    <a:srgbClr val="000000">
                      <a:alpha val="43137"/>
                    </a:srgbClr>
                  </a:outerShdw>
                </a:effectLst>
              </a:rPr>
            </a:br>
            <a:endParaRPr lang="ar-SA" dirty="0">
              <a:effectLst>
                <a:outerShdw blurRad="38100" dist="38100" dir="2700000" algn="tl">
                  <a:srgbClr val="000000">
                    <a:alpha val="43137"/>
                  </a:srgbClr>
                </a:outerShdw>
              </a:effectLst>
            </a:endParaRPr>
          </a:p>
        </p:txBody>
      </p:sp>
      <p:cxnSp>
        <p:nvCxnSpPr>
          <p:cNvPr id="5" name="Straight Arrow Connector 4"/>
          <p:cNvCxnSpPr/>
          <p:nvPr/>
        </p:nvCxnSpPr>
        <p:spPr>
          <a:xfrm flipH="1">
            <a:off x="7812360" y="3717032"/>
            <a:ext cx="72008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pic>
        <p:nvPicPr>
          <p:cNvPr id="6" name="Picture 5" descr="agree.gif"/>
          <p:cNvPicPr>
            <a:picLocks noChangeAspect="1"/>
          </p:cNvPicPr>
          <p:nvPr/>
        </p:nvPicPr>
        <p:blipFill>
          <a:blip r:embed="rId2" cstate="print"/>
          <a:stretch>
            <a:fillRect/>
          </a:stretch>
        </p:blipFill>
        <p:spPr>
          <a:xfrm>
            <a:off x="2123728" y="4581128"/>
            <a:ext cx="1600287" cy="1535807"/>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diamond(in)">
                                      <p:cBhvr>
                                        <p:cTn id="13" dur="20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ox(in)">
                                      <p:cBhvr>
                                        <p:cTn id="18"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4306483"/>
          </a:xfrm>
        </p:spPr>
        <p:txBody>
          <a:bodyPr>
            <a:normAutofit/>
          </a:bodyPr>
          <a:lstStyle/>
          <a:p>
            <a:pPr>
              <a:buNone/>
            </a:pPr>
            <a:r>
              <a:rPr lang="ar-SA" sz="3200" dirty="0" smtClean="0"/>
              <a:t>1-لا يحل للمريض ان ياذن طبيبة بمعالجة محرمة</a:t>
            </a:r>
            <a:r>
              <a:rPr lang="en-US" sz="3200" dirty="0" smtClean="0"/>
              <a:t> </a:t>
            </a:r>
            <a:endParaRPr lang="ar-SA" sz="3200" dirty="0" smtClean="0"/>
          </a:p>
          <a:p>
            <a:pPr>
              <a:buNone/>
            </a:pPr>
            <a:r>
              <a:rPr lang="ar-SA" sz="3200" dirty="0" smtClean="0"/>
              <a:t>2-بالاكراه</a:t>
            </a:r>
          </a:p>
          <a:p>
            <a:pPr>
              <a:buNone/>
            </a:pPr>
            <a:r>
              <a:rPr lang="ar-SA" sz="3200" dirty="0" smtClean="0"/>
              <a:t>3- بالاغراء المادي</a:t>
            </a:r>
          </a:p>
          <a:p>
            <a:pPr>
              <a:buNone/>
            </a:pPr>
            <a:r>
              <a:rPr lang="ar-SA" sz="3200" dirty="0" smtClean="0"/>
              <a:t>4-استغلال الحالات (مساجين)</a:t>
            </a:r>
          </a:p>
          <a:p>
            <a:pPr>
              <a:buNone/>
            </a:pPr>
            <a:r>
              <a:rPr lang="ar-SA" sz="3200" dirty="0" smtClean="0"/>
              <a:t>5-استغلال العوز (مساكين،فقراء،مشردين )</a:t>
            </a:r>
          </a:p>
          <a:p>
            <a:pPr>
              <a:buNone/>
            </a:pPr>
            <a:endParaRPr lang="ar-SA" sz="3200" dirty="0" smtClean="0"/>
          </a:p>
        </p:txBody>
      </p:sp>
      <p:sp>
        <p:nvSpPr>
          <p:cNvPr id="3" name="Title 2"/>
          <p:cNvSpPr>
            <a:spLocks noGrp="1"/>
          </p:cNvSpPr>
          <p:nvPr>
            <p:ph type="title"/>
          </p:nvPr>
        </p:nvSpPr>
        <p:spPr>
          <a:xfrm>
            <a:off x="457200" y="620688"/>
            <a:ext cx="6995120" cy="796950"/>
          </a:xfrm>
        </p:spPr>
        <p:txBody>
          <a:bodyPr>
            <a:normAutofit fontScale="90000"/>
          </a:bodyPr>
          <a:lstStyle/>
          <a:p>
            <a:pPr algn="r"/>
            <a:r>
              <a:rPr lang="ar-SA" sz="4400" u="sng" dirty="0" smtClean="0">
                <a:solidFill>
                  <a:srgbClr val="FF0000"/>
                </a:solidFill>
              </a:rPr>
              <a:t>لا يجوز </a:t>
            </a:r>
            <a:r>
              <a:rPr lang="ar-SA" sz="4400" u="sng" dirty="0" smtClean="0"/>
              <a:t>الحصول على اذن طبي:                                                                                                                                                                                                                </a:t>
            </a:r>
            <a:r>
              <a:rPr lang="ar-SA" sz="8000" u="sng" dirty="0" smtClean="0"/>
              <a:t/>
            </a:r>
            <a:br>
              <a:rPr lang="ar-SA" sz="8000" u="sng" dirty="0" smtClean="0"/>
            </a:br>
            <a:endParaRPr lang="ar-SA" dirty="0"/>
          </a:p>
        </p:txBody>
      </p:sp>
      <p:pic>
        <p:nvPicPr>
          <p:cNvPr id="4" name="Picture 3" descr="No.png"/>
          <p:cNvPicPr>
            <a:picLocks noChangeAspect="1"/>
          </p:cNvPicPr>
          <p:nvPr/>
        </p:nvPicPr>
        <p:blipFill>
          <a:blip r:embed="rId2" cstate="print"/>
          <a:stretch>
            <a:fillRect/>
          </a:stretch>
        </p:blipFill>
        <p:spPr>
          <a:xfrm>
            <a:off x="7524328" y="188640"/>
            <a:ext cx="1323147" cy="1512168"/>
          </a:xfrm>
          <a:prstGeom prst="rect">
            <a:avLst/>
          </a:prstGeom>
        </p:spPr>
      </p:pic>
      <p:pic>
        <p:nvPicPr>
          <p:cNvPr id="5" name="Picture 4" descr="10738245_daisycopy.jpg"/>
          <p:cNvPicPr>
            <a:picLocks noChangeAspect="1"/>
          </p:cNvPicPr>
          <p:nvPr/>
        </p:nvPicPr>
        <p:blipFill>
          <a:blip r:embed="rId3" cstate="print"/>
          <a:stretch>
            <a:fillRect/>
          </a:stretch>
        </p:blipFill>
        <p:spPr>
          <a:xfrm>
            <a:off x="539552" y="2924944"/>
            <a:ext cx="1801136" cy="1296144"/>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sz="2800" dirty="0" smtClean="0"/>
              <a:t>قيام المريض بطلب التداوي من الطبيب هو أمر اختلف فيه العلماء على </a:t>
            </a:r>
            <a:r>
              <a:rPr lang="ar-SA" sz="2800" b="1" u="sng" dirty="0" smtClean="0">
                <a:solidFill>
                  <a:schemeClr val="accent2"/>
                </a:solidFill>
                <a:effectLst>
                  <a:outerShdw blurRad="38100" dist="38100" dir="2700000" algn="tl">
                    <a:srgbClr val="000000">
                      <a:alpha val="43137"/>
                    </a:srgbClr>
                  </a:outerShdw>
                </a:effectLst>
              </a:rPr>
              <a:t>ثلاث اتجاهات :</a:t>
            </a:r>
          </a:p>
          <a:p>
            <a:pPr>
              <a:buNone/>
            </a:pPr>
            <a:endParaRPr lang="ar-SA" dirty="0"/>
          </a:p>
        </p:txBody>
      </p:sp>
      <p:sp>
        <p:nvSpPr>
          <p:cNvPr id="3" name="Title 2"/>
          <p:cNvSpPr>
            <a:spLocks noGrp="1"/>
          </p:cNvSpPr>
          <p:nvPr>
            <p:ph type="title"/>
          </p:nvPr>
        </p:nvSpPr>
        <p:spPr>
          <a:xfrm>
            <a:off x="457200" y="692696"/>
            <a:ext cx="8229600" cy="724942"/>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r"/>
            <a:r>
              <a:rPr lang="ar-SA" sz="4400" u="sng" dirty="0" smtClean="0">
                <a:solidFill>
                  <a:srgbClr val="92D050"/>
                </a:solidFill>
                <a:effectLst/>
              </a:rPr>
              <a:t>حكم اعطاء الإذن الطبي</a:t>
            </a: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ar-SA"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13" name="Straight Connector 12"/>
          <p:cNvCxnSpPr/>
          <p:nvPr/>
        </p:nvCxnSpPr>
        <p:spPr>
          <a:xfrm flipH="1">
            <a:off x="1259632" y="2780928"/>
            <a:ext cx="69127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259632" y="278092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644008" y="278092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172400" y="278092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6516216" y="3501008"/>
            <a:ext cx="2304256" cy="50405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smtClean="0">
                <a:solidFill>
                  <a:schemeClr val="tx1"/>
                </a:solidFill>
              </a:rPr>
              <a:t>منع المريض من التداوي مطلقا</a:t>
            </a:r>
            <a:endParaRPr lang="ar-SA" b="1" dirty="0">
              <a:solidFill>
                <a:schemeClr val="tx1"/>
              </a:solidFill>
            </a:endParaRPr>
          </a:p>
        </p:txBody>
      </p:sp>
      <p:sp>
        <p:nvSpPr>
          <p:cNvPr id="27" name="Rounded Rectangle 26"/>
          <p:cNvSpPr/>
          <p:nvPr/>
        </p:nvSpPr>
        <p:spPr>
          <a:xfrm>
            <a:off x="3491880" y="3501008"/>
            <a:ext cx="2304256" cy="50405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smtClean="0">
                <a:solidFill>
                  <a:schemeClr val="tx1"/>
                </a:solidFill>
              </a:rPr>
              <a:t>جواز التداوي</a:t>
            </a:r>
            <a:endParaRPr lang="ar-SA" sz="2000" b="1" dirty="0">
              <a:solidFill>
                <a:schemeClr val="tx1"/>
              </a:solidFill>
            </a:endParaRPr>
          </a:p>
        </p:txBody>
      </p:sp>
      <p:sp>
        <p:nvSpPr>
          <p:cNvPr id="29" name="Rounded Rectangle 28"/>
          <p:cNvSpPr/>
          <p:nvPr/>
        </p:nvSpPr>
        <p:spPr>
          <a:xfrm>
            <a:off x="395536" y="3501008"/>
            <a:ext cx="2160240" cy="50405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smtClean="0"/>
              <a:t>وجوب التداوي </a:t>
            </a:r>
            <a:endParaRPr lang="ar-SA" b="1" dirty="0"/>
          </a:p>
        </p:txBody>
      </p:sp>
      <p:pic>
        <p:nvPicPr>
          <p:cNvPr id="1026" name="Picture 2"/>
          <p:cNvPicPr>
            <a:picLocks noChangeAspect="1" noChangeArrowheads="1"/>
          </p:cNvPicPr>
          <p:nvPr/>
        </p:nvPicPr>
        <p:blipFill>
          <a:blip r:embed="rId2" cstate="print"/>
          <a:srcRect/>
          <a:stretch>
            <a:fillRect/>
          </a:stretch>
        </p:blipFill>
        <p:spPr bwMode="auto">
          <a:xfrm>
            <a:off x="3635896" y="4509120"/>
            <a:ext cx="2158202" cy="1944216"/>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340768"/>
            <a:ext cx="8229600" cy="4525963"/>
          </a:xfrm>
        </p:spPr>
        <p:txBody>
          <a:bodyPr/>
          <a:lstStyle/>
          <a:p>
            <a:r>
              <a:rPr lang="ar-SA" u="sng" dirty="0" smtClean="0"/>
              <a:t>وأصحابه على </a:t>
            </a:r>
            <a:r>
              <a:rPr lang="ar-SA" b="1" u="sng" dirty="0" smtClean="0"/>
              <a:t>فريقين</a:t>
            </a:r>
            <a:r>
              <a:rPr lang="ar-SA" u="sng" dirty="0" smtClean="0"/>
              <a:t>: </a:t>
            </a:r>
          </a:p>
          <a:p>
            <a:pPr>
              <a:buNone/>
            </a:pPr>
            <a:endParaRPr lang="ar-SA" dirty="0"/>
          </a:p>
        </p:txBody>
      </p:sp>
      <p:sp>
        <p:nvSpPr>
          <p:cNvPr id="3" name="Title 2"/>
          <p:cNvSpPr>
            <a:spLocks noGrp="1"/>
          </p:cNvSpPr>
          <p:nvPr>
            <p:ph type="title"/>
          </p:nvPr>
        </p:nvSpPr>
        <p:spPr/>
        <p:txBody>
          <a:bodyPr>
            <a:normAutofit/>
          </a:bodyPr>
          <a:lstStyle/>
          <a:p>
            <a:pPr algn="r"/>
            <a:r>
              <a:rPr lang="ar-SA" u="sng" dirty="0" smtClean="0">
                <a:solidFill>
                  <a:srgbClr val="00B050"/>
                </a:solidFill>
              </a:rPr>
              <a:t>الاتجاه الأول: </a:t>
            </a:r>
            <a:r>
              <a:rPr lang="ar-SA" u="sng" dirty="0" smtClean="0"/>
              <a:t>منع المريض من التداوي مطلقا </a:t>
            </a:r>
            <a:r>
              <a:rPr lang="ar-SA" dirty="0" smtClean="0"/>
              <a:t>ً</a:t>
            </a:r>
            <a:endParaRPr lang="ar-SA" dirty="0"/>
          </a:p>
        </p:txBody>
      </p:sp>
      <p:graphicFrame>
        <p:nvGraphicFramePr>
          <p:cNvPr id="4" name="Table 3"/>
          <p:cNvGraphicFramePr>
            <a:graphicFrameLocks noGrp="1"/>
          </p:cNvGraphicFramePr>
          <p:nvPr/>
        </p:nvGraphicFramePr>
        <p:xfrm>
          <a:off x="539552" y="2060848"/>
          <a:ext cx="8064896" cy="3358751"/>
        </p:xfrm>
        <a:graphic>
          <a:graphicData uri="http://schemas.openxmlformats.org/drawingml/2006/table">
            <a:tbl>
              <a:tblPr rtl="1" firstRow="1" bandRow="1">
                <a:tableStyleId>{5C22544A-7EE6-4342-B048-85BDC9FD1C3A}</a:tableStyleId>
              </a:tblPr>
              <a:tblGrid>
                <a:gridCol w="4032448"/>
                <a:gridCol w="4032448"/>
              </a:tblGrid>
              <a:tr h="504056">
                <a:tc>
                  <a:txBody>
                    <a:bodyPr/>
                    <a:lstStyle/>
                    <a:p>
                      <a:pPr algn="ctr" rtl="1"/>
                      <a:r>
                        <a:rPr lang="ar-SA" sz="2800" b="1" dirty="0" smtClean="0"/>
                        <a:t>الفريق الأول</a:t>
                      </a:r>
                      <a:endParaRPr lang="ar-SA" sz="2800" dirty="0"/>
                    </a:p>
                  </a:txBody>
                  <a:tcPr/>
                </a:tc>
                <a:tc>
                  <a:txBody>
                    <a:bodyPr/>
                    <a:lstStyle/>
                    <a:p>
                      <a:pPr algn="ctr" rtl="1"/>
                      <a:r>
                        <a:rPr lang="ar-SA" sz="2800" b="1" dirty="0" smtClean="0"/>
                        <a:t>الفريق الثاني</a:t>
                      </a:r>
                      <a:endParaRPr lang="ar-SA" sz="2800" dirty="0"/>
                    </a:p>
                  </a:txBody>
                  <a:tcPr/>
                </a:tc>
              </a:tr>
              <a:tr h="2840591">
                <a:tc>
                  <a:txBody>
                    <a:bodyPr/>
                    <a:lstStyle/>
                    <a:p>
                      <a:pPr rtl="1"/>
                      <a:r>
                        <a:rPr lang="ar-SA" b="1" dirty="0" smtClean="0">
                          <a:solidFill>
                            <a:schemeClr val="tx1"/>
                          </a:solidFill>
                        </a:rPr>
                        <a:t>أنكر التداوي مطلقا وهم غلاة الصوفية </a:t>
                      </a:r>
                    </a:p>
                    <a:p>
                      <a:pPr rtl="1"/>
                      <a:endParaRPr lang="ar-SA" b="1" dirty="0" smtClean="0">
                        <a:solidFill>
                          <a:schemeClr val="tx1"/>
                        </a:solidFill>
                      </a:endParaRPr>
                    </a:p>
                    <a:p>
                      <a:pPr rtl="1"/>
                      <a:endParaRPr lang="ar-SA" b="1"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b="1" u="sng" dirty="0" smtClean="0"/>
                        <a:t>واستدلوا </a:t>
                      </a:r>
                      <a:r>
                        <a:rPr lang="ar-SA" i="1" dirty="0" smtClean="0">
                          <a:solidFill>
                            <a:schemeClr val="accent2">
                              <a:lumMod val="75000"/>
                            </a:schemeClr>
                          </a:solidFill>
                        </a:rPr>
                        <a:t>( </a:t>
                      </a:r>
                      <a:r>
                        <a:rPr lang="ar-SA" b="1" i="1" dirty="0" smtClean="0">
                          <a:solidFill>
                            <a:schemeClr val="accent2">
                              <a:lumMod val="75000"/>
                            </a:schemeClr>
                          </a:solidFill>
                        </a:rPr>
                        <a:t>إن الرقى والتمائم والتوله شرك </a:t>
                      </a:r>
                      <a:r>
                        <a:rPr lang="ar-SA" i="1" dirty="0" smtClean="0">
                          <a:solidFill>
                            <a:schemeClr val="accent2">
                              <a:lumMod val="75000"/>
                            </a:schemeClr>
                          </a:solidFill>
                        </a:rPr>
                        <a:t>)، </a:t>
                      </a:r>
                      <a:r>
                        <a:rPr lang="ar-SA" dirty="0" smtClean="0"/>
                        <a:t>ووجه الدلالة من هذا الحديث: إن الرقى والتمائم مما يتداوى به ،وفي</a:t>
                      </a:r>
                      <a:r>
                        <a:rPr lang="ar-SA" baseline="0" dirty="0" smtClean="0"/>
                        <a:t> ذ</a:t>
                      </a:r>
                      <a:r>
                        <a:rPr lang="ar-SA" dirty="0" smtClean="0"/>
                        <a:t>لك إشراك لها مع الله في التوكل فلا تجوز</a:t>
                      </a:r>
                      <a:endParaRPr lang="ar-SA" b="1" dirty="0">
                        <a:solidFill>
                          <a:schemeClr val="tx1"/>
                        </a:solidFill>
                      </a:endParaRPr>
                    </a:p>
                  </a:txBody>
                  <a:tcPr/>
                </a:tc>
                <a:tc>
                  <a:txBody>
                    <a:bodyPr/>
                    <a:lstStyle/>
                    <a:p>
                      <a:pPr rtl="1"/>
                      <a:r>
                        <a:rPr lang="ar-SA" b="1" dirty="0" smtClean="0">
                          <a:solidFill>
                            <a:schemeClr val="tx1"/>
                          </a:solidFill>
                        </a:rPr>
                        <a:t>يرى منع التداوي إن كان يرى الشفاء من الدواء ويعتقد أنه لو لم يعالج لما سلم.</a:t>
                      </a:r>
                    </a:p>
                    <a:p>
                      <a:pPr rtl="1"/>
                      <a:endParaRPr lang="ar-SA" b="1"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b="1" u="sng" dirty="0" smtClean="0"/>
                        <a:t>واستدلوا:</a:t>
                      </a:r>
                      <a:r>
                        <a:rPr lang="ar-SA" dirty="0" smtClean="0"/>
                        <a:t> بأن الأصل في التداوي </a:t>
                      </a:r>
                      <a:r>
                        <a:rPr lang="ar-SA" b="1" dirty="0" smtClean="0">
                          <a:solidFill>
                            <a:schemeClr val="accent2"/>
                          </a:solidFill>
                        </a:rPr>
                        <a:t>الجواز</a:t>
                      </a:r>
                      <a:r>
                        <a:rPr lang="ar-SA" dirty="0" smtClean="0"/>
                        <a:t>، لكن ما ورد من الأحاديث التي وردت في كراهة التداوي فهو محمول على من كان يرى الشفاء في الدواء ويعتقد أنه لو لم يعالج لما سلم، ونحن نقول لا يجوز لمثل هذا التداوي، جمعا بين الأدلة </a:t>
                      </a:r>
                      <a:endParaRPr lang="en-US" dirty="0" smtClean="0"/>
                    </a:p>
                    <a:p>
                      <a:pPr rtl="1"/>
                      <a:endParaRPr lang="ar-SA" b="1" dirty="0">
                        <a:solidFill>
                          <a:schemeClr val="tx1"/>
                        </a:solidFill>
                      </a:endParaRPr>
                    </a:p>
                  </a:txBody>
                  <a:tcPr/>
                </a:tc>
              </a:tr>
            </a:tbl>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ox(in)">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sz="2800" dirty="0" smtClean="0"/>
              <a:t>وهذا الاتجاه على </a:t>
            </a:r>
            <a:r>
              <a:rPr lang="ar-SA" sz="2800" b="1" dirty="0" smtClean="0"/>
              <a:t>ثلاثة أقوال:</a:t>
            </a:r>
          </a:p>
          <a:p>
            <a:pPr>
              <a:buNone/>
            </a:pPr>
            <a:endParaRPr lang="ar-SA" dirty="0"/>
          </a:p>
        </p:txBody>
      </p:sp>
      <p:sp>
        <p:nvSpPr>
          <p:cNvPr id="3" name="Title 2"/>
          <p:cNvSpPr>
            <a:spLocks noGrp="1"/>
          </p:cNvSpPr>
          <p:nvPr>
            <p:ph type="title"/>
          </p:nvPr>
        </p:nvSpPr>
        <p:spPr>
          <a:xfrm>
            <a:off x="457200" y="404664"/>
            <a:ext cx="8229600" cy="1012974"/>
          </a:xfrm>
        </p:spPr>
        <p:txBody>
          <a:bodyPr>
            <a:normAutofit fontScale="90000"/>
          </a:bodyPr>
          <a:lstStyle/>
          <a:p>
            <a:pPr algn="r"/>
            <a:r>
              <a:rPr lang="ar-SA" sz="4400" u="sng" dirty="0" smtClean="0">
                <a:solidFill>
                  <a:srgbClr val="00B050"/>
                </a:solidFill>
              </a:rPr>
              <a:t>الاتجاه الثاني</a:t>
            </a:r>
            <a:r>
              <a:rPr lang="ar-SA" sz="4400" u="sng" dirty="0" smtClean="0"/>
              <a:t>: جواز التداوي</a:t>
            </a:r>
            <a:r>
              <a:rPr lang="ar-SA" sz="4400" dirty="0" smtClean="0"/>
              <a:t/>
            </a:r>
            <a:br>
              <a:rPr lang="ar-SA" sz="4400" dirty="0" smtClean="0"/>
            </a:br>
            <a:endParaRPr lang="ar-SA" dirty="0"/>
          </a:p>
        </p:txBody>
      </p:sp>
      <p:graphicFrame>
        <p:nvGraphicFramePr>
          <p:cNvPr id="4" name="Table 3"/>
          <p:cNvGraphicFramePr>
            <a:graphicFrameLocks noGrp="1"/>
          </p:cNvGraphicFramePr>
          <p:nvPr/>
        </p:nvGraphicFramePr>
        <p:xfrm>
          <a:off x="467543" y="2204864"/>
          <a:ext cx="7920882" cy="3312368"/>
        </p:xfrm>
        <a:graphic>
          <a:graphicData uri="http://schemas.openxmlformats.org/drawingml/2006/table">
            <a:tbl>
              <a:tblPr rtl="1" firstRow="1" bandRow="1">
                <a:tableStyleId>{5C22544A-7EE6-4342-B048-85BDC9FD1C3A}</a:tableStyleId>
              </a:tblPr>
              <a:tblGrid>
                <a:gridCol w="2640294"/>
                <a:gridCol w="2640294"/>
                <a:gridCol w="2640294"/>
              </a:tblGrid>
              <a:tr h="570670">
                <a:tc>
                  <a:txBody>
                    <a:bodyPr/>
                    <a:lstStyle/>
                    <a:p>
                      <a:pPr algn="ctr" rtl="1"/>
                      <a:r>
                        <a:rPr lang="ar-SA" dirty="0" smtClean="0"/>
                        <a:t>القول</a:t>
                      </a:r>
                      <a:r>
                        <a:rPr lang="ar-SA" baseline="0" dirty="0" smtClean="0"/>
                        <a:t> الاول</a:t>
                      </a:r>
                      <a:endParaRPr lang="ar-SA" dirty="0"/>
                    </a:p>
                  </a:txBody>
                  <a:tcPr/>
                </a:tc>
                <a:tc>
                  <a:txBody>
                    <a:bodyPr/>
                    <a:lstStyle/>
                    <a:p>
                      <a:pPr algn="ctr" rtl="1"/>
                      <a:r>
                        <a:rPr lang="ar-SA" dirty="0" smtClean="0"/>
                        <a:t>القول الثاني</a:t>
                      </a:r>
                      <a:endParaRPr lang="ar-SA" dirty="0"/>
                    </a:p>
                  </a:txBody>
                  <a:tcPr/>
                </a:tc>
                <a:tc>
                  <a:txBody>
                    <a:bodyPr/>
                    <a:lstStyle/>
                    <a:p>
                      <a:pPr algn="ctr" rtl="1"/>
                      <a:r>
                        <a:rPr lang="ar-SA" dirty="0" smtClean="0"/>
                        <a:t>القول</a:t>
                      </a:r>
                      <a:r>
                        <a:rPr lang="ar-SA" baseline="0" dirty="0" smtClean="0"/>
                        <a:t> </a:t>
                      </a:r>
                      <a:r>
                        <a:rPr lang="ar-SA" dirty="0" smtClean="0"/>
                        <a:t>لثالث</a:t>
                      </a:r>
                      <a:endParaRPr lang="ar-SA" dirty="0"/>
                    </a:p>
                  </a:txBody>
                  <a:tcPr/>
                </a:tc>
              </a:tr>
              <a:tr h="2741698">
                <a:tc>
                  <a:txBody>
                    <a:bodyPr/>
                    <a:lstStyle/>
                    <a:p>
                      <a:pPr rtl="1"/>
                      <a:r>
                        <a:rPr lang="ar-SA" sz="1800" b="1" u="sng" dirty="0" smtClean="0">
                          <a:solidFill>
                            <a:schemeClr val="tx1"/>
                          </a:solidFill>
                        </a:rPr>
                        <a:t>إباحة التداوي</a:t>
                      </a:r>
                      <a:r>
                        <a:rPr lang="ar-SA" sz="1800" dirty="0" smtClean="0"/>
                        <a:t>: وهو قول جمهور العلماء من الحنفية، والمالكية، والحنابلة</a:t>
                      </a:r>
                    </a:p>
                    <a:p>
                      <a:pPr rtl="1"/>
                      <a:r>
                        <a:rPr lang="ar-SA" sz="1800" b="1" dirty="0" smtClean="0"/>
                        <a:t>الدليل:</a:t>
                      </a:r>
                      <a:r>
                        <a:rPr lang="ar-SA" sz="1800" b="1" i="1" dirty="0" smtClean="0">
                          <a:solidFill>
                            <a:schemeClr val="accent2">
                              <a:lumMod val="75000"/>
                            </a:schemeClr>
                          </a:solidFill>
                        </a:rPr>
                        <a:t>حديث: ( نعم , يا عباد الله تداووا عباد الله فإن الله تعالى لم يضع داء إلا وضع له شفاء أو قال دواء إلا داء واحداً قالوا: يا رسول الله وما هو ؟ قال الهرم ) . </a:t>
                      </a:r>
                      <a:endParaRPr lang="ar-SA" b="1" dirty="0"/>
                    </a:p>
                  </a:txBody>
                  <a:tcPr/>
                </a:tc>
                <a:tc>
                  <a:txBody>
                    <a:bodyPr/>
                    <a:lstStyle/>
                    <a:p>
                      <a:pPr eaLnBrk="1" fontAlgn="auto" hangingPunct="1">
                        <a:spcAft>
                          <a:spcPts val="0"/>
                        </a:spcAft>
                        <a:defRPr/>
                      </a:pPr>
                      <a:r>
                        <a:rPr lang="ar-SA" sz="1800" b="1" dirty="0" smtClean="0">
                          <a:solidFill>
                            <a:schemeClr val="tx1"/>
                          </a:solidFill>
                        </a:rPr>
                        <a:t>استحباب التداوي وأنه مندوب إليه . </a:t>
                      </a:r>
                      <a:r>
                        <a:rPr lang="ar-SA" sz="1800" dirty="0" smtClean="0">
                          <a:solidFill>
                            <a:schemeClr val="tx1"/>
                          </a:solidFill>
                        </a:rPr>
                        <a:t>وإليه ذهب الكاساني من الحنفية</a:t>
                      </a:r>
                    </a:p>
                    <a:p>
                      <a:pPr eaLnBrk="1" fontAlgn="auto" hangingPunct="1">
                        <a:spcAft>
                          <a:spcPts val="0"/>
                        </a:spcAft>
                        <a:buFont typeface="Arial" pitchFamily="34" charset="0"/>
                        <a:buNone/>
                        <a:defRPr/>
                      </a:pPr>
                      <a:r>
                        <a:rPr lang="ar-SA" sz="1800" b="1" u="sng" dirty="0" smtClean="0"/>
                        <a:t>واستدلوا</a:t>
                      </a:r>
                      <a:r>
                        <a:rPr lang="ar-SA" sz="1800" dirty="0" smtClean="0"/>
                        <a:t> </a:t>
                      </a:r>
                      <a:r>
                        <a:rPr lang="ar-SA" sz="1800" b="1" i="1" dirty="0" smtClean="0">
                          <a:solidFill>
                            <a:schemeClr val="accent2">
                              <a:lumMod val="75000"/>
                            </a:schemeClr>
                          </a:solidFill>
                        </a:rPr>
                        <a:t>:( لكل داء دواء فإن أصاب دواء الداء برئ بإذن الله تعالى)</a:t>
                      </a:r>
                    </a:p>
                    <a:p>
                      <a:pPr rtl="1"/>
                      <a:endParaRPr lang="ar-SA" dirty="0"/>
                    </a:p>
                  </a:txBody>
                  <a:tcPr/>
                </a:tc>
                <a:tc>
                  <a:txBody>
                    <a:bodyPr/>
                    <a:lstStyle/>
                    <a:p>
                      <a:pPr rtl="1"/>
                      <a:r>
                        <a:rPr lang="ar-SA" sz="1800" b="1" dirty="0" smtClean="0">
                          <a:solidFill>
                            <a:schemeClr val="tx1"/>
                          </a:solidFill>
                        </a:rPr>
                        <a:t>كراهية التداوي وهم على فريقين</a:t>
                      </a:r>
                    </a:p>
                    <a:p>
                      <a:pPr marL="342900" indent="-342900" eaLnBrk="1" fontAlgn="auto" hangingPunct="1">
                        <a:spcAft>
                          <a:spcPts val="0"/>
                        </a:spcAft>
                        <a:buAutoNum type="arabicParenR"/>
                        <a:defRPr/>
                      </a:pPr>
                      <a:r>
                        <a:rPr lang="ar-SA" sz="1800" dirty="0" smtClean="0"/>
                        <a:t>الأول يرى كراهة التداوي مطلقا ، وهم بعض السلف وحُجتهم  حديث السبعين ألفا </a:t>
                      </a:r>
                    </a:p>
                    <a:p>
                      <a:pPr marL="342900" indent="-342900" eaLnBrk="1" fontAlgn="auto" hangingPunct="1">
                        <a:spcAft>
                          <a:spcPts val="0"/>
                        </a:spcAft>
                        <a:buNone/>
                        <a:defRPr/>
                      </a:pPr>
                      <a:endParaRPr lang="ar-SA" sz="1800" dirty="0" smtClean="0"/>
                    </a:p>
                    <a:p>
                      <a:pPr eaLnBrk="1" fontAlgn="auto" hangingPunct="1">
                        <a:spcAft>
                          <a:spcPts val="0"/>
                        </a:spcAft>
                        <a:defRPr/>
                      </a:pPr>
                      <a:r>
                        <a:rPr lang="ar-SA" sz="1800" dirty="0" smtClean="0"/>
                        <a:t> 2) الثاني  يرى كراهة التداوي قبل نزول الداء وهم المالكية . </a:t>
                      </a:r>
                      <a:r>
                        <a:rPr lang="ar-SA" sz="1800" i="1" dirty="0" smtClean="0"/>
                        <a:t>  </a:t>
                      </a:r>
                    </a:p>
                    <a:p>
                      <a:pPr rtl="1"/>
                      <a:r>
                        <a:rPr lang="ar-SA" sz="1800" b="1" dirty="0" smtClean="0">
                          <a:solidFill>
                            <a:schemeClr val="tx1"/>
                          </a:solidFill>
                        </a:rPr>
                        <a:t> </a:t>
                      </a:r>
                      <a:endParaRPr lang="ar-SA" b="1" dirty="0">
                        <a:solidFill>
                          <a:schemeClr val="tx1"/>
                        </a:solidFill>
                      </a:endParaRPr>
                    </a:p>
                  </a:txBody>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642</TotalTime>
  <Words>1472</Words>
  <Application>Microsoft Office PowerPoint</Application>
  <PresentationFormat>On-screen Show (4:3)</PresentationFormat>
  <Paragraphs>195</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 الإذن الطبي </vt:lpstr>
      <vt:lpstr>الاهداف</vt:lpstr>
      <vt:lpstr>تعريف الإذن الطبي </vt:lpstr>
      <vt:lpstr>أركان الأذن أربعة</vt:lpstr>
      <vt:lpstr>مشروعية الإذن الطبي </vt:lpstr>
      <vt:lpstr>لا يجوز الحصول على اذن طبي:                                                                                                                                                                                                                 </vt:lpstr>
      <vt:lpstr>حكم اعطاء الإذن الطبي </vt:lpstr>
      <vt:lpstr>الاتجاه الأول: منع المريض من التداوي مطلقا ً</vt:lpstr>
      <vt:lpstr>الاتجاه الثاني: جواز التداوي </vt:lpstr>
      <vt:lpstr>الاتجاه الثالث: وجوب التداوي</vt:lpstr>
      <vt:lpstr>احكام التداوي</vt:lpstr>
      <vt:lpstr>PowerPoint Presentation</vt:lpstr>
      <vt:lpstr>PowerPoint Presentation</vt:lpstr>
      <vt:lpstr>اشتراط اذن المريض</vt:lpstr>
      <vt:lpstr>PowerPoint Presentation</vt:lpstr>
      <vt:lpstr>انواع الإذن</vt:lpstr>
      <vt:lpstr>تعاريف </vt:lpstr>
      <vt:lpstr>PowerPoint Presentation</vt:lpstr>
      <vt:lpstr>اذن الاولياء</vt:lpstr>
      <vt:lpstr>من لا يعتبر اذنه</vt:lpstr>
      <vt:lpstr>شروط الاذن</vt:lpstr>
      <vt:lpstr>الاشهاد على اذن المريض</vt:lpstr>
      <vt:lpstr>انتهاء الاذن الطبي</vt:lpstr>
      <vt:lpstr>قرار رقم 184 (10/19) </vt:lpstr>
      <vt:lpstr>PowerPoint Presentation</vt:lpstr>
      <vt:lpstr> </vt:lpstr>
      <vt:lpstr>الخلاصة</vt:lpstr>
      <vt:lpstr>استفسارات</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Nadoda</dc:creator>
  <cp:lastModifiedBy>JENNY</cp:lastModifiedBy>
  <cp:revision>68</cp:revision>
  <dcterms:created xsi:type="dcterms:W3CDTF">2011-08-04T18:29:46Z</dcterms:created>
  <dcterms:modified xsi:type="dcterms:W3CDTF">2014-11-27T09:56:07Z</dcterms:modified>
</cp:coreProperties>
</file>