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73" r:id="rId3"/>
    <p:sldId id="312" r:id="rId4"/>
    <p:sldId id="274" r:id="rId5"/>
    <p:sldId id="307" r:id="rId6"/>
    <p:sldId id="308" r:id="rId7"/>
    <p:sldId id="313" r:id="rId8"/>
    <p:sldId id="280" r:id="rId9"/>
    <p:sldId id="289" r:id="rId10"/>
    <p:sldId id="309" r:id="rId11"/>
    <p:sldId id="294" r:id="rId12"/>
    <p:sldId id="281" r:id="rId13"/>
    <p:sldId id="282" r:id="rId14"/>
    <p:sldId id="275" r:id="rId15"/>
    <p:sldId id="287" r:id="rId16"/>
    <p:sldId id="290" r:id="rId17"/>
    <p:sldId id="291" r:id="rId18"/>
    <p:sldId id="292" r:id="rId19"/>
    <p:sldId id="276" r:id="rId20"/>
    <p:sldId id="268" r:id="rId21"/>
    <p:sldId id="297" r:id="rId22"/>
    <p:sldId id="298" r:id="rId23"/>
    <p:sldId id="299" r:id="rId24"/>
    <p:sldId id="277" r:id="rId25"/>
    <p:sldId id="284" r:id="rId26"/>
    <p:sldId id="315" r:id="rId27"/>
    <p:sldId id="316" r:id="rId28"/>
    <p:sldId id="279" r:id="rId29"/>
    <p:sldId id="296" r:id="rId30"/>
    <p:sldId id="300" r:id="rId31"/>
    <p:sldId id="310" r:id="rId32"/>
    <p:sldId id="311" r:id="rId33"/>
    <p:sldId id="304" r:id="rId34"/>
    <p:sldId id="305" r:id="rId35"/>
    <p:sldId id="306" r:id="rId36"/>
    <p:sldId id="301" r:id="rId37"/>
    <p:sldId id="295" r:id="rId38"/>
    <p:sldId id="31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84642" autoAdjust="0"/>
  </p:normalViewPr>
  <p:slideViewPr>
    <p:cSldViewPr>
      <p:cViewPr varScale="1">
        <p:scale>
          <a:sx n="62" d="100"/>
          <a:sy n="62" d="100"/>
        </p:scale>
        <p:origin x="-84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C8BC3-6CA5-4675-97D1-A0A345CE32A4}" type="doc">
      <dgm:prSet loTypeId="urn:microsoft.com/office/officeart/2005/8/layout/radial1" loCatId="relationship" qsTypeId="urn:microsoft.com/office/officeart/2005/8/quickstyle/simple1" qsCatId="simple" csTypeId="urn:microsoft.com/office/officeart/2005/8/colors/colorful1#1" csCatId="colorful" phldr="1"/>
      <dgm:spPr/>
      <dgm:t>
        <a:bodyPr/>
        <a:lstStyle/>
        <a:p>
          <a:endParaRPr lang="en-US"/>
        </a:p>
      </dgm:t>
    </dgm:pt>
    <dgm:pt modelId="{2141F5DE-ABC3-44D7-A882-CCFE35F871AE}">
      <dgm:prSet phldrT="[Text]" custT="1"/>
      <dgm:spPr/>
      <dgm:t>
        <a:bodyPr/>
        <a:lstStyle/>
        <a:p>
          <a:r>
            <a:rPr lang="en-US" sz="2000" b="1" dirty="0" smtClean="0"/>
            <a:t>Tele-health</a:t>
          </a:r>
          <a:endParaRPr lang="en-US" sz="2000" b="1" dirty="0"/>
        </a:p>
      </dgm:t>
    </dgm:pt>
    <dgm:pt modelId="{3A7D67EB-044A-495A-8617-4254AD8EAAA5}" type="parTrans" cxnId="{82158B54-146D-4122-BF9F-0CB79A63BC31}">
      <dgm:prSet/>
      <dgm:spPr/>
      <dgm:t>
        <a:bodyPr/>
        <a:lstStyle/>
        <a:p>
          <a:endParaRPr lang="en-US"/>
        </a:p>
      </dgm:t>
    </dgm:pt>
    <dgm:pt modelId="{4B6E5A75-D988-416F-B312-AEA5452FD0DA}" type="sibTrans" cxnId="{82158B54-146D-4122-BF9F-0CB79A63BC31}">
      <dgm:prSet/>
      <dgm:spPr/>
      <dgm:t>
        <a:bodyPr/>
        <a:lstStyle/>
        <a:p>
          <a:endParaRPr lang="en-US"/>
        </a:p>
      </dgm:t>
    </dgm:pt>
    <dgm:pt modelId="{2A43A389-CB1B-4D41-A3E4-7ADB732D15F3}">
      <dgm:prSet phldrT="[Text]" custT="1"/>
      <dgm:spPr/>
      <dgm:t>
        <a:bodyPr/>
        <a:lstStyle/>
        <a:p>
          <a:pPr algn="l"/>
          <a:r>
            <a:rPr lang="en-US" sz="2000" b="1" dirty="0" smtClean="0"/>
            <a:t>Telemedicine</a:t>
          </a:r>
          <a:endParaRPr lang="en-US" sz="2000" b="1" dirty="0"/>
        </a:p>
      </dgm:t>
    </dgm:pt>
    <dgm:pt modelId="{5619EE1D-382A-405B-AB71-E2677DAD38A5}" type="parTrans" cxnId="{670A362E-8D3D-4CA7-8C0E-7BCBF25E4CCF}">
      <dgm:prSet/>
      <dgm:spPr/>
      <dgm:t>
        <a:bodyPr/>
        <a:lstStyle/>
        <a:p>
          <a:endParaRPr lang="en-US"/>
        </a:p>
      </dgm:t>
    </dgm:pt>
    <dgm:pt modelId="{EADAE802-C315-4A6E-B632-8569CD2B0F42}" type="sibTrans" cxnId="{670A362E-8D3D-4CA7-8C0E-7BCBF25E4CCF}">
      <dgm:prSet/>
      <dgm:spPr/>
      <dgm:t>
        <a:bodyPr/>
        <a:lstStyle/>
        <a:p>
          <a:endParaRPr lang="en-US"/>
        </a:p>
      </dgm:t>
    </dgm:pt>
    <dgm:pt modelId="{7BAAA880-2CD2-467A-9997-A5AFE259736B}">
      <dgm:prSet phldrT="[Text]" custT="1"/>
      <dgm:spPr/>
      <dgm:t>
        <a:bodyPr/>
        <a:lstStyle/>
        <a:p>
          <a:r>
            <a:rPr lang="en-US" sz="2000" b="1" dirty="0" smtClean="0"/>
            <a:t>E-Health/ Education</a:t>
          </a:r>
          <a:endParaRPr lang="en-US" sz="2000" b="1" dirty="0"/>
        </a:p>
      </dgm:t>
    </dgm:pt>
    <dgm:pt modelId="{75D4FE52-9367-44D2-BA75-80DBE680D9F3}" type="parTrans" cxnId="{E32F0CD9-80B3-488C-A5D8-DDCF3647452E}">
      <dgm:prSet/>
      <dgm:spPr/>
      <dgm:t>
        <a:bodyPr/>
        <a:lstStyle/>
        <a:p>
          <a:endParaRPr lang="en-US"/>
        </a:p>
      </dgm:t>
    </dgm:pt>
    <dgm:pt modelId="{3F3DBAC3-B28E-46D1-AE0C-CEF16AEACEF2}" type="sibTrans" cxnId="{E32F0CD9-80B3-488C-A5D8-DDCF3647452E}">
      <dgm:prSet/>
      <dgm:spPr/>
      <dgm:t>
        <a:bodyPr/>
        <a:lstStyle/>
        <a:p>
          <a:endParaRPr lang="en-US"/>
        </a:p>
      </dgm:t>
    </dgm:pt>
    <dgm:pt modelId="{2B336CE1-1ED2-4762-90C8-A4DC01F44056}">
      <dgm:prSet phldrT="[Text]" custT="1"/>
      <dgm:spPr/>
      <dgm:t>
        <a:bodyPr/>
        <a:lstStyle/>
        <a:p>
          <a:pPr algn="ctr"/>
          <a:r>
            <a:rPr lang="en-US" sz="2000" b="1" dirty="0" smtClean="0"/>
            <a:t>Tele-healthcare</a:t>
          </a:r>
          <a:endParaRPr lang="en-US" sz="2000" b="1" dirty="0"/>
        </a:p>
      </dgm:t>
    </dgm:pt>
    <dgm:pt modelId="{C1F326CD-F4CB-4B5A-AA4E-CAFC50CA5E7E}" type="parTrans" cxnId="{E91C5591-4BB6-4ADF-ADB6-2114888DA84B}">
      <dgm:prSet/>
      <dgm:spPr/>
      <dgm:t>
        <a:bodyPr/>
        <a:lstStyle/>
        <a:p>
          <a:endParaRPr lang="en-US"/>
        </a:p>
      </dgm:t>
    </dgm:pt>
    <dgm:pt modelId="{EAB8B02B-BFF2-4EEE-B614-6DF14ECB4AC6}" type="sibTrans" cxnId="{E91C5591-4BB6-4ADF-ADB6-2114888DA84B}">
      <dgm:prSet/>
      <dgm:spPr/>
      <dgm:t>
        <a:bodyPr/>
        <a:lstStyle/>
        <a:p>
          <a:endParaRPr lang="en-US"/>
        </a:p>
      </dgm:t>
    </dgm:pt>
    <dgm:pt modelId="{98763A06-129D-4FC3-B41E-A96868435B86}">
      <dgm:prSet phldrT="[Text]" custT="1"/>
      <dgm:spPr/>
      <dgm:t>
        <a:bodyPr/>
        <a:lstStyle/>
        <a:p>
          <a:pPr algn="l"/>
          <a:r>
            <a:rPr lang="en-US" sz="1400" b="1" dirty="0" smtClean="0"/>
            <a:t>Telecare </a:t>
          </a:r>
          <a:endParaRPr lang="en-US" sz="1400" b="1" dirty="0"/>
        </a:p>
      </dgm:t>
    </dgm:pt>
    <dgm:pt modelId="{38F3C6BD-690F-48FD-BFED-4412DD961C40}" type="sibTrans" cxnId="{0A921319-5930-4D8D-86A4-96EBABE08BB3}">
      <dgm:prSet/>
      <dgm:spPr/>
      <dgm:t>
        <a:bodyPr/>
        <a:lstStyle/>
        <a:p>
          <a:endParaRPr lang="en-US"/>
        </a:p>
      </dgm:t>
    </dgm:pt>
    <dgm:pt modelId="{88363EA6-7B3A-480F-8547-660D039429B4}" type="parTrans" cxnId="{0A921319-5930-4D8D-86A4-96EBABE08BB3}">
      <dgm:prSet/>
      <dgm:spPr/>
      <dgm:t>
        <a:bodyPr/>
        <a:lstStyle/>
        <a:p>
          <a:endParaRPr lang="en-US"/>
        </a:p>
      </dgm:t>
    </dgm:pt>
    <dgm:pt modelId="{690D6308-AA67-48B0-8F96-C64A062BC89A}">
      <dgm:prSet phldrT="[Text]" custT="1"/>
      <dgm:spPr/>
      <dgm:t>
        <a:bodyPr/>
        <a:lstStyle/>
        <a:p>
          <a:pPr algn="l"/>
          <a:r>
            <a:rPr lang="en-US" sz="1400" b="1" dirty="0" smtClean="0"/>
            <a:t>Telepsychiatry</a:t>
          </a:r>
          <a:endParaRPr lang="en-US" sz="1400" b="1" dirty="0"/>
        </a:p>
      </dgm:t>
    </dgm:pt>
    <dgm:pt modelId="{C79CE7B9-927D-4869-9E9D-2868E2077C43}" type="sibTrans" cxnId="{A98097D6-AA15-4366-BB56-C886BE084CD0}">
      <dgm:prSet/>
      <dgm:spPr/>
      <dgm:t>
        <a:bodyPr/>
        <a:lstStyle/>
        <a:p>
          <a:endParaRPr lang="en-US"/>
        </a:p>
      </dgm:t>
    </dgm:pt>
    <dgm:pt modelId="{6F8255F5-89C6-4A89-8292-71288D189B83}" type="parTrans" cxnId="{A98097D6-AA15-4366-BB56-C886BE084CD0}">
      <dgm:prSet/>
      <dgm:spPr/>
      <dgm:t>
        <a:bodyPr/>
        <a:lstStyle/>
        <a:p>
          <a:endParaRPr lang="en-US"/>
        </a:p>
      </dgm:t>
    </dgm:pt>
    <dgm:pt modelId="{FB902A84-612C-47AD-9383-2BF5BEAFDC93}">
      <dgm:prSet phldrT="[Text]" custT="1"/>
      <dgm:spPr/>
      <dgm:t>
        <a:bodyPr/>
        <a:lstStyle/>
        <a:p>
          <a:pPr algn="l"/>
          <a:r>
            <a:rPr lang="en-US" sz="1400" b="1" dirty="0" smtClean="0"/>
            <a:t>Telesurgery </a:t>
          </a:r>
          <a:endParaRPr lang="en-US" sz="1400" b="1" dirty="0"/>
        </a:p>
      </dgm:t>
    </dgm:pt>
    <dgm:pt modelId="{411B6F19-B145-4DCD-AFBD-FBE5D380FE84}" type="sibTrans" cxnId="{D91BA7EE-C64D-48AB-92DD-CFDEEC82E9CF}">
      <dgm:prSet/>
      <dgm:spPr/>
      <dgm:t>
        <a:bodyPr/>
        <a:lstStyle/>
        <a:p>
          <a:endParaRPr lang="en-US"/>
        </a:p>
      </dgm:t>
    </dgm:pt>
    <dgm:pt modelId="{118B11F8-BC7C-4011-B59C-F914B3F74ED6}" type="parTrans" cxnId="{D91BA7EE-C64D-48AB-92DD-CFDEEC82E9CF}">
      <dgm:prSet/>
      <dgm:spPr/>
      <dgm:t>
        <a:bodyPr/>
        <a:lstStyle/>
        <a:p>
          <a:endParaRPr lang="en-US"/>
        </a:p>
      </dgm:t>
    </dgm:pt>
    <dgm:pt modelId="{AB463A6C-AA05-47C0-AEC2-05060C772E8A}" type="pres">
      <dgm:prSet presAssocID="{4DAC8BC3-6CA5-4675-97D1-A0A345CE32A4}" presName="cycle" presStyleCnt="0">
        <dgm:presLayoutVars>
          <dgm:chMax val="1"/>
          <dgm:dir/>
          <dgm:animLvl val="ctr"/>
          <dgm:resizeHandles val="exact"/>
        </dgm:presLayoutVars>
      </dgm:prSet>
      <dgm:spPr/>
      <dgm:t>
        <a:bodyPr/>
        <a:lstStyle/>
        <a:p>
          <a:endParaRPr lang="en-US"/>
        </a:p>
      </dgm:t>
    </dgm:pt>
    <dgm:pt modelId="{D4BAA3C0-57A4-4934-8F49-D5281D7D3C28}" type="pres">
      <dgm:prSet presAssocID="{2141F5DE-ABC3-44D7-A882-CCFE35F871AE}" presName="centerShape" presStyleLbl="node0" presStyleIdx="0" presStyleCnt="1" custScaleX="115949" custScaleY="107622"/>
      <dgm:spPr/>
      <dgm:t>
        <a:bodyPr/>
        <a:lstStyle/>
        <a:p>
          <a:endParaRPr lang="en-US"/>
        </a:p>
      </dgm:t>
    </dgm:pt>
    <dgm:pt modelId="{8249BDE5-20B5-4394-BB24-D2CFF0CE576E}" type="pres">
      <dgm:prSet presAssocID="{5619EE1D-382A-405B-AB71-E2677DAD38A5}" presName="Name9" presStyleLbl="parChTrans1D2" presStyleIdx="0" presStyleCnt="3"/>
      <dgm:spPr/>
      <dgm:t>
        <a:bodyPr/>
        <a:lstStyle/>
        <a:p>
          <a:endParaRPr lang="en-US"/>
        </a:p>
      </dgm:t>
    </dgm:pt>
    <dgm:pt modelId="{A75D3652-3291-40F9-8239-2F62F69CFD73}" type="pres">
      <dgm:prSet presAssocID="{5619EE1D-382A-405B-AB71-E2677DAD38A5}" presName="connTx" presStyleLbl="parChTrans1D2" presStyleIdx="0" presStyleCnt="3"/>
      <dgm:spPr/>
      <dgm:t>
        <a:bodyPr/>
        <a:lstStyle/>
        <a:p>
          <a:endParaRPr lang="en-US"/>
        </a:p>
      </dgm:t>
    </dgm:pt>
    <dgm:pt modelId="{B8341FE9-3FDE-4C38-A182-6B8EF003A660}" type="pres">
      <dgm:prSet presAssocID="{2A43A389-CB1B-4D41-A3E4-7ADB732D15F3}" presName="node" presStyleLbl="node1" presStyleIdx="0" presStyleCnt="3" custScaleX="115949">
        <dgm:presLayoutVars>
          <dgm:bulletEnabled val="1"/>
        </dgm:presLayoutVars>
      </dgm:prSet>
      <dgm:spPr/>
      <dgm:t>
        <a:bodyPr/>
        <a:lstStyle/>
        <a:p>
          <a:endParaRPr lang="en-US"/>
        </a:p>
      </dgm:t>
    </dgm:pt>
    <dgm:pt modelId="{50D6E607-4FCE-4333-AB49-9420F39D6585}" type="pres">
      <dgm:prSet presAssocID="{75D4FE52-9367-44D2-BA75-80DBE680D9F3}" presName="Name9" presStyleLbl="parChTrans1D2" presStyleIdx="1" presStyleCnt="3"/>
      <dgm:spPr/>
      <dgm:t>
        <a:bodyPr/>
        <a:lstStyle/>
        <a:p>
          <a:endParaRPr lang="en-US"/>
        </a:p>
      </dgm:t>
    </dgm:pt>
    <dgm:pt modelId="{FD160A8A-3BD8-450D-BAD6-90411D1CF874}" type="pres">
      <dgm:prSet presAssocID="{75D4FE52-9367-44D2-BA75-80DBE680D9F3}" presName="connTx" presStyleLbl="parChTrans1D2" presStyleIdx="1" presStyleCnt="3"/>
      <dgm:spPr/>
      <dgm:t>
        <a:bodyPr/>
        <a:lstStyle/>
        <a:p>
          <a:endParaRPr lang="en-US"/>
        </a:p>
      </dgm:t>
    </dgm:pt>
    <dgm:pt modelId="{AD4530AF-F6E8-4100-856A-F54F8D72A070}" type="pres">
      <dgm:prSet presAssocID="{7BAAA880-2CD2-467A-9997-A5AFE259736B}" presName="node" presStyleLbl="node1" presStyleIdx="1" presStyleCnt="3" custScaleX="114578">
        <dgm:presLayoutVars>
          <dgm:bulletEnabled val="1"/>
        </dgm:presLayoutVars>
      </dgm:prSet>
      <dgm:spPr/>
      <dgm:t>
        <a:bodyPr/>
        <a:lstStyle/>
        <a:p>
          <a:endParaRPr lang="en-US"/>
        </a:p>
      </dgm:t>
    </dgm:pt>
    <dgm:pt modelId="{93E3D2A3-D644-4004-8F42-D8E3D1B8445D}" type="pres">
      <dgm:prSet presAssocID="{C1F326CD-F4CB-4B5A-AA4E-CAFC50CA5E7E}" presName="Name9" presStyleLbl="parChTrans1D2" presStyleIdx="2" presStyleCnt="3"/>
      <dgm:spPr/>
      <dgm:t>
        <a:bodyPr/>
        <a:lstStyle/>
        <a:p>
          <a:endParaRPr lang="en-US"/>
        </a:p>
      </dgm:t>
    </dgm:pt>
    <dgm:pt modelId="{3A187B3E-1F0C-4E62-9CCA-6DA4880D4752}" type="pres">
      <dgm:prSet presAssocID="{C1F326CD-F4CB-4B5A-AA4E-CAFC50CA5E7E}" presName="connTx" presStyleLbl="parChTrans1D2" presStyleIdx="2" presStyleCnt="3"/>
      <dgm:spPr/>
      <dgm:t>
        <a:bodyPr/>
        <a:lstStyle/>
        <a:p>
          <a:endParaRPr lang="en-US"/>
        </a:p>
      </dgm:t>
    </dgm:pt>
    <dgm:pt modelId="{3E96C726-9D94-4524-A4A2-75D29EA26943}" type="pres">
      <dgm:prSet presAssocID="{2B336CE1-1ED2-4762-90C8-A4DC01F44056}" presName="node" presStyleLbl="node1" presStyleIdx="2" presStyleCnt="3" custScaleX="115018">
        <dgm:presLayoutVars>
          <dgm:bulletEnabled val="1"/>
        </dgm:presLayoutVars>
      </dgm:prSet>
      <dgm:spPr/>
      <dgm:t>
        <a:bodyPr/>
        <a:lstStyle/>
        <a:p>
          <a:endParaRPr lang="en-US"/>
        </a:p>
      </dgm:t>
    </dgm:pt>
  </dgm:ptLst>
  <dgm:cxnLst>
    <dgm:cxn modelId="{9AD3F1E1-D92A-4FF7-8A5C-9929CE67C8F2}" type="presOf" srcId="{75D4FE52-9367-44D2-BA75-80DBE680D9F3}" destId="{50D6E607-4FCE-4333-AB49-9420F39D6585}" srcOrd="0" destOrd="0" presId="urn:microsoft.com/office/officeart/2005/8/layout/radial1"/>
    <dgm:cxn modelId="{150AE9A6-A7AF-4CE9-84FF-641E1638DEC6}" type="presOf" srcId="{5619EE1D-382A-405B-AB71-E2677DAD38A5}" destId="{8249BDE5-20B5-4394-BB24-D2CFF0CE576E}" srcOrd="0" destOrd="0" presId="urn:microsoft.com/office/officeart/2005/8/layout/radial1"/>
    <dgm:cxn modelId="{96EF778E-43C7-4B10-9948-4331B5CA7A5B}" type="presOf" srcId="{4DAC8BC3-6CA5-4675-97D1-A0A345CE32A4}" destId="{AB463A6C-AA05-47C0-AEC2-05060C772E8A}" srcOrd="0" destOrd="0" presId="urn:microsoft.com/office/officeart/2005/8/layout/radial1"/>
    <dgm:cxn modelId="{C99FE264-AF8C-4BEF-92F2-9A566ADC88F0}" type="presOf" srcId="{7BAAA880-2CD2-467A-9997-A5AFE259736B}" destId="{AD4530AF-F6E8-4100-856A-F54F8D72A070}" srcOrd="0" destOrd="0" presId="urn:microsoft.com/office/officeart/2005/8/layout/radial1"/>
    <dgm:cxn modelId="{82158B54-146D-4122-BF9F-0CB79A63BC31}" srcId="{4DAC8BC3-6CA5-4675-97D1-A0A345CE32A4}" destId="{2141F5DE-ABC3-44D7-A882-CCFE35F871AE}" srcOrd="0" destOrd="0" parTransId="{3A7D67EB-044A-495A-8617-4254AD8EAAA5}" sibTransId="{4B6E5A75-D988-416F-B312-AEA5452FD0DA}"/>
    <dgm:cxn modelId="{9F4A1885-BA0C-415C-BA51-2BAA84786B79}" type="presOf" srcId="{2A43A389-CB1B-4D41-A3E4-7ADB732D15F3}" destId="{B8341FE9-3FDE-4C38-A182-6B8EF003A660}" srcOrd="0" destOrd="0" presId="urn:microsoft.com/office/officeart/2005/8/layout/radial1"/>
    <dgm:cxn modelId="{670A362E-8D3D-4CA7-8C0E-7BCBF25E4CCF}" srcId="{2141F5DE-ABC3-44D7-A882-CCFE35F871AE}" destId="{2A43A389-CB1B-4D41-A3E4-7ADB732D15F3}" srcOrd="0" destOrd="0" parTransId="{5619EE1D-382A-405B-AB71-E2677DAD38A5}" sibTransId="{EADAE802-C315-4A6E-B632-8569CD2B0F42}"/>
    <dgm:cxn modelId="{17CC85A7-3E4F-499B-B16D-91B52C1D131C}" type="presOf" srcId="{C1F326CD-F4CB-4B5A-AA4E-CAFC50CA5E7E}" destId="{3A187B3E-1F0C-4E62-9CCA-6DA4880D4752}" srcOrd="1" destOrd="0" presId="urn:microsoft.com/office/officeart/2005/8/layout/radial1"/>
    <dgm:cxn modelId="{2D0DF2CF-237A-44AC-83D8-260F79BA4CCE}" type="presOf" srcId="{75D4FE52-9367-44D2-BA75-80DBE680D9F3}" destId="{FD160A8A-3BD8-450D-BAD6-90411D1CF874}" srcOrd="1" destOrd="0" presId="urn:microsoft.com/office/officeart/2005/8/layout/radial1"/>
    <dgm:cxn modelId="{A98097D6-AA15-4366-BB56-C886BE084CD0}" srcId="{2A43A389-CB1B-4D41-A3E4-7ADB732D15F3}" destId="{690D6308-AA67-48B0-8F96-C64A062BC89A}" srcOrd="1" destOrd="0" parTransId="{6F8255F5-89C6-4A89-8292-71288D189B83}" sibTransId="{C79CE7B9-927D-4869-9E9D-2868E2077C43}"/>
    <dgm:cxn modelId="{0A921319-5930-4D8D-86A4-96EBABE08BB3}" srcId="{2A43A389-CB1B-4D41-A3E4-7ADB732D15F3}" destId="{98763A06-129D-4FC3-B41E-A96868435B86}" srcOrd="2" destOrd="0" parTransId="{88363EA6-7B3A-480F-8547-660D039429B4}" sibTransId="{38F3C6BD-690F-48FD-BFED-4412DD961C40}"/>
    <dgm:cxn modelId="{4C7E9374-87E5-43FD-9871-5359E7643198}" type="presOf" srcId="{C1F326CD-F4CB-4B5A-AA4E-CAFC50CA5E7E}" destId="{93E3D2A3-D644-4004-8F42-D8E3D1B8445D}" srcOrd="0" destOrd="0" presId="urn:microsoft.com/office/officeart/2005/8/layout/radial1"/>
    <dgm:cxn modelId="{E32F0CD9-80B3-488C-A5D8-DDCF3647452E}" srcId="{2141F5DE-ABC3-44D7-A882-CCFE35F871AE}" destId="{7BAAA880-2CD2-467A-9997-A5AFE259736B}" srcOrd="1" destOrd="0" parTransId="{75D4FE52-9367-44D2-BA75-80DBE680D9F3}" sibTransId="{3F3DBAC3-B28E-46D1-AE0C-CEF16AEACEF2}"/>
    <dgm:cxn modelId="{E91C5591-4BB6-4ADF-ADB6-2114888DA84B}" srcId="{2141F5DE-ABC3-44D7-A882-CCFE35F871AE}" destId="{2B336CE1-1ED2-4762-90C8-A4DC01F44056}" srcOrd="2" destOrd="0" parTransId="{C1F326CD-F4CB-4B5A-AA4E-CAFC50CA5E7E}" sibTransId="{EAB8B02B-BFF2-4EEE-B614-6DF14ECB4AC6}"/>
    <dgm:cxn modelId="{2668A750-CA79-4C7C-8F3C-CFB8D48A2CA6}" type="presOf" srcId="{2141F5DE-ABC3-44D7-A882-CCFE35F871AE}" destId="{D4BAA3C0-57A4-4934-8F49-D5281D7D3C28}" srcOrd="0" destOrd="0" presId="urn:microsoft.com/office/officeart/2005/8/layout/radial1"/>
    <dgm:cxn modelId="{1B04C46A-5ABA-4368-ABDF-97544306DE8D}" type="presOf" srcId="{2B336CE1-1ED2-4762-90C8-A4DC01F44056}" destId="{3E96C726-9D94-4524-A4A2-75D29EA26943}" srcOrd="0" destOrd="0" presId="urn:microsoft.com/office/officeart/2005/8/layout/radial1"/>
    <dgm:cxn modelId="{0CB12D19-4C9B-4926-B891-69E0851EC7B2}" type="presOf" srcId="{98763A06-129D-4FC3-B41E-A96868435B86}" destId="{B8341FE9-3FDE-4C38-A182-6B8EF003A660}" srcOrd="0" destOrd="3" presId="urn:microsoft.com/office/officeart/2005/8/layout/radial1"/>
    <dgm:cxn modelId="{DF45A265-B9F4-4D62-9F7C-6BD5A78205D1}" type="presOf" srcId="{FB902A84-612C-47AD-9383-2BF5BEAFDC93}" destId="{B8341FE9-3FDE-4C38-A182-6B8EF003A660}" srcOrd="0" destOrd="1" presId="urn:microsoft.com/office/officeart/2005/8/layout/radial1"/>
    <dgm:cxn modelId="{C787C512-D043-4A12-9C5C-010D18DECDB1}" type="presOf" srcId="{690D6308-AA67-48B0-8F96-C64A062BC89A}" destId="{B8341FE9-3FDE-4C38-A182-6B8EF003A660}" srcOrd="0" destOrd="2" presId="urn:microsoft.com/office/officeart/2005/8/layout/radial1"/>
    <dgm:cxn modelId="{D91BA7EE-C64D-48AB-92DD-CFDEEC82E9CF}" srcId="{2A43A389-CB1B-4D41-A3E4-7ADB732D15F3}" destId="{FB902A84-612C-47AD-9383-2BF5BEAFDC93}" srcOrd="0" destOrd="0" parTransId="{118B11F8-BC7C-4011-B59C-F914B3F74ED6}" sibTransId="{411B6F19-B145-4DCD-AFBD-FBE5D380FE84}"/>
    <dgm:cxn modelId="{755D12A7-62DB-4F90-B14B-7710999F7B61}" type="presOf" srcId="{5619EE1D-382A-405B-AB71-E2677DAD38A5}" destId="{A75D3652-3291-40F9-8239-2F62F69CFD73}" srcOrd="1" destOrd="0" presId="urn:microsoft.com/office/officeart/2005/8/layout/radial1"/>
    <dgm:cxn modelId="{3CE81B01-A262-4BCC-9F16-56D9C8F5E82B}" type="presParOf" srcId="{AB463A6C-AA05-47C0-AEC2-05060C772E8A}" destId="{D4BAA3C0-57A4-4934-8F49-D5281D7D3C28}" srcOrd="0" destOrd="0" presId="urn:microsoft.com/office/officeart/2005/8/layout/radial1"/>
    <dgm:cxn modelId="{604C1ED5-5C16-483B-A592-BB2FC9068030}" type="presParOf" srcId="{AB463A6C-AA05-47C0-AEC2-05060C772E8A}" destId="{8249BDE5-20B5-4394-BB24-D2CFF0CE576E}" srcOrd="1" destOrd="0" presId="urn:microsoft.com/office/officeart/2005/8/layout/radial1"/>
    <dgm:cxn modelId="{44029EB3-5837-44A0-A0B9-73819581FC2B}" type="presParOf" srcId="{8249BDE5-20B5-4394-BB24-D2CFF0CE576E}" destId="{A75D3652-3291-40F9-8239-2F62F69CFD73}" srcOrd="0" destOrd="0" presId="urn:microsoft.com/office/officeart/2005/8/layout/radial1"/>
    <dgm:cxn modelId="{288C280F-FF18-4E08-BB5E-09A4E31525C9}" type="presParOf" srcId="{AB463A6C-AA05-47C0-AEC2-05060C772E8A}" destId="{B8341FE9-3FDE-4C38-A182-6B8EF003A660}" srcOrd="2" destOrd="0" presId="urn:microsoft.com/office/officeart/2005/8/layout/radial1"/>
    <dgm:cxn modelId="{D9BDC855-66D6-447B-86B2-5D10331FD572}" type="presParOf" srcId="{AB463A6C-AA05-47C0-AEC2-05060C772E8A}" destId="{50D6E607-4FCE-4333-AB49-9420F39D6585}" srcOrd="3" destOrd="0" presId="urn:microsoft.com/office/officeart/2005/8/layout/radial1"/>
    <dgm:cxn modelId="{F68FEE45-7B0E-4574-AA89-07C48298BD46}" type="presParOf" srcId="{50D6E607-4FCE-4333-AB49-9420F39D6585}" destId="{FD160A8A-3BD8-450D-BAD6-90411D1CF874}" srcOrd="0" destOrd="0" presId="urn:microsoft.com/office/officeart/2005/8/layout/radial1"/>
    <dgm:cxn modelId="{279EF22D-8F72-49DC-8CBB-123E5A9B5AA8}" type="presParOf" srcId="{AB463A6C-AA05-47C0-AEC2-05060C772E8A}" destId="{AD4530AF-F6E8-4100-856A-F54F8D72A070}" srcOrd="4" destOrd="0" presId="urn:microsoft.com/office/officeart/2005/8/layout/radial1"/>
    <dgm:cxn modelId="{58C961A9-88CA-4E6D-9651-17281E698A0C}" type="presParOf" srcId="{AB463A6C-AA05-47C0-AEC2-05060C772E8A}" destId="{93E3D2A3-D644-4004-8F42-D8E3D1B8445D}" srcOrd="5" destOrd="0" presId="urn:microsoft.com/office/officeart/2005/8/layout/radial1"/>
    <dgm:cxn modelId="{F152140E-9674-4B27-9BF6-CB55D7D562A5}" type="presParOf" srcId="{93E3D2A3-D644-4004-8F42-D8E3D1B8445D}" destId="{3A187B3E-1F0C-4E62-9CCA-6DA4880D4752}" srcOrd="0" destOrd="0" presId="urn:microsoft.com/office/officeart/2005/8/layout/radial1"/>
    <dgm:cxn modelId="{30405A4A-C38F-40C9-86BA-16D7256C55CE}" type="presParOf" srcId="{AB463A6C-AA05-47C0-AEC2-05060C772E8A}" destId="{3E96C726-9D94-4524-A4A2-75D29EA26943}"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D4E81-4267-4D3E-9CBA-1E26991E67B1}" type="doc">
      <dgm:prSet loTypeId="urn:microsoft.com/office/officeart/2008/layout/RadialCluster" loCatId="cycle" qsTypeId="urn:microsoft.com/office/officeart/2005/8/quickstyle/simple3" qsCatId="simple" csTypeId="urn:microsoft.com/office/officeart/2005/8/colors/accent1_5" csCatId="accent1" phldr="1"/>
      <dgm:spPr/>
      <dgm:t>
        <a:bodyPr/>
        <a:lstStyle/>
        <a:p>
          <a:endParaRPr lang="en-US"/>
        </a:p>
      </dgm:t>
    </dgm:pt>
    <dgm:pt modelId="{982832BC-F3B6-467C-97E2-476E36393ADC}">
      <dgm:prSet phldrT="[Text]"/>
      <dgm:spPr/>
      <dgm:t>
        <a:bodyPr/>
        <a:lstStyle/>
        <a:p>
          <a:r>
            <a:rPr lang="en-US" dirty="0" smtClean="0"/>
            <a:t>Healthcare</a:t>
          </a:r>
          <a:endParaRPr lang="en-US" dirty="0"/>
        </a:p>
      </dgm:t>
    </dgm:pt>
    <dgm:pt modelId="{06C9F18D-71EA-475C-A9AE-1957EA360843}" type="parTrans" cxnId="{5F40AC05-D5E6-4000-A51D-55E9115A7B09}">
      <dgm:prSet/>
      <dgm:spPr/>
      <dgm:t>
        <a:bodyPr/>
        <a:lstStyle/>
        <a:p>
          <a:endParaRPr lang="en-US"/>
        </a:p>
      </dgm:t>
    </dgm:pt>
    <dgm:pt modelId="{54F58097-0291-41ED-8AFD-F97C0F3B1020}" type="sibTrans" cxnId="{5F40AC05-D5E6-4000-A51D-55E9115A7B09}">
      <dgm:prSet/>
      <dgm:spPr/>
      <dgm:t>
        <a:bodyPr/>
        <a:lstStyle/>
        <a:p>
          <a:endParaRPr lang="en-US"/>
        </a:p>
      </dgm:t>
    </dgm:pt>
    <dgm:pt modelId="{FD2C8062-EE8B-4920-9825-BEF210A952F1}">
      <dgm:prSet phldrT="[Text]" custT="1"/>
      <dgm:spPr/>
      <dgm:t>
        <a:bodyPr/>
        <a:lstStyle/>
        <a:p>
          <a:r>
            <a:rPr lang="en-US" sz="1800" b="1" dirty="0" smtClean="0"/>
            <a:t>Quality</a:t>
          </a:r>
          <a:endParaRPr lang="en-US" sz="1900" b="1" dirty="0"/>
        </a:p>
      </dgm:t>
    </dgm:pt>
    <dgm:pt modelId="{1B12968F-89B8-4232-A2BE-CC279A172F19}" type="parTrans" cxnId="{6119D05B-DB59-4A29-B992-8E21F2731686}">
      <dgm:prSet/>
      <dgm:spPr/>
      <dgm:t>
        <a:bodyPr/>
        <a:lstStyle/>
        <a:p>
          <a:endParaRPr lang="en-US"/>
        </a:p>
      </dgm:t>
    </dgm:pt>
    <dgm:pt modelId="{50CAFEA6-E5C4-4206-96F4-7B8106341114}" type="sibTrans" cxnId="{6119D05B-DB59-4A29-B992-8E21F2731686}">
      <dgm:prSet/>
      <dgm:spPr/>
      <dgm:t>
        <a:bodyPr/>
        <a:lstStyle/>
        <a:p>
          <a:endParaRPr lang="en-US"/>
        </a:p>
      </dgm:t>
    </dgm:pt>
    <dgm:pt modelId="{B2B76CA6-FB37-4103-8C10-514A5D15D070}">
      <dgm:prSet phldrT="[Text]" custT="1"/>
      <dgm:spPr/>
      <dgm:t>
        <a:bodyPr/>
        <a:lstStyle/>
        <a:p>
          <a:r>
            <a:rPr lang="en-US" sz="1800" b="1" dirty="0" smtClean="0"/>
            <a:t>Access</a:t>
          </a:r>
          <a:endParaRPr lang="en-US" sz="1800" b="1" dirty="0"/>
        </a:p>
      </dgm:t>
    </dgm:pt>
    <dgm:pt modelId="{CAFD6420-5412-4B4E-8996-D70A33F6C629}" type="parTrans" cxnId="{119C1EC8-F4B8-4DC5-8F48-D240C3A0B030}">
      <dgm:prSet/>
      <dgm:spPr/>
      <dgm:t>
        <a:bodyPr/>
        <a:lstStyle/>
        <a:p>
          <a:endParaRPr lang="en-US"/>
        </a:p>
      </dgm:t>
    </dgm:pt>
    <dgm:pt modelId="{71BB9B33-E8BF-4C0B-A6BA-17F245D9D731}" type="sibTrans" cxnId="{119C1EC8-F4B8-4DC5-8F48-D240C3A0B030}">
      <dgm:prSet/>
      <dgm:spPr/>
      <dgm:t>
        <a:bodyPr/>
        <a:lstStyle/>
        <a:p>
          <a:endParaRPr lang="en-US"/>
        </a:p>
      </dgm:t>
    </dgm:pt>
    <dgm:pt modelId="{0EE79662-2B9B-44F4-8B00-B1A4A7DA5520}">
      <dgm:prSet phldrT="[Text]" custT="1"/>
      <dgm:spPr/>
      <dgm:t>
        <a:bodyPr/>
        <a:lstStyle/>
        <a:p>
          <a:r>
            <a:rPr lang="en-US" sz="1800" b="1" dirty="0" smtClean="0"/>
            <a:t>Cost</a:t>
          </a:r>
          <a:endParaRPr lang="en-US" sz="1800" b="1" dirty="0"/>
        </a:p>
      </dgm:t>
    </dgm:pt>
    <dgm:pt modelId="{CC890597-1185-4DF9-8BE4-A296B7231301}" type="parTrans" cxnId="{F3D89199-C83F-477B-AA75-5A7D1DD45C9A}">
      <dgm:prSet/>
      <dgm:spPr/>
      <dgm:t>
        <a:bodyPr/>
        <a:lstStyle/>
        <a:p>
          <a:endParaRPr lang="en-US"/>
        </a:p>
      </dgm:t>
    </dgm:pt>
    <dgm:pt modelId="{DB68D707-37E2-4DEB-8CB2-D80CF5B7B377}" type="sibTrans" cxnId="{F3D89199-C83F-477B-AA75-5A7D1DD45C9A}">
      <dgm:prSet/>
      <dgm:spPr/>
      <dgm:t>
        <a:bodyPr/>
        <a:lstStyle/>
        <a:p>
          <a:endParaRPr lang="en-US"/>
        </a:p>
      </dgm:t>
    </dgm:pt>
    <dgm:pt modelId="{48282D57-F755-4992-94A0-47ACF4469442}" type="pres">
      <dgm:prSet presAssocID="{7B7D4E81-4267-4D3E-9CBA-1E26991E67B1}" presName="Name0" presStyleCnt="0">
        <dgm:presLayoutVars>
          <dgm:chMax val="1"/>
          <dgm:chPref val="1"/>
          <dgm:dir/>
          <dgm:animOne val="branch"/>
          <dgm:animLvl val="lvl"/>
        </dgm:presLayoutVars>
      </dgm:prSet>
      <dgm:spPr/>
      <dgm:t>
        <a:bodyPr/>
        <a:lstStyle/>
        <a:p>
          <a:endParaRPr lang="en-US"/>
        </a:p>
      </dgm:t>
    </dgm:pt>
    <dgm:pt modelId="{993F1962-E639-4B21-91E0-15871A8089B5}" type="pres">
      <dgm:prSet presAssocID="{982832BC-F3B6-467C-97E2-476E36393ADC}" presName="singleCycle" presStyleCnt="0"/>
      <dgm:spPr/>
      <dgm:t>
        <a:bodyPr/>
        <a:lstStyle/>
        <a:p>
          <a:endParaRPr lang="en-US"/>
        </a:p>
      </dgm:t>
    </dgm:pt>
    <dgm:pt modelId="{05FB40C0-9345-4BED-9E5F-475246112A6C}" type="pres">
      <dgm:prSet presAssocID="{982832BC-F3B6-467C-97E2-476E36393ADC}" presName="singleCenter" presStyleLbl="node1" presStyleIdx="0" presStyleCnt="4">
        <dgm:presLayoutVars>
          <dgm:chMax val="7"/>
          <dgm:chPref val="7"/>
        </dgm:presLayoutVars>
      </dgm:prSet>
      <dgm:spPr/>
      <dgm:t>
        <a:bodyPr/>
        <a:lstStyle/>
        <a:p>
          <a:endParaRPr lang="en-US"/>
        </a:p>
      </dgm:t>
    </dgm:pt>
    <dgm:pt modelId="{65DC10AE-32EF-4B5B-8650-9C49F68C30FE}" type="pres">
      <dgm:prSet presAssocID="{1B12968F-89B8-4232-A2BE-CC279A172F19}" presName="Name56" presStyleLbl="parChTrans1D2" presStyleIdx="0" presStyleCnt="3"/>
      <dgm:spPr/>
      <dgm:t>
        <a:bodyPr/>
        <a:lstStyle/>
        <a:p>
          <a:endParaRPr lang="en-US"/>
        </a:p>
      </dgm:t>
    </dgm:pt>
    <dgm:pt modelId="{67308B4E-BFA4-4FE3-97AC-FAEE37474E51}" type="pres">
      <dgm:prSet presAssocID="{FD2C8062-EE8B-4920-9825-BEF210A952F1}" presName="text0" presStyleLbl="node1" presStyleIdx="1" presStyleCnt="4">
        <dgm:presLayoutVars>
          <dgm:bulletEnabled val="1"/>
        </dgm:presLayoutVars>
      </dgm:prSet>
      <dgm:spPr/>
      <dgm:t>
        <a:bodyPr/>
        <a:lstStyle/>
        <a:p>
          <a:endParaRPr lang="en-US"/>
        </a:p>
      </dgm:t>
    </dgm:pt>
    <dgm:pt modelId="{9624CFFD-301B-4F77-A0E6-757F39510085}" type="pres">
      <dgm:prSet presAssocID="{CAFD6420-5412-4B4E-8996-D70A33F6C629}" presName="Name56" presStyleLbl="parChTrans1D2" presStyleIdx="1" presStyleCnt="3"/>
      <dgm:spPr/>
      <dgm:t>
        <a:bodyPr/>
        <a:lstStyle/>
        <a:p>
          <a:endParaRPr lang="en-US"/>
        </a:p>
      </dgm:t>
    </dgm:pt>
    <dgm:pt modelId="{A20A0F6F-F674-4EFB-83F9-5322920EAD6D}" type="pres">
      <dgm:prSet presAssocID="{B2B76CA6-FB37-4103-8C10-514A5D15D070}" presName="text0" presStyleLbl="node1" presStyleIdx="2" presStyleCnt="4" custRadScaleRad="112097" custRadScaleInc="-8073">
        <dgm:presLayoutVars>
          <dgm:bulletEnabled val="1"/>
        </dgm:presLayoutVars>
      </dgm:prSet>
      <dgm:spPr/>
      <dgm:t>
        <a:bodyPr/>
        <a:lstStyle/>
        <a:p>
          <a:endParaRPr lang="en-US"/>
        </a:p>
      </dgm:t>
    </dgm:pt>
    <dgm:pt modelId="{737501E9-C3AB-4281-9E88-A3EF6B160DCA}" type="pres">
      <dgm:prSet presAssocID="{CC890597-1185-4DF9-8BE4-A296B7231301}" presName="Name56" presStyleLbl="parChTrans1D2" presStyleIdx="2" presStyleCnt="3"/>
      <dgm:spPr/>
      <dgm:t>
        <a:bodyPr/>
        <a:lstStyle/>
        <a:p>
          <a:endParaRPr lang="en-US"/>
        </a:p>
      </dgm:t>
    </dgm:pt>
    <dgm:pt modelId="{5970DFF9-B00E-49D3-8691-2702D14B1A44}" type="pres">
      <dgm:prSet presAssocID="{0EE79662-2B9B-44F4-8B00-B1A4A7DA5520}" presName="text0" presStyleLbl="node1" presStyleIdx="3" presStyleCnt="4" custRadScaleRad="107972" custRadScaleInc="2981">
        <dgm:presLayoutVars>
          <dgm:bulletEnabled val="1"/>
        </dgm:presLayoutVars>
      </dgm:prSet>
      <dgm:spPr/>
      <dgm:t>
        <a:bodyPr/>
        <a:lstStyle/>
        <a:p>
          <a:endParaRPr lang="en-US"/>
        </a:p>
      </dgm:t>
    </dgm:pt>
  </dgm:ptLst>
  <dgm:cxnLst>
    <dgm:cxn modelId="{5281A350-D891-4B59-AF4C-AA3EAB7A04CC}" type="presOf" srcId="{982832BC-F3B6-467C-97E2-476E36393ADC}" destId="{05FB40C0-9345-4BED-9E5F-475246112A6C}" srcOrd="0" destOrd="0" presId="urn:microsoft.com/office/officeart/2008/layout/RadialCluster"/>
    <dgm:cxn modelId="{61077E0D-8E4E-441E-9E79-CBF24390AF73}" type="presOf" srcId="{FD2C8062-EE8B-4920-9825-BEF210A952F1}" destId="{67308B4E-BFA4-4FE3-97AC-FAEE37474E51}" srcOrd="0" destOrd="0" presId="urn:microsoft.com/office/officeart/2008/layout/RadialCluster"/>
    <dgm:cxn modelId="{E981CC81-CF9C-4C06-B7DE-387918EA5226}" type="presOf" srcId="{B2B76CA6-FB37-4103-8C10-514A5D15D070}" destId="{A20A0F6F-F674-4EFB-83F9-5322920EAD6D}" srcOrd="0" destOrd="0" presId="urn:microsoft.com/office/officeart/2008/layout/RadialCluster"/>
    <dgm:cxn modelId="{5F40AC05-D5E6-4000-A51D-55E9115A7B09}" srcId="{7B7D4E81-4267-4D3E-9CBA-1E26991E67B1}" destId="{982832BC-F3B6-467C-97E2-476E36393ADC}" srcOrd="0" destOrd="0" parTransId="{06C9F18D-71EA-475C-A9AE-1957EA360843}" sibTransId="{54F58097-0291-41ED-8AFD-F97C0F3B1020}"/>
    <dgm:cxn modelId="{F742EE95-E9C6-4E89-B137-8D3EB84D2349}" type="presOf" srcId="{0EE79662-2B9B-44F4-8B00-B1A4A7DA5520}" destId="{5970DFF9-B00E-49D3-8691-2702D14B1A44}" srcOrd="0" destOrd="0" presId="urn:microsoft.com/office/officeart/2008/layout/RadialCluster"/>
    <dgm:cxn modelId="{119C1EC8-F4B8-4DC5-8F48-D240C3A0B030}" srcId="{982832BC-F3B6-467C-97E2-476E36393ADC}" destId="{B2B76CA6-FB37-4103-8C10-514A5D15D070}" srcOrd="1" destOrd="0" parTransId="{CAFD6420-5412-4B4E-8996-D70A33F6C629}" sibTransId="{71BB9B33-E8BF-4C0B-A6BA-17F245D9D731}"/>
    <dgm:cxn modelId="{82599138-2286-4863-84A0-FC439C89690E}" type="presOf" srcId="{CC890597-1185-4DF9-8BE4-A296B7231301}" destId="{737501E9-C3AB-4281-9E88-A3EF6B160DCA}" srcOrd="0" destOrd="0" presId="urn:microsoft.com/office/officeart/2008/layout/RadialCluster"/>
    <dgm:cxn modelId="{3DCFF0D4-FF3F-4855-9841-A6DA80F561BE}" type="presOf" srcId="{1B12968F-89B8-4232-A2BE-CC279A172F19}" destId="{65DC10AE-32EF-4B5B-8650-9C49F68C30FE}" srcOrd="0" destOrd="0" presId="urn:microsoft.com/office/officeart/2008/layout/RadialCluster"/>
    <dgm:cxn modelId="{1BF495FF-FB86-40A4-B5F0-E592CAABD548}" type="presOf" srcId="{CAFD6420-5412-4B4E-8996-D70A33F6C629}" destId="{9624CFFD-301B-4F77-A0E6-757F39510085}" srcOrd="0" destOrd="0" presId="urn:microsoft.com/office/officeart/2008/layout/RadialCluster"/>
    <dgm:cxn modelId="{F3D89199-C83F-477B-AA75-5A7D1DD45C9A}" srcId="{982832BC-F3B6-467C-97E2-476E36393ADC}" destId="{0EE79662-2B9B-44F4-8B00-B1A4A7DA5520}" srcOrd="2" destOrd="0" parTransId="{CC890597-1185-4DF9-8BE4-A296B7231301}" sibTransId="{DB68D707-37E2-4DEB-8CB2-D80CF5B7B377}"/>
    <dgm:cxn modelId="{6119D05B-DB59-4A29-B992-8E21F2731686}" srcId="{982832BC-F3B6-467C-97E2-476E36393ADC}" destId="{FD2C8062-EE8B-4920-9825-BEF210A952F1}" srcOrd="0" destOrd="0" parTransId="{1B12968F-89B8-4232-A2BE-CC279A172F19}" sibTransId="{50CAFEA6-E5C4-4206-96F4-7B8106341114}"/>
    <dgm:cxn modelId="{89AEBCA4-DB1F-46CD-8262-FD5A2F63D879}" type="presOf" srcId="{7B7D4E81-4267-4D3E-9CBA-1E26991E67B1}" destId="{48282D57-F755-4992-94A0-47ACF4469442}" srcOrd="0" destOrd="0" presId="urn:microsoft.com/office/officeart/2008/layout/RadialCluster"/>
    <dgm:cxn modelId="{CB89CC79-56DB-430A-A3BE-42721CD38578}" type="presParOf" srcId="{48282D57-F755-4992-94A0-47ACF4469442}" destId="{993F1962-E639-4B21-91E0-15871A8089B5}" srcOrd="0" destOrd="0" presId="urn:microsoft.com/office/officeart/2008/layout/RadialCluster"/>
    <dgm:cxn modelId="{F811D41A-4C3D-48B2-A465-D149638DBD78}" type="presParOf" srcId="{993F1962-E639-4B21-91E0-15871A8089B5}" destId="{05FB40C0-9345-4BED-9E5F-475246112A6C}" srcOrd="0" destOrd="0" presId="urn:microsoft.com/office/officeart/2008/layout/RadialCluster"/>
    <dgm:cxn modelId="{79318900-40F6-47FD-90FE-C93B6E07C4F5}" type="presParOf" srcId="{993F1962-E639-4B21-91E0-15871A8089B5}" destId="{65DC10AE-32EF-4B5B-8650-9C49F68C30FE}" srcOrd="1" destOrd="0" presId="urn:microsoft.com/office/officeart/2008/layout/RadialCluster"/>
    <dgm:cxn modelId="{60832814-A40D-4514-9D4A-105CA6E902D7}" type="presParOf" srcId="{993F1962-E639-4B21-91E0-15871A8089B5}" destId="{67308B4E-BFA4-4FE3-97AC-FAEE37474E51}" srcOrd="2" destOrd="0" presId="urn:microsoft.com/office/officeart/2008/layout/RadialCluster"/>
    <dgm:cxn modelId="{DF1FA0B4-B20B-45BE-A054-2D14C6B41371}" type="presParOf" srcId="{993F1962-E639-4B21-91E0-15871A8089B5}" destId="{9624CFFD-301B-4F77-A0E6-757F39510085}" srcOrd="3" destOrd="0" presId="urn:microsoft.com/office/officeart/2008/layout/RadialCluster"/>
    <dgm:cxn modelId="{2A54B2FF-3A85-4AAC-A474-5DF54D13125F}" type="presParOf" srcId="{993F1962-E639-4B21-91E0-15871A8089B5}" destId="{A20A0F6F-F674-4EFB-83F9-5322920EAD6D}" srcOrd="4" destOrd="0" presId="urn:microsoft.com/office/officeart/2008/layout/RadialCluster"/>
    <dgm:cxn modelId="{B32B403E-087D-4C45-858B-E7DE5133A9A8}" type="presParOf" srcId="{993F1962-E639-4B21-91E0-15871A8089B5}" destId="{737501E9-C3AB-4281-9E88-A3EF6B160DCA}" srcOrd="5" destOrd="0" presId="urn:microsoft.com/office/officeart/2008/layout/RadialCluster"/>
    <dgm:cxn modelId="{042B8371-2C72-45ED-8FCE-B5D209FF1757}" type="presParOf" srcId="{993F1962-E639-4B21-91E0-15871A8089B5}" destId="{5970DFF9-B00E-49D3-8691-2702D14B1A44}"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AA3C0-57A4-4934-8F49-D5281D7D3C28}">
      <dsp:nvSpPr>
        <dsp:cNvPr id="0" name=""/>
        <dsp:cNvSpPr/>
      </dsp:nvSpPr>
      <dsp:spPr>
        <a:xfrm>
          <a:off x="2973969" y="2514604"/>
          <a:ext cx="2285997" cy="212182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Tele-health</a:t>
          </a:r>
          <a:endParaRPr lang="en-US" sz="2000" b="1" kern="1200" dirty="0"/>
        </a:p>
      </dsp:txBody>
      <dsp:txXfrm>
        <a:off x="3308746" y="2825338"/>
        <a:ext cx="1616443" cy="1500358"/>
      </dsp:txXfrm>
    </dsp:sp>
    <dsp:sp modelId="{8249BDE5-20B5-4394-BB24-D2CFF0CE576E}">
      <dsp:nvSpPr>
        <dsp:cNvPr id="0" name=""/>
        <dsp:cNvSpPr/>
      </dsp:nvSpPr>
      <dsp:spPr>
        <a:xfrm rot="16200000">
          <a:off x="3856679" y="2232754"/>
          <a:ext cx="520578" cy="43122"/>
        </a:xfrm>
        <a:custGeom>
          <a:avLst/>
          <a:gdLst/>
          <a:ahLst/>
          <a:cxnLst/>
          <a:rect l="0" t="0" r="0" b="0"/>
          <a:pathLst>
            <a:path>
              <a:moveTo>
                <a:pt x="0" y="21561"/>
              </a:moveTo>
              <a:lnTo>
                <a:pt x="520578" y="21561"/>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3954" y="2241300"/>
        <a:ext cx="26028" cy="26028"/>
      </dsp:txXfrm>
    </dsp:sp>
    <dsp:sp modelId="{B8341FE9-3FDE-4C38-A182-6B8EF003A660}">
      <dsp:nvSpPr>
        <dsp:cNvPr id="0" name=""/>
        <dsp:cNvSpPr/>
      </dsp:nvSpPr>
      <dsp:spPr>
        <a:xfrm>
          <a:off x="2973969" y="22471"/>
          <a:ext cx="2285997" cy="1971554"/>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n-US" sz="2000" b="1" kern="1200" dirty="0" smtClean="0"/>
            <a:t>Telemedicine</a:t>
          </a:r>
          <a:endParaRPr lang="en-US" sz="2000" b="1" kern="1200" dirty="0"/>
        </a:p>
        <a:p>
          <a:pPr marL="114300" lvl="1" indent="-114300" algn="l" defTabSz="622300">
            <a:lnSpc>
              <a:spcPct val="90000"/>
            </a:lnSpc>
            <a:spcBef>
              <a:spcPct val="0"/>
            </a:spcBef>
            <a:spcAft>
              <a:spcPct val="15000"/>
            </a:spcAft>
            <a:buChar char="••"/>
          </a:pPr>
          <a:r>
            <a:rPr lang="en-US" sz="1400" b="1" kern="1200" dirty="0" smtClean="0"/>
            <a:t>Telesurgery </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Telepsychiatry</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Telecare </a:t>
          </a:r>
          <a:endParaRPr lang="en-US" sz="1400" b="1" kern="1200" dirty="0"/>
        </a:p>
      </dsp:txBody>
      <dsp:txXfrm>
        <a:off x="3308746" y="311198"/>
        <a:ext cx="1616443" cy="1394100"/>
      </dsp:txXfrm>
    </dsp:sp>
    <dsp:sp modelId="{50D6E607-4FCE-4333-AB49-9420F39D6585}">
      <dsp:nvSpPr>
        <dsp:cNvPr id="0" name=""/>
        <dsp:cNvSpPr/>
      </dsp:nvSpPr>
      <dsp:spPr>
        <a:xfrm rot="1800000">
          <a:off x="5063491" y="4204011"/>
          <a:ext cx="358812" cy="43122"/>
        </a:xfrm>
        <a:custGeom>
          <a:avLst/>
          <a:gdLst/>
          <a:ahLst/>
          <a:cxnLst/>
          <a:rect l="0" t="0" r="0" b="0"/>
          <a:pathLst>
            <a:path>
              <a:moveTo>
                <a:pt x="0" y="21561"/>
              </a:moveTo>
              <a:lnTo>
                <a:pt x="358812" y="21561"/>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33927" y="4216602"/>
        <a:ext cx="17940" cy="17940"/>
      </dsp:txXfrm>
    </dsp:sp>
    <dsp:sp modelId="{AD4530AF-F6E8-4100-856A-F54F8D72A070}">
      <dsp:nvSpPr>
        <dsp:cNvPr id="0" name=""/>
        <dsp:cNvSpPr/>
      </dsp:nvSpPr>
      <dsp:spPr>
        <a:xfrm>
          <a:off x="5210804" y="3873374"/>
          <a:ext cx="2258967" cy="1971554"/>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E-Health/ Education</a:t>
          </a:r>
          <a:endParaRPr lang="en-US" sz="2000" b="1" kern="1200" dirty="0"/>
        </a:p>
      </dsp:txBody>
      <dsp:txXfrm>
        <a:off x="5541622" y="4162101"/>
        <a:ext cx="1597331" cy="1394100"/>
      </dsp:txXfrm>
    </dsp:sp>
    <dsp:sp modelId="{93E3D2A3-D644-4004-8F42-D8E3D1B8445D}">
      <dsp:nvSpPr>
        <dsp:cNvPr id="0" name=""/>
        <dsp:cNvSpPr/>
      </dsp:nvSpPr>
      <dsp:spPr>
        <a:xfrm rot="9000000">
          <a:off x="2814339" y="4203286"/>
          <a:ext cx="355912" cy="43122"/>
        </a:xfrm>
        <a:custGeom>
          <a:avLst/>
          <a:gdLst/>
          <a:ahLst/>
          <a:cxnLst/>
          <a:rect l="0" t="0" r="0" b="0"/>
          <a:pathLst>
            <a:path>
              <a:moveTo>
                <a:pt x="0" y="21561"/>
              </a:moveTo>
              <a:lnTo>
                <a:pt x="355912" y="21561"/>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83398" y="4215949"/>
        <a:ext cx="17795" cy="17795"/>
      </dsp:txXfrm>
    </dsp:sp>
    <dsp:sp modelId="{3E96C726-9D94-4524-A4A2-75D29EA26943}">
      <dsp:nvSpPr>
        <dsp:cNvPr id="0" name=""/>
        <dsp:cNvSpPr/>
      </dsp:nvSpPr>
      <dsp:spPr>
        <a:xfrm>
          <a:off x="759827" y="3873374"/>
          <a:ext cx="2267642" cy="1971554"/>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Tele-healthcare</a:t>
          </a:r>
          <a:endParaRPr lang="en-US" sz="2000" b="1" kern="1200" dirty="0"/>
        </a:p>
      </dsp:txBody>
      <dsp:txXfrm>
        <a:off x="1091915" y="4162101"/>
        <a:ext cx="1603466" cy="1394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B40C0-9345-4BED-9E5F-475246112A6C}">
      <dsp:nvSpPr>
        <dsp:cNvPr id="0" name=""/>
        <dsp:cNvSpPr/>
      </dsp:nvSpPr>
      <dsp:spPr>
        <a:xfrm>
          <a:off x="3040379" y="2268854"/>
          <a:ext cx="1463040" cy="1463040"/>
        </a:xfrm>
        <a:prstGeom prst="roundRect">
          <a:avLst/>
        </a:prstGeom>
        <a:gradFill rotWithShape="0">
          <a:gsLst>
            <a:gs pos="0">
              <a:schemeClr val="accent1">
                <a:alpha val="90000"/>
                <a:hueOff val="0"/>
                <a:satOff val="0"/>
                <a:lumOff val="0"/>
                <a:alphaOff val="0"/>
                <a:tint val="60000"/>
                <a:lumMod val="104000"/>
              </a:schemeClr>
            </a:gs>
            <a:gs pos="100000">
              <a:schemeClr val="accent1">
                <a:alpha val="9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smtClean="0"/>
            <a:t>Healthcare</a:t>
          </a:r>
          <a:endParaRPr lang="en-US" sz="2100" kern="1200" dirty="0"/>
        </a:p>
      </dsp:txBody>
      <dsp:txXfrm>
        <a:off x="3111799" y="2340274"/>
        <a:ext cx="1320200" cy="1320200"/>
      </dsp:txXfrm>
    </dsp:sp>
    <dsp:sp modelId="{65DC10AE-32EF-4B5B-8650-9C49F68C30FE}">
      <dsp:nvSpPr>
        <dsp:cNvPr id="0" name=""/>
        <dsp:cNvSpPr/>
      </dsp:nvSpPr>
      <dsp:spPr>
        <a:xfrm rot="16200000">
          <a:off x="3258769" y="1755724"/>
          <a:ext cx="1026261" cy="0"/>
        </a:xfrm>
        <a:custGeom>
          <a:avLst/>
          <a:gdLst/>
          <a:ahLst/>
          <a:cxnLst/>
          <a:rect l="0" t="0" r="0" b="0"/>
          <a:pathLst>
            <a:path>
              <a:moveTo>
                <a:pt x="0" y="0"/>
              </a:moveTo>
              <a:lnTo>
                <a:pt x="1026261" y="0"/>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08B4E-BFA4-4FE3-97AC-FAEE37474E51}">
      <dsp:nvSpPr>
        <dsp:cNvPr id="0" name=""/>
        <dsp:cNvSpPr/>
      </dsp:nvSpPr>
      <dsp:spPr>
        <a:xfrm>
          <a:off x="3281781" y="262356"/>
          <a:ext cx="980236" cy="980236"/>
        </a:xfrm>
        <a:prstGeom prst="roundRect">
          <a:avLst/>
        </a:prstGeom>
        <a:gradFill rotWithShape="0">
          <a:gsLst>
            <a:gs pos="0">
              <a:schemeClr val="accent1">
                <a:alpha val="90000"/>
                <a:hueOff val="0"/>
                <a:satOff val="0"/>
                <a:lumOff val="0"/>
                <a:alphaOff val="-13333"/>
                <a:tint val="60000"/>
                <a:lumMod val="104000"/>
              </a:schemeClr>
            </a:gs>
            <a:gs pos="100000">
              <a:schemeClr val="accent1">
                <a:alpha val="90000"/>
                <a:hueOff val="0"/>
                <a:satOff val="0"/>
                <a:lumOff val="0"/>
                <a:alphaOff val="-13333"/>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t>Quality</a:t>
          </a:r>
          <a:endParaRPr lang="en-US" sz="1900" b="1" kern="1200" dirty="0"/>
        </a:p>
      </dsp:txBody>
      <dsp:txXfrm>
        <a:off x="3329632" y="310207"/>
        <a:ext cx="884534" cy="884534"/>
      </dsp:txXfrm>
    </dsp:sp>
    <dsp:sp modelId="{9624CFFD-301B-4F77-A0E6-757F39510085}">
      <dsp:nvSpPr>
        <dsp:cNvPr id="0" name=""/>
        <dsp:cNvSpPr/>
      </dsp:nvSpPr>
      <dsp:spPr>
        <a:xfrm rot="1509372">
          <a:off x="4447925" y="3592633"/>
          <a:ext cx="1170178" cy="0"/>
        </a:xfrm>
        <a:custGeom>
          <a:avLst/>
          <a:gdLst/>
          <a:ahLst/>
          <a:cxnLst/>
          <a:rect l="0" t="0" r="0" b="0"/>
          <a:pathLst>
            <a:path>
              <a:moveTo>
                <a:pt x="0" y="0"/>
              </a:moveTo>
              <a:lnTo>
                <a:pt x="1170178" y="0"/>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0A0F6F-F674-4EFB-83F9-5322920EAD6D}">
      <dsp:nvSpPr>
        <dsp:cNvPr id="0" name=""/>
        <dsp:cNvSpPr/>
      </dsp:nvSpPr>
      <dsp:spPr>
        <a:xfrm>
          <a:off x="5562610" y="3581404"/>
          <a:ext cx="980236" cy="980236"/>
        </a:xfrm>
        <a:prstGeom prst="roundRect">
          <a:avLst/>
        </a:prstGeom>
        <a:gradFill rotWithShape="0">
          <a:gsLst>
            <a:gs pos="0">
              <a:schemeClr val="accent1">
                <a:alpha val="90000"/>
                <a:hueOff val="0"/>
                <a:satOff val="0"/>
                <a:lumOff val="0"/>
                <a:alphaOff val="-26667"/>
                <a:tint val="60000"/>
                <a:lumMod val="104000"/>
              </a:schemeClr>
            </a:gs>
            <a:gs pos="100000">
              <a:schemeClr val="accent1">
                <a:alpha val="90000"/>
                <a:hueOff val="0"/>
                <a:satOff val="0"/>
                <a:lumOff val="0"/>
                <a:alphaOff val="-26667"/>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t>Access</a:t>
          </a:r>
          <a:endParaRPr lang="en-US" sz="1800" b="1" kern="1200" dirty="0"/>
        </a:p>
      </dsp:txBody>
      <dsp:txXfrm>
        <a:off x="5610461" y="3629255"/>
        <a:ext cx="884534" cy="884534"/>
      </dsp:txXfrm>
    </dsp:sp>
    <dsp:sp modelId="{737501E9-C3AB-4281-9E88-A3EF6B160DCA}">
      <dsp:nvSpPr>
        <dsp:cNvPr id="0" name=""/>
        <dsp:cNvSpPr/>
      </dsp:nvSpPr>
      <dsp:spPr>
        <a:xfrm rot="9107316">
          <a:off x="2061415" y="3638802"/>
          <a:ext cx="1040782" cy="0"/>
        </a:xfrm>
        <a:custGeom>
          <a:avLst/>
          <a:gdLst/>
          <a:ahLst/>
          <a:cxnLst/>
          <a:rect l="0" t="0" r="0" b="0"/>
          <a:pathLst>
            <a:path>
              <a:moveTo>
                <a:pt x="0" y="0"/>
              </a:moveTo>
              <a:lnTo>
                <a:pt x="1040782" y="0"/>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70DFF9-B00E-49D3-8691-2702D14B1A44}">
      <dsp:nvSpPr>
        <dsp:cNvPr id="0" name=""/>
        <dsp:cNvSpPr/>
      </dsp:nvSpPr>
      <dsp:spPr>
        <a:xfrm>
          <a:off x="1142995" y="3657611"/>
          <a:ext cx="980236" cy="980236"/>
        </a:xfrm>
        <a:prstGeom prst="roundRect">
          <a:avLst/>
        </a:prstGeom>
        <a:gradFill rotWithShape="0">
          <a:gsLst>
            <a:gs pos="0">
              <a:schemeClr val="accent1">
                <a:alpha val="90000"/>
                <a:hueOff val="0"/>
                <a:satOff val="0"/>
                <a:lumOff val="0"/>
                <a:alphaOff val="-40000"/>
                <a:tint val="60000"/>
                <a:lumMod val="104000"/>
              </a:schemeClr>
            </a:gs>
            <a:gs pos="100000">
              <a:schemeClr val="accent1">
                <a:alpha val="90000"/>
                <a:hueOff val="0"/>
                <a:satOff val="0"/>
                <a:lumOff val="0"/>
                <a:alphaOff val="-4000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t>Cost</a:t>
          </a:r>
          <a:endParaRPr lang="en-US" sz="1800" b="1" kern="1200" dirty="0"/>
        </a:p>
      </dsp:txBody>
      <dsp:txXfrm>
        <a:off x="1190846" y="3705462"/>
        <a:ext cx="884534" cy="88453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5A1361-CA13-40B2-8D84-F0DA50505FAA}" type="datetimeFigureOut">
              <a:rPr lang="en-US" smtClean="0"/>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9D2577-9DF5-478D-A06E-A47BD9765216}" type="slidenum">
              <a:rPr lang="en-US" smtClean="0"/>
              <a:t>‹#›</a:t>
            </a:fld>
            <a:endParaRPr lang="en-US"/>
          </a:p>
        </p:txBody>
      </p:sp>
    </p:spTree>
    <p:extLst>
      <p:ext uri="{BB962C8B-B14F-4D97-AF65-F5344CB8AC3E}">
        <p14:creationId xmlns:p14="http://schemas.microsoft.com/office/powerpoint/2010/main" val="111922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hangingPunct="1"/>
            <a:r>
              <a:rPr lang="en-US" sz="1200" dirty="0" err="1" smtClean="0"/>
              <a:t>eHealth</a:t>
            </a:r>
            <a:r>
              <a:rPr lang="en-US" sz="1200" dirty="0" smtClean="0"/>
              <a:t> is also written “e-health”</a:t>
            </a:r>
          </a:p>
          <a:p>
            <a:pPr eaLnBrk="1" hangingPunct="1"/>
            <a:r>
              <a:rPr lang="en-US" sz="1200" dirty="0" smtClean="0"/>
              <a:t>“is defined as the use of emerging interactive technologies (e.g., Internet, CD-ROMs, personal digital assistants, interactive television and voice response systems, computer kiosks, and mobile computing) to enable health improvement and health care services”  </a:t>
            </a:r>
          </a:p>
          <a:p>
            <a:pPr eaLnBrk="1" hangingPunct="1">
              <a:buFont typeface="Wingdings 2" pitchFamily="18" charset="2"/>
              <a:buNone/>
            </a:pPr>
            <a:r>
              <a:rPr lang="en-US" sz="1100" dirty="0" smtClean="0">
                <a:solidFill>
                  <a:srgbClr val="7F787F"/>
                </a:solidFill>
              </a:rPr>
              <a:t>						</a:t>
            </a:r>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4630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9D2577-9DF5-478D-A06E-A47BD9765216}" type="slidenum">
              <a:rPr lang="en-US" smtClean="0"/>
              <a:t>10</a:t>
            </a:fld>
            <a:endParaRPr lang="en-US"/>
          </a:p>
        </p:txBody>
      </p:sp>
    </p:spTree>
    <p:extLst>
      <p:ext uri="{BB962C8B-B14F-4D97-AF65-F5344CB8AC3E}">
        <p14:creationId xmlns:p14="http://schemas.microsoft.com/office/powerpoint/2010/main" val="2021160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Telesurgery:</a:t>
            </a:r>
            <a:r>
              <a:rPr lang="en-US" b="1" baseline="0" dirty="0" smtClean="0"/>
              <a:t> </a:t>
            </a:r>
            <a:r>
              <a:rPr lang="en-US" sz="1200" dirty="0" smtClean="0"/>
              <a:t>the ability for a doctor to perform surgery on a patient even though they are not physically in the same location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Telecare: </a:t>
            </a:r>
            <a:r>
              <a:rPr lang="en-US" sz="1200" dirty="0" smtClean="0"/>
              <a:t>The use of telecommunication systems to provide remote assistance in therapy to patients </a:t>
            </a:r>
            <a:r>
              <a:rPr lang="en-US" sz="1050" dirty="0" smtClean="0"/>
              <a:t>(Mantas &amp; </a:t>
            </a:r>
            <a:r>
              <a:rPr lang="en-US" sz="1050" dirty="0" err="1" smtClean="0"/>
              <a:t>Hasman</a:t>
            </a:r>
            <a:r>
              <a:rPr lang="en-US" sz="1050" dirty="0" smtClean="0"/>
              <a:t>, 2002)</a:t>
            </a:r>
          </a:p>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Telehealth</a:t>
            </a:r>
            <a:r>
              <a:rPr lang="en-US" sz="1200" b="0" i="0" kern="1200" dirty="0" smtClean="0">
                <a:solidFill>
                  <a:schemeClr val="tx1"/>
                </a:solidFill>
                <a:effectLst/>
                <a:latin typeface="+mn-lt"/>
                <a:ea typeface="+mn-ea"/>
                <a:cs typeface="+mn-cs"/>
              </a:rPr>
              <a:t> is different from telemedicine because it refers to a </a:t>
            </a:r>
            <a:r>
              <a:rPr lang="en-US" sz="1200" b="0" i="1" kern="1200" dirty="0" smtClean="0">
                <a:solidFill>
                  <a:schemeClr val="tx1"/>
                </a:solidFill>
                <a:effectLst/>
                <a:latin typeface="+mn-lt"/>
                <a:ea typeface="+mn-ea"/>
                <a:cs typeface="+mn-cs"/>
              </a:rPr>
              <a:t>broader scope of remote healthcare services</a:t>
            </a:r>
            <a:r>
              <a:rPr lang="en-US" sz="1200" b="0" i="0" kern="1200" dirty="0" smtClean="0">
                <a:solidFill>
                  <a:schemeClr val="tx1"/>
                </a:solidFill>
                <a:effectLst/>
                <a:latin typeface="+mn-lt"/>
                <a:ea typeface="+mn-ea"/>
                <a:cs typeface="+mn-cs"/>
              </a:rPr>
              <a:t> than telemedicine. </a:t>
            </a:r>
            <a:r>
              <a:rPr lang="en-US" sz="1200" b="1" i="0" kern="1200" dirty="0" smtClean="0">
                <a:solidFill>
                  <a:schemeClr val="tx1"/>
                </a:solidFill>
                <a:effectLst/>
                <a:latin typeface="+mn-lt"/>
                <a:ea typeface="+mn-ea"/>
                <a:cs typeface="+mn-cs"/>
              </a:rPr>
              <a:t>While telemedicine </a:t>
            </a:r>
            <a:r>
              <a:rPr lang="en-US" sz="1200" b="0" i="0" kern="1200" dirty="0" smtClean="0">
                <a:solidFill>
                  <a:schemeClr val="tx1"/>
                </a:solidFill>
                <a:effectLst/>
                <a:latin typeface="+mn-lt"/>
                <a:ea typeface="+mn-ea"/>
                <a:cs typeface="+mn-cs"/>
              </a:rPr>
              <a:t>refers specifically to remote clinical services, telehealth can refer to remote non-clinical services, such as provider training, administrative meetings, and continuing medical education, in addition to clinical services.</a:t>
            </a:r>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kern="1200" dirty="0" smtClean="0">
                <a:solidFill>
                  <a:schemeClr val="tx1"/>
                </a:solidFill>
                <a:effectLst/>
                <a:latin typeface="+mn-lt"/>
                <a:ea typeface="+mn-ea"/>
                <a:cs typeface="+mn-cs"/>
              </a:rPr>
              <a:t>Chapter 19 Telehealth and Communication</a:t>
            </a:r>
            <a:endParaRPr lang="en-US" sz="1000" b="0" i="0" kern="1200" dirty="0" smtClean="0">
              <a:solidFill>
                <a:schemeClr val="tx1"/>
              </a:solidFill>
              <a:effectLst/>
              <a:latin typeface="+mn-lt"/>
              <a:ea typeface="+mn-ea"/>
              <a:cs typeface="+mn-cs"/>
            </a:endParaRPr>
          </a:p>
          <a:p>
            <a:r>
              <a:rPr lang="en-US" sz="1000" dirty="0" smtClean="0"/>
              <a:t>http://www.powershow.com/view/12d046-NWMxM/Chapter_19_Telehealth_and_Communication_powerpoint_ppt_presentation</a:t>
            </a:r>
            <a:endParaRPr lang="en-US" sz="1000" dirty="0"/>
          </a:p>
        </p:txBody>
      </p:sp>
      <p:sp>
        <p:nvSpPr>
          <p:cNvPr id="4" name="Slide Number Placeholder 3"/>
          <p:cNvSpPr>
            <a:spLocks noGrp="1"/>
          </p:cNvSpPr>
          <p:nvPr>
            <p:ph type="sldNum" sz="quarter" idx="10"/>
          </p:nvPr>
        </p:nvSpPr>
        <p:spPr/>
        <p:txBody>
          <a:bodyPr/>
          <a:lstStyle/>
          <a:p>
            <a:fld id="{DA9D2577-9DF5-478D-A06E-A47BD9765216}" type="slidenum">
              <a:rPr lang="en-US" smtClean="0"/>
              <a:t>15</a:t>
            </a:fld>
            <a:endParaRPr lang="en-US"/>
          </a:p>
        </p:txBody>
      </p:sp>
    </p:spTree>
    <p:extLst>
      <p:ext uri="{BB962C8B-B14F-4D97-AF65-F5344CB8AC3E}">
        <p14:creationId xmlns:p14="http://schemas.microsoft.com/office/powerpoint/2010/main" val="3547266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9D2577-9DF5-478D-A06E-A47BD9765216}" type="slidenum">
              <a:rPr lang="en-US" smtClean="0"/>
              <a:t>17</a:t>
            </a:fld>
            <a:endParaRPr lang="en-US"/>
          </a:p>
        </p:txBody>
      </p:sp>
    </p:spTree>
    <p:extLst>
      <p:ext uri="{BB962C8B-B14F-4D97-AF65-F5344CB8AC3E}">
        <p14:creationId xmlns:p14="http://schemas.microsoft.com/office/powerpoint/2010/main" val="3800333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Key factors to measure:</a:t>
            </a:r>
          </a:p>
          <a:p>
            <a:pPr lvl="1"/>
            <a:r>
              <a:rPr lang="en-US" dirty="0" smtClean="0"/>
              <a:t>Diagnostic accuracy</a:t>
            </a:r>
          </a:p>
          <a:p>
            <a:pPr lvl="1"/>
            <a:r>
              <a:rPr lang="en-US" dirty="0" smtClean="0"/>
              <a:t>Delay/Time reduction in providing treatment</a:t>
            </a:r>
          </a:p>
          <a:p>
            <a:pPr lvl="1"/>
            <a:r>
              <a:rPr lang="en-US" dirty="0" smtClean="0"/>
              <a:t>Prevented conditions</a:t>
            </a:r>
          </a:p>
          <a:p>
            <a:pPr lvl="1"/>
            <a:r>
              <a:rPr lang="en-US" dirty="0" smtClean="0"/>
              <a:t>Adherence to medication</a:t>
            </a:r>
          </a:p>
          <a:p>
            <a:pPr lvl="1"/>
            <a:r>
              <a:rPr lang="en-US" dirty="0" smtClean="0"/>
              <a:t>Change in mortality/morbidity</a:t>
            </a:r>
          </a:p>
          <a:p>
            <a:pPr lvl="1"/>
            <a:r>
              <a:rPr lang="en-US" dirty="0" smtClean="0"/>
              <a:t>Improved quality of life</a:t>
            </a:r>
          </a:p>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Key factors to measure:</a:t>
            </a:r>
          </a:p>
          <a:p>
            <a:pPr lvl="1"/>
            <a:r>
              <a:rPr lang="en-US" dirty="0" smtClean="0"/>
              <a:t>Patients satisfaction</a:t>
            </a:r>
          </a:p>
          <a:p>
            <a:pPr lvl="1"/>
            <a:r>
              <a:rPr lang="en-US" dirty="0" smtClean="0"/>
              <a:t>Timely disease detection</a:t>
            </a:r>
          </a:p>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Definition</a:t>
            </a:r>
          </a:p>
          <a:p>
            <a:r>
              <a:rPr lang="en-US" b="1" dirty="0" smtClean="0"/>
              <a:t>Types</a:t>
            </a:r>
          </a:p>
          <a:p>
            <a:r>
              <a:rPr lang="en-US" b="1" dirty="0" smtClean="0"/>
              <a:t>Challenges </a:t>
            </a:r>
          </a:p>
          <a:p>
            <a:r>
              <a:rPr lang="en-US" b="1" dirty="0" smtClean="0"/>
              <a:t>Drivers</a:t>
            </a:r>
          </a:p>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Key factors to measure:</a:t>
            </a:r>
          </a:p>
          <a:p>
            <a:pPr lvl="1"/>
            <a:r>
              <a:rPr lang="en-US" dirty="0" smtClean="0"/>
              <a:t>What does the service cost?</a:t>
            </a:r>
          </a:p>
          <a:p>
            <a:pPr lvl="1"/>
            <a:r>
              <a:rPr lang="en-US" dirty="0" smtClean="0"/>
              <a:t>Does the service save money?</a:t>
            </a:r>
          </a:p>
          <a:p>
            <a:pPr lvl="1"/>
            <a:r>
              <a:rPr lang="en-US" dirty="0" smtClean="0"/>
              <a:t>What is the balance between costs and effects?</a:t>
            </a:r>
          </a:p>
          <a:p>
            <a:pPr lvl="1"/>
            <a:r>
              <a:rPr lang="en-US" dirty="0" smtClean="0"/>
              <a:t>Which perspective to measure cost: patient, provider, or society?</a:t>
            </a:r>
          </a:p>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2800" dirty="0" smtClean="0"/>
              <a:t>Access</a:t>
            </a:r>
          </a:p>
          <a:p>
            <a:pPr lvl="1"/>
            <a:r>
              <a:rPr lang="en-US" dirty="0" smtClean="0"/>
              <a:t>Provide primary healthcare that would not be available otherwise</a:t>
            </a:r>
          </a:p>
          <a:p>
            <a:pPr lvl="1"/>
            <a:r>
              <a:rPr lang="en-US" dirty="0" smtClean="0"/>
              <a:t>Specialty care consultations for isolated specialists, practitioners, and other health care professionals</a:t>
            </a:r>
          </a:p>
          <a:p>
            <a:pPr lvl="1"/>
            <a:r>
              <a:rPr lang="en-US" dirty="0" smtClean="0"/>
              <a:t>Eliminate expensive travel and isolation</a:t>
            </a:r>
          </a:p>
          <a:p>
            <a:pPr lvl="1"/>
            <a:r>
              <a:rPr lang="en-US" dirty="0" smtClean="0"/>
              <a:t>Reduce need to move patient</a:t>
            </a:r>
          </a:p>
          <a:p>
            <a:pPr lvl="1"/>
            <a:r>
              <a:rPr lang="en-US" dirty="0" smtClean="0"/>
              <a:t>CME for isolated health care providers</a:t>
            </a:r>
          </a:p>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150000"/>
              </a:lnSpc>
            </a:pPr>
            <a:r>
              <a:rPr lang="en-US" dirty="0" smtClean="0"/>
              <a:t>Equipment costs</a:t>
            </a:r>
          </a:p>
          <a:p>
            <a:pPr>
              <a:lnSpc>
                <a:spcPct val="150000"/>
              </a:lnSpc>
            </a:pPr>
            <a:r>
              <a:rPr lang="en-US" dirty="0" smtClean="0"/>
              <a:t>Connectivity costs</a:t>
            </a:r>
          </a:p>
          <a:p>
            <a:pPr>
              <a:lnSpc>
                <a:spcPct val="140000"/>
              </a:lnSpc>
            </a:pPr>
            <a:r>
              <a:rPr lang="en-US" dirty="0" smtClean="0"/>
              <a:t>Reimbursement</a:t>
            </a:r>
          </a:p>
          <a:p>
            <a:pPr marL="0" marR="0" indent="0" algn="l" defTabSz="914400" rtl="0" eaLnBrk="1" fontAlgn="auto" latinLnBrk="0" hangingPunct="1">
              <a:lnSpc>
                <a:spcPct val="140000"/>
              </a:lnSpc>
              <a:spcBef>
                <a:spcPts val="0"/>
              </a:spcBef>
              <a:spcAft>
                <a:spcPts val="0"/>
              </a:spcAft>
              <a:buClrTx/>
              <a:buSzTx/>
              <a:buFontTx/>
              <a:buNone/>
              <a:tabLst/>
              <a:defRPr/>
            </a:pPr>
            <a:r>
              <a:rPr lang="en-US" altLang="zh-TW" sz="1200" dirty="0" smtClean="0"/>
              <a:t>A lack of appropriate training and educational facilities</a:t>
            </a:r>
          </a:p>
          <a:p>
            <a:pPr marL="0" marR="0" indent="0" algn="l" defTabSz="914400" rtl="0" eaLnBrk="1" fontAlgn="auto" latinLnBrk="0" hangingPunct="1">
              <a:lnSpc>
                <a:spcPct val="140000"/>
              </a:lnSpc>
              <a:spcBef>
                <a:spcPts val="0"/>
              </a:spcBef>
              <a:spcAft>
                <a:spcPts val="0"/>
              </a:spcAft>
              <a:buClrTx/>
              <a:buSzTx/>
              <a:buFontTx/>
              <a:buNone/>
              <a:tabLst/>
              <a:defRPr/>
            </a:pPr>
            <a:r>
              <a:rPr lang="en-US" altLang="zh-TW" sz="1200" dirty="0" smtClean="0"/>
              <a:t>The legal and ethical issues including </a:t>
            </a:r>
            <a:r>
              <a:rPr lang="en-US" altLang="zh-TW" sz="1200" dirty="0" err="1" smtClean="0"/>
              <a:t>licencing</a:t>
            </a:r>
            <a:r>
              <a:rPr lang="en-US" altLang="zh-TW" sz="1200" dirty="0" smtClean="0"/>
              <a:t>, privacy and confidentiality</a:t>
            </a:r>
          </a:p>
          <a:p>
            <a:pPr>
              <a:lnSpc>
                <a:spcPct val="140000"/>
              </a:lnSpc>
            </a:pPr>
            <a:endParaRPr lang="en-US" dirty="0" smtClean="0"/>
          </a:p>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School-based Care</a:t>
            </a:r>
          </a:p>
          <a:p>
            <a:r>
              <a:rPr lang="en-US" dirty="0" smtClean="0"/>
              <a:t>• Dialysis</a:t>
            </a:r>
          </a:p>
          <a:p>
            <a:r>
              <a:rPr lang="en-US" dirty="0" smtClean="0"/>
              <a:t>• Support groups</a:t>
            </a:r>
          </a:p>
          <a:p>
            <a:r>
              <a:rPr lang="en-US" dirty="0" smtClean="0"/>
              <a:t>• Speech therapy</a:t>
            </a:r>
          </a:p>
          <a:p>
            <a:r>
              <a:rPr lang="en-US" dirty="0" smtClean="0"/>
              <a:t>• Remote ultrasounds</a:t>
            </a:r>
          </a:p>
          <a:p>
            <a:r>
              <a:rPr lang="en-US" dirty="0" smtClean="0"/>
              <a:t>• Pre-commitment assessments </a:t>
            </a:r>
          </a:p>
          <a:p>
            <a:r>
              <a:rPr lang="en-US" dirty="0" smtClean="0"/>
              <a:t>• Sign Language interpretation</a:t>
            </a:r>
          </a:p>
          <a:p>
            <a:r>
              <a:rPr lang="en-US" dirty="0" smtClean="0"/>
              <a:t>• Dietary counseling</a:t>
            </a:r>
          </a:p>
          <a:p>
            <a:r>
              <a:rPr lang="en-US" dirty="0" smtClean="0"/>
              <a:t>• Rehab services </a:t>
            </a:r>
          </a:p>
          <a:p>
            <a:r>
              <a:rPr lang="en-US" dirty="0" smtClean="0"/>
              <a:t>• Supervision</a:t>
            </a:r>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Visit</a:t>
            </a:r>
            <a:r>
              <a:rPr lang="en-US" baseline="0" dirty="0" smtClean="0"/>
              <a:t> for more description </a:t>
            </a:r>
          </a:p>
          <a:p>
            <a:r>
              <a:rPr lang="en-US" dirty="0" smtClean="0"/>
              <a:t>http://</a:t>
            </a:r>
            <a:r>
              <a:rPr lang="en-US" dirty="0" err="1" smtClean="0"/>
              <a:t>www.upmc.com</a:t>
            </a:r>
            <a:r>
              <a:rPr lang="en-US" dirty="0" smtClean="0"/>
              <a:t>/healthcare-professionals/physicians/telemedicine/pages/</a:t>
            </a:r>
            <a:r>
              <a:rPr lang="en-US" smtClean="0"/>
              <a:t>default.aspx</a:t>
            </a:r>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a:t>
            </a:r>
            <a:r>
              <a:rPr lang="en-US" dirty="0" err="1" smtClean="0"/>
              <a:t>www.upmc.com</a:t>
            </a:r>
            <a:r>
              <a:rPr lang="en-US" dirty="0" smtClean="0"/>
              <a:t>/healthcare-professionals/physicians/telemedicine/pages/</a:t>
            </a:r>
            <a:r>
              <a:rPr lang="en-US" dirty="0" err="1" smtClean="0"/>
              <a:t>default.aspx</a:t>
            </a:r>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Case</a:t>
            </a:r>
            <a:r>
              <a:rPr lang="en-US" baseline="0" dirty="0" smtClean="0"/>
              <a:t> Study: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 stroke telemedicine consultation, an emergency medicine doctor at your regional hospital (the spoke) will examine you. If your doctor suspects an acute stroke, he or she will activate the stroke telemedicine hotline at the hub hospital, which has a dedicated hotline and group paging system and vascular neurologists on call 24 hours a day, 365 days a year. The hub's on-call vascular neurologist usually responds within five </a:t>
            </a:r>
            <a:r>
              <a:rPr lang="en-US" dirty="0" err="1" smtClean="0"/>
              <a:t>minutes.After</a:t>
            </a:r>
            <a:r>
              <a:rPr lang="en-US" dirty="0" smtClean="0"/>
              <a:t> you have a CT scan at the spoke hospital, the vascular neurologist at the hub performs a live, real-time audiovisual consultation. The vascular neurologist may discuss your medical history and review your test results. The vascular neurologist evaluates you, works with your doctor to determine the most appropriate treatment and sends the treatment recommendation electronically to the spoke </a:t>
            </a:r>
            <a:r>
              <a:rPr lang="en-US" dirty="0" err="1" smtClean="0"/>
              <a:t>hospital.Having</a:t>
            </a:r>
            <a:r>
              <a:rPr lang="en-US" dirty="0" smtClean="0"/>
              <a:t> a prompt evaluation increases the possibility that clot-dissolving therapies (</a:t>
            </a:r>
            <a:r>
              <a:rPr lang="en-US" dirty="0" err="1" smtClean="0"/>
              <a:t>thrombolytics</a:t>
            </a:r>
            <a:r>
              <a:rPr lang="en-US" dirty="0" smtClean="0"/>
              <a:t>) can be delivered in time to reduce stroke-related disability. To be effective, clot-dissolving therapies must be given within three to four and a half hours after you experience stroke symptoms.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www.mayoclinic.org</a:t>
            </a:r>
            <a:r>
              <a:rPr lang="en-US" dirty="0" smtClean="0"/>
              <a:t>/tests-procedures/stroke-telemedicine/basics/definition/prc-20021080</a:t>
            </a:r>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Case</a:t>
            </a:r>
            <a:r>
              <a:rPr lang="en-US" baseline="0" dirty="0" smtClean="0"/>
              <a:t> Study: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 stroke telemedicine consultation, an emergency medicine doctor at your regional hospital (the spoke) will examine you. If your doctor suspects an acute stroke, he or she will activate the stroke telemedicine hotline at the hub hospital, which has a dedicated hotline and group paging system and vascular neurologists on call 24 hours a day, 365 days a year. The hub's on-call vascular neurologist usually responds within five </a:t>
            </a:r>
            <a:r>
              <a:rPr lang="en-US" dirty="0" err="1" smtClean="0"/>
              <a:t>minutes.After</a:t>
            </a:r>
            <a:r>
              <a:rPr lang="en-US" dirty="0" smtClean="0"/>
              <a:t> you have a CT scan at the spoke hospital, the vascular neurologist at the hub performs a live, real-time audiovisual consultation. The vascular neurologist may discuss your medical history and review your test results. The vascular neurologist evaluates you, works with your doctor to determine the most appropriate treatment and sends the treatment recommendation electronically to the spoke </a:t>
            </a:r>
            <a:r>
              <a:rPr lang="en-US" dirty="0" err="1" smtClean="0"/>
              <a:t>hospital.Having</a:t>
            </a:r>
            <a:r>
              <a:rPr lang="en-US" dirty="0" smtClean="0"/>
              <a:t> a prompt evaluation increases the possibility that clot-dissolving therapies (</a:t>
            </a:r>
            <a:r>
              <a:rPr lang="en-US" dirty="0" err="1" smtClean="0"/>
              <a:t>thrombolytics</a:t>
            </a:r>
            <a:r>
              <a:rPr lang="en-US" dirty="0" smtClean="0"/>
              <a:t>) can be delivered in time to reduce stroke-related disability. To be effective, clot-dissolving therapies must be given within three to four and a half hours after you experience stroke symptoms.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www.mayoclinic.org</a:t>
            </a:r>
            <a:r>
              <a:rPr lang="en-US" dirty="0" smtClean="0"/>
              <a:t>/tests-procedures/stroke-telemedicine/basics/definition/prc-20021080</a:t>
            </a:r>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Definition</a:t>
            </a:r>
          </a:p>
          <a:p>
            <a:r>
              <a:rPr lang="en-US" b="1" dirty="0" smtClean="0"/>
              <a:t>Types</a:t>
            </a:r>
          </a:p>
          <a:p>
            <a:r>
              <a:rPr lang="en-US" b="1" dirty="0" smtClean="0"/>
              <a:t>Challenges </a:t>
            </a:r>
          </a:p>
          <a:p>
            <a:r>
              <a:rPr lang="en-US" b="1" dirty="0" smtClean="0"/>
              <a:t>Drivers</a:t>
            </a:r>
          </a:p>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Systematic and regular updating of skills and knowledge </a:t>
            </a:r>
            <a:r>
              <a:rPr lang="en-US" altLang="zh-TW" dirty="0" err="1" smtClean="0"/>
              <a:t>ae</a:t>
            </a:r>
            <a:r>
              <a:rPr lang="en-US" altLang="zh-TW" dirty="0" smtClean="0"/>
              <a:t> essential elements in effective healthcare provision and Internet supports this development</a:t>
            </a:r>
          </a:p>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Telehealth</a:t>
            </a:r>
            <a:r>
              <a:rPr lang="en-US" sz="1200" b="0" i="0" kern="1200" dirty="0" smtClean="0">
                <a:solidFill>
                  <a:schemeClr val="tx1"/>
                </a:solidFill>
                <a:effectLst/>
                <a:latin typeface="+mn-lt"/>
                <a:ea typeface="+mn-ea"/>
                <a:cs typeface="+mn-cs"/>
              </a:rPr>
              <a:t>   Provision of information to healthcare providers and consumers and the delivery of services to clients at remote sites through the use of telecommunication and computer technology.</a:t>
            </a:r>
          </a:p>
          <a:p>
            <a:endParaRPr lang="en-US" sz="1200" b="0" i="0" kern="1200" dirty="0" smtClean="0">
              <a:solidFill>
                <a:schemeClr val="tx1"/>
              </a:solidFill>
              <a:effectLst/>
              <a:latin typeface="+mn-lt"/>
              <a:ea typeface="+mn-ea"/>
              <a:cs typeface="+mn-cs"/>
            </a:endParaRPr>
          </a:p>
          <a:p>
            <a:r>
              <a:rPr lang="en-US" sz="1200" b="1" dirty="0" smtClean="0"/>
              <a:t>Telehealth</a:t>
            </a:r>
            <a:r>
              <a:rPr lang="en-US" sz="1200" dirty="0" smtClean="0"/>
              <a:t> Generic term used for designation of fields including telemedicine, telerehabilitation</a:t>
            </a:r>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Telehealth</a:t>
            </a:r>
            <a:r>
              <a:rPr lang="en-US" sz="1200" b="0" i="0" kern="1200" dirty="0" smtClean="0">
                <a:solidFill>
                  <a:schemeClr val="tx1"/>
                </a:solidFill>
                <a:effectLst/>
                <a:latin typeface="+mn-lt"/>
                <a:ea typeface="+mn-ea"/>
                <a:cs typeface="+mn-cs"/>
              </a:rPr>
              <a:t>   Provision of information to healthcare providers and consumers and the delivery of services to clients at remote sites through the use of telecommunication and computer technology.</a:t>
            </a:r>
          </a:p>
          <a:p>
            <a:endParaRPr lang="en-US" sz="1200" b="0" i="0" kern="1200" dirty="0" smtClean="0">
              <a:solidFill>
                <a:schemeClr val="tx1"/>
              </a:solidFill>
              <a:effectLst/>
              <a:latin typeface="+mn-lt"/>
              <a:ea typeface="+mn-ea"/>
              <a:cs typeface="+mn-cs"/>
            </a:endParaRPr>
          </a:p>
          <a:p>
            <a:r>
              <a:rPr lang="en-US" sz="1200" b="1" dirty="0" smtClean="0"/>
              <a:t>Telehealth</a:t>
            </a:r>
            <a:r>
              <a:rPr lang="en-US" sz="1200" dirty="0" smtClean="0"/>
              <a:t> Generic term used for designation of fields including telemedicine, telerehabilitation</a:t>
            </a:r>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Telehealth</a:t>
            </a:r>
            <a:r>
              <a:rPr lang="en-US" sz="1200" b="0" i="0" kern="1200" dirty="0" smtClean="0">
                <a:solidFill>
                  <a:schemeClr val="tx1"/>
                </a:solidFill>
                <a:effectLst/>
                <a:latin typeface="+mn-lt"/>
                <a:ea typeface="+mn-ea"/>
                <a:cs typeface="+mn-cs"/>
              </a:rPr>
              <a:t>   Provision of information to healthcare providers and consumers and the delivery of services to clients at remote sites through the use of telecommunication and computer technology.</a:t>
            </a:r>
          </a:p>
          <a:p>
            <a:endParaRPr lang="en-US" sz="1200" b="0" i="0" kern="1200" dirty="0" smtClean="0">
              <a:solidFill>
                <a:schemeClr val="tx1"/>
              </a:solidFill>
              <a:effectLst/>
              <a:latin typeface="+mn-lt"/>
              <a:ea typeface="+mn-ea"/>
              <a:cs typeface="+mn-cs"/>
            </a:endParaRPr>
          </a:p>
          <a:p>
            <a:r>
              <a:rPr lang="en-US" sz="1200" b="1" dirty="0" smtClean="0"/>
              <a:t>Telehealth</a:t>
            </a:r>
            <a:r>
              <a:rPr lang="en-US" sz="1200" dirty="0" smtClean="0"/>
              <a:t> Generic term used for designation of fields including telemedicine, telerehabilitation</a:t>
            </a:r>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Telehealth</a:t>
            </a:r>
            <a:r>
              <a:rPr lang="en-US" sz="1200" b="0" i="0" kern="1200" dirty="0" smtClean="0">
                <a:solidFill>
                  <a:schemeClr val="tx1"/>
                </a:solidFill>
                <a:effectLst/>
                <a:latin typeface="+mn-lt"/>
                <a:ea typeface="+mn-ea"/>
                <a:cs typeface="+mn-cs"/>
              </a:rPr>
              <a:t>   Provision of information to healthcare providers and consumers and the delivery of services to clients at remote sites through the use of telecommunication and computer technology.</a:t>
            </a:r>
          </a:p>
          <a:p>
            <a:endParaRPr lang="en-US" sz="1200" b="0" i="0" kern="1200" dirty="0" smtClean="0">
              <a:solidFill>
                <a:schemeClr val="tx1"/>
              </a:solidFill>
              <a:effectLst/>
              <a:latin typeface="+mn-lt"/>
              <a:ea typeface="+mn-ea"/>
              <a:cs typeface="+mn-cs"/>
            </a:endParaRPr>
          </a:p>
          <a:p>
            <a:r>
              <a:rPr lang="en-US" sz="1200" b="1" dirty="0" smtClean="0"/>
              <a:t>Telehealth</a:t>
            </a:r>
            <a:r>
              <a:rPr lang="en-US" sz="1200" dirty="0" smtClean="0"/>
              <a:t> Generic term used for designation of fields including telemedicine, telerehabilitation</a:t>
            </a:r>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dirty="0" smtClean="0"/>
              <a:t>Telemedicine </a:t>
            </a:r>
            <a:r>
              <a:rPr lang="en-US" sz="1200" dirty="0" smtClean="0"/>
              <a:t>is an older and a narrower term, connoting communication between two persons. Telemedicine is often associated with video-conferencing between patients and providers. In contrast</a:t>
            </a:r>
            <a:endParaRPr lang="en-US" dirty="0"/>
          </a:p>
        </p:txBody>
      </p:sp>
      <p:sp>
        <p:nvSpPr>
          <p:cNvPr id="4" name="Slide Number Placeholder 3"/>
          <p:cNvSpPr>
            <a:spLocks noGrp="1"/>
          </p:cNvSpPr>
          <p:nvPr>
            <p:ph type="sldNum" sz="quarter" idx="10"/>
          </p:nvPr>
        </p:nvSpPr>
        <p:spPr/>
        <p:txBody>
          <a:bodyPr/>
          <a:lstStyle/>
          <a:p>
            <a:fld id="{D4241991-FD4A-4933-B6D9-8A3B1617C17A}"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453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9D2577-9DF5-478D-A06E-A47BD9765216}" type="slidenum">
              <a:rPr lang="en-US" smtClean="0"/>
              <a:t>9</a:t>
            </a:fld>
            <a:endParaRPr lang="en-US"/>
          </a:p>
        </p:txBody>
      </p:sp>
    </p:spTree>
    <p:extLst>
      <p:ext uri="{BB962C8B-B14F-4D97-AF65-F5344CB8AC3E}">
        <p14:creationId xmlns:p14="http://schemas.microsoft.com/office/powerpoint/2010/main" val="202116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2" y="1380071"/>
            <a:ext cx="6430967"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386534"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a:xfrm>
            <a:off x="3999310" y="5883278"/>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9100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4732865"/>
            <a:ext cx="7514033"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235"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8061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6" y="685800"/>
            <a:ext cx="7514033"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5"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4885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60" y="685801"/>
            <a:ext cx="6742509"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827610"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235"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732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5"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34985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60" y="685801"/>
            <a:ext cx="6742509"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236"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5"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01799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3"/>
            <a:ext cx="7514034"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235"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5"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87747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2449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3" y="685800"/>
            <a:ext cx="1327777"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235" y="685800"/>
            <a:ext cx="6014807"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7046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894" y="5867134"/>
            <a:ext cx="413375" cy="365125"/>
          </a:xfrm>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4462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1" y="2666999"/>
            <a:ext cx="6698060"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0877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3"/>
            <a:ext cx="7514035"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3236" y="2667002"/>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4166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0367"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8806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68524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6940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1600200"/>
            <a:ext cx="266184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6526" y="685802"/>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235"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7376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4" y="1752599"/>
            <a:ext cx="406961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6012"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044"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767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3"/>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5" y="685803"/>
            <a:ext cx="7514035"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3234" y="2667002"/>
            <a:ext cx="7514035"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9492" y="5883278"/>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12/1/2014</a:t>
            </a:fld>
            <a:endParaRPr lang="en-US" dirty="0">
              <a:solidFill>
                <a:prstClr val="black"/>
              </a:solidFill>
            </a:endParaRPr>
          </a:p>
        </p:txBody>
      </p:sp>
      <p:sp>
        <p:nvSpPr>
          <p:cNvPr id="5" name="Footer Placeholder 4"/>
          <p:cNvSpPr>
            <a:spLocks noGrp="1"/>
          </p:cNvSpPr>
          <p:nvPr>
            <p:ph type="ftr" sz="quarter" idx="3"/>
          </p:nvPr>
        </p:nvSpPr>
        <p:spPr>
          <a:xfrm>
            <a:off x="1929211" y="5883278"/>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894" y="5883278"/>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632219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jpe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perspectives.ahima.org/successes-and-challenges-in-the-implementation-and-application-of-telemedicine-in-the-eastern-province-of-saudi-arabia/#.VHw2EJOUd9k"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685800"/>
            <a:ext cx="6430967" cy="3390900"/>
          </a:xfrm>
        </p:spPr>
        <p:txBody>
          <a:bodyPr>
            <a:normAutofit fontScale="90000"/>
          </a:bodyPr>
          <a:lstStyle/>
          <a:p>
            <a:pPr algn="ctr"/>
            <a:r>
              <a:rPr lang="en-US" dirty="0" smtClean="0"/>
              <a:t/>
            </a:r>
            <a:br>
              <a:rPr lang="en-US" dirty="0" smtClean="0"/>
            </a:br>
            <a:r>
              <a:rPr lang="en-US" dirty="0"/>
              <a:t/>
            </a:r>
            <a:br>
              <a:rPr lang="en-US" dirty="0"/>
            </a:br>
            <a:r>
              <a:rPr lang="en-US" dirty="0" smtClean="0"/>
              <a:t>Telehealth </a:t>
            </a:r>
            <a:r>
              <a:rPr lang="en-US" dirty="0"/>
              <a:t/>
            </a:r>
            <a:br>
              <a:rPr lang="en-US" dirty="0"/>
            </a:br>
            <a:endParaRPr lang="en-US" dirty="0"/>
          </a:p>
        </p:txBody>
      </p:sp>
      <p:sp>
        <p:nvSpPr>
          <p:cNvPr id="3" name="Subtitle 2"/>
          <p:cNvSpPr>
            <a:spLocks noGrp="1"/>
          </p:cNvSpPr>
          <p:nvPr>
            <p:ph type="subTitle" idx="1"/>
          </p:nvPr>
        </p:nvSpPr>
        <p:spPr>
          <a:xfrm>
            <a:off x="1981200" y="3505200"/>
            <a:ext cx="5240734" cy="1566333"/>
          </a:xfrm>
        </p:spPr>
        <p:txBody>
          <a:bodyPr/>
          <a:lstStyle/>
          <a:p>
            <a:pPr algn="ctr"/>
            <a:r>
              <a:rPr lang="en-US" dirty="0" smtClean="0"/>
              <a:t>Offered by </a:t>
            </a:r>
          </a:p>
          <a:p>
            <a:pPr algn="ctr"/>
            <a:r>
              <a:rPr lang="en-US" dirty="0" smtClean="0"/>
              <a:t>Suliman Alomran, RHIA </a:t>
            </a:r>
            <a:endParaRPr lang="en-US" dirty="0"/>
          </a:p>
        </p:txBody>
      </p:sp>
      <p:pic>
        <p:nvPicPr>
          <p:cNvPr id="4" name="Picture 3"/>
          <p:cNvPicPr>
            <a:picLocks noChangeAspect="1"/>
          </p:cNvPicPr>
          <p:nvPr/>
        </p:nvPicPr>
        <p:blipFill>
          <a:blip r:embed="rId3"/>
          <a:stretch>
            <a:fillRect/>
          </a:stretch>
        </p:blipFill>
        <p:spPr>
          <a:xfrm>
            <a:off x="5415916" y="4660808"/>
            <a:ext cx="3708400" cy="2184400"/>
          </a:xfrm>
          <a:prstGeom prst="rect">
            <a:avLst/>
          </a:prstGeom>
        </p:spPr>
      </p:pic>
    </p:spTree>
    <p:extLst>
      <p:ext uri="{BB962C8B-B14F-4D97-AF65-F5344CB8AC3E}">
        <p14:creationId xmlns:p14="http://schemas.microsoft.com/office/powerpoint/2010/main" val="1772428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838200"/>
            <a:ext cx="7514035" cy="1752599"/>
          </a:xfrm>
        </p:spPr>
        <p:txBody>
          <a:bodyPr anchor="t"/>
          <a:lstStyle/>
          <a:p>
            <a:r>
              <a:rPr lang="en-US" altLang="zh-TW" dirty="0" smtClean="0"/>
              <a:t>Categories of Telemedicine</a:t>
            </a:r>
            <a:endParaRPr lang="en-US" altLang="zh-TW" dirty="0"/>
          </a:p>
        </p:txBody>
      </p:sp>
      <p:sp>
        <p:nvSpPr>
          <p:cNvPr id="15363" name="Rectangle 3"/>
          <p:cNvSpPr>
            <a:spLocks noGrp="1" noChangeArrowheads="1"/>
          </p:cNvSpPr>
          <p:nvPr>
            <p:ph type="body" idx="1"/>
          </p:nvPr>
        </p:nvSpPr>
        <p:spPr>
          <a:xfrm>
            <a:off x="1143000" y="1600200"/>
            <a:ext cx="7514035" cy="3657603"/>
          </a:xfrm>
        </p:spPr>
        <p:txBody>
          <a:bodyPr anchor="t">
            <a:normAutofit/>
          </a:bodyPr>
          <a:lstStyle/>
          <a:p>
            <a:pPr>
              <a:lnSpc>
                <a:spcPct val="90000"/>
              </a:lnSpc>
            </a:pPr>
            <a:r>
              <a:rPr lang="en-US" altLang="zh-TW" sz="3200" dirty="0" smtClean="0"/>
              <a:t>Patient Monitoring (Home care)</a:t>
            </a:r>
          </a:p>
          <a:p>
            <a:pPr lvl="1">
              <a:lnSpc>
                <a:spcPct val="90000"/>
              </a:lnSpc>
            </a:pPr>
            <a:r>
              <a:rPr lang="en-US" altLang="zh-TW" sz="2800" dirty="0" smtClean="0"/>
              <a:t>Blood pressure monitors </a:t>
            </a:r>
          </a:p>
          <a:p>
            <a:pPr>
              <a:lnSpc>
                <a:spcPct val="90000"/>
              </a:lnSpc>
            </a:pPr>
            <a:r>
              <a:rPr lang="en-US" altLang="zh-TW" sz="3200" dirty="0" smtClean="0"/>
              <a:t>Interactive Applications</a:t>
            </a:r>
          </a:p>
          <a:p>
            <a:pPr lvl="1">
              <a:lnSpc>
                <a:spcPct val="90000"/>
              </a:lnSpc>
            </a:pPr>
            <a:r>
              <a:rPr lang="en-US" altLang="zh-TW" sz="2800" dirty="0" err="1" smtClean="0"/>
              <a:t>Teleconsulting</a:t>
            </a:r>
            <a:r>
              <a:rPr lang="en-US" altLang="zh-TW" sz="2800" dirty="0" smtClean="0"/>
              <a:t>, Videoconferencing</a:t>
            </a:r>
          </a:p>
          <a:p>
            <a:pPr>
              <a:lnSpc>
                <a:spcPct val="90000"/>
              </a:lnSpc>
            </a:pPr>
            <a:r>
              <a:rPr lang="en-US" altLang="zh-TW" sz="3200" dirty="0" smtClean="0"/>
              <a:t>Store and forward applications</a:t>
            </a:r>
          </a:p>
          <a:p>
            <a:pPr lvl="1">
              <a:lnSpc>
                <a:spcPct val="90000"/>
              </a:lnSpc>
            </a:pPr>
            <a:r>
              <a:rPr lang="en-US" altLang="zh-TW" sz="2800" dirty="0" smtClean="0"/>
              <a:t>Medical images, lab results  </a:t>
            </a:r>
            <a:endParaRPr lang="en-US" altLang="zh-TW" sz="2800" dirty="0"/>
          </a:p>
        </p:txBody>
      </p:sp>
    </p:spTree>
    <p:extLst>
      <p:ext uri="{BB962C8B-B14F-4D97-AF65-F5344CB8AC3E}">
        <p14:creationId xmlns:p14="http://schemas.microsoft.com/office/powerpoint/2010/main" val="2563520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rt3"/>
          <p:cNvPicPr>
            <a:picLocks noChangeAspect="1" noChangeArrowheads="1"/>
          </p:cNvPicPr>
          <p:nvPr/>
        </p:nvPicPr>
        <p:blipFill>
          <a:blip r:embed="rId3" cstate="print"/>
          <a:srcRect/>
          <a:stretch>
            <a:fillRect/>
          </a:stretch>
        </p:blipFill>
        <p:spPr bwMode="auto">
          <a:xfrm>
            <a:off x="381000" y="4267200"/>
            <a:ext cx="2971800" cy="2016125"/>
          </a:xfrm>
          <a:prstGeom prst="rect">
            <a:avLst/>
          </a:prstGeom>
          <a:noFill/>
        </p:spPr>
      </p:pic>
      <p:pic>
        <p:nvPicPr>
          <p:cNvPr id="5" name="Picture 3" descr="Teledoc"/>
          <p:cNvPicPr>
            <a:picLocks noChangeAspect="1" noChangeArrowheads="1"/>
          </p:cNvPicPr>
          <p:nvPr/>
        </p:nvPicPr>
        <p:blipFill>
          <a:blip r:embed="rId4" cstate="print"/>
          <a:srcRect/>
          <a:stretch>
            <a:fillRect/>
          </a:stretch>
        </p:blipFill>
        <p:spPr bwMode="auto">
          <a:xfrm>
            <a:off x="2667000" y="3886200"/>
            <a:ext cx="1303338" cy="2347913"/>
          </a:xfrm>
          <a:prstGeom prst="rect">
            <a:avLst/>
          </a:prstGeom>
          <a:noFill/>
        </p:spPr>
      </p:pic>
      <p:pic>
        <p:nvPicPr>
          <p:cNvPr id="6" name="Picture 4" descr="HSC &amp; satellite 2"/>
          <p:cNvPicPr>
            <a:picLocks noChangeAspect="1" noChangeArrowheads="1"/>
          </p:cNvPicPr>
          <p:nvPr/>
        </p:nvPicPr>
        <p:blipFill>
          <a:blip r:embed="rId5" cstate="print"/>
          <a:srcRect/>
          <a:stretch>
            <a:fillRect/>
          </a:stretch>
        </p:blipFill>
        <p:spPr bwMode="auto">
          <a:xfrm>
            <a:off x="5334000" y="4267200"/>
            <a:ext cx="1949450" cy="1949450"/>
          </a:xfrm>
          <a:prstGeom prst="rect">
            <a:avLst/>
          </a:prstGeom>
          <a:noFill/>
        </p:spPr>
      </p:pic>
      <p:pic>
        <p:nvPicPr>
          <p:cNvPr id="7" name="Picture 5" descr="tele"/>
          <p:cNvPicPr>
            <a:picLocks noChangeAspect="1" noChangeArrowheads="1"/>
          </p:cNvPicPr>
          <p:nvPr/>
        </p:nvPicPr>
        <p:blipFill>
          <a:blip r:embed="rId6" cstate="print"/>
          <a:srcRect/>
          <a:stretch>
            <a:fillRect/>
          </a:stretch>
        </p:blipFill>
        <p:spPr bwMode="auto">
          <a:xfrm>
            <a:off x="6248400" y="3581400"/>
            <a:ext cx="2667000" cy="1695450"/>
          </a:xfrm>
          <a:prstGeom prst="rect">
            <a:avLst/>
          </a:prstGeom>
          <a:noFill/>
        </p:spPr>
      </p:pic>
      <p:sp>
        <p:nvSpPr>
          <p:cNvPr id="8" name="Text Box 6"/>
          <p:cNvSpPr txBox="1">
            <a:spLocks noChangeArrowheads="1"/>
          </p:cNvSpPr>
          <p:nvPr/>
        </p:nvSpPr>
        <p:spPr bwMode="auto">
          <a:xfrm rot="18900000">
            <a:off x="609600" y="2438400"/>
            <a:ext cx="3651250" cy="777875"/>
          </a:xfrm>
          <a:prstGeom prst="rect">
            <a:avLst/>
          </a:prstGeom>
          <a:noFill/>
          <a:ln w="9525">
            <a:noFill/>
            <a:miter lim="800000"/>
            <a:headEnd/>
            <a:tailEnd/>
          </a:ln>
          <a:effectLst/>
        </p:spPr>
        <p:txBody>
          <a:bodyPr wrap="none" anchor="ctr">
            <a:spAutoFit/>
          </a:bodyPr>
          <a:lstStyle/>
          <a:p>
            <a:pPr algn="ctr">
              <a:spcBef>
                <a:spcPct val="50000"/>
              </a:spcBef>
            </a:pPr>
            <a:r>
              <a:rPr lang="en-US" sz="1700">
                <a:latin typeface="Times New Roman" charset="0"/>
              </a:rPr>
              <a:t>) </a:t>
            </a:r>
            <a:r>
              <a:rPr lang="en-US" sz="2400">
                <a:latin typeface="Times New Roman" charset="0"/>
              </a:rPr>
              <a:t> </a:t>
            </a:r>
            <a:r>
              <a:rPr lang="en-US">
                <a:latin typeface="Times New Roman" charset="0"/>
              </a:rPr>
              <a:t>) </a:t>
            </a:r>
            <a:r>
              <a:rPr lang="en-US" sz="2400">
                <a:latin typeface="Times New Roman" charset="0"/>
              </a:rPr>
              <a:t> </a:t>
            </a:r>
            <a:r>
              <a:rPr lang="en-US" sz="2000">
                <a:latin typeface="Times New Roman" charset="0"/>
              </a:rPr>
              <a:t>) </a:t>
            </a:r>
            <a:r>
              <a:rPr lang="en-US" sz="2400">
                <a:latin typeface="Times New Roman" charset="0"/>
              </a:rPr>
              <a:t> </a:t>
            </a:r>
            <a:r>
              <a:rPr lang="en-US" sz="2200">
                <a:latin typeface="Times New Roman" charset="0"/>
              </a:rPr>
              <a:t>)</a:t>
            </a:r>
            <a:r>
              <a:rPr lang="en-US" sz="2400">
                <a:latin typeface="Times New Roman" charset="0"/>
              </a:rPr>
              <a:t>  )  </a:t>
            </a:r>
            <a:r>
              <a:rPr lang="en-US" sz="2700">
                <a:latin typeface="Times New Roman" charset="0"/>
              </a:rPr>
              <a:t>)</a:t>
            </a:r>
            <a:r>
              <a:rPr lang="en-US" sz="2400">
                <a:latin typeface="Times New Roman" charset="0"/>
              </a:rPr>
              <a:t>  </a:t>
            </a:r>
            <a:r>
              <a:rPr lang="en-US" sz="3000">
                <a:latin typeface="Times New Roman" charset="0"/>
              </a:rPr>
              <a:t>)</a:t>
            </a:r>
            <a:r>
              <a:rPr lang="en-US" sz="2400">
                <a:latin typeface="Times New Roman" charset="0"/>
              </a:rPr>
              <a:t>  </a:t>
            </a:r>
            <a:r>
              <a:rPr lang="en-US" sz="3000">
                <a:latin typeface="Times New Roman" charset="0"/>
              </a:rPr>
              <a:t>)</a:t>
            </a:r>
            <a:r>
              <a:rPr lang="en-US" sz="2400">
                <a:latin typeface="Times New Roman" charset="0"/>
              </a:rPr>
              <a:t>  </a:t>
            </a:r>
            <a:r>
              <a:rPr lang="en-US" sz="3300">
                <a:latin typeface="Times New Roman" charset="0"/>
              </a:rPr>
              <a:t>)</a:t>
            </a:r>
            <a:r>
              <a:rPr lang="en-US" sz="2400">
                <a:latin typeface="Times New Roman" charset="0"/>
              </a:rPr>
              <a:t>  </a:t>
            </a:r>
            <a:r>
              <a:rPr lang="en-US" sz="3500">
                <a:latin typeface="Times New Roman" charset="0"/>
              </a:rPr>
              <a:t>)</a:t>
            </a:r>
            <a:r>
              <a:rPr lang="en-US" sz="2400">
                <a:latin typeface="Times New Roman" charset="0"/>
              </a:rPr>
              <a:t>  </a:t>
            </a:r>
            <a:r>
              <a:rPr lang="en-US" sz="3700">
                <a:latin typeface="Times New Roman" charset="0"/>
              </a:rPr>
              <a:t>) </a:t>
            </a:r>
            <a:r>
              <a:rPr lang="en-US" sz="2400">
                <a:latin typeface="Times New Roman" charset="0"/>
              </a:rPr>
              <a:t> </a:t>
            </a:r>
            <a:r>
              <a:rPr lang="en-US" sz="4000">
                <a:latin typeface="Times New Roman" charset="0"/>
              </a:rPr>
              <a:t>) </a:t>
            </a:r>
            <a:r>
              <a:rPr lang="en-US" sz="2400">
                <a:latin typeface="Times New Roman" charset="0"/>
              </a:rPr>
              <a:t> </a:t>
            </a:r>
            <a:r>
              <a:rPr lang="en-US" sz="4500">
                <a:latin typeface="Times New Roman" charset="0"/>
              </a:rPr>
              <a:t>)</a:t>
            </a:r>
            <a:endParaRPr lang="en-US" sz="2400">
              <a:latin typeface="Times New Roman" charset="0"/>
            </a:endParaRPr>
          </a:p>
        </p:txBody>
      </p:sp>
      <p:sp>
        <p:nvSpPr>
          <p:cNvPr id="9" name="Text Box 7"/>
          <p:cNvSpPr txBox="1">
            <a:spLocks noChangeArrowheads="1"/>
          </p:cNvSpPr>
          <p:nvPr/>
        </p:nvSpPr>
        <p:spPr bwMode="auto">
          <a:xfrm rot="2700000">
            <a:off x="4798219" y="2135981"/>
            <a:ext cx="3373438" cy="777875"/>
          </a:xfrm>
          <a:prstGeom prst="rect">
            <a:avLst/>
          </a:prstGeom>
          <a:noFill/>
          <a:ln w="9525">
            <a:noFill/>
            <a:miter lim="800000"/>
            <a:headEnd/>
            <a:tailEnd/>
          </a:ln>
          <a:effectLst/>
        </p:spPr>
        <p:txBody>
          <a:bodyPr wrap="none" anchor="ctr">
            <a:spAutoFit/>
          </a:bodyPr>
          <a:lstStyle/>
          <a:p>
            <a:pPr algn="ctr">
              <a:spcBef>
                <a:spcPct val="50000"/>
              </a:spcBef>
            </a:pPr>
            <a:r>
              <a:rPr lang="en-US">
                <a:latin typeface="Times New Roman" charset="0"/>
              </a:rPr>
              <a:t> </a:t>
            </a:r>
            <a:r>
              <a:rPr lang="en-US" sz="2400">
                <a:latin typeface="Times New Roman" charset="0"/>
              </a:rPr>
              <a:t> </a:t>
            </a:r>
            <a:r>
              <a:rPr lang="en-US" sz="2000">
                <a:latin typeface="Times New Roman" charset="0"/>
              </a:rPr>
              <a:t>) </a:t>
            </a:r>
            <a:r>
              <a:rPr lang="en-US" sz="2400">
                <a:latin typeface="Times New Roman" charset="0"/>
              </a:rPr>
              <a:t> </a:t>
            </a:r>
            <a:r>
              <a:rPr lang="en-US" sz="2200">
                <a:latin typeface="Times New Roman" charset="0"/>
              </a:rPr>
              <a:t>)</a:t>
            </a:r>
            <a:r>
              <a:rPr lang="en-US" sz="2400">
                <a:latin typeface="Times New Roman" charset="0"/>
              </a:rPr>
              <a:t>  )  </a:t>
            </a:r>
            <a:r>
              <a:rPr lang="en-US" sz="2700">
                <a:latin typeface="Times New Roman" charset="0"/>
              </a:rPr>
              <a:t>)</a:t>
            </a:r>
            <a:r>
              <a:rPr lang="en-US" sz="2400">
                <a:latin typeface="Times New Roman" charset="0"/>
              </a:rPr>
              <a:t>  </a:t>
            </a:r>
            <a:r>
              <a:rPr lang="en-US" sz="3000">
                <a:latin typeface="Times New Roman" charset="0"/>
              </a:rPr>
              <a:t>)</a:t>
            </a:r>
            <a:r>
              <a:rPr lang="en-US" sz="2400">
                <a:latin typeface="Times New Roman" charset="0"/>
              </a:rPr>
              <a:t>  </a:t>
            </a:r>
            <a:r>
              <a:rPr lang="en-US" sz="3000">
                <a:latin typeface="Times New Roman" charset="0"/>
              </a:rPr>
              <a:t>)</a:t>
            </a:r>
            <a:r>
              <a:rPr lang="en-US" sz="2400">
                <a:latin typeface="Times New Roman" charset="0"/>
              </a:rPr>
              <a:t>  </a:t>
            </a:r>
            <a:r>
              <a:rPr lang="en-US" sz="3300">
                <a:latin typeface="Times New Roman" charset="0"/>
              </a:rPr>
              <a:t>)</a:t>
            </a:r>
            <a:r>
              <a:rPr lang="en-US" sz="2400">
                <a:latin typeface="Times New Roman" charset="0"/>
              </a:rPr>
              <a:t>  </a:t>
            </a:r>
            <a:r>
              <a:rPr lang="en-US" sz="3500">
                <a:latin typeface="Times New Roman" charset="0"/>
              </a:rPr>
              <a:t>)</a:t>
            </a:r>
            <a:r>
              <a:rPr lang="en-US" sz="2400">
                <a:latin typeface="Times New Roman" charset="0"/>
              </a:rPr>
              <a:t>  </a:t>
            </a:r>
            <a:r>
              <a:rPr lang="en-US" sz="3700">
                <a:latin typeface="Times New Roman" charset="0"/>
              </a:rPr>
              <a:t>) </a:t>
            </a:r>
            <a:r>
              <a:rPr lang="en-US" sz="2400">
                <a:latin typeface="Times New Roman" charset="0"/>
              </a:rPr>
              <a:t> </a:t>
            </a:r>
            <a:r>
              <a:rPr lang="en-US" sz="4000">
                <a:latin typeface="Times New Roman" charset="0"/>
              </a:rPr>
              <a:t>) </a:t>
            </a:r>
            <a:r>
              <a:rPr lang="en-US" sz="2400">
                <a:latin typeface="Times New Roman" charset="0"/>
              </a:rPr>
              <a:t> </a:t>
            </a:r>
            <a:r>
              <a:rPr lang="en-US" sz="4500">
                <a:latin typeface="Times New Roman" charset="0"/>
              </a:rPr>
              <a:t>)</a:t>
            </a:r>
            <a:endParaRPr lang="en-US" sz="2400">
              <a:latin typeface="Times New Roman" charset="0"/>
            </a:endParaRPr>
          </a:p>
        </p:txBody>
      </p:sp>
      <p:sp>
        <p:nvSpPr>
          <p:cNvPr id="10" name="Line 8"/>
          <p:cNvSpPr>
            <a:spLocks noChangeShapeType="1"/>
          </p:cNvSpPr>
          <p:nvPr/>
        </p:nvSpPr>
        <p:spPr bwMode="auto">
          <a:xfrm>
            <a:off x="3962400" y="5334000"/>
            <a:ext cx="1371600" cy="0"/>
          </a:xfrm>
          <a:prstGeom prst="line">
            <a:avLst/>
          </a:prstGeom>
          <a:noFill/>
          <a:ln w="44450">
            <a:solidFill>
              <a:schemeClr val="tx1"/>
            </a:solidFill>
            <a:round/>
            <a:headEnd/>
            <a:tailEnd/>
          </a:ln>
          <a:effectLst/>
        </p:spPr>
        <p:txBody>
          <a:bodyPr wrap="none" anchor="ctr"/>
          <a:lstStyle/>
          <a:p>
            <a:endParaRPr lang="en-US"/>
          </a:p>
        </p:txBody>
      </p:sp>
      <p:sp>
        <p:nvSpPr>
          <p:cNvPr id="11" name="Text Box 9"/>
          <p:cNvSpPr txBox="1">
            <a:spLocks noChangeArrowheads="1"/>
          </p:cNvSpPr>
          <p:nvPr/>
        </p:nvSpPr>
        <p:spPr bwMode="auto">
          <a:xfrm>
            <a:off x="7173913" y="2449513"/>
            <a:ext cx="1487487" cy="457200"/>
          </a:xfrm>
          <a:prstGeom prst="rect">
            <a:avLst/>
          </a:prstGeom>
          <a:noFill/>
          <a:ln w="9525">
            <a:noFill/>
            <a:miter lim="800000"/>
            <a:headEnd/>
            <a:tailEnd/>
          </a:ln>
          <a:effectLst/>
        </p:spPr>
        <p:txBody>
          <a:bodyPr wrap="none" anchor="ctr">
            <a:spAutoFit/>
          </a:bodyPr>
          <a:lstStyle/>
          <a:p>
            <a:pPr algn="ctr">
              <a:spcBef>
                <a:spcPct val="50000"/>
              </a:spcBef>
            </a:pPr>
            <a:r>
              <a:rPr lang="en-US" sz="2400" b="1"/>
              <a:t>Hub Site</a:t>
            </a:r>
            <a:endParaRPr lang="en-US" sz="2400"/>
          </a:p>
        </p:txBody>
      </p:sp>
      <p:sp>
        <p:nvSpPr>
          <p:cNvPr id="12" name="Text Box 10"/>
          <p:cNvSpPr txBox="1">
            <a:spLocks noChangeArrowheads="1"/>
          </p:cNvSpPr>
          <p:nvPr/>
        </p:nvSpPr>
        <p:spPr bwMode="auto">
          <a:xfrm>
            <a:off x="546100" y="2838450"/>
            <a:ext cx="1462088" cy="712788"/>
          </a:xfrm>
          <a:prstGeom prst="rect">
            <a:avLst/>
          </a:prstGeom>
          <a:noFill/>
          <a:ln w="9525">
            <a:noFill/>
            <a:miter lim="800000"/>
            <a:headEnd/>
            <a:tailEnd/>
          </a:ln>
          <a:effectLst/>
        </p:spPr>
        <p:txBody>
          <a:bodyPr wrap="none" anchor="ctr">
            <a:spAutoFit/>
          </a:bodyPr>
          <a:lstStyle/>
          <a:p>
            <a:pPr algn="ctr">
              <a:spcBef>
                <a:spcPct val="50000"/>
              </a:spcBef>
            </a:pPr>
            <a:r>
              <a:rPr lang="en-US" sz="2400" b="1"/>
              <a:t>Remote </a:t>
            </a:r>
          </a:p>
          <a:p>
            <a:pPr algn="ctr">
              <a:lnSpc>
                <a:spcPct val="20000"/>
              </a:lnSpc>
              <a:spcBef>
                <a:spcPct val="50000"/>
              </a:spcBef>
            </a:pPr>
            <a:r>
              <a:rPr lang="en-US" sz="2400" b="1"/>
              <a:t>Site</a:t>
            </a:r>
            <a:endParaRPr lang="en-US" sz="2400"/>
          </a:p>
        </p:txBody>
      </p:sp>
      <p:graphicFrame>
        <p:nvGraphicFramePr>
          <p:cNvPr id="13" name="Object 11"/>
          <p:cNvGraphicFramePr>
            <a:graphicFrameLocks noChangeAspect="1"/>
          </p:cNvGraphicFramePr>
          <p:nvPr/>
        </p:nvGraphicFramePr>
        <p:xfrm>
          <a:off x="3124200" y="0"/>
          <a:ext cx="2362200" cy="2286000"/>
        </p:xfrm>
        <a:graphic>
          <a:graphicData uri="http://schemas.openxmlformats.org/presentationml/2006/ole">
            <mc:AlternateContent xmlns:mc="http://schemas.openxmlformats.org/markup-compatibility/2006">
              <mc:Choice xmlns:v="urn:schemas-microsoft-com:vml" Requires="v">
                <p:oleObj spid="_x0000_s2162" name="Photo Editor Photo" r:id="rId7" imgW="1476190" imgH="1428949" progId="">
                  <p:embed/>
                </p:oleObj>
              </mc:Choice>
              <mc:Fallback>
                <p:oleObj name="Photo Editor Photo" r:id="rId7" imgW="1476190" imgH="142894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0"/>
                        <a:ext cx="23622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 Box 12"/>
          <p:cNvSpPr txBox="1">
            <a:spLocks noChangeArrowheads="1"/>
          </p:cNvSpPr>
          <p:nvPr/>
        </p:nvSpPr>
        <p:spPr bwMode="auto">
          <a:xfrm>
            <a:off x="4267200" y="5867400"/>
            <a:ext cx="838200" cy="457200"/>
          </a:xfrm>
          <a:prstGeom prst="rect">
            <a:avLst/>
          </a:prstGeom>
          <a:noFill/>
          <a:ln w="9525">
            <a:noFill/>
            <a:miter lim="800000"/>
            <a:headEnd/>
            <a:tailEnd/>
          </a:ln>
          <a:effectLst/>
        </p:spPr>
        <p:txBody>
          <a:bodyPr anchor="ctr">
            <a:spAutoFit/>
          </a:bodyPr>
          <a:lstStyle/>
          <a:p>
            <a:pPr algn="ctr">
              <a:spcBef>
                <a:spcPct val="50000"/>
              </a:spcBef>
            </a:pPr>
            <a:r>
              <a:rPr lang="en-US" sz="2400" b="1"/>
              <a:t>T-1</a:t>
            </a:r>
            <a:endParaRPr lang="en-US" sz="2400"/>
          </a:p>
        </p:txBody>
      </p:sp>
      <p:sp>
        <p:nvSpPr>
          <p:cNvPr id="15" name="Line 13"/>
          <p:cNvSpPr>
            <a:spLocks noChangeShapeType="1"/>
          </p:cNvSpPr>
          <p:nvPr/>
        </p:nvSpPr>
        <p:spPr bwMode="auto">
          <a:xfrm flipV="1">
            <a:off x="1828800" y="1752600"/>
            <a:ext cx="914400" cy="914400"/>
          </a:xfrm>
          <a:prstGeom prst="line">
            <a:avLst/>
          </a:prstGeom>
          <a:noFill/>
          <a:ln w="38100">
            <a:solidFill>
              <a:srgbClr val="00FF00"/>
            </a:solidFill>
            <a:round/>
            <a:headEnd/>
            <a:tailEnd type="triangle" w="med" len="med"/>
          </a:ln>
          <a:effectLst/>
        </p:spPr>
        <p:txBody>
          <a:bodyPr/>
          <a:lstStyle/>
          <a:p>
            <a:endParaRPr lang="en-US"/>
          </a:p>
        </p:txBody>
      </p:sp>
      <p:sp>
        <p:nvSpPr>
          <p:cNvPr id="16" name="Line 14"/>
          <p:cNvSpPr>
            <a:spLocks noChangeShapeType="1"/>
          </p:cNvSpPr>
          <p:nvPr/>
        </p:nvSpPr>
        <p:spPr bwMode="auto">
          <a:xfrm flipH="1" flipV="1">
            <a:off x="5334000" y="2209800"/>
            <a:ext cx="1066800" cy="990600"/>
          </a:xfrm>
          <a:prstGeom prst="line">
            <a:avLst/>
          </a:prstGeom>
          <a:noFill/>
          <a:ln w="38100">
            <a:solidFill>
              <a:srgbClr val="FF6600"/>
            </a:solidFill>
            <a:round/>
            <a:headEnd/>
            <a:tailEnd type="triangle" w="med" len="med"/>
          </a:ln>
          <a:effectLst/>
        </p:spPr>
        <p:txBody>
          <a:bodyPr/>
          <a:lstStyle/>
          <a:p>
            <a:endParaRPr lang="en-US"/>
          </a:p>
        </p:txBody>
      </p:sp>
      <p:sp>
        <p:nvSpPr>
          <p:cNvPr id="17" name="Line 15"/>
          <p:cNvSpPr>
            <a:spLocks noChangeShapeType="1"/>
          </p:cNvSpPr>
          <p:nvPr/>
        </p:nvSpPr>
        <p:spPr bwMode="auto">
          <a:xfrm>
            <a:off x="5867400" y="1524000"/>
            <a:ext cx="1143000" cy="914400"/>
          </a:xfrm>
          <a:prstGeom prst="line">
            <a:avLst/>
          </a:prstGeom>
          <a:noFill/>
          <a:ln w="38100">
            <a:solidFill>
              <a:srgbClr val="00FF00"/>
            </a:solidFill>
            <a:round/>
            <a:headEnd/>
            <a:tailEnd type="triangle" w="med" len="med"/>
          </a:ln>
          <a:effectLst/>
        </p:spPr>
        <p:txBody>
          <a:bodyPr/>
          <a:lstStyle/>
          <a:p>
            <a:endParaRPr lang="en-US"/>
          </a:p>
        </p:txBody>
      </p:sp>
      <p:sp>
        <p:nvSpPr>
          <p:cNvPr id="18" name="Line 16"/>
          <p:cNvSpPr>
            <a:spLocks noChangeShapeType="1"/>
          </p:cNvSpPr>
          <p:nvPr/>
        </p:nvSpPr>
        <p:spPr bwMode="auto">
          <a:xfrm flipH="1">
            <a:off x="2895600" y="2286000"/>
            <a:ext cx="914400" cy="914400"/>
          </a:xfrm>
          <a:prstGeom prst="line">
            <a:avLst/>
          </a:prstGeom>
          <a:noFill/>
          <a:ln w="38100">
            <a:solidFill>
              <a:srgbClr val="FF6600"/>
            </a:solidFill>
            <a:round/>
            <a:headEnd/>
            <a:tailEnd type="triangle" w="med" len="med"/>
          </a:ln>
          <a:effectLst/>
        </p:spPr>
        <p:txBody>
          <a:bodyPr/>
          <a:lstStyle/>
          <a:p>
            <a:endParaRPr lang="en-US"/>
          </a:p>
        </p:txBody>
      </p:sp>
      <p:sp>
        <p:nvSpPr>
          <p:cNvPr id="19" name="Line 18"/>
          <p:cNvSpPr>
            <a:spLocks noChangeShapeType="1"/>
          </p:cNvSpPr>
          <p:nvPr/>
        </p:nvSpPr>
        <p:spPr bwMode="auto">
          <a:xfrm>
            <a:off x="4267200" y="5486400"/>
            <a:ext cx="685800" cy="0"/>
          </a:xfrm>
          <a:prstGeom prst="line">
            <a:avLst/>
          </a:prstGeom>
          <a:noFill/>
          <a:ln w="38100">
            <a:solidFill>
              <a:srgbClr val="FF6600"/>
            </a:solidFill>
            <a:round/>
            <a:headEnd/>
            <a:tailEnd type="triangle" w="med" len="med"/>
          </a:ln>
          <a:effectLst/>
        </p:spPr>
        <p:txBody>
          <a:bodyPr/>
          <a:lstStyle/>
          <a:p>
            <a:endParaRPr lang="en-US"/>
          </a:p>
        </p:txBody>
      </p:sp>
      <p:sp>
        <p:nvSpPr>
          <p:cNvPr id="20" name="Line 19"/>
          <p:cNvSpPr>
            <a:spLocks noChangeShapeType="1"/>
          </p:cNvSpPr>
          <p:nvPr/>
        </p:nvSpPr>
        <p:spPr bwMode="auto">
          <a:xfrm flipH="1">
            <a:off x="4267200" y="5105400"/>
            <a:ext cx="685800" cy="0"/>
          </a:xfrm>
          <a:prstGeom prst="line">
            <a:avLst/>
          </a:prstGeom>
          <a:noFill/>
          <a:ln w="38100">
            <a:solidFill>
              <a:srgbClr val="00FF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45031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3235" y="1638300"/>
            <a:ext cx="7514035" cy="4152901"/>
          </a:xfrm>
        </p:spPr>
        <p:txBody>
          <a:bodyPr anchor="t">
            <a:normAutofit/>
          </a:bodyPr>
          <a:lstStyle/>
          <a:p>
            <a:endParaRPr lang="en-US" dirty="0" smtClean="0"/>
          </a:p>
          <a:p>
            <a:pPr lvl="1"/>
            <a:endParaRPr lang="en-US" dirty="0"/>
          </a:p>
        </p:txBody>
      </p:sp>
      <p:sp>
        <p:nvSpPr>
          <p:cNvPr id="4" name="TextBox 3"/>
          <p:cNvSpPr txBox="1"/>
          <p:nvPr/>
        </p:nvSpPr>
        <p:spPr>
          <a:xfrm>
            <a:off x="1828800" y="6477000"/>
            <a:ext cx="7239000" cy="461665"/>
          </a:xfrm>
          <a:prstGeom prst="rect">
            <a:avLst/>
          </a:prstGeom>
          <a:noFill/>
        </p:spPr>
        <p:txBody>
          <a:bodyPr wrap="square" rtlCol="0">
            <a:spAutoFit/>
          </a:bodyPr>
          <a:lstStyle/>
          <a:p>
            <a:r>
              <a:rPr lang="en-US" sz="1200" dirty="0"/>
              <a:t>(Winters, 2002)</a:t>
            </a:r>
          </a:p>
          <a:p>
            <a:endParaRPr lang="en-US" sz="1200" dirty="0"/>
          </a:p>
        </p:txBody>
      </p:sp>
      <p:graphicFrame>
        <p:nvGraphicFramePr>
          <p:cNvPr id="6" name="Content Placeholder 5"/>
          <p:cNvGraphicFramePr>
            <a:graphicFrameLocks/>
          </p:cNvGraphicFramePr>
          <p:nvPr>
            <p:extLst>
              <p:ext uri="{D42A27DB-BD31-4B8C-83A1-F6EECF244321}">
                <p14:modId xmlns:p14="http://schemas.microsoft.com/office/powerpoint/2010/main" val="982072028"/>
              </p:ext>
            </p:extLst>
          </p:nvPr>
        </p:nvGraphicFramePr>
        <p:xfrm>
          <a:off x="457200" y="533400"/>
          <a:ext cx="8229600" cy="5867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3933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Telehealth vs. Telemedicine</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endParaRPr lang="en-US" dirty="0" smtClean="0"/>
          </a:p>
          <a:p>
            <a:pPr lvl="1"/>
            <a:endParaRPr lang="en-US" dirty="0"/>
          </a:p>
        </p:txBody>
      </p:sp>
      <p:sp>
        <p:nvSpPr>
          <p:cNvPr id="4" name="TextBox 3"/>
          <p:cNvSpPr txBox="1"/>
          <p:nvPr/>
        </p:nvSpPr>
        <p:spPr>
          <a:xfrm>
            <a:off x="1828800" y="6477000"/>
            <a:ext cx="7239000" cy="461665"/>
          </a:xfrm>
          <a:prstGeom prst="rect">
            <a:avLst/>
          </a:prstGeom>
          <a:noFill/>
        </p:spPr>
        <p:txBody>
          <a:bodyPr wrap="square" rtlCol="0">
            <a:spAutoFit/>
          </a:bodyPr>
          <a:lstStyle/>
          <a:p>
            <a:r>
              <a:rPr lang="en-US" sz="1200" dirty="0"/>
              <a:t>(Winters, 2002)</a:t>
            </a:r>
          </a:p>
          <a:p>
            <a:endParaRPr lang="en-US"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8963"/>
            <a:ext cx="8991599"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360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828800"/>
            <a:ext cx="7514035" cy="1752599"/>
          </a:xfrm>
        </p:spPr>
        <p:txBody>
          <a:bodyPr>
            <a:normAutofit fontScale="90000"/>
          </a:bodyPr>
          <a:lstStyle/>
          <a:p>
            <a:r>
              <a:rPr lang="en-US" b="1" dirty="0"/>
              <a:t>History of </a:t>
            </a:r>
            <a:r>
              <a:rPr lang="en-US" b="1" dirty="0" smtClean="0"/>
              <a:t> Telehealth </a:t>
            </a:r>
            <a:r>
              <a:rPr lang="en-US" b="1" dirty="0"/>
              <a:t/>
            </a:r>
            <a:br>
              <a:rPr lang="en-US" b="1" dirty="0"/>
            </a:br>
            <a:r>
              <a:rPr lang="en-US" b="1" dirty="0"/>
              <a:t/>
            </a:r>
            <a:br>
              <a:rPr lang="en-US" b="1" dirty="0"/>
            </a:br>
            <a:endParaRPr lang="en-US" b="1" dirty="0"/>
          </a:p>
        </p:txBody>
      </p:sp>
      <p:sp>
        <p:nvSpPr>
          <p:cNvPr id="4" name="TextBox 3"/>
          <p:cNvSpPr txBox="1"/>
          <p:nvPr/>
        </p:nvSpPr>
        <p:spPr>
          <a:xfrm>
            <a:off x="1752600" y="6565611"/>
            <a:ext cx="7239000" cy="584775"/>
          </a:xfrm>
          <a:prstGeom prst="rect">
            <a:avLst/>
          </a:prstGeom>
          <a:noFill/>
        </p:spPr>
        <p:txBody>
          <a:bodyPr wrap="square" rtlCol="0">
            <a:spAutoFit/>
          </a:bodyPr>
          <a:lstStyle/>
          <a:p>
            <a:r>
              <a:rPr lang="en-US" altLang="ko-KR" sz="1400" dirty="0">
                <a:ea typeface="굴림" pitchFamily="50" charset="-127"/>
              </a:rPr>
              <a:t>(Wittson, Affleck, and Johnson)</a:t>
            </a:r>
          </a:p>
          <a:p>
            <a:endParaRPr lang="en-US" dirty="0"/>
          </a:p>
        </p:txBody>
      </p:sp>
      <p:pic>
        <p:nvPicPr>
          <p:cNvPr id="5" name="Picture 2" descr="radionew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819400"/>
            <a:ext cx="2508250" cy="3420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055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88" name="Group 96"/>
          <p:cNvGraphicFramePr>
            <a:graphicFrameLocks noGrp="1"/>
          </p:cNvGraphicFramePr>
          <p:nvPr>
            <p:ph idx="1"/>
            <p:extLst>
              <p:ext uri="{D42A27DB-BD31-4B8C-83A1-F6EECF244321}">
                <p14:modId xmlns:p14="http://schemas.microsoft.com/office/powerpoint/2010/main" val="3576787606"/>
              </p:ext>
            </p:extLst>
          </p:nvPr>
        </p:nvGraphicFramePr>
        <p:xfrm>
          <a:off x="1143000" y="457200"/>
          <a:ext cx="7924800" cy="6145911"/>
        </p:xfrm>
        <a:graphic>
          <a:graphicData uri="http://schemas.openxmlformats.org/drawingml/2006/table">
            <a:tbl>
              <a:tblPr/>
              <a:tblGrid>
                <a:gridCol w="1295400"/>
                <a:gridCol w="1559581"/>
                <a:gridCol w="5069819"/>
              </a:tblGrid>
              <a:tr h="7772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Arial" pitchFamily="34" charset="0"/>
                          <a:ea typeface="PMingLiU" pitchFamily="18" charset="-120"/>
                        </a:rPr>
                        <a:t>Period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Arial" pitchFamily="34" charset="0"/>
                          <a:ea typeface="PMingLiU" pitchFamily="18" charset="-120"/>
                        </a:rPr>
                        <a:t>Telegraph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Arial" pitchFamily="34" charset="0"/>
                          <a:ea typeface="PMingLiU" pitchFamily="18" charset="-120"/>
                        </a:rPr>
                        <a:t>Telephone application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01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pitchFamily="34" charset="0"/>
                          <a:ea typeface="PMingLiU" pitchFamily="18" charset="-120"/>
                        </a:rPr>
                        <a:t>1835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Arial" pitchFamily="34" charset="0"/>
                          <a:ea typeface="PMingLiU" pitchFamily="18" charset="-120"/>
                        </a:rPr>
                        <a:t>Telegraph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pitchFamily="34" charset="0"/>
                          <a:ea typeface="PMingLiU" pitchFamily="18" charset="-120"/>
                        </a:rPr>
                        <a:t>Used in the American Civil War to deliver casualty lists and order supplies. Later used to transmit x-ray images.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47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pitchFamily="34" charset="0"/>
                          <a:ea typeface="PMingLiU" pitchFamily="18" charset="-120"/>
                        </a:rPr>
                        <a:t>1876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pitchFamily="34" charset="0"/>
                          <a:ea typeface="PMingLiU" pitchFamily="18" charset="-120"/>
                        </a:rPr>
                        <a:t>Telephone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pitchFamily="34" charset="0"/>
                          <a:ea typeface="PMingLiU" pitchFamily="18" charset="-120"/>
                        </a:rPr>
                        <a:t>Initially used for voice communicaion. About 30 years later, used to transmit ECGs and EEGs.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41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pitchFamily="34" charset="0"/>
                          <a:ea typeface="PMingLiU" pitchFamily="18" charset="-120"/>
                        </a:rPr>
                        <a:t>1895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pitchFamily="34" charset="0"/>
                          <a:ea typeface="PMingLiU" pitchFamily="18" charset="-120"/>
                        </a:rPr>
                        <a:t>Radio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pitchFamily="34" charset="0"/>
                          <a:ea typeface="PMingLiU" pitchFamily="18" charset="-120"/>
                        </a:rPr>
                        <a:t>Used to supply medical advice to seafarer. In 1920 the Seaman’s Church Institute of New York provided medical care using radio. The CIRM in Rome has been using radio to provide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41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pitchFamily="34" charset="0"/>
                          <a:ea typeface="PMingLiU" pitchFamily="18" charset="-120"/>
                        </a:rPr>
                        <a:t>Late 1960s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pitchFamily="34" charset="0"/>
                          <a:ea typeface="PMingLiU" pitchFamily="18" charset="-120"/>
                        </a:rPr>
                        <a:t>Video/</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pitchFamily="34" charset="0"/>
                          <a:ea typeface="PMingLiU" pitchFamily="18" charset="-120"/>
                        </a:rPr>
                        <a:t>television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pitchFamily="34" charset="0"/>
                          <a:ea typeface="PMingLiU" pitchFamily="18" charset="-120"/>
                        </a:rPr>
                        <a:t>A two-way closed circuit television link was set up between the Nebraska Psychiatric Institute in Omaha and the state mental hospital in Norfolk for educational purposes.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47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pitchFamily="34" charset="0"/>
                          <a:ea typeface="PMingLiU" pitchFamily="18" charset="-120"/>
                        </a:rPr>
                        <a:t>1990s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pitchFamily="34" charset="0"/>
                          <a:ea typeface="PMingLiU" pitchFamily="18" charset="-120"/>
                        </a:rPr>
                        <a:t>Videoconferencing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pitchFamily="34" charset="0"/>
                          <a:ea typeface="PMingLiU" pitchFamily="18" charset="-120"/>
                        </a:rPr>
                        <a:t>Videoconferencing for health purposes became more common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47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pitchFamily="34" charset="0"/>
                          <a:ea typeface="PMingLiU" pitchFamily="18" charset="-120"/>
                        </a:rPr>
                        <a:t>Mid-1990s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pitchFamily="34" charset="0"/>
                          <a:ea typeface="PMingLiU" pitchFamily="18" charset="-120"/>
                        </a:rPr>
                        <a:t>Internet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Arial" pitchFamily="34" charset="0"/>
                          <a:ea typeface="PMingLiU" pitchFamily="18" charset="-120"/>
                        </a:rPr>
                        <a:t>Use of the internet for health purpose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68769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sz="4000"/>
              <a:t>Participants in the telehealth interaction</a:t>
            </a:r>
          </a:p>
        </p:txBody>
      </p:sp>
      <p:sp>
        <p:nvSpPr>
          <p:cNvPr id="10243" name="Rectangle 3"/>
          <p:cNvSpPr>
            <a:spLocks noGrp="1" noChangeArrowheads="1"/>
          </p:cNvSpPr>
          <p:nvPr>
            <p:ph type="body" idx="1"/>
          </p:nvPr>
        </p:nvSpPr>
        <p:spPr>
          <a:xfrm>
            <a:off x="1143000" y="2286000"/>
            <a:ext cx="7514035" cy="3962400"/>
          </a:xfrm>
        </p:spPr>
        <p:txBody>
          <a:bodyPr anchor="t"/>
          <a:lstStyle/>
          <a:p>
            <a:r>
              <a:rPr lang="en-US" altLang="zh-TW" dirty="0"/>
              <a:t>The nature of the communication in health can be</a:t>
            </a:r>
          </a:p>
          <a:p>
            <a:pPr lvl="1"/>
            <a:r>
              <a:rPr lang="en-US" altLang="zh-TW" dirty="0"/>
              <a:t>Patient with practitioner</a:t>
            </a:r>
          </a:p>
          <a:p>
            <a:pPr lvl="1"/>
            <a:r>
              <a:rPr lang="en-US" altLang="zh-TW" dirty="0"/>
              <a:t>Practitioner with Practitioner </a:t>
            </a:r>
            <a:r>
              <a:rPr lang="en-US" altLang="zh-TW" dirty="0" smtClean="0"/>
              <a:t> (Teleradiology) </a:t>
            </a:r>
          </a:p>
          <a:p>
            <a:pPr lvl="1"/>
            <a:r>
              <a:rPr lang="en-US" altLang="zh-TW" dirty="0" smtClean="0"/>
              <a:t>Patient </a:t>
            </a:r>
            <a:r>
              <a:rPr lang="en-US" altLang="zh-TW" dirty="0"/>
              <a:t>with patient (that is, mutual support)</a:t>
            </a:r>
          </a:p>
          <a:p>
            <a:pPr lvl="1"/>
            <a:r>
              <a:rPr lang="en-US" altLang="zh-TW" dirty="0"/>
              <a:t>Practitioner</a:t>
            </a:r>
            <a:r>
              <a:rPr lang="en-US" altLang="zh-TW" dirty="0" smtClean="0"/>
              <a:t> </a:t>
            </a:r>
            <a:r>
              <a:rPr lang="en-US" altLang="zh-TW" dirty="0"/>
              <a:t>or patient accessing educational material (that is, source of health information)</a:t>
            </a:r>
          </a:p>
        </p:txBody>
      </p:sp>
    </p:spTree>
    <p:extLst>
      <p:ext uri="{BB962C8B-B14F-4D97-AF65-F5344CB8AC3E}">
        <p14:creationId xmlns:p14="http://schemas.microsoft.com/office/powerpoint/2010/main" val="1898149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sz="4000"/>
              <a:t>Participants in the telehealth interaction</a:t>
            </a:r>
          </a:p>
        </p:txBody>
      </p:sp>
      <p:sp>
        <p:nvSpPr>
          <p:cNvPr id="10243" name="Rectangle 3"/>
          <p:cNvSpPr>
            <a:spLocks noGrp="1" noChangeArrowheads="1"/>
          </p:cNvSpPr>
          <p:nvPr>
            <p:ph type="body" idx="1"/>
          </p:nvPr>
        </p:nvSpPr>
        <p:spPr>
          <a:xfrm>
            <a:off x="1143000" y="2286000"/>
            <a:ext cx="7514035" cy="3962400"/>
          </a:xfrm>
        </p:spPr>
        <p:txBody>
          <a:bodyPr anchor="t"/>
          <a:lstStyle/>
          <a:p>
            <a:r>
              <a:rPr lang="en-US" altLang="zh-TW" sz="2600" dirty="0"/>
              <a:t>The nature of the communication in health can be</a:t>
            </a:r>
          </a:p>
          <a:p>
            <a:pPr lvl="1"/>
            <a:r>
              <a:rPr lang="en-US" altLang="zh-TW" sz="2200" b="1" dirty="0" smtClean="0"/>
              <a:t>Patient with practitioner</a:t>
            </a:r>
          </a:p>
          <a:p>
            <a:pPr lvl="2"/>
            <a:r>
              <a:rPr lang="en-US" altLang="zh-TW" sz="2000" dirty="0"/>
              <a:t>Telepsychiatry is a common telehealth application usually performed by </a:t>
            </a:r>
            <a:r>
              <a:rPr lang="en-US" altLang="zh-TW" sz="2000" dirty="0" smtClean="0"/>
              <a:t>videoconferencing </a:t>
            </a:r>
          </a:p>
          <a:p>
            <a:pPr lvl="2"/>
            <a:r>
              <a:rPr lang="en-US" altLang="zh-TW" sz="2000" dirty="0"/>
              <a:t>An evaluation of </a:t>
            </a:r>
            <a:r>
              <a:rPr lang="en-US" altLang="zh-TW" sz="2000" dirty="0" smtClean="0"/>
              <a:t>Telepsychiatry </a:t>
            </a:r>
            <a:r>
              <a:rPr lang="en-US" altLang="zh-TW" sz="2000" dirty="0"/>
              <a:t>services in Alberta, Canada, showed that it was acceptable to users and there were significant cost savings from avoided travel by psychiatrists and patients</a:t>
            </a:r>
          </a:p>
          <a:p>
            <a:pPr marL="914400" lvl="2" indent="0">
              <a:buNone/>
            </a:pPr>
            <a:endParaRPr lang="en-US" altLang="zh-TW" sz="2000" dirty="0" smtClean="0"/>
          </a:p>
          <a:p>
            <a:pPr lvl="2"/>
            <a:endParaRPr lang="en-US" altLang="zh-TW" dirty="0"/>
          </a:p>
        </p:txBody>
      </p:sp>
      <p:sp>
        <p:nvSpPr>
          <p:cNvPr id="2" name="TextBox 1"/>
          <p:cNvSpPr txBox="1"/>
          <p:nvPr/>
        </p:nvSpPr>
        <p:spPr>
          <a:xfrm>
            <a:off x="1478280" y="5940177"/>
            <a:ext cx="7696200" cy="707886"/>
          </a:xfrm>
          <a:prstGeom prst="rect">
            <a:avLst/>
          </a:prstGeom>
          <a:noFill/>
        </p:spPr>
        <p:txBody>
          <a:bodyPr wrap="square" rtlCol="0">
            <a:spAutoFit/>
          </a:bodyPr>
          <a:lstStyle/>
          <a:p>
            <a:pPr>
              <a:defRPr/>
            </a:pPr>
            <a:r>
              <a:rPr lang="en-US" sz="1100" b="1" dirty="0"/>
              <a:t>Chapter 19 Telehealth and Communication</a:t>
            </a:r>
            <a:endParaRPr lang="en-US" sz="1100" dirty="0"/>
          </a:p>
          <a:p>
            <a:r>
              <a:rPr lang="en-US" sz="1100" dirty="0"/>
              <a:t>http://</a:t>
            </a:r>
            <a:r>
              <a:rPr lang="en-US" sz="1100" dirty="0" smtClean="0"/>
              <a:t>www.powershow.com/view/12d046NWMxM/Chapter_19_Telehealth_and_Communication_powerpoint_ppt_presentation</a:t>
            </a:r>
            <a:endParaRPr lang="en-US" sz="1100" dirty="0"/>
          </a:p>
          <a:p>
            <a:endParaRPr lang="en-US" dirty="0"/>
          </a:p>
        </p:txBody>
      </p:sp>
    </p:spTree>
    <p:extLst>
      <p:ext uri="{BB962C8B-B14F-4D97-AF65-F5344CB8AC3E}">
        <p14:creationId xmlns:p14="http://schemas.microsoft.com/office/powerpoint/2010/main" val="3598205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sz="4000"/>
              <a:t>Participants in the telehealth interaction</a:t>
            </a:r>
          </a:p>
        </p:txBody>
      </p:sp>
      <p:sp>
        <p:nvSpPr>
          <p:cNvPr id="10243" name="Rectangle 3"/>
          <p:cNvSpPr>
            <a:spLocks noGrp="1" noChangeArrowheads="1"/>
          </p:cNvSpPr>
          <p:nvPr>
            <p:ph type="body" idx="1"/>
          </p:nvPr>
        </p:nvSpPr>
        <p:spPr>
          <a:xfrm>
            <a:off x="1143000" y="2286000"/>
            <a:ext cx="7514035" cy="3962400"/>
          </a:xfrm>
        </p:spPr>
        <p:txBody>
          <a:bodyPr anchor="t">
            <a:normAutofit/>
          </a:bodyPr>
          <a:lstStyle/>
          <a:p>
            <a:r>
              <a:rPr lang="en-US" altLang="zh-TW" dirty="0"/>
              <a:t>The nature of the communication in health can be</a:t>
            </a:r>
          </a:p>
          <a:p>
            <a:pPr lvl="1"/>
            <a:r>
              <a:rPr lang="en-US" altLang="zh-TW" dirty="0" smtClean="0"/>
              <a:t>Patient </a:t>
            </a:r>
            <a:r>
              <a:rPr lang="en-US" altLang="zh-TW" dirty="0"/>
              <a:t>with patient (that is, mutual support</a:t>
            </a:r>
            <a:r>
              <a:rPr lang="en-US" altLang="zh-TW" dirty="0" smtClean="0"/>
              <a:t>)</a:t>
            </a:r>
          </a:p>
          <a:p>
            <a:pPr lvl="2"/>
            <a:r>
              <a:rPr lang="en-US" altLang="zh-TW" sz="2000" dirty="0"/>
              <a:t>S</a:t>
            </a:r>
            <a:r>
              <a:rPr lang="en-US" altLang="zh-TW" sz="2000" dirty="0" smtClean="0"/>
              <a:t>upport </a:t>
            </a:r>
            <a:r>
              <a:rPr lang="en-US" altLang="zh-TW" sz="2000" dirty="0"/>
              <a:t>groups </a:t>
            </a:r>
            <a:r>
              <a:rPr lang="en-US" altLang="zh-TW" sz="2000" dirty="0" smtClean="0"/>
              <a:t>: communication </a:t>
            </a:r>
            <a:r>
              <a:rPr lang="en-US" altLang="zh-TW" sz="2000" dirty="0"/>
              <a:t>between people who have similar conditions, </a:t>
            </a:r>
            <a:endParaRPr lang="en-US" altLang="zh-TW" sz="2000" dirty="0" smtClean="0"/>
          </a:p>
          <a:p>
            <a:pPr lvl="2"/>
            <a:r>
              <a:rPr lang="en-US" altLang="zh-TW" sz="2000" dirty="0" smtClean="0"/>
              <a:t>A </a:t>
            </a:r>
            <a:r>
              <a:rPr lang="en-US" altLang="zh-TW" sz="2000" dirty="0"/>
              <a:t>study of the use of audio conferencing by breast cancer patients in rural Newfoundland showed that it provided valuable mutual support, despite the distances.</a:t>
            </a:r>
          </a:p>
          <a:p>
            <a:pPr lvl="1"/>
            <a:endParaRPr lang="en-US" altLang="zh-TW" dirty="0" smtClean="0"/>
          </a:p>
          <a:p>
            <a:pPr lvl="1"/>
            <a:endParaRPr lang="en-US" altLang="zh-TW" dirty="0"/>
          </a:p>
        </p:txBody>
      </p:sp>
      <p:sp>
        <p:nvSpPr>
          <p:cNvPr id="4" name="TextBox 3"/>
          <p:cNvSpPr txBox="1"/>
          <p:nvPr/>
        </p:nvSpPr>
        <p:spPr>
          <a:xfrm>
            <a:off x="1478280" y="5940177"/>
            <a:ext cx="7696200" cy="707886"/>
          </a:xfrm>
          <a:prstGeom prst="rect">
            <a:avLst/>
          </a:prstGeom>
          <a:noFill/>
        </p:spPr>
        <p:txBody>
          <a:bodyPr wrap="square" rtlCol="0">
            <a:spAutoFit/>
          </a:bodyPr>
          <a:lstStyle/>
          <a:p>
            <a:pPr>
              <a:defRPr/>
            </a:pPr>
            <a:r>
              <a:rPr lang="en-US" sz="1100" b="1" dirty="0"/>
              <a:t>Chapter 19 Telehealth and Communication</a:t>
            </a:r>
            <a:endParaRPr lang="en-US" sz="1100" dirty="0"/>
          </a:p>
          <a:p>
            <a:r>
              <a:rPr lang="en-US" sz="1100" dirty="0"/>
              <a:t>http://</a:t>
            </a:r>
            <a:r>
              <a:rPr lang="en-US" sz="1100" dirty="0" smtClean="0"/>
              <a:t>www.powershow.com/view/12d046NWMxM/Chapter_19_Telehealth_and_Communication_powerpoint_ppt_presentation</a:t>
            </a:r>
            <a:endParaRPr lang="en-US" sz="1100" dirty="0"/>
          </a:p>
          <a:p>
            <a:endParaRPr lang="en-US" dirty="0"/>
          </a:p>
        </p:txBody>
      </p:sp>
    </p:spTree>
    <p:extLst>
      <p:ext uri="{BB962C8B-B14F-4D97-AF65-F5344CB8AC3E}">
        <p14:creationId xmlns:p14="http://schemas.microsoft.com/office/powerpoint/2010/main" val="442703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Driving Forces of Telehealth</a:t>
            </a:r>
            <a:br>
              <a:rPr lang="en-US" dirty="0"/>
            </a:b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endParaRPr lang="en-US" sz="2800" dirty="0" smtClean="0"/>
          </a:p>
          <a:p>
            <a:endParaRPr lang="en-US" dirty="0"/>
          </a:p>
        </p:txBody>
      </p:sp>
      <p:graphicFrame>
        <p:nvGraphicFramePr>
          <p:cNvPr id="4" name="Diagram 3"/>
          <p:cNvGraphicFramePr/>
          <p:nvPr>
            <p:extLst>
              <p:ext uri="{D42A27DB-BD31-4B8C-83A1-F6EECF244321}">
                <p14:modId xmlns:p14="http://schemas.microsoft.com/office/powerpoint/2010/main" val="1257985020"/>
              </p:ext>
            </p:extLst>
          </p:nvPr>
        </p:nvGraphicFramePr>
        <p:xfrm>
          <a:off x="914400" y="1219200"/>
          <a:ext cx="7543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7236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Objectives </a:t>
            </a: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r>
              <a:rPr lang="en-US" sz="2800" dirty="0" smtClean="0"/>
              <a:t>Define Telehealth and Telemedicine</a:t>
            </a:r>
          </a:p>
          <a:p>
            <a:r>
              <a:rPr lang="en-US" sz="2800" dirty="0" smtClean="0"/>
              <a:t>History of Telehealth </a:t>
            </a:r>
          </a:p>
          <a:p>
            <a:r>
              <a:rPr lang="en-US" sz="2800" dirty="0" smtClean="0"/>
              <a:t>Identify </a:t>
            </a:r>
            <a:r>
              <a:rPr lang="en-US" sz="2800" dirty="0"/>
              <a:t>D</a:t>
            </a:r>
            <a:r>
              <a:rPr lang="en-US" sz="2800" dirty="0" smtClean="0"/>
              <a:t>riving Forces of Telehealth</a:t>
            </a:r>
          </a:p>
          <a:p>
            <a:r>
              <a:rPr lang="en-US" sz="2800" dirty="0" smtClean="0"/>
              <a:t>List the Advantages of Telehealth </a:t>
            </a:r>
          </a:p>
          <a:p>
            <a:r>
              <a:rPr lang="en-US" sz="2800" dirty="0" smtClean="0"/>
              <a:t>Identify equipment and technology to sustain telehealth </a:t>
            </a:r>
          </a:p>
          <a:p>
            <a:r>
              <a:rPr lang="en-US" sz="2800" dirty="0" smtClean="0"/>
              <a:t>Identify several telehealth applications </a:t>
            </a:r>
          </a:p>
          <a:p>
            <a:endParaRPr lang="en-US" sz="2800" dirty="0" smtClean="0"/>
          </a:p>
          <a:p>
            <a:endParaRPr lang="en-US" dirty="0"/>
          </a:p>
        </p:txBody>
      </p:sp>
    </p:spTree>
    <p:extLst>
      <p:ext uri="{BB962C8B-B14F-4D97-AF65-F5344CB8AC3E}">
        <p14:creationId xmlns:p14="http://schemas.microsoft.com/office/powerpoint/2010/main" val="2174328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186" y="387355"/>
            <a:ext cx="7514035" cy="1369611"/>
          </a:xfrm>
        </p:spPr>
        <p:txBody>
          <a:bodyPr>
            <a:normAutofit/>
          </a:bodyPr>
          <a:lstStyle/>
          <a:p>
            <a:r>
              <a:rPr lang="en-US" b="1" dirty="0" smtClean="0"/>
              <a:t> </a:t>
            </a:r>
            <a:r>
              <a:rPr lang="en-US" dirty="0"/>
              <a:t/>
            </a:r>
            <a:br>
              <a:rPr lang="en-US" dirty="0"/>
            </a:br>
            <a:endParaRPr lang="en-US" dirty="0"/>
          </a:p>
        </p:txBody>
      </p:sp>
      <p:grpSp>
        <p:nvGrpSpPr>
          <p:cNvPr id="4" name="Group 34"/>
          <p:cNvGrpSpPr>
            <a:grpSpLocks/>
          </p:cNvGrpSpPr>
          <p:nvPr/>
        </p:nvGrpSpPr>
        <p:grpSpPr bwMode="auto">
          <a:xfrm>
            <a:off x="1411887" y="1437004"/>
            <a:ext cx="6829490" cy="3822700"/>
            <a:chOff x="428" y="1159"/>
            <a:chExt cx="5484" cy="2408"/>
          </a:xfrm>
        </p:grpSpPr>
        <p:sp>
          <p:nvSpPr>
            <p:cNvPr id="5" name="Freeform 2"/>
            <p:cNvSpPr>
              <a:spLocks/>
            </p:cNvSpPr>
            <p:nvPr/>
          </p:nvSpPr>
          <p:spPr bwMode="auto">
            <a:xfrm>
              <a:off x="550" y="1427"/>
              <a:ext cx="4830" cy="1549"/>
            </a:xfrm>
            <a:custGeom>
              <a:avLst/>
              <a:gdLst>
                <a:gd name="T0" fmla="*/ 0 w 4462"/>
                <a:gd name="T1" fmla="*/ 0 h 1487"/>
                <a:gd name="T2" fmla="*/ 9414840 w 4462"/>
                <a:gd name="T3" fmla="*/ 1142363 h 1487"/>
                <a:gd name="T4" fmla="*/ 13353152 w 4462"/>
                <a:gd name="T5" fmla="*/ 3273018 h 1487"/>
                <a:gd name="T6" fmla="*/ 0 60000 65536"/>
                <a:gd name="T7" fmla="*/ 0 60000 65536"/>
                <a:gd name="T8" fmla="*/ 0 60000 65536"/>
                <a:gd name="T9" fmla="*/ 0 w 4462"/>
                <a:gd name="T10" fmla="*/ 0 h 1487"/>
                <a:gd name="T11" fmla="*/ 4462 w 4462"/>
                <a:gd name="T12" fmla="*/ 1487 h 1487"/>
              </a:gdLst>
              <a:ahLst/>
              <a:cxnLst>
                <a:cxn ang="T6">
                  <a:pos x="T0" y="T1"/>
                </a:cxn>
                <a:cxn ang="T7">
                  <a:pos x="T2" y="T3"/>
                </a:cxn>
                <a:cxn ang="T8">
                  <a:pos x="T4" y="T5"/>
                </a:cxn>
              </a:cxnLst>
              <a:rect l="T9" t="T10" r="T11" b="T12"/>
              <a:pathLst>
                <a:path w="4462" h="1487">
                  <a:moveTo>
                    <a:pt x="0" y="0"/>
                  </a:moveTo>
                  <a:cubicBezTo>
                    <a:pt x="1201" y="135"/>
                    <a:pt x="2402" y="271"/>
                    <a:pt x="3146" y="519"/>
                  </a:cubicBezTo>
                  <a:cubicBezTo>
                    <a:pt x="3890" y="767"/>
                    <a:pt x="4176" y="1127"/>
                    <a:pt x="4462" y="1487"/>
                  </a:cubicBez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solidFill>
                  <a:prstClr val="black"/>
                </a:solidFill>
              </a:endParaRPr>
            </a:p>
          </p:txBody>
        </p:sp>
        <p:sp>
          <p:nvSpPr>
            <p:cNvPr id="6" name="Freeform 3"/>
            <p:cNvSpPr>
              <a:spLocks/>
            </p:cNvSpPr>
            <p:nvPr/>
          </p:nvSpPr>
          <p:spPr bwMode="auto">
            <a:xfrm>
              <a:off x="436" y="1303"/>
              <a:ext cx="4892" cy="2263"/>
            </a:xfrm>
            <a:custGeom>
              <a:avLst/>
              <a:gdLst>
                <a:gd name="T0" fmla="*/ 0 w 3552"/>
                <a:gd name="T1" fmla="*/ 29747686 h 1672"/>
                <a:gd name="T2" fmla="*/ 13809916 w 3552"/>
                <a:gd name="T3" fmla="*/ 29747686 h 1672"/>
                <a:gd name="T4" fmla="*/ 29592679 w 3552"/>
                <a:gd name="T5" fmla="*/ 28889587 h 1672"/>
                <a:gd name="T6" fmla="*/ 48334687 w 3552"/>
                <a:gd name="T7" fmla="*/ 26315266 h 1672"/>
                <a:gd name="T8" fmla="*/ 59185335 w 3552"/>
                <a:gd name="T9" fmla="*/ 22024723 h 1672"/>
                <a:gd name="T10" fmla="*/ 69049573 w 3552"/>
                <a:gd name="T11" fmla="*/ 3146387 h 1672"/>
                <a:gd name="T12" fmla="*/ 72995252 w 3552"/>
                <a:gd name="T13" fmla="*/ 3146387 h 1672"/>
                <a:gd name="T14" fmla="*/ 0 60000 65536"/>
                <a:gd name="T15" fmla="*/ 0 60000 65536"/>
                <a:gd name="T16" fmla="*/ 0 60000 65536"/>
                <a:gd name="T17" fmla="*/ 0 60000 65536"/>
                <a:gd name="T18" fmla="*/ 0 60000 65536"/>
                <a:gd name="T19" fmla="*/ 0 60000 65536"/>
                <a:gd name="T20" fmla="*/ 0 60000 65536"/>
                <a:gd name="T21" fmla="*/ 0 w 3552"/>
                <a:gd name="T22" fmla="*/ 0 h 1672"/>
                <a:gd name="T23" fmla="*/ 3552 w 3552"/>
                <a:gd name="T24" fmla="*/ 1672 h 16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52" h="1672">
                  <a:moveTo>
                    <a:pt x="0" y="1664"/>
                  </a:moveTo>
                  <a:cubicBezTo>
                    <a:pt x="216" y="1668"/>
                    <a:pt x="432" y="1672"/>
                    <a:pt x="672" y="1664"/>
                  </a:cubicBezTo>
                  <a:cubicBezTo>
                    <a:pt x="912" y="1656"/>
                    <a:pt x="1160" y="1648"/>
                    <a:pt x="1440" y="1616"/>
                  </a:cubicBezTo>
                  <a:cubicBezTo>
                    <a:pt x="1720" y="1584"/>
                    <a:pt x="2112" y="1536"/>
                    <a:pt x="2352" y="1472"/>
                  </a:cubicBezTo>
                  <a:cubicBezTo>
                    <a:pt x="2592" y="1408"/>
                    <a:pt x="2712" y="1448"/>
                    <a:pt x="2880" y="1232"/>
                  </a:cubicBezTo>
                  <a:cubicBezTo>
                    <a:pt x="3048" y="1016"/>
                    <a:pt x="3248" y="352"/>
                    <a:pt x="3360" y="176"/>
                  </a:cubicBezTo>
                  <a:cubicBezTo>
                    <a:pt x="3472" y="0"/>
                    <a:pt x="3520" y="176"/>
                    <a:pt x="3552" y="17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solidFill>
                  <a:prstClr val="black"/>
                </a:solidFill>
              </a:endParaRPr>
            </a:p>
          </p:txBody>
        </p:sp>
        <p:sp>
          <p:nvSpPr>
            <p:cNvPr id="7" name="Line 5"/>
            <p:cNvSpPr>
              <a:spLocks noChangeShapeType="1"/>
            </p:cNvSpPr>
            <p:nvPr/>
          </p:nvSpPr>
          <p:spPr bwMode="auto">
            <a:xfrm>
              <a:off x="428" y="1207"/>
              <a:ext cx="0" cy="23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en-US">
                <a:solidFill>
                  <a:prstClr val="black"/>
                </a:solidFill>
              </a:endParaRPr>
            </a:p>
          </p:txBody>
        </p:sp>
        <p:sp>
          <p:nvSpPr>
            <p:cNvPr id="8" name="Rectangle 6"/>
            <p:cNvSpPr>
              <a:spLocks noChangeArrowheads="1"/>
            </p:cNvSpPr>
            <p:nvPr/>
          </p:nvSpPr>
          <p:spPr bwMode="auto">
            <a:xfrm>
              <a:off x="4608" y="1399"/>
              <a:ext cx="960" cy="216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solidFill>
                  <a:prstClr val="black"/>
                </a:solidFill>
              </a:endParaRPr>
            </a:p>
          </p:txBody>
        </p:sp>
        <p:sp>
          <p:nvSpPr>
            <p:cNvPr id="9" name="Text Box 7"/>
            <p:cNvSpPr txBox="1">
              <a:spLocks noChangeArrowheads="1"/>
            </p:cNvSpPr>
            <p:nvPr/>
          </p:nvSpPr>
          <p:spPr bwMode="auto">
            <a:xfrm>
              <a:off x="4598" y="3039"/>
              <a:ext cx="131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9pPr>
            </a:lstStyle>
            <a:p>
              <a:pPr defTabSz="457200">
                <a:spcBef>
                  <a:spcPct val="0"/>
                </a:spcBef>
              </a:pPr>
              <a:r>
                <a:rPr lang="en-US" sz="1600" b="1">
                  <a:solidFill>
                    <a:srgbClr val="FF0000"/>
                  </a:solidFill>
                </a:rPr>
                <a:t>20% of people</a:t>
              </a:r>
            </a:p>
            <a:p>
              <a:pPr defTabSz="457200">
                <a:spcBef>
                  <a:spcPct val="0"/>
                </a:spcBef>
              </a:pPr>
              <a:r>
                <a:rPr lang="en-US" sz="1600" b="1">
                  <a:solidFill>
                    <a:srgbClr val="FF0000"/>
                  </a:solidFill>
                </a:rPr>
                <a:t>generate</a:t>
              </a:r>
            </a:p>
            <a:p>
              <a:pPr defTabSz="457200">
                <a:spcBef>
                  <a:spcPct val="0"/>
                </a:spcBef>
              </a:pPr>
              <a:r>
                <a:rPr lang="en-US" sz="1600" b="1">
                  <a:solidFill>
                    <a:srgbClr val="FF0000"/>
                  </a:solidFill>
                </a:rPr>
                <a:t>80% of costs</a:t>
              </a:r>
            </a:p>
          </p:txBody>
        </p:sp>
        <p:sp>
          <p:nvSpPr>
            <p:cNvPr id="10" name="Text Box 9"/>
            <p:cNvSpPr txBox="1">
              <a:spLocks noChangeArrowheads="1"/>
            </p:cNvSpPr>
            <p:nvPr/>
          </p:nvSpPr>
          <p:spPr bwMode="auto">
            <a:xfrm>
              <a:off x="3936" y="1159"/>
              <a:ext cx="153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9pPr>
            </a:lstStyle>
            <a:p>
              <a:pPr defTabSz="457200"/>
              <a:r>
                <a:rPr lang="en-US" sz="1600" b="1">
                  <a:solidFill>
                    <a:srgbClr val="212121"/>
                  </a:solidFill>
                </a:rPr>
                <a:t>Health care spending</a:t>
              </a:r>
            </a:p>
          </p:txBody>
        </p:sp>
        <p:sp>
          <p:nvSpPr>
            <p:cNvPr id="11" name="Line 10"/>
            <p:cNvSpPr>
              <a:spLocks noChangeShapeType="1"/>
            </p:cNvSpPr>
            <p:nvPr/>
          </p:nvSpPr>
          <p:spPr bwMode="auto">
            <a:xfrm>
              <a:off x="4608" y="1351"/>
              <a:ext cx="336" cy="384"/>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en-US">
                <a:solidFill>
                  <a:prstClr val="black"/>
                </a:solidFill>
              </a:endParaRPr>
            </a:p>
          </p:txBody>
        </p:sp>
        <p:sp>
          <p:nvSpPr>
            <p:cNvPr id="12" name="Text Box 11"/>
            <p:cNvSpPr txBox="1">
              <a:spLocks noChangeArrowheads="1"/>
            </p:cNvSpPr>
            <p:nvPr/>
          </p:nvSpPr>
          <p:spPr bwMode="auto">
            <a:xfrm rot="21580428">
              <a:off x="4031" y="2501"/>
              <a:ext cx="103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9pPr>
            </a:lstStyle>
            <a:p>
              <a:pPr defTabSz="457200"/>
              <a:r>
                <a:rPr lang="en-US" sz="1600" b="1">
                  <a:solidFill>
                    <a:prstClr val="white"/>
                  </a:solidFill>
                </a:rPr>
                <a:t>Early </a:t>
              </a:r>
            </a:p>
            <a:p>
              <a:pPr defTabSz="457200"/>
              <a:r>
                <a:rPr lang="en-US" sz="1600" b="1">
                  <a:solidFill>
                    <a:prstClr val="white"/>
                  </a:solidFill>
                </a:rPr>
                <a:t>Symptoms</a:t>
              </a:r>
            </a:p>
          </p:txBody>
        </p:sp>
        <p:sp>
          <p:nvSpPr>
            <p:cNvPr id="13" name="Line 12"/>
            <p:cNvSpPr>
              <a:spLocks noChangeShapeType="1"/>
            </p:cNvSpPr>
            <p:nvPr/>
          </p:nvSpPr>
          <p:spPr bwMode="auto">
            <a:xfrm flipV="1">
              <a:off x="672" y="3559"/>
              <a:ext cx="4896"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en-US">
                <a:solidFill>
                  <a:prstClr val="black"/>
                </a:solidFill>
              </a:endParaRPr>
            </a:p>
          </p:txBody>
        </p:sp>
        <p:sp>
          <p:nvSpPr>
            <p:cNvPr id="14" name="Text Box 13"/>
            <p:cNvSpPr txBox="1">
              <a:spLocks noChangeArrowheads="1"/>
            </p:cNvSpPr>
            <p:nvPr/>
          </p:nvSpPr>
          <p:spPr bwMode="auto">
            <a:xfrm>
              <a:off x="892" y="1211"/>
              <a:ext cx="15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9pPr>
            </a:lstStyle>
            <a:p>
              <a:pPr defTabSz="457200"/>
              <a:r>
                <a:rPr lang="en-US" sz="1600" b="1" dirty="0">
                  <a:solidFill>
                    <a:srgbClr val="212121"/>
                  </a:solidFill>
                </a:rPr>
                <a:t>Health Status</a:t>
              </a:r>
            </a:p>
          </p:txBody>
        </p:sp>
        <p:sp>
          <p:nvSpPr>
            <p:cNvPr id="15" name="Line 16"/>
            <p:cNvSpPr>
              <a:spLocks noChangeShapeType="1"/>
            </p:cNvSpPr>
            <p:nvPr/>
          </p:nvSpPr>
          <p:spPr bwMode="auto">
            <a:xfrm flipH="1">
              <a:off x="1528" y="1389"/>
              <a:ext cx="135" cy="129"/>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en-US">
                <a:solidFill>
                  <a:prstClr val="black"/>
                </a:solidFill>
              </a:endParaRPr>
            </a:p>
          </p:txBody>
        </p:sp>
        <p:grpSp>
          <p:nvGrpSpPr>
            <p:cNvPr id="16" name="Group 17"/>
            <p:cNvGrpSpPr>
              <a:grpSpLocks/>
            </p:cNvGrpSpPr>
            <p:nvPr/>
          </p:nvGrpSpPr>
          <p:grpSpPr bwMode="auto">
            <a:xfrm>
              <a:off x="488" y="1886"/>
              <a:ext cx="1411" cy="1411"/>
              <a:chOff x="635" y="1904"/>
              <a:chExt cx="1411" cy="1411"/>
            </a:xfrm>
          </p:grpSpPr>
          <p:pic>
            <p:nvPicPr>
              <p:cNvPr id="29" name="Picture 18" descr="PPP_CSPHE_CLP_SphereA_Blu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 y="1904"/>
                <a:ext cx="1411" cy="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9"/>
              <p:cNvSpPr txBox="1">
                <a:spLocks noChangeAspect="1" noChangeArrowheads="1"/>
              </p:cNvSpPr>
              <p:nvPr/>
            </p:nvSpPr>
            <p:spPr bwMode="auto">
              <a:xfrm>
                <a:off x="1001" y="2465"/>
                <a:ext cx="95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9pPr>
              </a:lstStyle>
              <a:p>
                <a:pPr defTabSz="457200" eaLnBrk="1" hangingPunct="1"/>
                <a:r>
                  <a:rPr lang="en-US" sz="1600" b="1" i="1">
                    <a:solidFill>
                      <a:prstClr val="white"/>
                    </a:solidFill>
                  </a:rPr>
                  <a:t>Healthy / </a:t>
                </a:r>
                <a:br>
                  <a:rPr lang="en-US" sz="1600" b="1" i="1">
                    <a:solidFill>
                      <a:prstClr val="white"/>
                    </a:solidFill>
                  </a:rPr>
                </a:br>
                <a:r>
                  <a:rPr lang="en-US" sz="1600" b="1" i="1">
                    <a:solidFill>
                      <a:prstClr val="white"/>
                    </a:solidFill>
                  </a:rPr>
                  <a:t>Low Risk</a:t>
                </a:r>
              </a:p>
            </p:txBody>
          </p:sp>
        </p:grpSp>
        <p:grpSp>
          <p:nvGrpSpPr>
            <p:cNvPr id="17" name="Group 20"/>
            <p:cNvGrpSpPr>
              <a:grpSpLocks/>
            </p:cNvGrpSpPr>
            <p:nvPr/>
          </p:nvGrpSpPr>
          <p:grpSpPr bwMode="auto">
            <a:xfrm>
              <a:off x="3002" y="2037"/>
              <a:ext cx="1192" cy="1094"/>
              <a:chOff x="3156" y="2055"/>
              <a:chExt cx="1192" cy="1094"/>
            </a:xfrm>
          </p:grpSpPr>
          <p:pic>
            <p:nvPicPr>
              <p:cNvPr id="27" name="Picture 21" descr="PPP_CSPHE_CLP_SphereA_Gree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56" y="2055"/>
                <a:ext cx="1094"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22"/>
              <p:cNvSpPr txBox="1">
                <a:spLocks noChangeAspect="1" noChangeArrowheads="1"/>
              </p:cNvSpPr>
              <p:nvPr/>
            </p:nvSpPr>
            <p:spPr bwMode="auto">
              <a:xfrm>
                <a:off x="3357" y="2467"/>
                <a:ext cx="99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9pPr>
              </a:lstStyle>
              <a:p>
                <a:pPr defTabSz="457200" eaLnBrk="1" hangingPunct="1"/>
                <a:r>
                  <a:rPr lang="en-US" sz="1600" b="1" i="1">
                    <a:solidFill>
                      <a:prstClr val="black"/>
                    </a:solidFill>
                  </a:rPr>
                  <a:t>High Risk</a:t>
                </a:r>
              </a:p>
            </p:txBody>
          </p:sp>
        </p:grpSp>
        <p:grpSp>
          <p:nvGrpSpPr>
            <p:cNvPr id="18" name="Group 23"/>
            <p:cNvGrpSpPr>
              <a:grpSpLocks noChangeAspect="1"/>
            </p:cNvGrpSpPr>
            <p:nvPr/>
          </p:nvGrpSpPr>
          <p:grpSpPr bwMode="auto">
            <a:xfrm>
              <a:off x="1903" y="2045"/>
              <a:ext cx="1094" cy="1094"/>
              <a:chOff x="3413" y="2707"/>
              <a:chExt cx="1365" cy="1365"/>
            </a:xfrm>
          </p:grpSpPr>
          <p:pic>
            <p:nvPicPr>
              <p:cNvPr id="25" name="Picture 24" descr="PPP_CSPHE_CLP_SphereA_Light Blu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13" y="2707"/>
                <a:ext cx="136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5"/>
              <p:cNvSpPr txBox="1">
                <a:spLocks noChangeAspect="1" noChangeArrowheads="1"/>
              </p:cNvSpPr>
              <p:nvPr/>
            </p:nvSpPr>
            <p:spPr bwMode="auto">
              <a:xfrm>
                <a:off x="3759" y="3219"/>
                <a:ext cx="988"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9pPr>
              </a:lstStyle>
              <a:p>
                <a:pPr defTabSz="457200" eaLnBrk="1" hangingPunct="1"/>
                <a:r>
                  <a:rPr lang="en-US" sz="1600" b="1" i="1">
                    <a:solidFill>
                      <a:prstClr val="black"/>
                    </a:solidFill>
                  </a:rPr>
                  <a:t>At Risk</a:t>
                </a:r>
              </a:p>
            </p:txBody>
          </p:sp>
        </p:grpSp>
        <p:grpSp>
          <p:nvGrpSpPr>
            <p:cNvPr id="19" name="Group 26"/>
            <p:cNvGrpSpPr>
              <a:grpSpLocks/>
            </p:cNvGrpSpPr>
            <p:nvPr/>
          </p:nvGrpSpPr>
          <p:grpSpPr bwMode="auto">
            <a:xfrm>
              <a:off x="4709" y="2339"/>
              <a:ext cx="762" cy="489"/>
              <a:chOff x="4828" y="2357"/>
              <a:chExt cx="762" cy="489"/>
            </a:xfrm>
          </p:grpSpPr>
          <p:pic>
            <p:nvPicPr>
              <p:cNvPr id="23" name="Picture 27" descr="PPP_CSPHE_CLP_SphereA_Re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55" y="2357"/>
                <a:ext cx="489"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28"/>
              <p:cNvSpPr txBox="1">
                <a:spLocks noChangeArrowheads="1"/>
              </p:cNvSpPr>
              <p:nvPr/>
            </p:nvSpPr>
            <p:spPr bwMode="auto">
              <a:xfrm rot="9608">
                <a:off x="4828" y="2396"/>
                <a:ext cx="76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9pPr>
              </a:lstStyle>
              <a:p>
                <a:pPr algn="ctr" defTabSz="457200"/>
                <a:r>
                  <a:rPr lang="en-US" sz="1400" b="1" i="1" dirty="0">
                    <a:solidFill>
                      <a:prstClr val="white"/>
                    </a:solidFill>
                  </a:rPr>
                  <a:t>Active</a:t>
                </a:r>
              </a:p>
              <a:p>
                <a:pPr algn="ctr" defTabSz="457200"/>
                <a:r>
                  <a:rPr lang="en-US" sz="1400" b="1" i="1" dirty="0">
                    <a:solidFill>
                      <a:prstClr val="white"/>
                    </a:solidFill>
                  </a:rPr>
                  <a:t>Disease</a:t>
                </a:r>
              </a:p>
            </p:txBody>
          </p:sp>
        </p:grpSp>
        <p:grpSp>
          <p:nvGrpSpPr>
            <p:cNvPr id="20" name="Group 29"/>
            <p:cNvGrpSpPr>
              <a:grpSpLocks/>
            </p:cNvGrpSpPr>
            <p:nvPr/>
          </p:nvGrpSpPr>
          <p:grpSpPr bwMode="auto">
            <a:xfrm>
              <a:off x="4109" y="2225"/>
              <a:ext cx="720" cy="737"/>
              <a:chOff x="4263" y="2243"/>
              <a:chExt cx="720" cy="737"/>
            </a:xfrm>
          </p:grpSpPr>
          <p:pic>
            <p:nvPicPr>
              <p:cNvPr id="21" name="Picture 30" descr="PPP_CSPHE_CLP_SphereA_Orang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263" y="2243"/>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31"/>
              <p:cNvSpPr txBox="1">
                <a:spLocks noChangeAspect="1" noChangeArrowheads="1"/>
              </p:cNvSpPr>
              <p:nvPr/>
            </p:nvSpPr>
            <p:spPr bwMode="auto">
              <a:xfrm>
                <a:off x="4275" y="2301"/>
                <a:ext cx="688"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accent2"/>
                  </a:buClr>
                  <a:defRPr sz="1000">
                    <a:solidFill>
                      <a:schemeClr val="tx1"/>
                    </a:solidFill>
                    <a:latin typeface="Arial" charset="0"/>
                    <a:ea typeface="ＭＳ Ｐゴシック" charset="0"/>
                  </a:defRPr>
                </a:lvl9pPr>
              </a:lstStyle>
              <a:p>
                <a:pPr algn="ctr" defTabSz="457200" eaLnBrk="1" hangingPunct="1"/>
                <a:r>
                  <a:rPr lang="en-US" sz="1600" b="1" i="1" dirty="0">
                    <a:solidFill>
                      <a:prstClr val="black"/>
                    </a:solidFill>
                  </a:rPr>
                  <a:t>Early</a:t>
                </a:r>
                <a:br>
                  <a:rPr lang="en-US" sz="1600" b="1" i="1" dirty="0">
                    <a:solidFill>
                      <a:prstClr val="black"/>
                    </a:solidFill>
                  </a:rPr>
                </a:br>
                <a:r>
                  <a:rPr lang="en-US" sz="1600" b="1" i="1" dirty="0">
                    <a:solidFill>
                      <a:prstClr val="black"/>
                    </a:solidFill>
                  </a:rPr>
                  <a:t>Clinical</a:t>
                </a:r>
                <a:br>
                  <a:rPr lang="en-US" sz="1600" b="1" i="1" dirty="0">
                    <a:solidFill>
                      <a:prstClr val="black"/>
                    </a:solidFill>
                  </a:rPr>
                </a:br>
                <a:r>
                  <a:rPr lang="en-US" sz="1600" b="1" i="1" dirty="0">
                    <a:solidFill>
                      <a:prstClr val="black"/>
                    </a:solidFill>
                  </a:rPr>
                  <a:t>Symptoms</a:t>
                </a:r>
              </a:p>
            </p:txBody>
          </p:sp>
        </p:grpSp>
      </p:grpSp>
      <p:sp>
        <p:nvSpPr>
          <p:cNvPr id="31" name="Title 1"/>
          <p:cNvSpPr txBox="1">
            <a:spLocks/>
          </p:cNvSpPr>
          <p:nvPr/>
        </p:nvSpPr>
        <p:spPr>
          <a:xfrm>
            <a:off x="2069177" y="576360"/>
            <a:ext cx="6172200" cy="869327"/>
          </a:xfrm>
          <a:prstGeom prst="rect">
            <a:avLst/>
          </a:prstGeom>
          <a:effectLst/>
        </p:spPr>
        <p:txBody>
          <a:bodyPr vert="horz" lIns="91440" tIns="45720" rIns="91440" bIns="45720" rtlCol="0" anchor="ctr">
            <a:normAutofit fontScale="85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Is “At the Point of Care” Too Late?</a:t>
            </a:r>
            <a:endParaRPr lang="en-US" dirty="0">
              <a:solidFill>
                <a:prstClr val="black"/>
              </a:solidFill>
            </a:endParaRPr>
          </a:p>
        </p:txBody>
      </p:sp>
      <p:sp>
        <p:nvSpPr>
          <p:cNvPr id="32" name="Content Placeholder 30"/>
          <p:cNvSpPr>
            <a:spLocks noGrp="1"/>
          </p:cNvSpPr>
          <p:nvPr>
            <p:ph idx="1"/>
          </p:nvPr>
        </p:nvSpPr>
        <p:spPr>
          <a:xfrm>
            <a:off x="1411887" y="5638800"/>
            <a:ext cx="6999890" cy="562240"/>
          </a:xfrm>
        </p:spPr>
        <p:txBody>
          <a:bodyPr>
            <a:noAutofit/>
          </a:bodyPr>
          <a:lstStyle/>
          <a:p>
            <a:pPr marL="0" indent="0">
              <a:lnSpc>
                <a:spcPct val="70000"/>
              </a:lnSpc>
              <a:buNone/>
            </a:pPr>
            <a:r>
              <a:rPr lang="en-US" sz="2400" dirty="0" smtClean="0"/>
              <a:t>- Early detection of at-risk patients</a:t>
            </a:r>
          </a:p>
          <a:p>
            <a:pPr marL="0" indent="0">
              <a:lnSpc>
                <a:spcPct val="70000"/>
              </a:lnSpc>
              <a:buNone/>
            </a:pPr>
            <a:r>
              <a:rPr lang="en-US" sz="2400" dirty="0" smtClean="0"/>
              <a:t>- Provide </a:t>
            </a:r>
            <a:r>
              <a:rPr lang="en-US" sz="2400" b="1" u="sng" dirty="0" smtClean="0"/>
              <a:t>personalized</a:t>
            </a:r>
            <a:r>
              <a:rPr lang="en-US" sz="2400" dirty="0" smtClean="0"/>
              <a:t> evidence to enable pro-active decisions</a:t>
            </a:r>
          </a:p>
        </p:txBody>
      </p:sp>
    </p:spTree>
    <p:extLst>
      <p:ext uri="{BB962C8B-B14F-4D97-AF65-F5344CB8AC3E}">
        <p14:creationId xmlns:p14="http://schemas.microsoft.com/office/powerpoint/2010/main" val="372755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Driving Forces of Telehealth</a:t>
            </a:r>
            <a:br>
              <a:rPr lang="en-US" dirty="0"/>
            </a:b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r>
              <a:rPr lang="en-US" sz="2800" dirty="0" smtClean="0"/>
              <a:t>Quality of Care </a:t>
            </a:r>
          </a:p>
          <a:p>
            <a:pPr lvl="1"/>
            <a:r>
              <a:rPr lang="en-US" sz="2400" dirty="0"/>
              <a:t>Provide diagnostics</a:t>
            </a:r>
          </a:p>
          <a:p>
            <a:pPr lvl="1"/>
            <a:r>
              <a:rPr lang="en-US" sz="2400" dirty="0"/>
              <a:t>New mode of treatment</a:t>
            </a:r>
          </a:p>
          <a:p>
            <a:pPr lvl="1"/>
            <a:r>
              <a:rPr lang="en-US" sz="2400" dirty="0"/>
              <a:t>Improve patient satisfaction (early treatment, higher frequency of encounter</a:t>
            </a:r>
            <a:endParaRPr lang="en-US" sz="2400" dirty="0" smtClean="0"/>
          </a:p>
          <a:p>
            <a:endParaRPr lang="en-US" dirty="0"/>
          </a:p>
        </p:txBody>
      </p:sp>
    </p:spTree>
    <p:extLst>
      <p:ext uri="{BB962C8B-B14F-4D97-AF65-F5344CB8AC3E}">
        <p14:creationId xmlns:p14="http://schemas.microsoft.com/office/powerpoint/2010/main" val="2676150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Driving Forces of Telehealth</a:t>
            </a:r>
            <a:br>
              <a:rPr lang="en-US" dirty="0"/>
            </a:b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r>
              <a:rPr lang="en-US" sz="2800" dirty="0" smtClean="0"/>
              <a:t>Access to Care </a:t>
            </a:r>
          </a:p>
          <a:p>
            <a:pPr lvl="1"/>
            <a:r>
              <a:rPr lang="en-US" sz="2400" dirty="0"/>
              <a:t>Access for people with situational limitations (physical disabilities, elderly, </a:t>
            </a:r>
            <a:r>
              <a:rPr lang="en-US" sz="2400" dirty="0" err="1"/>
              <a:t>etc</a:t>
            </a:r>
            <a:r>
              <a:rPr lang="en-US" sz="2400" dirty="0"/>
              <a:t>)</a:t>
            </a:r>
          </a:p>
          <a:p>
            <a:pPr lvl="1"/>
            <a:r>
              <a:rPr lang="en-US" sz="2400" dirty="0"/>
              <a:t>Minimize distance of travel for people in hard to reach/isolated locations</a:t>
            </a:r>
          </a:p>
          <a:p>
            <a:pPr lvl="1"/>
            <a:r>
              <a:rPr lang="en-US" sz="2400" dirty="0"/>
              <a:t>Not limited by time/place</a:t>
            </a:r>
          </a:p>
          <a:p>
            <a:endParaRPr lang="en-US" dirty="0"/>
          </a:p>
        </p:txBody>
      </p:sp>
    </p:spTree>
    <p:extLst>
      <p:ext uri="{BB962C8B-B14F-4D97-AF65-F5344CB8AC3E}">
        <p14:creationId xmlns:p14="http://schemas.microsoft.com/office/powerpoint/2010/main" val="1926128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Driving Forces of Telehealth</a:t>
            </a:r>
            <a:br>
              <a:rPr lang="en-US" dirty="0"/>
            </a:b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r>
              <a:rPr lang="en-US" sz="2800" dirty="0" smtClean="0"/>
              <a:t>Cost of Care </a:t>
            </a:r>
          </a:p>
          <a:p>
            <a:pPr lvl="1"/>
            <a:r>
              <a:rPr lang="en-US" sz="2400" dirty="0"/>
              <a:t>Prevent/early treatment of disease = lower cost of care (both to provider and society)</a:t>
            </a:r>
          </a:p>
          <a:p>
            <a:pPr lvl="1"/>
            <a:r>
              <a:rPr lang="en-US" sz="2400" dirty="0"/>
              <a:t>Lower cost from travel</a:t>
            </a:r>
          </a:p>
          <a:p>
            <a:endParaRPr lang="en-US" dirty="0"/>
          </a:p>
        </p:txBody>
      </p:sp>
    </p:spTree>
    <p:extLst>
      <p:ext uri="{BB962C8B-B14F-4D97-AF65-F5344CB8AC3E}">
        <p14:creationId xmlns:p14="http://schemas.microsoft.com/office/powerpoint/2010/main" val="2442437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smtClean="0"/>
              <a:t>Why do Telemedicine/Telehealth?</a:t>
            </a:r>
            <a:endParaRPr lang="en-US" dirty="0"/>
          </a:p>
        </p:txBody>
      </p:sp>
      <p:sp>
        <p:nvSpPr>
          <p:cNvPr id="3" name="Content Placeholder 2"/>
          <p:cNvSpPr>
            <a:spLocks noGrp="1"/>
          </p:cNvSpPr>
          <p:nvPr>
            <p:ph idx="1"/>
          </p:nvPr>
        </p:nvSpPr>
        <p:spPr>
          <a:xfrm>
            <a:off x="1113235" y="1638300"/>
            <a:ext cx="7514035" cy="4457700"/>
          </a:xfrm>
        </p:spPr>
        <p:txBody>
          <a:bodyPr anchor="t">
            <a:normAutofit/>
          </a:bodyPr>
          <a:lstStyle/>
          <a:p>
            <a:pPr>
              <a:lnSpc>
                <a:spcPct val="80000"/>
              </a:lnSpc>
              <a:spcBef>
                <a:spcPct val="50000"/>
              </a:spcBef>
              <a:buFontTx/>
              <a:buChar char="•"/>
            </a:pPr>
            <a:r>
              <a:rPr lang="en-US" sz="2800" dirty="0"/>
              <a:t>Access: Time, Travel, </a:t>
            </a:r>
            <a:r>
              <a:rPr lang="en-US" sz="2800" dirty="0" smtClean="0"/>
              <a:t>Expense, Information</a:t>
            </a:r>
            <a:endParaRPr lang="en-US" sz="2800" dirty="0"/>
          </a:p>
          <a:p>
            <a:pPr>
              <a:lnSpc>
                <a:spcPct val="80000"/>
              </a:lnSpc>
              <a:spcBef>
                <a:spcPct val="50000"/>
              </a:spcBef>
              <a:buFontTx/>
              <a:buChar char="•"/>
            </a:pPr>
            <a:r>
              <a:rPr lang="en-US" sz="2800" dirty="0"/>
              <a:t>Health Provider Collaboration</a:t>
            </a:r>
          </a:p>
          <a:p>
            <a:pPr>
              <a:lnSpc>
                <a:spcPct val="80000"/>
              </a:lnSpc>
              <a:spcBef>
                <a:spcPct val="50000"/>
              </a:spcBef>
              <a:buFontTx/>
              <a:buChar char="•"/>
            </a:pPr>
            <a:r>
              <a:rPr lang="en-US" sz="2800" dirty="0"/>
              <a:t>Enhanced Communications</a:t>
            </a:r>
          </a:p>
          <a:p>
            <a:pPr>
              <a:lnSpc>
                <a:spcPct val="80000"/>
              </a:lnSpc>
              <a:spcBef>
                <a:spcPct val="50000"/>
              </a:spcBef>
              <a:buFontTx/>
              <a:buChar char="•"/>
            </a:pPr>
            <a:r>
              <a:rPr lang="en-US" sz="2800" dirty="0"/>
              <a:t>TV &amp; Computer Applications common and non-		threatening</a:t>
            </a:r>
          </a:p>
          <a:p>
            <a:r>
              <a:rPr lang="en-US" sz="2800" dirty="0" smtClean="0"/>
              <a:t>Minimize referrals</a:t>
            </a:r>
          </a:p>
          <a:p>
            <a:endParaRPr lang="en-US" dirty="0"/>
          </a:p>
        </p:txBody>
      </p:sp>
    </p:spTree>
    <p:extLst>
      <p:ext uri="{BB962C8B-B14F-4D97-AF65-F5344CB8AC3E}">
        <p14:creationId xmlns:p14="http://schemas.microsoft.com/office/powerpoint/2010/main" val="1854855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a:t>Why do Telemedicine/Telehealth?</a:t>
            </a:r>
          </a:p>
        </p:txBody>
      </p:sp>
      <p:sp>
        <p:nvSpPr>
          <p:cNvPr id="3" name="Content Placeholder 2"/>
          <p:cNvSpPr>
            <a:spLocks noGrp="1"/>
          </p:cNvSpPr>
          <p:nvPr>
            <p:ph idx="1"/>
          </p:nvPr>
        </p:nvSpPr>
        <p:spPr>
          <a:xfrm>
            <a:off x="1113235" y="1638300"/>
            <a:ext cx="7514035" cy="4457700"/>
          </a:xfrm>
        </p:spPr>
        <p:txBody>
          <a:bodyPr anchor="t">
            <a:normAutofit/>
          </a:bodyPr>
          <a:lstStyle/>
          <a:p>
            <a:pPr>
              <a:spcBef>
                <a:spcPct val="50000"/>
              </a:spcBef>
              <a:buFontTx/>
              <a:buChar char="•"/>
            </a:pPr>
            <a:r>
              <a:rPr lang="en-US" sz="2800" dirty="0"/>
              <a:t>Communication/Collaboration with specialists</a:t>
            </a:r>
          </a:p>
          <a:p>
            <a:pPr>
              <a:spcBef>
                <a:spcPct val="50000"/>
              </a:spcBef>
              <a:buFontTx/>
              <a:buChar char="•"/>
            </a:pPr>
            <a:r>
              <a:rPr lang="en-US" sz="2800" dirty="0"/>
              <a:t>ER ‘front-line’ support</a:t>
            </a:r>
          </a:p>
          <a:p>
            <a:r>
              <a:rPr lang="en-US" altLang="ko-KR" sz="2800" dirty="0">
                <a:ea typeface="굴림" pitchFamily="50" charset="-127"/>
              </a:rPr>
              <a:t>Improved professional education </a:t>
            </a:r>
          </a:p>
          <a:p>
            <a:pPr>
              <a:spcBef>
                <a:spcPct val="50000"/>
              </a:spcBef>
              <a:buFontTx/>
              <a:buChar char="•"/>
            </a:pPr>
            <a:r>
              <a:rPr lang="en-US" sz="2800" dirty="0" smtClean="0"/>
              <a:t>Saves </a:t>
            </a:r>
            <a:r>
              <a:rPr lang="en-US" sz="2800" dirty="0"/>
              <a:t>time, travel to outreach </a:t>
            </a:r>
            <a:r>
              <a:rPr lang="en-US" sz="2800" dirty="0" smtClean="0"/>
              <a:t>clinics</a:t>
            </a:r>
          </a:p>
          <a:p>
            <a:endParaRPr lang="en-US" dirty="0"/>
          </a:p>
        </p:txBody>
      </p:sp>
    </p:spTree>
    <p:extLst>
      <p:ext uri="{BB962C8B-B14F-4D97-AF65-F5344CB8AC3E}">
        <p14:creationId xmlns:p14="http://schemas.microsoft.com/office/powerpoint/2010/main" val="3661908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a:t>List the </a:t>
            </a:r>
            <a:r>
              <a:rPr lang="en-US" dirty="0" smtClean="0"/>
              <a:t>Challenges </a:t>
            </a:r>
            <a:r>
              <a:rPr lang="en-US" dirty="0"/>
              <a:t>of Telehealth </a:t>
            </a:r>
          </a:p>
        </p:txBody>
      </p:sp>
      <p:sp>
        <p:nvSpPr>
          <p:cNvPr id="3" name="Content Placeholder 2"/>
          <p:cNvSpPr>
            <a:spLocks noGrp="1"/>
          </p:cNvSpPr>
          <p:nvPr>
            <p:ph idx="1"/>
          </p:nvPr>
        </p:nvSpPr>
        <p:spPr>
          <a:xfrm>
            <a:off x="1113235" y="1638300"/>
            <a:ext cx="7514035" cy="4152901"/>
          </a:xfrm>
        </p:spPr>
        <p:txBody>
          <a:bodyPr anchor="t">
            <a:normAutofit lnSpcReduction="10000"/>
          </a:bodyPr>
          <a:lstStyle/>
          <a:p>
            <a:pPr>
              <a:defRPr/>
            </a:pPr>
            <a:r>
              <a:rPr lang="en-US" sz="2800" dirty="0"/>
              <a:t>Infrastructure</a:t>
            </a:r>
          </a:p>
          <a:p>
            <a:pPr>
              <a:defRPr/>
            </a:pPr>
            <a:r>
              <a:rPr lang="en-US" sz="2800" dirty="0" smtClean="0"/>
              <a:t>Liability</a:t>
            </a:r>
            <a:endParaRPr lang="en-US" sz="2800" dirty="0"/>
          </a:p>
          <a:p>
            <a:pPr>
              <a:defRPr/>
            </a:pPr>
            <a:r>
              <a:rPr lang="en-US" sz="2800" dirty="0"/>
              <a:t>Privacy</a:t>
            </a:r>
          </a:p>
          <a:p>
            <a:pPr>
              <a:defRPr/>
            </a:pPr>
            <a:r>
              <a:rPr lang="en-US" sz="2800" dirty="0" smtClean="0"/>
              <a:t>End-user lack of knowledge about the benefits, services available in other settings</a:t>
            </a:r>
          </a:p>
          <a:p>
            <a:r>
              <a:rPr lang="en-US" altLang="ko-KR" sz="2800" dirty="0" smtClean="0">
                <a:ea typeface="굴림" pitchFamily="50" charset="-127"/>
              </a:rPr>
              <a:t>Compromised</a:t>
            </a:r>
            <a:r>
              <a:rPr lang="en-US" altLang="ko-KR" sz="2800" baseline="30000" dirty="0" smtClean="0">
                <a:ea typeface="굴림" pitchFamily="50" charset="-127"/>
              </a:rPr>
              <a:t> </a:t>
            </a:r>
            <a:r>
              <a:rPr lang="en-US" altLang="ko-KR" sz="2800" dirty="0">
                <a:ea typeface="굴림" pitchFamily="50" charset="-127"/>
              </a:rPr>
              <a:t>relationship between health professional and patient </a:t>
            </a:r>
          </a:p>
          <a:p>
            <a:r>
              <a:rPr lang="en-US" dirty="0" smtClean="0"/>
              <a:t>Lack of time to adopt telemedicine </a:t>
            </a:r>
          </a:p>
          <a:p>
            <a:pPr marL="0" indent="0">
              <a:buNone/>
            </a:pPr>
            <a:endParaRPr lang="en-US" dirty="0"/>
          </a:p>
        </p:txBody>
      </p:sp>
    </p:spTree>
    <p:extLst>
      <p:ext uri="{BB962C8B-B14F-4D97-AF65-F5344CB8AC3E}">
        <p14:creationId xmlns:p14="http://schemas.microsoft.com/office/powerpoint/2010/main" val="1782062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 equipment and technology to sustain telehealth </a:t>
            </a:r>
            <a:br>
              <a:rPr lang="en-US" dirty="0"/>
            </a:b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fontScale="92500"/>
          </a:bodyPr>
          <a:lstStyle/>
          <a:p>
            <a:r>
              <a:rPr lang="en-US" altLang="zh-TW" sz="2800" dirty="0"/>
              <a:t>Equipment to capture the information at each site</a:t>
            </a:r>
          </a:p>
          <a:p>
            <a:r>
              <a:rPr lang="en-US" altLang="zh-TW" sz="2800" dirty="0"/>
              <a:t>Communication equipment to transmit this information between the sites</a:t>
            </a:r>
          </a:p>
          <a:p>
            <a:r>
              <a:rPr lang="en-US" altLang="zh-TW" sz="2800" dirty="0"/>
              <a:t>Equipment to display the information at the relevant sites</a:t>
            </a:r>
          </a:p>
          <a:p>
            <a:r>
              <a:rPr lang="en-US" altLang="zh-TW" sz="2800" dirty="0"/>
              <a:t>Four types of information transfer common in telehealth</a:t>
            </a:r>
          </a:p>
          <a:p>
            <a:pPr lvl="1"/>
            <a:r>
              <a:rPr lang="en-US" altLang="zh-TW" sz="2400" dirty="0"/>
              <a:t>Audio, text, still images, video</a:t>
            </a:r>
          </a:p>
          <a:p>
            <a:endParaRPr lang="en-US" sz="2800" dirty="0" smtClean="0"/>
          </a:p>
          <a:p>
            <a:endParaRPr lang="en-US" dirty="0"/>
          </a:p>
        </p:txBody>
      </p:sp>
      <p:sp>
        <p:nvSpPr>
          <p:cNvPr id="4" name="TextBox 3"/>
          <p:cNvSpPr txBox="1"/>
          <p:nvPr/>
        </p:nvSpPr>
        <p:spPr>
          <a:xfrm>
            <a:off x="1478280" y="5940177"/>
            <a:ext cx="7696200" cy="707886"/>
          </a:xfrm>
          <a:prstGeom prst="rect">
            <a:avLst/>
          </a:prstGeom>
          <a:noFill/>
        </p:spPr>
        <p:txBody>
          <a:bodyPr wrap="square" rtlCol="0">
            <a:spAutoFit/>
          </a:bodyPr>
          <a:lstStyle/>
          <a:p>
            <a:pPr>
              <a:defRPr/>
            </a:pPr>
            <a:r>
              <a:rPr lang="en-US" sz="1100" b="1" dirty="0"/>
              <a:t>Chapter 19 Telehealth and Communication</a:t>
            </a:r>
            <a:endParaRPr lang="en-US" sz="1100" dirty="0"/>
          </a:p>
          <a:p>
            <a:r>
              <a:rPr lang="en-US" sz="1100" dirty="0"/>
              <a:t>http://</a:t>
            </a:r>
            <a:r>
              <a:rPr lang="en-US" sz="1100" dirty="0" smtClean="0"/>
              <a:t>www.powershow.com/view/12d046NWMxM/Chapter_19_Telehealth_and_Communication_powerpoint_ppt_presentation</a:t>
            </a:r>
            <a:endParaRPr lang="en-US" sz="1100" dirty="0"/>
          </a:p>
          <a:p>
            <a:endParaRPr lang="en-US" dirty="0"/>
          </a:p>
        </p:txBody>
      </p:sp>
    </p:spTree>
    <p:extLst>
      <p:ext uri="{BB962C8B-B14F-4D97-AF65-F5344CB8AC3E}">
        <p14:creationId xmlns:p14="http://schemas.microsoft.com/office/powerpoint/2010/main" val="3367602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Telemedicine Settings</a:t>
            </a:r>
            <a:r>
              <a:rPr lang="en-US" dirty="0"/>
              <a:t/>
            </a:r>
            <a:br>
              <a:rPr lang="en-US" dirty="0"/>
            </a:br>
            <a:r>
              <a:rPr lang="en-US" dirty="0"/>
              <a:t/>
            </a:r>
            <a:br>
              <a:rPr lang="en-US" dirty="0"/>
            </a:b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r>
              <a:rPr lang="en-US" sz="2800" dirty="0"/>
              <a:t>Rural area</a:t>
            </a:r>
          </a:p>
          <a:p>
            <a:r>
              <a:rPr lang="en-US" sz="2800" dirty="0"/>
              <a:t>Schools</a:t>
            </a:r>
          </a:p>
          <a:p>
            <a:r>
              <a:rPr lang="en-US" sz="2800" dirty="0"/>
              <a:t>Clinics</a:t>
            </a:r>
          </a:p>
          <a:p>
            <a:r>
              <a:rPr lang="en-US" sz="2800" dirty="0"/>
              <a:t>Hospitals</a:t>
            </a:r>
          </a:p>
          <a:p>
            <a:r>
              <a:rPr lang="en-US" sz="2800" dirty="0"/>
              <a:t>Prisons</a:t>
            </a:r>
          </a:p>
          <a:p>
            <a:r>
              <a:rPr lang="en-US" sz="2800" dirty="0"/>
              <a:t>Assisted living</a:t>
            </a:r>
          </a:p>
          <a:p>
            <a:endParaRPr lang="en-US" sz="2800" dirty="0" smtClean="0"/>
          </a:p>
          <a:p>
            <a:endParaRPr lang="en-US" dirty="0"/>
          </a:p>
        </p:txBody>
      </p:sp>
    </p:spTree>
    <p:extLst>
      <p:ext uri="{BB962C8B-B14F-4D97-AF65-F5344CB8AC3E}">
        <p14:creationId xmlns:p14="http://schemas.microsoft.com/office/powerpoint/2010/main" val="184210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Emerging Telemedicine applications </a:t>
            </a:r>
            <a:r>
              <a:rPr lang="en-US" dirty="0"/>
              <a:t/>
            </a:r>
            <a:br>
              <a:rPr lang="en-US" dirty="0"/>
            </a:br>
            <a:r>
              <a:rPr lang="en-US" dirty="0"/>
              <a:t/>
            </a:r>
            <a:br>
              <a:rPr lang="en-US" dirty="0"/>
            </a:br>
            <a:r>
              <a:rPr lang="en-US" b="1" dirty="0" smtClean="0"/>
              <a:t> </a:t>
            </a:r>
            <a:r>
              <a:rPr lang="en-US" dirty="0"/>
              <a:t/>
            </a:r>
            <a:br>
              <a:rPr lang="en-US" dirty="0"/>
            </a:br>
            <a:endParaRPr lang="en-US" dirty="0"/>
          </a:p>
        </p:txBody>
      </p:sp>
      <p:sp>
        <p:nvSpPr>
          <p:cNvPr id="5" name="Content Placeholder 2"/>
          <p:cNvSpPr>
            <a:spLocks noGrp="1"/>
          </p:cNvSpPr>
          <p:nvPr>
            <p:ph idx="1"/>
          </p:nvPr>
        </p:nvSpPr>
        <p:spPr bwMode="auto">
          <a:xfrm>
            <a:off x="1066800" y="1524000"/>
            <a:ext cx="3773487"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800" kern="0" dirty="0">
                <a:ea typeface="ＭＳ Ｐゴシック" charset="-128"/>
              </a:rPr>
              <a:t>Telestroke</a:t>
            </a:r>
          </a:p>
          <a:p>
            <a:r>
              <a:rPr lang="en-US" sz="2800" kern="0" dirty="0">
                <a:ea typeface="ＭＳ Ｐゴシック" charset="-128"/>
              </a:rPr>
              <a:t>Teledermatology</a:t>
            </a:r>
          </a:p>
          <a:p>
            <a:r>
              <a:rPr lang="en-US" sz="2800" kern="0" dirty="0" err="1">
                <a:ea typeface="ＭＳ Ｐゴシック" charset="-128"/>
              </a:rPr>
              <a:t>Teleconsults</a:t>
            </a:r>
            <a:endParaRPr lang="en-US" sz="2800" kern="0" dirty="0">
              <a:ea typeface="ＭＳ Ｐゴシック" charset="-128"/>
            </a:endParaRPr>
          </a:p>
          <a:p>
            <a:r>
              <a:rPr lang="en-US" sz="2800" kern="0" dirty="0" err="1">
                <a:ea typeface="ＭＳ Ｐゴシック" charset="-128"/>
              </a:rPr>
              <a:t>Telewound</a:t>
            </a:r>
            <a:r>
              <a:rPr lang="en-US" sz="2800" kern="0" dirty="0">
                <a:ea typeface="ＭＳ Ｐゴシック" charset="-128"/>
              </a:rPr>
              <a:t> care</a:t>
            </a:r>
          </a:p>
          <a:p>
            <a:r>
              <a:rPr lang="en-US" sz="2800" kern="0" dirty="0">
                <a:ea typeface="ＭＳ Ｐゴシック" charset="-128"/>
              </a:rPr>
              <a:t>TeleICU</a:t>
            </a:r>
          </a:p>
          <a:p>
            <a:r>
              <a:rPr lang="en-US" sz="2800" kern="0" dirty="0" err="1">
                <a:ea typeface="ＭＳ Ｐゴシック" charset="-128"/>
              </a:rPr>
              <a:t>Teleophthalmology</a:t>
            </a:r>
            <a:endParaRPr lang="en-US" sz="2800" kern="0" dirty="0">
              <a:ea typeface="ＭＳ Ｐゴシック" charset="-128"/>
            </a:endParaRPr>
          </a:p>
          <a:p>
            <a:r>
              <a:rPr lang="en-US" sz="2800" kern="0" dirty="0" err="1">
                <a:ea typeface="ＭＳ Ｐゴシック" charset="-128"/>
              </a:rPr>
              <a:t>Telecardiology</a:t>
            </a:r>
            <a:endParaRPr lang="en-US" sz="2800" kern="0" dirty="0">
              <a:ea typeface="ＭＳ Ｐゴシック" charset="-128"/>
            </a:endParaRPr>
          </a:p>
          <a:p>
            <a:r>
              <a:rPr lang="en-US" sz="2800" kern="0" dirty="0">
                <a:ea typeface="ＭＳ Ｐゴシック" charset="-128"/>
              </a:rPr>
              <a:t>Pre and post-surgical care</a:t>
            </a:r>
          </a:p>
        </p:txBody>
      </p:sp>
      <p:sp>
        <p:nvSpPr>
          <p:cNvPr id="6" name="Content Placeholder 2"/>
          <p:cNvSpPr txBox="1">
            <a:spLocks/>
          </p:cNvSpPr>
          <p:nvPr/>
        </p:nvSpPr>
        <p:spPr>
          <a:xfrm>
            <a:off x="5029200" y="1502229"/>
            <a:ext cx="3773488" cy="4525962"/>
          </a:xfrm>
          <a:prstGeom prst="rect">
            <a:avLst/>
          </a:prstGeom>
        </p:spPr>
        <p:txBody>
          <a:bodyPr/>
          <a:lstStyle/>
          <a:p>
            <a:pPr marL="342900" indent="-342900" eaLnBrk="0" hangingPunct="0">
              <a:spcBef>
                <a:spcPct val="20000"/>
              </a:spcBef>
              <a:buFontTx/>
              <a:buChar char="•"/>
              <a:defRPr/>
            </a:pPr>
            <a:r>
              <a:rPr lang="en-US" sz="2800" kern="0" dirty="0">
                <a:ea typeface="ＭＳ Ｐゴシック" charset="-128"/>
              </a:rPr>
              <a:t>T</a:t>
            </a:r>
            <a:r>
              <a:rPr lang="en-US" sz="2800" kern="0" dirty="0">
                <a:solidFill>
                  <a:schemeClr val="tx1"/>
                </a:solidFill>
                <a:ea typeface="ＭＳ Ｐゴシック" charset="-128"/>
              </a:rPr>
              <a:t>elepsychiatry</a:t>
            </a:r>
          </a:p>
          <a:p>
            <a:pPr marL="342900" indent="-342900" eaLnBrk="0" hangingPunct="0">
              <a:spcBef>
                <a:spcPct val="20000"/>
              </a:spcBef>
              <a:buFontTx/>
              <a:buChar char="•"/>
              <a:defRPr/>
            </a:pPr>
            <a:r>
              <a:rPr lang="en-US" sz="2800" kern="0" dirty="0">
                <a:solidFill>
                  <a:schemeClr val="tx1"/>
                </a:solidFill>
                <a:ea typeface="ＭＳ Ｐゴシック" charset="-128"/>
              </a:rPr>
              <a:t>Telepathology</a:t>
            </a:r>
          </a:p>
          <a:p>
            <a:pPr marL="342900" indent="-342900" eaLnBrk="0" hangingPunct="0">
              <a:spcBef>
                <a:spcPct val="20000"/>
              </a:spcBef>
              <a:buFontTx/>
              <a:buChar char="•"/>
              <a:defRPr/>
            </a:pPr>
            <a:r>
              <a:rPr lang="en-US" sz="2800" kern="0" dirty="0">
                <a:solidFill>
                  <a:schemeClr val="tx1"/>
                </a:solidFill>
                <a:ea typeface="ＭＳ Ｐゴシック" charset="-128"/>
              </a:rPr>
              <a:t>Teleradiology</a:t>
            </a:r>
          </a:p>
          <a:p>
            <a:pPr marL="342900" indent="-342900" eaLnBrk="0" hangingPunct="0">
              <a:spcBef>
                <a:spcPct val="20000"/>
              </a:spcBef>
              <a:buFontTx/>
              <a:buChar char="•"/>
              <a:defRPr/>
            </a:pPr>
            <a:r>
              <a:rPr lang="en-US" sz="2800" kern="0" dirty="0" err="1" smtClean="0">
                <a:solidFill>
                  <a:schemeClr val="tx1"/>
                </a:solidFill>
                <a:ea typeface="ＭＳ Ｐゴシック" charset="-128"/>
              </a:rPr>
              <a:t>TeleEndocrine</a:t>
            </a:r>
            <a:endParaRPr lang="en-US" sz="2800" kern="0" dirty="0">
              <a:solidFill>
                <a:schemeClr val="tx1"/>
              </a:solidFill>
              <a:ea typeface="ＭＳ Ｐゴシック" charset="-128"/>
            </a:endParaRPr>
          </a:p>
          <a:p>
            <a:pPr marL="342900" indent="-342900" eaLnBrk="0" hangingPunct="0">
              <a:spcBef>
                <a:spcPct val="20000"/>
              </a:spcBef>
              <a:buFontTx/>
              <a:buChar char="•"/>
              <a:defRPr/>
            </a:pPr>
            <a:r>
              <a:rPr lang="en-US" sz="2800" kern="0" dirty="0">
                <a:solidFill>
                  <a:schemeClr val="tx1"/>
                </a:solidFill>
                <a:ea typeface="ＭＳ Ｐゴシック" charset="-128"/>
              </a:rPr>
              <a:t>TeleTrauma</a:t>
            </a:r>
          </a:p>
          <a:p>
            <a:pPr marL="342900" indent="-342900" eaLnBrk="0" hangingPunct="0">
              <a:spcBef>
                <a:spcPct val="20000"/>
              </a:spcBef>
              <a:buFontTx/>
              <a:buChar char="•"/>
              <a:defRPr/>
            </a:pPr>
            <a:r>
              <a:rPr lang="en-US" sz="2800" kern="0" dirty="0">
                <a:solidFill>
                  <a:schemeClr val="tx1"/>
                </a:solidFill>
                <a:ea typeface="ＭＳ Ｐゴシック" charset="-128"/>
              </a:rPr>
              <a:t>TelePediatrics</a:t>
            </a:r>
          </a:p>
          <a:p>
            <a:pPr marL="342900" indent="-342900" eaLnBrk="0" hangingPunct="0">
              <a:spcBef>
                <a:spcPct val="20000"/>
              </a:spcBef>
              <a:buFontTx/>
              <a:buChar char="•"/>
              <a:defRPr/>
            </a:pPr>
            <a:r>
              <a:rPr lang="en-US" sz="2800" kern="0" dirty="0">
                <a:solidFill>
                  <a:schemeClr val="tx1"/>
                </a:solidFill>
                <a:ea typeface="ＭＳ Ｐゴシック" charset="-128"/>
              </a:rPr>
              <a:t>eVisits</a:t>
            </a:r>
          </a:p>
        </p:txBody>
      </p:sp>
    </p:spTree>
    <p:extLst>
      <p:ext uri="{BB962C8B-B14F-4D97-AF65-F5344CB8AC3E}">
        <p14:creationId xmlns:p14="http://schemas.microsoft.com/office/powerpoint/2010/main" val="129798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It is Already There!   </a:t>
            </a: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r>
              <a:rPr lang="en-US" sz="2800" dirty="0"/>
              <a:t>Telehealth </a:t>
            </a:r>
            <a:r>
              <a:rPr lang="en-US" sz="2800" dirty="0" smtClean="0"/>
              <a:t>is </a:t>
            </a:r>
            <a:r>
              <a:rPr lang="en-US" sz="2800" dirty="0"/>
              <a:t>projected to reach 1.8 million patients worldwide by 2017</a:t>
            </a:r>
            <a:endParaRPr lang="en-US" sz="2800" dirty="0" smtClean="0"/>
          </a:p>
          <a:p>
            <a:r>
              <a:rPr lang="en-US" dirty="0"/>
              <a:t>In </a:t>
            </a:r>
            <a:r>
              <a:rPr lang="en-US" dirty="0" smtClean="0"/>
              <a:t>2012, 308,000 </a:t>
            </a:r>
            <a:r>
              <a:rPr lang="en-US" dirty="0"/>
              <a:t>patients remotely </a:t>
            </a:r>
            <a:r>
              <a:rPr lang="en-US" dirty="0" smtClean="0"/>
              <a:t>monitored for</a:t>
            </a:r>
          </a:p>
          <a:p>
            <a:pPr lvl="1"/>
            <a:r>
              <a:rPr lang="en-US" dirty="0"/>
              <a:t>C</a:t>
            </a:r>
            <a:r>
              <a:rPr lang="en-US" dirty="0" smtClean="0"/>
              <a:t>ongestive </a:t>
            </a:r>
            <a:r>
              <a:rPr lang="en-US" dirty="0"/>
              <a:t>heart failure (CHF), </a:t>
            </a:r>
            <a:endParaRPr lang="en-US" dirty="0" smtClean="0"/>
          </a:p>
          <a:p>
            <a:pPr lvl="1"/>
            <a:r>
              <a:rPr lang="en-US" dirty="0"/>
              <a:t>C</a:t>
            </a:r>
            <a:r>
              <a:rPr lang="en-US" dirty="0" smtClean="0"/>
              <a:t>hronic </a:t>
            </a:r>
            <a:r>
              <a:rPr lang="en-US" dirty="0"/>
              <a:t>obstructive pulmonary disease (COPD)</a:t>
            </a:r>
            <a:r>
              <a:rPr lang="en-US" dirty="0" smtClean="0"/>
              <a:t>,</a:t>
            </a:r>
          </a:p>
          <a:p>
            <a:pPr lvl="1"/>
            <a:r>
              <a:rPr lang="en-US" dirty="0" smtClean="0"/>
              <a:t>Diabetes </a:t>
            </a:r>
          </a:p>
          <a:p>
            <a:pPr lvl="1"/>
            <a:r>
              <a:rPr lang="en-US" dirty="0" smtClean="0"/>
              <a:t>hypertension </a:t>
            </a:r>
            <a:r>
              <a:rPr lang="en-US" dirty="0"/>
              <a:t>and mental health conditions worldwide</a:t>
            </a:r>
          </a:p>
        </p:txBody>
      </p:sp>
      <p:sp>
        <p:nvSpPr>
          <p:cNvPr id="4" name="TextBox 3"/>
          <p:cNvSpPr txBox="1"/>
          <p:nvPr/>
        </p:nvSpPr>
        <p:spPr>
          <a:xfrm>
            <a:off x="1981200" y="6550223"/>
            <a:ext cx="7162800" cy="307777"/>
          </a:xfrm>
          <a:prstGeom prst="rect">
            <a:avLst/>
          </a:prstGeom>
          <a:noFill/>
        </p:spPr>
        <p:txBody>
          <a:bodyPr wrap="square" rtlCol="0">
            <a:spAutoFit/>
          </a:bodyPr>
          <a:lstStyle/>
          <a:p>
            <a:r>
              <a:rPr lang="en-US" sz="1400" dirty="0"/>
              <a:t>http://</a:t>
            </a:r>
            <a:r>
              <a:rPr lang="en-US" sz="1400" dirty="0" err="1"/>
              <a:t>www.healthcareitnews.com</a:t>
            </a:r>
            <a:r>
              <a:rPr lang="en-US" sz="1400" dirty="0"/>
              <a:t>/news/</a:t>
            </a:r>
            <a:r>
              <a:rPr lang="en-US" sz="1400" dirty="0" err="1"/>
              <a:t>telehealth</a:t>
            </a:r>
            <a:r>
              <a:rPr lang="en-US" sz="1400" dirty="0"/>
              <a:t>-growth-mode-worldwide</a:t>
            </a:r>
          </a:p>
        </p:txBody>
      </p:sp>
    </p:spTree>
    <p:extLst>
      <p:ext uri="{BB962C8B-B14F-4D97-AF65-F5344CB8AC3E}">
        <p14:creationId xmlns:p14="http://schemas.microsoft.com/office/powerpoint/2010/main" val="308740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Emerging Telemedicine applications </a:t>
            </a:r>
            <a:r>
              <a:rPr lang="en-US" dirty="0"/>
              <a:t/>
            </a:r>
            <a:br>
              <a:rPr lang="en-US" dirty="0"/>
            </a:br>
            <a:r>
              <a:rPr lang="en-US" dirty="0"/>
              <a:t/>
            </a:r>
            <a:br>
              <a:rPr lang="en-US" dirty="0"/>
            </a:b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1113235" y="1638300"/>
            <a:ext cx="4830365" cy="4457700"/>
          </a:xfrm>
        </p:spPr>
        <p:txBody>
          <a:bodyPr anchor="t">
            <a:normAutofit lnSpcReduction="10000"/>
          </a:bodyPr>
          <a:lstStyle/>
          <a:p>
            <a:r>
              <a:rPr lang="en-US" sz="2800" dirty="0" smtClean="0"/>
              <a:t>Telehealth Post-discharge </a:t>
            </a:r>
          </a:p>
          <a:p>
            <a:pPr lvl="1"/>
            <a:r>
              <a:rPr lang="en-US" sz="2800" dirty="0" smtClean="0"/>
              <a:t>Reduce hospital readmissions </a:t>
            </a:r>
          </a:p>
          <a:p>
            <a:pPr lvl="1"/>
            <a:r>
              <a:rPr lang="en-US" sz="2800" dirty="0" smtClean="0"/>
              <a:t>Improve clinical outcomes, compliance</a:t>
            </a:r>
          </a:p>
          <a:p>
            <a:pPr lvl="1"/>
            <a:r>
              <a:rPr lang="en-US" sz="2800" dirty="0" smtClean="0"/>
              <a:t>Improve patient quality of life</a:t>
            </a:r>
          </a:p>
          <a:p>
            <a:pPr lvl="1"/>
            <a:r>
              <a:rPr lang="en-US" sz="2800" dirty="0" smtClean="0"/>
              <a:t>Improve patient education and self-care</a:t>
            </a:r>
            <a:endParaRPr lang="en-US" sz="2400" dirty="0" smtClean="0"/>
          </a:p>
          <a:p>
            <a:endParaRPr lang="en-US" dirty="0"/>
          </a:p>
        </p:txBody>
      </p:sp>
      <p:pic>
        <p:nvPicPr>
          <p:cNvPr id="4" name="Picture 3" descr="Screen Shot 2014-12-01 at 11.33.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029" y="4382994"/>
            <a:ext cx="3039971" cy="2470524"/>
          </a:xfrm>
          <a:prstGeom prst="rect">
            <a:avLst/>
          </a:prstGeom>
        </p:spPr>
      </p:pic>
    </p:spTree>
    <p:extLst>
      <p:ext uri="{BB962C8B-B14F-4D97-AF65-F5344CB8AC3E}">
        <p14:creationId xmlns:p14="http://schemas.microsoft.com/office/powerpoint/2010/main" val="2979439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Emerging Telemedicine applications </a:t>
            </a:r>
            <a:r>
              <a:rPr lang="en-US" dirty="0"/>
              <a:t/>
            </a:r>
            <a:br>
              <a:rPr lang="en-US" dirty="0"/>
            </a:br>
            <a:r>
              <a:rPr lang="en-US" dirty="0"/>
              <a:t/>
            </a:r>
            <a:br>
              <a:rPr lang="en-US" dirty="0"/>
            </a:b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pPr defTabSz="914400">
              <a:spcBef>
                <a:spcPts val="0"/>
              </a:spcBef>
              <a:spcAft>
                <a:spcPts val="0"/>
              </a:spcAft>
              <a:buClrTx/>
              <a:buSzTx/>
              <a:defRPr/>
            </a:pPr>
            <a:r>
              <a:rPr lang="en-US" sz="2800" dirty="0" smtClean="0"/>
              <a:t>For Stroke Patients: </a:t>
            </a:r>
          </a:p>
          <a:p>
            <a:pPr marL="0" indent="0" defTabSz="914400">
              <a:spcBef>
                <a:spcPts val="0"/>
              </a:spcBef>
              <a:spcAft>
                <a:spcPts val="0"/>
              </a:spcAft>
              <a:buClrTx/>
              <a:buSzTx/>
              <a:buNone/>
              <a:defRPr/>
            </a:pPr>
            <a:endParaRPr lang="en-US" sz="2800" dirty="0"/>
          </a:p>
          <a:p>
            <a:pPr marL="0" indent="0" algn="ctr" defTabSz="914400">
              <a:spcBef>
                <a:spcPts val="0"/>
              </a:spcBef>
              <a:spcAft>
                <a:spcPts val="0"/>
              </a:spcAft>
              <a:buClrTx/>
              <a:buSzTx/>
              <a:buNone/>
              <a:defRPr/>
            </a:pPr>
            <a:r>
              <a:rPr lang="en-US" sz="2800" dirty="0" smtClean="0"/>
              <a:t>“To </a:t>
            </a:r>
            <a:r>
              <a:rPr lang="en-US" sz="2800" dirty="0"/>
              <a:t>be effective, clot-dissolving therapies must be given within three to four and a half hours after you experience stroke symptoms</a:t>
            </a:r>
            <a:r>
              <a:rPr lang="en-US" sz="2800" dirty="0" smtClean="0"/>
              <a:t>.”</a:t>
            </a:r>
            <a:endParaRPr lang="en-US" sz="2800" dirty="0"/>
          </a:p>
        </p:txBody>
      </p:sp>
      <p:sp>
        <p:nvSpPr>
          <p:cNvPr id="4" name="TextBox 3"/>
          <p:cNvSpPr txBox="1"/>
          <p:nvPr/>
        </p:nvSpPr>
        <p:spPr>
          <a:xfrm>
            <a:off x="1828800" y="6400800"/>
            <a:ext cx="7315200" cy="276999"/>
          </a:xfrm>
          <a:prstGeom prst="rect">
            <a:avLst/>
          </a:prstGeom>
          <a:noFill/>
        </p:spPr>
        <p:txBody>
          <a:bodyPr wrap="square" rtlCol="0">
            <a:spAutoFit/>
          </a:bodyPr>
          <a:lstStyle/>
          <a:p>
            <a:r>
              <a:rPr lang="en-US" sz="1200" dirty="0"/>
              <a:t>http://</a:t>
            </a:r>
            <a:r>
              <a:rPr lang="en-US" sz="1200" dirty="0" err="1"/>
              <a:t>www.mayoclinic.org</a:t>
            </a:r>
            <a:r>
              <a:rPr lang="en-US" sz="1200" dirty="0"/>
              <a:t>/tests-procedures/stroke-telemedicine/basics/definition/prc-20021080</a:t>
            </a:r>
          </a:p>
        </p:txBody>
      </p:sp>
      <p:pic>
        <p:nvPicPr>
          <p:cNvPr id="5" name="Picture 4"/>
          <p:cNvPicPr>
            <a:picLocks noChangeAspect="1"/>
          </p:cNvPicPr>
          <p:nvPr/>
        </p:nvPicPr>
        <p:blipFill>
          <a:blip r:embed="rId3"/>
          <a:stretch>
            <a:fillRect/>
          </a:stretch>
        </p:blipFill>
        <p:spPr>
          <a:xfrm>
            <a:off x="5715000" y="4191000"/>
            <a:ext cx="3098800" cy="2082800"/>
          </a:xfrm>
          <a:prstGeom prst="rect">
            <a:avLst/>
          </a:prstGeom>
        </p:spPr>
      </p:pic>
    </p:spTree>
    <p:extLst>
      <p:ext uri="{BB962C8B-B14F-4D97-AF65-F5344CB8AC3E}">
        <p14:creationId xmlns:p14="http://schemas.microsoft.com/office/powerpoint/2010/main" val="3756667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Emerging Telemedicine applications </a:t>
            </a:r>
            <a:r>
              <a:rPr lang="en-US" dirty="0"/>
              <a:t/>
            </a:r>
            <a:br>
              <a:rPr lang="en-US" dirty="0"/>
            </a:br>
            <a:r>
              <a:rPr lang="en-US" dirty="0"/>
              <a:t/>
            </a:r>
            <a:br>
              <a:rPr lang="en-US" dirty="0"/>
            </a:b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r>
              <a:rPr lang="en-US" sz="2800" dirty="0" smtClean="0"/>
              <a:t>Telestroke</a:t>
            </a:r>
          </a:p>
          <a:p>
            <a:pPr lvl="1"/>
            <a:r>
              <a:rPr lang="en-US" sz="2800" dirty="0" smtClean="0"/>
              <a:t>ER Consultant do a CT Scan;</a:t>
            </a:r>
          </a:p>
          <a:p>
            <a:pPr lvl="1"/>
            <a:r>
              <a:rPr lang="en-US" sz="2800" dirty="0" smtClean="0"/>
              <a:t>Trained neurologist performs a live, real-time audiovisual consultation </a:t>
            </a:r>
          </a:p>
          <a:p>
            <a:pPr lvl="1"/>
            <a:r>
              <a:rPr lang="en-US" sz="2800" dirty="0" smtClean="0"/>
              <a:t>make diagnosis and appropriate treatment recommendations;</a:t>
            </a:r>
          </a:p>
          <a:p>
            <a:pPr lvl="1"/>
            <a:r>
              <a:rPr lang="en-US" sz="2800" dirty="0" smtClean="0"/>
              <a:t>Send documentation electronically </a:t>
            </a:r>
          </a:p>
        </p:txBody>
      </p:sp>
      <p:sp>
        <p:nvSpPr>
          <p:cNvPr id="4" name="TextBox 3"/>
          <p:cNvSpPr txBox="1"/>
          <p:nvPr/>
        </p:nvSpPr>
        <p:spPr>
          <a:xfrm>
            <a:off x="1828800" y="6400800"/>
            <a:ext cx="7315200" cy="276999"/>
          </a:xfrm>
          <a:prstGeom prst="rect">
            <a:avLst/>
          </a:prstGeom>
          <a:noFill/>
        </p:spPr>
        <p:txBody>
          <a:bodyPr wrap="square" rtlCol="0">
            <a:spAutoFit/>
          </a:bodyPr>
          <a:lstStyle/>
          <a:p>
            <a:r>
              <a:rPr lang="en-US" sz="1200" dirty="0"/>
              <a:t>http://</a:t>
            </a:r>
            <a:r>
              <a:rPr lang="en-US" sz="1200" dirty="0" err="1"/>
              <a:t>www.mayoclinic.org</a:t>
            </a:r>
            <a:r>
              <a:rPr lang="en-US" sz="1200" dirty="0"/>
              <a:t>/tests-procedures/stroke-telemedicine/basics/definition/prc-20021080</a:t>
            </a:r>
          </a:p>
        </p:txBody>
      </p:sp>
    </p:spTree>
    <p:extLst>
      <p:ext uri="{BB962C8B-B14F-4D97-AF65-F5344CB8AC3E}">
        <p14:creationId xmlns:p14="http://schemas.microsoft.com/office/powerpoint/2010/main" val="2536304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Emerging Telemedicine applications </a:t>
            </a:r>
            <a:r>
              <a:rPr lang="en-US" dirty="0"/>
              <a:t/>
            </a:r>
            <a:br>
              <a:rPr lang="en-US" dirty="0"/>
            </a:br>
            <a:r>
              <a:rPr lang="en-US" dirty="0"/>
              <a:t/>
            </a:r>
            <a:br>
              <a:rPr lang="en-US" dirty="0"/>
            </a:b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r>
              <a:rPr lang="en-US" sz="2800" kern="0" dirty="0">
                <a:ea typeface="ＭＳ Ｐゴシック" charset="-128"/>
              </a:rPr>
              <a:t>Teledermatology</a:t>
            </a:r>
          </a:p>
          <a:p>
            <a:pPr lvl="1"/>
            <a:r>
              <a:rPr lang="en-US" sz="2400" dirty="0" smtClean="0"/>
              <a:t>Inpatient </a:t>
            </a:r>
            <a:r>
              <a:rPr lang="en-US" sz="2400" dirty="0"/>
              <a:t>and emergency consults for hospitals without dermatology </a:t>
            </a:r>
            <a:r>
              <a:rPr lang="en-US" sz="2400" dirty="0" smtClean="0"/>
              <a:t>coverage.</a:t>
            </a:r>
          </a:p>
          <a:p>
            <a:pPr lvl="1"/>
            <a:r>
              <a:rPr lang="en-US" sz="2400" dirty="0" smtClean="0"/>
              <a:t>Timely</a:t>
            </a:r>
            <a:r>
              <a:rPr lang="en-US" sz="2400" dirty="0"/>
              <a:t> transmission of images and clinical </a:t>
            </a:r>
            <a:r>
              <a:rPr lang="en-US" sz="2400" dirty="0" smtClean="0"/>
              <a:t>information.</a:t>
            </a:r>
          </a:p>
          <a:p>
            <a:pPr lvl="1"/>
            <a:r>
              <a:rPr lang="en-US" sz="2400" dirty="0" smtClean="0"/>
              <a:t>Educational </a:t>
            </a:r>
            <a:r>
              <a:rPr lang="en-US" sz="2400" dirty="0"/>
              <a:t>opportunities for residents and fellows.</a:t>
            </a:r>
          </a:p>
          <a:p>
            <a:pPr lvl="1"/>
            <a:endParaRPr lang="en-US" dirty="0" smtClean="0"/>
          </a:p>
          <a:p>
            <a:endParaRPr lang="en-US" dirty="0"/>
          </a:p>
        </p:txBody>
      </p:sp>
    </p:spTree>
    <p:extLst>
      <p:ext uri="{BB962C8B-B14F-4D97-AF65-F5344CB8AC3E}">
        <p14:creationId xmlns:p14="http://schemas.microsoft.com/office/powerpoint/2010/main" val="151232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Emerging Telemedicine applications </a:t>
            </a:r>
            <a:r>
              <a:rPr lang="en-US" dirty="0"/>
              <a:t/>
            </a:r>
            <a:br>
              <a:rPr lang="en-US" dirty="0"/>
            </a:br>
            <a:r>
              <a:rPr lang="en-US" dirty="0"/>
              <a:t/>
            </a:r>
            <a:br>
              <a:rPr lang="en-US" dirty="0"/>
            </a:b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r>
              <a:rPr lang="en-US" sz="2800" kern="0" dirty="0">
                <a:ea typeface="ＭＳ Ｐゴシック" charset="-128"/>
              </a:rPr>
              <a:t>Emergency Care and Trauma </a:t>
            </a:r>
          </a:p>
          <a:p>
            <a:pPr lvl="1"/>
            <a:r>
              <a:rPr lang="en-US" sz="2400" kern="0" dirty="0" smtClean="0">
                <a:ea typeface="ＭＳ Ｐゴシック" charset="-128"/>
              </a:rPr>
              <a:t>Timely </a:t>
            </a:r>
            <a:r>
              <a:rPr lang="en-US" sz="2400" kern="0" dirty="0">
                <a:ea typeface="ＭＳ Ｐゴシック" charset="-128"/>
              </a:rPr>
              <a:t>trauma evaluations for patients in remote or rural </a:t>
            </a:r>
            <a:r>
              <a:rPr lang="en-US" sz="2400" kern="0" dirty="0" smtClean="0">
                <a:ea typeface="ＭＳ Ｐゴシック" charset="-128"/>
              </a:rPr>
              <a:t>areas.</a:t>
            </a:r>
          </a:p>
          <a:p>
            <a:pPr lvl="1"/>
            <a:r>
              <a:rPr lang="en-US" sz="2400" kern="0" dirty="0" smtClean="0">
                <a:ea typeface="ＭＳ Ｐゴシック" charset="-128"/>
              </a:rPr>
              <a:t>Assistance </a:t>
            </a:r>
            <a:r>
              <a:rPr lang="en-US" sz="2400" kern="0" dirty="0">
                <a:ea typeface="ＭＳ Ｐゴシック" charset="-128"/>
              </a:rPr>
              <a:t>with triage and transfer </a:t>
            </a:r>
            <a:r>
              <a:rPr lang="en-US" sz="2400" kern="0" dirty="0" smtClean="0">
                <a:ea typeface="ＭＳ Ｐゴシック" charset="-128"/>
              </a:rPr>
              <a:t>decisions.</a:t>
            </a:r>
          </a:p>
          <a:p>
            <a:pPr lvl="1"/>
            <a:r>
              <a:rPr lang="en-US" sz="2400" kern="0" dirty="0" smtClean="0">
                <a:ea typeface="ＭＳ Ｐゴシック" charset="-128"/>
              </a:rPr>
              <a:t>Learning </a:t>
            </a:r>
            <a:r>
              <a:rPr lang="en-US" sz="2400" kern="0" dirty="0">
                <a:ea typeface="ＭＳ Ｐゴシック" charset="-128"/>
              </a:rPr>
              <a:t>opportunities for community providers.</a:t>
            </a:r>
          </a:p>
          <a:p>
            <a:pPr lvl="1"/>
            <a:endParaRPr lang="en-US" dirty="0" smtClean="0"/>
          </a:p>
          <a:p>
            <a:endParaRPr lang="en-US" dirty="0"/>
          </a:p>
        </p:txBody>
      </p:sp>
    </p:spTree>
    <p:extLst>
      <p:ext uri="{BB962C8B-B14F-4D97-AF65-F5344CB8AC3E}">
        <p14:creationId xmlns:p14="http://schemas.microsoft.com/office/powerpoint/2010/main" val="2959576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Emerging Telemedicine applications </a:t>
            </a:r>
            <a:r>
              <a:rPr lang="en-US" dirty="0"/>
              <a:t/>
            </a:r>
            <a:br>
              <a:rPr lang="en-US" dirty="0"/>
            </a:br>
            <a:r>
              <a:rPr lang="en-US" dirty="0"/>
              <a:t/>
            </a:r>
            <a:br>
              <a:rPr lang="en-US" dirty="0"/>
            </a:b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r>
              <a:rPr lang="en-US" sz="2800" kern="0" dirty="0" smtClean="0">
                <a:ea typeface="ＭＳ Ｐゴシック" charset="-128"/>
              </a:rPr>
              <a:t>Tele Wound </a:t>
            </a:r>
            <a:r>
              <a:rPr lang="en-US" sz="2800" kern="0" dirty="0">
                <a:ea typeface="ＭＳ Ｐゴシック" charset="-128"/>
              </a:rPr>
              <a:t>Care </a:t>
            </a:r>
            <a:endParaRPr lang="en-US" sz="2800" kern="0" dirty="0" smtClean="0">
              <a:ea typeface="ＭＳ Ｐゴシック" charset="-128"/>
            </a:endParaRPr>
          </a:p>
          <a:p>
            <a:pPr lvl="1"/>
            <a:r>
              <a:rPr lang="en-US" sz="2400" kern="0" dirty="0" smtClean="0">
                <a:ea typeface="ＭＳ Ｐゴシック" charset="-128"/>
              </a:rPr>
              <a:t>Remote </a:t>
            </a:r>
            <a:r>
              <a:rPr lang="en-US" sz="2400" kern="0" dirty="0">
                <a:ea typeface="ＭＳ Ｐゴシック" charset="-128"/>
              </a:rPr>
              <a:t>consults for patients with poorly healing </a:t>
            </a:r>
            <a:r>
              <a:rPr lang="en-US" sz="2400" kern="0" dirty="0" smtClean="0">
                <a:ea typeface="ＭＳ Ｐゴシック" charset="-128"/>
              </a:rPr>
              <a:t>wounds.</a:t>
            </a:r>
          </a:p>
          <a:p>
            <a:pPr lvl="1"/>
            <a:r>
              <a:rPr lang="en-US" sz="2400" kern="0" dirty="0" smtClean="0">
                <a:ea typeface="ＭＳ Ｐゴシック" charset="-128"/>
              </a:rPr>
              <a:t>Real-time </a:t>
            </a:r>
            <a:r>
              <a:rPr lang="en-US" sz="2400" kern="0" dirty="0">
                <a:ea typeface="ＭＳ Ｐゴシック" charset="-128"/>
              </a:rPr>
              <a:t>transmission and review of </a:t>
            </a:r>
            <a:r>
              <a:rPr lang="en-US" sz="2400" kern="0" dirty="0" smtClean="0">
                <a:ea typeface="ＭＳ Ｐゴシック" charset="-128"/>
              </a:rPr>
              <a:t>images.</a:t>
            </a:r>
          </a:p>
          <a:p>
            <a:pPr lvl="1"/>
            <a:r>
              <a:rPr lang="en-US" sz="2400" kern="0" dirty="0" smtClean="0">
                <a:ea typeface="ＭＳ Ｐゴシック" charset="-128"/>
              </a:rPr>
              <a:t>Reduced </a:t>
            </a:r>
            <a:r>
              <a:rPr lang="en-US" sz="2400" kern="0" dirty="0">
                <a:ea typeface="ＭＳ Ｐゴシック" charset="-128"/>
              </a:rPr>
              <a:t>patient transfer rates</a:t>
            </a:r>
            <a:r>
              <a:rPr lang="en-US" sz="2800" kern="0" dirty="0">
                <a:ea typeface="ＭＳ Ｐゴシック" charset="-128"/>
              </a:rPr>
              <a:t>.</a:t>
            </a:r>
          </a:p>
          <a:p>
            <a:pPr marL="457200" lvl="1" indent="0">
              <a:buNone/>
            </a:pPr>
            <a:endParaRPr lang="en-US" dirty="0" smtClean="0"/>
          </a:p>
          <a:p>
            <a:endParaRPr lang="en-US" dirty="0"/>
          </a:p>
        </p:txBody>
      </p:sp>
    </p:spTree>
    <p:extLst>
      <p:ext uri="{BB962C8B-B14F-4D97-AF65-F5344CB8AC3E}">
        <p14:creationId xmlns:p14="http://schemas.microsoft.com/office/powerpoint/2010/main" val="1735943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Emerging Telemedicine applications </a:t>
            </a:r>
            <a:r>
              <a:rPr lang="en-US" dirty="0"/>
              <a:t/>
            </a:r>
            <a:br>
              <a:rPr lang="en-US" dirty="0"/>
            </a:br>
            <a:r>
              <a:rPr lang="en-US" dirty="0"/>
              <a:t/>
            </a:r>
            <a:br>
              <a:rPr lang="en-US" dirty="0"/>
            </a:b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r>
              <a:rPr lang="en-US" sz="2800" b="1" dirty="0"/>
              <a:t>Telesurgery: </a:t>
            </a:r>
            <a:r>
              <a:rPr lang="en-US" sz="2800" dirty="0"/>
              <a:t> the ability for a doctor to perform surgery on a patient even though they are not physically in the same location </a:t>
            </a:r>
          </a:p>
          <a:p>
            <a:r>
              <a:rPr lang="en-US" sz="2800" b="1" dirty="0"/>
              <a:t>Teleradiology: </a:t>
            </a:r>
            <a:r>
              <a:rPr lang="en-US" sz="2800" dirty="0"/>
              <a:t>the transmission of radiological patient images, such as x-rays, CTs, and MRIs, from one location to another for the purposes of interpretation and/or consultation</a:t>
            </a:r>
            <a:r>
              <a:rPr lang="en-US" sz="2800" b="1" dirty="0"/>
              <a:t> </a:t>
            </a:r>
          </a:p>
          <a:p>
            <a:endParaRPr lang="en-US" sz="2800" dirty="0" smtClean="0"/>
          </a:p>
          <a:p>
            <a:endParaRPr lang="en-US" dirty="0"/>
          </a:p>
        </p:txBody>
      </p:sp>
    </p:spTree>
    <p:extLst>
      <p:ext uri="{BB962C8B-B14F-4D97-AF65-F5344CB8AC3E}">
        <p14:creationId xmlns:p14="http://schemas.microsoft.com/office/powerpoint/2010/main" val="4275945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 several telehealth applications </a:t>
            </a:r>
            <a:br>
              <a:rPr lang="en-US" dirty="0"/>
            </a:br>
            <a:r>
              <a:rPr lang="en-US" dirty="0"/>
              <a:t/>
            </a:r>
            <a:br>
              <a:rPr lang="en-US" dirty="0"/>
            </a:b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r>
              <a:rPr lang="en-US" sz="2800" b="1" dirty="0"/>
              <a:t>Telecare: </a:t>
            </a:r>
            <a:r>
              <a:rPr lang="en-US" sz="2800" dirty="0"/>
              <a:t>The use of telecommunication systems to provide remote assistance in therapy to </a:t>
            </a:r>
            <a:r>
              <a:rPr lang="en-US" sz="2800" dirty="0" smtClean="0"/>
              <a:t>patients</a:t>
            </a:r>
          </a:p>
          <a:p>
            <a:r>
              <a:rPr lang="en-US" sz="2800" dirty="0" smtClean="0"/>
              <a:t>Teledentistry </a:t>
            </a:r>
          </a:p>
          <a:p>
            <a:r>
              <a:rPr lang="en-US" sz="2800" dirty="0" smtClean="0"/>
              <a:t>Health Education </a:t>
            </a:r>
          </a:p>
          <a:p>
            <a:pPr lvl="1"/>
            <a:r>
              <a:rPr lang="en-US" altLang="zh-TW" dirty="0" smtClean="0"/>
              <a:t>Geographically </a:t>
            </a:r>
            <a:r>
              <a:rPr lang="en-US" altLang="zh-TW" dirty="0"/>
              <a:t>isolated health care </a:t>
            </a:r>
            <a:r>
              <a:rPr lang="en-US" altLang="zh-TW" dirty="0" smtClean="0"/>
              <a:t>workers</a:t>
            </a:r>
          </a:p>
          <a:p>
            <a:r>
              <a:rPr lang="en-US" altLang="zh-TW" dirty="0" err="1" smtClean="0"/>
              <a:t>TeleICU</a:t>
            </a:r>
            <a:endParaRPr lang="en-US" altLang="zh-TW" dirty="0"/>
          </a:p>
          <a:p>
            <a:pPr lvl="1"/>
            <a:endParaRPr lang="en-US" dirty="0" smtClean="0"/>
          </a:p>
          <a:p>
            <a:endParaRPr lang="en-US" sz="2800" dirty="0" smtClean="0"/>
          </a:p>
          <a:p>
            <a:endParaRPr lang="en-US" sz="2800" dirty="0" smtClean="0"/>
          </a:p>
          <a:p>
            <a:endParaRPr lang="en-US" sz="2800" dirty="0" smtClean="0"/>
          </a:p>
          <a:p>
            <a:endParaRPr lang="en-US" dirty="0"/>
          </a:p>
        </p:txBody>
      </p:sp>
    </p:spTree>
    <p:extLst>
      <p:ext uri="{BB962C8B-B14F-4D97-AF65-F5344CB8AC3E}">
        <p14:creationId xmlns:p14="http://schemas.microsoft.com/office/powerpoint/2010/main" val="187777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Telemedicine in Saudi Arabia </a:t>
            </a: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pPr marL="0" indent="0" algn="ctr">
              <a:buNone/>
            </a:pPr>
            <a:r>
              <a:rPr lang="en-US" dirty="0"/>
              <a:t>Successes and Challenges in the Implementation and Application of Telemedicine in the Eastern Province of Saudi </a:t>
            </a:r>
            <a:r>
              <a:rPr lang="en-US" dirty="0" smtClean="0"/>
              <a:t>Arabia</a:t>
            </a:r>
          </a:p>
          <a:p>
            <a:pPr marL="0" indent="0" algn="ctr">
              <a:buNone/>
            </a:pPr>
            <a:r>
              <a:rPr lang="en-US" sz="1600" dirty="0"/>
              <a:t>by </a:t>
            </a:r>
            <a:r>
              <a:rPr lang="en-US" sz="1600" dirty="0" err="1"/>
              <a:t>Azza</a:t>
            </a:r>
            <a:r>
              <a:rPr lang="en-US" sz="1600" dirty="0"/>
              <a:t> Ali El-</a:t>
            </a:r>
            <a:r>
              <a:rPr lang="en-US" sz="1600" dirty="0" err="1"/>
              <a:t>Mahalli</a:t>
            </a:r>
            <a:r>
              <a:rPr lang="en-US" sz="1600" dirty="0"/>
              <a:t>, MD, PhD; </a:t>
            </a:r>
            <a:r>
              <a:rPr lang="en-US" sz="1600" dirty="0" err="1"/>
              <a:t>Sahar</a:t>
            </a:r>
            <a:r>
              <a:rPr lang="en-US" sz="1600" dirty="0"/>
              <a:t> Hafez El-</a:t>
            </a:r>
            <a:r>
              <a:rPr lang="en-US" sz="1600" dirty="0" err="1"/>
              <a:t>khafif</a:t>
            </a:r>
            <a:r>
              <a:rPr lang="en-US" sz="1600" dirty="0"/>
              <a:t>, PhD; and Mona Faisal Al-</a:t>
            </a:r>
            <a:r>
              <a:rPr lang="en-US" sz="1600" dirty="0" err="1"/>
              <a:t>Qahtani</a:t>
            </a:r>
            <a:r>
              <a:rPr lang="en-US" sz="1600" dirty="0"/>
              <a:t>, </a:t>
            </a:r>
            <a:r>
              <a:rPr lang="en-US" sz="1600" dirty="0" smtClean="0"/>
              <a:t>PhD</a:t>
            </a:r>
          </a:p>
          <a:p>
            <a:pPr marL="0" indent="0" algn="ctr">
              <a:buNone/>
            </a:pPr>
            <a:endParaRPr lang="en-US" sz="1600" dirty="0"/>
          </a:p>
          <a:p>
            <a:pPr marL="0" indent="0" algn="ctr">
              <a:buNone/>
            </a:pPr>
            <a:r>
              <a:rPr lang="en-US" sz="1600" dirty="0">
                <a:hlinkClick r:id="rId3"/>
              </a:rPr>
              <a:t>http://perspectives.ahima.org/successes-and-challenges-in-the-implementation-and-application-of-telemedicine-in-the-eastern-province-of-saudi-arabia/#.</a:t>
            </a:r>
            <a:r>
              <a:rPr lang="en-US" sz="1600" dirty="0" smtClean="0">
                <a:hlinkClick r:id="rId3"/>
              </a:rPr>
              <a:t>VHw2EJOUd9k</a:t>
            </a:r>
            <a:r>
              <a:rPr lang="en-US" sz="1600" dirty="0" smtClean="0"/>
              <a:t> </a:t>
            </a:r>
          </a:p>
          <a:p>
            <a:pPr marL="0" indent="0" algn="ctr">
              <a:buNone/>
            </a:pPr>
            <a:endParaRPr lang="en-US" sz="1600" dirty="0"/>
          </a:p>
          <a:p>
            <a:pPr marL="0" indent="0" algn="ctr">
              <a:buNone/>
            </a:pPr>
            <a:r>
              <a:rPr lang="en-US" dirty="0" smtClean="0"/>
              <a:t>For your Information only </a:t>
            </a:r>
            <a:endParaRPr lang="en-US" dirty="0"/>
          </a:p>
        </p:txBody>
      </p:sp>
      <p:sp>
        <p:nvSpPr>
          <p:cNvPr id="4" name="TextBox 3"/>
          <p:cNvSpPr txBox="1"/>
          <p:nvPr/>
        </p:nvSpPr>
        <p:spPr>
          <a:xfrm>
            <a:off x="1478280" y="5940177"/>
            <a:ext cx="7696200" cy="707886"/>
          </a:xfrm>
          <a:prstGeom prst="rect">
            <a:avLst/>
          </a:prstGeom>
          <a:noFill/>
        </p:spPr>
        <p:txBody>
          <a:bodyPr wrap="square" rtlCol="0">
            <a:spAutoFit/>
          </a:bodyPr>
          <a:lstStyle/>
          <a:p>
            <a:pPr>
              <a:defRPr/>
            </a:pPr>
            <a:r>
              <a:rPr lang="en-US" sz="1100" b="1" dirty="0"/>
              <a:t>Chapter 19 Telehealth and Communication</a:t>
            </a:r>
            <a:endParaRPr lang="en-US" sz="1100" dirty="0"/>
          </a:p>
          <a:p>
            <a:r>
              <a:rPr lang="en-US" sz="1100" dirty="0"/>
              <a:t>http://</a:t>
            </a:r>
            <a:r>
              <a:rPr lang="en-US" sz="1100" dirty="0" smtClean="0"/>
              <a:t>www.powershow.com/view/12d046NWMxM/Chapter_19_Telehealth_and_Communication_powerpoint_ppt_presentation</a:t>
            </a:r>
            <a:endParaRPr lang="en-US" sz="1100" dirty="0"/>
          </a:p>
          <a:p>
            <a:endParaRPr lang="en-US" dirty="0"/>
          </a:p>
        </p:txBody>
      </p:sp>
    </p:spTree>
    <p:extLst>
      <p:ext uri="{BB962C8B-B14F-4D97-AF65-F5344CB8AC3E}">
        <p14:creationId xmlns:p14="http://schemas.microsoft.com/office/powerpoint/2010/main" val="3287466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Define </a:t>
            </a:r>
            <a:r>
              <a:rPr lang="en-US" dirty="0"/>
              <a:t>Telehealth and Telemedicine</a:t>
            </a:r>
            <a:br>
              <a:rPr lang="en-US" dirty="0"/>
            </a:b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r>
              <a:rPr lang="en-US" sz="2800" b="1" dirty="0" smtClean="0"/>
              <a:t>Telehealth defined:</a:t>
            </a:r>
            <a:endParaRPr lang="en-US" dirty="0" smtClean="0"/>
          </a:p>
          <a:p>
            <a:pPr marL="0" indent="0" algn="ctr">
              <a:buNone/>
            </a:pPr>
            <a:r>
              <a:rPr lang="en-US" i="1" dirty="0" smtClean="0"/>
              <a:t>“</a:t>
            </a:r>
            <a:r>
              <a:rPr lang="en-US" dirty="0"/>
              <a:t>The delivery of health-related services and information via telecommunications </a:t>
            </a:r>
            <a:r>
              <a:rPr lang="en-US" dirty="0" smtClean="0"/>
              <a:t>technologies</a:t>
            </a:r>
            <a:r>
              <a:rPr lang="en-US" i="1" dirty="0" smtClean="0"/>
              <a:t>” </a:t>
            </a:r>
            <a:endParaRPr lang="en-US" dirty="0" smtClean="0"/>
          </a:p>
          <a:p>
            <a:r>
              <a:rPr lang="en-US" dirty="0" smtClean="0"/>
              <a:t>Could be: (nonclinical services) </a:t>
            </a:r>
          </a:p>
          <a:p>
            <a:pPr lvl="1"/>
            <a:r>
              <a:rPr lang="en-US" sz="2400" dirty="0" smtClean="0"/>
              <a:t>Two healthcare professionals discussing a case over the phone;</a:t>
            </a:r>
          </a:p>
          <a:p>
            <a:pPr lvl="1"/>
            <a:r>
              <a:rPr lang="en-US" sz="2400" dirty="0" smtClean="0"/>
              <a:t>Using videoconferencing between providers at facilities in two countries </a:t>
            </a:r>
          </a:p>
          <a:p>
            <a:pPr lvl="1"/>
            <a:endParaRPr lang="en-US" dirty="0" smtClean="0"/>
          </a:p>
          <a:p>
            <a:pPr lvl="1"/>
            <a:endParaRPr lang="en-US" dirty="0"/>
          </a:p>
        </p:txBody>
      </p:sp>
      <p:sp>
        <p:nvSpPr>
          <p:cNvPr id="4" name="TextBox 3"/>
          <p:cNvSpPr txBox="1"/>
          <p:nvPr/>
        </p:nvSpPr>
        <p:spPr>
          <a:xfrm>
            <a:off x="1828800" y="6477000"/>
            <a:ext cx="7239000" cy="276999"/>
          </a:xfrm>
          <a:prstGeom prst="rect">
            <a:avLst/>
          </a:prstGeom>
          <a:noFill/>
        </p:spPr>
        <p:txBody>
          <a:bodyPr wrap="square" rtlCol="0">
            <a:spAutoFit/>
          </a:bodyPr>
          <a:lstStyle/>
          <a:p>
            <a:r>
              <a:rPr lang="en-US" sz="1200" dirty="0" err="1" smtClean="0"/>
              <a:t>Telenuring</a:t>
            </a:r>
            <a:r>
              <a:rPr lang="en-US" sz="1200" dirty="0" smtClean="0"/>
              <a:t> Practice Guidelines https</a:t>
            </a:r>
            <a:r>
              <a:rPr lang="en-US" sz="1200" dirty="0"/>
              <a:t>://www.crnns.ca/documents/Telenursing2014.pdf</a:t>
            </a:r>
          </a:p>
        </p:txBody>
      </p:sp>
    </p:spTree>
    <p:extLst>
      <p:ext uri="{BB962C8B-B14F-4D97-AF65-F5344CB8AC3E}">
        <p14:creationId xmlns:p14="http://schemas.microsoft.com/office/powerpoint/2010/main" val="1013367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Define </a:t>
            </a:r>
            <a:r>
              <a:rPr lang="en-US" dirty="0"/>
              <a:t>Telehealth and Telemedicine</a:t>
            </a:r>
            <a:br>
              <a:rPr lang="en-US" dirty="0"/>
            </a:b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r>
              <a:rPr lang="en-US" sz="2800" b="1" dirty="0" smtClean="0"/>
              <a:t>Telehealth can promote:</a:t>
            </a:r>
          </a:p>
          <a:p>
            <a:pPr lvl="1"/>
            <a:r>
              <a:rPr lang="en-US" sz="2400" dirty="0" smtClean="0"/>
              <a:t>Patient-provider communication</a:t>
            </a:r>
          </a:p>
          <a:p>
            <a:pPr lvl="1"/>
            <a:r>
              <a:rPr lang="en-US" sz="2400" dirty="0" smtClean="0"/>
              <a:t>Patient self-management with provider feedback</a:t>
            </a:r>
          </a:p>
          <a:p>
            <a:pPr lvl="1"/>
            <a:r>
              <a:rPr lang="en-US" sz="2400" dirty="0" smtClean="0"/>
              <a:t>Health literacy</a:t>
            </a:r>
          </a:p>
          <a:p>
            <a:pPr lvl="1"/>
            <a:r>
              <a:rPr lang="en-US" sz="2400" dirty="0" smtClean="0"/>
              <a:t>Provider-provider consultants </a:t>
            </a:r>
          </a:p>
          <a:p>
            <a:pPr lvl="1"/>
            <a:endParaRPr lang="en-US" dirty="0" smtClean="0"/>
          </a:p>
          <a:p>
            <a:pPr lvl="1"/>
            <a:endParaRPr lang="en-US" dirty="0"/>
          </a:p>
        </p:txBody>
      </p:sp>
      <p:sp>
        <p:nvSpPr>
          <p:cNvPr id="4" name="TextBox 3"/>
          <p:cNvSpPr txBox="1"/>
          <p:nvPr/>
        </p:nvSpPr>
        <p:spPr>
          <a:xfrm>
            <a:off x="1828800" y="6477000"/>
            <a:ext cx="7239000" cy="276999"/>
          </a:xfrm>
          <a:prstGeom prst="rect">
            <a:avLst/>
          </a:prstGeom>
          <a:noFill/>
        </p:spPr>
        <p:txBody>
          <a:bodyPr wrap="square" rtlCol="0">
            <a:spAutoFit/>
          </a:bodyPr>
          <a:lstStyle/>
          <a:p>
            <a:r>
              <a:rPr lang="en-US" sz="1200" dirty="0" err="1" smtClean="0"/>
              <a:t>Telenuring</a:t>
            </a:r>
            <a:r>
              <a:rPr lang="en-US" sz="1200" dirty="0" smtClean="0"/>
              <a:t> Practice Guidelines https</a:t>
            </a:r>
            <a:r>
              <a:rPr lang="en-US" sz="1200" dirty="0"/>
              <a:t>://www.crnns.ca/documents/Telenursing2014.pdf</a:t>
            </a:r>
          </a:p>
        </p:txBody>
      </p:sp>
      <p:pic>
        <p:nvPicPr>
          <p:cNvPr id="5" name="Picture 4"/>
          <p:cNvPicPr>
            <a:picLocks noChangeAspect="1"/>
          </p:cNvPicPr>
          <p:nvPr/>
        </p:nvPicPr>
        <p:blipFill>
          <a:blip r:embed="rId3"/>
          <a:stretch>
            <a:fillRect/>
          </a:stretch>
        </p:blipFill>
        <p:spPr>
          <a:xfrm>
            <a:off x="5029200" y="4191000"/>
            <a:ext cx="3734011" cy="2209800"/>
          </a:xfrm>
          <a:prstGeom prst="rect">
            <a:avLst/>
          </a:prstGeom>
        </p:spPr>
      </p:pic>
    </p:spTree>
    <p:extLst>
      <p:ext uri="{BB962C8B-B14F-4D97-AF65-F5344CB8AC3E}">
        <p14:creationId xmlns:p14="http://schemas.microsoft.com/office/powerpoint/2010/main" val="3480123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Telehealth System </a:t>
            </a:r>
            <a:r>
              <a:rPr lang="en-US" b="1" dirty="0" smtClean="0"/>
              <a:t>Overview</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r>
              <a:rPr lang="en-US" sz="2800" dirty="0" smtClean="0"/>
              <a:t>Transmits data (Vital Sign) from home to a healthcare professional by use of ICT. </a:t>
            </a:r>
            <a:endParaRPr lang="en-US" dirty="0" smtClean="0"/>
          </a:p>
          <a:p>
            <a:pPr lvl="1"/>
            <a:endParaRPr lang="en-US" dirty="0"/>
          </a:p>
        </p:txBody>
      </p:sp>
      <p:sp>
        <p:nvSpPr>
          <p:cNvPr id="4" name="TextBox 3"/>
          <p:cNvSpPr txBox="1"/>
          <p:nvPr/>
        </p:nvSpPr>
        <p:spPr>
          <a:xfrm>
            <a:off x="1828800" y="6477000"/>
            <a:ext cx="7239000" cy="276999"/>
          </a:xfrm>
          <a:prstGeom prst="rect">
            <a:avLst/>
          </a:prstGeom>
          <a:noFill/>
        </p:spPr>
        <p:txBody>
          <a:bodyPr wrap="square" rtlCol="0">
            <a:spAutoFit/>
          </a:bodyPr>
          <a:lstStyle/>
          <a:p>
            <a:r>
              <a:rPr lang="en-US" sz="1200" dirty="0"/>
              <a:t>http://</a:t>
            </a:r>
            <a:r>
              <a:rPr lang="en-US" sz="1200" dirty="0" err="1"/>
              <a:t>www.ecnmag.com</a:t>
            </a:r>
            <a:r>
              <a:rPr lang="en-US" sz="1200" dirty="0"/>
              <a:t>/articles/2011/03/wireless-technologies-build-momentum-</a:t>
            </a:r>
            <a:r>
              <a:rPr lang="en-US" sz="1200" dirty="0" err="1"/>
              <a:t>telehealth</a:t>
            </a:r>
            <a:r>
              <a:rPr lang="en-US" sz="1200" dirty="0"/>
              <a:t>-systems</a:t>
            </a:r>
          </a:p>
        </p:txBody>
      </p:sp>
      <p:pic>
        <p:nvPicPr>
          <p:cNvPr id="6" name="Picture 5"/>
          <p:cNvPicPr>
            <a:picLocks noChangeAspect="1"/>
          </p:cNvPicPr>
          <p:nvPr/>
        </p:nvPicPr>
        <p:blipFill>
          <a:blip r:embed="rId3"/>
          <a:stretch>
            <a:fillRect/>
          </a:stretch>
        </p:blipFill>
        <p:spPr>
          <a:xfrm>
            <a:off x="1219200" y="2667000"/>
            <a:ext cx="7086600" cy="3595542"/>
          </a:xfrm>
          <a:prstGeom prst="rect">
            <a:avLst/>
          </a:prstGeom>
        </p:spPr>
      </p:pic>
    </p:spTree>
    <p:extLst>
      <p:ext uri="{BB962C8B-B14F-4D97-AF65-F5344CB8AC3E}">
        <p14:creationId xmlns:p14="http://schemas.microsoft.com/office/powerpoint/2010/main" val="2305586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14035" cy="1752599"/>
          </a:xfrm>
        </p:spPr>
        <p:txBody>
          <a:bodyPr>
            <a:normAutofit/>
          </a:bodyPr>
          <a:lstStyle/>
          <a:p>
            <a:r>
              <a:rPr lang="en-US" sz="3600" b="1" dirty="0" smtClean="0"/>
              <a:t>Top Telehealth Tools for Patients </a:t>
            </a:r>
            <a:r>
              <a:rPr lang="en-US" sz="3600" b="1" dirty="0"/>
              <a:t/>
            </a:r>
            <a:br>
              <a:rPr lang="en-US" sz="3600" b="1" dirty="0"/>
            </a:br>
            <a:endParaRPr lang="en-US" sz="3600" b="1" dirty="0"/>
          </a:p>
        </p:txBody>
      </p:sp>
      <p:pic>
        <p:nvPicPr>
          <p:cNvPr id="5" name="Content Placeholder 4"/>
          <p:cNvPicPr>
            <a:picLocks noGrp="1" noChangeAspect="1"/>
          </p:cNvPicPr>
          <p:nvPr>
            <p:ph idx="1"/>
          </p:nvPr>
        </p:nvPicPr>
        <p:blipFill>
          <a:blip r:embed="rId3"/>
          <a:srcRect t="14081" b="14081"/>
          <a:stretch>
            <a:fillRect/>
          </a:stretch>
        </p:blipFill>
        <p:spPr>
          <a:xfrm>
            <a:off x="1143000" y="1828800"/>
            <a:ext cx="7515225" cy="4305300"/>
          </a:xfrm>
        </p:spPr>
      </p:pic>
      <p:sp>
        <p:nvSpPr>
          <p:cNvPr id="4" name="TextBox 3"/>
          <p:cNvSpPr txBox="1"/>
          <p:nvPr/>
        </p:nvSpPr>
        <p:spPr>
          <a:xfrm>
            <a:off x="1828800" y="6477000"/>
            <a:ext cx="7239000" cy="276999"/>
          </a:xfrm>
          <a:prstGeom prst="rect">
            <a:avLst/>
          </a:prstGeom>
          <a:noFill/>
        </p:spPr>
        <p:txBody>
          <a:bodyPr wrap="square" rtlCol="0">
            <a:spAutoFit/>
          </a:bodyPr>
          <a:lstStyle/>
          <a:p>
            <a:r>
              <a:rPr lang="en-US" sz="1200" dirty="0"/>
              <a:t>http://</a:t>
            </a:r>
            <a:r>
              <a:rPr lang="en-US" sz="1200" dirty="0" err="1"/>
              <a:t>www.hin.com</a:t>
            </a:r>
            <a:r>
              <a:rPr lang="en-US" sz="1200" dirty="0"/>
              <a:t>/</a:t>
            </a:r>
            <a:r>
              <a:rPr lang="en-US" sz="1200" dirty="0" err="1"/>
              <a:t>chartoftheweek</a:t>
            </a:r>
            <a:r>
              <a:rPr lang="en-US" sz="1200" dirty="0"/>
              <a:t>/</a:t>
            </a:r>
            <a:r>
              <a:rPr lang="en-US" sz="1200" dirty="0" err="1"/>
              <a:t>patient_telehealth_tools_printable.html</a:t>
            </a:r>
            <a:endParaRPr lang="en-US" sz="1200" dirty="0"/>
          </a:p>
        </p:txBody>
      </p:sp>
    </p:spTree>
    <p:extLst>
      <p:ext uri="{BB962C8B-B14F-4D97-AF65-F5344CB8AC3E}">
        <p14:creationId xmlns:p14="http://schemas.microsoft.com/office/powerpoint/2010/main" val="3734997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Define </a:t>
            </a:r>
            <a:r>
              <a:rPr lang="en-US" dirty="0"/>
              <a:t>Telehealth and Telemedicine</a:t>
            </a:r>
            <a:br>
              <a:rPr lang="en-US" dirty="0"/>
            </a:br>
            <a:r>
              <a:rPr lang="en-US" dirty="0"/>
              <a:t/>
            </a:r>
            <a:br>
              <a:rPr lang="en-US" dirty="0"/>
            </a:br>
            <a:endParaRPr lang="en-US" dirty="0"/>
          </a:p>
        </p:txBody>
      </p:sp>
      <p:sp>
        <p:nvSpPr>
          <p:cNvPr id="3" name="Content Placeholder 2"/>
          <p:cNvSpPr>
            <a:spLocks noGrp="1"/>
          </p:cNvSpPr>
          <p:nvPr>
            <p:ph idx="1"/>
          </p:nvPr>
        </p:nvSpPr>
        <p:spPr>
          <a:xfrm>
            <a:off x="1113235" y="1638300"/>
            <a:ext cx="7514035" cy="4152901"/>
          </a:xfrm>
        </p:spPr>
        <p:txBody>
          <a:bodyPr anchor="t">
            <a:normAutofit/>
          </a:bodyPr>
          <a:lstStyle/>
          <a:p>
            <a:r>
              <a:rPr lang="en-US" sz="2800" b="1" dirty="0" smtClean="0"/>
              <a:t>Telemedicine defined:</a:t>
            </a:r>
            <a:endParaRPr lang="en-US" dirty="0" smtClean="0"/>
          </a:p>
          <a:p>
            <a:pPr marL="0" indent="0" algn="ctr">
              <a:buNone/>
            </a:pPr>
            <a:r>
              <a:rPr lang="en-US" i="1" dirty="0" smtClean="0"/>
              <a:t>“</a:t>
            </a:r>
            <a:r>
              <a:rPr lang="en-US" dirty="0"/>
              <a:t>the use of electronic information and communication technologies to </a:t>
            </a:r>
            <a:r>
              <a:rPr lang="en-US" b="1" dirty="0"/>
              <a:t>provide </a:t>
            </a:r>
            <a:r>
              <a:rPr lang="en-US" dirty="0"/>
              <a:t>and support health care when distance separates the participants </a:t>
            </a:r>
            <a:r>
              <a:rPr lang="en-US" i="1" dirty="0" smtClean="0"/>
              <a:t>” </a:t>
            </a:r>
            <a:endParaRPr lang="en-US" dirty="0" smtClean="0"/>
          </a:p>
          <a:p>
            <a:pPr>
              <a:spcBef>
                <a:spcPct val="50000"/>
              </a:spcBef>
            </a:pPr>
            <a:r>
              <a:rPr lang="en-US" sz="2800" b="1" dirty="0"/>
              <a:t>Combination of:</a:t>
            </a:r>
          </a:p>
          <a:p>
            <a:pPr lvl="1">
              <a:spcBef>
                <a:spcPct val="50000"/>
              </a:spcBef>
            </a:pPr>
            <a:r>
              <a:rPr lang="en-US" sz="2400" dirty="0"/>
              <a:t>Telecommunications Technology</a:t>
            </a:r>
          </a:p>
          <a:p>
            <a:pPr lvl="1">
              <a:spcBef>
                <a:spcPct val="50000"/>
              </a:spcBef>
            </a:pPr>
            <a:r>
              <a:rPr lang="en-US" sz="2400" dirty="0" smtClean="0"/>
              <a:t>Medicine (clinical services) </a:t>
            </a:r>
            <a:endParaRPr lang="en-US" sz="2400" dirty="0"/>
          </a:p>
          <a:p>
            <a:endParaRPr lang="en-US" dirty="0" smtClean="0"/>
          </a:p>
          <a:p>
            <a:pPr lvl="1"/>
            <a:endParaRPr lang="en-US" dirty="0"/>
          </a:p>
        </p:txBody>
      </p:sp>
      <p:sp>
        <p:nvSpPr>
          <p:cNvPr id="4" name="TextBox 3"/>
          <p:cNvSpPr txBox="1"/>
          <p:nvPr/>
        </p:nvSpPr>
        <p:spPr>
          <a:xfrm>
            <a:off x="1828800" y="6477000"/>
            <a:ext cx="7239000" cy="276999"/>
          </a:xfrm>
          <a:prstGeom prst="rect">
            <a:avLst/>
          </a:prstGeom>
          <a:noFill/>
        </p:spPr>
        <p:txBody>
          <a:bodyPr wrap="square" rtlCol="0">
            <a:spAutoFit/>
          </a:bodyPr>
          <a:lstStyle/>
          <a:p>
            <a:r>
              <a:rPr lang="en-US" sz="1200" dirty="0" err="1" smtClean="0"/>
              <a:t>Telenuring</a:t>
            </a:r>
            <a:r>
              <a:rPr lang="en-US" sz="1200" dirty="0" smtClean="0"/>
              <a:t> Practice Guidelines https</a:t>
            </a:r>
            <a:r>
              <a:rPr lang="en-US" sz="1200" dirty="0"/>
              <a:t>://www.crnns.ca/documents/Telenursing2014.pdf</a:t>
            </a:r>
          </a:p>
        </p:txBody>
      </p:sp>
      <p:pic>
        <p:nvPicPr>
          <p:cNvPr id="5" name="Picture 4"/>
          <p:cNvPicPr>
            <a:picLocks noChangeAspect="1"/>
          </p:cNvPicPr>
          <p:nvPr/>
        </p:nvPicPr>
        <p:blipFill>
          <a:blip r:embed="rId3"/>
          <a:stretch>
            <a:fillRect/>
          </a:stretch>
        </p:blipFill>
        <p:spPr>
          <a:xfrm>
            <a:off x="6400800" y="3886200"/>
            <a:ext cx="2590800" cy="2567940"/>
          </a:xfrm>
          <a:prstGeom prst="rect">
            <a:avLst/>
          </a:prstGeom>
        </p:spPr>
      </p:pic>
    </p:spTree>
    <p:extLst>
      <p:ext uri="{BB962C8B-B14F-4D97-AF65-F5344CB8AC3E}">
        <p14:creationId xmlns:p14="http://schemas.microsoft.com/office/powerpoint/2010/main" val="1894439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838200"/>
            <a:ext cx="7514035" cy="1752599"/>
          </a:xfrm>
        </p:spPr>
        <p:txBody>
          <a:bodyPr anchor="t"/>
          <a:lstStyle/>
          <a:p>
            <a:r>
              <a:rPr lang="en-US" altLang="zh-TW" dirty="0" smtClean="0"/>
              <a:t>Types </a:t>
            </a:r>
            <a:r>
              <a:rPr lang="en-US" altLang="zh-TW" dirty="0"/>
              <a:t>of </a:t>
            </a:r>
            <a:r>
              <a:rPr lang="en-US" altLang="zh-TW" dirty="0" smtClean="0"/>
              <a:t>telemedicine </a:t>
            </a:r>
            <a:r>
              <a:rPr lang="en-US" altLang="zh-TW" dirty="0"/>
              <a:t>interaction</a:t>
            </a:r>
          </a:p>
        </p:txBody>
      </p:sp>
      <p:sp>
        <p:nvSpPr>
          <p:cNvPr id="15363" name="Rectangle 3"/>
          <p:cNvSpPr>
            <a:spLocks noGrp="1" noChangeArrowheads="1"/>
          </p:cNvSpPr>
          <p:nvPr>
            <p:ph type="body" idx="1"/>
          </p:nvPr>
        </p:nvSpPr>
        <p:spPr>
          <a:xfrm>
            <a:off x="1143000" y="1600200"/>
            <a:ext cx="7514035" cy="4038600"/>
          </a:xfrm>
        </p:spPr>
        <p:txBody>
          <a:bodyPr>
            <a:normAutofit fontScale="92500" lnSpcReduction="20000"/>
          </a:bodyPr>
          <a:lstStyle/>
          <a:p>
            <a:pPr>
              <a:lnSpc>
                <a:spcPct val="90000"/>
              </a:lnSpc>
            </a:pPr>
            <a:r>
              <a:rPr lang="en-US" altLang="zh-TW" sz="2800" dirty="0" smtClean="0"/>
              <a:t>Real-time (for Emergency use) </a:t>
            </a:r>
            <a:endParaRPr lang="en-US" altLang="zh-TW" sz="2800" dirty="0"/>
          </a:p>
          <a:p>
            <a:pPr lvl="1">
              <a:lnSpc>
                <a:spcPct val="90000"/>
              </a:lnSpc>
            </a:pPr>
            <a:r>
              <a:rPr lang="en-US" altLang="zh-TW" sz="2400" dirty="0"/>
              <a:t>Parties communicate simultaneously via a telecommunication network, also called synchronous or interactive</a:t>
            </a:r>
          </a:p>
          <a:p>
            <a:pPr>
              <a:lnSpc>
                <a:spcPct val="90000"/>
              </a:lnSpc>
            </a:pPr>
            <a:r>
              <a:rPr lang="en-US" altLang="zh-TW" sz="2800" dirty="0"/>
              <a:t>Store and </a:t>
            </a:r>
            <a:r>
              <a:rPr lang="en-US" altLang="zh-TW" sz="2800" dirty="0" smtClean="0"/>
              <a:t>forward (Non- Emergency use)</a:t>
            </a:r>
            <a:endParaRPr lang="en-US" altLang="zh-TW" sz="2800" dirty="0"/>
          </a:p>
          <a:p>
            <a:pPr lvl="1">
              <a:lnSpc>
                <a:spcPct val="90000"/>
              </a:lnSpc>
            </a:pPr>
            <a:r>
              <a:rPr lang="en-US" altLang="zh-TW" sz="2400" dirty="0"/>
              <a:t>Involves non-interactive transmission of information from on site to another.</a:t>
            </a:r>
          </a:p>
          <a:p>
            <a:pPr lvl="1">
              <a:lnSpc>
                <a:spcPct val="90000"/>
              </a:lnSpc>
            </a:pPr>
            <a:r>
              <a:rPr lang="en-US" altLang="zh-TW" sz="2400" dirty="0"/>
              <a:t>Sometimes referred to as asynchronous or pre-recorded and involves information being captured and then transmitted to the other party for advice, opinion or specialist </a:t>
            </a:r>
            <a:r>
              <a:rPr lang="en-US" altLang="zh-TW" sz="2400" dirty="0" smtClean="0"/>
              <a:t>consultation</a:t>
            </a:r>
          </a:p>
          <a:p>
            <a:pPr>
              <a:lnSpc>
                <a:spcPct val="90000"/>
              </a:lnSpc>
            </a:pPr>
            <a:r>
              <a:rPr lang="en-US" altLang="zh-TW" sz="2800" dirty="0" smtClean="0"/>
              <a:t>Hybrid Method </a:t>
            </a:r>
            <a:endParaRPr lang="en-US" altLang="zh-TW" sz="2800" dirty="0"/>
          </a:p>
        </p:txBody>
      </p:sp>
    </p:spTree>
    <p:extLst>
      <p:ext uri="{BB962C8B-B14F-4D97-AF65-F5344CB8AC3E}">
        <p14:creationId xmlns:p14="http://schemas.microsoft.com/office/powerpoint/2010/main" val="22513852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2102</Words>
  <Application>Microsoft Office PowerPoint</Application>
  <PresentationFormat>On-screen Show (4:3)</PresentationFormat>
  <Paragraphs>369</Paragraphs>
  <Slides>38</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Parallax</vt:lpstr>
      <vt:lpstr>Photo Editor Photo</vt:lpstr>
      <vt:lpstr>  Telehealth  </vt:lpstr>
      <vt:lpstr>Objectives  </vt:lpstr>
      <vt:lpstr>It is Already There!    </vt:lpstr>
      <vt:lpstr>Define Telehealth and Telemedicine  </vt:lpstr>
      <vt:lpstr>Define Telehealth and Telemedicine  </vt:lpstr>
      <vt:lpstr>Telehealth System Overview  </vt:lpstr>
      <vt:lpstr>Top Telehealth Tools for Patients  </vt:lpstr>
      <vt:lpstr>Define Telehealth and Telemedicine  </vt:lpstr>
      <vt:lpstr>Types of telemedicine interaction</vt:lpstr>
      <vt:lpstr>Categories of Telemedicine</vt:lpstr>
      <vt:lpstr>PowerPoint Presentation</vt:lpstr>
      <vt:lpstr>PowerPoint Presentation</vt:lpstr>
      <vt:lpstr>Telehealth vs. Telemedicine  </vt:lpstr>
      <vt:lpstr>History of  Telehealth   </vt:lpstr>
      <vt:lpstr>PowerPoint Presentation</vt:lpstr>
      <vt:lpstr>Participants in the telehealth interaction</vt:lpstr>
      <vt:lpstr>Participants in the telehealth interaction</vt:lpstr>
      <vt:lpstr>Participants in the telehealth interaction</vt:lpstr>
      <vt:lpstr>Driving Forces of Telehealth  </vt:lpstr>
      <vt:lpstr>  </vt:lpstr>
      <vt:lpstr>Driving Forces of Telehealth  </vt:lpstr>
      <vt:lpstr>Driving Forces of Telehealth  </vt:lpstr>
      <vt:lpstr>Driving Forces of Telehealth  </vt:lpstr>
      <vt:lpstr>Why do Telemedicine/Telehealth?</vt:lpstr>
      <vt:lpstr>Why do Telemedicine/Telehealth?</vt:lpstr>
      <vt:lpstr>List the Challenges of Telehealth </vt:lpstr>
      <vt:lpstr>Identify equipment and technology to sustain telehealth    </vt:lpstr>
      <vt:lpstr>Telemedicine Settings    </vt:lpstr>
      <vt:lpstr>Emerging Telemedicine applications     </vt:lpstr>
      <vt:lpstr>Emerging Telemedicine applications     </vt:lpstr>
      <vt:lpstr>Emerging Telemedicine applications     </vt:lpstr>
      <vt:lpstr>Emerging Telemedicine applications     </vt:lpstr>
      <vt:lpstr>Emerging Telemedicine applications     </vt:lpstr>
      <vt:lpstr>Emerging Telemedicine applications     </vt:lpstr>
      <vt:lpstr>Emerging Telemedicine applications     </vt:lpstr>
      <vt:lpstr>Emerging Telemedicine applications     </vt:lpstr>
      <vt:lpstr>Identify several telehealth applications     </vt:lpstr>
      <vt:lpstr>Telemedicine in Saudi Arabia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dc:title>
  <dc:creator>dell</dc:creator>
  <cp:lastModifiedBy>3422</cp:lastModifiedBy>
  <cp:revision>100</cp:revision>
  <dcterms:created xsi:type="dcterms:W3CDTF">2014-11-23T09:20:18Z</dcterms:created>
  <dcterms:modified xsi:type="dcterms:W3CDTF">2014-12-01T10:57:13Z</dcterms:modified>
</cp:coreProperties>
</file>