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281" r:id="rId58"/>
    <p:sldId id="256" r:id="rId59"/>
    <p:sldId id="280" r:id="rId60"/>
    <p:sldId id="266" r:id="rId61"/>
    <p:sldId id="276" r:id="rId62"/>
    <p:sldId id="277" r:id="rId63"/>
    <p:sldId id="282" r:id="rId64"/>
    <p:sldId id="283" r:id="rId65"/>
    <p:sldId id="267" r:id="rId66"/>
    <p:sldId id="278" r:id="rId67"/>
    <p:sldId id="268" r:id="rId68"/>
    <p:sldId id="269" r:id="rId69"/>
    <p:sldId id="270" r:id="rId70"/>
    <p:sldId id="271" r:id="rId71"/>
    <p:sldId id="272" r:id="rId72"/>
    <p:sldId id="273" r:id="rId73"/>
    <p:sldId id="258" r:id="rId74"/>
    <p:sldId id="265" r:id="rId75"/>
    <p:sldId id="263" r:id="rId76"/>
    <p:sldId id="274" r:id="rId77"/>
    <p:sldId id="275" r:id="rId78"/>
    <p:sldId id="257" r:id="rId79"/>
    <p:sldId id="260" r:id="rId8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7" autoAdjust="0"/>
    <p:restoredTop sz="94658" autoAdjust="0"/>
  </p:normalViewPr>
  <p:slideViewPr>
    <p:cSldViewPr>
      <p:cViewPr varScale="1">
        <p:scale>
          <a:sx n="40" d="100"/>
          <a:sy n="40" d="100"/>
        </p:scale>
        <p:origin x="-6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84F2B-606B-4B74-92C3-EAF4FFB989D7}" type="datetimeFigureOut">
              <a:rPr lang="en-US" smtClean="0"/>
              <a:pPr/>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2B2B2-D5F2-4D1D-BF51-B5CA2124F862}" type="slidenum">
              <a:rPr lang="en-US" smtClean="0"/>
              <a:pPr/>
              <a:t>‹#›</a:t>
            </a:fld>
            <a:endParaRPr lang="en-US"/>
          </a:p>
        </p:txBody>
      </p:sp>
    </p:spTree>
    <p:extLst>
      <p:ext uri="{BB962C8B-B14F-4D97-AF65-F5344CB8AC3E}">
        <p14:creationId xmlns:p14="http://schemas.microsoft.com/office/powerpoint/2010/main" val="191540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Alcoholism" TargetMode="External"/><Relationship Id="rId13" Type="http://schemas.openxmlformats.org/officeDocument/2006/relationships/hyperlink" Target="http://en.wikipedia.org/wiki/Alcohol_intoxication" TargetMode="External"/><Relationship Id="rId3" Type="http://schemas.openxmlformats.org/officeDocument/2006/relationships/hyperlink" Target="http://en.wikipedia.org/wiki/Mania" TargetMode="External"/><Relationship Id="rId7" Type="http://schemas.openxmlformats.org/officeDocument/2006/relationships/hyperlink" Target="http://en.wikipedia.org/wiki/Personality_psychology" TargetMode="External"/><Relationship Id="rId12" Type="http://schemas.openxmlformats.org/officeDocument/2006/relationships/hyperlink" Target="http://en.wikipedia.org/wiki/Hygien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Body_modification" TargetMode="External"/><Relationship Id="rId11" Type="http://schemas.openxmlformats.org/officeDocument/2006/relationships/hyperlink" Target="http://en.wikipedia.org/wiki/Inhalant_abuse" TargetMode="External"/><Relationship Id="rId5" Type="http://schemas.openxmlformats.org/officeDocument/2006/relationships/hyperlink" Target="http://en.wikipedia.org/wiki/Major_depressive_disorder" TargetMode="External"/><Relationship Id="rId10" Type="http://schemas.openxmlformats.org/officeDocument/2006/relationships/hyperlink" Target="http://en.wikipedia.org/wiki/Malnutrition" TargetMode="External"/><Relationship Id="rId4" Type="http://schemas.openxmlformats.org/officeDocument/2006/relationships/hyperlink" Target="http://en.wikipedia.org/wiki/Schizophrenia" TargetMode="External"/><Relationship Id="rId9" Type="http://schemas.openxmlformats.org/officeDocument/2006/relationships/hyperlink" Target="http://en.wikipedia.org/wiki/Drug_abuse" TargetMode="External"/><Relationship Id="rId14" Type="http://schemas.openxmlformats.org/officeDocument/2006/relationships/hyperlink" Target="http://en.wikipedia.org/wiki/Mental_status_examination"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Dystonia" TargetMode="External"/><Relationship Id="rId13" Type="http://schemas.openxmlformats.org/officeDocument/2006/relationships/hyperlink" Target="http://en.wikipedia.org/wiki/Echopraxia" TargetMode="External"/><Relationship Id="rId18" Type="http://schemas.openxmlformats.org/officeDocument/2006/relationships/hyperlink" Target="http://en.wikipedia.org/wiki/Stereotypies" TargetMode="External"/><Relationship Id="rId26" Type="http://schemas.openxmlformats.org/officeDocument/2006/relationships/hyperlink" Target="http://en.wikipedia.org/wiki/Akinesia" TargetMode="External"/><Relationship Id="rId3" Type="http://schemas.openxmlformats.org/officeDocument/2006/relationships/hyperlink" Target="http://en.wikipedia.org/wiki/Chorea_(disease)" TargetMode="External"/><Relationship Id="rId21" Type="http://schemas.openxmlformats.org/officeDocument/2006/relationships/hyperlink" Target="http://en.wikipedia.org/wiki/Hyperactivity" TargetMode="External"/><Relationship Id="rId7" Type="http://schemas.openxmlformats.org/officeDocument/2006/relationships/hyperlink" Target="http://en.wikipedia.org/wiki/Tremor" TargetMode="External"/><Relationship Id="rId12" Type="http://schemas.openxmlformats.org/officeDocument/2006/relationships/hyperlink" Target="http://en.wikipedia.org/wiki/Catatonia" TargetMode="External"/><Relationship Id="rId17" Type="http://schemas.openxmlformats.org/officeDocument/2006/relationships/hyperlink" Target="http://en.wikipedia.org/wiki/Mental_status_examination" TargetMode="External"/><Relationship Id="rId25" Type="http://schemas.openxmlformats.org/officeDocument/2006/relationships/hyperlink" Target="http://en.wikipedia.org/wiki/Psychomotor_retardation" TargetMode="External"/><Relationship Id="rId2" Type="http://schemas.openxmlformats.org/officeDocument/2006/relationships/slide" Target="../slides/slide9.xml"/><Relationship Id="rId16" Type="http://schemas.openxmlformats.org/officeDocument/2006/relationships/hyperlink" Target="http://en.wikipedia.org/wiki/Paratonia" TargetMode="External"/><Relationship Id="rId20" Type="http://schemas.openxmlformats.org/officeDocument/2006/relationships/hyperlink" Target="http://en.wikipedia.org/wiki/Psychomotor_agitation" TargetMode="External"/><Relationship Id="rId29" Type="http://schemas.openxmlformats.org/officeDocument/2006/relationships/hyperlink" Target="http://en.wikipedia.org/wiki/Dementia" TargetMode="External"/><Relationship Id="rId1" Type="http://schemas.openxmlformats.org/officeDocument/2006/relationships/notesMaster" Target="../notesMasters/notesMaster1.xml"/><Relationship Id="rId6" Type="http://schemas.openxmlformats.org/officeDocument/2006/relationships/hyperlink" Target="http://en.wikipedia.org/wiki/Neurology" TargetMode="External"/><Relationship Id="rId11" Type="http://schemas.openxmlformats.org/officeDocument/2006/relationships/hyperlink" Target="http://en.wikipedia.org/wiki/Tourette's_syndrome" TargetMode="External"/><Relationship Id="rId24" Type="http://schemas.openxmlformats.org/officeDocument/2006/relationships/hyperlink" Target="http://en.wikipedia.org/wiki/Akathisia" TargetMode="External"/><Relationship Id="rId5" Type="http://schemas.openxmlformats.org/officeDocument/2006/relationships/hyperlink" Target="http://en.wikipedia.org/wiki/Choreoathetosis" TargetMode="External"/><Relationship Id="rId15" Type="http://schemas.openxmlformats.org/officeDocument/2006/relationships/hyperlink" Target="http://en.wikipedia.org/wiki/Waxy_flexibility" TargetMode="External"/><Relationship Id="rId23" Type="http://schemas.openxmlformats.org/officeDocument/2006/relationships/hyperlink" Target="http://en.wikipedia.org/wiki/Delirium" TargetMode="External"/><Relationship Id="rId28" Type="http://schemas.openxmlformats.org/officeDocument/2006/relationships/hyperlink" Target="http://en.wikipedia.org/wiki/Parkinson's_disease" TargetMode="External"/><Relationship Id="rId10" Type="http://schemas.openxmlformats.org/officeDocument/2006/relationships/hyperlink" Target="http://en.wikipedia.org/wiki/Tics" TargetMode="External"/><Relationship Id="rId19" Type="http://schemas.openxmlformats.org/officeDocument/2006/relationships/hyperlink" Target="http://en.wikipedia.org/wiki/Autism" TargetMode="External"/><Relationship Id="rId4" Type="http://schemas.openxmlformats.org/officeDocument/2006/relationships/hyperlink" Target="http://en.wikipedia.org/wiki/Athetoid" TargetMode="External"/><Relationship Id="rId9" Type="http://schemas.openxmlformats.org/officeDocument/2006/relationships/hyperlink" Target="http://en.wikipedia.org/wiki/Antipsychotic" TargetMode="External"/><Relationship Id="rId14" Type="http://schemas.openxmlformats.org/officeDocument/2006/relationships/hyperlink" Target="http://en.wikipedia.org/wiki/Catalepsy" TargetMode="External"/><Relationship Id="rId22" Type="http://schemas.openxmlformats.org/officeDocument/2006/relationships/hyperlink" Target="http://en.wikipedia.org/wiki/Mania" TargetMode="External"/><Relationship Id="rId27" Type="http://schemas.openxmlformats.org/officeDocument/2006/relationships/hyperlink" Target="http://en.wikipedia.org/wiki/Stupo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physical aspects such as the appearance of a patient, including apparent age, height, weight, and manner of dress and grooming. Colorful or bizarre clothing might suggest </a:t>
            </a:r>
            <a:r>
              <a:rPr lang="en-US" dirty="0" smtClean="0">
                <a:hlinkClick r:id="rId3" tooltip="Mania"/>
              </a:rPr>
              <a:t>mania</a:t>
            </a:r>
            <a:r>
              <a:rPr lang="en-US" dirty="0" smtClean="0"/>
              <a:t>, while unkempt, dirty clothes might suggest </a:t>
            </a:r>
            <a:r>
              <a:rPr lang="en-US" dirty="0" smtClean="0">
                <a:hlinkClick r:id="rId4" tooltip="Schizophrenia"/>
              </a:rPr>
              <a:t>schizophrenia</a:t>
            </a:r>
            <a:r>
              <a:rPr lang="en-US" dirty="0" smtClean="0"/>
              <a:t> or </a:t>
            </a:r>
            <a:r>
              <a:rPr lang="en-US" dirty="0" smtClean="0">
                <a:hlinkClick r:id="rId5" tooltip="Major depressive disorder"/>
              </a:rPr>
              <a:t>depression</a:t>
            </a:r>
            <a:r>
              <a:rPr lang="en-US" dirty="0" smtClean="0"/>
              <a:t>. If the patient appears much older than his or her chronological age this can suggest chronic poor self-care or ill-health. Clothing and accessories of a particular subculture, </a:t>
            </a:r>
            <a:r>
              <a:rPr lang="en-US" dirty="0" smtClean="0">
                <a:hlinkClick r:id="rId6" tooltip="Body modification"/>
              </a:rPr>
              <a:t>body modifications</a:t>
            </a:r>
            <a:r>
              <a:rPr lang="en-US" dirty="0" smtClean="0"/>
              <a:t>, or clothing not typical of the patient's gender, might give clues to </a:t>
            </a:r>
            <a:r>
              <a:rPr lang="en-US" dirty="0" smtClean="0">
                <a:hlinkClick r:id="rId7" tooltip="Personality psychology"/>
              </a:rPr>
              <a:t>personality</a:t>
            </a:r>
            <a:r>
              <a:rPr lang="en-US" dirty="0" smtClean="0"/>
              <a:t>. Observations of physical appearance might include the physical features of </a:t>
            </a:r>
            <a:r>
              <a:rPr lang="en-US" dirty="0" smtClean="0">
                <a:hlinkClick r:id="rId8" tooltip="Alcoholism"/>
              </a:rPr>
              <a:t>alcoholism</a:t>
            </a:r>
            <a:r>
              <a:rPr lang="en-US" dirty="0" smtClean="0"/>
              <a:t> or </a:t>
            </a:r>
            <a:r>
              <a:rPr lang="en-US" dirty="0" smtClean="0">
                <a:hlinkClick r:id="rId9" tooltip="Drug abuse"/>
              </a:rPr>
              <a:t>drug abuse</a:t>
            </a:r>
            <a:r>
              <a:rPr lang="en-US" dirty="0" smtClean="0"/>
              <a:t>, such as signs of </a:t>
            </a:r>
            <a:r>
              <a:rPr lang="en-US" dirty="0" smtClean="0">
                <a:hlinkClick r:id="rId10" tooltip="Malnutrition"/>
              </a:rPr>
              <a:t>malnutrition</a:t>
            </a:r>
            <a:r>
              <a:rPr lang="en-US" dirty="0" smtClean="0"/>
              <a:t>, nicotine stains, dental erosion, a rash around the mouth from </a:t>
            </a:r>
            <a:r>
              <a:rPr lang="en-US" dirty="0" smtClean="0">
                <a:hlinkClick r:id="rId11" tooltip="Inhalant abuse"/>
              </a:rPr>
              <a:t>inhalant abuse</a:t>
            </a:r>
            <a:r>
              <a:rPr lang="en-US" dirty="0" smtClean="0"/>
              <a:t>, or needle track marks from intravenous drug abuse. </a:t>
            </a:r>
            <a:r>
              <a:rPr lang="en-US" smtClean="0"/>
              <a:t>Observations can also include any odor which might suggest poor personal </a:t>
            </a:r>
            <a:r>
              <a:rPr lang="en-US" smtClean="0">
                <a:hlinkClick r:id="rId12" tooltip="Hygiene"/>
              </a:rPr>
              <a:t>hygiene</a:t>
            </a:r>
            <a:r>
              <a:rPr lang="en-US" smtClean="0"/>
              <a:t> due to extreme self-neglect, or </a:t>
            </a:r>
            <a:r>
              <a:rPr lang="en-US" smtClean="0">
                <a:hlinkClick r:id="rId13" tooltip="Alcohol intoxication"/>
              </a:rPr>
              <a:t>alcohol intoxication</a:t>
            </a:r>
            <a:r>
              <a:rPr lang="en-US" smtClean="0"/>
              <a:t>.</a:t>
            </a:r>
            <a:r>
              <a:rPr lang="en-US" baseline="30000" smtClean="0">
                <a:hlinkClick r:id="rId14"/>
              </a:rPr>
              <a:t>[15]</a:t>
            </a:r>
            <a:r>
              <a:rPr lang="en-US" smtClean="0"/>
              <a:t> Weight loss could also signify a depressive disorder, physical illness, anorexia nervosa or chronic anxiety.</a:t>
            </a:r>
            <a:r>
              <a:rPr lang="en-US" baseline="30000" smtClean="0">
                <a:hlinkClick r:id="rId14"/>
              </a:rPr>
              <a:t>[16]</a:t>
            </a:r>
            <a:endParaRPr lang="en-US" b="1" smtClean="0"/>
          </a:p>
          <a:p>
            <a:endParaRPr lang="en-US"/>
          </a:p>
        </p:txBody>
      </p:sp>
      <p:sp>
        <p:nvSpPr>
          <p:cNvPr id="4" name="Slide Number Placeholder 3"/>
          <p:cNvSpPr>
            <a:spLocks noGrp="1"/>
          </p:cNvSpPr>
          <p:nvPr>
            <p:ph type="sldNum" sz="quarter" idx="10"/>
          </p:nvPr>
        </p:nvSpPr>
        <p:spPr/>
        <p:txBody>
          <a:bodyPr/>
          <a:lstStyle/>
          <a:p>
            <a:fld id="{9E7FC4D8-5D34-41AD-A9D7-B0D7E5323A17}"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Abnormal movements, for example </a:t>
            </a:r>
            <a:r>
              <a:rPr lang="en-US" dirty="0" err="1" smtClean="0">
                <a:hlinkClick r:id="rId3" tooltip="Chorea (disease)"/>
              </a:rPr>
              <a:t>choreiform</a:t>
            </a:r>
            <a:r>
              <a:rPr lang="en-US" dirty="0" smtClean="0"/>
              <a:t>, </a:t>
            </a:r>
            <a:r>
              <a:rPr lang="en-US" dirty="0" err="1" smtClean="0">
                <a:hlinkClick r:id="rId4" tooltip="Athetoid"/>
              </a:rPr>
              <a:t>athetoid</a:t>
            </a:r>
            <a:r>
              <a:rPr lang="en-US" dirty="0" smtClean="0"/>
              <a:t> or </a:t>
            </a:r>
            <a:r>
              <a:rPr lang="en-US" dirty="0" err="1" smtClean="0">
                <a:hlinkClick r:id="rId5" tooltip="Choreoathetosis"/>
              </a:rPr>
              <a:t>choreoathetoid</a:t>
            </a:r>
            <a:r>
              <a:rPr lang="en-US" dirty="0" smtClean="0"/>
              <a:t> movements may indicate a </a:t>
            </a:r>
            <a:r>
              <a:rPr lang="en-US" dirty="0" smtClean="0">
                <a:hlinkClick r:id="rId6" tooltip="Neurology"/>
              </a:rPr>
              <a:t>neurological</a:t>
            </a:r>
            <a:r>
              <a:rPr lang="en-US" dirty="0" smtClean="0"/>
              <a:t> disorder. A </a:t>
            </a:r>
            <a:r>
              <a:rPr lang="en-US" dirty="0" smtClean="0">
                <a:hlinkClick r:id="rId7" tooltip="Tremor"/>
              </a:rPr>
              <a:t>tremor</a:t>
            </a:r>
            <a:r>
              <a:rPr lang="en-US" dirty="0" smtClean="0"/>
              <a:t> or </a:t>
            </a:r>
            <a:r>
              <a:rPr lang="en-US" dirty="0" err="1" smtClean="0">
                <a:hlinkClick r:id="rId8" tooltip="Dystonia"/>
              </a:rPr>
              <a:t>dystonia</a:t>
            </a:r>
            <a:r>
              <a:rPr lang="en-US" dirty="0" smtClean="0"/>
              <a:t> may indicate a neurological condition or the side effects of </a:t>
            </a:r>
            <a:r>
              <a:rPr lang="en-US" dirty="0" smtClean="0">
                <a:hlinkClick r:id="rId9" tooltip="Antipsychotic"/>
              </a:rPr>
              <a:t>antipsychotic</a:t>
            </a:r>
            <a:r>
              <a:rPr lang="en-US" dirty="0" smtClean="0"/>
              <a:t> medication. The patient may have </a:t>
            </a:r>
            <a:r>
              <a:rPr lang="en-US" dirty="0" smtClean="0">
                <a:hlinkClick r:id="rId10" tooltip="Tics"/>
              </a:rPr>
              <a:t>tics</a:t>
            </a:r>
            <a:r>
              <a:rPr lang="en-US" dirty="0" smtClean="0"/>
              <a:t> (involuntary but quasi-purposeful movements or vocalizations) which may be a symptom of </a:t>
            </a:r>
            <a:r>
              <a:rPr lang="en-US" dirty="0" err="1" smtClean="0">
                <a:hlinkClick r:id="rId11" tooltip="Tourette's syndrome"/>
              </a:rPr>
              <a:t>Tourette's</a:t>
            </a:r>
            <a:r>
              <a:rPr lang="en-US" dirty="0" smtClean="0">
                <a:hlinkClick r:id="rId11" tooltip="Tourette's syndrome"/>
              </a:rPr>
              <a:t> syndrome</a:t>
            </a:r>
            <a:r>
              <a:rPr lang="en-US" dirty="0" smtClean="0"/>
              <a:t>. There are a range of abnormalities of movement which are typical </a:t>
            </a:r>
            <a:r>
              <a:rPr lang="en-US" dirty="0" err="1" smtClean="0"/>
              <a:t>of</a:t>
            </a:r>
            <a:r>
              <a:rPr lang="en-US" dirty="0" err="1" smtClean="0">
                <a:hlinkClick r:id="rId12" tooltip="Catatonia"/>
              </a:rPr>
              <a:t>catatonia</a:t>
            </a:r>
            <a:r>
              <a:rPr lang="en-US" dirty="0" smtClean="0"/>
              <a:t>, such as </a:t>
            </a:r>
            <a:r>
              <a:rPr lang="en-US" dirty="0" err="1" smtClean="0">
                <a:hlinkClick r:id="rId13" tooltip="Echopraxia"/>
              </a:rPr>
              <a:t>echopraxia</a:t>
            </a:r>
            <a:r>
              <a:rPr lang="en-US" dirty="0" smtClean="0"/>
              <a:t>, </a:t>
            </a:r>
            <a:r>
              <a:rPr lang="en-US" dirty="0" smtClean="0">
                <a:hlinkClick r:id="rId14" tooltip="Catalepsy"/>
              </a:rPr>
              <a:t>catalepsy</a:t>
            </a:r>
            <a:r>
              <a:rPr lang="en-US" dirty="0" smtClean="0"/>
              <a:t>, </a:t>
            </a:r>
            <a:r>
              <a:rPr lang="en-US" dirty="0" smtClean="0">
                <a:hlinkClick r:id="rId15" tooltip="Waxy flexibility"/>
              </a:rPr>
              <a:t>waxy flexibility</a:t>
            </a:r>
            <a:r>
              <a:rPr lang="en-US" dirty="0" smtClean="0"/>
              <a:t> and </a:t>
            </a:r>
            <a:r>
              <a:rPr lang="en-US" dirty="0" err="1" smtClean="0">
                <a:hlinkClick r:id="rId16" tooltip="Paratonia"/>
              </a:rPr>
              <a:t>paratonia</a:t>
            </a:r>
            <a:r>
              <a:rPr lang="en-US" dirty="0" smtClean="0"/>
              <a:t> (or </a:t>
            </a:r>
            <a:r>
              <a:rPr lang="en-US" i="1" dirty="0" err="1" smtClean="0"/>
              <a:t>gegenhalten</a:t>
            </a:r>
            <a:r>
              <a:rPr lang="en-US" baseline="30000" dirty="0" smtClean="0">
                <a:hlinkClick r:id="rId17"/>
              </a:rPr>
              <a:t>[20]</a:t>
            </a:r>
            <a:r>
              <a:rPr lang="en-US" dirty="0" smtClean="0"/>
              <a:t>). </a:t>
            </a:r>
            <a:r>
              <a:rPr lang="en-US" dirty="0" err="1" smtClean="0">
                <a:hlinkClick r:id="rId18" tooltip="Stereotypies"/>
              </a:rPr>
              <a:t>Stereotypies</a:t>
            </a:r>
            <a:r>
              <a:rPr lang="en-US" dirty="0" smtClean="0"/>
              <a:t> (repetitive purposeless movements such a rocking or head banging) or mannerisms (repetitive quasi-purposeful abnormal movements such as a gesture or abnormal gait) may be a feature of chronic schizophrenia or </a:t>
            </a:r>
            <a:r>
              <a:rPr lang="en-US" dirty="0" smtClean="0">
                <a:hlinkClick r:id="rId19" tooltip="Autism"/>
              </a:rPr>
              <a:t>autism</a:t>
            </a:r>
            <a:r>
              <a:rPr lang="en-US" dirty="0" smtClean="0"/>
              <a:t>. More global </a:t>
            </a:r>
            <a:r>
              <a:rPr lang="en-US" dirty="0" err="1" smtClean="0"/>
              <a:t>behavioural</a:t>
            </a:r>
            <a:r>
              <a:rPr lang="en-US" dirty="0" smtClean="0"/>
              <a:t> abnormalities may be noted, such as an increase in arousal and movement (described as </a:t>
            </a:r>
            <a:r>
              <a:rPr lang="en-US" dirty="0" smtClean="0">
                <a:hlinkClick r:id="rId20" tooltip="Psychomotor agitation"/>
              </a:rPr>
              <a:t>psychomotor agitation</a:t>
            </a:r>
            <a:r>
              <a:rPr lang="en-US" dirty="0" smtClean="0"/>
              <a:t> or </a:t>
            </a:r>
            <a:r>
              <a:rPr lang="en-US" dirty="0" smtClean="0">
                <a:hlinkClick r:id="rId21" tooltip="Hyperactivity"/>
              </a:rPr>
              <a:t>hyperactivity</a:t>
            </a:r>
            <a:r>
              <a:rPr lang="en-US" dirty="0" smtClean="0"/>
              <a:t>) which might reflect </a:t>
            </a:r>
            <a:r>
              <a:rPr lang="en-US" dirty="0" smtClean="0">
                <a:hlinkClick r:id="rId22" tooltip="Mania"/>
              </a:rPr>
              <a:t>mania</a:t>
            </a:r>
            <a:r>
              <a:rPr lang="en-US" dirty="0" smtClean="0"/>
              <a:t> or </a:t>
            </a:r>
            <a:r>
              <a:rPr lang="en-US" dirty="0" smtClean="0">
                <a:hlinkClick r:id="rId23" tooltip="Delirium"/>
              </a:rPr>
              <a:t>delirium</a:t>
            </a:r>
            <a:r>
              <a:rPr lang="en-US" dirty="0" smtClean="0"/>
              <a:t>. An inability to sit still might represent </a:t>
            </a:r>
            <a:r>
              <a:rPr lang="en-US" dirty="0" err="1" smtClean="0">
                <a:hlinkClick r:id="rId24" tooltip="Akathisia"/>
              </a:rPr>
              <a:t>akathisia</a:t>
            </a:r>
            <a:r>
              <a:rPr lang="en-US" dirty="0" smtClean="0"/>
              <a:t>, a side effect of antipsychotic medication. Similarly a global decrease in arousal and movement (described as </a:t>
            </a:r>
            <a:r>
              <a:rPr lang="en-US" dirty="0" smtClean="0">
                <a:hlinkClick r:id="rId25" tooltip="Psychomotor retardation"/>
              </a:rPr>
              <a:t>psychomotor retardation</a:t>
            </a:r>
            <a:r>
              <a:rPr lang="en-US" dirty="0" smtClean="0"/>
              <a:t>, </a:t>
            </a:r>
            <a:r>
              <a:rPr lang="en-US" dirty="0" err="1" smtClean="0">
                <a:hlinkClick r:id="rId26" tooltip="Akinesia"/>
              </a:rPr>
              <a:t>akinesia</a:t>
            </a:r>
            <a:r>
              <a:rPr lang="en-US" dirty="0" smtClean="0"/>
              <a:t> or </a:t>
            </a:r>
            <a:r>
              <a:rPr lang="en-US" dirty="0" smtClean="0">
                <a:hlinkClick r:id="rId27" tooltip="Stupor"/>
              </a:rPr>
              <a:t>stupor</a:t>
            </a:r>
            <a:r>
              <a:rPr lang="en-US" dirty="0" smtClean="0"/>
              <a:t>) might indicate depression or a medical condition such as </a:t>
            </a:r>
            <a:r>
              <a:rPr lang="en-US" dirty="0" smtClean="0">
                <a:hlinkClick r:id="rId28" tooltip="Parkinson's disease"/>
              </a:rPr>
              <a:t>Parkinson's disease</a:t>
            </a:r>
            <a:r>
              <a:rPr lang="en-US" dirty="0" smtClean="0"/>
              <a:t>, </a:t>
            </a:r>
            <a:r>
              <a:rPr lang="en-US" dirty="0" smtClean="0">
                <a:hlinkClick r:id="rId29" tooltip="Dementia"/>
              </a:rPr>
              <a:t>dementia</a:t>
            </a:r>
            <a:r>
              <a:rPr lang="en-US" dirty="0" smtClean="0"/>
              <a:t> or delirium. The examiner would also comment on eye movements (repeatedly glancing to one side can suggest that the patient is experiencing hallucinations), and the quality of eye contact (which can provide clues to the patient's emotional state). Lack of eye contact may suggest depression or autism.</a:t>
            </a:r>
            <a:r>
              <a:rPr lang="en-US" baseline="30000" dirty="0" smtClean="0">
                <a:hlinkClick r:id="rId17"/>
              </a:rPr>
              <a:t>[21][22][23]</a:t>
            </a:r>
            <a:endParaRPr lang="en-US" dirty="0" smtClean="0"/>
          </a:p>
          <a:p>
            <a:endParaRPr lang="en-US" dirty="0"/>
          </a:p>
        </p:txBody>
      </p:sp>
      <p:sp>
        <p:nvSpPr>
          <p:cNvPr id="4" name="Slide Number Placeholder 3"/>
          <p:cNvSpPr>
            <a:spLocks noGrp="1"/>
          </p:cNvSpPr>
          <p:nvPr>
            <p:ph type="sldNum" sz="quarter" idx="10"/>
          </p:nvPr>
        </p:nvSpPr>
        <p:spPr/>
        <p:txBody>
          <a:bodyPr/>
          <a:lstStyle/>
          <a:p>
            <a:fld id="{9E7FC4D8-5D34-41AD-A9D7-B0D7E5323A17}"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Broca’s</a:t>
            </a:r>
            <a:r>
              <a:rPr lang="en-US" sz="1200" dirty="0" smtClean="0"/>
              <a:t> aphasia - lesions affecting </a:t>
            </a:r>
            <a:r>
              <a:rPr lang="en-US" sz="1200" dirty="0" err="1" smtClean="0"/>
              <a:t>Broca’s</a:t>
            </a:r>
            <a:r>
              <a:rPr lang="en-US" sz="1200" dirty="0" smtClean="0"/>
              <a:t> area and adjacent structures in the dominant frontal lobe </a:t>
            </a:r>
          </a:p>
          <a:p>
            <a:endParaRPr lang="en-US" sz="1200" b="1" dirty="0" smtClean="0"/>
          </a:p>
          <a:p>
            <a:r>
              <a:rPr lang="en-US" sz="1200" b="1" dirty="0" smtClean="0"/>
              <a:t>decreased fluency of spontaneous speech  phrase length of fewer than five words, and the number of content words (e.g., nouns) exceeds the number of function words (e.g., prepositions, </a:t>
            </a:r>
            <a:r>
              <a:rPr lang="en-US" sz="1200" dirty="0" smtClean="0"/>
              <a:t>articles, and other syntactic modifiers). </a:t>
            </a:r>
          </a:p>
          <a:p>
            <a:endParaRPr lang="en-US" sz="1200" dirty="0" smtClean="0"/>
          </a:p>
          <a:p>
            <a:r>
              <a:rPr lang="en-US" sz="1200" dirty="0" smtClean="0"/>
              <a:t>Word generation tasks, such as the FAS test can be useful for detecting subtle decreases in verbal fluency. In addition, </a:t>
            </a:r>
            <a:r>
              <a:rPr lang="en-US" sz="1200" b="1" dirty="0" smtClean="0"/>
              <a:t>prosody (the normal melodious intonation of speech </a:t>
            </a:r>
            <a:r>
              <a:rPr lang="en-US" sz="1200" dirty="0" smtClean="0"/>
              <a:t>that conveys the meaning of sentence structure) is lacking in patients with </a:t>
            </a:r>
            <a:r>
              <a:rPr lang="en-US" sz="1200" dirty="0" err="1" smtClean="0"/>
              <a:t>Broca’s</a:t>
            </a:r>
            <a:r>
              <a:rPr lang="en-US" sz="1200" dirty="0" smtClean="0"/>
              <a:t> aphasia. The resulting speech in </a:t>
            </a:r>
            <a:r>
              <a:rPr lang="en-US" sz="1200" dirty="0" err="1" smtClean="0"/>
              <a:t>Broca’s</a:t>
            </a:r>
            <a:r>
              <a:rPr lang="en-US" sz="1200" dirty="0" smtClean="0"/>
              <a:t> aphasia has an effortful, telegraphic quality, with a lack of grammatical structure and a monotonous sound.* Speech output is often better for certain </a:t>
            </a:r>
            <a:r>
              <a:rPr lang="en-US" sz="1200" dirty="0" err="1" smtClean="0"/>
              <a:t>overlearned</a:t>
            </a:r>
            <a:r>
              <a:rPr lang="en-US" sz="1200" dirty="0" smtClean="0"/>
              <a:t>, semiautomatic tasks, such as naming the days of the week or singing familiar songs like “Happy Birthday,” and performance is often improved by cuing—that is, providing the first sound of a word during naming tests. The decreased fluency in </a:t>
            </a:r>
            <a:r>
              <a:rPr lang="en-US" sz="1200" dirty="0" err="1" smtClean="0"/>
              <a:t>Broca’s</a:t>
            </a:r>
            <a:r>
              <a:rPr lang="en-US" sz="1200" dirty="0" smtClean="0"/>
              <a:t> aphasia is associated with marked </a:t>
            </a:r>
            <a:r>
              <a:rPr lang="en-US" sz="1200" b="1" dirty="0" smtClean="0"/>
              <a:t>naming difficulties. In addition, lesions in </a:t>
            </a:r>
            <a:r>
              <a:rPr lang="en-US" sz="1200" b="1" dirty="0" err="1" smtClean="0"/>
              <a:t>Broca’s</a:t>
            </a:r>
            <a:r>
              <a:rPr lang="en-US" sz="1200" b="1" dirty="0" smtClean="0"/>
              <a:t> area cause a disconnection of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E7FC4D8-5D34-41AD-A9D7-B0D7E5323A17}"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structure from </a:t>
            </a:r>
            <a:r>
              <a:rPr lang="en-US" dirty="0" err="1" smtClean="0"/>
              <a:t>Wernicke’s</a:t>
            </a:r>
            <a:r>
              <a:rPr lang="en-US" dirty="0" smtClean="0"/>
              <a:t> area (see Figure 19.3A). Therefore, in </a:t>
            </a:r>
            <a:r>
              <a:rPr lang="en-US" dirty="0" err="1" smtClean="0"/>
              <a:t>Broca’s</a:t>
            </a:r>
            <a:endParaRPr lang="en-US" dirty="0" smtClean="0"/>
          </a:p>
          <a:p>
            <a:r>
              <a:rPr lang="en-US" dirty="0" smtClean="0"/>
              <a:t>aphasia </a:t>
            </a:r>
            <a:r>
              <a:rPr lang="en-US" b="1" dirty="0" smtClean="0"/>
              <a:t>repetition is impaired as well. Patients tend to have the most difficulty</a:t>
            </a:r>
          </a:p>
          <a:p>
            <a:r>
              <a:rPr lang="en-US" dirty="0" smtClean="0"/>
              <a:t>repeating phrases with a high content of function words, such as “No</a:t>
            </a:r>
          </a:p>
          <a:p>
            <a:r>
              <a:rPr lang="en-US" dirty="0" smtClean="0"/>
              <a:t>ifs, ands, or buts” or “If I were here, she would be there.” In contrast, because</a:t>
            </a:r>
          </a:p>
          <a:p>
            <a:r>
              <a:rPr lang="en-US" dirty="0" smtClean="0"/>
              <a:t>the posterior language structures are spared, </a:t>
            </a:r>
            <a:r>
              <a:rPr lang="en-US" b="1" dirty="0" smtClean="0"/>
              <a:t>comprehension is relatively</a:t>
            </a:r>
          </a:p>
          <a:p>
            <a:r>
              <a:rPr lang="en-US" b="1" dirty="0" smtClean="0"/>
              <a:t>intact in </a:t>
            </a:r>
            <a:r>
              <a:rPr lang="en-US" b="1" dirty="0" err="1" smtClean="0"/>
              <a:t>Broca’s</a:t>
            </a:r>
            <a:r>
              <a:rPr lang="en-US" b="1" dirty="0" smtClean="0"/>
              <a:t> aphasia. The one notable exception is impaired comprehension</a:t>
            </a:r>
          </a:p>
          <a:p>
            <a:r>
              <a:rPr lang="en-US" dirty="0" smtClean="0"/>
              <a:t>of </a:t>
            </a:r>
            <a:r>
              <a:rPr lang="en-US" b="1" dirty="0" smtClean="0"/>
              <a:t>syntactically dependent structures. For example, when hearing</a:t>
            </a:r>
          </a:p>
          <a:p>
            <a:r>
              <a:rPr lang="en-US" dirty="0" smtClean="0"/>
              <a:t>a passive sentence such as “The lion was killed by the tiger,” a patient with</a:t>
            </a:r>
          </a:p>
          <a:p>
            <a:r>
              <a:rPr lang="en-US" dirty="0" err="1" smtClean="0"/>
              <a:t>Broca’s</a:t>
            </a:r>
            <a:r>
              <a:rPr lang="en-US" dirty="0" smtClean="0"/>
              <a:t> aphasia often incorrectly chooses the tiger as the animal that is dead.</a:t>
            </a:r>
          </a:p>
          <a:p>
            <a:r>
              <a:rPr lang="en-US" b="1" dirty="0" smtClean="0"/>
              <a:t>Writing and reading aloud in </a:t>
            </a:r>
            <a:r>
              <a:rPr lang="en-US" b="1" dirty="0" err="1" smtClean="0"/>
              <a:t>Broca’s</a:t>
            </a:r>
            <a:r>
              <a:rPr lang="en-US" b="1" dirty="0" smtClean="0"/>
              <a:t> aphasia have a slow, effortful, </a:t>
            </a:r>
            <a:r>
              <a:rPr lang="en-US" b="1" dirty="0" err="1" smtClean="0"/>
              <a:t>agrammatical</a:t>
            </a:r>
            <a:endParaRPr lang="en-US" b="1" dirty="0" smtClean="0"/>
          </a:p>
          <a:p>
            <a:r>
              <a:rPr lang="en-US" dirty="0" smtClean="0"/>
              <a:t>quality that is similar to the deficits in spoken language. Reading</a:t>
            </a:r>
          </a:p>
          <a:p>
            <a:r>
              <a:rPr lang="en-US" dirty="0" smtClean="0"/>
              <a:t>comprehension is often relatively spared, except for syntactically dependent</a:t>
            </a:r>
          </a:p>
          <a:p>
            <a:r>
              <a:rPr lang="en-US" dirty="0" smtClean="0"/>
              <a:t>structures.</a:t>
            </a:r>
          </a:p>
          <a:p>
            <a:endParaRPr lang="en-US" dirty="0"/>
          </a:p>
        </p:txBody>
      </p:sp>
      <p:sp>
        <p:nvSpPr>
          <p:cNvPr id="4" name="Slide Number Placeholder 3"/>
          <p:cNvSpPr>
            <a:spLocks noGrp="1"/>
          </p:cNvSpPr>
          <p:nvPr>
            <p:ph type="sldNum" sz="quarter" idx="10"/>
          </p:nvPr>
        </p:nvSpPr>
        <p:spPr/>
        <p:txBody>
          <a:bodyPr/>
          <a:lstStyle/>
          <a:p>
            <a:fld id="{9E7FC4D8-5D34-41AD-A9D7-B0D7E5323A17}"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7FC4D8-5D34-41AD-A9D7-B0D7E5323A17}"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09800"/>
            <a:ext cx="7162800" cy="11430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0" y="3505200"/>
            <a:ext cx="6400800" cy="1066800"/>
          </a:xfrm>
        </p:spPr>
        <p:txBody>
          <a:bodyPr/>
          <a:lstStyle>
            <a:lvl1pPr marL="0" indent="0" algn="ctr">
              <a:buFontTx/>
              <a:buNone/>
              <a:defRPr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5D9C1147-8B44-4ABA-A58A-62B36452F4C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453680-A5D4-4C45-9AB9-0A90A818804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295400"/>
            <a:ext cx="19240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295400"/>
            <a:ext cx="56197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6DA30C-CBF6-4A93-A7A7-59EB631C3B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DD6A0D-24ED-4A27-A6D5-F9ED829DE2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2608D0-008B-4AEB-948C-3B7EA1FF5BC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C2C2BB-D189-474E-9322-1547669FA95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223C87-F813-489A-B351-72DEEEC7F97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64D29F-B24C-4521-AE5F-B44F721B49B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0B5A2C-7AF3-4A15-ABE3-EF05AA1FA9D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EE2597-09B7-4ECC-BE33-2219171BE3A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8F8A30-1719-43E2-8116-9E9AE7F9DE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295400"/>
            <a:ext cx="7696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2286000"/>
            <a:ext cx="7696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63DA73A-1B32-4820-95D3-94705857875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ideo" Target="file:///C:\Users\KUKAS\Downloads\Tremor.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MENTAL STATUS EXAMINATION</a:t>
            </a:r>
            <a:endParaRPr lang="en-US" dirty="0"/>
          </a:p>
        </p:txBody>
      </p:sp>
      <p:sp>
        <p:nvSpPr>
          <p:cNvPr id="3" name="Subtitle 2"/>
          <p:cNvSpPr>
            <a:spLocks noGrp="1"/>
          </p:cNvSpPr>
          <p:nvPr>
            <p:ph type="subTitle" idx="1"/>
          </p:nvPr>
        </p:nvSpPr>
        <p:spPr>
          <a:xfrm>
            <a:off x="1371600" y="3331698"/>
            <a:ext cx="6781800" cy="1752600"/>
          </a:xfrm>
        </p:spPr>
        <p:txBody>
          <a:bodyPr/>
          <a:lstStyle/>
          <a:p>
            <a:r>
              <a:rPr lang="en-US" sz="2800" b="1" dirty="0" smtClean="0"/>
              <a:t>Dr. Mohammad Ali Kukaswadia, M.D.</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153400" cy="6001643"/>
          </a:xfrm>
          <a:prstGeom prst="rect">
            <a:avLst/>
          </a:prstGeom>
        </p:spPr>
        <p:txBody>
          <a:bodyPr wrap="square">
            <a:spAutoFit/>
          </a:bodyPr>
          <a:lstStyle/>
          <a:p>
            <a:r>
              <a:rPr lang="en-US" sz="2400" b="1" dirty="0"/>
              <a:t>Emotional State (Mood and Affect): Elated, euphoric, calm, placid, </a:t>
            </a:r>
            <a:r>
              <a:rPr lang="en-US" sz="2400" b="1" dirty="0" smtClean="0"/>
              <a:t>depressed, </a:t>
            </a:r>
            <a:r>
              <a:rPr lang="en-US" sz="2400" dirty="0" smtClean="0"/>
              <a:t>perplexed</a:t>
            </a:r>
            <a:r>
              <a:rPr lang="en-US" sz="2400" dirty="0"/>
              <a:t>, anxious, apathetic, flattened, labile, inappropriate</a:t>
            </a:r>
            <a:endParaRPr lang="en-US" sz="2400" b="1" dirty="0" smtClean="0"/>
          </a:p>
          <a:p>
            <a:endParaRPr lang="en-US" sz="2400" b="1" dirty="0"/>
          </a:p>
          <a:p>
            <a:r>
              <a:rPr lang="en-US" sz="2400" b="1" dirty="0" smtClean="0"/>
              <a:t>Mood </a:t>
            </a:r>
            <a:r>
              <a:rPr lang="en-US" sz="2400" b="1" dirty="0"/>
              <a:t>and </a:t>
            </a:r>
            <a:r>
              <a:rPr lang="en-US" sz="2400" b="1" dirty="0" smtClean="0"/>
              <a:t>affect</a:t>
            </a:r>
            <a:endParaRPr lang="en-US" sz="2400" b="1" dirty="0"/>
          </a:p>
          <a:p>
            <a:endParaRPr lang="en-US" sz="2400" dirty="0" smtClean="0"/>
          </a:p>
          <a:p>
            <a:r>
              <a:rPr lang="en-US" sz="2400" dirty="0" smtClean="0"/>
              <a:t>The </a:t>
            </a:r>
            <a:r>
              <a:rPr lang="en-US" sz="2400" dirty="0"/>
              <a:t>distinction between </a:t>
            </a:r>
            <a:r>
              <a:rPr lang="en-US" sz="2400" dirty="0" smtClean="0"/>
              <a:t>mood and</a:t>
            </a:r>
            <a:r>
              <a:rPr lang="en-US" sz="2400" dirty="0"/>
              <a:t> </a:t>
            </a:r>
            <a:r>
              <a:rPr lang="en-US" sz="2400" dirty="0" smtClean="0"/>
              <a:t>affect  - describe </a:t>
            </a:r>
            <a:r>
              <a:rPr lang="en-US" sz="2400" dirty="0"/>
              <a:t>affect as "the external and dynamic manifestations of a person's internal emotional state" and mood as "a person's predominant internal state at any one time", </a:t>
            </a:r>
            <a:endParaRPr lang="en-US" sz="2400" dirty="0" smtClean="0"/>
          </a:p>
          <a:p>
            <a:endParaRPr lang="en-US" sz="2400" dirty="0"/>
          </a:p>
          <a:p>
            <a:endParaRPr lang="en-US" sz="2400" dirty="0" smtClean="0"/>
          </a:p>
          <a:p>
            <a:r>
              <a:rPr lang="en-US" sz="2400" dirty="0" smtClean="0"/>
              <a:t>with </a:t>
            </a:r>
            <a:r>
              <a:rPr lang="en-US" sz="2400" dirty="0"/>
              <a:t>mood regarded as a current subjective state as described by the patient, and affect as the examiner's inferences of the quality of the patient's emotional state based on objective observation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09600"/>
            <a:ext cx="8153400" cy="6001643"/>
          </a:xfrm>
          <a:prstGeom prst="rect">
            <a:avLst/>
          </a:prstGeom>
        </p:spPr>
        <p:txBody>
          <a:bodyPr wrap="square">
            <a:spAutoFit/>
          </a:bodyPr>
          <a:lstStyle/>
          <a:p>
            <a:r>
              <a:rPr lang="en-US" sz="2400" b="1" dirty="0"/>
              <a:t>Thought Processes (Form vs. Content): Logical, circumstantial, loose </a:t>
            </a:r>
            <a:r>
              <a:rPr lang="en-US" sz="2400" b="1" dirty="0" smtClean="0"/>
              <a:t>associations, </a:t>
            </a:r>
            <a:r>
              <a:rPr lang="en-US" sz="2400" dirty="0" smtClean="0"/>
              <a:t>flight </a:t>
            </a:r>
            <a:r>
              <a:rPr lang="en-US" sz="2400" dirty="0"/>
              <a:t>of ideas, clang associations, loss of goal, preoccupations, areas of </a:t>
            </a:r>
            <a:r>
              <a:rPr lang="en-US" sz="2400" dirty="0" smtClean="0"/>
              <a:t>concern, imaginations</a:t>
            </a:r>
            <a:r>
              <a:rPr lang="en-US" sz="2400" dirty="0"/>
              <a:t>, suicidal/homicidal ideation in thought content, delusions, </a:t>
            </a:r>
            <a:r>
              <a:rPr lang="en-US" sz="2400" dirty="0" smtClean="0"/>
              <a:t>hallucinations, anxiety</a:t>
            </a:r>
            <a:r>
              <a:rPr lang="en-US" sz="2400" dirty="0"/>
              <a:t>, phobia, compulsions, obsessions.</a:t>
            </a:r>
            <a:endParaRPr lang="en-US" sz="2400" dirty="0" smtClean="0"/>
          </a:p>
          <a:p>
            <a:endParaRPr lang="en-US" sz="2400" dirty="0"/>
          </a:p>
          <a:p>
            <a:r>
              <a:rPr lang="en-US" sz="2400" dirty="0" smtClean="0"/>
              <a:t>Thought</a:t>
            </a:r>
            <a:r>
              <a:rPr lang="en-US" sz="2400" dirty="0"/>
              <a:t> </a:t>
            </a:r>
            <a:r>
              <a:rPr lang="en-US" sz="2400" dirty="0" smtClean="0"/>
              <a:t>process </a:t>
            </a:r>
            <a:r>
              <a:rPr lang="en-US" sz="2400" dirty="0"/>
              <a:t>in the MSE refers to the quantity, tempo (rate of flow) and form (or logical coherence) of thought. Thought process cannot be directly observed but can only be described by the patient, or inferred from a patient's speech. Regarding the tempo of thought, some people may experience flight of ideas, when their thoughts are so rapid that their speech seems incoherent, although a careful observer can discern a chain of poetic associations in the patient's speech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1"/>
            <a:ext cx="8077200" cy="6863417"/>
          </a:xfrm>
          <a:prstGeom prst="rect">
            <a:avLst/>
          </a:prstGeom>
        </p:spPr>
        <p:txBody>
          <a:bodyPr wrap="square">
            <a:spAutoFit/>
          </a:bodyPr>
          <a:lstStyle/>
          <a:p>
            <a:r>
              <a:rPr lang="en-US" sz="3200" b="1" u="sng" dirty="0" smtClean="0"/>
              <a:t>Cognition</a:t>
            </a:r>
            <a:endParaRPr lang="en-US" sz="3200" b="1" u="sng" dirty="0"/>
          </a:p>
          <a:p>
            <a:endParaRPr lang="en-US" sz="1200" dirty="0" smtClean="0"/>
          </a:p>
          <a:p>
            <a:r>
              <a:rPr lang="en-US" sz="2400" dirty="0" smtClean="0"/>
              <a:t>Level of</a:t>
            </a:r>
            <a:r>
              <a:rPr lang="en-US" sz="2400" dirty="0"/>
              <a:t> </a:t>
            </a:r>
            <a:r>
              <a:rPr lang="en-US" sz="2400" dirty="0" smtClean="0"/>
              <a:t>alertness, </a:t>
            </a:r>
            <a:r>
              <a:rPr lang="en-US" sz="2400" dirty="0"/>
              <a:t> </a:t>
            </a:r>
            <a:r>
              <a:rPr lang="en-US" sz="2400" dirty="0" smtClean="0"/>
              <a:t>orientation, </a:t>
            </a:r>
            <a:r>
              <a:rPr lang="en-US" sz="2400" dirty="0"/>
              <a:t> attention</a:t>
            </a:r>
            <a:r>
              <a:rPr lang="en-US" sz="2400" dirty="0" smtClean="0"/>
              <a:t>, </a:t>
            </a:r>
            <a:r>
              <a:rPr lang="en-US" sz="2400" dirty="0"/>
              <a:t> </a:t>
            </a:r>
            <a:r>
              <a:rPr lang="en-US" sz="2400" dirty="0" smtClean="0"/>
              <a:t>memory, </a:t>
            </a:r>
            <a:r>
              <a:rPr lang="en-US" sz="2400" dirty="0" err="1"/>
              <a:t>visuospatial</a:t>
            </a:r>
            <a:r>
              <a:rPr lang="en-US" sz="2400" dirty="0"/>
              <a:t> functioning, </a:t>
            </a:r>
            <a:r>
              <a:rPr lang="en-US" sz="2400" dirty="0" smtClean="0"/>
              <a:t>language functions </a:t>
            </a:r>
            <a:r>
              <a:rPr lang="en-US" sz="2400" dirty="0"/>
              <a:t>and executive </a:t>
            </a:r>
            <a:r>
              <a:rPr lang="en-US" sz="2400" dirty="0" smtClean="0"/>
              <a:t>functions. </a:t>
            </a:r>
          </a:p>
          <a:p>
            <a:endParaRPr lang="en-US" sz="1200" dirty="0"/>
          </a:p>
          <a:p>
            <a:r>
              <a:rPr lang="en-US" sz="2400" dirty="0" smtClean="0"/>
              <a:t>Alertness </a:t>
            </a:r>
            <a:r>
              <a:rPr lang="en-US" sz="2400" dirty="0"/>
              <a:t>is a global observation of level of </a:t>
            </a:r>
            <a:r>
              <a:rPr lang="en-US" sz="2400" dirty="0" smtClean="0"/>
              <a:t>consciousness i.e</a:t>
            </a:r>
            <a:r>
              <a:rPr lang="en-US" sz="2400" dirty="0"/>
              <a:t>. awareness of, and responsiveness to the environment, and this might be described as alert, clouded, drowsy, or stuporous. </a:t>
            </a:r>
            <a:endParaRPr lang="en-US" sz="2400" dirty="0" smtClean="0"/>
          </a:p>
          <a:p>
            <a:endParaRPr lang="en-US" sz="1200" dirty="0"/>
          </a:p>
          <a:p>
            <a:r>
              <a:rPr lang="en-US" sz="2400" dirty="0" smtClean="0"/>
              <a:t>Orientation </a:t>
            </a:r>
            <a:r>
              <a:rPr lang="en-US" sz="2400" dirty="0"/>
              <a:t>is assessed by asking the patient where he or she is (for example what building, town and state) and what time it is (time, day, date).</a:t>
            </a:r>
          </a:p>
          <a:p>
            <a:endParaRPr lang="en-US" sz="1200" dirty="0" smtClean="0"/>
          </a:p>
          <a:p>
            <a:r>
              <a:rPr lang="en-US" sz="2400" dirty="0" smtClean="0"/>
              <a:t>Attention </a:t>
            </a:r>
            <a:r>
              <a:rPr lang="en-US" sz="2400" dirty="0"/>
              <a:t>and concentration are assessed by the serial </a:t>
            </a:r>
            <a:r>
              <a:rPr lang="en-US" sz="2400" dirty="0" smtClean="0"/>
              <a:t>sevens test </a:t>
            </a:r>
            <a:r>
              <a:rPr lang="en-US" sz="2400" dirty="0"/>
              <a:t>(or alternatively by spelling a five-letter word backwards), and by testing digit span. </a:t>
            </a:r>
            <a:endParaRPr lang="en-US" sz="2400" dirty="0" smtClean="0"/>
          </a:p>
          <a:p>
            <a:endParaRPr lang="en-US" sz="2400" dirty="0"/>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7924800" cy="4247317"/>
          </a:xfrm>
          <a:prstGeom prst="rect">
            <a:avLst/>
          </a:prstGeom>
        </p:spPr>
        <p:txBody>
          <a:bodyPr wrap="square">
            <a:spAutoFit/>
          </a:bodyPr>
          <a:lstStyle/>
          <a:p>
            <a:endParaRPr lang="en-US" dirty="0" smtClean="0"/>
          </a:p>
          <a:p>
            <a:endParaRPr lang="en-US" dirty="0"/>
          </a:p>
          <a:p>
            <a:r>
              <a:rPr lang="en-US" sz="2400" dirty="0" smtClean="0"/>
              <a:t>Memory is assessed in terms of immediate registration (repeating a set of words), short-term memory (recalling the set of words after an interval, or recalling a short paragraph), and long-term memory (recollection of well known historical or geographical facts). </a:t>
            </a:r>
          </a:p>
          <a:p>
            <a:endParaRPr lang="en-US" sz="2400" dirty="0"/>
          </a:p>
          <a:p>
            <a:r>
              <a:rPr lang="en-US" sz="2400" dirty="0" err="1" smtClean="0"/>
              <a:t>Visuospatial</a:t>
            </a:r>
            <a:r>
              <a:rPr lang="en-US" sz="2400" dirty="0" smtClean="0"/>
              <a:t> functioning can be assessed by the ability to copy a diagram, draw a clock face, or draw a map of the consulting room.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1"/>
            <a:ext cx="7848600" cy="5262979"/>
          </a:xfrm>
          <a:prstGeom prst="rect">
            <a:avLst/>
          </a:prstGeom>
        </p:spPr>
        <p:txBody>
          <a:bodyPr wrap="square">
            <a:spAutoFit/>
          </a:bodyPr>
          <a:lstStyle/>
          <a:p>
            <a:r>
              <a:rPr lang="en-US" sz="2400" dirty="0" smtClean="0"/>
              <a:t>Language is assessed through the ability to name objects, repeat phrases, and by observing the individual's spontaneous speech and response to instructions. </a:t>
            </a:r>
          </a:p>
          <a:p>
            <a:endParaRPr lang="en-US" sz="2400" dirty="0" smtClean="0"/>
          </a:p>
          <a:p>
            <a:r>
              <a:rPr lang="en-US" sz="2400" dirty="0" smtClean="0"/>
              <a:t>Executive functioning can be screened for by asking the "similarities" questions ("what do x and y have in common?") and by means of a verbal fluency task (e.g. "list as many words as you can starting with the letter F, in one minute"). </a:t>
            </a:r>
          </a:p>
          <a:p>
            <a:endParaRPr lang="en-US" sz="2400" dirty="0" smtClean="0"/>
          </a:p>
          <a:p>
            <a:r>
              <a:rPr lang="en-US" sz="2400" dirty="0" smtClean="0"/>
              <a:t>The mini-mental state examination is a simple structured cognitive assessment which is in widespread use as a component of the MSE.</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41.media.tumblr.com/tumblr_m4ym7piUSq1rxqx9so1_1280.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1"/>
            <a:ext cx="8305800" cy="6001643"/>
          </a:xfrm>
          <a:prstGeom prst="rect">
            <a:avLst/>
          </a:prstGeom>
        </p:spPr>
        <p:txBody>
          <a:bodyPr wrap="square">
            <a:spAutoFit/>
          </a:bodyPr>
          <a:lstStyle/>
          <a:p>
            <a:r>
              <a:rPr lang="en-US" sz="2400" b="1" dirty="0" smtClean="0"/>
              <a:t>Insight</a:t>
            </a:r>
            <a:endParaRPr lang="en-US" sz="2400" b="1" dirty="0"/>
          </a:p>
          <a:p>
            <a:r>
              <a:rPr lang="en-US" sz="2400" dirty="0"/>
              <a:t>The person's understanding of his or her mental illness is evaluated by exploring his or her explanatory account of the problem, and understanding of the treatment options. </a:t>
            </a:r>
            <a:endParaRPr lang="en-US" sz="2400" dirty="0" smtClean="0"/>
          </a:p>
          <a:p>
            <a:endParaRPr lang="en-US" sz="1400" dirty="0" smtClean="0"/>
          </a:p>
          <a:p>
            <a:r>
              <a:rPr lang="en-US" sz="2400" dirty="0" smtClean="0"/>
              <a:t>Includes three </a:t>
            </a:r>
            <a:r>
              <a:rPr lang="en-US" sz="2400" dirty="0"/>
              <a:t>components: </a:t>
            </a:r>
            <a:r>
              <a:rPr lang="en-US" sz="2400" dirty="0" smtClean="0"/>
              <a:t>recognition </a:t>
            </a:r>
            <a:r>
              <a:rPr lang="en-US" sz="2400" dirty="0"/>
              <a:t>that one has a </a:t>
            </a:r>
            <a:r>
              <a:rPr lang="en-US" sz="2400" dirty="0" smtClean="0"/>
              <a:t>mental illness,</a:t>
            </a:r>
            <a:r>
              <a:rPr lang="en-US" sz="2400" dirty="0"/>
              <a:t> compliance with treatment, and the ability to re-label unusual mental events (such as delusions and hallucinations) as </a:t>
            </a:r>
            <a:r>
              <a:rPr lang="en-US" sz="2400" dirty="0" smtClean="0"/>
              <a:t>pathological.</a:t>
            </a:r>
            <a:r>
              <a:rPr lang="en-US" sz="2400" baseline="30000" dirty="0" smtClean="0"/>
              <a:t> </a:t>
            </a:r>
            <a:r>
              <a:rPr lang="en-US" sz="2400" dirty="0" smtClean="0"/>
              <a:t>As </a:t>
            </a:r>
            <a:r>
              <a:rPr lang="en-US" sz="2400" dirty="0"/>
              <a:t>insight is on a continuum, the clinician should not describe it as simply present or absent, but should report the patient's explanatory account descriptively</a:t>
            </a:r>
            <a:r>
              <a:rPr lang="en-US" sz="2400" dirty="0" smtClean="0"/>
              <a:t>.</a:t>
            </a:r>
            <a:endParaRPr lang="en-US" sz="2400" dirty="0"/>
          </a:p>
          <a:p>
            <a:r>
              <a:rPr lang="en-US" sz="2400" dirty="0"/>
              <a:t>Impaired insight is characteristic of </a:t>
            </a:r>
            <a:r>
              <a:rPr lang="en-US" sz="2400" dirty="0" smtClean="0"/>
              <a:t>psychosis</a:t>
            </a:r>
            <a:r>
              <a:rPr lang="en-US" sz="2400" dirty="0"/>
              <a:t> </a:t>
            </a:r>
            <a:r>
              <a:rPr lang="en-US" sz="2400" dirty="0" smtClean="0"/>
              <a:t>and </a:t>
            </a:r>
            <a:r>
              <a:rPr lang="en-US" sz="2400" dirty="0"/>
              <a:t>dementia, and is an important consideration in treatment planning and in assessing the capacity to </a:t>
            </a:r>
            <a:r>
              <a:rPr lang="en-US" sz="2400" dirty="0" smtClean="0"/>
              <a:t>consent</a:t>
            </a:r>
            <a:r>
              <a:rPr lang="en-US" sz="2400" dirty="0"/>
              <a:t> </a:t>
            </a:r>
            <a:r>
              <a:rPr lang="en-US" sz="2400" dirty="0" smtClean="0"/>
              <a:t>to </a:t>
            </a:r>
            <a:r>
              <a:rPr lang="en-US" sz="2400" dirty="0"/>
              <a:t>treatment</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305800" cy="6370975"/>
          </a:xfrm>
          <a:prstGeom prst="rect">
            <a:avLst/>
          </a:prstGeom>
        </p:spPr>
        <p:txBody>
          <a:bodyPr wrap="square">
            <a:spAutoFit/>
          </a:bodyPr>
          <a:lstStyle/>
          <a:p>
            <a:r>
              <a:rPr lang="en-US" sz="2400" b="1" dirty="0" smtClean="0"/>
              <a:t>Judgment</a:t>
            </a:r>
            <a:r>
              <a:rPr lang="en-US" sz="2400" dirty="0" smtClean="0"/>
              <a:t>:</a:t>
            </a:r>
          </a:p>
          <a:p>
            <a:endParaRPr lang="en-US" sz="2400" b="1" dirty="0"/>
          </a:p>
          <a:p>
            <a:r>
              <a:rPr lang="en-US" sz="2400" dirty="0"/>
              <a:t>Judgment refers to the patient's capacity to make sound, reasoned and responsible decisions. </a:t>
            </a:r>
            <a:endParaRPr lang="en-US" sz="2400" dirty="0" smtClean="0"/>
          </a:p>
          <a:p>
            <a:r>
              <a:rPr lang="en-US" sz="2400" dirty="0" smtClean="0"/>
              <a:t>use </a:t>
            </a:r>
            <a:r>
              <a:rPr lang="en-US" sz="2400" dirty="0"/>
              <a:t>of standard hypothetical questions such as "what would you do if you found a stamped, addressed envelope lying in the street?"; however contemporary practice is to inquire about how the patient has responded or would respond to real-life challenges and contingencies. Assessment would take into account the individual's executive </a:t>
            </a:r>
            <a:r>
              <a:rPr lang="en-US" sz="2400" dirty="0" smtClean="0"/>
              <a:t>system</a:t>
            </a:r>
            <a:r>
              <a:rPr lang="en-US" sz="2400" dirty="0"/>
              <a:t> </a:t>
            </a:r>
            <a:r>
              <a:rPr lang="en-US" sz="2400" dirty="0" smtClean="0"/>
              <a:t>capacity </a:t>
            </a:r>
            <a:r>
              <a:rPr lang="en-US" sz="2400" dirty="0"/>
              <a:t>in terms of impulsiveness, social cognition, self-awareness and planning ability.</a:t>
            </a:r>
          </a:p>
          <a:p>
            <a:r>
              <a:rPr lang="en-US" sz="2400" dirty="0"/>
              <a:t>Impaired judgment is not specific to any diagnosis but may be a prominent feature of disorders affecting the frontal lobe of the brain. If a person's judgment is impaired due to mental illness, there might be implications for the person's safety or the safety of others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001000" cy="6001643"/>
          </a:xfrm>
          <a:prstGeom prst="rect">
            <a:avLst/>
          </a:prstGeom>
        </p:spPr>
        <p:txBody>
          <a:bodyPr wrap="square">
            <a:spAutoFit/>
          </a:bodyPr>
          <a:lstStyle/>
          <a:p>
            <a:pPr fontAlgn="base"/>
            <a:r>
              <a:rPr lang="en-US" sz="3200" u="sng" dirty="0"/>
              <a:t>Digit Span Test </a:t>
            </a:r>
            <a:endParaRPr lang="en-US" sz="3200" u="sng" dirty="0" smtClean="0"/>
          </a:p>
          <a:p>
            <a:pPr fontAlgn="base"/>
            <a:endParaRPr lang="en-US" sz="1200" dirty="0"/>
          </a:p>
          <a:p>
            <a:pPr fontAlgn="base"/>
            <a:r>
              <a:rPr lang="en-US" sz="2200" dirty="0" smtClean="0"/>
              <a:t>consists </a:t>
            </a:r>
            <a:r>
              <a:rPr lang="en-US" sz="2200" dirty="0"/>
              <a:t>of telling the  </a:t>
            </a:r>
            <a:r>
              <a:rPr lang="en-US" sz="2200" dirty="0" smtClean="0"/>
              <a:t>person </a:t>
            </a:r>
            <a:r>
              <a:rPr lang="en-US" sz="2200" dirty="0"/>
              <a:t>that you are going to give him a short test. The person is then told to listen carefully because you will say a series of numbers and ask him to repeat them back to you in the same order you say them.</a:t>
            </a:r>
          </a:p>
          <a:p>
            <a:pPr fontAlgn="base"/>
            <a:r>
              <a:rPr lang="en-US" sz="2200" dirty="0"/>
              <a:t>The first series is three numbers, such as "3, 9, 2." Each number is said in a monotone voice, one second apart. The person repeats those numbers back to you.</a:t>
            </a:r>
          </a:p>
          <a:p>
            <a:pPr fontAlgn="base"/>
            <a:r>
              <a:rPr lang="en-US" sz="2200" dirty="0"/>
              <a:t>The next step is to speak a series of four numbers, such as, "4, 7, 3, 1." Again, the individual repeats those back to you.</a:t>
            </a:r>
          </a:p>
          <a:p>
            <a:pPr fontAlgn="base"/>
            <a:r>
              <a:rPr lang="en-US" sz="2200" dirty="0"/>
              <a:t>Continue in the same manner by increasing the series of numbers to five and asking the person to repeat the numbers back to you. Some test versions stop after a series of 5 numbers and other versions continue increasing the series of numbers by one each time and ask the person to repeat them back to you until the answers are incorrect.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24400"/>
            <a:ext cx="7620000" cy="1877437"/>
          </a:xfrm>
          <a:prstGeom prst="rect">
            <a:avLst/>
          </a:prstGeom>
        </p:spPr>
        <p:txBody>
          <a:bodyPr wrap="square">
            <a:spAutoFit/>
          </a:bodyPr>
          <a:lstStyle/>
          <a:p>
            <a:r>
              <a:rPr lang="en-US" dirty="0" smtClean="0"/>
              <a:t>(</a:t>
            </a:r>
            <a:r>
              <a:rPr lang="en-US" dirty="0"/>
              <a:t>In presence of anxiety, the patient will repeat two digits less.)</a:t>
            </a:r>
          </a:p>
          <a:p>
            <a:r>
              <a:rPr lang="en-US" b="1" dirty="0" smtClean="0"/>
              <a:t>	Highest </a:t>
            </a:r>
            <a:r>
              <a:rPr lang="en-US" b="1" dirty="0"/>
              <a:t>Trial of 2 Trials:</a:t>
            </a:r>
          </a:p>
          <a:p>
            <a:r>
              <a:rPr lang="en-US" b="1" dirty="0" smtClean="0"/>
              <a:t>	</a:t>
            </a:r>
            <a:r>
              <a:rPr lang="en-US" sz="2000" b="1" dirty="0" smtClean="0"/>
              <a:t>Digits </a:t>
            </a:r>
            <a:r>
              <a:rPr lang="en-US" sz="2000" b="1" dirty="0"/>
              <a:t>Forward </a:t>
            </a:r>
            <a:r>
              <a:rPr lang="en-US" sz="2000" b="1" dirty="0" smtClean="0"/>
              <a:t>		Digits </a:t>
            </a:r>
            <a:r>
              <a:rPr lang="en-US" sz="2000" b="1" dirty="0"/>
              <a:t>Backward</a:t>
            </a:r>
          </a:p>
          <a:p>
            <a:r>
              <a:rPr lang="en-US" sz="2000" dirty="0" smtClean="0"/>
              <a:t>	7 </a:t>
            </a:r>
            <a:r>
              <a:rPr lang="en-US" sz="2000" dirty="0"/>
              <a:t>- Good average </a:t>
            </a:r>
            <a:r>
              <a:rPr lang="en-US" sz="2000" dirty="0" smtClean="0"/>
              <a:t>		5 </a:t>
            </a:r>
            <a:r>
              <a:rPr lang="en-US" sz="2000" dirty="0"/>
              <a:t>- Average</a:t>
            </a:r>
          </a:p>
          <a:p>
            <a:r>
              <a:rPr lang="en-US" sz="2000" dirty="0" smtClean="0"/>
              <a:t>	6 </a:t>
            </a:r>
            <a:r>
              <a:rPr lang="en-US" sz="2000" dirty="0"/>
              <a:t>- Low average </a:t>
            </a:r>
            <a:r>
              <a:rPr lang="en-US" sz="2000" dirty="0" smtClean="0"/>
              <a:t>		4 </a:t>
            </a:r>
            <a:r>
              <a:rPr lang="en-US" sz="2000" dirty="0"/>
              <a:t>- Marginal</a:t>
            </a:r>
          </a:p>
          <a:p>
            <a:r>
              <a:rPr lang="en-US" sz="2000" dirty="0" smtClean="0"/>
              <a:t>	5 </a:t>
            </a:r>
            <a:r>
              <a:rPr lang="en-US" sz="2000" dirty="0"/>
              <a:t>- Marginal</a:t>
            </a:r>
          </a:p>
        </p:txBody>
      </p:sp>
      <p:pic>
        <p:nvPicPr>
          <p:cNvPr id="26626" name="Picture 2" descr="http://synapse.koreamed.org/ArticleImage/1011KJAE/kjae-55-291-g002-l.jpg"/>
          <p:cNvPicPr>
            <a:picLocks noChangeAspect="1" noChangeArrowheads="1"/>
          </p:cNvPicPr>
          <p:nvPr/>
        </p:nvPicPr>
        <p:blipFill>
          <a:blip r:embed="rId2" cstate="print"/>
          <a:srcRect/>
          <a:stretch>
            <a:fillRect/>
          </a:stretch>
        </p:blipFill>
        <p:spPr bwMode="auto">
          <a:xfrm>
            <a:off x="1905000" y="0"/>
            <a:ext cx="4943475" cy="44100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1"/>
            <a:ext cx="8001000" cy="5816977"/>
          </a:xfrm>
          <a:prstGeom prst="rect">
            <a:avLst/>
          </a:prstGeom>
        </p:spPr>
        <p:txBody>
          <a:bodyPr wrap="square">
            <a:spAutoFit/>
          </a:bodyPr>
          <a:lstStyle/>
          <a:p>
            <a:r>
              <a:rPr lang="en-US" sz="3200" b="1" dirty="0">
                <a:latin typeface="Book Antiqua" pitchFamily="18" charset="0"/>
              </a:rPr>
              <a:t>Overview of </a:t>
            </a:r>
            <a:r>
              <a:rPr lang="en-US" sz="3200" b="1" dirty="0" smtClean="0">
                <a:latin typeface="Book Antiqua" pitchFamily="18" charset="0"/>
              </a:rPr>
              <a:t>the Mental </a:t>
            </a:r>
            <a:r>
              <a:rPr lang="en-US" sz="3200" b="1" dirty="0">
                <a:latin typeface="Book Antiqua" pitchFamily="18" charset="0"/>
              </a:rPr>
              <a:t>Status Exam</a:t>
            </a:r>
          </a:p>
          <a:p>
            <a:r>
              <a:rPr lang="en-US" sz="2000" b="1" dirty="0">
                <a:latin typeface="Book Antiqua" pitchFamily="18" charset="0"/>
              </a:rPr>
              <a:t>1. Level of alertness, attention, </a:t>
            </a:r>
            <a:r>
              <a:rPr lang="en-US" sz="2000" b="1" dirty="0" smtClean="0">
                <a:latin typeface="Book Antiqua" pitchFamily="18" charset="0"/>
              </a:rPr>
              <a:t>and cooperation</a:t>
            </a:r>
            <a:endParaRPr lang="en-US" sz="2000" b="1" dirty="0">
              <a:latin typeface="Book Antiqua" pitchFamily="18" charset="0"/>
            </a:endParaRPr>
          </a:p>
          <a:p>
            <a:r>
              <a:rPr lang="en-US" sz="2000" b="1" dirty="0">
                <a:latin typeface="Book Antiqua" pitchFamily="18" charset="0"/>
              </a:rPr>
              <a:t>2. Orientation</a:t>
            </a:r>
          </a:p>
          <a:p>
            <a:r>
              <a:rPr lang="en-US" sz="2000" b="1" dirty="0">
                <a:latin typeface="Book Antiqua" pitchFamily="18" charset="0"/>
              </a:rPr>
              <a:t>3. </a:t>
            </a:r>
            <a:r>
              <a:rPr lang="en-US" sz="2000" b="1" dirty="0" smtClean="0">
                <a:latin typeface="Book Antiqua" pitchFamily="18" charset="0"/>
              </a:rPr>
              <a:t>Memory    Recent memory    Remote </a:t>
            </a:r>
            <a:r>
              <a:rPr lang="en-US" sz="2000" b="1" dirty="0">
                <a:latin typeface="Book Antiqua" pitchFamily="18" charset="0"/>
              </a:rPr>
              <a:t>memory</a:t>
            </a:r>
          </a:p>
          <a:p>
            <a:r>
              <a:rPr lang="en-US" sz="2000" b="1" dirty="0">
                <a:latin typeface="Book Antiqua" pitchFamily="18" charset="0"/>
              </a:rPr>
              <a:t>4. Language</a:t>
            </a:r>
          </a:p>
          <a:p>
            <a:r>
              <a:rPr lang="en-US" sz="2000" b="1" dirty="0" smtClean="0">
                <a:latin typeface="Book Antiqua" pitchFamily="18" charset="0"/>
              </a:rPr>
              <a:t>	Spontaneous </a:t>
            </a:r>
            <a:r>
              <a:rPr lang="en-US" sz="2000" b="1" dirty="0">
                <a:latin typeface="Book Antiqua" pitchFamily="18" charset="0"/>
              </a:rPr>
              <a:t>speech</a:t>
            </a:r>
          </a:p>
          <a:p>
            <a:r>
              <a:rPr lang="en-US" sz="2000" b="1" dirty="0" smtClean="0">
                <a:latin typeface="Book Antiqua" pitchFamily="18" charset="0"/>
              </a:rPr>
              <a:t>	Comprehension</a:t>
            </a:r>
            <a:endParaRPr lang="en-US" sz="2000" b="1" dirty="0">
              <a:latin typeface="Book Antiqua" pitchFamily="18" charset="0"/>
            </a:endParaRPr>
          </a:p>
          <a:p>
            <a:r>
              <a:rPr lang="en-US" sz="2000" b="1" dirty="0" smtClean="0">
                <a:latin typeface="Book Antiqua" pitchFamily="18" charset="0"/>
              </a:rPr>
              <a:t>	Naming</a:t>
            </a:r>
            <a:endParaRPr lang="en-US" sz="2000" b="1" dirty="0">
              <a:latin typeface="Book Antiqua" pitchFamily="18" charset="0"/>
            </a:endParaRPr>
          </a:p>
          <a:p>
            <a:r>
              <a:rPr lang="en-US" sz="2000" b="1" dirty="0" smtClean="0">
                <a:latin typeface="Book Antiqua" pitchFamily="18" charset="0"/>
              </a:rPr>
              <a:t>	Repetition</a:t>
            </a:r>
            <a:endParaRPr lang="en-US" sz="2000" b="1" dirty="0">
              <a:latin typeface="Book Antiqua" pitchFamily="18" charset="0"/>
            </a:endParaRPr>
          </a:p>
          <a:p>
            <a:r>
              <a:rPr lang="en-US" sz="2000" b="1" dirty="0" smtClean="0">
                <a:latin typeface="Book Antiqua" pitchFamily="18" charset="0"/>
              </a:rPr>
              <a:t>	Reading</a:t>
            </a:r>
            <a:endParaRPr lang="en-US" sz="2000" b="1" dirty="0">
              <a:latin typeface="Book Antiqua" pitchFamily="18" charset="0"/>
            </a:endParaRPr>
          </a:p>
          <a:p>
            <a:r>
              <a:rPr lang="en-US" sz="2000" b="1" dirty="0" smtClean="0">
                <a:latin typeface="Book Antiqua" pitchFamily="18" charset="0"/>
              </a:rPr>
              <a:t>	Writing</a:t>
            </a:r>
            <a:endParaRPr lang="en-US" sz="2000" b="1" dirty="0">
              <a:latin typeface="Book Antiqua" pitchFamily="18" charset="0"/>
            </a:endParaRPr>
          </a:p>
          <a:p>
            <a:r>
              <a:rPr lang="en-US" sz="2000" b="1" dirty="0">
                <a:latin typeface="Book Antiqua" pitchFamily="18" charset="0"/>
              </a:rPr>
              <a:t>5. Calculations, right–left </a:t>
            </a:r>
            <a:r>
              <a:rPr lang="en-US" sz="2000" b="1" dirty="0" smtClean="0">
                <a:latin typeface="Book Antiqua" pitchFamily="18" charset="0"/>
              </a:rPr>
              <a:t>confusion, finger </a:t>
            </a:r>
            <a:r>
              <a:rPr lang="en-US" sz="2000" b="1" dirty="0" err="1">
                <a:latin typeface="Book Antiqua" pitchFamily="18" charset="0"/>
              </a:rPr>
              <a:t>agnosia</a:t>
            </a:r>
            <a:r>
              <a:rPr lang="en-US" sz="2000" b="1" dirty="0">
                <a:latin typeface="Book Antiqua" pitchFamily="18" charset="0"/>
              </a:rPr>
              <a:t>, </a:t>
            </a:r>
            <a:r>
              <a:rPr lang="en-US" sz="2000" b="1" dirty="0" err="1">
                <a:latin typeface="Book Antiqua" pitchFamily="18" charset="0"/>
              </a:rPr>
              <a:t>agraphia</a:t>
            </a:r>
            <a:endParaRPr lang="en-US" sz="2000" b="1" dirty="0">
              <a:latin typeface="Book Antiqua" pitchFamily="18" charset="0"/>
            </a:endParaRPr>
          </a:p>
          <a:p>
            <a:r>
              <a:rPr lang="en-US" sz="2000" b="1" dirty="0">
                <a:latin typeface="Book Antiqua" pitchFamily="18" charset="0"/>
              </a:rPr>
              <a:t>6. </a:t>
            </a:r>
            <a:r>
              <a:rPr lang="en-US" sz="2000" b="1" dirty="0" err="1">
                <a:latin typeface="Book Antiqua" pitchFamily="18" charset="0"/>
              </a:rPr>
              <a:t>Apraxia</a:t>
            </a:r>
            <a:endParaRPr lang="en-US" sz="2000" b="1" dirty="0">
              <a:latin typeface="Book Antiqua" pitchFamily="18" charset="0"/>
            </a:endParaRPr>
          </a:p>
          <a:p>
            <a:r>
              <a:rPr lang="en-US" sz="2000" b="1" dirty="0">
                <a:latin typeface="Book Antiqua" pitchFamily="18" charset="0"/>
              </a:rPr>
              <a:t>7. Neglect and constructions</a:t>
            </a:r>
          </a:p>
          <a:p>
            <a:r>
              <a:rPr lang="en-US" sz="2000" b="1" dirty="0">
                <a:latin typeface="Book Antiqua" pitchFamily="18" charset="0"/>
              </a:rPr>
              <a:t>8. Sequencing tasks and </a:t>
            </a:r>
            <a:r>
              <a:rPr lang="en-US" sz="2000" b="1" dirty="0" smtClean="0">
                <a:latin typeface="Book Antiqua" pitchFamily="18" charset="0"/>
              </a:rPr>
              <a:t>frontal release </a:t>
            </a:r>
            <a:r>
              <a:rPr lang="en-US" sz="2000" b="1" dirty="0">
                <a:latin typeface="Book Antiqua" pitchFamily="18" charset="0"/>
              </a:rPr>
              <a:t>signs</a:t>
            </a:r>
          </a:p>
          <a:p>
            <a:r>
              <a:rPr lang="en-US" sz="2000" b="1" dirty="0">
                <a:latin typeface="Book Antiqua" pitchFamily="18" charset="0"/>
              </a:rPr>
              <a:t>9. Logic and abstraction</a:t>
            </a:r>
          </a:p>
          <a:p>
            <a:r>
              <a:rPr lang="en-US" sz="2000" b="1" dirty="0">
                <a:latin typeface="Book Antiqua" pitchFamily="18" charset="0"/>
              </a:rPr>
              <a:t>10. Delusions and hallucinations</a:t>
            </a:r>
          </a:p>
          <a:p>
            <a:r>
              <a:rPr lang="en-US" sz="2000" b="1" dirty="0">
                <a:latin typeface="Book Antiqua" pitchFamily="18" charset="0"/>
              </a:rPr>
              <a:t>11. Mood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52600" y="-1"/>
            <a:ext cx="4648200" cy="6841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0"/>
            <a:ext cx="563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phasianow.org/store/files/BrainChar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848600" cy="4401205"/>
          </a:xfrm>
          <a:prstGeom prst="rect">
            <a:avLst/>
          </a:prstGeom>
        </p:spPr>
        <p:txBody>
          <a:bodyPr wrap="square">
            <a:spAutoFit/>
          </a:bodyPr>
          <a:lstStyle/>
          <a:p>
            <a:r>
              <a:rPr lang="en-US" sz="2000" dirty="0" err="1" smtClean="0"/>
              <a:t>Broca’s</a:t>
            </a:r>
            <a:r>
              <a:rPr lang="en-US" sz="2000" dirty="0" smtClean="0"/>
              <a:t> aphasia - lesions affecting </a:t>
            </a:r>
            <a:r>
              <a:rPr lang="en-US" sz="2000" dirty="0" err="1" smtClean="0"/>
              <a:t>Broca’s</a:t>
            </a:r>
            <a:r>
              <a:rPr lang="en-US" sz="2000" dirty="0" smtClean="0"/>
              <a:t> area and adjacent structures in the dominant frontal lobe </a:t>
            </a:r>
          </a:p>
          <a:p>
            <a:endParaRPr lang="en-US" sz="2000" b="1" dirty="0" smtClean="0"/>
          </a:p>
          <a:p>
            <a:r>
              <a:rPr lang="en-US" sz="2000" b="1" dirty="0" smtClean="0"/>
              <a:t>decreased fluency of spontaneous speech, phrase length of fewer than five words, and the number of content words (e.g., nouns) exceeds the number of function words (e.g., prepositions, </a:t>
            </a:r>
            <a:r>
              <a:rPr lang="en-US" sz="2000" dirty="0" smtClean="0"/>
              <a:t>articles, and other syntactic modifiers). </a:t>
            </a:r>
          </a:p>
          <a:p>
            <a:endParaRPr lang="en-US" sz="2000" dirty="0" smtClean="0"/>
          </a:p>
          <a:p>
            <a:r>
              <a:rPr lang="en-US" sz="2000" dirty="0" smtClean="0"/>
              <a:t>Word generation tasks, such as the FAS test can be useful for detecting subtle decreases in verbal fluency. In addition, </a:t>
            </a:r>
            <a:r>
              <a:rPr lang="en-US" sz="2000" b="1" dirty="0" smtClean="0"/>
              <a:t>prosody (the normal melodious intonation of speech </a:t>
            </a:r>
            <a:r>
              <a:rPr lang="en-US" sz="2000" dirty="0" smtClean="0"/>
              <a:t>that conveys the meaning of sentence structure) is lacking in patients with </a:t>
            </a:r>
            <a:r>
              <a:rPr lang="en-US" sz="2000" dirty="0" err="1" smtClean="0"/>
              <a:t>Broca’s</a:t>
            </a:r>
            <a:r>
              <a:rPr lang="en-US" sz="2000" dirty="0" smtClean="0"/>
              <a:t> aphasia.. The decreased fluency in </a:t>
            </a:r>
            <a:r>
              <a:rPr lang="en-US" sz="2000" dirty="0" err="1" smtClean="0"/>
              <a:t>Broca’s</a:t>
            </a:r>
            <a:r>
              <a:rPr lang="en-US" sz="2000" dirty="0" smtClean="0"/>
              <a:t> aphasia is associated with marked </a:t>
            </a:r>
            <a:r>
              <a:rPr lang="en-US" sz="2000" b="1" dirty="0" smtClean="0"/>
              <a:t>naming difficulties. </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7848600" cy="4708981"/>
          </a:xfrm>
          <a:prstGeom prst="rect">
            <a:avLst/>
          </a:prstGeom>
        </p:spPr>
        <p:txBody>
          <a:bodyPr wrap="square">
            <a:spAutoFit/>
          </a:bodyPr>
          <a:lstStyle/>
          <a:p>
            <a:r>
              <a:rPr lang="en-US" sz="2000" dirty="0" err="1" smtClean="0"/>
              <a:t>Broca’s</a:t>
            </a:r>
            <a:r>
              <a:rPr lang="en-US" sz="2000" dirty="0" smtClean="0"/>
              <a:t> aphasia </a:t>
            </a:r>
            <a:r>
              <a:rPr lang="en-US" sz="2000" b="1" dirty="0" smtClean="0"/>
              <a:t>repetition is impaired as well. Patients tend to have the most difficulty </a:t>
            </a:r>
            <a:r>
              <a:rPr lang="en-US" sz="2000" dirty="0" smtClean="0"/>
              <a:t>repeating phrases with a high content of function words, such as “No ifs, ands, or buts” or “If I were here, she would be there.” In contrast, because the posterior language structures are spared, </a:t>
            </a:r>
            <a:r>
              <a:rPr lang="en-US" sz="2000" b="1" dirty="0" smtClean="0"/>
              <a:t>comprehension is relatively intact in </a:t>
            </a:r>
            <a:r>
              <a:rPr lang="en-US" sz="2000" b="1" dirty="0" err="1" smtClean="0"/>
              <a:t>Broca’s</a:t>
            </a:r>
            <a:r>
              <a:rPr lang="en-US" sz="2000" b="1" dirty="0" smtClean="0"/>
              <a:t> aphasia. The one notable exception is impaired comprehension </a:t>
            </a:r>
            <a:r>
              <a:rPr lang="en-US" sz="2000" dirty="0" smtClean="0"/>
              <a:t>of </a:t>
            </a:r>
            <a:r>
              <a:rPr lang="en-US" sz="2000" b="1" dirty="0" smtClean="0"/>
              <a:t>syntactically dependent structures. For example, when hearing </a:t>
            </a:r>
            <a:r>
              <a:rPr lang="en-US" sz="2000" dirty="0" smtClean="0"/>
              <a:t>a passive sentence such as “The lion was killed by the tiger,” a patient with </a:t>
            </a:r>
            <a:r>
              <a:rPr lang="en-US" sz="2000" dirty="0" err="1" smtClean="0"/>
              <a:t>Broca’s</a:t>
            </a:r>
            <a:r>
              <a:rPr lang="en-US" sz="2000" dirty="0" smtClean="0"/>
              <a:t> aphasia often incorrectly chooses the tiger as the animal that is dead.</a:t>
            </a:r>
          </a:p>
          <a:p>
            <a:endParaRPr lang="en-US" sz="2000" b="1" dirty="0" smtClean="0"/>
          </a:p>
          <a:p>
            <a:r>
              <a:rPr lang="en-US" sz="2000" b="1" dirty="0" smtClean="0"/>
              <a:t>Writing and reading aloud in </a:t>
            </a:r>
            <a:r>
              <a:rPr lang="en-US" sz="2000" b="1" dirty="0" err="1" smtClean="0"/>
              <a:t>Broca’s</a:t>
            </a:r>
            <a:r>
              <a:rPr lang="en-US" sz="2000" b="1" dirty="0" smtClean="0"/>
              <a:t> aphasia have a slow, effortful, a grammatical </a:t>
            </a:r>
            <a:r>
              <a:rPr lang="en-US" sz="2000" dirty="0" smtClean="0"/>
              <a:t>quality that is similar to the deficits in spoken language. Reading comprehension is often relatively spared, except for syntactically dependent structures.</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6186309"/>
          </a:xfrm>
          <a:prstGeom prst="rect">
            <a:avLst/>
          </a:prstGeom>
        </p:spPr>
        <p:txBody>
          <a:bodyPr wrap="square">
            <a:spAutoFit/>
          </a:bodyPr>
          <a:lstStyle/>
          <a:p>
            <a:r>
              <a:rPr lang="en-US" dirty="0" err="1" smtClean="0"/>
              <a:t>Wernicke’s</a:t>
            </a:r>
            <a:r>
              <a:rPr lang="en-US" dirty="0" smtClean="0"/>
              <a:t> aphasia is usually caused by a lesion of </a:t>
            </a:r>
            <a:r>
              <a:rPr lang="en-US" dirty="0" err="1" smtClean="0"/>
              <a:t>Wernicke’s</a:t>
            </a:r>
            <a:r>
              <a:rPr lang="en-US" dirty="0" smtClean="0"/>
              <a:t> area and adjacent</a:t>
            </a:r>
          </a:p>
          <a:p>
            <a:r>
              <a:rPr lang="en-US" dirty="0" smtClean="0"/>
              <a:t>structures in the dominant </a:t>
            </a:r>
            <a:r>
              <a:rPr lang="en-US" dirty="0" err="1" smtClean="0"/>
              <a:t>temporoparietal</a:t>
            </a:r>
            <a:r>
              <a:rPr lang="en-US" dirty="0" smtClean="0"/>
              <a:t> lobes -- markedly </a:t>
            </a:r>
            <a:r>
              <a:rPr lang="en-US" b="1" dirty="0" smtClean="0"/>
              <a:t>impaired comprehension Patients with severe </a:t>
            </a:r>
            <a:r>
              <a:rPr lang="en-US" b="1" dirty="0" err="1" smtClean="0"/>
              <a:t>Wernicke’s</a:t>
            </a:r>
            <a:r>
              <a:rPr lang="en-US" b="1" dirty="0" smtClean="0"/>
              <a:t> </a:t>
            </a:r>
            <a:r>
              <a:rPr lang="en-US" dirty="0" smtClean="0"/>
              <a:t>aphasia do not respond appropriately to questions and follow virtually no commands. Interestingly, a few commands relating to axial muscles,</a:t>
            </a:r>
          </a:p>
          <a:p>
            <a:r>
              <a:rPr lang="en-US" dirty="0" smtClean="0"/>
              <a:t>especially “close your eyes” and sometimes “stick out your tongue,” may</a:t>
            </a:r>
          </a:p>
          <a:p>
            <a:r>
              <a:rPr lang="en-US" dirty="0" smtClean="0"/>
              <a:t>elicit a correct response despite severe </a:t>
            </a:r>
            <a:r>
              <a:rPr lang="en-US" dirty="0" err="1" smtClean="0"/>
              <a:t>Wernicke’s</a:t>
            </a:r>
            <a:r>
              <a:rPr lang="en-US" dirty="0" smtClean="0"/>
              <a:t> aphasia (and even in global</a:t>
            </a:r>
          </a:p>
          <a:p>
            <a:r>
              <a:rPr lang="en-US" dirty="0" smtClean="0"/>
              <a:t>Aphasia). Spontaneous speech in </a:t>
            </a:r>
            <a:r>
              <a:rPr lang="en-US" dirty="0" err="1" smtClean="0"/>
              <a:t>Wenicke’s</a:t>
            </a:r>
            <a:r>
              <a:rPr lang="en-US" dirty="0" smtClean="0"/>
              <a:t> aphasia has normal fluency, prosody, and grammatical structure. However, impaired lexical function results in speech that is </a:t>
            </a:r>
            <a:r>
              <a:rPr lang="en-US" b="1" dirty="0" smtClean="0"/>
              <a:t>empty, meaningless, and full of nonsensical </a:t>
            </a:r>
            <a:r>
              <a:rPr lang="en-US" b="1" dirty="0" err="1" smtClean="0"/>
              <a:t>paraphasic</a:t>
            </a:r>
            <a:r>
              <a:rPr lang="en-US" b="1" dirty="0" smtClean="0"/>
              <a:t> errors. </a:t>
            </a:r>
            <a:r>
              <a:rPr lang="en-US" b="1" dirty="0" err="1" smtClean="0"/>
              <a:t>Paraphasic</a:t>
            </a:r>
            <a:r>
              <a:rPr lang="en-US" b="1" dirty="0" smtClean="0"/>
              <a:t> errors can be either inappropriate substitutions </a:t>
            </a:r>
            <a:r>
              <a:rPr lang="en-US" dirty="0" smtClean="0"/>
              <a:t>of a word for one of similar meaning (verbal or semantic </a:t>
            </a:r>
            <a:r>
              <a:rPr lang="en-US" dirty="0" err="1" smtClean="0"/>
              <a:t>paraphasias</a:t>
            </a:r>
            <a:r>
              <a:rPr lang="en-US" dirty="0" smtClean="0"/>
              <a:t>), or of a part of a word for one with a similar sound (literal or phonemic </a:t>
            </a:r>
            <a:r>
              <a:rPr lang="en-US" dirty="0" err="1" smtClean="0"/>
              <a:t>paraphasias</a:t>
            </a:r>
            <a:r>
              <a:rPr lang="en-US" dirty="0" smtClean="0"/>
              <a:t>).</a:t>
            </a:r>
          </a:p>
          <a:p>
            <a:r>
              <a:rPr lang="en-US" dirty="0" smtClean="0"/>
              <a:t>For example, a semantic </a:t>
            </a:r>
            <a:r>
              <a:rPr lang="en-US" dirty="0" err="1" smtClean="0"/>
              <a:t>paraphasia</a:t>
            </a:r>
            <a:r>
              <a:rPr lang="en-US" dirty="0" smtClean="0"/>
              <a:t> is when a patient says “ink” instead</a:t>
            </a:r>
          </a:p>
          <a:p>
            <a:r>
              <a:rPr lang="en-US" dirty="0" smtClean="0"/>
              <a:t>of “pen” or “bus” instead of “taxi.” </a:t>
            </a:r>
          </a:p>
          <a:p>
            <a:r>
              <a:rPr lang="en-US" dirty="0" smtClean="0"/>
              <a:t>A phonemic </a:t>
            </a:r>
            <a:r>
              <a:rPr lang="en-US" dirty="0" err="1" smtClean="0"/>
              <a:t>paraphasia</a:t>
            </a:r>
            <a:r>
              <a:rPr lang="en-US" dirty="0" smtClean="0"/>
              <a:t> is when a patient says “</a:t>
            </a:r>
            <a:r>
              <a:rPr lang="en-US" dirty="0" err="1" smtClean="0"/>
              <a:t>pish</a:t>
            </a:r>
            <a:r>
              <a:rPr lang="en-US" dirty="0" smtClean="0"/>
              <a:t>” instead of “fish” or “rot” instead of “rock.” Occasional </a:t>
            </a:r>
            <a:r>
              <a:rPr lang="en-US" b="1" dirty="0" smtClean="0"/>
              <a:t>neologisms, </a:t>
            </a:r>
            <a:r>
              <a:rPr lang="en-US" dirty="0" smtClean="0"/>
              <a:t>or </a:t>
            </a:r>
            <a:r>
              <a:rPr lang="en-US" dirty="0" err="1" smtClean="0"/>
              <a:t>nonwords</a:t>
            </a:r>
            <a:r>
              <a:rPr lang="en-US" dirty="0" smtClean="0"/>
              <a:t>, are used. </a:t>
            </a:r>
            <a:r>
              <a:rPr lang="en-US" b="1" dirty="0" smtClean="0"/>
              <a:t>Naming is similarly impaired in </a:t>
            </a:r>
            <a:r>
              <a:rPr lang="en-US" b="1" dirty="0" err="1" smtClean="0"/>
              <a:t>Wernicke’s</a:t>
            </a:r>
            <a:r>
              <a:rPr lang="en-US" b="1" dirty="0" smtClean="0"/>
              <a:t> </a:t>
            </a:r>
            <a:r>
              <a:rPr lang="en-US" dirty="0" smtClean="0"/>
              <a:t>aphasia, with frequent </a:t>
            </a:r>
            <a:r>
              <a:rPr lang="en-US" dirty="0" err="1" smtClean="0"/>
              <a:t>paraphasic</a:t>
            </a:r>
            <a:r>
              <a:rPr lang="en-US" dirty="0" smtClean="0"/>
              <a:t> errors or other irrelevant responses. Lesions of </a:t>
            </a:r>
            <a:r>
              <a:rPr lang="en-US" dirty="0" err="1" smtClean="0"/>
              <a:t>Wernicke’s</a:t>
            </a:r>
            <a:r>
              <a:rPr lang="en-US" dirty="0" smtClean="0"/>
              <a:t> area also result in disconnection from </a:t>
            </a:r>
            <a:r>
              <a:rPr lang="en-US" dirty="0" err="1" smtClean="0"/>
              <a:t>Broca’s</a:t>
            </a:r>
            <a:r>
              <a:rPr lang="en-US" dirty="0" smtClean="0"/>
              <a:t>  area causing </a:t>
            </a:r>
            <a:r>
              <a:rPr lang="en-US" b="1" dirty="0" smtClean="0"/>
              <a:t>impaired repetition. Reading and writing show similar </a:t>
            </a:r>
            <a:r>
              <a:rPr lang="en-US" dirty="0" smtClean="0"/>
              <a:t>impairments to the speech deficits in </a:t>
            </a:r>
            <a:r>
              <a:rPr lang="en-US" dirty="0" err="1" smtClean="0"/>
              <a:t>Wernicke’s</a:t>
            </a:r>
            <a:r>
              <a:rPr lang="en-US" dirty="0" smtClean="0"/>
              <a:t> aphasia, and consist of fluent, but meaningless, </a:t>
            </a:r>
            <a:r>
              <a:rPr lang="en-US" dirty="0" err="1" smtClean="0"/>
              <a:t>paraphasic</a:t>
            </a:r>
            <a:r>
              <a:rPr lang="en-US" dirty="0" smtClean="0"/>
              <a:t> renditions.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720840"/>
            <a:ext cx="7086600" cy="3416320"/>
          </a:xfrm>
          <a:prstGeom prst="rect">
            <a:avLst/>
          </a:prstGeom>
        </p:spPr>
        <p:txBody>
          <a:bodyPr wrap="square">
            <a:spAutoFit/>
          </a:bodyPr>
          <a:lstStyle/>
          <a:p>
            <a:r>
              <a:rPr lang="en-US" sz="2400" dirty="0" smtClean="0"/>
              <a:t>A patient with impaired fluency, impaired comprehension, and impaired repetition has </a:t>
            </a:r>
            <a:r>
              <a:rPr lang="en-US" sz="2400" b="1" dirty="0" smtClean="0"/>
              <a:t>global aphasia. Global aphasia can be seen in large left MCA </a:t>
            </a:r>
            <a:r>
              <a:rPr lang="en-US" sz="2400" dirty="0" smtClean="0"/>
              <a:t>infarcts that include both the superior and the inferior. It can also be seen in the initial stages of large left MCA superior division infarcts that eventually improve to become </a:t>
            </a:r>
            <a:r>
              <a:rPr lang="en-US" sz="2400" dirty="0" err="1" smtClean="0"/>
              <a:t>Broca’s</a:t>
            </a:r>
            <a:r>
              <a:rPr lang="en-US" sz="2400" dirty="0" smtClean="0"/>
              <a:t> aphasia (big </a:t>
            </a:r>
            <a:r>
              <a:rPr lang="en-US" sz="2400" dirty="0" err="1" smtClean="0"/>
              <a:t>Broca’s</a:t>
            </a:r>
            <a:r>
              <a:rPr lang="en-US" sz="2400" dirty="0" smtClean="0"/>
              <a:t>) and in large </a:t>
            </a:r>
            <a:r>
              <a:rPr lang="en-US" sz="2400" dirty="0" err="1" smtClean="0"/>
              <a:t>subcortical</a:t>
            </a:r>
            <a:r>
              <a:rPr lang="en-US" sz="2400" dirty="0" smtClean="0"/>
              <a:t> infarcts, hemorrhages, or other lesions</a:t>
            </a:r>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8001000" cy="4154984"/>
          </a:xfrm>
          <a:prstGeom prst="rect">
            <a:avLst/>
          </a:prstGeom>
        </p:spPr>
        <p:txBody>
          <a:bodyPr wrap="square">
            <a:spAutoFit/>
          </a:bodyPr>
          <a:lstStyle/>
          <a:p>
            <a:r>
              <a:rPr lang="en-US" sz="2400" dirty="0" smtClean="0"/>
              <a:t>A patient with normal fluency and normal comprehension, but impaired repetition, has </a:t>
            </a:r>
            <a:r>
              <a:rPr lang="en-US" sz="2400" b="1" dirty="0" smtClean="0"/>
              <a:t>conduction aphasia. This condition is caused by an infarct or</a:t>
            </a:r>
          </a:p>
          <a:p>
            <a:r>
              <a:rPr lang="en-US" sz="2400" dirty="0" smtClean="0"/>
              <a:t>other lesions in the </a:t>
            </a:r>
            <a:r>
              <a:rPr lang="en-US" sz="2400" dirty="0" err="1" smtClean="0"/>
              <a:t>peri-Sylvian</a:t>
            </a:r>
            <a:r>
              <a:rPr lang="en-US" sz="2400" dirty="0" smtClean="0"/>
              <a:t> area that interrupt the </a:t>
            </a:r>
            <a:r>
              <a:rPr lang="en-US" sz="2400" dirty="0" err="1" smtClean="0"/>
              <a:t>arcuate</a:t>
            </a:r>
            <a:r>
              <a:rPr lang="en-US" sz="2400" dirty="0" smtClean="0"/>
              <a:t> fasciculus or other pathways in the vicinity of the </a:t>
            </a:r>
            <a:r>
              <a:rPr lang="en-US" sz="2400" dirty="0" err="1" smtClean="0"/>
              <a:t>supramarginal</a:t>
            </a:r>
            <a:r>
              <a:rPr lang="en-US" sz="2400" dirty="0" smtClean="0"/>
              <a:t> gyrus that connect </a:t>
            </a:r>
            <a:r>
              <a:rPr lang="en-US" sz="2400" dirty="0" err="1" smtClean="0"/>
              <a:t>Wernicke’s</a:t>
            </a:r>
            <a:endParaRPr lang="en-US" sz="2400" dirty="0" smtClean="0"/>
          </a:p>
          <a:p>
            <a:r>
              <a:rPr lang="en-US" sz="2400" dirty="0" smtClean="0"/>
              <a:t>area to </a:t>
            </a:r>
            <a:r>
              <a:rPr lang="en-US" sz="2400" dirty="0" err="1" smtClean="0"/>
              <a:t>Broca’s</a:t>
            </a:r>
            <a:r>
              <a:rPr lang="en-US" sz="2400" dirty="0" smtClean="0"/>
              <a:t> area. Speech is fluent, </a:t>
            </a:r>
            <a:r>
              <a:rPr lang="en-US" sz="2400" dirty="0" err="1" smtClean="0"/>
              <a:t>paraphasic</a:t>
            </a:r>
            <a:endParaRPr lang="en-US" sz="2400" dirty="0" smtClean="0"/>
          </a:p>
          <a:p>
            <a:r>
              <a:rPr lang="en-US" sz="2400" dirty="0" smtClean="0"/>
              <a:t>errors are common, and naming is often impaired, which can lead to a misdiagnosis of </a:t>
            </a:r>
            <a:r>
              <a:rPr lang="en-US" sz="2400" dirty="0" err="1" smtClean="0"/>
              <a:t>Wernicke’s</a:t>
            </a:r>
            <a:r>
              <a:rPr lang="en-US" sz="2400" dirty="0" smtClean="0"/>
              <a:t> aphasia. Unlike the case with </a:t>
            </a:r>
            <a:r>
              <a:rPr lang="en-US" sz="2400" dirty="0" err="1" smtClean="0"/>
              <a:t>Wernicke’s</a:t>
            </a:r>
            <a:r>
              <a:rPr lang="en-US" sz="2400" dirty="0" smtClean="0"/>
              <a:t> aphasia, however, comprehension is spared.</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001000" cy="5170646"/>
          </a:xfrm>
          <a:prstGeom prst="rect">
            <a:avLst/>
          </a:prstGeom>
        </p:spPr>
        <p:txBody>
          <a:bodyPr wrap="square">
            <a:spAutoFit/>
          </a:bodyPr>
          <a:lstStyle/>
          <a:p>
            <a:r>
              <a:rPr lang="en-US" sz="2200" b="1" dirty="0" err="1" smtClean="0"/>
              <a:t>Transcortical</a:t>
            </a:r>
            <a:r>
              <a:rPr lang="en-US" sz="2200" b="1" dirty="0" smtClean="0"/>
              <a:t> aphasias resemble </a:t>
            </a:r>
            <a:r>
              <a:rPr lang="en-US" sz="2200" b="1" dirty="0" err="1" smtClean="0"/>
              <a:t>Broca’s</a:t>
            </a:r>
            <a:r>
              <a:rPr lang="en-US" sz="2200" b="1" dirty="0" smtClean="0"/>
              <a:t>, </a:t>
            </a:r>
            <a:r>
              <a:rPr lang="en-US" sz="2200" b="1" dirty="0" err="1" smtClean="0"/>
              <a:t>Wernicke’s</a:t>
            </a:r>
            <a:r>
              <a:rPr lang="en-US" sz="2200" b="1" dirty="0" smtClean="0"/>
              <a:t>, and global aphasias, except that repetition is spared</a:t>
            </a:r>
          </a:p>
          <a:p>
            <a:endParaRPr lang="en-US" sz="2200" b="1" dirty="0" smtClean="0"/>
          </a:p>
          <a:p>
            <a:r>
              <a:rPr lang="en-US" sz="2200" b="1" dirty="0" err="1" smtClean="0"/>
              <a:t>Apatient</a:t>
            </a:r>
            <a:r>
              <a:rPr lang="en-US" sz="2200" b="1" dirty="0" smtClean="0"/>
              <a:t> with impaired fluency and normal comprehension, as in </a:t>
            </a:r>
            <a:r>
              <a:rPr lang="en-US" sz="2200" b="1" dirty="0" err="1" smtClean="0"/>
              <a:t>Broca’s</a:t>
            </a:r>
            <a:r>
              <a:rPr lang="en-US" sz="2200" b="1" dirty="0" smtClean="0"/>
              <a:t> aphasia, but with spared repetition, has </a:t>
            </a:r>
            <a:r>
              <a:rPr lang="en-US" sz="2200" b="1" dirty="0" err="1" smtClean="0"/>
              <a:t>transcortical</a:t>
            </a:r>
            <a:r>
              <a:rPr lang="en-US" sz="2200" b="1" dirty="0" smtClean="0"/>
              <a:t> motor aphasia. </a:t>
            </a:r>
          </a:p>
          <a:p>
            <a:endParaRPr lang="en-US" sz="2200" b="1" dirty="0" smtClean="0"/>
          </a:p>
          <a:p>
            <a:r>
              <a:rPr lang="en-US" sz="2200" b="1" dirty="0" smtClean="0"/>
              <a:t>A patient with normal fluency but impaired comprehension, as in </a:t>
            </a:r>
            <a:r>
              <a:rPr lang="en-US" sz="2200" b="1" dirty="0" err="1" smtClean="0"/>
              <a:t>Wernicke’s</a:t>
            </a:r>
            <a:r>
              <a:rPr lang="en-US" sz="2200" b="1" dirty="0" smtClean="0"/>
              <a:t> aphasia, but with intact repetition, has </a:t>
            </a:r>
            <a:r>
              <a:rPr lang="en-US" sz="2200" b="1" dirty="0" err="1" smtClean="0"/>
              <a:t>transcortical</a:t>
            </a:r>
            <a:r>
              <a:rPr lang="en-US" sz="2200" b="1" dirty="0" smtClean="0"/>
              <a:t> sensory aphasia.</a:t>
            </a:r>
          </a:p>
          <a:p>
            <a:endParaRPr lang="en-US" sz="2200" b="1" dirty="0" smtClean="0"/>
          </a:p>
          <a:p>
            <a:r>
              <a:rPr lang="en-US" sz="2200" b="1" dirty="0" smtClean="0"/>
              <a:t>A patient with impaired fluency and impaired comprehension, as in global aphasia, but with intact repetition, has mixed </a:t>
            </a:r>
            <a:r>
              <a:rPr lang="en-US" sz="2200" b="1" dirty="0" err="1" smtClean="0"/>
              <a:t>transcortical</a:t>
            </a:r>
            <a:r>
              <a:rPr lang="en-US" sz="2200" b="1" dirty="0" smtClean="0"/>
              <a:t> aphasia, also called isolation of the language areas. </a:t>
            </a:r>
            <a:endParaRPr lang="en-US" sz="2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3.share.photo.xuite.net/iamnig/131d0d1/19274120/1065525321_l.jpg"/>
          <p:cNvPicPr>
            <a:picLocks noChangeAspect="1" noChangeArrowheads="1"/>
          </p:cNvPicPr>
          <p:nvPr/>
        </p:nvPicPr>
        <p:blipFill>
          <a:blip r:embed="rId2" cstate="print"/>
          <a:srcRect/>
          <a:stretch>
            <a:fillRect/>
          </a:stretch>
        </p:blipFill>
        <p:spPr bwMode="auto">
          <a:xfrm>
            <a:off x="0" y="685800"/>
            <a:ext cx="9165614" cy="5257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Consciousness</a:t>
            </a:r>
            <a:endParaRPr lang="en-US" dirty="0"/>
          </a:p>
        </p:txBody>
      </p:sp>
      <p:sp>
        <p:nvSpPr>
          <p:cNvPr id="5" name="Content Placeholder 4"/>
          <p:cNvSpPr>
            <a:spLocks noGrp="1"/>
          </p:cNvSpPr>
          <p:nvPr>
            <p:ph sz="quarter" idx="1"/>
          </p:nvPr>
        </p:nvSpPr>
        <p:spPr>
          <a:xfrm>
            <a:off x="457200" y="1295400"/>
            <a:ext cx="8229600" cy="5013960"/>
          </a:xfrm>
        </p:spPr>
        <p:txBody>
          <a:bodyPr>
            <a:normAutofit fontScale="92500" lnSpcReduction="20000"/>
          </a:bodyPr>
          <a:lstStyle/>
          <a:p>
            <a:r>
              <a:rPr lang="en-US" dirty="0" smtClean="0"/>
              <a:t>Consciousness is </a:t>
            </a:r>
            <a:r>
              <a:rPr lang="en-US" b="1" dirty="0" smtClean="0"/>
              <a:t>Awareness</a:t>
            </a:r>
            <a:r>
              <a:rPr lang="en-US" dirty="0" smtClean="0"/>
              <a:t> of self and environment or knowledge of one's own mental process (subjective)</a:t>
            </a:r>
          </a:p>
          <a:p>
            <a:pPr lvl="1"/>
            <a:r>
              <a:rPr lang="en-US" dirty="0" smtClean="0"/>
              <a:t>Arousal and Level of consciousness</a:t>
            </a:r>
          </a:p>
          <a:p>
            <a:pPr lvl="1"/>
            <a:r>
              <a:rPr lang="en-US" dirty="0" smtClean="0"/>
              <a:t>Content of consciousness or Cognition</a:t>
            </a:r>
          </a:p>
          <a:p>
            <a:r>
              <a:rPr lang="en-US" dirty="0" smtClean="0"/>
              <a:t>Test for responsiveness (objective)</a:t>
            </a:r>
          </a:p>
          <a:p>
            <a:r>
              <a:rPr lang="en-US" dirty="0" smtClean="0"/>
              <a:t>Verbal,  motor , and vegetative response to visual, verbal, tactile and noxious stimuli, one step or two step command</a:t>
            </a:r>
          </a:p>
          <a:p>
            <a:r>
              <a:rPr lang="en-US" dirty="0" smtClean="0"/>
              <a:t>Level of response: Meaningful -&gt; not meaningful -&gt; reflex -&gt; none</a:t>
            </a:r>
          </a:p>
          <a:p>
            <a:r>
              <a:rPr lang="en-US" dirty="0" smtClean="0"/>
              <a:t> Verbal word, phrase or sentence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slpebp.com/uploads/1/3/4/7/13477189/1686017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1"/>
            <a:ext cx="7924800" cy="3954929"/>
          </a:xfrm>
          <a:prstGeom prst="rect">
            <a:avLst/>
          </a:prstGeom>
        </p:spPr>
        <p:txBody>
          <a:bodyPr wrap="square">
            <a:spAutoFit/>
          </a:bodyPr>
          <a:lstStyle/>
          <a:p>
            <a:r>
              <a:rPr lang="en-US" sz="2400" b="1" i="1" dirty="0" smtClean="0"/>
              <a:t>Alexia and </a:t>
            </a:r>
            <a:r>
              <a:rPr lang="en-US" sz="2400" b="1" i="1" dirty="0" err="1" smtClean="0"/>
              <a:t>Agraphia</a:t>
            </a:r>
            <a:endParaRPr lang="en-US" sz="2400" b="1" i="1" dirty="0" smtClean="0"/>
          </a:p>
          <a:p>
            <a:endParaRPr lang="en-US" sz="1100" b="1" i="1" dirty="0" smtClean="0"/>
          </a:p>
          <a:p>
            <a:r>
              <a:rPr lang="en-US" sz="2400" b="1" dirty="0" smtClean="0"/>
              <a:t>Alexia and </a:t>
            </a:r>
            <a:r>
              <a:rPr lang="en-US" sz="2400" b="1" dirty="0" err="1" smtClean="0"/>
              <a:t>agraphia</a:t>
            </a:r>
            <a:r>
              <a:rPr lang="en-US" sz="2400" b="1" dirty="0" smtClean="0"/>
              <a:t> are impairments in reading or writing ability, respectively, that are caused by deficits in central language processing and not by simple sensory or motor deficits. Alexia and </a:t>
            </a:r>
            <a:r>
              <a:rPr lang="en-US" sz="2400" b="1" dirty="0" err="1" smtClean="0"/>
              <a:t>agraphia</a:t>
            </a:r>
            <a:r>
              <a:rPr lang="en-US" sz="2400" b="1" dirty="0" smtClean="0"/>
              <a:t> can each occur in isolation, or they can occur together. In patients with aphasia, </a:t>
            </a:r>
            <a:r>
              <a:rPr lang="en-US" sz="2400" b="1" dirty="0" err="1" smtClean="0"/>
              <a:t>agraphia</a:t>
            </a:r>
            <a:r>
              <a:rPr lang="en-US" sz="2400" b="1" dirty="0" smtClean="0"/>
              <a:t> is invariably</a:t>
            </a:r>
          </a:p>
          <a:p>
            <a:r>
              <a:rPr lang="en-US" sz="2400" b="1" dirty="0" smtClean="0"/>
              <a:t>present. This co-occurrence may be due to the fact that normal writing requires intact functioning of the entire language apparatus.</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00"/>
            <a:ext cx="6705600" cy="1938992"/>
          </a:xfrm>
          <a:prstGeom prst="rect">
            <a:avLst/>
          </a:prstGeom>
        </p:spPr>
        <p:txBody>
          <a:bodyPr wrap="square">
            <a:spAutoFit/>
          </a:bodyPr>
          <a:lstStyle/>
          <a:p>
            <a:r>
              <a:rPr lang="en-US" sz="2400" dirty="0" smtClean="0"/>
              <a:t>Alexia or </a:t>
            </a:r>
            <a:r>
              <a:rPr lang="en-US" sz="2400" dirty="0" err="1" smtClean="0"/>
              <a:t>agraphia</a:t>
            </a:r>
            <a:r>
              <a:rPr lang="en-US" sz="2400" dirty="0" smtClean="0"/>
              <a:t> can occasionally occur without significant aphasia.</a:t>
            </a:r>
          </a:p>
          <a:p>
            <a:r>
              <a:rPr lang="en-US" sz="2400" b="1" dirty="0" err="1" smtClean="0"/>
              <a:t>Agraphia</a:t>
            </a:r>
            <a:r>
              <a:rPr lang="en-US" sz="2400" b="1" dirty="0" smtClean="0"/>
              <a:t> without aphasia can be seen in lesions of the inferior parietal lobule</a:t>
            </a:r>
          </a:p>
          <a:p>
            <a:r>
              <a:rPr lang="en-US" sz="2400" dirty="0" smtClean="0"/>
              <a:t>of the language-dominant hemisphere.</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6247864"/>
          </a:xfrm>
          <a:prstGeom prst="rect">
            <a:avLst/>
          </a:prstGeom>
        </p:spPr>
        <p:txBody>
          <a:bodyPr wrap="square">
            <a:spAutoFit/>
          </a:bodyPr>
          <a:lstStyle/>
          <a:p>
            <a:r>
              <a:rPr lang="en-US" sz="2000" b="1" dirty="0" smtClean="0"/>
              <a:t>The classic syndrome  - alexia without </a:t>
            </a:r>
            <a:r>
              <a:rPr lang="en-US" sz="2000" b="1" dirty="0" err="1" smtClean="0"/>
              <a:t>agraphia</a:t>
            </a:r>
            <a:r>
              <a:rPr lang="en-US" sz="2000" b="1" dirty="0" smtClean="0"/>
              <a:t> caused by a lesion in the dominant occipital cortex extending to the posterior corpus </a:t>
            </a:r>
            <a:r>
              <a:rPr lang="en-US" sz="2000" b="1" dirty="0" err="1" smtClean="0"/>
              <a:t>callosum</a:t>
            </a:r>
            <a:r>
              <a:rPr lang="en-US" sz="2000" b="1" dirty="0" smtClean="0"/>
              <a:t>, often a PCA infarct. </a:t>
            </a:r>
          </a:p>
          <a:p>
            <a:r>
              <a:rPr lang="en-US" sz="2000" b="1" dirty="0" smtClean="0"/>
              <a:t>The lesion in the dominant </a:t>
            </a:r>
          </a:p>
          <a:p>
            <a:r>
              <a:rPr lang="en-US" sz="2000" b="1" dirty="0" smtClean="0"/>
              <a:t>(usually left) occipital cortex </a:t>
            </a:r>
          </a:p>
          <a:p>
            <a:r>
              <a:rPr lang="en-US" sz="2000" b="1" dirty="0" smtClean="0"/>
              <a:t>prevents the processing of </a:t>
            </a:r>
          </a:p>
          <a:p>
            <a:r>
              <a:rPr lang="en-US" sz="2000" b="1" dirty="0" smtClean="0"/>
              <a:t>visual information from the </a:t>
            </a:r>
          </a:p>
          <a:p>
            <a:r>
              <a:rPr lang="en-US" sz="2000" b="1" dirty="0" smtClean="0"/>
              <a:t>right </a:t>
            </a:r>
            <a:r>
              <a:rPr lang="en-US" sz="2000" b="1" dirty="0" err="1" smtClean="0"/>
              <a:t>hemifield</a:t>
            </a:r>
            <a:r>
              <a:rPr lang="en-US" sz="2000" b="1" dirty="0" smtClean="0"/>
              <a:t>, including</a:t>
            </a:r>
          </a:p>
          <a:p>
            <a:r>
              <a:rPr lang="en-US" sz="2000" b="1" dirty="0" smtClean="0"/>
              <a:t>written material. A right </a:t>
            </a:r>
          </a:p>
          <a:p>
            <a:r>
              <a:rPr lang="en-US" sz="2000" b="1" dirty="0" err="1" smtClean="0"/>
              <a:t>hemianopia</a:t>
            </a:r>
            <a:r>
              <a:rPr lang="en-US" sz="2000" b="1" dirty="0" smtClean="0"/>
              <a:t> is therefore </a:t>
            </a:r>
          </a:p>
          <a:p>
            <a:r>
              <a:rPr lang="en-US" sz="2000" b="1" dirty="0" smtClean="0"/>
              <a:t>usually present . Meanwhile, </a:t>
            </a:r>
          </a:p>
          <a:p>
            <a:r>
              <a:rPr lang="en-US" sz="2000" b="1" dirty="0" smtClean="0"/>
              <a:t>information about the left </a:t>
            </a:r>
          </a:p>
          <a:p>
            <a:r>
              <a:rPr lang="en-US" sz="2000" b="1" dirty="0" err="1" smtClean="0"/>
              <a:t>hemifield</a:t>
            </a:r>
            <a:r>
              <a:rPr lang="en-US" sz="2000" b="1" dirty="0" smtClean="0"/>
              <a:t> that has reached </a:t>
            </a:r>
          </a:p>
          <a:p>
            <a:r>
              <a:rPr lang="en-US" sz="2000" b="1" dirty="0" smtClean="0"/>
              <a:t>the right occipital cortex is </a:t>
            </a:r>
          </a:p>
          <a:p>
            <a:r>
              <a:rPr lang="en-US" sz="2000" b="1" dirty="0" smtClean="0"/>
              <a:t>prevented from crossing to </a:t>
            </a:r>
          </a:p>
          <a:p>
            <a:r>
              <a:rPr lang="en-US" sz="2000" b="1" dirty="0" smtClean="0"/>
              <a:t>the language areas by the </a:t>
            </a:r>
          </a:p>
          <a:p>
            <a:r>
              <a:rPr lang="en-US" sz="2000" b="1" dirty="0" smtClean="0"/>
              <a:t>lesion in the posterior </a:t>
            </a:r>
          </a:p>
          <a:p>
            <a:r>
              <a:rPr lang="en-US" sz="2000" b="1" dirty="0" smtClean="0"/>
              <a:t>corpus </a:t>
            </a:r>
            <a:r>
              <a:rPr lang="en-US" sz="2000" b="1" dirty="0" err="1" smtClean="0"/>
              <a:t>callosum</a:t>
            </a:r>
            <a:r>
              <a:rPr lang="en-US" sz="2000" b="1" dirty="0" smtClean="0"/>
              <a:t>  - disconnection syndrome .</a:t>
            </a:r>
          </a:p>
          <a:p>
            <a:r>
              <a:rPr lang="en-US" sz="2000" b="1" dirty="0" smtClean="0"/>
              <a:t>Patients who have alexia without </a:t>
            </a:r>
            <a:r>
              <a:rPr lang="en-US" sz="2000" b="1" dirty="0" err="1" smtClean="0"/>
              <a:t>agraphia</a:t>
            </a:r>
            <a:r>
              <a:rPr lang="en-US" sz="2000" b="1" dirty="0" smtClean="0"/>
              <a:t> are characteristically able to write normally, but they cannot read even their own writing</a:t>
            </a:r>
            <a:endParaRPr lang="en-US" sz="2000" b="1" dirty="0"/>
          </a:p>
        </p:txBody>
      </p:sp>
      <p:pic>
        <p:nvPicPr>
          <p:cNvPr id="38914" name="Picture 2"/>
          <p:cNvPicPr>
            <a:picLocks noChangeAspect="1" noChangeArrowheads="1"/>
          </p:cNvPicPr>
          <p:nvPr/>
        </p:nvPicPr>
        <p:blipFill>
          <a:blip r:embed="rId2" cstate="print"/>
          <a:srcRect/>
          <a:stretch>
            <a:fillRect/>
          </a:stretch>
        </p:blipFill>
        <p:spPr bwMode="auto">
          <a:xfrm>
            <a:off x="4190999" y="1295400"/>
            <a:ext cx="443132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772400" cy="4524315"/>
          </a:xfrm>
          <a:prstGeom prst="rect">
            <a:avLst/>
          </a:prstGeom>
        </p:spPr>
        <p:txBody>
          <a:bodyPr wrap="square">
            <a:spAutoFit/>
          </a:bodyPr>
          <a:lstStyle/>
          <a:p>
            <a:r>
              <a:rPr lang="en-US" sz="2400" b="1" dirty="0" smtClean="0"/>
              <a:t>Alexia with </a:t>
            </a:r>
            <a:r>
              <a:rPr lang="en-US" sz="2400" b="1" dirty="0" err="1" smtClean="0"/>
              <a:t>agraphia</a:t>
            </a:r>
            <a:r>
              <a:rPr lang="en-US" sz="2400" b="1" dirty="0" smtClean="0"/>
              <a:t> can occur with lesions of the dominant inferior parietal </a:t>
            </a:r>
            <a:r>
              <a:rPr lang="en-US" sz="2400" dirty="0" smtClean="0"/>
              <a:t>lobule, in the region of the angular gyrus (see the next section). In these patients, aphasia is sometimes absent or may consist of only mild </a:t>
            </a:r>
            <a:r>
              <a:rPr lang="en-US" sz="2400" dirty="0" err="1" smtClean="0"/>
              <a:t>dysnomia</a:t>
            </a:r>
            <a:r>
              <a:rPr lang="en-US" sz="2400" dirty="0" smtClean="0"/>
              <a:t> and </a:t>
            </a:r>
            <a:r>
              <a:rPr lang="en-US" sz="2400" dirty="0" err="1" smtClean="0"/>
              <a:t>paraphasias</a:t>
            </a:r>
            <a:r>
              <a:rPr lang="en-US" sz="2400" dirty="0" smtClean="0"/>
              <a:t>. Alexia, which is an acquired deficit in reading, should be distinguished from </a:t>
            </a:r>
            <a:r>
              <a:rPr lang="en-US" sz="2400" b="1" dirty="0" smtClean="0"/>
              <a:t>dyslexia, a developmental reading disorder.</a:t>
            </a:r>
          </a:p>
          <a:p>
            <a:r>
              <a:rPr lang="en-US" sz="2400" dirty="0" smtClean="0"/>
              <a:t>Before testing reading and writing abilities, it is important to obtain a history of the patient’s educational level and previous literacy skills because</a:t>
            </a:r>
          </a:p>
          <a:p>
            <a:r>
              <a:rPr lang="en-US" sz="2400" dirty="0" smtClean="0"/>
              <a:t>these factors can greatly influence the results of assessment.</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458200" cy="3046988"/>
          </a:xfrm>
          <a:prstGeom prst="rect">
            <a:avLst/>
          </a:prstGeom>
        </p:spPr>
        <p:txBody>
          <a:bodyPr wrap="square">
            <a:spAutoFit/>
          </a:bodyPr>
          <a:lstStyle/>
          <a:p>
            <a:r>
              <a:rPr lang="en-US" sz="2400" i="1" dirty="0" err="1" smtClean="0"/>
              <a:t>Gerstmann’s</a:t>
            </a:r>
            <a:r>
              <a:rPr lang="en-US" sz="2400" i="1" dirty="0" smtClean="0"/>
              <a:t> Syndrome</a:t>
            </a:r>
          </a:p>
          <a:p>
            <a:r>
              <a:rPr lang="en-US" sz="2400" b="1" dirty="0" err="1" smtClean="0"/>
              <a:t>Gerstmann’s</a:t>
            </a:r>
            <a:r>
              <a:rPr lang="en-US" sz="2400" b="1" dirty="0" smtClean="0"/>
              <a:t> syndrome consists of the following somewhat odd tetrad of clinical</a:t>
            </a:r>
          </a:p>
          <a:p>
            <a:r>
              <a:rPr lang="en-US" sz="2400" dirty="0" smtClean="0"/>
              <a:t>findings: (1) </a:t>
            </a:r>
            <a:r>
              <a:rPr lang="en-US" sz="2400" b="1" dirty="0" err="1" smtClean="0"/>
              <a:t>agraphia</a:t>
            </a:r>
            <a:r>
              <a:rPr lang="en-US" sz="2400" b="1" dirty="0" smtClean="0"/>
              <a:t>, (2) </a:t>
            </a:r>
            <a:r>
              <a:rPr lang="en-US" sz="2400" b="1" dirty="0" err="1" smtClean="0"/>
              <a:t>acalculia</a:t>
            </a:r>
            <a:r>
              <a:rPr lang="en-US" sz="2400" b="1" dirty="0" smtClean="0"/>
              <a:t> (impaired arithmetic calculating abilities), </a:t>
            </a:r>
            <a:r>
              <a:rPr lang="en-US" sz="2400" dirty="0" smtClean="0"/>
              <a:t>(3) </a:t>
            </a:r>
            <a:r>
              <a:rPr lang="en-US" sz="2400" b="1" dirty="0" smtClean="0"/>
              <a:t>right–left disorientation (difficulty identifying the right versus left </a:t>
            </a:r>
            <a:r>
              <a:rPr lang="en-US" sz="2400" dirty="0" smtClean="0"/>
              <a:t>side of the body), and (4) </a:t>
            </a:r>
            <a:r>
              <a:rPr lang="en-US" sz="2400" b="1" dirty="0" smtClean="0"/>
              <a:t>finger </a:t>
            </a:r>
            <a:r>
              <a:rPr lang="en-US" sz="2400" b="1" dirty="0" err="1" smtClean="0"/>
              <a:t>agnosia</a:t>
            </a:r>
            <a:r>
              <a:rPr lang="en-US" sz="2400" b="1" dirty="0" smtClean="0"/>
              <a:t> (inability to name or identify individual</a:t>
            </a:r>
          </a:p>
          <a:p>
            <a:r>
              <a:rPr lang="en-US" sz="2400" dirty="0" smtClean="0"/>
              <a:t>fingers).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7924800" cy="3416320"/>
          </a:xfrm>
          <a:prstGeom prst="rect">
            <a:avLst/>
          </a:prstGeom>
        </p:spPr>
        <p:txBody>
          <a:bodyPr wrap="square">
            <a:spAutoFit/>
          </a:bodyPr>
          <a:lstStyle/>
          <a:p>
            <a:r>
              <a:rPr lang="en-US" sz="2400" i="1" dirty="0" err="1" smtClean="0"/>
              <a:t>Apraxia</a:t>
            </a:r>
            <a:endParaRPr lang="en-US" sz="2400" i="1" dirty="0" smtClean="0"/>
          </a:p>
          <a:p>
            <a:r>
              <a:rPr lang="en-US" sz="2400" b="1" dirty="0" err="1" smtClean="0"/>
              <a:t>Apraxia</a:t>
            </a:r>
            <a:r>
              <a:rPr lang="en-US" sz="2400" b="1" dirty="0" smtClean="0"/>
              <a:t>, or, more specifically, </a:t>
            </a:r>
            <a:r>
              <a:rPr lang="en-US" sz="2400" b="1" dirty="0" err="1" smtClean="0"/>
              <a:t>ideomotor</a:t>
            </a:r>
            <a:r>
              <a:rPr lang="en-US" sz="2400" b="1" dirty="0" smtClean="0"/>
              <a:t> </a:t>
            </a:r>
            <a:r>
              <a:rPr lang="en-US" sz="2400" b="1" dirty="0" err="1" smtClean="0"/>
              <a:t>apraxia</a:t>
            </a:r>
            <a:r>
              <a:rPr lang="en-US" sz="2400" b="1" dirty="0" smtClean="0"/>
              <a:t>, is the inability to carry out </a:t>
            </a:r>
            <a:r>
              <a:rPr lang="en-US" sz="2400" dirty="0" smtClean="0"/>
              <a:t>an action in response to verbal command, in the absence of any comprehension deficit, motor weakness, or </a:t>
            </a:r>
            <a:r>
              <a:rPr lang="en-US" sz="2400" dirty="0" err="1" smtClean="0"/>
              <a:t>incoordination</a:t>
            </a:r>
            <a:r>
              <a:rPr lang="en-US" sz="2400" dirty="0" smtClean="0"/>
              <a:t>. It is caused by an inability to formulate the correct movement sequence. In testing for </a:t>
            </a:r>
            <a:r>
              <a:rPr lang="en-US" sz="2400" dirty="0" err="1" smtClean="0"/>
              <a:t>apraxia</a:t>
            </a:r>
            <a:r>
              <a:rPr lang="en-US" sz="2400" dirty="0" smtClean="0"/>
              <a:t>, the patient is usually asked to carry out imaginary actions, such as saluting the flag, brushing their hair, lighting a match and blowing it out, and so on.</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632311"/>
          </a:xfrm>
          <a:prstGeom prst="rect">
            <a:avLst/>
          </a:prstGeom>
        </p:spPr>
        <p:txBody>
          <a:bodyPr wrap="square">
            <a:spAutoFit/>
          </a:bodyPr>
          <a:lstStyle/>
          <a:p>
            <a:r>
              <a:rPr lang="en-US" sz="2400" dirty="0" smtClean="0"/>
              <a:t>HEMINEGLECT SYNDROME</a:t>
            </a:r>
          </a:p>
          <a:p>
            <a:r>
              <a:rPr lang="en-US" sz="2400" dirty="0" smtClean="0"/>
              <a:t>infarcts or other acute lesions of the right parietal or right frontal lobes. Patients with this syndrome often exhibit profound neglect for the contralateral half of the external world, as well as for the contralateral half of their own bodies. Most strikingly, despite their profound deficits,</a:t>
            </a:r>
          </a:p>
          <a:p>
            <a:r>
              <a:rPr lang="en-US" sz="2400" dirty="0" smtClean="0"/>
              <a:t>these patients are often unaware that anything is wrong, and they sometimes even fail to recognize that the left sides of their bodies belong to them.</a:t>
            </a:r>
          </a:p>
          <a:p>
            <a:endParaRPr lang="en-US" sz="2400" dirty="0" smtClean="0"/>
          </a:p>
          <a:p>
            <a:r>
              <a:rPr lang="en-US" sz="2400" dirty="0" smtClean="0"/>
              <a:t>Types of Neglect Tested on Patient Examination</a:t>
            </a:r>
          </a:p>
          <a:p>
            <a:r>
              <a:rPr lang="en-US" sz="2400" dirty="0" smtClean="0"/>
              <a:t>	1. Sensory neglect (visual, tactile, or auditory)</a:t>
            </a:r>
          </a:p>
          <a:p>
            <a:r>
              <a:rPr lang="en-US" sz="2400" dirty="0" smtClean="0"/>
              <a:t>	2. Motor-intentional neglect</a:t>
            </a:r>
          </a:p>
          <a:p>
            <a:r>
              <a:rPr lang="en-US" sz="2400" dirty="0" smtClean="0"/>
              <a:t>	3. Combination of sensory and motor neglect</a:t>
            </a:r>
          </a:p>
          <a:p>
            <a:r>
              <a:rPr lang="en-US" sz="2400" dirty="0" smtClean="0"/>
              <a:t>	4. Conceptual neglect</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762000" y="761999"/>
            <a:ext cx="3429000" cy="2314937"/>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5257800" y="762000"/>
            <a:ext cx="3566766" cy="2362200"/>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srcRect/>
          <a:stretch>
            <a:fillRect/>
          </a:stretch>
        </p:blipFill>
        <p:spPr bwMode="auto">
          <a:xfrm>
            <a:off x="1905000" y="3657600"/>
            <a:ext cx="5105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914400" y="152400"/>
            <a:ext cx="6934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001000" cy="1295400"/>
          </a:xfrm>
        </p:spPr>
        <p:txBody>
          <a:bodyPr/>
          <a:lstStyle/>
          <a:p>
            <a:r>
              <a:rPr lang="en-US" dirty="0" smtClean="0"/>
              <a:t>Level of Consciousness</a:t>
            </a:r>
            <a:endParaRPr lang="en-US" dirty="0"/>
          </a:p>
        </p:txBody>
      </p:sp>
      <p:sp>
        <p:nvSpPr>
          <p:cNvPr id="3" name="Content Placeholder 2"/>
          <p:cNvSpPr>
            <a:spLocks noGrp="1"/>
          </p:cNvSpPr>
          <p:nvPr>
            <p:ph sz="quarter" idx="1"/>
          </p:nvPr>
        </p:nvSpPr>
        <p:spPr>
          <a:xfrm>
            <a:off x="762000" y="2209800"/>
            <a:ext cx="8153400" cy="4038600"/>
          </a:xfrm>
        </p:spPr>
        <p:txBody>
          <a:bodyPr>
            <a:normAutofit fontScale="77500" lnSpcReduction="20000"/>
          </a:bodyPr>
          <a:lstStyle/>
          <a:p>
            <a:r>
              <a:rPr lang="en-US" dirty="0" smtClean="0"/>
              <a:t>Alert: awake, aware, interesting, responsive to stimuli</a:t>
            </a:r>
          </a:p>
          <a:p>
            <a:r>
              <a:rPr lang="en-US" dirty="0" smtClean="0"/>
              <a:t>Lethargic (drowsy): Can be roused but cannot maintain arousal. </a:t>
            </a:r>
          </a:p>
          <a:p>
            <a:r>
              <a:rPr lang="en-US" dirty="0" err="1" smtClean="0"/>
              <a:t>Stuporous</a:t>
            </a:r>
            <a:r>
              <a:rPr lang="en-US" dirty="0" smtClean="0"/>
              <a:t>: Can be roused with intense stimulation</a:t>
            </a:r>
          </a:p>
          <a:p>
            <a:r>
              <a:rPr lang="en-US" dirty="0" smtClean="0"/>
              <a:t>Comatose: Cannot be roused with any stimuli</a:t>
            </a:r>
          </a:p>
          <a:p>
            <a:r>
              <a:rPr lang="en-US" b="1" dirty="0" smtClean="0"/>
              <a:t>Confusion</a:t>
            </a:r>
            <a:r>
              <a:rPr lang="en-US" dirty="0" smtClean="0"/>
              <a:t>: Unable to think in customary speed and clarity. Altered awareness and responsiveness with inattention and distractibility.</a:t>
            </a:r>
          </a:p>
          <a:p>
            <a:r>
              <a:rPr lang="en-US" b="1" dirty="0" smtClean="0"/>
              <a:t>Delirium</a:t>
            </a:r>
            <a:r>
              <a:rPr lang="en-US" dirty="0" smtClean="0"/>
              <a:t>: confused, agitated and hallucinating.</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447799" y="762000"/>
            <a:ext cx="5557101"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Release Reflexes:</a:t>
            </a:r>
            <a:endParaRPr lang="en-IN" dirty="0"/>
          </a:p>
        </p:txBody>
      </p:sp>
    </p:spTree>
    <p:extLst>
      <p:ext uri="{BB962C8B-B14F-4D97-AF65-F5344CB8AC3E}">
        <p14:creationId xmlns:p14="http://schemas.microsoft.com/office/powerpoint/2010/main" val="2488197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1295400"/>
          </a:xfrm>
        </p:spPr>
        <p:txBody>
          <a:bodyPr>
            <a:normAutofit fontScale="90000"/>
          </a:bodyPr>
          <a:lstStyle/>
          <a:p>
            <a:r>
              <a:rPr lang="en-US" dirty="0" smtClean="0"/>
              <a:t>Release or </a:t>
            </a:r>
            <a:r>
              <a:rPr lang="en-IN" dirty="0" smtClean="0"/>
              <a:t>primitive reflexes:</a:t>
            </a:r>
            <a:endParaRPr lang="en-IN" dirty="0"/>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IN" sz="2800" b="1" dirty="0" smtClean="0"/>
              <a:t>Release </a:t>
            </a:r>
            <a:r>
              <a:rPr lang="en-IN" sz="2800" b="1" dirty="0"/>
              <a:t>reflexes</a:t>
            </a:r>
            <a:r>
              <a:rPr lang="en-IN" sz="2800" dirty="0"/>
              <a:t>  group of behavioural motor responses originating in the central nervous system that are exhibited by normal infants but not neurologically intact adults, in response to particular </a:t>
            </a:r>
            <a:r>
              <a:rPr lang="en-IN" sz="2800" dirty="0" smtClean="0"/>
              <a:t>stimuli.</a:t>
            </a:r>
          </a:p>
          <a:p>
            <a:r>
              <a:rPr lang="en-US" sz="2800" dirty="0" smtClean="0"/>
              <a:t>These reflexes are normally kept in check by frontal lobe.</a:t>
            </a:r>
          </a:p>
          <a:p>
            <a:r>
              <a:rPr lang="en-US" sz="2800" dirty="0" smtClean="0"/>
              <a:t>May indicate a diffuse CNS disease when present.</a:t>
            </a:r>
          </a:p>
          <a:p>
            <a:r>
              <a:rPr lang="en-US" sz="2800" dirty="0" smtClean="0"/>
              <a:t>Can be present normally during senescence. </a:t>
            </a:r>
          </a:p>
          <a:p>
            <a:r>
              <a:rPr lang="en-US" sz="2800" dirty="0" smtClean="0"/>
              <a:t>Many are exaggeration of normal responses</a:t>
            </a:r>
            <a:endParaRPr lang="en-IN" sz="2800" dirty="0"/>
          </a:p>
        </p:txBody>
      </p:sp>
    </p:spTree>
    <p:extLst>
      <p:ext uri="{BB962C8B-B14F-4D97-AF65-F5344CB8AC3E}">
        <p14:creationId xmlns:p14="http://schemas.microsoft.com/office/powerpoint/2010/main" val="435094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Adaptive value of </a:t>
            </a:r>
            <a:r>
              <a:rPr lang="en-IN" dirty="0" smtClean="0"/>
              <a:t>reflexes:</a:t>
            </a:r>
            <a:endParaRPr lang="en-IN" dirty="0"/>
          </a:p>
        </p:txBody>
      </p:sp>
      <p:sp>
        <p:nvSpPr>
          <p:cNvPr id="3" name="Content Placeholder 2"/>
          <p:cNvSpPr>
            <a:spLocks noGrp="1"/>
          </p:cNvSpPr>
          <p:nvPr>
            <p:ph idx="1"/>
          </p:nvPr>
        </p:nvSpPr>
        <p:spPr/>
        <p:txBody>
          <a:bodyPr>
            <a:normAutofit fontScale="92500"/>
          </a:bodyPr>
          <a:lstStyle/>
          <a:p>
            <a:r>
              <a:rPr lang="en-US" sz="2800" dirty="0" smtClean="0"/>
              <a:t>Many of these reflexes have got adaptive and survival value during development of an infancy.</a:t>
            </a:r>
          </a:p>
          <a:p>
            <a:r>
              <a:rPr lang="en-US" sz="2800" dirty="0" smtClean="0"/>
              <a:t>Sucking and routing : helps in feeding.</a:t>
            </a:r>
          </a:p>
          <a:p>
            <a:r>
              <a:rPr lang="en-US" sz="2800" dirty="0" smtClean="0"/>
              <a:t>Grasp: helps in bonding.</a:t>
            </a:r>
          </a:p>
          <a:p>
            <a:r>
              <a:rPr lang="en-US" sz="2800" dirty="0" smtClean="0"/>
              <a:t>Almost all disappears as the child develops.</a:t>
            </a:r>
          </a:p>
          <a:p>
            <a:r>
              <a:rPr lang="en-US" sz="2800" dirty="0" smtClean="0"/>
              <a:t>Some may persist in adult as normal variant.</a:t>
            </a:r>
          </a:p>
          <a:p>
            <a:r>
              <a:rPr lang="en-US" sz="2800" dirty="0" smtClean="0"/>
              <a:t>An exaggerated response is seen in abnormal neurology.</a:t>
            </a:r>
          </a:p>
          <a:p>
            <a:endParaRPr lang="en-IN" sz="2800" dirty="0"/>
          </a:p>
        </p:txBody>
      </p:sp>
    </p:spTree>
    <p:extLst>
      <p:ext uri="{BB962C8B-B14F-4D97-AF65-F5344CB8AC3E}">
        <p14:creationId xmlns:p14="http://schemas.microsoft.com/office/powerpoint/2010/main" val="815144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305800" cy="4648200"/>
          </a:xfrm>
        </p:spPr>
        <p:txBody>
          <a:bodyPr>
            <a:normAutofit lnSpcReduction="10000"/>
          </a:bodyPr>
          <a:lstStyle/>
          <a:p>
            <a:r>
              <a:rPr lang="en-US" dirty="0" smtClean="0"/>
              <a:t>Seen in </a:t>
            </a:r>
          </a:p>
          <a:p>
            <a:pPr lvl="1"/>
            <a:r>
              <a:rPr lang="en-US" sz="2400" dirty="0" smtClean="0"/>
              <a:t>Severe dementias</a:t>
            </a:r>
          </a:p>
          <a:p>
            <a:pPr lvl="1"/>
            <a:r>
              <a:rPr lang="en-US" sz="2400" dirty="0" smtClean="0"/>
              <a:t>Diffuse encephalopathy</a:t>
            </a:r>
          </a:p>
          <a:p>
            <a:pPr lvl="1"/>
            <a:r>
              <a:rPr lang="en-US" sz="2400" dirty="0" smtClean="0"/>
              <a:t>Head injury</a:t>
            </a:r>
          </a:p>
          <a:p>
            <a:pPr lvl="1"/>
            <a:r>
              <a:rPr lang="en-US" sz="2400" dirty="0" smtClean="0"/>
              <a:t>Stroke</a:t>
            </a:r>
          </a:p>
          <a:p>
            <a:pPr lvl="1"/>
            <a:r>
              <a:rPr lang="en-US" sz="2400" dirty="0" smtClean="0"/>
              <a:t>Cerebral palsy</a:t>
            </a:r>
          </a:p>
          <a:p>
            <a:pPr lvl="1"/>
            <a:r>
              <a:rPr lang="en-US" sz="2400" dirty="0" smtClean="0"/>
              <a:t>Autism spectrum disorders</a:t>
            </a:r>
          </a:p>
          <a:p>
            <a:r>
              <a:rPr lang="en-US" dirty="0" smtClean="0"/>
              <a:t>Particularly seen in disease/dam</a:t>
            </a:r>
            <a:r>
              <a:rPr lang="en-US" dirty="0"/>
              <a:t>a</a:t>
            </a:r>
            <a:r>
              <a:rPr lang="en-US" dirty="0" smtClean="0"/>
              <a:t>ge of frontal areas.</a:t>
            </a:r>
          </a:p>
          <a:p>
            <a:r>
              <a:rPr lang="en-US" dirty="0" smtClean="0"/>
              <a:t>Also called frontal release reflexes.</a:t>
            </a:r>
          </a:p>
          <a:p>
            <a:endParaRPr lang="en-US" dirty="0" smtClean="0"/>
          </a:p>
          <a:p>
            <a:pPr lvl="1"/>
            <a:endParaRPr lang="en-IN" sz="2400" dirty="0"/>
          </a:p>
        </p:txBody>
      </p:sp>
    </p:spTree>
    <p:extLst>
      <p:ext uri="{BB962C8B-B14F-4D97-AF65-F5344CB8AC3E}">
        <p14:creationId xmlns:p14="http://schemas.microsoft.com/office/powerpoint/2010/main" val="2970589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Frontal release Reflexes:</a:t>
            </a:r>
            <a:endParaRPr lang="en-IN" dirty="0"/>
          </a:p>
        </p:txBody>
      </p:sp>
      <p:sp>
        <p:nvSpPr>
          <p:cNvPr id="3" name="Content Placeholder 2"/>
          <p:cNvSpPr>
            <a:spLocks noGrp="1"/>
          </p:cNvSpPr>
          <p:nvPr>
            <p:ph idx="1"/>
          </p:nvPr>
        </p:nvSpPr>
        <p:spPr/>
        <p:txBody>
          <a:bodyPr>
            <a:normAutofit fontScale="77500" lnSpcReduction="20000"/>
          </a:bodyPr>
          <a:lstStyle/>
          <a:p>
            <a:r>
              <a:rPr lang="en-US" dirty="0" err="1" smtClean="0"/>
              <a:t>Palmomental</a:t>
            </a:r>
            <a:r>
              <a:rPr lang="en-US" dirty="0" smtClean="0"/>
              <a:t> reflex</a:t>
            </a:r>
          </a:p>
          <a:p>
            <a:r>
              <a:rPr lang="en-US" dirty="0" smtClean="0"/>
              <a:t>Grasp reflex</a:t>
            </a:r>
          </a:p>
          <a:p>
            <a:pPr lvl="1"/>
            <a:r>
              <a:rPr lang="en-US" dirty="0" smtClean="0"/>
              <a:t>Palmar</a:t>
            </a:r>
          </a:p>
          <a:p>
            <a:pPr lvl="1"/>
            <a:r>
              <a:rPr lang="en-US" dirty="0" smtClean="0"/>
              <a:t>Plantar</a:t>
            </a:r>
          </a:p>
          <a:p>
            <a:r>
              <a:rPr lang="en-US" dirty="0" err="1" smtClean="0"/>
              <a:t>Glabellar</a:t>
            </a:r>
            <a:r>
              <a:rPr lang="en-US" dirty="0" smtClean="0"/>
              <a:t> tap reflex</a:t>
            </a:r>
          </a:p>
          <a:p>
            <a:r>
              <a:rPr lang="en-US" dirty="0" smtClean="0"/>
              <a:t>Pout and snout </a:t>
            </a:r>
            <a:r>
              <a:rPr lang="en-US" dirty="0" err="1" smtClean="0"/>
              <a:t>relex</a:t>
            </a:r>
            <a:endParaRPr lang="en-US" dirty="0" smtClean="0"/>
          </a:p>
          <a:p>
            <a:r>
              <a:rPr lang="en-US" dirty="0" smtClean="0"/>
              <a:t>Routing reflex</a:t>
            </a:r>
          </a:p>
          <a:p>
            <a:r>
              <a:rPr lang="en-IN" dirty="0" smtClean="0"/>
              <a:t>Head retraction</a:t>
            </a:r>
          </a:p>
          <a:p>
            <a:r>
              <a:rPr lang="en-IN" dirty="0" err="1" smtClean="0"/>
              <a:t>Corneomandibular</a:t>
            </a:r>
            <a:r>
              <a:rPr lang="en-IN" dirty="0" smtClean="0"/>
              <a:t> reflex</a:t>
            </a:r>
          </a:p>
          <a:p>
            <a:r>
              <a:rPr lang="en-IN" dirty="0" smtClean="0"/>
              <a:t>Utilisation behaviour</a:t>
            </a:r>
          </a:p>
          <a:p>
            <a:endParaRPr lang="en-IN" dirty="0"/>
          </a:p>
        </p:txBody>
      </p:sp>
    </p:spTree>
    <p:extLst>
      <p:ext uri="{BB962C8B-B14F-4D97-AF65-F5344CB8AC3E}">
        <p14:creationId xmlns:p14="http://schemas.microsoft.com/office/powerpoint/2010/main" val="3033594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620000" cy="1447800"/>
          </a:xfrm>
        </p:spPr>
        <p:txBody>
          <a:bodyPr>
            <a:normAutofit/>
          </a:bodyPr>
          <a:lstStyle/>
          <a:p>
            <a:r>
              <a:rPr lang="en-IN" b="1" dirty="0"/>
              <a:t>The </a:t>
            </a:r>
            <a:r>
              <a:rPr lang="en-IN" b="1" dirty="0" err="1"/>
              <a:t>Palmomental</a:t>
            </a:r>
            <a:r>
              <a:rPr lang="en-IN" b="1" dirty="0"/>
              <a:t> Reflex of </a:t>
            </a:r>
            <a:r>
              <a:rPr lang="en-IN" b="1" dirty="0" err="1" smtClean="0"/>
              <a:t>Marinesco-Radovici</a:t>
            </a:r>
            <a:r>
              <a:rPr lang="en-IN" b="1" dirty="0" smtClean="0"/>
              <a:t>:</a:t>
            </a:r>
            <a:endParaRPr lang="en-IN" dirty="0"/>
          </a:p>
        </p:txBody>
      </p:sp>
      <p:sp>
        <p:nvSpPr>
          <p:cNvPr id="3" name="Content Placeholder 2"/>
          <p:cNvSpPr>
            <a:spLocks noGrp="1"/>
          </p:cNvSpPr>
          <p:nvPr>
            <p:ph idx="1"/>
          </p:nvPr>
        </p:nvSpPr>
        <p:spPr>
          <a:xfrm>
            <a:off x="685800" y="2286000"/>
            <a:ext cx="8229600" cy="3962400"/>
          </a:xfrm>
        </p:spPr>
        <p:txBody>
          <a:bodyPr>
            <a:normAutofit fontScale="85000" lnSpcReduction="20000"/>
          </a:bodyPr>
          <a:lstStyle/>
          <a:p>
            <a:r>
              <a:rPr lang="en-IN" dirty="0"/>
              <a:t>contraction of the </a:t>
            </a:r>
            <a:r>
              <a:rPr lang="en-IN" dirty="0" err="1"/>
              <a:t>mentalis</a:t>
            </a:r>
            <a:r>
              <a:rPr lang="en-IN" dirty="0"/>
              <a:t> and orbicularis </a:t>
            </a:r>
            <a:r>
              <a:rPr lang="en-IN" dirty="0" err="1"/>
              <a:t>oris</a:t>
            </a:r>
            <a:r>
              <a:rPr lang="en-IN" dirty="0"/>
              <a:t> </a:t>
            </a:r>
            <a:r>
              <a:rPr lang="en-IN" dirty="0" smtClean="0"/>
              <a:t>muscles causing </a:t>
            </a:r>
            <a:r>
              <a:rPr lang="en-IN" dirty="0"/>
              <a:t>wrinkling of the skin of the chin with slight retraction and sometimes elevation of the angle of </a:t>
            </a:r>
            <a:r>
              <a:rPr lang="en-IN" dirty="0" smtClean="0"/>
              <a:t>the mouth </a:t>
            </a:r>
            <a:r>
              <a:rPr lang="en-IN" dirty="0"/>
              <a:t>in response to scratching or stroking the palm of the </a:t>
            </a:r>
            <a:r>
              <a:rPr lang="en-IN" dirty="0" err="1"/>
              <a:t>ipsilateral</a:t>
            </a:r>
            <a:r>
              <a:rPr lang="en-IN" dirty="0"/>
              <a:t> </a:t>
            </a:r>
            <a:r>
              <a:rPr lang="en-IN" dirty="0" smtClean="0"/>
              <a:t>hand.</a:t>
            </a:r>
          </a:p>
          <a:p>
            <a:r>
              <a:rPr lang="en-US" dirty="0" smtClean="0"/>
              <a:t>Method: </a:t>
            </a:r>
            <a:r>
              <a:rPr lang="en-IN" dirty="0"/>
              <a:t>stroking a blunt point over the </a:t>
            </a:r>
            <a:r>
              <a:rPr lang="en-IN" dirty="0" err="1"/>
              <a:t>thenar</a:t>
            </a:r>
            <a:r>
              <a:rPr lang="en-IN" dirty="0"/>
              <a:t> </a:t>
            </a:r>
            <a:r>
              <a:rPr lang="en-IN" dirty="0" smtClean="0"/>
              <a:t>eminence or by tapping this area.</a:t>
            </a:r>
            <a:endParaRPr lang="en-US" dirty="0" smtClean="0"/>
          </a:p>
          <a:p>
            <a:r>
              <a:rPr lang="en-US" dirty="0" smtClean="0"/>
              <a:t>Also called </a:t>
            </a:r>
            <a:r>
              <a:rPr lang="en-US" dirty="0" err="1" smtClean="0"/>
              <a:t>mentalis</a:t>
            </a:r>
            <a:r>
              <a:rPr lang="en-US" dirty="0" smtClean="0"/>
              <a:t> reflex</a:t>
            </a:r>
          </a:p>
          <a:p>
            <a:r>
              <a:rPr lang="en-US" dirty="0" smtClean="0"/>
              <a:t>Stronger and </a:t>
            </a:r>
            <a:r>
              <a:rPr lang="en-US" dirty="0" err="1" smtClean="0"/>
              <a:t>persistant</a:t>
            </a:r>
            <a:r>
              <a:rPr lang="en-US" dirty="0" smtClean="0"/>
              <a:t> reflex is seen in disease conditions.</a:t>
            </a:r>
          </a:p>
          <a:p>
            <a:endParaRPr lang="en-IN" dirty="0" smtClean="0"/>
          </a:p>
          <a:p>
            <a:endParaRPr lang="en-IN" dirty="0"/>
          </a:p>
        </p:txBody>
      </p:sp>
    </p:spTree>
    <p:extLst>
      <p:ext uri="{BB962C8B-B14F-4D97-AF65-F5344CB8AC3E}">
        <p14:creationId xmlns:p14="http://schemas.microsoft.com/office/powerpoint/2010/main" val="2816328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305800" cy="5410200"/>
          </a:xfrm>
        </p:spPr>
        <p:txBody>
          <a:bodyPr/>
          <a:lstStyle/>
          <a:p>
            <a:r>
              <a:rPr lang="en-US" dirty="0" smtClean="0"/>
              <a:t>Response can be present in </a:t>
            </a:r>
            <a:r>
              <a:rPr lang="en-US" dirty="0" err="1" smtClean="0"/>
              <a:t>ipsilateral</a:t>
            </a:r>
            <a:r>
              <a:rPr lang="en-US" dirty="0" smtClean="0"/>
              <a:t> or contralateral lesions.</a:t>
            </a:r>
          </a:p>
          <a:p>
            <a:r>
              <a:rPr lang="en-US" dirty="0" smtClean="0"/>
              <a:t>Can be seen in normal people also.</a:t>
            </a:r>
          </a:p>
          <a:p>
            <a:r>
              <a:rPr lang="en-US" dirty="0" smtClean="0"/>
              <a:t>Helpful in facial palsy</a:t>
            </a:r>
          </a:p>
          <a:p>
            <a:pPr lvl="1"/>
            <a:r>
              <a:rPr lang="en-US" dirty="0" smtClean="0"/>
              <a:t>Absent in LMN type</a:t>
            </a:r>
          </a:p>
          <a:p>
            <a:pPr lvl="1"/>
            <a:r>
              <a:rPr lang="en-US" dirty="0" smtClean="0"/>
              <a:t>Exaggerated in UMN type.</a:t>
            </a:r>
          </a:p>
          <a:p>
            <a:r>
              <a:rPr lang="en-US" dirty="0" err="1" smtClean="0"/>
              <a:t>Pollicomental</a:t>
            </a:r>
            <a:r>
              <a:rPr lang="en-US" dirty="0" smtClean="0"/>
              <a:t> reflex : stroking skin over thumb</a:t>
            </a:r>
          </a:p>
          <a:p>
            <a:r>
              <a:rPr lang="en-IN" dirty="0"/>
              <a:t>The localizing value and clinical significance of these reflexes are </a:t>
            </a:r>
            <a:r>
              <a:rPr lang="en-IN" dirty="0" smtClean="0"/>
              <a:t>limited.</a:t>
            </a:r>
            <a:endParaRPr lang="en-IN" dirty="0"/>
          </a:p>
        </p:txBody>
      </p:sp>
    </p:spTree>
    <p:extLst>
      <p:ext uri="{BB962C8B-B14F-4D97-AF65-F5344CB8AC3E}">
        <p14:creationId xmlns:p14="http://schemas.microsoft.com/office/powerpoint/2010/main" val="1424485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Palmar grasp reflex:</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latin typeface="Trebuchet MS"/>
              </a:rPr>
              <a:t>Involuntary </a:t>
            </a:r>
            <a:r>
              <a:rPr lang="en-IN" dirty="0">
                <a:latin typeface="Trebuchet MS"/>
              </a:rPr>
              <a:t>flexor response of the </a:t>
            </a:r>
            <a:r>
              <a:rPr lang="en-IN" dirty="0" smtClean="0">
                <a:latin typeface="Trebuchet MS"/>
              </a:rPr>
              <a:t>fingers and </a:t>
            </a:r>
            <a:r>
              <a:rPr lang="en-IN" dirty="0">
                <a:latin typeface="Trebuchet MS"/>
              </a:rPr>
              <a:t>hand following stimulation of the skin of the palmar surface of the fingers or </a:t>
            </a:r>
            <a:r>
              <a:rPr lang="en-IN" dirty="0" smtClean="0">
                <a:latin typeface="Trebuchet MS"/>
              </a:rPr>
              <a:t>hand.</a:t>
            </a:r>
          </a:p>
          <a:p>
            <a:r>
              <a:rPr lang="en-IN" dirty="0"/>
              <a:t>The patient </a:t>
            </a:r>
            <a:r>
              <a:rPr lang="en-IN" dirty="0" smtClean="0"/>
              <a:t>is instructed </a:t>
            </a:r>
            <a:r>
              <a:rPr lang="en-IN" dirty="0"/>
              <a:t>not to hold onto the examiner's hand</a:t>
            </a:r>
            <a:r>
              <a:rPr lang="en-IN" dirty="0" smtClean="0"/>
              <a:t>.</a:t>
            </a:r>
          </a:p>
          <a:p>
            <a:r>
              <a:rPr lang="en-IN" dirty="0" smtClean="0"/>
              <a:t>Four </a:t>
            </a:r>
            <a:r>
              <a:rPr lang="en-IN" dirty="0"/>
              <a:t>variations and </a:t>
            </a:r>
            <a:r>
              <a:rPr lang="en-IN" dirty="0" smtClean="0"/>
              <a:t>modifications:</a:t>
            </a:r>
          </a:p>
          <a:p>
            <a:pPr lvl="1"/>
            <a:r>
              <a:rPr lang="en-US" dirty="0" smtClean="0"/>
              <a:t>Simple grasp reflex.</a:t>
            </a:r>
          </a:p>
          <a:p>
            <a:pPr lvl="1"/>
            <a:r>
              <a:rPr lang="en-IN" dirty="0" smtClean="0"/>
              <a:t>“Hooking</a:t>
            </a:r>
            <a:r>
              <a:rPr lang="en-IN" dirty="0"/>
              <a:t>” or traction response</a:t>
            </a:r>
            <a:r>
              <a:rPr lang="en-IN" dirty="0" smtClean="0"/>
              <a:t>.</a:t>
            </a:r>
          </a:p>
          <a:p>
            <a:pPr lvl="1"/>
            <a:r>
              <a:rPr lang="en-IN" dirty="0" smtClean="0"/>
              <a:t>Forced </a:t>
            </a:r>
            <a:r>
              <a:rPr lang="en-IN" dirty="0"/>
              <a:t>grasping </a:t>
            </a:r>
            <a:r>
              <a:rPr lang="en-IN" dirty="0" smtClean="0"/>
              <a:t>reflex.</a:t>
            </a:r>
          </a:p>
          <a:p>
            <a:pPr lvl="1"/>
            <a:r>
              <a:rPr lang="en-IN" dirty="0" smtClean="0"/>
              <a:t>Groping </a:t>
            </a:r>
            <a:r>
              <a:rPr lang="en-IN" dirty="0"/>
              <a:t>response</a:t>
            </a:r>
            <a:r>
              <a:rPr lang="en-IN" dirty="0" smtClean="0"/>
              <a:t>.</a:t>
            </a:r>
          </a:p>
          <a:p>
            <a:r>
              <a:rPr lang="en-US" dirty="0" smtClean="0"/>
              <a:t>Normally seen at birth.</a:t>
            </a:r>
          </a:p>
          <a:p>
            <a:r>
              <a:rPr lang="en-US" dirty="0" smtClean="0"/>
              <a:t>Disappears by 2 to 4 mo.</a:t>
            </a:r>
            <a:endParaRPr lang="en-IN" dirty="0"/>
          </a:p>
        </p:txBody>
      </p:sp>
    </p:spTree>
    <p:extLst>
      <p:ext uri="{BB962C8B-B14F-4D97-AF65-F5344CB8AC3E}">
        <p14:creationId xmlns:p14="http://schemas.microsoft.com/office/powerpoint/2010/main" val="293849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82000" cy="5715000"/>
          </a:xfrm>
        </p:spPr>
        <p:txBody>
          <a:bodyPr/>
          <a:lstStyle/>
          <a:p>
            <a:r>
              <a:rPr lang="en-US" dirty="0" smtClean="0"/>
              <a:t>Seen in extensive frontal lobe lesions</a:t>
            </a:r>
          </a:p>
          <a:p>
            <a:pPr lvl="1"/>
            <a:r>
              <a:rPr lang="en-US" dirty="0" smtClean="0"/>
              <a:t>Neoplastic, vascular, degenerative.</a:t>
            </a:r>
          </a:p>
          <a:p>
            <a:r>
              <a:rPr lang="en-US" dirty="0" smtClean="0"/>
              <a:t>Also see in </a:t>
            </a:r>
            <a:r>
              <a:rPr lang="en-US" dirty="0" err="1" smtClean="0"/>
              <a:t>corticospinal</a:t>
            </a:r>
            <a:r>
              <a:rPr lang="en-US" dirty="0" smtClean="0"/>
              <a:t> tract lesions.</a:t>
            </a:r>
          </a:p>
          <a:p>
            <a:r>
              <a:rPr lang="en-US" dirty="0" smtClean="0"/>
              <a:t>When present unilaterally indicates lesion of contralateral frontal or parietal lobe lesion.</a:t>
            </a:r>
          </a:p>
          <a:p>
            <a:r>
              <a:rPr lang="en-US" dirty="0" smtClean="0"/>
              <a:t>Plantar grasp: </a:t>
            </a:r>
            <a:r>
              <a:rPr lang="en-IN" dirty="0"/>
              <a:t>in disease of the opposite frontal lobe</a:t>
            </a:r>
            <a:r>
              <a:rPr lang="en-IN" dirty="0" smtClean="0"/>
              <a:t>.</a:t>
            </a:r>
          </a:p>
          <a:p>
            <a:pPr lvl="1"/>
            <a:r>
              <a:rPr lang="en-IN" dirty="0"/>
              <a:t>elicited by drawing the handle of a reflex hammer from the midsole toward the </a:t>
            </a:r>
            <a:r>
              <a:rPr lang="en-IN" dirty="0" smtClean="0"/>
              <a:t>toes.</a:t>
            </a:r>
          </a:p>
          <a:p>
            <a:pPr lvl="1"/>
            <a:r>
              <a:rPr lang="en-IN" dirty="0"/>
              <a:t>toes </a:t>
            </a:r>
            <a:r>
              <a:rPr lang="en-IN" dirty="0" smtClean="0"/>
              <a:t>flex and </a:t>
            </a:r>
            <a:r>
              <a:rPr lang="en-IN" dirty="0"/>
              <a:t>grip the </a:t>
            </a:r>
            <a:r>
              <a:rPr lang="en-IN" dirty="0" smtClean="0"/>
              <a:t>hammer.</a:t>
            </a:r>
            <a:endParaRPr lang="en-US" dirty="0" smtClean="0"/>
          </a:p>
          <a:p>
            <a:endParaRPr lang="en-IN" dirty="0"/>
          </a:p>
        </p:txBody>
      </p:sp>
    </p:spTree>
    <p:extLst>
      <p:ext uri="{BB962C8B-B14F-4D97-AF65-F5344CB8AC3E}">
        <p14:creationId xmlns:p14="http://schemas.microsoft.com/office/powerpoint/2010/main" val="12881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686800" cy="914400"/>
          </a:xfrm>
        </p:spPr>
        <p:txBody>
          <a:bodyPr>
            <a:noAutofit/>
          </a:bodyPr>
          <a:lstStyle/>
          <a:p>
            <a:r>
              <a:rPr lang="en-US" sz="3400" dirty="0" smtClean="0"/>
              <a:t>Attention and Concentration (RAS)</a:t>
            </a:r>
            <a:endParaRPr lang="en-US" sz="3400" dirty="0"/>
          </a:p>
        </p:txBody>
      </p:sp>
      <p:sp>
        <p:nvSpPr>
          <p:cNvPr id="3" name="Content Placeholder 2"/>
          <p:cNvSpPr>
            <a:spLocks noGrp="1"/>
          </p:cNvSpPr>
          <p:nvPr>
            <p:ph sz="quarter" idx="1"/>
          </p:nvPr>
        </p:nvSpPr>
        <p:spPr>
          <a:xfrm>
            <a:off x="685800" y="2362200"/>
            <a:ext cx="8229600" cy="3886200"/>
          </a:xfrm>
        </p:spPr>
        <p:txBody>
          <a:bodyPr>
            <a:normAutofit fontScale="77500" lnSpcReduction="20000"/>
          </a:bodyPr>
          <a:lstStyle/>
          <a:p>
            <a:r>
              <a:rPr lang="en-US" b="1" dirty="0" smtClean="0"/>
              <a:t>Alertness</a:t>
            </a:r>
            <a:r>
              <a:rPr lang="en-US" dirty="0" smtClean="0"/>
              <a:t> is aroused and attend to all extraneous stimuli.</a:t>
            </a:r>
          </a:p>
          <a:p>
            <a:r>
              <a:rPr lang="en-US" b="1" dirty="0" smtClean="0"/>
              <a:t>Attention</a:t>
            </a:r>
            <a:r>
              <a:rPr lang="en-US" dirty="0" smtClean="0"/>
              <a:t> is the capacity to focus on single stimuli and screen out irrelevant stimuli.</a:t>
            </a:r>
          </a:p>
          <a:p>
            <a:r>
              <a:rPr lang="en-US" b="1" dirty="0" smtClean="0"/>
              <a:t>Clinical</a:t>
            </a:r>
            <a:r>
              <a:rPr lang="en-US" dirty="0" smtClean="0"/>
              <a:t>: noting the distractibility while history taking.</a:t>
            </a:r>
          </a:p>
          <a:p>
            <a:pPr lvl="1"/>
            <a:r>
              <a:rPr lang="en-US" b="1" dirty="0" smtClean="0"/>
              <a:t>Digit span</a:t>
            </a:r>
            <a:r>
              <a:rPr lang="en-US" dirty="0" smtClean="0"/>
              <a:t>: (forward and backward) </a:t>
            </a:r>
          </a:p>
          <a:p>
            <a:pPr lvl="1"/>
            <a:r>
              <a:rPr lang="en-US" dirty="0" smtClean="0"/>
              <a:t>Letter span</a:t>
            </a:r>
          </a:p>
          <a:p>
            <a:pPr lvl="1"/>
            <a:r>
              <a:rPr lang="en-US" b="1" dirty="0" smtClean="0"/>
              <a:t>Alphabet repetition</a:t>
            </a:r>
            <a:r>
              <a:rPr lang="en-US" dirty="0" smtClean="0"/>
              <a:t> read </a:t>
            </a:r>
            <a:r>
              <a:rPr lang="en-US" dirty="0" err="1" smtClean="0"/>
              <a:t>randon</a:t>
            </a:r>
            <a:r>
              <a:rPr lang="en-US" dirty="0" smtClean="0"/>
              <a:t> alphabets and asks to tap when particular alphabet repeated.</a:t>
            </a:r>
          </a:p>
          <a:p>
            <a:pPr lvl="1"/>
            <a:r>
              <a:rPr lang="en-US" dirty="0" smtClean="0"/>
              <a:t>Word repetition</a:t>
            </a:r>
          </a:p>
          <a:p>
            <a:pPr lvl="1"/>
            <a:r>
              <a:rPr lang="en-US" dirty="0" smtClean="0"/>
              <a:t>Sentence repetition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96200" cy="1295400"/>
          </a:xfrm>
        </p:spPr>
        <p:txBody>
          <a:bodyPr/>
          <a:lstStyle/>
          <a:p>
            <a:r>
              <a:rPr lang="en-US" dirty="0" err="1" smtClean="0"/>
              <a:t>Glabellar</a:t>
            </a:r>
            <a:r>
              <a:rPr lang="en-US" dirty="0" smtClean="0"/>
              <a:t> tap:</a:t>
            </a:r>
            <a:endParaRPr lang="en-IN" dirty="0"/>
          </a:p>
        </p:txBody>
      </p:sp>
      <p:sp>
        <p:nvSpPr>
          <p:cNvPr id="3" name="Content Placeholder 2"/>
          <p:cNvSpPr>
            <a:spLocks noGrp="1"/>
          </p:cNvSpPr>
          <p:nvPr>
            <p:ph idx="1"/>
          </p:nvPr>
        </p:nvSpPr>
        <p:spPr>
          <a:xfrm>
            <a:off x="990600" y="1600200"/>
            <a:ext cx="7696200" cy="3429000"/>
          </a:xfrm>
        </p:spPr>
        <p:txBody>
          <a:bodyPr>
            <a:noAutofit/>
          </a:bodyPr>
          <a:lstStyle/>
          <a:p>
            <a:r>
              <a:rPr lang="en-US" sz="2400" dirty="0" smtClean="0"/>
              <a:t>Tapping over outer aspect of supraorbital ridge, over glabella or orbital margin.</a:t>
            </a:r>
          </a:p>
          <a:p>
            <a:r>
              <a:rPr lang="en-US" sz="2400" dirty="0" smtClean="0"/>
              <a:t>Tapping over forehead as far as hairline.</a:t>
            </a:r>
          </a:p>
          <a:p>
            <a:r>
              <a:rPr lang="en-US" sz="2400" dirty="0" smtClean="0"/>
              <a:t>B/L eye blinking</a:t>
            </a:r>
          </a:p>
          <a:p>
            <a:r>
              <a:rPr lang="en-US" sz="2400" dirty="0" smtClean="0"/>
              <a:t>Uninhibited in diseases like Parkinson's disease, frontal lobe damage.</a:t>
            </a:r>
          </a:p>
          <a:p>
            <a:r>
              <a:rPr lang="en-US" sz="2400" dirty="0" smtClean="0"/>
              <a:t>Myerson’s sign.</a:t>
            </a:r>
          </a:p>
          <a:p>
            <a:r>
              <a:rPr lang="en-IN" sz="2400" dirty="0" smtClean="0"/>
              <a:t>Glabella </a:t>
            </a:r>
            <a:r>
              <a:rPr lang="en-IN" sz="2400" dirty="0"/>
              <a:t>tap reflex is neither sensitive for the presence of </a:t>
            </a:r>
            <a:r>
              <a:rPr lang="en-IN" sz="2400" dirty="0" err="1"/>
              <a:t>intracerebral</a:t>
            </a:r>
            <a:r>
              <a:rPr lang="en-IN" sz="2400" dirty="0"/>
              <a:t> pathology, nor specific for parkinsonism</a:t>
            </a:r>
          </a:p>
        </p:txBody>
      </p:sp>
    </p:spTree>
    <p:extLst>
      <p:ext uri="{BB962C8B-B14F-4D97-AF65-F5344CB8AC3E}">
        <p14:creationId xmlns:p14="http://schemas.microsoft.com/office/powerpoint/2010/main" val="1526242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91400" cy="1143000"/>
          </a:xfrm>
        </p:spPr>
        <p:txBody>
          <a:bodyPr/>
          <a:lstStyle/>
          <a:p>
            <a:r>
              <a:rPr lang="en-IN" dirty="0"/>
              <a:t>PRIMITIVE ORAL </a:t>
            </a:r>
            <a:r>
              <a:rPr lang="en-IN" dirty="0" smtClean="0"/>
              <a:t>REFLEXES:</a:t>
            </a:r>
            <a:endParaRPr lang="en-IN" dirty="0"/>
          </a:p>
        </p:txBody>
      </p:sp>
      <p:sp>
        <p:nvSpPr>
          <p:cNvPr id="3" name="Content Placeholder 2"/>
          <p:cNvSpPr>
            <a:spLocks noGrp="1"/>
          </p:cNvSpPr>
          <p:nvPr>
            <p:ph idx="1"/>
          </p:nvPr>
        </p:nvSpPr>
        <p:spPr>
          <a:xfrm>
            <a:off x="533400" y="2133600"/>
            <a:ext cx="8077200" cy="4114800"/>
          </a:xfrm>
        </p:spPr>
        <p:txBody>
          <a:bodyPr>
            <a:normAutofit fontScale="70000" lnSpcReduction="20000"/>
          </a:bodyPr>
          <a:lstStyle/>
          <a:p>
            <a:r>
              <a:rPr lang="en-IN" dirty="0"/>
              <a:t>sucking, rooting, and snout </a:t>
            </a:r>
            <a:r>
              <a:rPr lang="en-IN" dirty="0" smtClean="0"/>
              <a:t>reflexes.</a:t>
            </a:r>
          </a:p>
          <a:p>
            <a:r>
              <a:rPr lang="en-US" dirty="0" smtClean="0"/>
              <a:t>Snout reflex: </a:t>
            </a:r>
          </a:p>
          <a:p>
            <a:pPr lvl="1"/>
            <a:r>
              <a:rPr lang="en-IN" dirty="0"/>
              <a:t>pressing firmly backward on the </a:t>
            </a:r>
            <a:r>
              <a:rPr lang="en-IN" dirty="0" err="1"/>
              <a:t>philtrum</a:t>
            </a:r>
            <a:r>
              <a:rPr lang="en-IN" dirty="0"/>
              <a:t> of the upper lip, a minimal tap to the lips, </a:t>
            </a:r>
            <a:r>
              <a:rPr lang="en-IN" dirty="0" smtClean="0"/>
              <a:t>or sweeping </a:t>
            </a:r>
            <a:r>
              <a:rPr lang="en-IN" dirty="0"/>
              <a:t>a tongue blade briskly across the </a:t>
            </a:r>
            <a:r>
              <a:rPr lang="en-IN" dirty="0" smtClean="0"/>
              <a:t>lips</a:t>
            </a:r>
          </a:p>
          <a:p>
            <a:pPr lvl="1"/>
            <a:r>
              <a:rPr lang="en-IN" dirty="0"/>
              <a:t>puckering and protrusion of the lips, primarily the lower, often with depression of the lateral angles of </a:t>
            </a:r>
            <a:r>
              <a:rPr lang="en-IN" dirty="0" smtClean="0"/>
              <a:t>the mouth</a:t>
            </a:r>
          </a:p>
          <a:p>
            <a:pPr lvl="1"/>
            <a:r>
              <a:rPr lang="en-IN" dirty="0" smtClean="0"/>
              <a:t>Sucking, tasting, </a:t>
            </a:r>
            <a:r>
              <a:rPr lang="en-IN" dirty="0"/>
              <a:t>chewing, and swallowing </a:t>
            </a:r>
            <a:r>
              <a:rPr lang="en-IN" dirty="0" smtClean="0"/>
              <a:t>movements may be seen in exaggerated response.</a:t>
            </a:r>
          </a:p>
          <a:p>
            <a:r>
              <a:rPr lang="en-US" dirty="0" smtClean="0"/>
              <a:t>Sucking reflex:</a:t>
            </a:r>
          </a:p>
          <a:p>
            <a:pPr lvl="1"/>
            <a:r>
              <a:rPr lang="en-IN" dirty="0"/>
              <a:t>lightly touching, striking, or tapping the </a:t>
            </a:r>
            <a:r>
              <a:rPr lang="en-IN" dirty="0" smtClean="0"/>
              <a:t>lips, stroking </a:t>
            </a:r>
            <a:r>
              <a:rPr lang="en-IN" dirty="0"/>
              <a:t>the tongue, or stimulating the </a:t>
            </a:r>
            <a:r>
              <a:rPr lang="en-IN" dirty="0" smtClean="0"/>
              <a:t>palate.</a:t>
            </a:r>
          </a:p>
          <a:p>
            <a:pPr lvl="1"/>
            <a:r>
              <a:rPr lang="en-IN" dirty="0"/>
              <a:t>sucking movements </a:t>
            </a:r>
            <a:r>
              <a:rPr lang="en-IN" dirty="0" smtClean="0"/>
              <a:t>of the </a:t>
            </a:r>
            <a:r>
              <a:rPr lang="en-IN" dirty="0"/>
              <a:t>lips, tongue, and jaw.</a:t>
            </a:r>
          </a:p>
        </p:txBody>
      </p:sp>
    </p:spTree>
    <p:extLst>
      <p:ext uri="{BB962C8B-B14F-4D97-AF65-F5344CB8AC3E}">
        <p14:creationId xmlns:p14="http://schemas.microsoft.com/office/powerpoint/2010/main" val="10243700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001000" cy="4876800"/>
          </a:xfrm>
        </p:spPr>
        <p:txBody>
          <a:bodyPr/>
          <a:lstStyle/>
          <a:p>
            <a:r>
              <a:rPr lang="en-US" dirty="0" smtClean="0"/>
              <a:t>Routing reflex:</a:t>
            </a:r>
          </a:p>
          <a:p>
            <a:pPr lvl="1"/>
            <a:r>
              <a:rPr lang="en-IN" dirty="0" smtClean="0"/>
              <a:t>A tactile </a:t>
            </a:r>
            <a:r>
              <a:rPr lang="en-IN" dirty="0"/>
              <a:t>stimulus delivered beside the mouth or on the cheek</a:t>
            </a:r>
            <a:r>
              <a:rPr lang="en-IN" dirty="0" smtClean="0"/>
              <a:t>.</a:t>
            </a:r>
          </a:p>
          <a:p>
            <a:pPr lvl="1"/>
            <a:r>
              <a:rPr lang="en-IN" dirty="0" smtClean="0"/>
              <a:t>Lips</a:t>
            </a:r>
            <a:r>
              <a:rPr lang="en-IN" dirty="0"/>
              <a:t>, mouth, and </a:t>
            </a:r>
            <a:r>
              <a:rPr lang="en-IN" dirty="0" smtClean="0"/>
              <a:t>even head </a:t>
            </a:r>
            <a:r>
              <a:rPr lang="en-IN" dirty="0"/>
              <a:t>deviate </a:t>
            </a:r>
            <a:r>
              <a:rPr lang="en-IN" dirty="0" smtClean="0"/>
              <a:t>toward the tactile stimulus.</a:t>
            </a:r>
          </a:p>
          <a:p>
            <a:r>
              <a:rPr lang="en-IN" dirty="0" err="1"/>
              <a:t>Atz</a:t>
            </a:r>
            <a:r>
              <a:rPr lang="en-IN" dirty="0"/>
              <a:t>, mastication, or “wolfing” </a:t>
            </a:r>
            <a:r>
              <a:rPr lang="en-IN" dirty="0" smtClean="0"/>
              <a:t>reflex: exaggerated routing reflex</a:t>
            </a:r>
            <a:endParaRPr lang="en-IN" dirty="0"/>
          </a:p>
        </p:txBody>
      </p:sp>
    </p:spTree>
    <p:extLst>
      <p:ext uri="{BB962C8B-B14F-4D97-AF65-F5344CB8AC3E}">
        <p14:creationId xmlns:p14="http://schemas.microsoft.com/office/powerpoint/2010/main" val="2819936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153400" cy="1295400"/>
          </a:xfrm>
        </p:spPr>
        <p:txBody>
          <a:bodyPr>
            <a:noAutofit/>
          </a:bodyPr>
          <a:lstStyle/>
          <a:p>
            <a:r>
              <a:rPr lang="en-IN" sz="3200" dirty="0"/>
              <a:t>CORNEOMANDIBULAR </a:t>
            </a:r>
            <a:r>
              <a:rPr lang="en-IN" sz="3200" dirty="0" smtClean="0"/>
              <a:t>REFLEX:</a:t>
            </a:r>
            <a:endParaRPr lang="en-IN" sz="3200" dirty="0"/>
          </a:p>
        </p:txBody>
      </p:sp>
      <p:sp>
        <p:nvSpPr>
          <p:cNvPr id="3" name="Content Placeholder 2"/>
          <p:cNvSpPr>
            <a:spLocks noGrp="1"/>
          </p:cNvSpPr>
          <p:nvPr>
            <p:ph idx="1"/>
          </p:nvPr>
        </p:nvSpPr>
        <p:spPr>
          <a:xfrm>
            <a:off x="609600" y="2133600"/>
            <a:ext cx="8305800" cy="4114800"/>
          </a:xfrm>
        </p:spPr>
        <p:txBody>
          <a:bodyPr>
            <a:normAutofit fontScale="85000" lnSpcReduction="10000"/>
          </a:bodyPr>
          <a:lstStyle/>
          <a:p>
            <a:r>
              <a:rPr lang="en-IN" dirty="0" smtClean="0"/>
              <a:t>WARTENBERG’S REFLEX</a:t>
            </a:r>
          </a:p>
          <a:p>
            <a:r>
              <a:rPr lang="en-IN" dirty="0"/>
              <a:t>A horizontal movement of the mandible to the </a:t>
            </a:r>
            <a:r>
              <a:rPr lang="en-IN" dirty="0" smtClean="0"/>
              <a:t>contralateral side </a:t>
            </a:r>
            <a:r>
              <a:rPr lang="en-IN" dirty="0"/>
              <a:t>on touching the cornea of the </a:t>
            </a:r>
            <a:r>
              <a:rPr lang="en-IN" dirty="0" err="1"/>
              <a:t>ipsilateral</a:t>
            </a:r>
            <a:r>
              <a:rPr lang="en-IN" dirty="0"/>
              <a:t> </a:t>
            </a:r>
            <a:r>
              <a:rPr lang="en-IN" dirty="0" smtClean="0"/>
              <a:t>eye.</a:t>
            </a:r>
          </a:p>
          <a:p>
            <a:r>
              <a:rPr lang="en-IN" dirty="0" smtClean="0"/>
              <a:t>The </a:t>
            </a:r>
            <a:r>
              <a:rPr lang="en-IN" dirty="0"/>
              <a:t>reflex </a:t>
            </a:r>
            <a:r>
              <a:rPr lang="en-IN" dirty="0" smtClean="0"/>
              <a:t>is best </a:t>
            </a:r>
            <a:r>
              <a:rPr lang="en-IN" dirty="0"/>
              <a:t>elicited </a:t>
            </a:r>
            <a:r>
              <a:rPr lang="en-IN" dirty="0" smtClean="0"/>
              <a:t>with some </a:t>
            </a:r>
            <a:r>
              <a:rPr lang="en-IN" dirty="0"/>
              <a:t>pressure to the cornea, </a:t>
            </a:r>
            <a:r>
              <a:rPr lang="en-IN" dirty="0" smtClean="0"/>
              <a:t>applied </a:t>
            </a:r>
            <a:r>
              <a:rPr lang="en-IN" dirty="0"/>
              <a:t>with a solid </a:t>
            </a:r>
            <a:r>
              <a:rPr lang="en-IN" dirty="0" smtClean="0"/>
              <a:t>glass applicator.</a:t>
            </a:r>
          </a:p>
          <a:p>
            <a:r>
              <a:rPr lang="en-IN" dirty="0" smtClean="0"/>
              <a:t>Present </a:t>
            </a:r>
            <a:r>
              <a:rPr lang="en-IN" dirty="0"/>
              <a:t>in acute coma (especially if due to a </a:t>
            </a:r>
            <a:r>
              <a:rPr lang="en-IN" dirty="0" smtClean="0"/>
              <a:t>structural lesion), </a:t>
            </a:r>
            <a:r>
              <a:rPr lang="en-IN" dirty="0"/>
              <a:t>cerebrovascular disease, multiple sclerosis, </a:t>
            </a:r>
            <a:r>
              <a:rPr lang="en-IN" dirty="0" smtClean="0"/>
              <a:t>Parkinson’s disease</a:t>
            </a:r>
            <a:r>
              <a:rPr lang="en-IN" dirty="0"/>
              <a:t>, and amyotrophic lateral </a:t>
            </a:r>
            <a:r>
              <a:rPr lang="en-IN" dirty="0" smtClean="0"/>
              <a:t>sclerosis.</a:t>
            </a:r>
            <a:endParaRPr lang="en-IN" dirty="0"/>
          </a:p>
        </p:txBody>
      </p:sp>
    </p:spTree>
    <p:extLst>
      <p:ext uri="{BB962C8B-B14F-4D97-AF65-F5344CB8AC3E}">
        <p14:creationId xmlns:p14="http://schemas.microsoft.com/office/powerpoint/2010/main" val="23306463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8077200" cy="1447800"/>
          </a:xfrm>
        </p:spPr>
        <p:txBody>
          <a:bodyPr/>
          <a:lstStyle/>
          <a:p>
            <a:r>
              <a:rPr lang="en-US" dirty="0" smtClean="0"/>
              <a:t>Head retraction Reflex:</a:t>
            </a:r>
            <a:endParaRPr lang="en-IN" dirty="0"/>
          </a:p>
        </p:txBody>
      </p:sp>
      <p:sp>
        <p:nvSpPr>
          <p:cNvPr id="3" name="Content Placeholder 2"/>
          <p:cNvSpPr>
            <a:spLocks noGrp="1"/>
          </p:cNvSpPr>
          <p:nvPr>
            <p:ph idx="1"/>
          </p:nvPr>
        </p:nvSpPr>
        <p:spPr>
          <a:xfrm>
            <a:off x="685800" y="1905000"/>
            <a:ext cx="8229600" cy="4343400"/>
          </a:xfrm>
        </p:spPr>
        <p:txBody>
          <a:bodyPr/>
          <a:lstStyle/>
          <a:p>
            <a:r>
              <a:rPr lang="en-IN" dirty="0"/>
              <a:t>A sharp tap with the reflex hammer just below the nose with the head bent slightly </a:t>
            </a:r>
            <a:r>
              <a:rPr lang="en-IN" dirty="0" smtClean="0"/>
              <a:t>forward.</a:t>
            </a:r>
          </a:p>
          <a:p>
            <a:r>
              <a:rPr lang="en-IN" dirty="0" smtClean="0"/>
              <a:t>Quick</a:t>
            </a:r>
            <a:r>
              <a:rPr lang="en-IN" dirty="0"/>
              <a:t>, </a:t>
            </a:r>
            <a:r>
              <a:rPr lang="en-IN" dirty="0" smtClean="0"/>
              <a:t>involuntary backward </a:t>
            </a:r>
            <a:r>
              <a:rPr lang="en-IN" dirty="0"/>
              <a:t>jerk of the head</a:t>
            </a:r>
            <a:r>
              <a:rPr lang="en-IN" dirty="0" smtClean="0"/>
              <a:t>.</a:t>
            </a:r>
          </a:p>
          <a:p>
            <a:r>
              <a:rPr lang="en-IN" dirty="0"/>
              <a:t>Present in bilateral </a:t>
            </a:r>
            <a:r>
              <a:rPr lang="en-IN" dirty="0" err="1"/>
              <a:t>corticospinal</a:t>
            </a:r>
            <a:r>
              <a:rPr lang="en-IN" dirty="0"/>
              <a:t> lesions rostral to the cervical </a:t>
            </a:r>
            <a:r>
              <a:rPr lang="en-IN" dirty="0" smtClean="0"/>
              <a:t>spine.</a:t>
            </a:r>
          </a:p>
          <a:p>
            <a:r>
              <a:rPr lang="en-US" dirty="0" smtClean="0"/>
              <a:t>Not present in normal.</a:t>
            </a:r>
            <a:endParaRPr lang="en-IN" dirty="0"/>
          </a:p>
        </p:txBody>
      </p:sp>
    </p:spTree>
    <p:extLst>
      <p:ext uri="{BB962C8B-B14F-4D97-AF65-F5344CB8AC3E}">
        <p14:creationId xmlns:p14="http://schemas.microsoft.com/office/powerpoint/2010/main" val="1471120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077200" cy="1143000"/>
          </a:xfrm>
        </p:spPr>
        <p:txBody>
          <a:bodyPr/>
          <a:lstStyle/>
          <a:p>
            <a:r>
              <a:rPr lang="en-IN" dirty="0"/>
              <a:t>Arm-dropping </a:t>
            </a:r>
            <a:r>
              <a:rPr lang="en-IN" dirty="0" smtClean="0"/>
              <a:t>test:</a:t>
            </a:r>
            <a:endParaRPr lang="en-IN" dirty="0"/>
          </a:p>
        </p:txBody>
      </p:sp>
      <p:sp>
        <p:nvSpPr>
          <p:cNvPr id="3" name="Content Placeholder 2"/>
          <p:cNvSpPr>
            <a:spLocks noGrp="1"/>
          </p:cNvSpPr>
          <p:nvPr>
            <p:ph idx="1"/>
          </p:nvPr>
        </p:nvSpPr>
        <p:spPr>
          <a:xfrm>
            <a:off x="914400" y="1600200"/>
            <a:ext cx="7772400" cy="2667000"/>
          </a:xfrm>
        </p:spPr>
        <p:txBody>
          <a:bodyPr>
            <a:normAutofit fontScale="85000" lnSpcReduction="10000"/>
          </a:bodyPr>
          <a:lstStyle/>
          <a:p>
            <a:r>
              <a:rPr lang="en-US" dirty="0" smtClean="0"/>
              <a:t>Patient is asked to completely relax.</a:t>
            </a:r>
          </a:p>
          <a:p>
            <a:r>
              <a:rPr lang="en-US" dirty="0" smtClean="0"/>
              <a:t>Suddenly release elevated arms of the patient.</a:t>
            </a:r>
          </a:p>
          <a:p>
            <a:r>
              <a:rPr lang="en-IN" dirty="0"/>
              <a:t>Failure to let the arm drop </a:t>
            </a:r>
            <a:r>
              <a:rPr lang="en-IN" dirty="0" smtClean="0"/>
              <a:t>freely is seen in frontal lobe diseases.</a:t>
            </a:r>
            <a:endParaRPr lang="en-US" dirty="0" smtClean="0"/>
          </a:p>
          <a:p>
            <a:r>
              <a:rPr lang="en-IN" dirty="0"/>
              <a:t>Leg-dropping </a:t>
            </a:r>
            <a:r>
              <a:rPr lang="en-IN" dirty="0" smtClean="0"/>
              <a:t>test:</a:t>
            </a:r>
          </a:p>
          <a:p>
            <a:r>
              <a:rPr lang="en-IN" dirty="0" err="1"/>
              <a:t>Paratonia</a:t>
            </a:r>
            <a:r>
              <a:rPr lang="en-IN" dirty="0"/>
              <a:t> (</a:t>
            </a:r>
            <a:r>
              <a:rPr lang="en-IN" dirty="0" err="1"/>
              <a:t>Gegenhalten</a:t>
            </a:r>
            <a:r>
              <a:rPr lang="en-IN" dirty="0" smtClean="0"/>
              <a:t>):</a:t>
            </a:r>
            <a:endParaRPr lang="en-IN" dirty="0"/>
          </a:p>
        </p:txBody>
      </p:sp>
    </p:spTree>
    <p:extLst>
      <p:ext uri="{BB962C8B-B14F-4D97-AF65-F5344CB8AC3E}">
        <p14:creationId xmlns:p14="http://schemas.microsoft.com/office/powerpoint/2010/main" val="2054928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2590800"/>
            <a:ext cx="3728906" cy="584775"/>
          </a:xfrm>
          <a:prstGeom prst="rect">
            <a:avLst/>
          </a:prstGeom>
          <a:noFill/>
        </p:spPr>
        <p:txBody>
          <a:bodyPr wrap="none" rtlCol="0">
            <a:spAutoFit/>
          </a:bodyPr>
          <a:lstStyle/>
          <a:p>
            <a:r>
              <a:rPr lang="en-US" sz="3200" b="1" dirty="0" smtClean="0"/>
              <a:t>Cerebellar Testing</a:t>
            </a:r>
            <a:endParaRPr lang="en-US" sz="32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mage.slidesharecdn.com/03-01-06approachtoataxia-130801223635-phpapp02/95/03-0106-approach-to-ataxia-74-638.jpg?cb=1375414711"/>
          <p:cNvPicPr>
            <a:picLocks noChangeAspect="1" noChangeArrowheads="1"/>
          </p:cNvPicPr>
          <p:nvPr/>
        </p:nvPicPr>
        <p:blipFill>
          <a:blip r:embed="rId2" cstate="print"/>
          <a:srcRect/>
          <a:stretch>
            <a:fillRect/>
          </a:stretch>
        </p:blipFill>
        <p:spPr bwMode="auto">
          <a:xfrm>
            <a:off x="838200" y="609600"/>
            <a:ext cx="7612044" cy="5715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762000"/>
          <a:ext cx="7696200" cy="5695959"/>
        </p:xfrm>
        <a:graphic>
          <a:graphicData uri="http://schemas.openxmlformats.org/drawingml/2006/table">
            <a:tbl>
              <a:tblPr firstRow="1" bandRow="1">
                <a:tableStyleId>{5C22544A-7EE6-4342-B048-85BDC9FD1C3A}</a:tableStyleId>
              </a:tblPr>
              <a:tblGrid>
                <a:gridCol w="1346835"/>
                <a:gridCol w="6349365"/>
              </a:tblGrid>
              <a:tr h="632892">
                <a:tc>
                  <a:txBody>
                    <a:bodyPr/>
                    <a:lstStyle/>
                    <a:p>
                      <a:endParaRPr lang="en-US" sz="2800" b="1" dirty="0"/>
                    </a:p>
                  </a:txBody>
                  <a:tcPr/>
                </a:tc>
                <a:tc>
                  <a:txBody>
                    <a:bodyPr/>
                    <a:lstStyle/>
                    <a:p>
                      <a:r>
                        <a:rPr lang="en-US" sz="2800" b="1" dirty="0" smtClean="0"/>
                        <a:t>Mnemonic:</a:t>
                      </a:r>
                      <a:r>
                        <a:rPr lang="en-US" sz="2800" b="1" baseline="0" dirty="0" smtClean="0"/>
                        <a:t> VANISHED</a:t>
                      </a:r>
                      <a:endParaRPr lang="en-US" sz="2800" b="1" dirty="0"/>
                    </a:p>
                  </a:txBody>
                  <a:tcPr/>
                </a:tc>
              </a:tr>
              <a:tr h="632892">
                <a:tc>
                  <a:txBody>
                    <a:bodyPr/>
                    <a:lstStyle/>
                    <a:p>
                      <a:r>
                        <a:rPr lang="en-US" sz="2800" b="1" dirty="0" smtClean="0"/>
                        <a:t>V</a:t>
                      </a:r>
                      <a:endParaRPr lang="en-US" sz="2800" b="1" dirty="0"/>
                    </a:p>
                  </a:txBody>
                  <a:tcPr/>
                </a:tc>
                <a:tc>
                  <a:txBody>
                    <a:bodyPr/>
                    <a:lstStyle/>
                    <a:p>
                      <a:r>
                        <a:rPr lang="en-US" sz="2800" b="1" dirty="0" smtClean="0"/>
                        <a:t>Vertigo</a:t>
                      </a:r>
                      <a:endParaRPr lang="en-US" sz="2800" b="1" dirty="0"/>
                    </a:p>
                  </a:txBody>
                  <a:tcPr/>
                </a:tc>
              </a:tr>
              <a:tr h="632892">
                <a:tc>
                  <a:txBody>
                    <a:bodyPr/>
                    <a:lstStyle/>
                    <a:p>
                      <a:r>
                        <a:rPr lang="en-US" sz="2800" b="1" dirty="0" smtClean="0"/>
                        <a:t>A</a:t>
                      </a:r>
                      <a:endParaRPr lang="en-US" sz="2800" b="1" dirty="0"/>
                    </a:p>
                  </a:txBody>
                  <a:tcPr/>
                </a:tc>
                <a:tc>
                  <a:txBody>
                    <a:bodyPr/>
                    <a:lstStyle/>
                    <a:p>
                      <a:r>
                        <a:rPr lang="en-US" sz="2800" b="1" dirty="0" smtClean="0"/>
                        <a:t>Ataxia</a:t>
                      </a:r>
                      <a:endParaRPr lang="en-US" sz="2800" b="1" dirty="0"/>
                    </a:p>
                  </a:txBody>
                  <a:tcPr/>
                </a:tc>
              </a:tr>
              <a:tr h="632892">
                <a:tc>
                  <a:txBody>
                    <a:bodyPr/>
                    <a:lstStyle/>
                    <a:p>
                      <a:r>
                        <a:rPr lang="en-US" sz="2800" b="1" dirty="0" smtClean="0"/>
                        <a:t>N</a:t>
                      </a:r>
                      <a:endParaRPr lang="en-US" sz="2800" b="1" dirty="0"/>
                    </a:p>
                  </a:txBody>
                  <a:tcPr/>
                </a:tc>
                <a:tc>
                  <a:txBody>
                    <a:bodyPr/>
                    <a:lstStyle/>
                    <a:p>
                      <a:r>
                        <a:rPr lang="en-US" sz="2800" b="1" dirty="0" err="1" smtClean="0"/>
                        <a:t>Nystagmus</a:t>
                      </a:r>
                      <a:endParaRPr lang="en-US" sz="2800" b="1" dirty="0"/>
                    </a:p>
                  </a:txBody>
                  <a:tcPr/>
                </a:tc>
              </a:tr>
              <a:tr h="632892">
                <a:tc>
                  <a:txBody>
                    <a:bodyPr/>
                    <a:lstStyle/>
                    <a:p>
                      <a:r>
                        <a:rPr lang="en-US" sz="2800" b="1" dirty="0" smtClean="0"/>
                        <a:t>I</a:t>
                      </a:r>
                      <a:endParaRPr lang="en-US" sz="2800" b="1" dirty="0"/>
                    </a:p>
                  </a:txBody>
                  <a:tcPr/>
                </a:tc>
                <a:tc>
                  <a:txBody>
                    <a:bodyPr/>
                    <a:lstStyle/>
                    <a:p>
                      <a:r>
                        <a:rPr lang="en-US" sz="2800" b="1" dirty="0" smtClean="0"/>
                        <a:t>Intentional Tremor</a:t>
                      </a:r>
                      <a:endParaRPr lang="en-US" sz="2800" b="1" dirty="0"/>
                    </a:p>
                  </a:txBody>
                  <a:tcPr/>
                </a:tc>
              </a:tr>
              <a:tr h="632892">
                <a:tc>
                  <a:txBody>
                    <a:bodyPr/>
                    <a:lstStyle/>
                    <a:p>
                      <a:r>
                        <a:rPr lang="en-US" sz="2800" b="1" dirty="0" smtClean="0"/>
                        <a:t>S</a:t>
                      </a:r>
                      <a:endParaRPr lang="en-US" sz="2800" b="1" dirty="0"/>
                    </a:p>
                  </a:txBody>
                  <a:tcPr/>
                </a:tc>
                <a:tc>
                  <a:txBody>
                    <a:bodyPr/>
                    <a:lstStyle/>
                    <a:p>
                      <a:r>
                        <a:rPr lang="en-US" sz="2800" b="1" dirty="0" smtClean="0"/>
                        <a:t>Slurred Speech</a:t>
                      </a:r>
                      <a:endParaRPr lang="en-US" sz="2800" b="1" dirty="0"/>
                    </a:p>
                  </a:txBody>
                  <a:tcPr/>
                </a:tc>
              </a:tr>
              <a:tr h="632892">
                <a:tc>
                  <a:txBody>
                    <a:bodyPr/>
                    <a:lstStyle/>
                    <a:p>
                      <a:r>
                        <a:rPr lang="en-US" sz="2800" b="1" dirty="0" smtClean="0"/>
                        <a:t>H</a:t>
                      </a:r>
                      <a:endParaRPr lang="en-US" sz="2800" b="1" dirty="0"/>
                    </a:p>
                  </a:txBody>
                  <a:tcPr/>
                </a:tc>
                <a:tc>
                  <a:txBody>
                    <a:bodyPr/>
                    <a:lstStyle/>
                    <a:p>
                      <a:r>
                        <a:rPr lang="en-US" sz="2800" b="1" dirty="0" err="1" smtClean="0"/>
                        <a:t>Hypotonia</a:t>
                      </a:r>
                      <a:endParaRPr lang="en-US" sz="2800" b="1" dirty="0"/>
                    </a:p>
                  </a:txBody>
                  <a:tcPr/>
                </a:tc>
              </a:tr>
              <a:tr h="632823">
                <a:tc>
                  <a:txBody>
                    <a:bodyPr/>
                    <a:lstStyle/>
                    <a:p>
                      <a:r>
                        <a:rPr lang="en-US" sz="2800" b="1" dirty="0" smtClean="0"/>
                        <a:t>E</a:t>
                      </a:r>
                      <a:endParaRPr lang="en-US" sz="2800" b="1" dirty="0"/>
                    </a:p>
                  </a:txBody>
                  <a:tcPr/>
                </a:tc>
                <a:tc>
                  <a:txBody>
                    <a:bodyPr/>
                    <a:lstStyle/>
                    <a:p>
                      <a:r>
                        <a:rPr lang="en-US" sz="2800" b="1" dirty="0" smtClean="0"/>
                        <a:t>Exaggerated</a:t>
                      </a:r>
                      <a:r>
                        <a:rPr lang="en-US" sz="2800" b="1" baseline="0" dirty="0" smtClean="0"/>
                        <a:t> Gate – Broad based</a:t>
                      </a:r>
                      <a:endParaRPr lang="en-US" sz="2800" b="1" dirty="0"/>
                    </a:p>
                  </a:txBody>
                  <a:tcPr/>
                </a:tc>
              </a:tr>
              <a:tr h="632892">
                <a:tc>
                  <a:txBody>
                    <a:bodyPr/>
                    <a:lstStyle/>
                    <a:p>
                      <a:r>
                        <a:rPr lang="en-US" sz="2800" b="1" dirty="0" smtClean="0"/>
                        <a:t>D</a:t>
                      </a:r>
                      <a:endParaRPr lang="en-US" sz="2800" b="1" dirty="0"/>
                    </a:p>
                  </a:txBody>
                  <a:tcPr/>
                </a:tc>
                <a:tc>
                  <a:txBody>
                    <a:bodyPr/>
                    <a:lstStyle/>
                    <a:p>
                      <a:r>
                        <a:rPr lang="en-US" sz="2800" b="1" dirty="0" err="1" smtClean="0"/>
                        <a:t>Disdiadochokinesia</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smtClean="0"/>
              <a:t>Concentration</a:t>
            </a:r>
            <a:r>
              <a:rPr lang="en-US" dirty="0" smtClean="0"/>
              <a:t> is the ability to focus attention over a more extended period of time.</a:t>
            </a:r>
          </a:p>
          <a:p>
            <a:pPr lvl="1"/>
            <a:r>
              <a:rPr lang="en-US" dirty="0" smtClean="0"/>
              <a:t>Seven subtraction </a:t>
            </a:r>
          </a:p>
          <a:p>
            <a:pPr lvl="1"/>
            <a:r>
              <a:rPr lang="en-US" dirty="0" smtClean="0"/>
              <a:t>Random letter repetition</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1"/>
            <a:ext cx="7467600" cy="5447645"/>
          </a:xfrm>
          <a:prstGeom prst="rect">
            <a:avLst/>
          </a:prstGeom>
        </p:spPr>
        <p:txBody>
          <a:bodyPr wrap="square">
            <a:spAutoFit/>
          </a:bodyPr>
          <a:lstStyle/>
          <a:p>
            <a:r>
              <a:rPr lang="en-US" sz="2400" b="1" dirty="0" smtClean="0"/>
              <a:t>Coordination</a:t>
            </a:r>
            <a:endParaRPr lang="en-US" sz="2400" dirty="0" smtClean="0"/>
          </a:p>
          <a:p>
            <a:r>
              <a:rPr lang="en-US" sz="2400" dirty="0" smtClean="0"/>
              <a:t>The cerebellum fine tunes motor activity and assists with balance. Dysfunction results in a loss of coordination and problems with gait. The left cerebellar hemisphere controls the left side of the body and vice versa.</a:t>
            </a:r>
          </a:p>
          <a:p>
            <a:endParaRPr lang="en-US" sz="1200" dirty="0" smtClean="0"/>
          </a:p>
          <a:p>
            <a:r>
              <a:rPr lang="en-US" sz="2400" dirty="0" smtClean="0"/>
              <a:t>Specifics of Testing: There are several ways of testing cerebellar function. For the screening exam, using one modality will suffice. If an abnormality is suspected or identified, multiple tests should be done to determine whether the finding is durable. That is, if the abnormality on one test is truly due to cerebellar dysfunction, other tests should identify the same problem. </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1"/>
            <a:ext cx="8305800" cy="6340197"/>
          </a:xfrm>
          <a:prstGeom prst="rect">
            <a:avLst/>
          </a:prstGeom>
        </p:spPr>
        <p:txBody>
          <a:bodyPr wrap="square">
            <a:spAutoFit/>
          </a:bodyPr>
          <a:lstStyle/>
          <a:p>
            <a:r>
              <a:rPr lang="en-US" sz="2400" b="1" u="sng" dirty="0" smtClean="0">
                <a:latin typeface="Arial" pitchFamily="34" charset="0"/>
                <a:cs typeface="Arial" pitchFamily="34" charset="0"/>
              </a:rPr>
              <a:t>PRONATOR TEST</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Ask the patient to hold his arms out in front with his palms facing upwards and to close his eyes tightly.</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Watch the position of the arms.</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What you find and what it means?????</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One arm </a:t>
            </a:r>
            <a:r>
              <a:rPr lang="en-US" sz="2400" b="1" dirty="0" err="1" smtClean="0">
                <a:latin typeface="Arial" pitchFamily="34" charset="0"/>
                <a:cs typeface="Arial" pitchFamily="34" charset="0"/>
              </a:rPr>
              <a:t>pronates</a:t>
            </a:r>
            <a:r>
              <a:rPr lang="en-US" sz="2400" b="1" dirty="0" smtClean="0">
                <a:latin typeface="Arial" pitchFamily="34" charset="0"/>
                <a:cs typeface="Arial" pitchFamily="34" charset="0"/>
              </a:rPr>
              <a:t> and drifts downwards: indicates weakness on that side – PRONATOR DRIFT</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Both arms drift downwards: indicates bilateral weakness.</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Arm rises: suggests cerebellar disease – CEREBELLAR DRIFT</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Fingers continuously move up and down pseudoathetosis — indicates deficit of joint position sense.</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https://informatics.med.nyu.edu/modules/pub/neurosurgery/Img0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724400" y="609600"/>
            <a:ext cx="4191000" cy="5632311"/>
          </a:xfrm>
          <a:prstGeom prst="rect">
            <a:avLst/>
          </a:prstGeom>
        </p:spPr>
        <p:txBody>
          <a:bodyPr wrap="square">
            <a:spAutoFit/>
          </a:bodyPr>
          <a:lstStyle/>
          <a:p>
            <a:r>
              <a:rPr lang="en-US" sz="2400" b="1" dirty="0" smtClean="0">
                <a:latin typeface="Arial" pitchFamily="34" charset="0"/>
                <a:cs typeface="Arial" pitchFamily="34" charset="0"/>
              </a:rPr>
              <a:t>Pronator drift is an indicator of upper motor neuron weakness. In upper motor neuron weakness, supination is weaker than pronation in the upper extremity, leading to a pronation of the affected arm. This test is also excellent for verification of internal consistency, because if a patient fakes the weakness, they almost always drop their arm without pronating it.</a:t>
            </a:r>
            <a:endParaRPr lang="en-US" sz="2400" b="1" dirty="0">
              <a:latin typeface="Arial" pitchFamily="34" charset="0"/>
              <a:cs typeface="Arial" pitchFamily="34" charset="0"/>
            </a:endParaRPr>
          </a:p>
        </p:txBody>
      </p:sp>
      <p:pic>
        <p:nvPicPr>
          <p:cNvPr id="5" name="Picture 4"/>
          <p:cNvPicPr/>
          <p:nvPr/>
        </p:nvPicPr>
        <p:blipFill>
          <a:blip r:embed="rId2" cstate="print"/>
          <a:stretch>
            <a:fillRect/>
          </a:stretch>
        </p:blipFill>
        <p:spPr>
          <a:xfrm>
            <a:off x="533400" y="3581400"/>
            <a:ext cx="4037760" cy="2971080"/>
          </a:xfrm>
          <a:prstGeom prst="rect">
            <a:avLst/>
          </a:prstGeom>
        </p:spPr>
      </p:pic>
      <p:pic>
        <p:nvPicPr>
          <p:cNvPr id="6" name="Picture 2"/>
          <p:cNvPicPr/>
          <p:nvPr/>
        </p:nvPicPr>
        <p:blipFill>
          <a:blip r:embed="rId3" cstate="print"/>
          <a:stretch>
            <a:fillRect/>
          </a:stretch>
        </p:blipFill>
        <p:spPr>
          <a:xfrm>
            <a:off x="457200" y="533400"/>
            <a:ext cx="4114080" cy="297108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5029200" y="1371600"/>
            <a:ext cx="3790790" cy="3505200"/>
          </a:xfrm>
          <a:prstGeom prst="rect">
            <a:avLst/>
          </a:prstGeom>
          <a:noFill/>
          <a:ln w="9525">
            <a:noFill/>
            <a:miter lim="800000"/>
            <a:headEnd/>
            <a:tailEnd/>
          </a:ln>
        </p:spPr>
      </p:pic>
      <p:sp>
        <p:nvSpPr>
          <p:cNvPr id="3" name="Rectangle 2"/>
          <p:cNvSpPr/>
          <p:nvPr/>
        </p:nvSpPr>
        <p:spPr>
          <a:xfrm>
            <a:off x="533400" y="1524000"/>
            <a:ext cx="4038600" cy="4401205"/>
          </a:xfrm>
          <a:prstGeom prst="rect">
            <a:avLst/>
          </a:prstGeom>
        </p:spPr>
        <p:txBody>
          <a:bodyPr wrap="square">
            <a:spAutoFit/>
          </a:bodyPr>
          <a:lstStyle/>
          <a:p>
            <a:r>
              <a:rPr lang="en-US" sz="2800" dirty="0"/>
              <a:t>Cerebellar drift. The hand and arm drift upward on extension. Note the</a:t>
            </a:r>
          </a:p>
          <a:p>
            <a:r>
              <a:rPr lang="en-US" sz="2800" dirty="0"/>
              <a:t>uneven interplay between agonist and antagonist flexors and extensor hand muscles.</a:t>
            </a:r>
          </a:p>
          <a:p>
            <a:r>
              <a:rPr lang="en-US" sz="2800" dirty="0"/>
              <a:t>This causes “spooning” of the hand.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304800" y="0"/>
            <a:ext cx="2895600" cy="3209581"/>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304800" y="3352800"/>
            <a:ext cx="2819400" cy="3472676"/>
          </a:xfrm>
          <a:prstGeom prst="rect">
            <a:avLst/>
          </a:prstGeom>
          <a:noFill/>
          <a:ln w="9525">
            <a:noFill/>
            <a:miter lim="800000"/>
            <a:headEnd/>
            <a:tailEnd/>
          </a:ln>
        </p:spPr>
      </p:pic>
      <p:sp>
        <p:nvSpPr>
          <p:cNvPr id="4" name="Rectangle 3"/>
          <p:cNvSpPr/>
          <p:nvPr/>
        </p:nvSpPr>
        <p:spPr>
          <a:xfrm>
            <a:off x="3810000" y="1295400"/>
            <a:ext cx="4648200" cy="3908762"/>
          </a:xfrm>
          <a:prstGeom prst="rect">
            <a:avLst/>
          </a:prstGeom>
        </p:spPr>
        <p:txBody>
          <a:bodyPr wrap="square">
            <a:spAutoFit/>
          </a:bodyPr>
          <a:lstStyle/>
          <a:p>
            <a:r>
              <a:rPr lang="en-US" sz="3200" b="1" u="sng" dirty="0" smtClean="0"/>
              <a:t>Overshoot: </a:t>
            </a:r>
          </a:p>
          <a:p>
            <a:r>
              <a:rPr lang="en-US" sz="2400" b="1" dirty="0" smtClean="0"/>
              <a:t>The </a:t>
            </a:r>
            <a:r>
              <a:rPr lang="en-US" sz="2400" b="1" dirty="0"/>
              <a:t>examiner presses down on </a:t>
            </a:r>
            <a:r>
              <a:rPr lang="en-US" sz="2400" b="1" dirty="0" smtClean="0"/>
              <a:t>the patient’s </a:t>
            </a:r>
            <a:r>
              <a:rPr lang="en-US" sz="2400" b="1" dirty="0"/>
              <a:t>arm and asks that the patient maintain it at its original position. </a:t>
            </a:r>
          </a:p>
          <a:p>
            <a:r>
              <a:rPr lang="en-US" sz="2400" b="1" dirty="0" smtClean="0"/>
              <a:t>The patient is </a:t>
            </a:r>
            <a:r>
              <a:rPr lang="en-US" sz="2400" b="1" dirty="0"/>
              <a:t>unable to brake the agonist muscle and cannot keep the arm at the original position – it</a:t>
            </a:r>
          </a:p>
          <a:p>
            <a:r>
              <a:rPr lang="en-US" sz="2400" b="1" dirty="0"/>
              <a:t>overshoots upwards.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3600986"/>
          </a:xfrm>
          <a:prstGeom prst="rect">
            <a:avLst/>
          </a:prstGeom>
        </p:spPr>
        <p:txBody>
          <a:bodyPr wrap="square">
            <a:spAutoFit/>
          </a:bodyPr>
          <a:lstStyle/>
          <a:p>
            <a:r>
              <a:rPr lang="en-US" sz="2800" b="1" u="sng" dirty="0" smtClean="0">
                <a:latin typeface="Arial" pitchFamily="34" charset="0"/>
                <a:cs typeface="Arial" pitchFamily="34" charset="0"/>
              </a:rPr>
              <a:t>Finger to nose testing:</a:t>
            </a:r>
          </a:p>
          <a:p>
            <a:pPr lvl="1"/>
            <a:r>
              <a:rPr lang="en-US" sz="2000" b="1" dirty="0" smtClean="0">
                <a:latin typeface="Arial" pitchFamily="34" charset="0"/>
                <a:cs typeface="Arial" pitchFamily="34" charset="0"/>
              </a:rPr>
              <a:t>With the patient seated, position your index finger at a point in space in front of the patient.</a:t>
            </a:r>
          </a:p>
          <a:p>
            <a:pPr lvl="1"/>
            <a:r>
              <a:rPr lang="en-US" sz="2000" b="1" dirty="0" smtClean="0">
                <a:latin typeface="Arial" pitchFamily="34" charset="0"/>
                <a:cs typeface="Arial" pitchFamily="34" charset="0"/>
              </a:rPr>
              <a:t>Instruct the patient to move their index finger between your finger and their nose.</a:t>
            </a:r>
          </a:p>
          <a:p>
            <a:pPr lvl="1"/>
            <a:r>
              <a:rPr lang="en-US" sz="2000" b="1" dirty="0" smtClean="0">
                <a:latin typeface="Arial" pitchFamily="34" charset="0"/>
                <a:cs typeface="Arial" pitchFamily="34" charset="0"/>
              </a:rPr>
              <a:t>Reposition your finger after each touch.</a:t>
            </a:r>
          </a:p>
          <a:p>
            <a:pPr lvl="1"/>
            <a:r>
              <a:rPr lang="en-US" sz="2000" b="1" dirty="0" smtClean="0">
                <a:latin typeface="Arial" pitchFamily="34" charset="0"/>
                <a:cs typeface="Arial" pitchFamily="34" charset="0"/>
              </a:rPr>
              <a:t>Then test the other hand.</a:t>
            </a:r>
          </a:p>
          <a:p>
            <a:r>
              <a:rPr lang="en-US" sz="2000" b="1" dirty="0" smtClean="0">
                <a:latin typeface="Arial" pitchFamily="34" charset="0"/>
                <a:cs typeface="Arial" pitchFamily="34" charset="0"/>
              </a:rPr>
              <a:t>Interpretation: The patient should be able to do this at a reasonable rate of speed, trace a straight path, and hit the end points accurately. Missing the mark, known as dysmetria, may be indicative of disease.</a:t>
            </a:r>
            <a:endParaRPr lang="en-US" sz="2000" b="1" dirty="0">
              <a:latin typeface="Arial" pitchFamily="34" charset="0"/>
              <a:cs typeface="Arial" pitchFamily="34" charset="0"/>
            </a:endParaRPr>
          </a:p>
        </p:txBody>
      </p:sp>
      <p:pic>
        <p:nvPicPr>
          <p:cNvPr id="76804" name="Picture 4" descr="https://classconnection.s3.amazonaws.com/467/flashcards/941467/png/picture4-13F5A93E13E406676E6.png"/>
          <p:cNvPicPr>
            <a:picLocks noChangeAspect="1" noChangeArrowheads="1"/>
          </p:cNvPicPr>
          <p:nvPr/>
        </p:nvPicPr>
        <p:blipFill>
          <a:blip r:embed="rId2" cstate="print"/>
          <a:srcRect/>
          <a:stretch>
            <a:fillRect/>
          </a:stretch>
        </p:blipFill>
        <p:spPr bwMode="auto">
          <a:xfrm>
            <a:off x="304800" y="3657600"/>
            <a:ext cx="8534400" cy="32004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arnardhealth.us/clinical-manifestations/images/2265_13_41-forearm-rolling-test.jpg"/>
          <p:cNvPicPr>
            <a:picLocks noChangeAspect="1" noChangeArrowheads="1"/>
          </p:cNvPicPr>
          <p:nvPr/>
        </p:nvPicPr>
        <p:blipFill>
          <a:blip r:embed="rId2" cstate="print"/>
          <a:srcRect/>
          <a:stretch>
            <a:fillRect/>
          </a:stretch>
        </p:blipFill>
        <p:spPr bwMode="auto">
          <a:xfrm>
            <a:off x="1295400" y="609599"/>
            <a:ext cx="6400800" cy="5796951"/>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0"/>
            <a:ext cx="4114800" cy="5262979"/>
          </a:xfrm>
          <a:prstGeom prst="rect">
            <a:avLst/>
          </a:prstGeom>
        </p:spPr>
        <p:txBody>
          <a:bodyPr wrap="square">
            <a:spAutoFit/>
          </a:bodyPr>
          <a:lstStyle/>
          <a:p>
            <a:r>
              <a:rPr lang="en-US" sz="2400" i="1" dirty="0" smtClean="0"/>
              <a:t>Rapid Alternating Finger Movements:</a:t>
            </a:r>
            <a:endParaRPr lang="en-US" sz="2400" dirty="0" smtClean="0"/>
          </a:p>
          <a:p>
            <a:pPr lvl="1"/>
            <a:r>
              <a:rPr lang="en-US" sz="2400" dirty="0" smtClean="0"/>
              <a:t>Ask the patient to touch the tips of each finger to the thumb of the same hand.</a:t>
            </a:r>
          </a:p>
          <a:p>
            <a:pPr lvl="1"/>
            <a:r>
              <a:rPr lang="en-US" sz="2400" dirty="0" smtClean="0"/>
              <a:t>Test both hands.</a:t>
            </a:r>
          </a:p>
          <a:p>
            <a:pPr lvl="1"/>
            <a:r>
              <a:rPr lang="en-US" sz="2400" dirty="0" smtClean="0"/>
              <a:t>Interpretation: The movement should be fluid and accurate. Inability to do this, known as dysdiadokinesia, may be indicative of cerebellar disease.</a:t>
            </a:r>
            <a:endParaRPr lang="en-US" sz="2400" dirty="0"/>
          </a:p>
        </p:txBody>
      </p:sp>
      <p:pic>
        <p:nvPicPr>
          <p:cNvPr id="75778" name="Picture 2" descr="https://classconnection.s3.amazonaws.com/467/flashcards/941467/png/picture2-13F5A923CC104E3919E.png"/>
          <p:cNvPicPr>
            <a:picLocks noChangeAspect="1" noChangeArrowheads="1"/>
          </p:cNvPicPr>
          <p:nvPr/>
        </p:nvPicPr>
        <p:blipFill>
          <a:blip r:embed="rId2" cstate="print"/>
          <a:srcRect/>
          <a:stretch>
            <a:fillRect/>
          </a:stretch>
        </p:blipFill>
        <p:spPr bwMode="auto">
          <a:xfrm>
            <a:off x="152400" y="1371600"/>
            <a:ext cx="4564380" cy="4572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924800" cy="2677656"/>
          </a:xfrm>
          <a:prstGeom prst="rect">
            <a:avLst/>
          </a:prstGeom>
        </p:spPr>
        <p:txBody>
          <a:bodyPr wrap="square">
            <a:spAutoFit/>
          </a:bodyPr>
          <a:lstStyle/>
          <a:p>
            <a:r>
              <a:rPr lang="en-US" sz="2400" i="1" dirty="0" smtClean="0"/>
              <a:t>Rapid Alternating Hand Movements:</a:t>
            </a:r>
            <a:endParaRPr lang="en-US" sz="2400" dirty="0" smtClean="0"/>
          </a:p>
          <a:p>
            <a:pPr lvl="1"/>
            <a:r>
              <a:rPr lang="en-US" sz="2400" dirty="0" smtClean="0"/>
              <a:t>Direct the patient to touch first the palm and then the dorsal side of one hand repeatedly against their thigh.</a:t>
            </a:r>
          </a:p>
          <a:p>
            <a:pPr lvl="1"/>
            <a:r>
              <a:rPr lang="en-US" sz="2400" dirty="0" smtClean="0"/>
              <a:t>Then test the other hand.</a:t>
            </a:r>
          </a:p>
          <a:p>
            <a:r>
              <a:rPr lang="en-US" sz="2400" dirty="0" smtClean="0"/>
              <a:t>Interpretation: The movement should be performed with speed and accuracy. Inability to do this, known as </a:t>
            </a:r>
            <a:r>
              <a:rPr lang="en-US" sz="2400" dirty="0" err="1" smtClean="0"/>
              <a:t>dysdiadokinesia</a:t>
            </a:r>
            <a:r>
              <a:rPr lang="en-US" sz="2400" dirty="0" smtClean="0"/>
              <a:t>, may be indicative of cerebellar disease.</a:t>
            </a:r>
            <a:endParaRPr lang="en-US" sz="2400" dirty="0"/>
          </a:p>
        </p:txBody>
      </p:sp>
      <p:sp>
        <p:nvSpPr>
          <p:cNvPr id="74754" name="AutoShape 2" descr="Image result for rapid alternating mov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4756" name="AutoShape 4" descr="Image result for rapid alternating mov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4758" name="AutoShape 6" descr="Image result for rapid alternating mov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4760" name="AutoShape 8" descr="Image result for rapid alternating mov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4762" name="Picture 10" descr="http://learn.chm.msu.edu/neuroexam/content/coordination_gait/coordination_and_Gait-poster.jpg"/>
          <p:cNvPicPr>
            <a:picLocks noChangeAspect="1" noChangeArrowheads="1"/>
          </p:cNvPicPr>
          <p:nvPr/>
        </p:nvPicPr>
        <p:blipFill>
          <a:blip r:embed="rId2" cstate="print"/>
          <a:srcRect/>
          <a:stretch>
            <a:fillRect/>
          </a:stretch>
        </p:blipFill>
        <p:spPr bwMode="auto">
          <a:xfrm>
            <a:off x="533400" y="3505200"/>
            <a:ext cx="3810000" cy="2971800"/>
          </a:xfrm>
          <a:prstGeom prst="rect">
            <a:avLst/>
          </a:prstGeom>
          <a:noFill/>
        </p:spPr>
      </p:pic>
      <p:pic>
        <p:nvPicPr>
          <p:cNvPr id="74764" name="Picture 12" descr="https://informatics.med.nyu.edu/modules/pub/neurosurgery/Img0041.jpg"/>
          <p:cNvPicPr>
            <a:picLocks noChangeAspect="1" noChangeArrowheads="1"/>
          </p:cNvPicPr>
          <p:nvPr/>
        </p:nvPicPr>
        <p:blipFill>
          <a:blip r:embed="rId3" cstate="print"/>
          <a:srcRect/>
          <a:stretch>
            <a:fillRect/>
          </a:stretch>
        </p:blipFill>
        <p:spPr bwMode="auto">
          <a:xfrm>
            <a:off x="4724399" y="3581400"/>
            <a:ext cx="3886201" cy="2819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620000" cy="2677656"/>
          </a:xfrm>
          <a:prstGeom prst="rect">
            <a:avLst/>
          </a:prstGeom>
        </p:spPr>
        <p:txBody>
          <a:bodyPr wrap="square">
            <a:spAutoFit/>
          </a:bodyPr>
          <a:lstStyle/>
          <a:p>
            <a:r>
              <a:rPr lang="en-US" sz="2400" b="1" i="1" dirty="0" smtClean="0"/>
              <a:t>Heel to Shin Testing:</a:t>
            </a:r>
            <a:endParaRPr lang="en-US" sz="2400" b="1" dirty="0" smtClean="0"/>
          </a:p>
          <a:p>
            <a:pPr lvl="1"/>
            <a:r>
              <a:rPr lang="en-US" sz="2400" b="1" dirty="0" smtClean="0"/>
              <a:t>Direct the patient to move the heel of one foot up and down along the top of the other shin.</a:t>
            </a:r>
          </a:p>
          <a:p>
            <a:pPr lvl="1"/>
            <a:r>
              <a:rPr lang="en-US" sz="2400" b="1" dirty="0" smtClean="0"/>
              <a:t>Then test the other foot.</a:t>
            </a:r>
          </a:p>
          <a:p>
            <a:r>
              <a:rPr lang="en-US" sz="2400" b="1" dirty="0" err="1" smtClean="0"/>
              <a:t>Intepretation</a:t>
            </a:r>
            <a:r>
              <a:rPr lang="en-US" sz="2400" b="1" dirty="0" smtClean="0"/>
              <a:t>: The movement should trace a straight line along the top of the shin and be done with reasonable speed.</a:t>
            </a:r>
            <a:endParaRPr lang="en-US" sz="2400" b="1" dirty="0"/>
          </a:p>
        </p:txBody>
      </p:sp>
      <p:pic>
        <p:nvPicPr>
          <p:cNvPr id="73730" name="Picture 2" descr="http://www.osceskills.com/resources/Heel-to-shin-test-1.jpg"/>
          <p:cNvPicPr>
            <a:picLocks noChangeAspect="1" noChangeArrowheads="1"/>
          </p:cNvPicPr>
          <p:nvPr/>
        </p:nvPicPr>
        <p:blipFill>
          <a:blip r:embed="rId2" cstate="print"/>
          <a:srcRect/>
          <a:stretch>
            <a:fillRect/>
          </a:stretch>
        </p:blipFill>
        <p:spPr bwMode="auto">
          <a:xfrm>
            <a:off x="1524000" y="3124200"/>
            <a:ext cx="5410200" cy="3600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001000" cy="6247864"/>
          </a:xfrm>
          <a:prstGeom prst="rect">
            <a:avLst/>
          </a:prstGeom>
        </p:spPr>
        <p:txBody>
          <a:bodyPr wrap="square">
            <a:spAutoFit/>
          </a:bodyPr>
          <a:lstStyle/>
          <a:p>
            <a:r>
              <a:rPr lang="en-US" sz="2800" b="1" dirty="0"/>
              <a:t>General Appearance, Attitude &amp; Behavior</a:t>
            </a:r>
            <a:r>
              <a:rPr lang="en-US" sz="2800" b="1" dirty="0" smtClean="0"/>
              <a:t>:</a:t>
            </a:r>
          </a:p>
          <a:p>
            <a:endParaRPr lang="en-US" b="1" dirty="0"/>
          </a:p>
          <a:p>
            <a:r>
              <a:rPr lang="en-US" sz="2400" b="1" dirty="0" smtClean="0"/>
              <a:t>Physical Appearance:</a:t>
            </a:r>
          </a:p>
          <a:p>
            <a:r>
              <a:rPr lang="en-US" sz="2400" b="1" dirty="0" smtClean="0"/>
              <a:t>Dressing and grooming:</a:t>
            </a:r>
          </a:p>
          <a:p>
            <a:endParaRPr lang="en-US" sz="2400" b="1" dirty="0" smtClean="0"/>
          </a:p>
          <a:p>
            <a:r>
              <a:rPr lang="en-US" sz="2400" dirty="0" smtClean="0"/>
              <a:t>	Colorful </a:t>
            </a:r>
            <a:r>
              <a:rPr lang="en-US" sz="2400" dirty="0"/>
              <a:t>or bizarre clothing might suggest </a:t>
            </a:r>
            <a:r>
              <a:rPr lang="en-US" sz="2400" dirty="0" smtClean="0"/>
              <a:t>mania,</a:t>
            </a:r>
          </a:p>
          <a:p>
            <a:r>
              <a:rPr lang="en-US" sz="2400" dirty="0" smtClean="0"/>
              <a:t>	unkempt</a:t>
            </a:r>
            <a:r>
              <a:rPr lang="en-US" sz="2400" dirty="0"/>
              <a:t>, dirty clothes </a:t>
            </a:r>
            <a:r>
              <a:rPr lang="en-US" sz="2400" dirty="0" smtClean="0"/>
              <a:t>might 	suggest</a:t>
            </a:r>
            <a:r>
              <a:rPr lang="en-US" sz="2400" dirty="0"/>
              <a:t> </a:t>
            </a:r>
            <a:r>
              <a:rPr lang="en-US" sz="2400" dirty="0" smtClean="0"/>
              <a:t>schizophrenia</a:t>
            </a:r>
            <a:r>
              <a:rPr lang="en-US" sz="2400" dirty="0"/>
              <a:t> or depression. </a:t>
            </a:r>
            <a:endParaRPr lang="en-US" sz="2400" dirty="0" smtClean="0"/>
          </a:p>
          <a:p>
            <a:r>
              <a:rPr lang="en-US" sz="2400" dirty="0" smtClean="0"/>
              <a:t>	appears older than age - poor </a:t>
            </a:r>
            <a:r>
              <a:rPr lang="en-US" sz="2400" dirty="0"/>
              <a:t>self-care or </a:t>
            </a:r>
            <a:r>
              <a:rPr lang="en-US" sz="2400" dirty="0" smtClean="0"/>
              <a:t>ill-	health</a:t>
            </a:r>
            <a:r>
              <a:rPr lang="en-US" sz="2400" dirty="0"/>
              <a:t>. </a:t>
            </a:r>
            <a:endParaRPr lang="en-US" sz="2400" dirty="0" smtClean="0"/>
          </a:p>
          <a:p>
            <a:r>
              <a:rPr lang="en-US" sz="2400" dirty="0" smtClean="0"/>
              <a:t>	Observations </a:t>
            </a:r>
            <a:r>
              <a:rPr lang="en-US" sz="2400" dirty="0"/>
              <a:t>of physical appearance might </a:t>
            </a:r>
            <a:r>
              <a:rPr lang="en-US" sz="2400" dirty="0" smtClean="0"/>
              <a:t>	include </a:t>
            </a:r>
            <a:r>
              <a:rPr lang="en-US" sz="2400" dirty="0"/>
              <a:t>the physical features </a:t>
            </a:r>
            <a:r>
              <a:rPr lang="en-US" sz="2400" dirty="0" smtClean="0"/>
              <a:t>of</a:t>
            </a:r>
            <a:r>
              <a:rPr lang="en-US" sz="2400" dirty="0"/>
              <a:t> alcoholism or drug </a:t>
            </a:r>
            <a:r>
              <a:rPr lang="en-US" sz="2400" dirty="0" smtClean="0"/>
              <a:t>	abuse</a:t>
            </a:r>
            <a:r>
              <a:rPr lang="en-US" sz="2400" dirty="0"/>
              <a:t>, such as signs of malnutrition, nicotine </a:t>
            </a:r>
            <a:r>
              <a:rPr lang="en-US" sz="2400" dirty="0" smtClean="0"/>
              <a:t>	stains</a:t>
            </a:r>
            <a:r>
              <a:rPr lang="en-US" sz="2400" dirty="0"/>
              <a:t>, dental erosion, a rash around the mouth </a:t>
            </a:r>
            <a:r>
              <a:rPr lang="en-US" sz="2400" dirty="0" smtClean="0"/>
              <a:t>	from</a:t>
            </a:r>
            <a:r>
              <a:rPr lang="en-US" sz="2400" dirty="0"/>
              <a:t> inhalant abuse, or </a:t>
            </a:r>
            <a:r>
              <a:rPr lang="en-US" sz="2400" dirty="0" smtClean="0"/>
              <a:t>needle </a:t>
            </a:r>
            <a:r>
              <a:rPr lang="en-US" sz="2400" dirty="0"/>
              <a:t>track marks from </a:t>
            </a:r>
            <a:r>
              <a:rPr lang="en-US" sz="2400" dirty="0" smtClean="0"/>
              <a:t>	intravenous </a:t>
            </a:r>
            <a:r>
              <a:rPr lang="en-US" sz="2400" dirty="0"/>
              <a:t>drug abuse. </a:t>
            </a:r>
            <a:endParaRPr lang="en-US" sz="2400" b="1"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en-IN" sz="4400" b="1" dirty="0">
                <a:latin typeface="Arial"/>
              </a:rPr>
              <a:t>Gait</a:t>
            </a:r>
            <a:endParaRPr dirty="0"/>
          </a:p>
        </p:txBody>
      </p:sp>
      <p:sp>
        <p:nvSpPr>
          <p:cNvPr id="373" name="CustomShape 2"/>
          <p:cNvSpPr/>
          <p:nvPr/>
        </p:nvSpPr>
        <p:spPr>
          <a:xfrm>
            <a:off x="1066800" y="1600200"/>
            <a:ext cx="7619280" cy="4525200"/>
          </a:xfrm>
          <a:prstGeom prst="rect">
            <a:avLst/>
          </a:prstGeom>
        </p:spPr>
        <p:txBody>
          <a:bodyPr lIns="90000" tIns="45000" rIns="90000" bIns="45000"/>
          <a:lstStyle/>
          <a:p>
            <a:pPr>
              <a:lnSpc>
                <a:spcPct val="100000"/>
              </a:lnSpc>
            </a:pPr>
            <a:r>
              <a:rPr lang="en-IN" sz="2800" dirty="0">
                <a:latin typeface="Arial"/>
              </a:rPr>
              <a:t>Ask the patient to:</a:t>
            </a:r>
            <a:endParaRPr dirty="0"/>
          </a:p>
          <a:p>
            <a:pPr>
              <a:lnSpc>
                <a:spcPct val="100000"/>
              </a:lnSpc>
              <a:buFont typeface="Arial" pitchFamily="34" charset="0"/>
              <a:buChar char="•"/>
            </a:pPr>
            <a:r>
              <a:rPr lang="en-IN" sz="2400" dirty="0">
                <a:latin typeface="Arial"/>
              </a:rPr>
              <a:t>Walk across the room or down the hall, then turn, and come back. Observe posture, balance, swinging of the arms, and movements of the legs.</a:t>
            </a:r>
            <a:endParaRPr dirty="0"/>
          </a:p>
          <a:p>
            <a:pPr>
              <a:lnSpc>
                <a:spcPct val="100000"/>
              </a:lnSpc>
              <a:buFont typeface="Arial" pitchFamily="34" charset="0"/>
              <a:buChar char="•"/>
            </a:pPr>
            <a:r>
              <a:rPr lang="en-IN" sz="2400" dirty="0">
                <a:latin typeface="Arial"/>
              </a:rPr>
              <a:t>Walk heel-to-toe in a straight line (tandem walking).</a:t>
            </a:r>
            <a:endParaRPr dirty="0"/>
          </a:p>
          <a:p>
            <a:pPr>
              <a:lnSpc>
                <a:spcPct val="100000"/>
              </a:lnSpc>
              <a:buFont typeface="Arial" pitchFamily="34" charset="0"/>
              <a:buChar char="•"/>
            </a:pPr>
            <a:r>
              <a:rPr lang="en-IN" sz="2400" dirty="0">
                <a:latin typeface="Arial"/>
              </a:rPr>
              <a:t>Walk on the toes, then on the heels</a:t>
            </a:r>
            <a:endParaRPr dirty="0"/>
          </a:p>
          <a:p>
            <a:pPr>
              <a:lnSpc>
                <a:spcPct val="100000"/>
              </a:lnSpc>
              <a:buFont typeface="Arial" pitchFamily="34" charset="0"/>
              <a:buChar char="•"/>
            </a:pPr>
            <a:r>
              <a:rPr lang="en-IN" sz="2400" dirty="0">
                <a:latin typeface="Arial"/>
              </a:rPr>
              <a:t>Hop in place on each foot in turn </a:t>
            </a:r>
            <a:endParaRPr dirty="0"/>
          </a:p>
          <a:p>
            <a:pPr>
              <a:lnSpc>
                <a:spcPct val="100000"/>
              </a:lnSpc>
              <a:buFont typeface="Arial" pitchFamily="34" charset="0"/>
              <a:buChar char="•"/>
            </a:pPr>
            <a:r>
              <a:rPr lang="en-IN" sz="2400" dirty="0">
                <a:latin typeface="Arial"/>
              </a:rPr>
              <a:t>Do a shallow knee bend, first on one leg, then on the other.</a:t>
            </a:r>
            <a:endParaRPr dirty="0"/>
          </a:p>
          <a:p>
            <a:pPr>
              <a:lnSpc>
                <a:spcPct val="100000"/>
              </a:lnSpc>
              <a:buFont typeface="Arial" pitchFamily="34" charset="0"/>
              <a:buChar char="•"/>
            </a:pPr>
            <a:r>
              <a:rPr lang="en-IN" sz="2400" dirty="0">
                <a:latin typeface="Arial"/>
              </a:rPr>
              <a:t>Rising from a sitting position without arm support and stepping up on a sturdy stool.</a:t>
            </a:r>
            <a:endParaRPr dirty="0"/>
          </a:p>
          <a:p>
            <a:pPr>
              <a:lnSpc>
                <a:spcPct val="100000"/>
              </a:lnSpc>
            </a:pPr>
            <a:endParaRP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Picture 3"/>
          <p:cNvPicPr/>
          <p:nvPr/>
        </p:nvPicPr>
        <p:blipFill>
          <a:blip r:embed="rId2" cstate="print"/>
          <a:stretch>
            <a:fillRect/>
          </a:stretch>
        </p:blipFill>
        <p:spPr>
          <a:xfrm>
            <a:off x="4876920" y="228600"/>
            <a:ext cx="3961800" cy="5637960"/>
          </a:xfrm>
          <a:prstGeom prst="rect">
            <a:avLst/>
          </a:prstGeom>
        </p:spPr>
      </p:pic>
      <p:pic>
        <p:nvPicPr>
          <p:cNvPr id="375" name="Picture 2"/>
          <p:cNvPicPr/>
          <p:nvPr/>
        </p:nvPicPr>
        <p:blipFill>
          <a:blip r:embed="rId3" cstate="print"/>
          <a:stretch>
            <a:fillRect/>
          </a:stretch>
        </p:blipFill>
        <p:spPr>
          <a:xfrm>
            <a:off x="152280" y="152280"/>
            <a:ext cx="3961800" cy="5714280"/>
          </a:xfrm>
          <a:prstGeom prst="rect">
            <a:avLst/>
          </a:prstGeom>
        </p:spPr>
      </p:pic>
      <p:sp>
        <p:nvSpPr>
          <p:cNvPr id="376" name="CustomShape 1"/>
          <p:cNvSpPr/>
          <p:nvPr/>
        </p:nvSpPr>
        <p:spPr>
          <a:xfrm>
            <a:off x="0" y="5486400"/>
            <a:ext cx="4342680" cy="1142280"/>
          </a:xfrm>
          <a:prstGeom prst="rect">
            <a:avLst/>
          </a:prstGeom>
        </p:spPr>
        <p:txBody>
          <a:bodyPr lIns="90000" tIns="45000" rIns="90000" bIns="45000" anchor="ctr"/>
          <a:lstStyle/>
          <a:p>
            <a:pPr algn="ctr">
              <a:lnSpc>
                <a:spcPct val="100000"/>
              </a:lnSpc>
            </a:pPr>
            <a:r>
              <a:rPr lang="en-IN" sz="2400" dirty="0">
                <a:latin typeface="Arial"/>
              </a:rPr>
              <a:t>Tandem walking</a:t>
            </a:r>
            <a:endParaRPr dirty="0"/>
          </a:p>
        </p:txBody>
      </p:sp>
      <p:sp>
        <p:nvSpPr>
          <p:cNvPr id="377" name="CustomShape 2"/>
          <p:cNvSpPr/>
          <p:nvPr/>
        </p:nvSpPr>
        <p:spPr>
          <a:xfrm>
            <a:off x="6324480" y="5867280"/>
            <a:ext cx="2590200" cy="685080"/>
          </a:xfrm>
          <a:prstGeom prst="rect">
            <a:avLst/>
          </a:prstGeom>
        </p:spPr>
        <p:txBody>
          <a:bodyPr lIns="90000" tIns="45000" rIns="90000" bIns="45000"/>
          <a:lstStyle/>
          <a:p>
            <a:pPr>
              <a:lnSpc>
                <a:spcPct val="100000"/>
              </a:lnSpc>
            </a:pPr>
            <a:r>
              <a:rPr lang="en-IN" sz="2400" dirty="0">
                <a:latin typeface="Arial"/>
              </a:rPr>
              <a:t>Hopping</a:t>
            </a:r>
            <a:endParaRP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en-IN" sz="4400" b="1" dirty="0">
                <a:latin typeface="Arial"/>
              </a:rPr>
              <a:t>Stance</a:t>
            </a:r>
            <a:endParaRPr dirty="0"/>
          </a:p>
        </p:txBody>
      </p:sp>
      <p:sp>
        <p:nvSpPr>
          <p:cNvPr id="379" name="CustomShape 2"/>
          <p:cNvSpPr/>
          <p:nvPr/>
        </p:nvSpPr>
        <p:spPr>
          <a:xfrm>
            <a:off x="609600" y="1371600"/>
            <a:ext cx="4724400" cy="4753800"/>
          </a:xfrm>
          <a:prstGeom prst="rect">
            <a:avLst/>
          </a:prstGeom>
        </p:spPr>
        <p:txBody>
          <a:bodyPr lIns="90000" tIns="45000" rIns="90000" bIns="45000"/>
          <a:lstStyle/>
          <a:p>
            <a:pPr>
              <a:lnSpc>
                <a:spcPct val="100000"/>
              </a:lnSpc>
            </a:pPr>
            <a:r>
              <a:rPr lang="en-IN" sz="3200" b="1" u="sng" dirty="0">
                <a:latin typeface="Arial"/>
              </a:rPr>
              <a:t>The Romberg Test:</a:t>
            </a:r>
            <a:endParaRPr dirty="0"/>
          </a:p>
          <a:p>
            <a:pPr>
              <a:lnSpc>
                <a:spcPct val="100000"/>
              </a:lnSpc>
            </a:pPr>
            <a:r>
              <a:rPr lang="en-IN" sz="2800" dirty="0">
                <a:latin typeface="Arial"/>
              </a:rPr>
              <a:t>This is mainly a test of position sense. The patient should first stand with feet together and eyes open and then close both eyes for 30 to 60 seconds without support. Note the patient's ability to maintain an upright posture. Normally only minimal swaying occurs.</a:t>
            </a:r>
            <a:endParaRPr sz="2800" dirty="0"/>
          </a:p>
          <a:p>
            <a:pPr>
              <a:lnSpc>
                <a:spcPct val="100000"/>
              </a:lnSpc>
            </a:pPr>
            <a:endParaRPr sz="2800" dirty="0"/>
          </a:p>
        </p:txBody>
      </p:sp>
      <p:pic>
        <p:nvPicPr>
          <p:cNvPr id="38914" name="Picture 2" descr="https://informatics.med.nyu.edu/modules/pub/neurosurgery/Img0047.jpg"/>
          <p:cNvPicPr>
            <a:picLocks noChangeAspect="1" noChangeArrowheads="1"/>
          </p:cNvPicPr>
          <p:nvPr/>
        </p:nvPicPr>
        <p:blipFill>
          <a:blip r:embed="rId2" cstate="print"/>
          <a:srcRect/>
          <a:stretch>
            <a:fillRect/>
          </a:stretch>
        </p:blipFill>
        <p:spPr bwMode="auto">
          <a:xfrm>
            <a:off x="5486400" y="1447800"/>
            <a:ext cx="3276600" cy="49149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anford25blog.stanford.edu/wp-content/uploads/2013/03/tremorTable-300x257.gif"/>
          <p:cNvPicPr>
            <a:picLocks noChangeAspect="1" noChangeArrowheads="1"/>
          </p:cNvPicPr>
          <p:nvPr/>
        </p:nvPicPr>
        <p:blipFill>
          <a:blip r:embed="rId2" cstate="print"/>
          <a:srcRect/>
          <a:stretch>
            <a:fillRect/>
          </a:stretch>
        </p:blipFill>
        <p:spPr bwMode="auto">
          <a:xfrm>
            <a:off x="0" y="0"/>
            <a:ext cx="9144000" cy="681162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img.medscape.com/fullsize/migrated/461/397/pharm461397.fig1.gif"/>
          <p:cNvPicPr>
            <a:picLocks noChangeAspect="1" noChangeArrowheads="1"/>
          </p:cNvPicPr>
          <p:nvPr/>
        </p:nvPicPr>
        <p:blipFill>
          <a:blip r:embed="rId2" cstate="print"/>
          <a:srcRect/>
          <a:stretch>
            <a:fillRect/>
          </a:stretch>
        </p:blipFill>
        <p:spPr bwMode="auto">
          <a:xfrm>
            <a:off x="0" y="0"/>
            <a:ext cx="9144000" cy="6844624"/>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ownload.e-bookshelf.de/download/0000/6001/82/L-X-0000600182-0001350500.XHTML/images/c01t002.jpg"/>
          <p:cNvPicPr>
            <a:picLocks noChangeAspect="1" noChangeArrowheads="1"/>
          </p:cNvPicPr>
          <p:nvPr/>
        </p:nvPicPr>
        <p:blipFill>
          <a:blip r:embed="rId2" cstate="print"/>
          <a:srcRect/>
          <a:stretch>
            <a:fillRect/>
          </a:stretch>
        </p:blipFill>
        <p:spPr bwMode="auto">
          <a:xfrm>
            <a:off x="228600" y="1295400"/>
            <a:ext cx="8686800" cy="39624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osceskills.com/resources/Cerebellar-Tremor-in-the-hands.jpg"/>
          <p:cNvPicPr>
            <a:picLocks noChangeAspect="1" noChangeArrowheads="1"/>
          </p:cNvPicPr>
          <p:nvPr/>
        </p:nvPicPr>
        <p:blipFill>
          <a:blip r:embed="rId2" cstate="print"/>
          <a:srcRect/>
          <a:stretch>
            <a:fillRect/>
          </a:stretch>
        </p:blipFill>
        <p:spPr bwMode="auto">
          <a:xfrm>
            <a:off x="1143000" y="762000"/>
            <a:ext cx="6172200" cy="4629152"/>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jkma.org/ArticleImage/0119JKMA/jkma-55-987-g001-l.jpg"/>
          <p:cNvPicPr>
            <a:picLocks noChangeAspect="1" noChangeArrowheads="1"/>
          </p:cNvPicPr>
          <p:nvPr/>
        </p:nvPicPr>
        <p:blipFill>
          <a:blip r:embed="rId2" cstate="print"/>
          <a:srcRect/>
          <a:stretch>
            <a:fillRect/>
          </a:stretch>
        </p:blipFill>
        <p:spPr bwMode="auto">
          <a:xfrm>
            <a:off x="457200" y="2057400"/>
            <a:ext cx="8294493" cy="2895600"/>
          </a:xfrm>
          <a:prstGeom prst="rect">
            <a:avLst/>
          </a:prstGeom>
          <a:noFill/>
        </p:spPr>
      </p:pic>
      <p:sp>
        <p:nvSpPr>
          <p:cNvPr id="3" name="Rectangle 2"/>
          <p:cNvSpPr/>
          <p:nvPr/>
        </p:nvSpPr>
        <p:spPr>
          <a:xfrm>
            <a:off x="2514600" y="914400"/>
            <a:ext cx="3810000" cy="584775"/>
          </a:xfrm>
          <a:prstGeom prst="rect">
            <a:avLst/>
          </a:prstGeom>
        </p:spPr>
        <p:txBody>
          <a:bodyPr wrap="square">
            <a:spAutoFit/>
          </a:bodyPr>
          <a:lstStyle/>
          <a:p>
            <a:r>
              <a:rPr lang="en-US" sz="3200" b="1" u="sng" dirty="0"/>
              <a:t>Archimedes spiral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maprod.silverchaircdn.com/data/Journals/JAMA/929818/jgr140001f1.png"/>
          <p:cNvPicPr>
            <a:picLocks noChangeAspect="1" noChangeArrowheads="1"/>
          </p:cNvPicPr>
          <p:nvPr/>
        </p:nvPicPr>
        <p:blipFill>
          <a:blip r:embed="rId2" cstate="print"/>
          <a:srcRect/>
          <a:stretch>
            <a:fillRect/>
          </a:stretch>
        </p:blipFill>
        <p:spPr bwMode="auto">
          <a:xfrm>
            <a:off x="0" y="0"/>
            <a:ext cx="9150083" cy="68580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emor.mp4">
            <a:hlinkClick r:id="" action="ppaction://media"/>
          </p:cNvPr>
          <p:cNvPicPr>
            <a:picLocks noRot="1" noChangeAspect="1"/>
          </p:cNvPicPr>
          <p:nvPr>
            <a:videoFile r:link="rId1"/>
          </p:nvPr>
        </p:nvPicPr>
        <p:blipFill>
          <a:blip r:embed="rId3" cstate="print"/>
          <a:stretch>
            <a:fillRect/>
          </a:stretch>
        </p:blipFill>
        <p:spPr>
          <a:xfrm>
            <a:off x="1295400" y="971550"/>
            <a:ext cx="6629400" cy="4972050"/>
          </a:xfrm>
          <a:prstGeom prst="rect">
            <a:avLst/>
          </a:prstGeom>
        </p:spPr>
      </p:pic>
      <p:sp>
        <p:nvSpPr>
          <p:cNvPr id="3" name="TextBox 2"/>
          <p:cNvSpPr txBox="1"/>
          <p:nvPr/>
        </p:nvSpPr>
        <p:spPr>
          <a:xfrm>
            <a:off x="1752600" y="228600"/>
            <a:ext cx="5285229" cy="584775"/>
          </a:xfrm>
          <a:prstGeom prst="rect">
            <a:avLst/>
          </a:prstGeom>
          <a:noFill/>
        </p:spPr>
        <p:txBody>
          <a:bodyPr wrap="none" rtlCol="0">
            <a:spAutoFit/>
          </a:bodyPr>
          <a:lstStyle/>
          <a:p>
            <a:r>
              <a:rPr lang="en-US" sz="3200" b="1" u="sng" dirty="0" smtClean="0"/>
              <a:t>Different types of Tremors</a:t>
            </a:r>
            <a:endParaRPr lang="en-US" sz="3200" b="1" u="sng"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6629400" cy="2000548"/>
          </a:xfrm>
          <a:prstGeom prst="rect">
            <a:avLst/>
          </a:prstGeom>
        </p:spPr>
        <p:txBody>
          <a:bodyPr wrap="square">
            <a:spAutoFit/>
          </a:bodyPr>
          <a:lstStyle/>
          <a:p>
            <a:r>
              <a:rPr lang="en-US" sz="2800" b="1" u="sng" dirty="0" smtClean="0"/>
              <a:t>Attitude</a:t>
            </a:r>
            <a:endParaRPr lang="en-US" sz="2800" b="1" u="sng" dirty="0"/>
          </a:p>
          <a:p>
            <a:r>
              <a:rPr lang="en-US" sz="2400" b="1" dirty="0"/>
              <a:t>Attitude, also known as </a:t>
            </a:r>
            <a:r>
              <a:rPr lang="en-US" sz="2400" b="1" dirty="0" smtClean="0"/>
              <a:t>rapport, refers </a:t>
            </a:r>
            <a:r>
              <a:rPr lang="en-US" sz="2400" b="1" dirty="0"/>
              <a:t>to the patient's approach to the interview process and the quality of information obtained during the assessment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7924800" cy="4216539"/>
          </a:xfrm>
          <a:prstGeom prst="rect">
            <a:avLst/>
          </a:prstGeom>
        </p:spPr>
        <p:txBody>
          <a:bodyPr wrap="square">
            <a:spAutoFit/>
          </a:bodyPr>
          <a:lstStyle/>
          <a:p>
            <a:r>
              <a:rPr lang="en-US" sz="3600" u="sng" dirty="0" smtClean="0"/>
              <a:t>Behavior</a:t>
            </a:r>
            <a:r>
              <a:rPr lang="en-US" sz="3600" u="sng" dirty="0"/>
              <a:t>:</a:t>
            </a:r>
          </a:p>
          <a:p>
            <a:endParaRPr lang="en-US" sz="2800" dirty="0" smtClean="0"/>
          </a:p>
          <a:p>
            <a:r>
              <a:rPr lang="en-US" sz="2800" dirty="0" smtClean="0"/>
              <a:t>Abnormalities </a:t>
            </a:r>
            <a:r>
              <a:rPr lang="en-US" sz="2800" dirty="0"/>
              <a:t>of behavior, also called abnormalities of </a:t>
            </a:r>
            <a:r>
              <a:rPr lang="en-US" sz="2800" dirty="0" smtClean="0"/>
              <a:t>activity,</a:t>
            </a:r>
            <a:r>
              <a:rPr lang="en-US" sz="2800" baseline="30000" dirty="0"/>
              <a:t> </a:t>
            </a:r>
            <a:r>
              <a:rPr lang="en-US" sz="2800" dirty="0" smtClean="0"/>
              <a:t>include </a:t>
            </a:r>
            <a:r>
              <a:rPr lang="en-US" sz="2800" dirty="0"/>
              <a:t>observations of specific abnormal movements, as well as more general observations of the patient's level of activity and arousal, and observations of the patient's eye </a:t>
            </a:r>
            <a:r>
              <a:rPr lang="en-US" sz="2800" dirty="0" smtClean="0"/>
              <a:t>contact and</a:t>
            </a:r>
            <a:r>
              <a:rPr lang="en-US" sz="2800" dirty="0"/>
              <a:t> gait. </a:t>
            </a:r>
            <a:endParaRPr lang="en-US" sz="2800" dirty="0" smtClean="0"/>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gel design template">
  <a:themeElements>
    <a:clrScheme name="Office Them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Office Theme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Office Theme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Office Theme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Office Theme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Office Theme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Office Theme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Office Them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Office Theme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Office Theme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Office Theme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gel design template</Template>
  <TotalTime>181</TotalTime>
  <Words>4075</Words>
  <Application>Microsoft Office PowerPoint</Application>
  <PresentationFormat>On-screen Show (4:3)</PresentationFormat>
  <Paragraphs>385</Paragraphs>
  <Slides>79</Slides>
  <Notes>5</Notes>
  <HiddenSlides>0</HiddenSlides>
  <MMClips>1</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Blue gel design template</vt:lpstr>
      <vt:lpstr>MENTAL STATUS EXAMINATION</vt:lpstr>
      <vt:lpstr>PowerPoint Presentation</vt:lpstr>
      <vt:lpstr>Consciousness</vt:lpstr>
      <vt:lpstr>Level of Consciousness</vt:lpstr>
      <vt:lpstr>Attention and Concentration (RAS)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Release Reflexes:</vt:lpstr>
      <vt:lpstr>Release or primitive reflexes:</vt:lpstr>
      <vt:lpstr>Adaptive value of reflexes:</vt:lpstr>
      <vt:lpstr>PowerPoint Presentation</vt:lpstr>
      <vt:lpstr>Common Frontal release Reflexes:</vt:lpstr>
      <vt:lpstr>The Palmomental Reflex of Marinesco-Radovici:</vt:lpstr>
      <vt:lpstr>PowerPoint Presentation</vt:lpstr>
      <vt:lpstr>Palmar grasp reflex:</vt:lpstr>
      <vt:lpstr>PowerPoint Presentation</vt:lpstr>
      <vt:lpstr>Glabellar tap:</vt:lpstr>
      <vt:lpstr>PRIMITIVE ORAL REFLEXES:</vt:lpstr>
      <vt:lpstr>PowerPoint Presentation</vt:lpstr>
      <vt:lpstr>CORNEOMANDIBULAR REFLEX:</vt:lpstr>
      <vt:lpstr>Head retraction Reflex:</vt:lpstr>
      <vt:lpstr>Arm-dropping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KUKAS</dc:creator>
  <cp:lastModifiedBy>3422</cp:lastModifiedBy>
  <cp:revision>8</cp:revision>
  <cp:lastPrinted>1601-01-01T00:00:00Z</cp:lastPrinted>
  <dcterms:created xsi:type="dcterms:W3CDTF">2015-04-04T18:04:52Z</dcterms:created>
  <dcterms:modified xsi:type="dcterms:W3CDTF">2015-04-06T03:35:38Z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TC010721191033</vt:lpwstr>
  </property>
</Properties>
</file>