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70"/>
  </p:notesMasterIdLst>
  <p:handoutMasterIdLst>
    <p:handoutMasterId r:id="rId71"/>
  </p:handoutMasterIdLst>
  <p:sldIdLst>
    <p:sldId id="361" r:id="rId2"/>
    <p:sldId id="280" r:id="rId3"/>
    <p:sldId id="281" r:id="rId4"/>
    <p:sldId id="282" r:id="rId5"/>
    <p:sldId id="283" r:id="rId6"/>
    <p:sldId id="284" r:id="rId7"/>
    <p:sldId id="285" r:id="rId8"/>
    <p:sldId id="286" r:id="rId9"/>
    <p:sldId id="287" r:id="rId10"/>
    <p:sldId id="288" r:id="rId11"/>
    <p:sldId id="289" r:id="rId12"/>
    <p:sldId id="353" r:id="rId13"/>
    <p:sldId id="290" r:id="rId14"/>
    <p:sldId id="291" r:id="rId15"/>
    <p:sldId id="292" r:id="rId16"/>
    <p:sldId id="293" r:id="rId17"/>
    <p:sldId id="294" r:id="rId18"/>
    <p:sldId id="295" r:id="rId19"/>
    <p:sldId id="365" r:id="rId20"/>
    <p:sldId id="296" r:id="rId21"/>
    <p:sldId id="297" r:id="rId22"/>
    <p:sldId id="331" r:id="rId23"/>
    <p:sldId id="333" r:id="rId24"/>
    <p:sldId id="332" r:id="rId25"/>
    <p:sldId id="336" r:id="rId26"/>
    <p:sldId id="337" r:id="rId27"/>
    <p:sldId id="334" r:id="rId28"/>
    <p:sldId id="335" r:id="rId29"/>
    <p:sldId id="338" r:id="rId30"/>
    <p:sldId id="339" r:id="rId31"/>
    <p:sldId id="340" r:id="rId32"/>
    <p:sldId id="316" r:id="rId33"/>
    <p:sldId id="317" r:id="rId34"/>
    <p:sldId id="363" r:id="rId35"/>
    <p:sldId id="318" r:id="rId36"/>
    <p:sldId id="354" r:id="rId37"/>
    <p:sldId id="355" r:id="rId38"/>
    <p:sldId id="356" r:id="rId39"/>
    <p:sldId id="357" r:id="rId40"/>
    <p:sldId id="358" r:id="rId41"/>
    <p:sldId id="359" r:id="rId42"/>
    <p:sldId id="266" r:id="rId43"/>
    <p:sldId id="267" r:id="rId44"/>
    <p:sldId id="268" r:id="rId45"/>
    <p:sldId id="256" r:id="rId46"/>
    <p:sldId id="257" r:id="rId47"/>
    <p:sldId id="258" r:id="rId48"/>
    <p:sldId id="260" r:id="rId49"/>
    <p:sldId id="261" r:id="rId50"/>
    <p:sldId id="262" r:id="rId51"/>
    <p:sldId id="263" r:id="rId52"/>
    <p:sldId id="264" r:id="rId53"/>
    <p:sldId id="265" r:id="rId54"/>
    <p:sldId id="269" r:id="rId55"/>
    <p:sldId id="270" r:id="rId56"/>
    <p:sldId id="367" r:id="rId57"/>
    <p:sldId id="366" r:id="rId58"/>
    <p:sldId id="275" r:id="rId59"/>
    <p:sldId id="360" r:id="rId60"/>
    <p:sldId id="273" r:id="rId61"/>
    <p:sldId id="274" r:id="rId62"/>
    <p:sldId id="364" r:id="rId63"/>
    <p:sldId id="341" r:id="rId64"/>
    <p:sldId id="342" r:id="rId65"/>
    <p:sldId id="344" r:id="rId66"/>
    <p:sldId id="345" r:id="rId67"/>
    <p:sldId id="348" r:id="rId68"/>
    <p:sldId id="349" r:id="rId69"/>
  </p:sldIdLst>
  <p:sldSz cx="9144000" cy="6858000" type="overhead"/>
  <p:notesSz cx="6858000" cy="9144000"/>
  <p:defaultTextStyle>
    <a:defPPr>
      <a:defRPr lang="ar-SA"/>
    </a:defPPr>
    <a:lvl1pPr algn="ctr" rtl="1" fontAlgn="base">
      <a:spcBef>
        <a:spcPct val="0"/>
      </a:spcBef>
      <a:spcAft>
        <a:spcPct val="0"/>
      </a:spcAft>
      <a:defRPr sz="4400" kern="1200">
        <a:solidFill>
          <a:schemeClr val="tx1"/>
        </a:solidFill>
        <a:latin typeface="Arial" charset="0"/>
        <a:ea typeface="Arial" charset="0"/>
        <a:cs typeface="Arial" charset="0"/>
      </a:defRPr>
    </a:lvl1pPr>
    <a:lvl2pPr marL="457200" algn="ctr" rtl="1" fontAlgn="base">
      <a:spcBef>
        <a:spcPct val="0"/>
      </a:spcBef>
      <a:spcAft>
        <a:spcPct val="0"/>
      </a:spcAft>
      <a:defRPr sz="4400" kern="1200">
        <a:solidFill>
          <a:schemeClr val="tx1"/>
        </a:solidFill>
        <a:latin typeface="Arial" charset="0"/>
        <a:ea typeface="Arial" charset="0"/>
        <a:cs typeface="Arial" charset="0"/>
      </a:defRPr>
    </a:lvl2pPr>
    <a:lvl3pPr marL="914400" algn="ctr" rtl="1" fontAlgn="base">
      <a:spcBef>
        <a:spcPct val="0"/>
      </a:spcBef>
      <a:spcAft>
        <a:spcPct val="0"/>
      </a:spcAft>
      <a:defRPr sz="4400" kern="1200">
        <a:solidFill>
          <a:schemeClr val="tx1"/>
        </a:solidFill>
        <a:latin typeface="Arial" charset="0"/>
        <a:ea typeface="Arial" charset="0"/>
        <a:cs typeface="Arial" charset="0"/>
      </a:defRPr>
    </a:lvl3pPr>
    <a:lvl4pPr marL="1371600" algn="ctr" rtl="1" fontAlgn="base">
      <a:spcBef>
        <a:spcPct val="0"/>
      </a:spcBef>
      <a:spcAft>
        <a:spcPct val="0"/>
      </a:spcAft>
      <a:defRPr sz="4400" kern="1200">
        <a:solidFill>
          <a:schemeClr val="tx1"/>
        </a:solidFill>
        <a:latin typeface="Arial" charset="0"/>
        <a:ea typeface="Arial" charset="0"/>
        <a:cs typeface="Arial" charset="0"/>
      </a:defRPr>
    </a:lvl4pPr>
    <a:lvl5pPr marL="1828800" algn="ctr" rtl="1" fontAlgn="base">
      <a:spcBef>
        <a:spcPct val="0"/>
      </a:spcBef>
      <a:spcAft>
        <a:spcPct val="0"/>
      </a:spcAft>
      <a:defRPr sz="4400" kern="1200">
        <a:solidFill>
          <a:schemeClr val="tx1"/>
        </a:solidFill>
        <a:latin typeface="Arial" charset="0"/>
        <a:ea typeface="Arial" charset="0"/>
        <a:cs typeface="Arial" charset="0"/>
      </a:defRPr>
    </a:lvl5pPr>
    <a:lvl6pPr marL="2286000" algn="l" defTabSz="914400" rtl="0" eaLnBrk="1" latinLnBrk="0" hangingPunct="1">
      <a:defRPr sz="4400" kern="1200">
        <a:solidFill>
          <a:schemeClr val="tx1"/>
        </a:solidFill>
        <a:latin typeface="Arial" charset="0"/>
        <a:ea typeface="Arial" charset="0"/>
        <a:cs typeface="Arial" charset="0"/>
      </a:defRPr>
    </a:lvl6pPr>
    <a:lvl7pPr marL="2743200" algn="l" defTabSz="914400" rtl="0" eaLnBrk="1" latinLnBrk="0" hangingPunct="1">
      <a:defRPr sz="4400" kern="1200">
        <a:solidFill>
          <a:schemeClr val="tx1"/>
        </a:solidFill>
        <a:latin typeface="Arial" charset="0"/>
        <a:ea typeface="Arial" charset="0"/>
        <a:cs typeface="Arial" charset="0"/>
      </a:defRPr>
    </a:lvl7pPr>
    <a:lvl8pPr marL="3200400" algn="l" defTabSz="914400" rtl="0" eaLnBrk="1" latinLnBrk="0" hangingPunct="1">
      <a:defRPr sz="4400" kern="1200">
        <a:solidFill>
          <a:schemeClr val="tx1"/>
        </a:solidFill>
        <a:latin typeface="Arial" charset="0"/>
        <a:ea typeface="Arial" charset="0"/>
        <a:cs typeface="Arial" charset="0"/>
      </a:defRPr>
    </a:lvl8pPr>
    <a:lvl9pPr marL="3657600" algn="l" defTabSz="914400" rtl="0" eaLnBrk="1" latinLnBrk="0" hangingPunct="1">
      <a:defRPr sz="4400" kern="1200">
        <a:solidFill>
          <a:schemeClr val="tx1"/>
        </a:solidFill>
        <a:latin typeface="Arial" charset="0"/>
        <a:ea typeface="Arial" charset="0"/>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99FF66"/>
    <a:srgbClr val="FFCC00"/>
    <a:srgbClr val="FF00FF"/>
    <a:srgbClr val="FF3399"/>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761" autoAdjust="0"/>
  </p:normalViewPr>
  <p:slideViewPr>
    <p:cSldViewPr>
      <p:cViewPr>
        <p:scale>
          <a:sx n="80" d="100"/>
          <a:sy n="80" d="100"/>
        </p:scale>
        <p:origin x="-58" y="29"/>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Batang" charset="0"/>
              </a:defRPr>
            </a:lvl1pPr>
          </a:lstStyle>
          <a:p>
            <a:endParaRPr lang="en-US" altLang="en-US"/>
          </a:p>
        </p:txBody>
      </p:sp>
      <p:sp>
        <p:nvSpPr>
          <p:cNvPr id="18435" name="Rectangle 3"/>
          <p:cNvSpPr>
            <a:spLocks noGrp="1" noChangeArrowheads="1"/>
          </p:cNvSpPr>
          <p:nvPr>
            <p:ph type="dt" sz="quarter"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Batang" charset="0"/>
              </a:defRPr>
            </a:lvl1pPr>
          </a:lstStyle>
          <a:p>
            <a:endParaRPr lang="en-US" altLang="en-US"/>
          </a:p>
        </p:txBody>
      </p:sp>
      <p:sp>
        <p:nvSpPr>
          <p:cNvPr id="18436" name="Rectangle 4"/>
          <p:cNvSpPr>
            <a:spLocks noGrp="1" noChangeArrowheads="1"/>
          </p:cNvSpPr>
          <p:nvPr>
            <p:ph type="ftr" sz="quarter" idx="2"/>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Batang" charset="0"/>
              </a:defRPr>
            </a:lvl1pPr>
          </a:lstStyle>
          <a:p>
            <a:endParaRPr lang="en-US" altLang="en-US"/>
          </a:p>
        </p:txBody>
      </p:sp>
      <p:sp>
        <p:nvSpPr>
          <p:cNvPr id="18437" name="Rectangle 5"/>
          <p:cNvSpPr>
            <a:spLocks noGrp="1" noChangeArrowheads="1"/>
          </p:cNvSpPr>
          <p:nvPr>
            <p:ph type="sldNum" sz="quarter" idx="3"/>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Batang" charset="0"/>
              </a:defRPr>
            </a:lvl1pPr>
          </a:lstStyle>
          <a:p>
            <a:fld id="{27F6CA97-DFD9-6749-B3FC-C0779315F16F}" type="slidenum">
              <a:rPr lang="ar-SA"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Batang" charset="0"/>
              </a:defRPr>
            </a:lvl1pPr>
          </a:lstStyle>
          <a:p>
            <a:endParaRPr lang="en-US" altLang="en-US"/>
          </a:p>
        </p:txBody>
      </p:sp>
      <p:sp>
        <p:nvSpPr>
          <p:cNvPr id="26627"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Batang" charset="0"/>
              </a:defRPr>
            </a:lvl1pPr>
          </a:lstStyle>
          <a:p>
            <a:endParaRPr lang="en-US" alt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Batang" charset="0"/>
              </a:defRPr>
            </a:lvl1pPr>
          </a:lstStyle>
          <a:p>
            <a:endParaRPr lang="en-US" altLang="en-US"/>
          </a:p>
        </p:txBody>
      </p:sp>
      <p:sp>
        <p:nvSpPr>
          <p:cNvPr id="26631"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Batang" charset="0"/>
              </a:defRPr>
            </a:lvl1pPr>
          </a:lstStyle>
          <a:p>
            <a:fld id="{1E25F6EF-EE52-F841-BF92-E2F5329D3DC0}" type="slidenum">
              <a:rPr lang="ar-SA"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Batang" pitchFamily="18" charset="-127"/>
        <a:ea typeface="Arial" charset="0"/>
        <a:cs typeface="Arial" charset="0"/>
      </a:defRPr>
    </a:lvl1pPr>
    <a:lvl2pPr marL="457200" algn="r" rtl="1" eaLnBrk="0" fontAlgn="base" hangingPunct="0">
      <a:spcBef>
        <a:spcPct val="30000"/>
      </a:spcBef>
      <a:spcAft>
        <a:spcPct val="0"/>
      </a:spcAft>
      <a:defRPr sz="1200" kern="1200">
        <a:solidFill>
          <a:schemeClr val="tx1"/>
        </a:solidFill>
        <a:latin typeface="Batang" pitchFamily="18" charset="-127"/>
        <a:ea typeface="Arial" charset="0"/>
        <a:cs typeface="Arial" charset="0"/>
      </a:defRPr>
    </a:lvl2pPr>
    <a:lvl3pPr marL="914400" algn="r" rtl="1" eaLnBrk="0" fontAlgn="base" hangingPunct="0">
      <a:spcBef>
        <a:spcPct val="30000"/>
      </a:spcBef>
      <a:spcAft>
        <a:spcPct val="0"/>
      </a:spcAft>
      <a:defRPr sz="1200" kern="1200">
        <a:solidFill>
          <a:schemeClr val="tx1"/>
        </a:solidFill>
        <a:latin typeface="Batang" pitchFamily="18" charset="-127"/>
        <a:ea typeface="Arial" charset="0"/>
        <a:cs typeface="Arial" charset="0"/>
      </a:defRPr>
    </a:lvl3pPr>
    <a:lvl4pPr marL="1371600" algn="r" rtl="1" eaLnBrk="0" fontAlgn="base" hangingPunct="0">
      <a:spcBef>
        <a:spcPct val="30000"/>
      </a:spcBef>
      <a:spcAft>
        <a:spcPct val="0"/>
      </a:spcAft>
      <a:defRPr sz="1200" kern="1200">
        <a:solidFill>
          <a:schemeClr val="tx1"/>
        </a:solidFill>
        <a:latin typeface="Batang" pitchFamily="18" charset="-127"/>
        <a:ea typeface="Arial" charset="0"/>
        <a:cs typeface="Arial" charset="0"/>
      </a:defRPr>
    </a:lvl4pPr>
    <a:lvl5pPr marL="1828800" algn="r" rtl="1" eaLnBrk="0" fontAlgn="base" hangingPunct="0">
      <a:spcBef>
        <a:spcPct val="30000"/>
      </a:spcBef>
      <a:spcAft>
        <a:spcPct val="0"/>
      </a:spcAft>
      <a:defRPr sz="1200" kern="1200">
        <a:solidFill>
          <a:schemeClr val="tx1"/>
        </a:solidFill>
        <a:latin typeface="Batang" pitchFamily="18" charset="-127"/>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63" y="4267200"/>
            <a:ext cx="9139237"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a typeface="+mn-ea"/>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ea typeface="+mn-ea"/>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ea typeface="+mn-ea"/>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ea typeface="+mn-ea"/>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3"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0" name="Oval 18"/>
              <p:cNvSpPr>
                <a:spLocks noChangeArrowheads="1"/>
              </p:cNvSpPr>
              <p:nvPr/>
            </p:nvSpPr>
            <p:spPr bwMode="hidden">
              <a:xfrm>
                <a:off x="2314" y="3958"/>
                <a:ext cx="538"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1" name="Oval 19"/>
              <p:cNvSpPr>
                <a:spLocks noChangeArrowheads="1"/>
              </p:cNvSpPr>
              <p:nvPr/>
            </p:nvSpPr>
            <p:spPr bwMode="hidden">
              <a:xfrm>
                <a:off x="2341" y="3979"/>
                <a:ext cx="496"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2" name="Oval 20"/>
              <p:cNvSpPr>
                <a:spLocks noChangeArrowheads="1"/>
              </p:cNvSpPr>
              <p:nvPr/>
            </p:nvSpPr>
            <p:spPr bwMode="hidden">
              <a:xfrm>
                <a:off x="2368" y="3997"/>
                <a:ext cx="439"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3" name="Oval 21"/>
              <p:cNvSpPr>
                <a:spLocks noChangeArrowheads="1"/>
              </p:cNvSpPr>
              <p:nvPr/>
            </p:nvSpPr>
            <p:spPr bwMode="hidden">
              <a:xfrm>
                <a:off x="2385" y="4005"/>
                <a:ext cx="408"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4" name="Oval 22"/>
              <p:cNvSpPr>
                <a:spLocks noChangeArrowheads="1"/>
              </p:cNvSpPr>
              <p:nvPr/>
            </p:nvSpPr>
            <p:spPr bwMode="hidden">
              <a:xfrm>
                <a:off x="2437" y="4026"/>
                <a:ext cx="301"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5" name="Oval 23"/>
              <p:cNvSpPr>
                <a:spLocks noChangeArrowheads="1"/>
              </p:cNvSpPr>
              <p:nvPr/>
            </p:nvSpPr>
            <p:spPr bwMode="hidden">
              <a:xfrm>
                <a:off x="2476" y="4056"/>
                <a:ext cx="222"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6" name="Oval 24"/>
              <p:cNvSpPr>
                <a:spLocks noChangeArrowheads="1"/>
              </p:cNvSpPr>
              <p:nvPr/>
            </p:nvSpPr>
            <p:spPr bwMode="hidden">
              <a:xfrm>
                <a:off x="2542" y="4097"/>
                <a:ext cx="85"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 name="Freeform 25"/>
              <p:cNvSpPr>
                <a:spLocks/>
              </p:cNvSpPr>
              <p:nvPr/>
            </p:nvSpPr>
            <p:spPr bwMode="hidden">
              <a:xfrm>
                <a:off x="2585" y="3822"/>
                <a:ext cx="444"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8" name="Freeform 26"/>
              <p:cNvSpPr>
                <a:spLocks/>
              </p:cNvSpPr>
              <p:nvPr/>
            </p:nvSpPr>
            <p:spPr bwMode="hidden">
              <a:xfrm>
                <a:off x="2142" y="3852"/>
                <a:ext cx="887"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ea typeface="+mn-ea"/>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ea typeface="+mn-ea"/>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ea typeface="+mn-ea"/>
                </a:endParaRPr>
              </a:p>
            </p:txBody>
          </p:sp>
          <p:sp>
            <p:nvSpPr>
              <p:cNvPr id="51" name="Freeform 29"/>
              <p:cNvSpPr>
                <a:spLocks/>
              </p:cNvSpPr>
              <p:nvPr/>
            </p:nvSpPr>
            <p:spPr bwMode="hidden">
              <a:xfrm>
                <a:off x="2068" y="3685"/>
                <a:ext cx="830"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ea typeface="+mn-ea"/>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ea typeface="+mn-ea"/>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54" name="Freeform 32"/>
              <p:cNvSpPr>
                <a:spLocks/>
              </p:cNvSpPr>
              <p:nvPr/>
            </p:nvSpPr>
            <p:spPr bwMode="hidden">
              <a:xfrm>
                <a:off x="2318" y="3631"/>
                <a:ext cx="1073"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ea typeface="+mn-ea"/>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ea typeface="+mn-ea"/>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ea typeface="+mn-ea"/>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a typeface="+mn-ea"/>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a typeface="+mn-ea"/>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grpSp>
      </p:grpSp>
      <p:sp>
        <p:nvSpPr>
          <p:cNvPr id="4819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819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endParaRPr lang="en-US" alt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r>
              <a:rPr lang="en-US"/>
              <a:t>1</a:t>
            </a: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FC06F27D-F60D-8B4C-A48F-2A9ACECBD454}" type="slidenum">
              <a:rPr lang="ar-SA" altLang="en-US"/>
              <a:pPr/>
              <a:t>‹#›</a:t>
            </a:fld>
            <a:endParaRPr lang="en-US" altLang="en-US"/>
          </a:p>
        </p:txBody>
      </p:sp>
    </p:spTree>
    <p:extLst>
      <p:ext uri="{BB962C8B-B14F-4D97-AF65-F5344CB8AC3E}">
        <p14:creationId xmlns:p14="http://schemas.microsoft.com/office/powerpoint/2010/main" val="2044897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6" name="Rectangle 71"/>
          <p:cNvSpPr>
            <a:spLocks noGrp="1" noChangeArrowheads="1"/>
          </p:cNvSpPr>
          <p:nvPr>
            <p:ph type="sldNum" sz="quarter" idx="12"/>
          </p:nvPr>
        </p:nvSpPr>
        <p:spPr>
          <a:ln/>
        </p:spPr>
        <p:txBody>
          <a:bodyPr/>
          <a:lstStyle>
            <a:lvl1pPr>
              <a:defRPr/>
            </a:lvl1pPr>
          </a:lstStyle>
          <a:p>
            <a:fld id="{BB7AD948-5FA7-E049-9385-C9FDE6761ACA}" type="slidenum">
              <a:rPr lang="ar-SA" altLang="en-US"/>
              <a:pPr/>
              <a:t>‹#›</a:t>
            </a:fld>
            <a:endParaRPr lang="en-US" altLang="en-US"/>
          </a:p>
        </p:txBody>
      </p:sp>
    </p:spTree>
    <p:extLst>
      <p:ext uri="{BB962C8B-B14F-4D97-AF65-F5344CB8AC3E}">
        <p14:creationId xmlns:p14="http://schemas.microsoft.com/office/powerpoint/2010/main" val="102520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6" name="Rectangle 71"/>
          <p:cNvSpPr>
            <a:spLocks noGrp="1" noChangeArrowheads="1"/>
          </p:cNvSpPr>
          <p:nvPr>
            <p:ph type="sldNum" sz="quarter" idx="12"/>
          </p:nvPr>
        </p:nvSpPr>
        <p:spPr>
          <a:ln/>
        </p:spPr>
        <p:txBody>
          <a:bodyPr/>
          <a:lstStyle>
            <a:lvl1pPr>
              <a:defRPr/>
            </a:lvl1pPr>
          </a:lstStyle>
          <a:p>
            <a:fld id="{5AB9D6BC-CA7B-8C43-A5F6-E24F068DDDDF}" type="slidenum">
              <a:rPr lang="ar-SA" altLang="en-US"/>
              <a:pPr/>
              <a:t>‹#›</a:t>
            </a:fld>
            <a:endParaRPr lang="en-US" altLang="en-US"/>
          </a:p>
        </p:txBody>
      </p:sp>
    </p:spTree>
    <p:extLst>
      <p:ext uri="{BB962C8B-B14F-4D97-AF65-F5344CB8AC3E}">
        <p14:creationId xmlns:p14="http://schemas.microsoft.com/office/powerpoint/2010/main" val="1350490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69"/>
          <p:cNvSpPr>
            <a:spLocks noGrp="1" noChangeArrowheads="1"/>
          </p:cNvSpPr>
          <p:nvPr>
            <p:ph type="dt" sz="half" idx="10"/>
          </p:nvPr>
        </p:nvSpPr>
        <p:spPr>
          <a:ln/>
        </p:spPr>
        <p:txBody>
          <a:bodyPr/>
          <a:lstStyle>
            <a:lvl1pPr>
              <a:defRPr/>
            </a:lvl1pPr>
          </a:lstStyle>
          <a:p>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6" name="Rectangle 71"/>
          <p:cNvSpPr>
            <a:spLocks noGrp="1" noChangeArrowheads="1"/>
          </p:cNvSpPr>
          <p:nvPr>
            <p:ph type="sldNum" sz="quarter" idx="12"/>
          </p:nvPr>
        </p:nvSpPr>
        <p:spPr>
          <a:ln/>
        </p:spPr>
        <p:txBody>
          <a:bodyPr/>
          <a:lstStyle>
            <a:lvl1pPr>
              <a:defRPr/>
            </a:lvl1pPr>
          </a:lstStyle>
          <a:p>
            <a:fld id="{B92B612A-A5AA-F144-939C-5F1403A4872A}" type="slidenum">
              <a:rPr lang="ar-SA" altLang="en-US"/>
              <a:pPr/>
              <a:t>‹#›</a:t>
            </a:fld>
            <a:endParaRPr lang="en-US" altLang="en-US"/>
          </a:p>
        </p:txBody>
      </p:sp>
    </p:spTree>
    <p:extLst>
      <p:ext uri="{BB962C8B-B14F-4D97-AF65-F5344CB8AC3E}">
        <p14:creationId xmlns:p14="http://schemas.microsoft.com/office/powerpoint/2010/main" val="783368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69"/>
          <p:cNvSpPr>
            <a:spLocks noGrp="1" noChangeArrowheads="1"/>
          </p:cNvSpPr>
          <p:nvPr>
            <p:ph type="dt" sz="half" idx="10"/>
          </p:nvPr>
        </p:nvSpPr>
        <p:spPr>
          <a:ln/>
        </p:spPr>
        <p:txBody>
          <a:bodyPr/>
          <a:lstStyle>
            <a:lvl1pPr>
              <a:defRPr/>
            </a:lvl1pPr>
          </a:lstStyle>
          <a:p>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6" name="Rectangle 71"/>
          <p:cNvSpPr>
            <a:spLocks noGrp="1" noChangeArrowheads="1"/>
          </p:cNvSpPr>
          <p:nvPr>
            <p:ph type="sldNum" sz="quarter" idx="12"/>
          </p:nvPr>
        </p:nvSpPr>
        <p:spPr>
          <a:ln/>
        </p:spPr>
        <p:txBody>
          <a:bodyPr/>
          <a:lstStyle>
            <a:lvl1pPr>
              <a:defRPr/>
            </a:lvl1pPr>
          </a:lstStyle>
          <a:p>
            <a:fld id="{FAE1AF0B-B1FA-844C-B5F5-2D0D4215496D}" type="slidenum">
              <a:rPr lang="ar-SA" altLang="en-US"/>
              <a:pPr/>
              <a:t>‹#›</a:t>
            </a:fld>
            <a:endParaRPr lang="en-US" altLang="en-US"/>
          </a:p>
        </p:txBody>
      </p:sp>
    </p:spTree>
    <p:extLst>
      <p:ext uri="{BB962C8B-B14F-4D97-AF65-F5344CB8AC3E}">
        <p14:creationId xmlns:p14="http://schemas.microsoft.com/office/powerpoint/2010/main" val="110252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6" name="Rectangle 71"/>
          <p:cNvSpPr>
            <a:spLocks noGrp="1" noChangeArrowheads="1"/>
          </p:cNvSpPr>
          <p:nvPr>
            <p:ph type="sldNum" sz="quarter" idx="12"/>
          </p:nvPr>
        </p:nvSpPr>
        <p:spPr>
          <a:ln/>
        </p:spPr>
        <p:txBody>
          <a:bodyPr/>
          <a:lstStyle>
            <a:lvl1pPr>
              <a:defRPr/>
            </a:lvl1pPr>
          </a:lstStyle>
          <a:p>
            <a:fld id="{9DBCC3D9-A1B3-8448-BF93-03964426A9F9}" type="slidenum">
              <a:rPr lang="ar-SA" altLang="en-US"/>
              <a:pPr/>
              <a:t>‹#›</a:t>
            </a:fld>
            <a:endParaRPr lang="en-US" altLang="en-US"/>
          </a:p>
        </p:txBody>
      </p:sp>
    </p:spTree>
    <p:extLst>
      <p:ext uri="{BB962C8B-B14F-4D97-AF65-F5344CB8AC3E}">
        <p14:creationId xmlns:p14="http://schemas.microsoft.com/office/powerpoint/2010/main" val="168169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6" name="Rectangle 71"/>
          <p:cNvSpPr>
            <a:spLocks noGrp="1" noChangeArrowheads="1"/>
          </p:cNvSpPr>
          <p:nvPr>
            <p:ph type="sldNum" sz="quarter" idx="12"/>
          </p:nvPr>
        </p:nvSpPr>
        <p:spPr>
          <a:ln/>
        </p:spPr>
        <p:txBody>
          <a:bodyPr/>
          <a:lstStyle>
            <a:lvl1pPr>
              <a:defRPr/>
            </a:lvl1pPr>
          </a:lstStyle>
          <a:p>
            <a:fld id="{CA3D4866-E146-D04D-819A-D237447991C8}" type="slidenum">
              <a:rPr lang="ar-SA" altLang="en-US"/>
              <a:pPr/>
              <a:t>‹#›</a:t>
            </a:fld>
            <a:endParaRPr lang="en-US" altLang="en-US"/>
          </a:p>
        </p:txBody>
      </p:sp>
    </p:spTree>
    <p:extLst>
      <p:ext uri="{BB962C8B-B14F-4D97-AF65-F5344CB8AC3E}">
        <p14:creationId xmlns:p14="http://schemas.microsoft.com/office/powerpoint/2010/main" val="171463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endParaRPr lang="en-US" alt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7" name="Rectangle 71"/>
          <p:cNvSpPr>
            <a:spLocks noGrp="1" noChangeArrowheads="1"/>
          </p:cNvSpPr>
          <p:nvPr>
            <p:ph type="sldNum" sz="quarter" idx="12"/>
          </p:nvPr>
        </p:nvSpPr>
        <p:spPr>
          <a:ln/>
        </p:spPr>
        <p:txBody>
          <a:bodyPr/>
          <a:lstStyle>
            <a:lvl1pPr>
              <a:defRPr/>
            </a:lvl1pPr>
          </a:lstStyle>
          <a:p>
            <a:fld id="{ECC4DE6C-5252-D344-A1DD-EEE2E30367A7}" type="slidenum">
              <a:rPr lang="ar-SA" altLang="en-US"/>
              <a:pPr/>
              <a:t>‹#›</a:t>
            </a:fld>
            <a:endParaRPr lang="en-US" altLang="en-US"/>
          </a:p>
        </p:txBody>
      </p:sp>
    </p:spTree>
    <p:extLst>
      <p:ext uri="{BB962C8B-B14F-4D97-AF65-F5344CB8AC3E}">
        <p14:creationId xmlns:p14="http://schemas.microsoft.com/office/powerpoint/2010/main" val="195774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endParaRPr lang="en-US" altLang="en-US"/>
          </a:p>
        </p:txBody>
      </p:sp>
      <p:sp>
        <p:nvSpPr>
          <p:cNvPr id="8"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9" name="Rectangle 71"/>
          <p:cNvSpPr>
            <a:spLocks noGrp="1" noChangeArrowheads="1"/>
          </p:cNvSpPr>
          <p:nvPr>
            <p:ph type="sldNum" sz="quarter" idx="12"/>
          </p:nvPr>
        </p:nvSpPr>
        <p:spPr>
          <a:ln/>
        </p:spPr>
        <p:txBody>
          <a:bodyPr/>
          <a:lstStyle>
            <a:lvl1pPr>
              <a:defRPr/>
            </a:lvl1pPr>
          </a:lstStyle>
          <a:p>
            <a:fld id="{B1B710CE-C8BE-334A-8148-5355FDC242F8}" type="slidenum">
              <a:rPr lang="ar-SA" altLang="en-US"/>
              <a:pPr/>
              <a:t>‹#›</a:t>
            </a:fld>
            <a:endParaRPr lang="en-US" altLang="en-US"/>
          </a:p>
        </p:txBody>
      </p:sp>
    </p:spTree>
    <p:extLst>
      <p:ext uri="{BB962C8B-B14F-4D97-AF65-F5344CB8AC3E}">
        <p14:creationId xmlns:p14="http://schemas.microsoft.com/office/powerpoint/2010/main" val="42423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endParaRPr lang="en-US" altLang="en-US"/>
          </a:p>
        </p:txBody>
      </p:sp>
      <p:sp>
        <p:nvSpPr>
          <p:cNvPr id="4"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5" name="Rectangle 71"/>
          <p:cNvSpPr>
            <a:spLocks noGrp="1" noChangeArrowheads="1"/>
          </p:cNvSpPr>
          <p:nvPr>
            <p:ph type="sldNum" sz="quarter" idx="12"/>
          </p:nvPr>
        </p:nvSpPr>
        <p:spPr>
          <a:ln/>
        </p:spPr>
        <p:txBody>
          <a:bodyPr/>
          <a:lstStyle>
            <a:lvl1pPr>
              <a:defRPr/>
            </a:lvl1pPr>
          </a:lstStyle>
          <a:p>
            <a:fld id="{2E842F43-AB97-5F42-B89C-2CC61FEF7D15}" type="slidenum">
              <a:rPr lang="ar-SA" altLang="en-US"/>
              <a:pPr/>
              <a:t>‹#›</a:t>
            </a:fld>
            <a:endParaRPr lang="en-US" altLang="en-US"/>
          </a:p>
        </p:txBody>
      </p:sp>
    </p:spTree>
    <p:extLst>
      <p:ext uri="{BB962C8B-B14F-4D97-AF65-F5344CB8AC3E}">
        <p14:creationId xmlns:p14="http://schemas.microsoft.com/office/powerpoint/2010/main" val="71988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endParaRPr lang="en-US" altLang="en-US"/>
          </a:p>
        </p:txBody>
      </p:sp>
      <p:sp>
        <p:nvSpPr>
          <p:cNvPr id="3"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4" name="Rectangle 71"/>
          <p:cNvSpPr>
            <a:spLocks noGrp="1" noChangeArrowheads="1"/>
          </p:cNvSpPr>
          <p:nvPr>
            <p:ph type="sldNum" sz="quarter" idx="12"/>
          </p:nvPr>
        </p:nvSpPr>
        <p:spPr>
          <a:ln/>
        </p:spPr>
        <p:txBody>
          <a:bodyPr/>
          <a:lstStyle>
            <a:lvl1pPr>
              <a:defRPr/>
            </a:lvl1pPr>
          </a:lstStyle>
          <a:p>
            <a:fld id="{D88E80C3-51EC-0649-8883-2BEE09354898}" type="slidenum">
              <a:rPr lang="ar-SA" altLang="en-US"/>
              <a:pPr/>
              <a:t>‹#›</a:t>
            </a:fld>
            <a:endParaRPr lang="en-US" altLang="en-US"/>
          </a:p>
        </p:txBody>
      </p:sp>
    </p:spTree>
    <p:extLst>
      <p:ext uri="{BB962C8B-B14F-4D97-AF65-F5344CB8AC3E}">
        <p14:creationId xmlns:p14="http://schemas.microsoft.com/office/powerpoint/2010/main" val="1649760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endParaRPr lang="en-US" alt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7" name="Rectangle 71"/>
          <p:cNvSpPr>
            <a:spLocks noGrp="1" noChangeArrowheads="1"/>
          </p:cNvSpPr>
          <p:nvPr>
            <p:ph type="sldNum" sz="quarter" idx="12"/>
          </p:nvPr>
        </p:nvSpPr>
        <p:spPr>
          <a:ln/>
        </p:spPr>
        <p:txBody>
          <a:bodyPr/>
          <a:lstStyle>
            <a:lvl1pPr>
              <a:defRPr/>
            </a:lvl1pPr>
          </a:lstStyle>
          <a:p>
            <a:fld id="{17929DC5-F099-3E4D-A6C3-074C292311AB}" type="slidenum">
              <a:rPr lang="ar-SA" altLang="en-US"/>
              <a:pPr/>
              <a:t>‹#›</a:t>
            </a:fld>
            <a:endParaRPr lang="en-US" altLang="en-US"/>
          </a:p>
        </p:txBody>
      </p:sp>
    </p:spTree>
    <p:extLst>
      <p:ext uri="{BB962C8B-B14F-4D97-AF65-F5344CB8AC3E}">
        <p14:creationId xmlns:p14="http://schemas.microsoft.com/office/powerpoint/2010/main" val="59651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endParaRPr lang="en-US" alt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1</a:t>
            </a:r>
          </a:p>
        </p:txBody>
      </p:sp>
      <p:sp>
        <p:nvSpPr>
          <p:cNvPr id="7" name="Rectangle 71"/>
          <p:cNvSpPr>
            <a:spLocks noGrp="1" noChangeArrowheads="1"/>
          </p:cNvSpPr>
          <p:nvPr>
            <p:ph type="sldNum" sz="quarter" idx="12"/>
          </p:nvPr>
        </p:nvSpPr>
        <p:spPr>
          <a:ln/>
        </p:spPr>
        <p:txBody>
          <a:bodyPr/>
          <a:lstStyle>
            <a:lvl1pPr>
              <a:defRPr/>
            </a:lvl1pPr>
          </a:lstStyle>
          <a:p>
            <a:fld id="{306C6C49-4448-4746-B02C-9CF9D0255BC3}" type="slidenum">
              <a:rPr lang="ar-SA" altLang="en-US"/>
              <a:pPr/>
              <a:t>‹#›</a:t>
            </a:fld>
            <a:endParaRPr lang="en-US" altLang="en-US"/>
          </a:p>
        </p:txBody>
      </p:sp>
    </p:spTree>
    <p:extLst>
      <p:ext uri="{BB962C8B-B14F-4D97-AF65-F5344CB8AC3E}">
        <p14:creationId xmlns:p14="http://schemas.microsoft.com/office/powerpoint/2010/main" val="118964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ea typeface="+mn-ea"/>
            </a:endParaRPr>
          </a:p>
        </p:txBody>
      </p:sp>
      <p:grpSp>
        <p:nvGrpSpPr>
          <p:cNvPr id="2051" name="Group 3"/>
          <p:cNvGrpSpPr>
            <a:grpSpLocks/>
          </p:cNvGrpSpPr>
          <p:nvPr/>
        </p:nvGrpSpPr>
        <p:grpSpPr bwMode="auto">
          <a:xfrm>
            <a:off x="4763" y="4267200"/>
            <a:ext cx="9139237" cy="2590800"/>
            <a:chOff x="2" y="2688"/>
            <a:chExt cx="5758" cy="1632"/>
          </a:xfrm>
        </p:grpSpPr>
        <p:sp>
          <p:nvSpPr>
            <p:cNvPr id="4710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a typeface="+mn-ea"/>
              </a:endParaRPr>
            </a:p>
          </p:txBody>
        </p:sp>
        <p:grpSp>
          <p:nvGrpSpPr>
            <p:cNvPr id="2058" name="Group 5"/>
            <p:cNvGrpSpPr>
              <a:grpSpLocks/>
            </p:cNvGrpSpPr>
            <p:nvPr userDrawn="1"/>
          </p:nvGrpSpPr>
          <p:grpSpPr bwMode="auto">
            <a:xfrm>
              <a:off x="3528" y="3715"/>
              <a:ext cx="792" cy="521"/>
              <a:chOff x="3527" y="3715"/>
              <a:chExt cx="792" cy="521"/>
            </a:xfrm>
          </p:grpSpPr>
          <p:sp>
            <p:nvSpPr>
              <p:cNvPr id="4711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1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1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1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1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1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711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ea typeface="+mn-ea"/>
                </a:endParaRPr>
              </a:p>
            </p:txBody>
          </p:sp>
          <p:sp>
            <p:nvSpPr>
              <p:cNvPr id="4711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4711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ea typeface="+mn-ea"/>
                </a:endParaRPr>
              </a:p>
            </p:txBody>
          </p:sp>
          <p:sp>
            <p:nvSpPr>
              <p:cNvPr id="4711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ea typeface="+mn-ea"/>
                </a:endParaRPr>
              </a:p>
            </p:txBody>
          </p:sp>
          <p:sp>
            <p:nvSpPr>
              <p:cNvPr id="4712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grpSp>
          <p:nvGrpSpPr>
            <p:cNvPr id="2059" name="Group 17"/>
            <p:cNvGrpSpPr>
              <a:grpSpLocks/>
            </p:cNvGrpSpPr>
            <p:nvPr userDrawn="1"/>
          </p:nvGrpSpPr>
          <p:grpSpPr bwMode="auto">
            <a:xfrm>
              <a:off x="1776" y="3631"/>
              <a:ext cx="1626" cy="683"/>
              <a:chOff x="1776" y="3631"/>
              <a:chExt cx="1626" cy="683"/>
            </a:xfrm>
          </p:grpSpPr>
          <p:sp>
            <p:nvSpPr>
              <p:cNvPr id="47122" name="Oval 18"/>
              <p:cNvSpPr>
                <a:spLocks noChangeArrowheads="1"/>
              </p:cNvSpPr>
              <p:nvPr/>
            </p:nvSpPr>
            <p:spPr bwMode="hidden">
              <a:xfrm>
                <a:off x="2268" y="3934"/>
                <a:ext cx="633"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23" name="Oval 19"/>
              <p:cNvSpPr>
                <a:spLocks noChangeArrowheads="1"/>
              </p:cNvSpPr>
              <p:nvPr/>
            </p:nvSpPr>
            <p:spPr bwMode="hidden">
              <a:xfrm>
                <a:off x="2314" y="3958"/>
                <a:ext cx="538"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24" name="Oval 20"/>
              <p:cNvSpPr>
                <a:spLocks noChangeArrowheads="1"/>
              </p:cNvSpPr>
              <p:nvPr/>
            </p:nvSpPr>
            <p:spPr bwMode="hidden">
              <a:xfrm>
                <a:off x="2341" y="3979"/>
                <a:ext cx="496"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25" name="Oval 21"/>
              <p:cNvSpPr>
                <a:spLocks noChangeArrowheads="1"/>
              </p:cNvSpPr>
              <p:nvPr/>
            </p:nvSpPr>
            <p:spPr bwMode="hidden">
              <a:xfrm>
                <a:off x="2368" y="3997"/>
                <a:ext cx="439"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26" name="Oval 22"/>
              <p:cNvSpPr>
                <a:spLocks noChangeArrowheads="1"/>
              </p:cNvSpPr>
              <p:nvPr/>
            </p:nvSpPr>
            <p:spPr bwMode="hidden">
              <a:xfrm>
                <a:off x="2385" y="4005"/>
                <a:ext cx="408"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27" name="Oval 23"/>
              <p:cNvSpPr>
                <a:spLocks noChangeArrowheads="1"/>
              </p:cNvSpPr>
              <p:nvPr/>
            </p:nvSpPr>
            <p:spPr bwMode="hidden">
              <a:xfrm>
                <a:off x="2437" y="4026"/>
                <a:ext cx="301"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28" name="Oval 24"/>
              <p:cNvSpPr>
                <a:spLocks noChangeArrowheads="1"/>
              </p:cNvSpPr>
              <p:nvPr/>
            </p:nvSpPr>
            <p:spPr bwMode="hidden">
              <a:xfrm>
                <a:off x="2476" y="4056"/>
                <a:ext cx="222"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29" name="Oval 25"/>
              <p:cNvSpPr>
                <a:spLocks noChangeArrowheads="1"/>
              </p:cNvSpPr>
              <p:nvPr/>
            </p:nvSpPr>
            <p:spPr bwMode="hidden">
              <a:xfrm>
                <a:off x="2542" y="4097"/>
                <a:ext cx="85"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30" name="Freeform 26"/>
              <p:cNvSpPr>
                <a:spLocks/>
              </p:cNvSpPr>
              <p:nvPr/>
            </p:nvSpPr>
            <p:spPr bwMode="hidden">
              <a:xfrm>
                <a:off x="2585" y="3822"/>
                <a:ext cx="444"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7131" name="Freeform 27"/>
              <p:cNvSpPr>
                <a:spLocks/>
              </p:cNvSpPr>
              <p:nvPr/>
            </p:nvSpPr>
            <p:spPr bwMode="hidden">
              <a:xfrm>
                <a:off x="2142" y="3852"/>
                <a:ext cx="887"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ea typeface="+mn-ea"/>
                </a:endParaRPr>
              </a:p>
            </p:txBody>
          </p:sp>
          <p:sp>
            <p:nvSpPr>
              <p:cNvPr id="4713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ea typeface="+mn-ea"/>
                </a:endParaRPr>
              </a:p>
            </p:txBody>
          </p:sp>
          <p:sp>
            <p:nvSpPr>
              <p:cNvPr id="4713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ea typeface="+mn-ea"/>
                </a:endParaRPr>
              </a:p>
            </p:txBody>
          </p:sp>
          <p:sp>
            <p:nvSpPr>
              <p:cNvPr id="47134" name="Freeform 30"/>
              <p:cNvSpPr>
                <a:spLocks/>
              </p:cNvSpPr>
              <p:nvPr/>
            </p:nvSpPr>
            <p:spPr bwMode="hidden">
              <a:xfrm>
                <a:off x="2068" y="3685"/>
                <a:ext cx="830"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ea typeface="+mn-ea"/>
                </a:endParaRPr>
              </a:p>
            </p:txBody>
          </p:sp>
          <p:sp>
            <p:nvSpPr>
              <p:cNvPr id="4713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ea typeface="+mn-ea"/>
                </a:endParaRPr>
              </a:p>
            </p:txBody>
          </p:sp>
          <p:sp>
            <p:nvSpPr>
              <p:cNvPr id="4713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47137" name="Freeform 33"/>
              <p:cNvSpPr>
                <a:spLocks/>
              </p:cNvSpPr>
              <p:nvPr/>
            </p:nvSpPr>
            <p:spPr bwMode="hidden">
              <a:xfrm>
                <a:off x="2318" y="3631"/>
                <a:ext cx="1073"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4713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ea typeface="+mn-ea"/>
                </a:endParaRPr>
              </a:p>
            </p:txBody>
          </p:sp>
          <p:sp>
            <p:nvSpPr>
              <p:cNvPr id="4713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ea typeface="+mn-ea"/>
                </a:endParaRPr>
              </a:p>
            </p:txBody>
          </p:sp>
        </p:grpSp>
        <p:grpSp>
          <p:nvGrpSpPr>
            <p:cNvPr id="2060" name="Group 36"/>
            <p:cNvGrpSpPr>
              <a:grpSpLocks/>
            </p:cNvGrpSpPr>
            <p:nvPr userDrawn="1"/>
          </p:nvGrpSpPr>
          <p:grpSpPr bwMode="auto">
            <a:xfrm>
              <a:off x="4128" y="3360"/>
              <a:ext cx="1351" cy="821"/>
              <a:chOff x="4128" y="3360"/>
              <a:chExt cx="1351" cy="821"/>
            </a:xfrm>
          </p:grpSpPr>
          <p:sp>
            <p:nvSpPr>
              <p:cNvPr id="4714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714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714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714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4714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4714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4714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ea typeface="+mn-ea"/>
                </a:endParaRPr>
              </a:p>
            </p:txBody>
          </p:sp>
          <p:sp>
            <p:nvSpPr>
              <p:cNvPr id="4714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ea typeface="+mn-ea"/>
                </a:endParaRPr>
              </a:p>
            </p:txBody>
          </p:sp>
          <p:sp>
            <p:nvSpPr>
              <p:cNvPr id="4714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ea typeface="+mn-ea"/>
                </a:endParaRPr>
              </a:p>
            </p:txBody>
          </p:sp>
          <p:sp>
            <p:nvSpPr>
              <p:cNvPr id="4715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715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ea typeface="+mn-ea"/>
                </a:endParaRPr>
              </a:p>
            </p:txBody>
          </p:sp>
          <p:sp>
            <p:nvSpPr>
              <p:cNvPr id="4715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5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5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5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5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5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grpSp>
          <p:nvGrpSpPr>
            <p:cNvPr id="2061" name="Group 54"/>
            <p:cNvGrpSpPr>
              <a:grpSpLocks/>
            </p:cNvGrpSpPr>
            <p:nvPr userDrawn="1"/>
          </p:nvGrpSpPr>
          <p:grpSpPr bwMode="auto">
            <a:xfrm>
              <a:off x="5280" y="3024"/>
              <a:ext cx="425" cy="258"/>
              <a:chOff x="5280" y="3024"/>
              <a:chExt cx="425" cy="258"/>
            </a:xfrm>
          </p:grpSpPr>
          <p:sp>
            <p:nvSpPr>
              <p:cNvPr id="4715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4716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4716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4716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4716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a typeface="+mn-ea"/>
                </a:endParaRPr>
              </a:p>
            </p:txBody>
          </p:sp>
          <p:sp>
            <p:nvSpPr>
              <p:cNvPr id="4716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ea typeface="+mn-ea"/>
                </a:endParaRPr>
              </a:p>
            </p:txBody>
          </p:sp>
          <p:sp>
            <p:nvSpPr>
              <p:cNvPr id="4716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grpSp>
            <p:nvGrpSpPr>
              <p:cNvPr id="2069" name="Group 62"/>
              <p:cNvGrpSpPr>
                <a:grpSpLocks/>
              </p:cNvGrpSpPr>
              <p:nvPr/>
            </p:nvGrpSpPr>
            <p:grpSpPr bwMode="auto">
              <a:xfrm>
                <a:off x="5381" y="3085"/>
                <a:ext cx="227" cy="132"/>
                <a:chOff x="5381" y="3085"/>
                <a:chExt cx="227" cy="132"/>
              </a:xfrm>
            </p:grpSpPr>
            <p:sp>
              <p:nvSpPr>
                <p:cNvPr id="4716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6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6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4717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grpSp>
      </p:grpSp>
      <p:sp>
        <p:nvSpPr>
          <p:cNvPr id="47171"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7172"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7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defRPr>
            </a:lvl1pPr>
          </a:lstStyle>
          <a:p>
            <a:endParaRPr lang="en-US" altLang="en-US"/>
          </a:p>
        </p:txBody>
      </p:sp>
      <p:sp>
        <p:nvSpPr>
          <p:cNvPr id="47174"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ea typeface="+mn-ea"/>
              </a:defRPr>
            </a:lvl1pPr>
          </a:lstStyle>
          <a:p>
            <a:pPr>
              <a:defRPr/>
            </a:pPr>
            <a:r>
              <a:rPr lang="en-US"/>
              <a:t>1</a:t>
            </a:r>
          </a:p>
        </p:txBody>
      </p:sp>
      <p:sp>
        <p:nvSpPr>
          <p:cNvPr id="4717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400">
                <a:effectLst>
                  <a:outerShdw blurRad="38100" dist="38100" dir="2700000" algn="tl">
                    <a:srgbClr val="000000"/>
                  </a:outerShdw>
                </a:effectLst>
              </a:defRPr>
            </a:lvl1pPr>
          </a:lstStyle>
          <a:p>
            <a:fld id="{083BF041-B997-8240-9A9A-DAD4C4C72329}" type="slidenum">
              <a:rPr lang="ar-SA"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48"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iming>
    <p:tnLst>
      <p:par>
        <p:cTn id="1" dur="indefinite" restart="never" nodeType="tmRoot"/>
      </p:par>
    </p:tnLst>
  </p:timing>
  <p:hf hdr="0" ftr="0" dt="0"/>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Arial" charset="0"/>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r" rtl="1" eaLnBrk="0" fontAlgn="base" hangingPunct="0">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Arial" charset="0"/>
          <a:cs typeface="+mn-cs"/>
        </a:defRPr>
      </a:lvl1pPr>
      <a:lvl2pPr marL="742950" indent="-285750" algn="r" rtl="1" eaLnBrk="0" fontAlgn="base" hangingPunct="0">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Arial" charset="0"/>
          <a:cs typeface="+mn-cs"/>
        </a:defRPr>
      </a:lvl2pPr>
      <a:lvl3pPr marL="1143000" indent="-228600" algn="r" rtl="1"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r" rtl="1" eaLnBrk="0" fontAlgn="base" hangingPunct="0">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Arial" charset="0"/>
          <a:cs typeface="+mn-cs"/>
        </a:defRPr>
      </a:lvl4pPr>
      <a:lvl5pPr marL="2057400" indent="-228600" algn="r" rtl="1"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03019C8D-58C5-1847-87CC-D79662A25955}" type="slidenum">
              <a:rPr lang="ar-SA" altLang="en-US" sz="1400"/>
              <a:pPr eaLnBrk="1" hangingPunct="1"/>
              <a:t>1</a:t>
            </a:fld>
            <a:endParaRPr lang="en-US" altLang="en-US" sz="1400"/>
          </a:p>
        </p:txBody>
      </p:sp>
      <p:sp>
        <p:nvSpPr>
          <p:cNvPr id="145410" name="Rectangle 2"/>
          <p:cNvSpPr>
            <a:spLocks noGrp="1" noChangeArrowheads="1"/>
          </p:cNvSpPr>
          <p:nvPr>
            <p:ph type="title"/>
          </p:nvPr>
        </p:nvSpPr>
        <p:spPr>
          <a:xfrm>
            <a:off x="457200" y="404813"/>
            <a:ext cx="8229600" cy="1511300"/>
          </a:xfrm>
        </p:spPr>
        <p:txBody>
          <a:bodyPr/>
          <a:lstStyle/>
          <a:p>
            <a:pPr eaLnBrk="1" hangingPunct="1">
              <a:defRPr/>
            </a:pPr>
            <a:r>
              <a:rPr lang="en-US" sz="5400" b="1" smtClean="0">
                <a:solidFill>
                  <a:srgbClr val="FFFF00"/>
                </a:solidFill>
                <a:ea typeface="+mj-ea"/>
              </a:rPr>
              <a:t>Bleeding disorders</a:t>
            </a:r>
          </a:p>
        </p:txBody>
      </p:sp>
      <p:sp>
        <p:nvSpPr>
          <p:cNvPr id="145411" name="Rectangle 3"/>
          <p:cNvSpPr>
            <a:spLocks noGrp="1" noChangeArrowheads="1"/>
          </p:cNvSpPr>
          <p:nvPr>
            <p:ph type="body" idx="1"/>
          </p:nvPr>
        </p:nvSpPr>
        <p:spPr>
          <a:xfrm>
            <a:off x="457200" y="404813"/>
            <a:ext cx="8229600" cy="4525963"/>
          </a:xfrm>
        </p:spPr>
        <p:txBody>
          <a:bodyPr/>
          <a:lstStyle/>
          <a:p>
            <a:pPr algn="ctr" eaLnBrk="1" hangingPunct="1">
              <a:lnSpc>
                <a:spcPct val="90000"/>
              </a:lnSpc>
              <a:buClr>
                <a:schemeClr val="tx1"/>
              </a:buClr>
              <a:buFont typeface="Wingdings" charset="2"/>
              <a:buNone/>
            </a:pPr>
            <a:endParaRPr lang="en-US" altLang="en-US" b="1" dirty="0"/>
          </a:p>
          <a:p>
            <a:pPr algn="ctr" eaLnBrk="1" hangingPunct="1">
              <a:lnSpc>
                <a:spcPct val="90000"/>
              </a:lnSpc>
              <a:buClr>
                <a:schemeClr val="tx1"/>
              </a:buClr>
              <a:buFont typeface="Wingdings" charset="2"/>
              <a:buNone/>
            </a:pPr>
            <a:endParaRPr lang="en-US" altLang="en-US" b="1" dirty="0"/>
          </a:p>
          <a:p>
            <a:pPr algn="ctr" eaLnBrk="1" hangingPunct="1">
              <a:lnSpc>
                <a:spcPct val="90000"/>
              </a:lnSpc>
              <a:buClr>
                <a:schemeClr val="tx1"/>
              </a:buClr>
              <a:buFont typeface="Wingdings" charset="2"/>
              <a:buNone/>
            </a:pPr>
            <a:endParaRPr lang="en-US" altLang="en-US" b="1" dirty="0"/>
          </a:p>
          <a:p>
            <a:pPr algn="ctr" eaLnBrk="1" hangingPunct="1">
              <a:lnSpc>
                <a:spcPct val="90000"/>
              </a:lnSpc>
              <a:buClr>
                <a:schemeClr val="tx1"/>
              </a:buClr>
              <a:buFont typeface="Wingdings" charset="2"/>
              <a:buNone/>
            </a:pPr>
            <a:r>
              <a:rPr lang="en-US" altLang="en-US" b="1" dirty="0" err="1"/>
              <a:t>Dr</a:t>
            </a:r>
            <a:r>
              <a:rPr lang="en-US" altLang="en-US" b="1" dirty="0"/>
              <a:t> </a:t>
            </a:r>
            <a:r>
              <a:rPr lang="en-US" altLang="en-US" b="1" dirty="0" smtClean="0"/>
              <a:t>Khalid  Alsaleh</a:t>
            </a:r>
            <a:endParaRPr lang="en-US" altLang="en-US" b="1" dirty="0"/>
          </a:p>
          <a:p>
            <a:pPr algn="ctr" eaLnBrk="1" hangingPunct="1">
              <a:lnSpc>
                <a:spcPct val="90000"/>
              </a:lnSpc>
              <a:buClr>
                <a:schemeClr val="tx1"/>
              </a:buClr>
              <a:buFont typeface="Wingdings" charset="2"/>
              <a:buNone/>
            </a:pPr>
            <a:endParaRPr lang="en-US" altLang="en-US" b="1" dirty="0" smtClean="0"/>
          </a:p>
          <a:p>
            <a:pPr algn="ctr" eaLnBrk="1" hangingPunct="1">
              <a:lnSpc>
                <a:spcPct val="90000"/>
              </a:lnSpc>
              <a:buClr>
                <a:schemeClr val="tx1"/>
              </a:buClr>
              <a:buFont typeface="Wingdings" charset="2"/>
              <a:buNone/>
            </a:pPr>
            <a:r>
              <a:rPr lang="en-US" altLang="en-US" b="1" dirty="0" err="1" smtClean="0"/>
              <a:t>MRCP,FACP,FRCPC,MSc</a:t>
            </a:r>
            <a:endParaRPr lang="en-US" altLang="en-US" b="1" dirty="0" smtClean="0"/>
          </a:p>
          <a:p>
            <a:pPr algn="ctr" eaLnBrk="1" hangingPunct="1">
              <a:lnSpc>
                <a:spcPct val="90000"/>
              </a:lnSpc>
              <a:buClr>
                <a:schemeClr val="tx1"/>
              </a:buClr>
              <a:buFont typeface="Wingdings" charset="2"/>
              <a:buNone/>
            </a:pPr>
            <a:r>
              <a:rPr lang="en-US" altLang="en-US" b="1" dirty="0" err="1" smtClean="0"/>
              <a:t>Asst</a:t>
            </a:r>
            <a:r>
              <a:rPr lang="en-US" altLang="en-US" b="1" dirty="0" smtClean="0"/>
              <a:t> </a:t>
            </a:r>
            <a:r>
              <a:rPr lang="en-US" altLang="en-US" b="1" dirty="0"/>
              <a:t>Prof. of Medicine</a:t>
            </a:r>
          </a:p>
          <a:p>
            <a:pPr algn="ctr" rtl="0" eaLnBrk="1" hangingPunct="1">
              <a:lnSpc>
                <a:spcPct val="90000"/>
              </a:lnSpc>
              <a:buClr>
                <a:schemeClr val="tx1"/>
              </a:buClr>
              <a:buNone/>
            </a:pPr>
            <a:r>
              <a:rPr lang="en-US" altLang="en-US" b="1" dirty="0"/>
              <a:t>Consultant Hematologist and Oncologist </a:t>
            </a:r>
          </a:p>
          <a:p>
            <a:pPr algn="ctr" eaLnBrk="1" hangingPunct="1">
              <a:lnSpc>
                <a:spcPct val="90000"/>
              </a:lnSpc>
              <a:buClr>
                <a:schemeClr val="tx1"/>
              </a:buClr>
              <a:buFont typeface="Wingdings" charset="2"/>
              <a:buNone/>
            </a:pPr>
            <a:r>
              <a:rPr lang="en-US" altLang="en-US" b="1" dirty="0"/>
              <a:t>College of Medicine &amp; KKUH</a:t>
            </a:r>
          </a:p>
          <a:p>
            <a:pPr algn="ctr" eaLnBrk="1" hangingPunct="1">
              <a:lnSpc>
                <a:spcPct val="90000"/>
              </a:lnSpc>
              <a:buClr>
                <a:schemeClr val="tx1"/>
              </a:buClr>
              <a:buFont typeface="Wingdings" charset="2"/>
              <a:buNone/>
            </a:pPr>
            <a:r>
              <a:rPr lang="en-US" altLang="en-US" b="1" dirty="0"/>
              <a:t>Riyadh, Saudi Arabia</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083307D-21A3-144D-ADB0-74FC20D435C7}" type="slidenum">
              <a:rPr lang="ar-SA" altLang="en-US" sz="1400"/>
              <a:pPr eaLnBrk="1" hangingPunct="1"/>
              <a:t>10</a:t>
            </a:fld>
            <a:endParaRPr lang="en-US" altLang="en-US" sz="1400"/>
          </a:p>
        </p:txBody>
      </p:sp>
      <p:sp>
        <p:nvSpPr>
          <p:cNvPr id="69634" name="Rectangle 2"/>
          <p:cNvSpPr>
            <a:spLocks noGrp="1" noChangeArrowheads="1"/>
          </p:cNvSpPr>
          <p:nvPr>
            <p:ph type="ctrTitle"/>
          </p:nvPr>
        </p:nvSpPr>
        <p:spPr>
          <a:xfrm>
            <a:off x="685800" y="85725"/>
            <a:ext cx="8013700" cy="1471613"/>
          </a:xfrm>
        </p:spPr>
        <p:txBody>
          <a:bodyPr/>
          <a:lstStyle/>
          <a:p>
            <a:pPr rtl="0" eaLnBrk="1" hangingPunct="1">
              <a:defRPr/>
            </a:pPr>
            <a:r>
              <a:rPr lang="en-US" sz="4000" b="1" smtClean="0">
                <a:solidFill>
                  <a:srgbClr val="FFFF00"/>
                </a:solidFill>
                <a:latin typeface="Broadway" pitchFamily="82" charset="0"/>
                <a:ea typeface="+mj-ea"/>
              </a:rPr>
              <a:t>Naturally Occurring Anticoagulants in Blood</a:t>
            </a:r>
          </a:p>
        </p:txBody>
      </p:sp>
      <p:pic>
        <p:nvPicPr>
          <p:cNvPr id="13316" name="Picture 3"/>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250825" y="1484313"/>
            <a:ext cx="8761413" cy="5337175"/>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0B5E8891-34B9-9C4B-93E0-525E5D5EE3AE}" type="slidenum">
              <a:rPr lang="ar-SA" altLang="en-US" sz="1400"/>
              <a:pPr eaLnBrk="1" hangingPunct="1"/>
              <a:t>11</a:t>
            </a:fld>
            <a:endParaRPr lang="en-US" altLang="en-US" sz="1400"/>
          </a:p>
        </p:txBody>
      </p:sp>
      <p:sp>
        <p:nvSpPr>
          <p:cNvPr id="70658" name="Rectangle 2"/>
          <p:cNvSpPr>
            <a:spLocks noGrp="1" noChangeArrowheads="1"/>
          </p:cNvSpPr>
          <p:nvPr>
            <p:ph type="ctrTitle"/>
          </p:nvPr>
        </p:nvSpPr>
        <p:spPr>
          <a:xfrm>
            <a:off x="71438" y="188913"/>
            <a:ext cx="8893175" cy="647700"/>
          </a:xfrm>
        </p:spPr>
        <p:txBody>
          <a:bodyPr/>
          <a:lstStyle/>
          <a:p>
            <a:pPr rtl="0" eaLnBrk="1" hangingPunct="1">
              <a:defRPr/>
            </a:pPr>
            <a:r>
              <a:rPr lang="en-US" sz="4400" b="1" smtClean="0">
                <a:solidFill>
                  <a:srgbClr val="FFFF00"/>
                </a:solidFill>
                <a:latin typeface="Broadway" pitchFamily="82" charset="0"/>
                <a:ea typeface="+mj-ea"/>
              </a:rPr>
              <a:t>Traditional Coag. Pathway</a:t>
            </a:r>
          </a:p>
        </p:txBody>
      </p:sp>
      <p:pic>
        <p:nvPicPr>
          <p:cNvPr id="14340" name="Picture 3"/>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79388" y="938213"/>
            <a:ext cx="8761412" cy="60198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DE044CB5-71DE-CA4A-A0F1-0E0F1BBF0AAE}" type="slidenum">
              <a:rPr lang="ar-SA" altLang="en-US" sz="1400"/>
              <a:pPr eaLnBrk="1" hangingPunct="1"/>
              <a:t>12</a:t>
            </a:fld>
            <a:endParaRPr lang="en-US" altLang="en-US" sz="1400"/>
          </a:p>
        </p:txBody>
      </p:sp>
      <p:sp>
        <p:nvSpPr>
          <p:cNvPr id="136194" name="Rectangle 2"/>
          <p:cNvSpPr>
            <a:spLocks noGrp="1" noChangeArrowheads="1"/>
          </p:cNvSpPr>
          <p:nvPr>
            <p:ph type="title"/>
          </p:nvPr>
        </p:nvSpPr>
        <p:spPr/>
        <p:txBody>
          <a:bodyPr/>
          <a:lstStyle/>
          <a:p>
            <a:pPr eaLnBrk="1" hangingPunct="1">
              <a:defRPr/>
            </a:pPr>
            <a:r>
              <a:rPr lang="en-US" sz="4000" b="1" dirty="0" smtClean="0">
                <a:solidFill>
                  <a:srgbClr val="FFFF00"/>
                </a:solidFill>
                <a:ea typeface="+mj-ea"/>
              </a:rPr>
              <a:t>Problems with traditional coagulation pathway</a:t>
            </a:r>
          </a:p>
        </p:txBody>
      </p:sp>
      <p:sp>
        <p:nvSpPr>
          <p:cNvPr id="136195" name="Rectangle 3"/>
          <p:cNvSpPr>
            <a:spLocks noGrp="1" noChangeArrowheads="1"/>
          </p:cNvSpPr>
          <p:nvPr>
            <p:ph type="body" idx="1"/>
          </p:nvPr>
        </p:nvSpPr>
        <p:spPr>
          <a:xfrm>
            <a:off x="457200" y="1600200"/>
            <a:ext cx="8435975" cy="5257800"/>
          </a:xfrm>
        </p:spPr>
        <p:txBody>
          <a:bodyPr/>
          <a:lstStyle/>
          <a:p>
            <a:pPr algn="l" eaLnBrk="1" hangingPunct="1">
              <a:buFont typeface="Wingdings" charset="2"/>
              <a:buNone/>
            </a:pPr>
            <a:r>
              <a:rPr lang="en-US" altLang="en-US" sz="2800">
                <a:solidFill>
                  <a:srgbClr val="FFCC00"/>
                </a:solidFill>
              </a:rPr>
              <a:t>● </a:t>
            </a:r>
            <a:r>
              <a:rPr lang="en-US" altLang="en-US" sz="2800"/>
              <a:t>No explanation why FVIII or FIX deficiency   causes clinically severe bleeding , since the extrinsic pathway ought to bypass the need for FVIII and FIX.</a:t>
            </a:r>
          </a:p>
          <a:p>
            <a:pPr algn="l" eaLnBrk="1" hangingPunct="1">
              <a:buFont typeface="Wingdings" charset="2"/>
              <a:buNone/>
            </a:pPr>
            <a:r>
              <a:rPr lang="en-US" altLang="en-US" sz="2800">
                <a:solidFill>
                  <a:srgbClr val="FFCC00"/>
                </a:solidFill>
              </a:rPr>
              <a:t>● </a:t>
            </a:r>
            <a:r>
              <a:rPr lang="en-US" altLang="en-US" sz="2800"/>
              <a:t>No explanation for less severe bleeding in FXI deficiency</a:t>
            </a:r>
          </a:p>
          <a:p>
            <a:pPr algn="l" eaLnBrk="1" hangingPunct="1">
              <a:buFont typeface="Wingdings" charset="2"/>
              <a:buNone/>
            </a:pPr>
            <a:r>
              <a:rPr lang="en-US" altLang="en-US" sz="2800">
                <a:solidFill>
                  <a:srgbClr val="FFCC00"/>
                </a:solidFill>
              </a:rPr>
              <a:t>● </a:t>
            </a:r>
            <a:r>
              <a:rPr lang="en-US" altLang="en-US" sz="2800"/>
              <a:t>No explanation for absent bleeding in FXII deficiency</a:t>
            </a:r>
          </a:p>
          <a:p>
            <a:pPr algn="l" eaLnBrk="1" hangingPunct="1">
              <a:buFont typeface="Wingdings" charset="2"/>
              <a:buNone/>
            </a:pPr>
            <a:r>
              <a:rPr lang="en-US" altLang="en-US" sz="2800">
                <a:solidFill>
                  <a:srgbClr val="FFCC00"/>
                </a:solidFill>
              </a:rPr>
              <a:t>● </a:t>
            </a:r>
            <a:r>
              <a:rPr lang="en-US" altLang="en-US" sz="2800"/>
              <a:t>No explanation for the lag phase followed by explosively rapid thrombin generation observed experimentally</a:t>
            </a:r>
          </a:p>
          <a:p>
            <a:pPr algn="l" eaLnBrk="1" hangingPunct="1">
              <a:buFont typeface="Wingdings" charset="2"/>
              <a:buNone/>
            </a:pPr>
            <a:endParaRPr lang="en-US" altLang="en-US" sz="2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07F3F0C-E54F-F945-B81A-B418C2675763}" type="slidenum">
              <a:rPr lang="ar-SA" altLang="en-US" sz="1400"/>
              <a:pPr eaLnBrk="1" hangingPunct="1"/>
              <a:t>13</a:t>
            </a:fld>
            <a:endParaRPr lang="en-US" altLang="en-US" sz="1400"/>
          </a:p>
        </p:txBody>
      </p:sp>
      <p:sp>
        <p:nvSpPr>
          <p:cNvPr id="71682" name="Rectangle 2"/>
          <p:cNvSpPr>
            <a:spLocks noGrp="1" noChangeArrowheads="1"/>
          </p:cNvSpPr>
          <p:nvPr>
            <p:ph type="ctrTitle"/>
          </p:nvPr>
        </p:nvSpPr>
        <p:spPr>
          <a:xfrm>
            <a:off x="0" y="-171450"/>
            <a:ext cx="9144000" cy="981075"/>
          </a:xfrm>
        </p:spPr>
        <p:txBody>
          <a:bodyPr/>
          <a:lstStyle/>
          <a:p>
            <a:pPr rtl="0" eaLnBrk="1" hangingPunct="1">
              <a:defRPr/>
            </a:pPr>
            <a:r>
              <a:rPr lang="en-US" sz="3600" b="1" smtClean="0">
                <a:solidFill>
                  <a:srgbClr val="FFFF00"/>
                </a:solidFill>
                <a:latin typeface="Broadway" pitchFamily="82" charset="0"/>
                <a:ea typeface="+mj-ea"/>
              </a:rPr>
              <a:t>New Concept of Blood Coagulation</a:t>
            </a:r>
          </a:p>
        </p:txBody>
      </p:sp>
      <p:sp>
        <p:nvSpPr>
          <p:cNvPr id="71683" name="Rectangle 3"/>
          <p:cNvSpPr>
            <a:spLocks noGrp="1" noChangeArrowheads="1"/>
          </p:cNvSpPr>
          <p:nvPr>
            <p:ph type="subTitle" idx="1"/>
          </p:nvPr>
        </p:nvSpPr>
        <p:spPr>
          <a:xfrm>
            <a:off x="731838" y="2973388"/>
            <a:ext cx="7585075" cy="2778125"/>
          </a:xfrm>
        </p:spPr>
        <p:txBody>
          <a:bodyPr/>
          <a:lstStyle/>
          <a:p>
            <a:pPr algn="l" rtl="0" eaLnBrk="1" hangingPunct="1">
              <a:lnSpc>
                <a:spcPct val="130000"/>
              </a:lnSpc>
              <a:spcBef>
                <a:spcPct val="85000"/>
              </a:spcBef>
              <a:buFont typeface="Wingdings" charset="2"/>
              <a:buNone/>
            </a:pPr>
            <a:endParaRPr lang="en-US" altLang="en-US" sz="4400" b="1">
              <a:latin typeface="Bernard MT Condensed" charset="0"/>
            </a:endParaRPr>
          </a:p>
        </p:txBody>
      </p:sp>
      <p:pic>
        <p:nvPicPr>
          <p:cNvPr id="163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908050"/>
            <a:ext cx="8990012"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D6238C3-7C2A-5849-91FD-254056CD4F2E}" type="slidenum">
              <a:rPr lang="ar-SA" altLang="en-US" sz="1400"/>
              <a:pPr eaLnBrk="1" hangingPunct="1"/>
              <a:t>14</a:t>
            </a:fld>
            <a:endParaRPr lang="en-US" altLang="en-US" sz="1400"/>
          </a:p>
        </p:txBody>
      </p:sp>
      <p:sp>
        <p:nvSpPr>
          <p:cNvPr id="72706" name="Rectangle 2"/>
          <p:cNvSpPr>
            <a:spLocks noGrp="1" noChangeArrowheads="1"/>
          </p:cNvSpPr>
          <p:nvPr>
            <p:ph type="ctrTitle"/>
          </p:nvPr>
        </p:nvSpPr>
        <p:spPr>
          <a:xfrm>
            <a:off x="685800" y="115888"/>
            <a:ext cx="7772400" cy="1470025"/>
          </a:xfrm>
        </p:spPr>
        <p:txBody>
          <a:bodyPr/>
          <a:lstStyle/>
          <a:p>
            <a:pPr rtl="0" eaLnBrk="1" hangingPunct="1">
              <a:defRPr/>
            </a:pPr>
            <a:r>
              <a:rPr lang="en-US" sz="4400" b="1" smtClean="0">
                <a:solidFill>
                  <a:srgbClr val="FFFF00"/>
                </a:solidFill>
                <a:latin typeface="Broadway" pitchFamily="82" charset="0"/>
                <a:ea typeface="+mj-ea"/>
              </a:rPr>
              <a:t>Approach to a Patient with Bleeding Tendency</a:t>
            </a:r>
          </a:p>
        </p:txBody>
      </p:sp>
      <p:sp>
        <p:nvSpPr>
          <p:cNvPr id="72707" name="Rectangle 3"/>
          <p:cNvSpPr>
            <a:spLocks noGrp="1" noChangeArrowheads="1"/>
          </p:cNvSpPr>
          <p:nvPr>
            <p:ph type="subTitle" idx="1"/>
          </p:nvPr>
        </p:nvSpPr>
        <p:spPr>
          <a:xfrm>
            <a:off x="731838" y="1701800"/>
            <a:ext cx="7585075" cy="2778125"/>
          </a:xfrm>
        </p:spPr>
        <p:txBody>
          <a:bodyPr/>
          <a:lstStyle/>
          <a:p>
            <a:pPr algn="l" rtl="0" eaLnBrk="1" hangingPunct="1">
              <a:lnSpc>
                <a:spcPct val="130000"/>
              </a:lnSpc>
              <a:spcBef>
                <a:spcPct val="85000"/>
              </a:spcBef>
              <a:buFont typeface="Wingdings" charset="2"/>
              <a:buNone/>
            </a:pPr>
            <a:r>
              <a:rPr lang="en-US" altLang="en-US" sz="2200" b="1">
                <a:latin typeface="Arial Black" charset="0"/>
              </a:rPr>
              <a:t>History</a:t>
            </a:r>
          </a:p>
          <a:p>
            <a:pPr algn="l" rtl="0" eaLnBrk="1" hangingPunct="1">
              <a:lnSpc>
                <a:spcPct val="130000"/>
              </a:lnSpc>
              <a:spcBef>
                <a:spcPct val="85000"/>
              </a:spcBef>
              <a:buFont typeface="Wingdings" charset="2"/>
              <a:buChar char="Ø"/>
            </a:pPr>
            <a:r>
              <a:rPr lang="en-US" altLang="en-US" sz="2200" b="1">
                <a:latin typeface="Arial Black" charset="0"/>
              </a:rPr>
              <a:t> </a:t>
            </a:r>
            <a:r>
              <a:rPr lang="en-US" altLang="en-US" sz="2200" b="1" u="sng">
                <a:latin typeface="Arial Black" charset="0"/>
              </a:rPr>
              <a:t>Type of Bleeding</a:t>
            </a:r>
          </a:p>
          <a:p>
            <a:pPr marL="457200" lvl="1" indent="0" algn="l" rtl="0" eaLnBrk="1" hangingPunct="1">
              <a:spcBef>
                <a:spcPct val="55000"/>
              </a:spcBef>
            </a:pPr>
            <a:r>
              <a:rPr lang="en-US" altLang="en-US" sz="2200" b="1">
                <a:latin typeface="Arial Black" charset="0"/>
              </a:rPr>
              <a:t> Mucosal &amp; Skin</a:t>
            </a:r>
          </a:p>
          <a:p>
            <a:pPr marL="457200" lvl="1" indent="0" algn="l" rtl="0" eaLnBrk="1" hangingPunct="1">
              <a:spcBef>
                <a:spcPct val="55000"/>
              </a:spcBef>
            </a:pPr>
            <a:r>
              <a:rPr lang="en-US" altLang="en-US" sz="2200" b="1">
                <a:latin typeface="Arial Black" charset="0"/>
              </a:rPr>
              <a:t> Joint &amp; Muscles</a:t>
            </a:r>
          </a:p>
          <a:p>
            <a:pPr algn="l" rtl="0" eaLnBrk="1" hangingPunct="1">
              <a:lnSpc>
                <a:spcPct val="130000"/>
              </a:lnSpc>
              <a:spcBef>
                <a:spcPct val="85000"/>
              </a:spcBef>
              <a:buFont typeface="Wingdings" charset="2"/>
              <a:buChar char="Ø"/>
            </a:pPr>
            <a:r>
              <a:rPr lang="en-US" altLang="en-US" sz="2200" b="1">
                <a:latin typeface="Arial Black" charset="0"/>
              </a:rPr>
              <a:t> </a:t>
            </a:r>
            <a:r>
              <a:rPr lang="en-US" altLang="en-US" sz="2200" b="1" u="sng">
                <a:latin typeface="Arial Black" charset="0"/>
              </a:rPr>
              <a:t>Past Surgical History</a:t>
            </a:r>
          </a:p>
          <a:p>
            <a:pPr marL="457200" lvl="1" indent="0" algn="l" rtl="0" eaLnBrk="1" hangingPunct="1">
              <a:spcBef>
                <a:spcPct val="55000"/>
              </a:spcBef>
            </a:pPr>
            <a:r>
              <a:rPr lang="en-US" altLang="en-US" sz="2200" b="1">
                <a:latin typeface="Arial Black" charset="0"/>
              </a:rPr>
              <a:t> Family History</a:t>
            </a:r>
          </a:p>
          <a:p>
            <a:pPr marL="457200" lvl="1" indent="0" algn="l" rtl="0" eaLnBrk="1" hangingPunct="1">
              <a:spcBef>
                <a:spcPct val="55000"/>
              </a:spcBef>
            </a:pPr>
            <a:r>
              <a:rPr lang="en-US" altLang="en-US" sz="2200" b="1">
                <a:latin typeface="Arial Black" charset="0"/>
              </a:rPr>
              <a:t> If +ve family history,</a:t>
            </a:r>
          </a:p>
          <a:p>
            <a:pPr marL="457200" lvl="1" indent="0" algn="l" rtl="0" eaLnBrk="1" hangingPunct="1">
              <a:spcBef>
                <a:spcPct val="55000"/>
              </a:spcBef>
              <a:buFont typeface="Wingdings" charset="2"/>
              <a:buNone/>
            </a:pPr>
            <a:r>
              <a:rPr lang="en-US" altLang="en-US" sz="2200" b="1">
                <a:latin typeface="Arial Black" charset="0"/>
              </a:rPr>
              <a:t>   pattern of inheritance</a:t>
            </a:r>
          </a:p>
          <a:p>
            <a:pPr marL="457200" lvl="1" indent="0" algn="l" rtl="0" eaLnBrk="1" hangingPunct="1">
              <a:spcBef>
                <a:spcPct val="55000"/>
              </a:spcBef>
            </a:pPr>
            <a:r>
              <a:rPr lang="en-US" altLang="en-US" sz="2200" b="1">
                <a:latin typeface="Arial Black" charset="0"/>
              </a:rPr>
              <a:t> Drugs</a:t>
            </a:r>
          </a:p>
          <a:p>
            <a:pPr marL="457200" lvl="1" indent="0" algn="l" rtl="0" eaLnBrk="1" hangingPunct="1">
              <a:spcBef>
                <a:spcPct val="55000"/>
              </a:spcBef>
              <a:buFont typeface="Wingdings" charset="2"/>
              <a:buNone/>
            </a:pPr>
            <a:endParaRPr lang="en-US" altLang="en-US" sz="2200" b="1">
              <a:latin typeface="Arial Black" charset="0"/>
            </a:endParaRPr>
          </a:p>
          <a:p>
            <a:pPr marL="457200" lvl="1" indent="0" algn="l" rtl="0" eaLnBrk="1" hangingPunct="1">
              <a:spcBef>
                <a:spcPct val="55000"/>
              </a:spcBef>
            </a:pPr>
            <a:endParaRPr lang="en-US" altLang="en-US" sz="2200" b="1">
              <a:latin typeface="Arial Black"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913BBAFA-B029-4A48-B71B-38403FE79303}" type="slidenum">
              <a:rPr lang="ar-SA" altLang="en-US" sz="1400"/>
              <a:pPr eaLnBrk="1" hangingPunct="1"/>
              <a:t>15</a:t>
            </a:fld>
            <a:endParaRPr lang="en-US" altLang="en-US" sz="1400"/>
          </a:p>
        </p:txBody>
      </p:sp>
      <p:sp>
        <p:nvSpPr>
          <p:cNvPr id="73730" name="Rectangle 2"/>
          <p:cNvSpPr>
            <a:spLocks noGrp="1" noChangeArrowheads="1"/>
          </p:cNvSpPr>
          <p:nvPr>
            <p:ph type="ctrTitle"/>
          </p:nvPr>
        </p:nvSpPr>
        <p:spPr>
          <a:xfrm>
            <a:off x="685800" y="26988"/>
            <a:ext cx="7772400" cy="1470025"/>
          </a:xfrm>
        </p:spPr>
        <p:txBody>
          <a:bodyPr/>
          <a:lstStyle/>
          <a:p>
            <a:pPr rtl="0" eaLnBrk="1" hangingPunct="1">
              <a:defRPr/>
            </a:pPr>
            <a:r>
              <a:rPr lang="en-US" sz="4400" b="1" smtClean="0">
                <a:solidFill>
                  <a:srgbClr val="FFFF00"/>
                </a:solidFill>
                <a:latin typeface="Broadway" pitchFamily="82" charset="0"/>
                <a:ea typeface="+mj-ea"/>
              </a:rPr>
              <a:t>Approach to a Patient with Bleeding Tendency</a:t>
            </a:r>
          </a:p>
        </p:txBody>
      </p:sp>
      <p:sp>
        <p:nvSpPr>
          <p:cNvPr id="73731" name="Rectangle 3"/>
          <p:cNvSpPr>
            <a:spLocks noGrp="1" noChangeArrowheads="1"/>
          </p:cNvSpPr>
          <p:nvPr>
            <p:ph type="subTitle" idx="1"/>
          </p:nvPr>
        </p:nvSpPr>
        <p:spPr>
          <a:xfrm>
            <a:off x="731838" y="1658938"/>
            <a:ext cx="7872412" cy="2778125"/>
          </a:xfrm>
        </p:spPr>
        <p:txBody>
          <a:bodyPr/>
          <a:lstStyle/>
          <a:p>
            <a:pPr algn="l" rtl="0" eaLnBrk="1" hangingPunct="1">
              <a:lnSpc>
                <a:spcPct val="130000"/>
              </a:lnSpc>
              <a:spcBef>
                <a:spcPct val="85000"/>
              </a:spcBef>
              <a:buFont typeface="Wingdings" charset="2"/>
              <a:buChar char="Ø"/>
            </a:pPr>
            <a:r>
              <a:rPr lang="en-US" altLang="en-US" sz="2000" b="1">
                <a:latin typeface="Arial Black" charset="0"/>
              </a:rPr>
              <a:t> </a:t>
            </a:r>
            <a:r>
              <a:rPr lang="en-US" altLang="en-US" sz="2000" b="1" u="sng">
                <a:latin typeface="Arial Black" charset="0"/>
              </a:rPr>
              <a:t>Examination</a:t>
            </a:r>
          </a:p>
          <a:p>
            <a:pPr marL="457200" lvl="1" indent="0" algn="l" rtl="0" eaLnBrk="1" hangingPunct="1">
              <a:spcBef>
                <a:spcPct val="55000"/>
              </a:spcBef>
            </a:pPr>
            <a:r>
              <a:rPr lang="en-US" altLang="en-US" sz="2000" b="1">
                <a:latin typeface="Arial Black" charset="0"/>
              </a:rPr>
              <a:t> Skin &amp; oral mucosa</a:t>
            </a:r>
          </a:p>
          <a:p>
            <a:pPr marL="457200" lvl="1" indent="0" algn="l" rtl="0" eaLnBrk="1" hangingPunct="1">
              <a:spcBef>
                <a:spcPct val="55000"/>
              </a:spcBef>
            </a:pPr>
            <a:r>
              <a:rPr lang="en-US" altLang="en-US" sz="2000" b="1">
                <a:latin typeface="Arial Black" charset="0"/>
              </a:rPr>
              <a:t> Joints</a:t>
            </a:r>
          </a:p>
          <a:p>
            <a:pPr marL="457200" lvl="1" indent="0" algn="l" rtl="0" eaLnBrk="1" hangingPunct="1">
              <a:spcBef>
                <a:spcPct val="55000"/>
              </a:spcBef>
            </a:pPr>
            <a:r>
              <a:rPr lang="en-US" altLang="en-US" sz="2000" b="1">
                <a:latin typeface="Arial Black" charset="0"/>
              </a:rPr>
              <a:t> Associated abnormalities</a:t>
            </a:r>
          </a:p>
          <a:p>
            <a:pPr algn="l" rtl="0" eaLnBrk="1" hangingPunct="1">
              <a:lnSpc>
                <a:spcPct val="130000"/>
              </a:lnSpc>
              <a:spcBef>
                <a:spcPct val="85000"/>
              </a:spcBef>
              <a:buFont typeface="Wingdings" charset="2"/>
              <a:buChar char="Ø"/>
            </a:pPr>
            <a:r>
              <a:rPr lang="en-US" altLang="en-US" sz="2000" b="1">
                <a:latin typeface="Arial Black" charset="0"/>
              </a:rPr>
              <a:t> </a:t>
            </a:r>
            <a:r>
              <a:rPr lang="en-US" altLang="en-US" sz="2000" b="1" u="sng">
                <a:latin typeface="Arial Black" charset="0"/>
              </a:rPr>
              <a:t>Investigations</a:t>
            </a:r>
          </a:p>
          <a:p>
            <a:pPr marL="457200" lvl="1" indent="0" algn="l" rtl="0" eaLnBrk="1" hangingPunct="1">
              <a:lnSpc>
                <a:spcPct val="85000"/>
              </a:lnSpc>
              <a:spcBef>
                <a:spcPct val="40000"/>
              </a:spcBef>
            </a:pPr>
            <a:r>
              <a:rPr lang="en-US" altLang="en-US" sz="2000" b="1">
                <a:latin typeface="Arial Black" charset="0"/>
              </a:rPr>
              <a:t> Prothrombin time</a:t>
            </a:r>
          </a:p>
          <a:p>
            <a:pPr marL="457200" lvl="1" indent="0" algn="l" rtl="0" eaLnBrk="1" hangingPunct="1">
              <a:lnSpc>
                <a:spcPct val="85000"/>
              </a:lnSpc>
              <a:spcBef>
                <a:spcPct val="40000"/>
              </a:spcBef>
            </a:pPr>
            <a:r>
              <a:rPr lang="en-US" altLang="en-US" sz="2000" b="1">
                <a:latin typeface="Arial Black" charset="0"/>
              </a:rPr>
              <a:t> Partial thomboplastin time</a:t>
            </a:r>
          </a:p>
          <a:p>
            <a:pPr marL="457200" lvl="1" indent="0" algn="l" rtl="0" eaLnBrk="1" hangingPunct="1">
              <a:lnSpc>
                <a:spcPct val="85000"/>
              </a:lnSpc>
              <a:spcBef>
                <a:spcPct val="40000"/>
              </a:spcBef>
            </a:pPr>
            <a:r>
              <a:rPr lang="en-US" altLang="en-US" sz="2000" b="1">
                <a:latin typeface="Arial Black" charset="0"/>
              </a:rPr>
              <a:t> Platelet count </a:t>
            </a:r>
          </a:p>
          <a:p>
            <a:pPr marL="457200" lvl="1" indent="0" algn="l" rtl="0" eaLnBrk="1" hangingPunct="1">
              <a:lnSpc>
                <a:spcPct val="85000"/>
              </a:lnSpc>
              <a:spcBef>
                <a:spcPct val="40000"/>
              </a:spcBef>
            </a:pPr>
            <a:r>
              <a:rPr lang="en-US" altLang="en-US" sz="2000" b="1">
                <a:latin typeface="Arial Black" charset="0"/>
              </a:rPr>
              <a:t> Bleeding time</a:t>
            </a:r>
          </a:p>
          <a:p>
            <a:pPr marL="457200" lvl="1" indent="0" algn="l" rtl="0" eaLnBrk="1" hangingPunct="1">
              <a:lnSpc>
                <a:spcPct val="85000"/>
              </a:lnSpc>
              <a:spcBef>
                <a:spcPct val="40000"/>
              </a:spcBef>
            </a:pPr>
            <a:r>
              <a:rPr lang="en-US" altLang="en-US" sz="2000" b="1">
                <a:latin typeface="Arial Black" charset="0"/>
              </a:rPr>
              <a:t> Thrombin time</a:t>
            </a:r>
          </a:p>
          <a:p>
            <a:pPr marL="457200" lvl="1" indent="0" algn="l" rtl="0" eaLnBrk="1" hangingPunct="1">
              <a:spcBef>
                <a:spcPct val="55000"/>
              </a:spcBef>
            </a:pPr>
            <a:endParaRPr lang="en-US" altLang="en-US" sz="2000" b="1">
              <a:latin typeface="Arial Black"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37DD0CD9-FAF8-8348-87D0-CC62C5AC7352}" type="slidenum">
              <a:rPr lang="ar-SA" altLang="en-US" sz="1400"/>
              <a:pPr eaLnBrk="1" hangingPunct="1"/>
              <a:t>16</a:t>
            </a:fld>
            <a:endParaRPr lang="en-US" altLang="en-US" sz="1400"/>
          </a:p>
        </p:txBody>
      </p:sp>
      <p:sp>
        <p:nvSpPr>
          <p:cNvPr id="74754" name="Rectangle 2"/>
          <p:cNvSpPr>
            <a:spLocks noGrp="1" noChangeArrowheads="1"/>
          </p:cNvSpPr>
          <p:nvPr>
            <p:ph type="title"/>
          </p:nvPr>
        </p:nvSpPr>
        <p:spPr>
          <a:xfrm>
            <a:off x="457200" y="115888"/>
            <a:ext cx="8229600" cy="1143000"/>
          </a:xfrm>
        </p:spPr>
        <p:txBody>
          <a:bodyPr/>
          <a:lstStyle/>
          <a:p>
            <a:pPr rtl="0" eaLnBrk="1" hangingPunct="1">
              <a:defRPr/>
            </a:pPr>
            <a:r>
              <a:rPr lang="en-US" sz="3600" b="1" smtClean="0">
                <a:solidFill>
                  <a:srgbClr val="FFFF00"/>
                </a:solidFill>
                <a:latin typeface="Broadway" pitchFamily="82" charset="0"/>
                <a:ea typeface="+mj-ea"/>
              </a:rPr>
              <a:t>First-line tests  in a case of Bleeding tendency</a:t>
            </a:r>
          </a:p>
        </p:txBody>
      </p:sp>
      <p:pic>
        <p:nvPicPr>
          <p:cNvPr id="19460"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9388" y="1196975"/>
            <a:ext cx="8796337" cy="6048375"/>
          </a:xfrm>
          <a:solidFill>
            <a:schemeClr val="bg1"/>
          </a:solidFill>
          <a:ln>
            <a:solidFill>
              <a:schemeClr val="bg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1A6FCCEF-0AE6-7A48-ADDE-C9D3C5D6EDAC}" type="slidenum">
              <a:rPr lang="ar-SA" altLang="en-US" sz="1400"/>
              <a:pPr eaLnBrk="1" hangingPunct="1"/>
              <a:t>17</a:t>
            </a:fld>
            <a:endParaRPr lang="en-US" altLang="en-US" sz="1400"/>
          </a:p>
        </p:txBody>
      </p:sp>
      <p:sp>
        <p:nvSpPr>
          <p:cNvPr id="75778" name="Rectangle 2"/>
          <p:cNvSpPr>
            <a:spLocks noGrp="1" noChangeArrowheads="1"/>
          </p:cNvSpPr>
          <p:nvPr>
            <p:ph type="title"/>
          </p:nvPr>
        </p:nvSpPr>
        <p:spPr>
          <a:xfrm>
            <a:off x="457200" y="188913"/>
            <a:ext cx="8229600" cy="561975"/>
          </a:xfrm>
        </p:spPr>
        <p:txBody>
          <a:bodyPr/>
          <a:lstStyle/>
          <a:p>
            <a:pPr eaLnBrk="1" hangingPunct="1">
              <a:defRPr/>
            </a:pPr>
            <a:r>
              <a:rPr lang="en-US" sz="4000" b="1" smtClean="0">
                <a:solidFill>
                  <a:srgbClr val="FFFF00"/>
                </a:solidFill>
                <a:latin typeface="Broadway" pitchFamily="82" charset="0"/>
                <a:ea typeface="+mj-ea"/>
              </a:rPr>
              <a:t>Inherited Platelet disorders</a:t>
            </a:r>
          </a:p>
        </p:txBody>
      </p:sp>
      <p:pic>
        <p:nvPicPr>
          <p:cNvPr id="2048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36613"/>
            <a:ext cx="9144000" cy="6021387"/>
          </a:xfrm>
          <a:noFill/>
          <a:extLst>
            <a:ext uri="{909E8E84-426E-40DD-AFC4-6F175D3DCCD1}">
              <a14:hiddenFill xmlns:a14="http://schemas.microsoft.com/office/drawing/2010/main">
                <a:solidFill>
                  <a:srgbClr val="FFFFFF"/>
                </a:solidFill>
              </a14:hiddenFill>
            </a:ext>
          </a:extLst>
        </p:spPr>
      </p:pic>
      <p:sp>
        <p:nvSpPr>
          <p:cNvPr id="20485" name="Oval 5"/>
          <p:cNvSpPr>
            <a:spLocks noChangeArrowheads="1"/>
          </p:cNvSpPr>
          <p:nvPr/>
        </p:nvSpPr>
        <p:spPr bwMode="auto">
          <a:xfrm>
            <a:off x="0" y="5516563"/>
            <a:ext cx="1908175" cy="504825"/>
          </a:xfrm>
          <a:prstGeom prst="ellipse">
            <a:avLst/>
          </a:prstGeom>
          <a:solidFill>
            <a:schemeClr val="accent1">
              <a:alpha val="0"/>
            </a:schemeClr>
          </a:solidFill>
          <a:ln w="9525">
            <a:solidFill>
              <a:srgbClr val="FF0000"/>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20486" name="Oval 6"/>
          <p:cNvSpPr>
            <a:spLocks noChangeArrowheads="1"/>
          </p:cNvSpPr>
          <p:nvPr/>
        </p:nvSpPr>
        <p:spPr bwMode="auto">
          <a:xfrm>
            <a:off x="0" y="1196975"/>
            <a:ext cx="2268538" cy="503238"/>
          </a:xfrm>
          <a:prstGeom prst="ellipse">
            <a:avLst/>
          </a:prstGeom>
          <a:solidFill>
            <a:schemeClr val="accent1">
              <a:alpha val="0"/>
            </a:schemeClr>
          </a:solidFill>
          <a:ln w="12700">
            <a:solidFill>
              <a:srgbClr val="FFFF00"/>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20487" name="Oval 7"/>
          <p:cNvSpPr>
            <a:spLocks noChangeArrowheads="1"/>
          </p:cNvSpPr>
          <p:nvPr/>
        </p:nvSpPr>
        <p:spPr bwMode="auto">
          <a:xfrm>
            <a:off x="0" y="1628775"/>
            <a:ext cx="2268538" cy="503238"/>
          </a:xfrm>
          <a:prstGeom prst="ellipse">
            <a:avLst/>
          </a:prstGeom>
          <a:solidFill>
            <a:schemeClr val="accent1">
              <a:alpha val="0"/>
            </a:schemeClr>
          </a:solidFill>
          <a:ln w="12700">
            <a:solidFill>
              <a:srgbClr val="66FFFF"/>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06A2EF8E-7DC2-8A45-AB25-BDC1F6D202D3}" type="slidenum">
              <a:rPr lang="ar-SA" altLang="en-US" sz="1400"/>
              <a:pPr eaLnBrk="1" hangingPunct="1"/>
              <a:t>18</a:t>
            </a:fld>
            <a:endParaRPr lang="en-US" altLang="en-US" sz="1400"/>
          </a:p>
        </p:txBody>
      </p:sp>
      <p:sp>
        <p:nvSpPr>
          <p:cNvPr id="76802" name="Rectangle 2"/>
          <p:cNvSpPr>
            <a:spLocks noGrp="1" noChangeArrowheads="1"/>
          </p:cNvSpPr>
          <p:nvPr>
            <p:ph type="title"/>
          </p:nvPr>
        </p:nvSpPr>
        <p:spPr>
          <a:xfrm>
            <a:off x="250825" y="404813"/>
            <a:ext cx="8686800" cy="777875"/>
          </a:xfrm>
        </p:spPr>
        <p:txBody>
          <a:bodyPr/>
          <a:lstStyle/>
          <a:p>
            <a:pPr eaLnBrk="1" hangingPunct="1">
              <a:defRPr/>
            </a:pPr>
            <a:r>
              <a:rPr lang="en-US" sz="4000" b="1" dirty="0" smtClean="0">
                <a:solidFill>
                  <a:srgbClr val="FFFF00"/>
                </a:solidFill>
                <a:latin typeface="Broadway" pitchFamily="82" charset="0"/>
                <a:ea typeface="+mj-ea"/>
              </a:rPr>
              <a:t>Inherited </a:t>
            </a:r>
            <a:r>
              <a:rPr lang="en-US" sz="4000" b="1" dirty="0" err="1" smtClean="0">
                <a:solidFill>
                  <a:srgbClr val="FFFF00"/>
                </a:solidFill>
                <a:latin typeface="Broadway" pitchFamily="82" charset="0"/>
                <a:ea typeface="+mj-ea"/>
              </a:rPr>
              <a:t>Thrombocytopenias</a:t>
            </a:r>
            <a:endParaRPr lang="en-US" sz="4000" b="1" dirty="0" smtClean="0">
              <a:solidFill>
                <a:srgbClr val="FFFF00"/>
              </a:solidFill>
              <a:latin typeface="Broadway" pitchFamily="82" charset="0"/>
              <a:ea typeface="+mj-ea"/>
            </a:endParaRPr>
          </a:p>
        </p:txBody>
      </p:sp>
      <p:sp>
        <p:nvSpPr>
          <p:cNvPr id="76803" name="Rectangle 3"/>
          <p:cNvSpPr>
            <a:spLocks noGrp="1" noChangeArrowheads="1"/>
          </p:cNvSpPr>
          <p:nvPr>
            <p:ph type="body" idx="1"/>
          </p:nvPr>
        </p:nvSpPr>
        <p:spPr>
          <a:xfrm>
            <a:off x="395288" y="2133600"/>
            <a:ext cx="8229600" cy="4205288"/>
          </a:xfrm>
        </p:spPr>
        <p:txBody>
          <a:bodyPr/>
          <a:lstStyle/>
          <a:p>
            <a:pPr algn="l" rtl="0" eaLnBrk="1" hangingPunct="1">
              <a:lnSpc>
                <a:spcPct val="90000"/>
              </a:lnSpc>
            </a:pPr>
            <a:r>
              <a:rPr lang="en-US" altLang="en-US" sz="2400" b="1">
                <a:latin typeface="Arial Black" charset="0"/>
              </a:rPr>
              <a:t>May-Hegglin thrombocytopenia</a:t>
            </a:r>
          </a:p>
          <a:p>
            <a:pPr algn="l" rtl="0" eaLnBrk="1" hangingPunct="1">
              <a:lnSpc>
                <a:spcPct val="90000"/>
              </a:lnSpc>
            </a:pPr>
            <a:r>
              <a:rPr lang="en-US" altLang="en-US" sz="2400" b="1">
                <a:latin typeface="Arial Black" charset="0"/>
              </a:rPr>
              <a:t>Thrombocytopenia with absent radii (TAR).</a:t>
            </a:r>
          </a:p>
          <a:p>
            <a:pPr algn="l" rtl="0" eaLnBrk="1" hangingPunct="1">
              <a:lnSpc>
                <a:spcPct val="90000"/>
              </a:lnSpc>
            </a:pPr>
            <a:r>
              <a:rPr lang="en-US" altLang="en-US" sz="2400" b="1">
                <a:latin typeface="Arial Black" charset="0"/>
              </a:rPr>
              <a:t>Wiskott-Aldrich syndrome.</a:t>
            </a:r>
          </a:p>
          <a:p>
            <a:pPr algn="l" rtl="0" eaLnBrk="1" hangingPunct="1">
              <a:lnSpc>
                <a:spcPct val="90000"/>
              </a:lnSpc>
            </a:pPr>
            <a:r>
              <a:rPr lang="en-US" altLang="en-US" sz="2400" b="1">
                <a:latin typeface="Arial Black" charset="0"/>
              </a:rPr>
              <a:t>Epstein’s Syndrome. </a:t>
            </a:r>
          </a:p>
          <a:p>
            <a:pPr algn="l" rtl="0" eaLnBrk="1" hangingPunct="1">
              <a:lnSpc>
                <a:spcPct val="90000"/>
              </a:lnSpc>
              <a:buFont typeface="Wingdings" charset="2"/>
              <a:buNone/>
            </a:pPr>
            <a:endParaRPr lang="en-US" altLang="en-US" sz="2400" b="1">
              <a:latin typeface="Arial Black" charset="0"/>
            </a:endParaRPr>
          </a:p>
          <a:p>
            <a:pPr algn="l" rtl="0" eaLnBrk="1" hangingPunct="1">
              <a:lnSpc>
                <a:spcPct val="90000"/>
              </a:lnSpc>
              <a:buFont typeface="Wingdings" charset="2"/>
              <a:buNone/>
            </a:pPr>
            <a:r>
              <a:rPr lang="en-US" altLang="en-US" sz="2400" b="1">
                <a:latin typeface="Arial Black" charset="0"/>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388"/>
            <a:ext cx="8229600" cy="1139825"/>
          </a:xfrm>
        </p:spPr>
        <p:txBody>
          <a:bodyPr/>
          <a:lstStyle/>
          <a:p>
            <a:r>
              <a:rPr lang="en-US" altLang="en-US" b="1">
                <a:solidFill>
                  <a:srgbClr val="FFFF00"/>
                </a:solidFill>
                <a:latin typeface="Broadway" charset="0"/>
              </a:rPr>
              <a:t>Treatment of platelet disorders</a:t>
            </a:r>
            <a:r>
              <a:rPr lang="en-US" altLang="en-US" b="1">
                <a:latin typeface="Arial Black" charset="0"/>
              </a:rPr>
              <a:t/>
            </a:r>
            <a:br>
              <a:rPr lang="en-US" altLang="en-US" b="1">
                <a:latin typeface="Arial Black" charset="0"/>
              </a:rPr>
            </a:br>
            <a:endParaRPr lang="en-US" altLang="en-US"/>
          </a:p>
        </p:txBody>
      </p:sp>
      <p:sp>
        <p:nvSpPr>
          <p:cNvPr id="3" name="Content Placeholder 2"/>
          <p:cNvSpPr>
            <a:spLocks noGrp="1"/>
          </p:cNvSpPr>
          <p:nvPr>
            <p:ph idx="1"/>
          </p:nvPr>
        </p:nvSpPr>
        <p:spPr/>
        <p:txBody>
          <a:bodyPr/>
          <a:lstStyle/>
          <a:p>
            <a:pPr algn="l" rtl="0" eaLnBrk="1" hangingPunct="1">
              <a:lnSpc>
                <a:spcPct val="90000"/>
              </a:lnSpc>
              <a:buFont typeface="Wingdings" pitchFamily="2" charset="2"/>
              <a:buNone/>
              <a:defRPr/>
            </a:pPr>
            <a:r>
              <a:rPr lang="en-US" b="1" dirty="0" smtClean="0">
                <a:latin typeface="Arial Black" pitchFamily="34" charset="0"/>
                <a:ea typeface="+mn-ea"/>
              </a:rPr>
              <a:t> - Avoid </a:t>
            </a:r>
            <a:r>
              <a:rPr lang="en-US" b="1" dirty="0" err="1" smtClean="0">
                <a:latin typeface="Arial Black" pitchFamily="34" charset="0"/>
                <a:ea typeface="+mn-ea"/>
              </a:rPr>
              <a:t>antiplatelet</a:t>
            </a:r>
            <a:r>
              <a:rPr lang="en-US" b="1" dirty="0" smtClean="0">
                <a:latin typeface="Arial Black" pitchFamily="34" charset="0"/>
                <a:ea typeface="+mn-ea"/>
              </a:rPr>
              <a:t> drugs &amp; trauma</a:t>
            </a:r>
          </a:p>
          <a:p>
            <a:pPr algn="l" rtl="0" eaLnBrk="1" hangingPunct="1">
              <a:lnSpc>
                <a:spcPct val="90000"/>
              </a:lnSpc>
              <a:buFont typeface="Wingdings" pitchFamily="2" charset="2"/>
              <a:buNone/>
              <a:defRPr/>
            </a:pPr>
            <a:r>
              <a:rPr lang="en-US" b="1" dirty="0" smtClean="0">
                <a:latin typeface="Arial Black" pitchFamily="34" charset="0"/>
                <a:ea typeface="+mn-ea"/>
              </a:rPr>
              <a:t> - Local measures</a:t>
            </a:r>
          </a:p>
          <a:p>
            <a:pPr algn="l" rtl="0" eaLnBrk="1" hangingPunct="1">
              <a:lnSpc>
                <a:spcPct val="90000"/>
              </a:lnSpc>
              <a:buFont typeface="Wingdings" pitchFamily="2" charset="2"/>
              <a:buNone/>
              <a:defRPr/>
            </a:pPr>
            <a:r>
              <a:rPr lang="en-US" b="1" dirty="0" smtClean="0">
                <a:latin typeface="Arial Black" pitchFamily="34" charset="0"/>
                <a:ea typeface="+mn-ea"/>
              </a:rPr>
              <a:t> - DDAVP infusion</a:t>
            </a:r>
          </a:p>
          <a:p>
            <a:pPr algn="l" rtl="0" eaLnBrk="1" hangingPunct="1">
              <a:lnSpc>
                <a:spcPct val="90000"/>
              </a:lnSpc>
              <a:buFont typeface="Wingdings" pitchFamily="2" charset="2"/>
              <a:buNone/>
              <a:defRPr/>
            </a:pPr>
            <a:r>
              <a:rPr lang="en-US" b="1" dirty="0" smtClean="0">
                <a:latin typeface="Arial Black" pitchFamily="34" charset="0"/>
                <a:ea typeface="+mn-ea"/>
              </a:rPr>
              <a:t> - Platelet transfusion (HLA compatible)</a:t>
            </a:r>
          </a:p>
          <a:p>
            <a:pPr algn="l" rtl="0" eaLnBrk="1" hangingPunct="1">
              <a:lnSpc>
                <a:spcPct val="90000"/>
              </a:lnSpc>
              <a:buFont typeface="Wingdings" pitchFamily="2" charset="2"/>
              <a:buNone/>
              <a:defRPr/>
            </a:pPr>
            <a:r>
              <a:rPr lang="en-US" b="1" dirty="0" smtClean="0">
                <a:latin typeface="Arial Black" pitchFamily="34" charset="0"/>
                <a:ea typeface="+mn-ea"/>
              </a:rPr>
              <a:t> - </a:t>
            </a:r>
            <a:r>
              <a:rPr lang="en-US" b="1" dirty="0" smtClean="0">
                <a:solidFill>
                  <a:schemeClr val="accent1">
                    <a:lumMod val="60000"/>
                    <a:lumOff val="40000"/>
                  </a:schemeClr>
                </a:solidFill>
                <a:latin typeface="Arial Black" pitchFamily="34" charset="0"/>
                <a:ea typeface="+mn-ea"/>
              </a:rPr>
              <a:t>Recombinant activated factor VII</a:t>
            </a:r>
          </a:p>
          <a:p>
            <a:pPr algn="l" rtl="0" eaLnBrk="1" hangingPunct="1">
              <a:lnSpc>
                <a:spcPct val="90000"/>
              </a:lnSpc>
              <a:buFont typeface="Wingdings" pitchFamily="2" charset="2"/>
              <a:buNone/>
              <a:defRPr/>
            </a:pPr>
            <a:r>
              <a:rPr lang="en-US" b="1" dirty="0" smtClean="0">
                <a:latin typeface="Arial Black" pitchFamily="34" charset="0"/>
                <a:ea typeface="+mn-ea"/>
              </a:rPr>
              <a:t> - Bone marrow transplantation (rarely required)</a:t>
            </a:r>
            <a:r>
              <a:rPr lang="en-US" dirty="0" smtClean="0">
                <a:ea typeface="+mn-ea"/>
              </a:rPr>
              <a:t>        </a:t>
            </a:r>
            <a:endParaRPr lang="en-US" dirty="0">
              <a:ea typeface="+mn-ea"/>
            </a:endParaRPr>
          </a:p>
        </p:txBody>
      </p:sp>
      <p:sp>
        <p:nvSpPr>
          <p:cNvPr id="4" name="Slide Number Placeholder 3"/>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002DEE58-B200-1048-8A4D-DF3EDE92C940}" type="slidenum">
              <a:rPr lang="ar-SA" altLang="en-US" sz="1400"/>
              <a:pPr eaLnBrk="1" hangingPunct="1"/>
              <a:t>19</a:t>
            </a:fld>
            <a:endParaRPr lang="en-US" altLang="en-US" sz="14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0A0168E0-2E60-CE40-BD96-4E4CAD9F4FF9}" type="slidenum">
              <a:rPr lang="ar-SA" altLang="en-US" sz="1400"/>
              <a:pPr eaLnBrk="1" hangingPunct="1"/>
              <a:t>2</a:t>
            </a:fld>
            <a:endParaRPr lang="en-US" altLang="en-US" sz="1400"/>
          </a:p>
        </p:txBody>
      </p:sp>
      <p:sp>
        <p:nvSpPr>
          <p:cNvPr id="61442" name="Rectangle 2"/>
          <p:cNvSpPr>
            <a:spLocks noGrp="1" noChangeArrowheads="1"/>
          </p:cNvSpPr>
          <p:nvPr>
            <p:ph type="ctrTitle"/>
          </p:nvPr>
        </p:nvSpPr>
        <p:spPr>
          <a:xfrm>
            <a:off x="685800" y="188913"/>
            <a:ext cx="7415213" cy="1368425"/>
          </a:xfrm>
        </p:spPr>
        <p:txBody>
          <a:bodyPr/>
          <a:lstStyle/>
          <a:p>
            <a:pPr eaLnBrk="1" hangingPunct="1">
              <a:defRPr/>
            </a:pPr>
            <a:r>
              <a:rPr lang="en-US" b="1" smtClean="0">
                <a:solidFill>
                  <a:srgbClr val="FFFF00"/>
                </a:solidFill>
                <a:latin typeface="Broadway" pitchFamily="82" charset="0"/>
                <a:ea typeface="+mj-ea"/>
              </a:rPr>
              <a:t>Normal Hemostasis</a:t>
            </a:r>
          </a:p>
        </p:txBody>
      </p:sp>
      <p:sp>
        <p:nvSpPr>
          <p:cNvPr id="61443" name="Rectangle 3"/>
          <p:cNvSpPr>
            <a:spLocks noGrp="1" noChangeArrowheads="1"/>
          </p:cNvSpPr>
          <p:nvPr>
            <p:ph type="subTitle" idx="1"/>
          </p:nvPr>
        </p:nvSpPr>
        <p:spPr>
          <a:xfrm>
            <a:off x="395288" y="1304925"/>
            <a:ext cx="8424862" cy="3852863"/>
          </a:xfrm>
        </p:spPr>
        <p:txBody>
          <a:bodyPr/>
          <a:lstStyle/>
          <a:p>
            <a:pPr algn="l" rtl="0" eaLnBrk="1" hangingPunct="1">
              <a:lnSpc>
                <a:spcPct val="130000"/>
              </a:lnSpc>
              <a:spcBef>
                <a:spcPct val="85000"/>
              </a:spcBef>
              <a:buFont typeface="Wingdings" charset="2"/>
              <a:buNone/>
            </a:pPr>
            <a:r>
              <a:rPr lang="en-US" altLang="en-US" sz="1900" b="1">
                <a:latin typeface="Arial Black" charset="0"/>
              </a:rPr>
              <a:t>A protective mechanism that has evolved to maintain physiological Haemostasis.</a:t>
            </a:r>
          </a:p>
          <a:p>
            <a:pPr algn="l" rtl="0" eaLnBrk="1" hangingPunct="1">
              <a:lnSpc>
                <a:spcPct val="130000"/>
              </a:lnSpc>
              <a:spcBef>
                <a:spcPct val="85000"/>
              </a:spcBef>
              <a:buFont typeface="Wingdings" charset="2"/>
              <a:buNone/>
            </a:pPr>
            <a:r>
              <a:rPr lang="en-US" altLang="en-US" sz="1900" b="1">
                <a:latin typeface="Arial Black" charset="0"/>
              </a:rPr>
              <a:t>Blood coagulation is complex and finely balanced system of activating &amp; inhibitory feed-back or feed-forward pathways with integration &amp; coordination of its five major components i.e.,</a:t>
            </a:r>
          </a:p>
          <a:p>
            <a:pPr algn="l" rtl="0" eaLnBrk="1" hangingPunct="1">
              <a:lnSpc>
                <a:spcPct val="80000"/>
              </a:lnSpc>
              <a:spcBef>
                <a:spcPct val="65000"/>
              </a:spcBef>
              <a:buClr>
                <a:schemeClr val="tx1"/>
              </a:buClr>
              <a:buSzPct val="150000"/>
              <a:buFont typeface="Wingdings" charset="2"/>
              <a:buChar char="Ø"/>
            </a:pPr>
            <a:r>
              <a:rPr lang="en-US" altLang="en-US" sz="1900" b="1">
                <a:latin typeface="Arial Black" charset="0"/>
              </a:rPr>
              <a:t> Blood Vessels</a:t>
            </a:r>
          </a:p>
          <a:p>
            <a:pPr algn="l" rtl="0" eaLnBrk="1" hangingPunct="1">
              <a:lnSpc>
                <a:spcPct val="80000"/>
              </a:lnSpc>
              <a:spcBef>
                <a:spcPct val="65000"/>
              </a:spcBef>
              <a:buClr>
                <a:schemeClr val="tx1"/>
              </a:buClr>
              <a:buSzPct val="150000"/>
              <a:buFont typeface="Wingdings" charset="2"/>
              <a:buChar char="Ø"/>
            </a:pPr>
            <a:r>
              <a:rPr lang="en-US" altLang="en-US" sz="1900" b="1">
                <a:latin typeface="Arial Black" charset="0"/>
              </a:rPr>
              <a:t> Blood Platelets.</a:t>
            </a:r>
          </a:p>
          <a:p>
            <a:pPr algn="l" rtl="0" eaLnBrk="1" hangingPunct="1">
              <a:lnSpc>
                <a:spcPct val="80000"/>
              </a:lnSpc>
              <a:spcBef>
                <a:spcPct val="65000"/>
              </a:spcBef>
              <a:buClr>
                <a:schemeClr val="tx1"/>
              </a:buClr>
              <a:buSzPct val="150000"/>
              <a:buFont typeface="Wingdings" charset="2"/>
              <a:buChar char="Ø"/>
            </a:pPr>
            <a:r>
              <a:rPr lang="en-US" altLang="en-US" sz="1900" b="1">
                <a:latin typeface="Arial Black" charset="0"/>
              </a:rPr>
              <a:t> Coagulation factors</a:t>
            </a:r>
          </a:p>
          <a:p>
            <a:pPr algn="l" rtl="0" eaLnBrk="1" hangingPunct="1">
              <a:lnSpc>
                <a:spcPct val="80000"/>
              </a:lnSpc>
              <a:spcBef>
                <a:spcPct val="65000"/>
              </a:spcBef>
              <a:buClr>
                <a:schemeClr val="tx1"/>
              </a:buClr>
              <a:buSzPct val="150000"/>
              <a:buFont typeface="Wingdings" charset="2"/>
              <a:buChar char="Ø"/>
            </a:pPr>
            <a:r>
              <a:rPr lang="en-US" altLang="en-US" sz="1900" b="1">
                <a:latin typeface="Arial Black" charset="0"/>
              </a:rPr>
              <a:t> Coagulation inhibitors</a:t>
            </a:r>
          </a:p>
          <a:p>
            <a:pPr algn="l" rtl="0" eaLnBrk="1" hangingPunct="1">
              <a:lnSpc>
                <a:spcPct val="80000"/>
              </a:lnSpc>
              <a:spcBef>
                <a:spcPct val="65000"/>
              </a:spcBef>
              <a:buClr>
                <a:schemeClr val="tx1"/>
              </a:buClr>
              <a:buSzPct val="150000"/>
              <a:buFont typeface="Wingdings" charset="2"/>
              <a:buChar char="Ø"/>
            </a:pPr>
            <a:r>
              <a:rPr lang="en-US" altLang="en-US" sz="1900" b="1">
                <a:latin typeface="Arial Black" charset="0"/>
              </a:rPr>
              <a:t> Fibrinolytic system                                  </a:t>
            </a:r>
          </a:p>
          <a:p>
            <a:pPr algn="l" rtl="0" eaLnBrk="1" hangingPunct="1">
              <a:lnSpc>
                <a:spcPct val="80000"/>
              </a:lnSpc>
              <a:spcBef>
                <a:spcPct val="65000"/>
              </a:spcBef>
              <a:buClr>
                <a:schemeClr val="tx1"/>
              </a:buClr>
              <a:buSzPct val="150000"/>
              <a:buFont typeface="Wingdings" charset="2"/>
              <a:buNone/>
            </a:pPr>
            <a:r>
              <a:rPr lang="en-US" altLang="en-US" sz="1900" b="1">
                <a:latin typeface="Arial Black" charset="0"/>
              </a:rPr>
              <a:t>(links with immune system)</a:t>
            </a:r>
          </a:p>
          <a:p>
            <a:pPr algn="l" rtl="0" eaLnBrk="1" hangingPunct="1">
              <a:lnSpc>
                <a:spcPct val="130000"/>
              </a:lnSpc>
              <a:spcBef>
                <a:spcPct val="85000"/>
              </a:spcBef>
              <a:buFont typeface="Wingdings" charset="2"/>
              <a:buNone/>
            </a:pPr>
            <a:endParaRPr lang="en-US" altLang="en-US" sz="1900" b="1">
              <a:latin typeface="Arial Black"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00C68089-0164-894F-A04B-C7EF2CDB292F}" type="slidenum">
              <a:rPr lang="ar-SA" altLang="en-US" sz="1400"/>
              <a:pPr eaLnBrk="1" hangingPunct="1"/>
              <a:t>20</a:t>
            </a:fld>
            <a:endParaRPr lang="en-US" altLang="en-US" sz="1400"/>
          </a:p>
        </p:txBody>
      </p:sp>
      <p:sp>
        <p:nvSpPr>
          <p:cNvPr id="77826" name="Rectangle 2"/>
          <p:cNvSpPr>
            <a:spLocks noGrp="1" noChangeArrowheads="1"/>
          </p:cNvSpPr>
          <p:nvPr>
            <p:ph type="title"/>
          </p:nvPr>
        </p:nvSpPr>
        <p:spPr>
          <a:xfrm>
            <a:off x="457200" y="277813"/>
            <a:ext cx="8229600" cy="631825"/>
          </a:xfrm>
        </p:spPr>
        <p:txBody>
          <a:bodyPr/>
          <a:lstStyle/>
          <a:p>
            <a:pPr eaLnBrk="1" hangingPunct="1">
              <a:defRPr/>
            </a:pPr>
            <a:r>
              <a:rPr lang="en-US" sz="4000" b="1" smtClean="0">
                <a:solidFill>
                  <a:srgbClr val="FFFF00"/>
                </a:solidFill>
                <a:latin typeface="Broadway" pitchFamily="82" charset="0"/>
                <a:ea typeface="+mj-ea"/>
              </a:rPr>
              <a:t>Inherited Bleeding disorders</a:t>
            </a:r>
          </a:p>
        </p:txBody>
      </p:sp>
      <p:pic>
        <p:nvPicPr>
          <p:cNvPr id="23556"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5263" y="981075"/>
            <a:ext cx="8769350" cy="57578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1F9336E-9694-BB46-A9E8-E393726EE77A}" type="slidenum">
              <a:rPr lang="ar-SA" altLang="en-US" sz="1400"/>
              <a:pPr eaLnBrk="1" hangingPunct="1"/>
              <a:t>21</a:t>
            </a:fld>
            <a:endParaRPr lang="en-US" altLang="en-US" sz="1400"/>
          </a:p>
        </p:txBody>
      </p:sp>
      <p:sp>
        <p:nvSpPr>
          <p:cNvPr id="78850" name="Rectangle 2"/>
          <p:cNvSpPr>
            <a:spLocks noGrp="1" noChangeArrowheads="1"/>
          </p:cNvSpPr>
          <p:nvPr>
            <p:ph type="ctrTitle"/>
          </p:nvPr>
        </p:nvSpPr>
        <p:spPr>
          <a:xfrm>
            <a:off x="685800" y="296863"/>
            <a:ext cx="7772400" cy="755650"/>
          </a:xfrm>
        </p:spPr>
        <p:txBody>
          <a:bodyPr/>
          <a:lstStyle/>
          <a:p>
            <a:pPr rtl="0" eaLnBrk="1" hangingPunct="1">
              <a:defRPr/>
            </a:pPr>
            <a:r>
              <a:rPr lang="en-US" b="1" smtClean="0">
                <a:solidFill>
                  <a:srgbClr val="FFFF00"/>
                </a:solidFill>
                <a:latin typeface="Broadway" pitchFamily="82" charset="0"/>
                <a:ea typeface="+mj-ea"/>
              </a:rPr>
              <a:t>Hemophilia – A</a:t>
            </a:r>
            <a:r>
              <a:rPr lang="en-US" sz="6000" b="1" smtClean="0">
                <a:latin typeface="Broadway" pitchFamily="82" charset="0"/>
                <a:ea typeface="+mj-ea"/>
              </a:rPr>
              <a:t> </a:t>
            </a:r>
          </a:p>
        </p:txBody>
      </p:sp>
      <p:sp>
        <p:nvSpPr>
          <p:cNvPr id="78851" name="Rectangle 3"/>
          <p:cNvSpPr>
            <a:spLocks noGrp="1" noChangeArrowheads="1"/>
          </p:cNvSpPr>
          <p:nvPr>
            <p:ph type="subTitle" idx="1"/>
          </p:nvPr>
        </p:nvSpPr>
        <p:spPr>
          <a:xfrm>
            <a:off x="827088" y="1214438"/>
            <a:ext cx="7585075" cy="2778125"/>
          </a:xfrm>
        </p:spPr>
        <p:txBody>
          <a:bodyPr/>
          <a:lstStyle/>
          <a:p>
            <a:pPr algn="l" rtl="0" eaLnBrk="1" hangingPunct="1">
              <a:lnSpc>
                <a:spcPct val="80000"/>
              </a:lnSpc>
              <a:spcBef>
                <a:spcPct val="55000"/>
              </a:spcBef>
              <a:defRPr/>
            </a:pPr>
            <a:r>
              <a:rPr lang="en-US" sz="2000" b="1" dirty="0" smtClean="0">
                <a:latin typeface="Arial Black" pitchFamily="34" charset="0"/>
                <a:ea typeface="+mn-ea"/>
              </a:rPr>
              <a:t>X-Linked recessive disorder</a:t>
            </a:r>
          </a:p>
          <a:p>
            <a:pPr algn="l" rtl="0" eaLnBrk="1" hangingPunct="1">
              <a:lnSpc>
                <a:spcPct val="80000"/>
              </a:lnSpc>
              <a:spcBef>
                <a:spcPct val="55000"/>
              </a:spcBef>
              <a:defRPr/>
            </a:pPr>
            <a:r>
              <a:rPr lang="en-US" sz="2000" b="1" dirty="0" smtClean="0">
                <a:latin typeface="Arial Black" pitchFamily="34" charset="0"/>
                <a:ea typeface="+mn-ea"/>
              </a:rPr>
              <a:t>Males are affected and females are carriers.</a:t>
            </a:r>
          </a:p>
          <a:p>
            <a:pPr algn="l" rtl="0" eaLnBrk="1" hangingPunct="1">
              <a:lnSpc>
                <a:spcPct val="80000"/>
              </a:lnSpc>
              <a:spcBef>
                <a:spcPct val="55000"/>
              </a:spcBef>
              <a:defRPr/>
            </a:pPr>
            <a:r>
              <a:rPr lang="en-US" sz="2000" b="1" dirty="0" smtClean="0">
                <a:latin typeface="Arial Black" pitchFamily="34" charset="0"/>
                <a:ea typeface="+mn-ea"/>
              </a:rPr>
              <a:t>Deficiency of FVIII due to gene mutations or deletions</a:t>
            </a:r>
          </a:p>
          <a:p>
            <a:pPr algn="l" rtl="0" eaLnBrk="1" hangingPunct="1">
              <a:lnSpc>
                <a:spcPct val="80000"/>
              </a:lnSpc>
              <a:spcBef>
                <a:spcPct val="55000"/>
              </a:spcBef>
              <a:defRPr/>
            </a:pPr>
            <a:r>
              <a:rPr lang="en-US" sz="2000" b="1" dirty="0" smtClean="0">
                <a:latin typeface="Arial Black" pitchFamily="34" charset="0"/>
                <a:ea typeface="+mn-ea"/>
              </a:rPr>
              <a:t>	Severe (&lt; 1%)</a:t>
            </a:r>
          </a:p>
          <a:p>
            <a:pPr algn="l" rtl="0" eaLnBrk="1" hangingPunct="1">
              <a:lnSpc>
                <a:spcPct val="80000"/>
              </a:lnSpc>
              <a:spcBef>
                <a:spcPct val="55000"/>
              </a:spcBef>
              <a:defRPr/>
            </a:pPr>
            <a:r>
              <a:rPr lang="en-US" sz="2000" b="1" dirty="0" smtClean="0">
                <a:latin typeface="Arial Black" pitchFamily="34" charset="0"/>
                <a:ea typeface="+mn-ea"/>
              </a:rPr>
              <a:t>	Moderate (1-5%)</a:t>
            </a:r>
          </a:p>
          <a:p>
            <a:pPr algn="l" rtl="0" eaLnBrk="1" hangingPunct="1">
              <a:lnSpc>
                <a:spcPct val="80000"/>
              </a:lnSpc>
              <a:spcBef>
                <a:spcPct val="55000"/>
              </a:spcBef>
              <a:defRPr/>
            </a:pPr>
            <a:r>
              <a:rPr lang="en-US" sz="2000" b="1" dirty="0" smtClean="0">
                <a:latin typeface="Arial Black" pitchFamily="34" charset="0"/>
                <a:ea typeface="+mn-ea"/>
              </a:rPr>
              <a:t>	Mild (5-40%)</a:t>
            </a:r>
          </a:p>
          <a:p>
            <a:pPr algn="l" rtl="0" eaLnBrk="1" hangingPunct="1">
              <a:lnSpc>
                <a:spcPct val="80000"/>
              </a:lnSpc>
              <a:spcBef>
                <a:spcPct val="55000"/>
              </a:spcBef>
              <a:defRPr/>
            </a:pPr>
            <a:r>
              <a:rPr lang="en-US" sz="2000" b="1" dirty="0" smtClean="0">
                <a:latin typeface="Arial Black" pitchFamily="34" charset="0"/>
                <a:ea typeface="+mn-ea"/>
              </a:rPr>
              <a:t>Clinical Features</a:t>
            </a:r>
          </a:p>
          <a:p>
            <a:pPr algn="l" rtl="0" eaLnBrk="1" hangingPunct="1">
              <a:lnSpc>
                <a:spcPct val="80000"/>
              </a:lnSpc>
              <a:spcBef>
                <a:spcPct val="55000"/>
              </a:spcBef>
              <a:buFont typeface="Wingdings" pitchFamily="2" charset="2"/>
              <a:buChar char="Ø"/>
              <a:defRPr/>
            </a:pPr>
            <a:r>
              <a:rPr lang="en-US" sz="2000" b="1" dirty="0" smtClean="0">
                <a:latin typeface="Arial Black" pitchFamily="34" charset="0"/>
                <a:ea typeface="+mn-ea"/>
              </a:rPr>
              <a:t> Severe spontaneous recurrent bleeding</a:t>
            </a:r>
          </a:p>
          <a:p>
            <a:pPr algn="l" rtl="0" eaLnBrk="1" hangingPunct="1">
              <a:lnSpc>
                <a:spcPct val="80000"/>
              </a:lnSpc>
              <a:spcBef>
                <a:spcPct val="55000"/>
              </a:spcBef>
              <a:buFont typeface="Wingdings" pitchFamily="2" charset="2"/>
              <a:buChar char="Ø"/>
              <a:defRPr/>
            </a:pPr>
            <a:r>
              <a:rPr lang="en-US" sz="2000" b="1" dirty="0" smtClean="0">
                <a:latin typeface="Arial Black" pitchFamily="34" charset="0"/>
                <a:ea typeface="+mn-ea"/>
              </a:rPr>
              <a:t> Usually muscle &amp; joints </a:t>
            </a:r>
          </a:p>
          <a:p>
            <a:pPr algn="l" rtl="0" eaLnBrk="1" hangingPunct="1">
              <a:lnSpc>
                <a:spcPct val="80000"/>
              </a:lnSpc>
              <a:spcBef>
                <a:spcPct val="55000"/>
              </a:spcBef>
              <a:buFont typeface="Wingdings" pitchFamily="2" charset="2"/>
              <a:buChar char="Ø"/>
              <a:defRPr/>
            </a:pPr>
            <a:r>
              <a:rPr lang="en-US" sz="2000" b="1" dirty="0" smtClean="0">
                <a:latin typeface="Arial Black" pitchFamily="34" charset="0"/>
                <a:ea typeface="+mn-ea"/>
              </a:rPr>
              <a:t> Internal organ bleeds  also occur</a:t>
            </a:r>
          </a:p>
          <a:p>
            <a:pPr algn="l" rtl="0" eaLnBrk="1" hangingPunct="1">
              <a:lnSpc>
                <a:spcPct val="80000"/>
              </a:lnSpc>
              <a:spcBef>
                <a:spcPct val="55000"/>
              </a:spcBef>
              <a:buFont typeface="Wingdings" pitchFamily="2" charset="2"/>
              <a:buChar char="Ø"/>
              <a:defRPr/>
            </a:pPr>
            <a:r>
              <a:rPr lang="en-US" sz="2000" b="1" dirty="0" smtClean="0">
                <a:latin typeface="Arial Black" pitchFamily="34" charset="0"/>
                <a:ea typeface="+mn-ea"/>
              </a:rPr>
              <a:t> Recurrent bleeds lead to joint &amp; muscle damage.</a:t>
            </a:r>
          </a:p>
          <a:p>
            <a:pPr algn="l" rtl="0" eaLnBrk="1" hangingPunct="1">
              <a:lnSpc>
                <a:spcPct val="80000"/>
              </a:lnSpc>
              <a:spcBef>
                <a:spcPct val="55000"/>
              </a:spcBef>
              <a:buFont typeface="Wingdings" pitchFamily="2" charset="2"/>
              <a:buChar char="Ø"/>
              <a:defRPr/>
            </a:pPr>
            <a:r>
              <a:rPr lang="en-US" sz="2000" b="1" dirty="0" smtClean="0">
                <a:latin typeface="Arial Black" pitchFamily="34" charset="0"/>
                <a:ea typeface="+mn-ea"/>
              </a:rPr>
              <a:t> Family history or new mutation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B067476A-CF8A-D342-96DE-65362FCC1736}" type="slidenum">
              <a:rPr lang="ar-SA" altLang="en-US" sz="1400"/>
              <a:pPr eaLnBrk="1" hangingPunct="1"/>
              <a:t>22</a:t>
            </a:fld>
            <a:endParaRPr lang="en-US" altLang="en-US" sz="1400"/>
          </a:p>
        </p:txBody>
      </p:sp>
      <p:sp>
        <p:nvSpPr>
          <p:cNvPr id="113666" name="Rectangle 2"/>
          <p:cNvSpPr>
            <a:spLocks noGrp="1" noChangeArrowheads="1"/>
          </p:cNvSpPr>
          <p:nvPr>
            <p:ph type="title"/>
          </p:nvPr>
        </p:nvSpPr>
        <p:spPr>
          <a:xfrm>
            <a:off x="685800" y="0"/>
            <a:ext cx="7772400" cy="1143000"/>
          </a:xfrm>
        </p:spPr>
        <p:txBody>
          <a:bodyPr/>
          <a:lstStyle/>
          <a:p>
            <a:pPr eaLnBrk="1" hangingPunct="1">
              <a:defRPr/>
            </a:pPr>
            <a:r>
              <a:rPr lang="en-US" b="1" smtClean="0">
                <a:solidFill>
                  <a:srgbClr val="FFFF00"/>
                </a:solidFill>
                <a:ea typeface="+mj-ea"/>
              </a:rPr>
              <a:t>Severity of Hemophilia</a:t>
            </a:r>
            <a:r>
              <a:rPr lang="en-US" smtClean="0">
                <a:ea typeface="+mj-ea"/>
              </a:rPr>
              <a:t> </a:t>
            </a:r>
          </a:p>
        </p:txBody>
      </p:sp>
      <p:graphicFrame>
        <p:nvGraphicFramePr>
          <p:cNvPr id="113689" name="Group 25"/>
          <p:cNvGraphicFramePr>
            <a:graphicFrameLocks noGrp="1"/>
          </p:cNvGraphicFramePr>
          <p:nvPr>
            <p:ph type="tbl" idx="1"/>
          </p:nvPr>
        </p:nvGraphicFramePr>
        <p:xfrm>
          <a:off x="0" y="1066800"/>
          <a:ext cx="9144000" cy="5826125"/>
        </p:xfrm>
        <a:graphic>
          <a:graphicData uri="http://schemas.openxmlformats.org/drawingml/2006/table">
            <a:tbl>
              <a:tblPr/>
              <a:tblGrid>
                <a:gridCol w="2657475"/>
                <a:gridCol w="3125788"/>
                <a:gridCol w="3360737"/>
              </a:tblGrid>
              <a:tr h="944828">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CCFF33"/>
                          </a:solidFill>
                          <a:effectLst>
                            <a:outerShdw blurRad="38100" dist="38100" dir="2700000" algn="tl">
                              <a:srgbClr val="000000"/>
                            </a:outerShdw>
                          </a:effectLst>
                          <a:latin typeface="Arial" charset="0"/>
                          <a:cs typeface="Arial" charset="0"/>
                        </a:rPr>
                        <a:t>Severity</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smtClean="0">
                          <a:ln>
                            <a:noFill/>
                          </a:ln>
                          <a:solidFill>
                            <a:srgbClr val="CCFF33"/>
                          </a:solidFill>
                          <a:effectLst>
                            <a:outerShdw blurRad="38100" dist="38100" dir="2700000" algn="tl">
                              <a:srgbClr val="000000"/>
                            </a:outerShdw>
                          </a:effectLst>
                          <a:latin typeface="Arial" charset="0"/>
                          <a:cs typeface="Arial" charset="0"/>
                        </a:rPr>
                        <a:t>Factor VIII or IX level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smtClean="0">
                          <a:ln>
                            <a:noFill/>
                          </a:ln>
                          <a:solidFill>
                            <a:srgbClr val="CCFF33"/>
                          </a:solidFill>
                          <a:effectLst>
                            <a:outerShdw blurRad="38100" dist="38100" dir="2700000" algn="tl">
                              <a:srgbClr val="000000"/>
                            </a:outerShdw>
                          </a:effectLst>
                          <a:latin typeface="Arial" charset="0"/>
                          <a:cs typeface="Arial" charset="0"/>
                        </a:rPr>
                        <a:t>Clinical Presentation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54092">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Severe</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  &lt;1%</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Spontaneous hemarthrosis &amp; muscle hematomas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5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Moderate</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  2 – 5 %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Mild trauma or surgery cause hematomas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55679">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Mild</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  5 - 50 %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Major injury or surgery result in excess bleeding</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p:cTn id="7" dur="500" fill="hold"/>
                                        <p:tgtEl>
                                          <p:spTgt spid="113666"/>
                                        </p:tgtEl>
                                        <p:attrNameLst>
                                          <p:attrName>ppt_w</p:attrName>
                                        </p:attrNameLst>
                                      </p:cBhvr>
                                      <p:tavLst>
                                        <p:tav tm="0">
                                          <p:val>
                                            <p:fltVal val="0"/>
                                          </p:val>
                                        </p:tav>
                                        <p:tav tm="100000">
                                          <p:val>
                                            <p:strVal val="#ppt_w"/>
                                          </p:val>
                                        </p:tav>
                                      </p:tavLst>
                                    </p:anim>
                                    <p:anim calcmode="lin" valueType="num">
                                      <p:cBhvr>
                                        <p:cTn id="8" dur="500" fill="hold"/>
                                        <p:tgtEl>
                                          <p:spTgt spid="11366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13689"/>
                                        </p:tgtEl>
                                        <p:attrNameLst>
                                          <p:attrName>style.visibility</p:attrName>
                                        </p:attrNameLst>
                                      </p:cBhvr>
                                      <p:to>
                                        <p:strVal val="visible"/>
                                      </p:to>
                                    </p:set>
                                    <p:animEffect transition="in" filter="dissolve">
                                      <p:cBhvr>
                                        <p:cTn id="13" dur="500"/>
                                        <p:tgtEl>
                                          <p:spTgt spid="113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E9FAEDC2-CC47-164D-A534-238E00376F7F}" type="slidenum">
              <a:rPr lang="ar-SA" altLang="en-US" sz="1400"/>
              <a:pPr eaLnBrk="1" hangingPunct="1"/>
              <a:t>23</a:t>
            </a:fld>
            <a:endParaRPr lang="en-US" altLang="en-US" sz="1400"/>
          </a:p>
        </p:txBody>
      </p:sp>
      <p:sp>
        <p:nvSpPr>
          <p:cNvPr id="115714" name="Rectangle 2"/>
          <p:cNvSpPr>
            <a:spLocks noGrp="1" noChangeArrowheads="1"/>
          </p:cNvSpPr>
          <p:nvPr>
            <p:ph type="title"/>
          </p:nvPr>
        </p:nvSpPr>
        <p:spPr/>
        <p:txBody>
          <a:bodyPr/>
          <a:lstStyle/>
          <a:p>
            <a:pPr eaLnBrk="1" hangingPunct="1">
              <a:defRPr/>
            </a:pPr>
            <a:r>
              <a:rPr lang="en-US" b="1" smtClean="0">
                <a:solidFill>
                  <a:srgbClr val="FFFF00"/>
                </a:solidFill>
                <a:ea typeface="+mj-ea"/>
              </a:rPr>
              <a:t>Findings on investigation</a:t>
            </a:r>
          </a:p>
        </p:txBody>
      </p:sp>
      <p:sp>
        <p:nvSpPr>
          <p:cNvPr id="115715" name="Rectangle 3"/>
          <p:cNvSpPr>
            <a:spLocks noGrp="1" noChangeArrowheads="1"/>
          </p:cNvSpPr>
          <p:nvPr>
            <p:ph type="body" sz="half" idx="1"/>
          </p:nvPr>
        </p:nvSpPr>
        <p:spPr>
          <a:xfrm>
            <a:off x="457200" y="1600200"/>
            <a:ext cx="4033838" cy="4525963"/>
          </a:xfrm>
        </p:spPr>
        <p:txBody>
          <a:bodyPr/>
          <a:lstStyle/>
          <a:p>
            <a:pPr algn="l" rtl="0" eaLnBrk="1" hangingPunct="1">
              <a:buFont typeface="Wingdings" charset="2"/>
              <a:buNone/>
            </a:pPr>
            <a:r>
              <a:rPr lang="en-US" altLang="en-US" b="1" i="1" u="sng">
                <a:solidFill>
                  <a:srgbClr val="CCFF33"/>
                </a:solidFill>
                <a:latin typeface="Comic Sans MS" charset="0"/>
              </a:rPr>
              <a:t>Hematology </a:t>
            </a:r>
          </a:p>
          <a:p>
            <a:pPr algn="l" rtl="0" eaLnBrk="1" hangingPunct="1">
              <a:buFont typeface="Wingdings" charset="2"/>
              <a:buNone/>
            </a:pPr>
            <a:r>
              <a:rPr lang="en-US" altLang="en-US">
                <a:latin typeface="Tahoma" charset="0"/>
              </a:rPr>
              <a:t> CBC </a:t>
            </a:r>
            <a:r>
              <a:rPr lang="en-US" altLang="en-US">
                <a:latin typeface="Tahoma" charset="0"/>
                <a:sym typeface="Wingdings" charset="2"/>
              </a:rPr>
              <a:t> normal</a:t>
            </a:r>
          </a:p>
          <a:p>
            <a:pPr algn="l" rtl="0" eaLnBrk="1" hangingPunct="1">
              <a:buFont typeface="Wingdings" charset="2"/>
              <a:buNone/>
            </a:pPr>
            <a:r>
              <a:rPr lang="en-US" altLang="en-US">
                <a:latin typeface="Tahoma" charset="0"/>
                <a:sym typeface="Wingdings" charset="2"/>
              </a:rPr>
              <a:t> clotting studies :-</a:t>
            </a:r>
          </a:p>
          <a:p>
            <a:pPr algn="l" rtl="0" eaLnBrk="1" hangingPunct="1">
              <a:buFont typeface="Wingdings" charset="2"/>
              <a:buNone/>
            </a:pPr>
            <a:r>
              <a:rPr lang="en-US" altLang="en-US">
                <a:latin typeface="Tahoma" charset="0"/>
                <a:sym typeface="Wingdings" charset="2"/>
              </a:rPr>
              <a:t>      PT  </a:t>
            </a:r>
            <a:r>
              <a:rPr lang="en-US" altLang="en-US" i="1">
                <a:solidFill>
                  <a:schemeClr val="folHlink"/>
                </a:solidFill>
                <a:latin typeface="Tahoma" charset="0"/>
                <a:sym typeface="Wingdings" charset="2"/>
              </a:rPr>
              <a:t>normal</a:t>
            </a:r>
            <a:endParaRPr lang="en-US" altLang="en-US">
              <a:solidFill>
                <a:schemeClr val="folHlink"/>
              </a:solidFill>
              <a:latin typeface="Tahoma" charset="0"/>
              <a:sym typeface="Wingdings" charset="2"/>
            </a:endParaRPr>
          </a:p>
          <a:p>
            <a:pPr algn="l" rtl="0" eaLnBrk="1" hangingPunct="1">
              <a:buFont typeface="Wingdings" charset="2"/>
              <a:buNone/>
            </a:pPr>
            <a:r>
              <a:rPr lang="en-US" altLang="en-US">
                <a:latin typeface="Tahoma" charset="0"/>
                <a:sym typeface="Wingdings" charset="2"/>
              </a:rPr>
              <a:t>      Bleeding time  </a:t>
            </a:r>
            <a:r>
              <a:rPr lang="en-US" altLang="en-US">
                <a:solidFill>
                  <a:schemeClr val="folHlink"/>
                </a:solidFill>
                <a:latin typeface="Tahoma" charset="0"/>
                <a:sym typeface="Wingdings" charset="2"/>
              </a:rPr>
              <a:t>N</a:t>
            </a:r>
          </a:p>
          <a:p>
            <a:pPr algn="l" rtl="0" eaLnBrk="1" hangingPunct="1">
              <a:buFont typeface="Wingdings" charset="2"/>
              <a:buNone/>
            </a:pPr>
            <a:r>
              <a:rPr lang="en-US" altLang="en-US">
                <a:latin typeface="Tahoma" charset="0"/>
                <a:sym typeface="Wingdings" charset="2"/>
              </a:rPr>
              <a:t>      APTT  </a:t>
            </a:r>
          </a:p>
          <a:p>
            <a:pPr algn="l" rtl="0" eaLnBrk="1" hangingPunct="1">
              <a:buFont typeface="Wingdings" charset="2"/>
              <a:buNone/>
            </a:pPr>
            <a:r>
              <a:rPr lang="en-US" altLang="en-US">
                <a:latin typeface="Tahoma" charset="0"/>
                <a:sym typeface="Wingdings" charset="2"/>
              </a:rPr>
              <a:t>      VIII:C   </a:t>
            </a:r>
          </a:p>
          <a:p>
            <a:pPr algn="l" rtl="0" eaLnBrk="1" hangingPunct="1">
              <a:buFont typeface="Wingdings" charset="2"/>
              <a:buNone/>
            </a:pPr>
            <a:r>
              <a:rPr lang="en-US" altLang="en-US">
                <a:latin typeface="Tahoma" charset="0"/>
                <a:sym typeface="Wingdings" charset="2"/>
              </a:rPr>
              <a:t>      vWF:Ag   </a:t>
            </a:r>
            <a:r>
              <a:rPr lang="en-US" altLang="en-US" i="1">
                <a:solidFill>
                  <a:schemeClr val="folHlink"/>
                </a:solidFill>
                <a:latin typeface="Tahoma" charset="0"/>
                <a:sym typeface="Wingdings" charset="2"/>
              </a:rPr>
              <a:t>normal</a:t>
            </a:r>
            <a:endParaRPr lang="en-US" altLang="en-US">
              <a:solidFill>
                <a:schemeClr val="folHlink"/>
              </a:solidFill>
              <a:latin typeface="Tahoma" charset="0"/>
            </a:endParaRPr>
          </a:p>
        </p:txBody>
      </p:sp>
      <p:sp>
        <p:nvSpPr>
          <p:cNvPr id="115716" name="Rectangle 4"/>
          <p:cNvSpPr>
            <a:spLocks noGrp="1" noChangeArrowheads="1"/>
          </p:cNvSpPr>
          <p:nvPr>
            <p:ph type="body" sz="half" idx="2"/>
          </p:nvPr>
        </p:nvSpPr>
        <p:spPr>
          <a:xfrm>
            <a:off x="4500563" y="1600200"/>
            <a:ext cx="4491037" cy="4525963"/>
          </a:xfrm>
        </p:spPr>
        <p:txBody>
          <a:bodyPr/>
          <a:lstStyle/>
          <a:p>
            <a:pPr algn="l" rtl="0" eaLnBrk="1" hangingPunct="1">
              <a:buFont typeface="Wingdings" pitchFamily="2" charset="2"/>
              <a:buNone/>
              <a:defRPr/>
            </a:pPr>
            <a:r>
              <a:rPr lang="en-US" b="1" i="1" u="sng" smtClean="0">
                <a:solidFill>
                  <a:srgbClr val="CCFF33"/>
                </a:solidFill>
                <a:latin typeface="Comic Sans MS" pitchFamily="66" charset="0"/>
                <a:ea typeface="+mn-ea"/>
              </a:rPr>
              <a:t>Diagnostic imaging</a:t>
            </a:r>
          </a:p>
          <a:p>
            <a:pPr algn="l" rtl="0" eaLnBrk="1" hangingPunct="1">
              <a:buFontTx/>
              <a:buChar char="•"/>
              <a:defRPr/>
            </a:pPr>
            <a:r>
              <a:rPr lang="en-US" smtClean="0">
                <a:latin typeface="Georgia" pitchFamily="18" charset="0"/>
                <a:ea typeface="+mn-ea"/>
              </a:rPr>
              <a:t>Joint X-ray        2nry osteoarthritic changes</a:t>
            </a:r>
          </a:p>
          <a:p>
            <a:pPr algn="l" rtl="0" eaLnBrk="1" hangingPunct="1">
              <a:buFontTx/>
              <a:buChar char="•"/>
              <a:defRPr/>
            </a:pPr>
            <a:r>
              <a:rPr lang="en-US" smtClean="0">
                <a:latin typeface="Georgia" pitchFamily="18" charset="0"/>
                <a:ea typeface="+mn-ea"/>
              </a:rPr>
              <a:t>U/S , CT in loin pain (psoas bleeds, renal capsule bleeds, retroperitonial bleeds)</a:t>
            </a:r>
          </a:p>
        </p:txBody>
      </p:sp>
      <p:sp>
        <p:nvSpPr>
          <p:cNvPr id="115717" name="AutoShape 5"/>
          <p:cNvSpPr>
            <a:spLocks noChangeArrowheads="1"/>
          </p:cNvSpPr>
          <p:nvPr/>
        </p:nvSpPr>
        <p:spPr bwMode="auto">
          <a:xfrm>
            <a:off x="2819400" y="4267200"/>
            <a:ext cx="304800" cy="304800"/>
          </a:xfrm>
          <a:prstGeom prst="upArrow">
            <a:avLst>
              <a:gd name="adj1" fmla="val 50000"/>
              <a:gd name="adj2" fmla="val 25000"/>
            </a:avLst>
          </a:prstGeom>
          <a:solidFill>
            <a:srgbClr val="FF3399"/>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GB" altLang="en-US">
              <a:solidFill>
                <a:srgbClr val="FF3399"/>
              </a:solidFill>
            </a:endParaRPr>
          </a:p>
        </p:txBody>
      </p:sp>
      <p:sp>
        <p:nvSpPr>
          <p:cNvPr id="115718" name="AutoShape 6"/>
          <p:cNvSpPr>
            <a:spLocks noChangeArrowheads="1"/>
          </p:cNvSpPr>
          <p:nvPr/>
        </p:nvSpPr>
        <p:spPr bwMode="auto">
          <a:xfrm>
            <a:off x="2843213" y="4724400"/>
            <a:ext cx="228600" cy="381000"/>
          </a:xfrm>
          <a:prstGeom prst="downArrow">
            <a:avLst>
              <a:gd name="adj1" fmla="val 50000"/>
              <a:gd name="adj2" fmla="val 41667"/>
            </a:avLst>
          </a:prstGeom>
          <a:solidFill>
            <a:srgbClr val="FF3399"/>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115719" name="AutoShape 7"/>
          <p:cNvSpPr>
            <a:spLocks noChangeArrowheads="1"/>
          </p:cNvSpPr>
          <p:nvPr/>
        </p:nvSpPr>
        <p:spPr bwMode="auto">
          <a:xfrm>
            <a:off x="6994525" y="2349500"/>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barn(inHorizontal)">
                                      <p:cBhvr>
                                        <p:cTn id="7" dur="500"/>
                                        <p:tgtEl>
                                          <p:spTgt spid="115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5715">
                                            <p:txEl>
                                              <p:pRg st="0" end="0"/>
                                            </p:txEl>
                                          </p:spTgt>
                                        </p:tgtEl>
                                        <p:attrNameLst>
                                          <p:attrName>style.visibility</p:attrName>
                                        </p:attrNameLst>
                                      </p:cBhvr>
                                      <p:to>
                                        <p:strVal val="visible"/>
                                      </p:to>
                                    </p:set>
                                    <p:anim calcmode="lin" valueType="num">
                                      <p:cBhvr additive="base">
                                        <p:cTn id="12" dur="500" fill="hold"/>
                                        <p:tgtEl>
                                          <p:spTgt spid="11571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57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5715">
                                            <p:txEl>
                                              <p:pRg st="1" end="1"/>
                                            </p:txEl>
                                          </p:spTgt>
                                        </p:tgtEl>
                                        <p:attrNameLst>
                                          <p:attrName>style.visibility</p:attrName>
                                        </p:attrNameLst>
                                      </p:cBhvr>
                                      <p:to>
                                        <p:strVal val="visible"/>
                                      </p:to>
                                    </p:set>
                                    <p:anim calcmode="lin" valueType="num">
                                      <p:cBhvr additive="base">
                                        <p:cTn id="18" dur="500" fill="hold"/>
                                        <p:tgtEl>
                                          <p:spTgt spid="11571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57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5715">
                                            <p:txEl>
                                              <p:pRg st="2" end="2"/>
                                            </p:txEl>
                                          </p:spTgt>
                                        </p:tgtEl>
                                        <p:attrNameLst>
                                          <p:attrName>style.visibility</p:attrName>
                                        </p:attrNameLst>
                                      </p:cBhvr>
                                      <p:to>
                                        <p:strVal val="visible"/>
                                      </p:to>
                                    </p:set>
                                    <p:anim calcmode="lin" valueType="num">
                                      <p:cBhvr additive="base">
                                        <p:cTn id="24" dur="500" fill="hold"/>
                                        <p:tgtEl>
                                          <p:spTgt spid="11571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57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5715">
                                            <p:txEl>
                                              <p:pRg st="3" end="3"/>
                                            </p:txEl>
                                          </p:spTgt>
                                        </p:tgtEl>
                                        <p:attrNameLst>
                                          <p:attrName>style.visibility</p:attrName>
                                        </p:attrNameLst>
                                      </p:cBhvr>
                                      <p:to>
                                        <p:strVal val="visible"/>
                                      </p:to>
                                    </p:set>
                                    <p:anim calcmode="lin" valueType="num">
                                      <p:cBhvr additive="base">
                                        <p:cTn id="30" dur="500" fill="hold"/>
                                        <p:tgtEl>
                                          <p:spTgt spid="115715">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57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5715">
                                            <p:txEl>
                                              <p:pRg st="4" end="4"/>
                                            </p:txEl>
                                          </p:spTgt>
                                        </p:tgtEl>
                                        <p:attrNameLst>
                                          <p:attrName>style.visibility</p:attrName>
                                        </p:attrNameLst>
                                      </p:cBhvr>
                                      <p:to>
                                        <p:strVal val="visible"/>
                                      </p:to>
                                    </p:set>
                                    <p:anim calcmode="lin" valueType="num">
                                      <p:cBhvr additive="base">
                                        <p:cTn id="36" dur="500" fill="hold"/>
                                        <p:tgtEl>
                                          <p:spTgt spid="115715">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157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15715">
                                            <p:txEl>
                                              <p:pRg st="5" end="5"/>
                                            </p:txEl>
                                          </p:spTgt>
                                        </p:tgtEl>
                                        <p:attrNameLst>
                                          <p:attrName>style.visibility</p:attrName>
                                        </p:attrNameLst>
                                      </p:cBhvr>
                                      <p:to>
                                        <p:strVal val="visible"/>
                                      </p:to>
                                    </p:set>
                                    <p:anim calcmode="lin" valueType="num">
                                      <p:cBhvr additive="base">
                                        <p:cTn id="42" dur="500" fill="hold"/>
                                        <p:tgtEl>
                                          <p:spTgt spid="115715">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1571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15715">
                                            <p:txEl>
                                              <p:pRg st="6" end="6"/>
                                            </p:txEl>
                                          </p:spTgt>
                                        </p:tgtEl>
                                        <p:attrNameLst>
                                          <p:attrName>style.visibility</p:attrName>
                                        </p:attrNameLst>
                                      </p:cBhvr>
                                      <p:to>
                                        <p:strVal val="visible"/>
                                      </p:to>
                                    </p:set>
                                    <p:anim calcmode="lin" valueType="num">
                                      <p:cBhvr additive="base">
                                        <p:cTn id="48" dur="500" fill="hold"/>
                                        <p:tgtEl>
                                          <p:spTgt spid="115715">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1571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15715">
                                            <p:txEl>
                                              <p:pRg st="7" end="7"/>
                                            </p:txEl>
                                          </p:spTgt>
                                        </p:tgtEl>
                                        <p:attrNameLst>
                                          <p:attrName>style.visibility</p:attrName>
                                        </p:attrNameLst>
                                      </p:cBhvr>
                                      <p:to>
                                        <p:strVal val="visible"/>
                                      </p:to>
                                    </p:set>
                                    <p:anim calcmode="lin" valueType="num">
                                      <p:cBhvr additive="base">
                                        <p:cTn id="54" dur="500" fill="hold"/>
                                        <p:tgtEl>
                                          <p:spTgt spid="115715">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1571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15717"/>
                                        </p:tgtEl>
                                        <p:attrNameLst>
                                          <p:attrName>style.visibility</p:attrName>
                                        </p:attrNameLst>
                                      </p:cBhvr>
                                      <p:to>
                                        <p:strVal val="visible"/>
                                      </p:to>
                                    </p:set>
                                    <p:anim calcmode="lin" valueType="num">
                                      <p:cBhvr additive="base">
                                        <p:cTn id="60" dur="500" fill="hold"/>
                                        <p:tgtEl>
                                          <p:spTgt spid="115717"/>
                                        </p:tgtEl>
                                        <p:attrNameLst>
                                          <p:attrName>ppt_x</p:attrName>
                                        </p:attrNameLst>
                                      </p:cBhvr>
                                      <p:tavLst>
                                        <p:tav tm="0">
                                          <p:val>
                                            <p:strVal val="0-#ppt_w/2"/>
                                          </p:val>
                                        </p:tav>
                                        <p:tav tm="100000">
                                          <p:val>
                                            <p:strVal val="#ppt_x"/>
                                          </p:val>
                                        </p:tav>
                                      </p:tavLst>
                                    </p:anim>
                                    <p:anim calcmode="lin" valueType="num">
                                      <p:cBhvr additive="base">
                                        <p:cTn id="61" dur="500" fill="hold"/>
                                        <p:tgtEl>
                                          <p:spTgt spid="115717"/>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15718"/>
                                        </p:tgtEl>
                                        <p:attrNameLst>
                                          <p:attrName>style.visibility</p:attrName>
                                        </p:attrNameLst>
                                      </p:cBhvr>
                                      <p:to>
                                        <p:strVal val="visible"/>
                                      </p:to>
                                    </p:set>
                                    <p:anim calcmode="lin" valueType="num">
                                      <p:cBhvr additive="base">
                                        <p:cTn id="66" dur="500" fill="hold"/>
                                        <p:tgtEl>
                                          <p:spTgt spid="115718"/>
                                        </p:tgtEl>
                                        <p:attrNameLst>
                                          <p:attrName>ppt_x</p:attrName>
                                        </p:attrNameLst>
                                      </p:cBhvr>
                                      <p:tavLst>
                                        <p:tav tm="0">
                                          <p:val>
                                            <p:strVal val="0-#ppt_w/2"/>
                                          </p:val>
                                        </p:tav>
                                        <p:tav tm="100000">
                                          <p:val>
                                            <p:strVal val="#ppt_x"/>
                                          </p:val>
                                        </p:tav>
                                      </p:tavLst>
                                    </p:anim>
                                    <p:anim calcmode="lin" valueType="num">
                                      <p:cBhvr additive="base">
                                        <p:cTn id="67" dur="500" fill="hold"/>
                                        <p:tgtEl>
                                          <p:spTgt spid="115718"/>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15716">
                                            <p:txEl>
                                              <p:pRg st="0" end="0"/>
                                            </p:txEl>
                                          </p:spTgt>
                                        </p:tgtEl>
                                        <p:attrNameLst>
                                          <p:attrName>style.visibility</p:attrName>
                                        </p:attrNameLst>
                                      </p:cBhvr>
                                      <p:to>
                                        <p:strVal val="visible"/>
                                      </p:to>
                                    </p:set>
                                    <p:anim calcmode="lin" valueType="num">
                                      <p:cBhvr additive="base">
                                        <p:cTn id="72" dur="500" fill="hold"/>
                                        <p:tgtEl>
                                          <p:spTgt spid="115716">
                                            <p:txEl>
                                              <p:pRg st="0" end="0"/>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1157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115716">
                                            <p:txEl>
                                              <p:pRg st="1" end="1"/>
                                            </p:txEl>
                                          </p:spTgt>
                                        </p:tgtEl>
                                        <p:attrNameLst>
                                          <p:attrName>style.visibility</p:attrName>
                                        </p:attrNameLst>
                                      </p:cBhvr>
                                      <p:to>
                                        <p:strVal val="visible"/>
                                      </p:to>
                                    </p:set>
                                    <p:anim calcmode="lin" valueType="num">
                                      <p:cBhvr additive="base">
                                        <p:cTn id="78" dur="500" fill="hold"/>
                                        <p:tgtEl>
                                          <p:spTgt spid="115716">
                                            <p:txEl>
                                              <p:pRg st="1" end="1"/>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1157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115716">
                                            <p:txEl>
                                              <p:pRg st="2" end="2"/>
                                            </p:txEl>
                                          </p:spTgt>
                                        </p:tgtEl>
                                        <p:attrNameLst>
                                          <p:attrName>style.visibility</p:attrName>
                                        </p:attrNameLst>
                                      </p:cBhvr>
                                      <p:to>
                                        <p:strVal val="visible"/>
                                      </p:to>
                                    </p:set>
                                    <p:anim calcmode="lin" valueType="num">
                                      <p:cBhvr additive="base">
                                        <p:cTn id="84" dur="500" fill="hold"/>
                                        <p:tgtEl>
                                          <p:spTgt spid="115716">
                                            <p:txEl>
                                              <p:pRg st="2" end="2"/>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1157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115719"/>
                                        </p:tgtEl>
                                        <p:attrNameLst>
                                          <p:attrName>style.visibility</p:attrName>
                                        </p:attrNameLst>
                                      </p:cBhvr>
                                      <p:to>
                                        <p:strVal val="visible"/>
                                      </p:to>
                                    </p:set>
                                    <p:anim calcmode="lin" valueType="num">
                                      <p:cBhvr additive="base">
                                        <p:cTn id="90" dur="500" fill="hold"/>
                                        <p:tgtEl>
                                          <p:spTgt spid="115719"/>
                                        </p:tgtEl>
                                        <p:attrNameLst>
                                          <p:attrName>ppt_x</p:attrName>
                                        </p:attrNameLst>
                                      </p:cBhvr>
                                      <p:tavLst>
                                        <p:tav tm="0">
                                          <p:val>
                                            <p:strVal val="0-#ppt_w/2"/>
                                          </p:val>
                                        </p:tav>
                                        <p:tav tm="100000">
                                          <p:val>
                                            <p:strVal val="#ppt_x"/>
                                          </p:val>
                                        </p:tav>
                                      </p:tavLst>
                                    </p:anim>
                                    <p:anim calcmode="lin" valueType="num">
                                      <p:cBhvr additive="base">
                                        <p:cTn id="91" dur="500" fill="hold"/>
                                        <p:tgtEl>
                                          <p:spTgt spid="1157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autoUpdateAnimBg="0"/>
      <p:bldP spid="115715" grpId="0" build="p" autoUpdateAnimBg="0"/>
      <p:bldP spid="115716" grpId="0" build="p" autoUpdateAnimBg="0"/>
      <p:bldP spid="115717" grpId="0" animBg="1"/>
      <p:bldP spid="115718" grpId="0" animBg="1"/>
      <p:bldP spid="11571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BB1116C1-547E-1C46-97D3-38036CC6A60A}" type="slidenum">
              <a:rPr lang="ar-SA" altLang="en-US" sz="1400"/>
              <a:pPr eaLnBrk="1" hangingPunct="1"/>
              <a:t>24</a:t>
            </a:fld>
            <a:endParaRPr lang="en-US" altLang="en-US" sz="1400"/>
          </a:p>
        </p:txBody>
      </p:sp>
      <p:sp>
        <p:nvSpPr>
          <p:cNvPr id="114690" name="Rectangle 2"/>
          <p:cNvSpPr>
            <a:spLocks noGrp="1" noChangeArrowheads="1"/>
          </p:cNvSpPr>
          <p:nvPr>
            <p:ph type="title"/>
          </p:nvPr>
        </p:nvSpPr>
        <p:spPr>
          <a:xfrm>
            <a:off x="0" y="274638"/>
            <a:ext cx="8458200" cy="1066800"/>
          </a:xfrm>
        </p:spPr>
        <p:txBody>
          <a:bodyPr/>
          <a:lstStyle/>
          <a:p>
            <a:pPr eaLnBrk="1" hangingPunct="1"/>
            <a:r>
              <a:rPr lang="en-US" altLang="en-US" sz="4000"/>
              <a:t> </a:t>
            </a:r>
            <a:r>
              <a:rPr lang="en-GB" altLang="en-US" sz="4000" b="1">
                <a:solidFill>
                  <a:srgbClr val="FFFF00"/>
                </a:solidFill>
              </a:rPr>
              <a:t>Treatment</a:t>
            </a:r>
            <a:r>
              <a:rPr lang="en-US" altLang="en-US" sz="4000" b="1">
                <a:solidFill>
                  <a:srgbClr val="FFFF00"/>
                </a:solidFill>
              </a:rPr>
              <a:t> of Hemophilia</a:t>
            </a:r>
            <a:r>
              <a:rPr lang="en-US" altLang="en-US" sz="4000"/>
              <a:t> </a:t>
            </a:r>
            <a:endParaRPr lang="en-US" altLang="en-US"/>
          </a:p>
        </p:txBody>
      </p:sp>
      <p:sp>
        <p:nvSpPr>
          <p:cNvPr id="114691" name="Rectangle 3"/>
          <p:cNvSpPr>
            <a:spLocks noGrp="1" noChangeArrowheads="1"/>
          </p:cNvSpPr>
          <p:nvPr>
            <p:ph type="body" idx="1"/>
          </p:nvPr>
        </p:nvSpPr>
        <p:spPr>
          <a:xfrm>
            <a:off x="228600" y="1398588"/>
            <a:ext cx="8534400" cy="5486400"/>
          </a:xfrm>
        </p:spPr>
        <p:txBody>
          <a:bodyPr/>
          <a:lstStyle/>
          <a:p>
            <a:pPr marL="609600" indent="-609600" algn="l" rtl="0" eaLnBrk="1" hangingPunct="1">
              <a:buFont typeface="Wingdings" charset="2"/>
              <a:buNone/>
            </a:pPr>
            <a:r>
              <a:rPr lang="en-US" altLang="en-US" b="1">
                <a:solidFill>
                  <a:schemeClr val="hlink"/>
                </a:solidFill>
                <a:latin typeface="Comic Sans MS" charset="0"/>
              </a:rPr>
              <a:t> </a:t>
            </a:r>
            <a:r>
              <a:rPr lang="en-US" altLang="en-US" b="1">
                <a:solidFill>
                  <a:srgbClr val="FFCC00"/>
                </a:solidFill>
                <a:latin typeface="Comic Sans MS" charset="0"/>
              </a:rPr>
              <a:t>1) Factor concentrates for acute bleed</a:t>
            </a:r>
            <a:r>
              <a:rPr lang="en-US" altLang="en-US" b="1">
                <a:solidFill>
                  <a:schemeClr val="hlink"/>
                </a:solidFill>
                <a:latin typeface="Comic Sans MS" charset="0"/>
              </a:rPr>
              <a:t> </a:t>
            </a:r>
          </a:p>
          <a:p>
            <a:pPr marL="609600" indent="-609600" algn="l" rtl="0" eaLnBrk="1" hangingPunct="1">
              <a:buFont typeface="Wingdings" charset="2"/>
              <a:buNone/>
            </a:pPr>
            <a:r>
              <a:rPr lang="en-US" altLang="en-US">
                <a:solidFill>
                  <a:schemeClr val="tx2"/>
                </a:solidFill>
                <a:latin typeface="Georgia" charset="0"/>
              </a:rPr>
              <a:t>Sources of FVIII  conc.</a:t>
            </a:r>
          </a:p>
          <a:p>
            <a:pPr marL="609600" indent="-609600" algn="l" rtl="0" eaLnBrk="1" hangingPunct="1">
              <a:buFont typeface="Wingdings" charset="2"/>
              <a:buNone/>
            </a:pPr>
            <a:r>
              <a:rPr lang="en-US" altLang="en-US" sz="2800">
                <a:latin typeface="Georgia" charset="0"/>
              </a:rPr>
              <a:t>a) Donated human blood (plasma) </a:t>
            </a:r>
          </a:p>
          <a:p>
            <a:pPr marL="609600" indent="-609600" algn="l" rtl="0" eaLnBrk="1" hangingPunct="1">
              <a:buFont typeface="Wingdings" charset="2"/>
              <a:buNone/>
            </a:pPr>
            <a:r>
              <a:rPr lang="en-US" altLang="en-US" sz="2800">
                <a:latin typeface="Georgia" charset="0"/>
              </a:rPr>
              <a:t>b) Recombinant DNA technology (transforming non-human, mammalian cell lines to express human FVIII )</a:t>
            </a:r>
          </a:p>
          <a:p>
            <a:pPr marL="609600" indent="-609600" algn="l" rtl="0" eaLnBrk="1" hangingPunct="1">
              <a:buFont typeface="Wingdings" charset="2"/>
              <a:buNone/>
            </a:pPr>
            <a:r>
              <a:rPr lang="en-US" altLang="en-US" sz="2800">
                <a:latin typeface="Georgia" charset="0"/>
              </a:rPr>
              <a:t>c) Cloning of the normal FVIII gene and production of synthetic FVIII</a:t>
            </a:r>
            <a:endParaRPr lang="en-US" altLang="en-US" b="1">
              <a:solidFill>
                <a:schemeClr val="hlink"/>
              </a:solidFill>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500" fill="hold"/>
                                        <p:tgtEl>
                                          <p:spTgt spid="114690"/>
                                        </p:tgtEl>
                                        <p:attrNameLst>
                                          <p:attrName>ppt_w</p:attrName>
                                        </p:attrNameLst>
                                      </p:cBhvr>
                                      <p:tavLst>
                                        <p:tav tm="0">
                                          <p:val>
                                            <p:fltVal val="0"/>
                                          </p:val>
                                        </p:tav>
                                        <p:tav tm="100000">
                                          <p:val>
                                            <p:strVal val="#ppt_w"/>
                                          </p:val>
                                        </p:tav>
                                      </p:tavLst>
                                    </p:anim>
                                    <p:anim calcmode="lin" valueType="num">
                                      <p:cBhvr>
                                        <p:cTn id="8" dur="500" fill="hold"/>
                                        <p:tgtEl>
                                          <p:spTgt spid="114690"/>
                                        </p:tgtEl>
                                        <p:attrNameLst>
                                          <p:attrName>ppt_h</p:attrName>
                                        </p:attrNameLst>
                                      </p:cBhvr>
                                      <p:tavLst>
                                        <p:tav tm="0">
                                          <p:val>
                                            <p:fltVal val="0"/>
                                          </p:val>
                                        </p:tav>
                                        <p:tav tm="100000">
                                          <p:val>
                                            <p:strVal val="#ppt_h"/>
                                          </p:val>
                                        </p:tav>
                                      </p:tavLst>
                                    </p:anim>
                                    <p:anim calcmode="lin" valueType="num">
                                      <p:cBhvr>
                                        <p:cTn id="9" dur="500" fill="hold"/>
                                        <p:tgtEl>
                                          <p:spTgt spid="114690"/>
                                        </p:tgtEl>
                                        <p:attrNameLst>
                                          <p:attrName>ppt_x</p:attrName>
                                        </p:attrNameLst>
                                      </p:cBhvr>
                                      <p:tavLst>
                                        <p:tav tm="0">
                                          <p:val>
                                            <p:fltVal val="0.5"/>
                                          </p:val>
                                        </p:tav>
                                        <p:tav tm="100000">
                                          <p:val>
                                            <p:strVal val="#ppt_x"/>
                                          </p:val>
                                        </p:tav>
                                      </p:tavLst>
                                    </p:anim>
                                    <p:anim calcmode="lin" valueType="num">
                                      <p:cBhvr>
                                        <p:cTn id="10" dur="500" fill="hold"/>
                                        <p:tgtEl>
                                          <p:spTgt spid="11469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469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469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4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4691">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4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P spid="11469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62475E44-B01F-3F49-A1E7-AA07257D4ADC}" type="slidenum">
              <a:rPr lang="ar-SA" altLang="en-US" sz="1400"/>
              <a:pPr eaLnBrk="1" hangingPunct="1"/>
              <a:t>25</a:t>
            </a:fld>
            <a:endParaRPr lang="en-US" altLang="en-US" sz="1400"/>
          </a:p>
        </p:txBody>
      </p:sp>
      <p:sp>
        <p:nvSpPr>
          <p:cNvPr id="118786" name="Rectangle 2"/>
          <p:cNvSpPr>
            <a:spLocks noGrp="1" noChangeArrowheads="1"/>
          </p:cNvSpPr>
          <p:nvPr>
            <p:ph type="title"/>
          </p:nvPr>
        </p:nvSpPr>
        <p:spPr>
          <a:xfrm>
            <a:off x="609600" y="198438"/>
            <a:ext cx="7772400" cy="1143000"/>
          </a:xfrm>
        </p:spPr>
        <p:txBody>
          <a:bodyPr/>
          <a:lstStyle/>
          <a:p>
            <a:pPr eaLnBrk="1" hangingPunct="1">
              <a:defRPr/>
            </a:pPr>
            <a:r>
              <a:rPr lang="en-US" b="1" smtClean="0">
                <a:solidFill>
                  <a:srgbClr val="FFFF00"/>
                </a:solidFill>
                <a:ea typeface="+mj-ea"/>
              </a:rPr>
              <a:t>Dosage guidelines</a:t>
            </a:r>
            <a:r>
              <a:rPr lang="en-US" smtClean="0">
                <a:ea typeface="+mj-ea"/>
              </a:rPr>
              <a:t> </a:t>
            </a:r>
          </a:p>
        </p:txBody>
      </p:sp>
      <p:sp>
        <p:nvSpPr>
          <p:cNvPr id="118787" name="Rectangle 3"/>
          <p:cNvSpPr>
            <a:spLocks noGrp="1" noChangeArrowheads="1"/>
          </p:cNvSpPr>
          <p:nvPr>
            <p:ph type="body" idx="1"/>
          </p:nvPr>
        </p:nvSpPr>
        <p:spPr>
          <a:xfrm>
            <a:off x="609600" y="1395413"/>
            <a:ext cx="7772400" cy="5562600"/>
          </a:xfrm>
        </p:spPr>
        <p:txBody>
          <a:bodyPr/>
          <a:lstStyle/>
          <a:p>
            <a:pPr algn="l" rtl="0" eaLnBrk="1" hangingPunct="1">
              <a:buFontTx/>
              <a:buNone/>
              <a:defRPr/>
            </a:pPr>
            <a:r>
              <a:rPr lang="en-US" dirty="0" smtClean="0">
                <a:ea typeface="+mn-ea"/>
              </a:rPr>
              <a:t>*Based on the pt’s body weight </a:t>
            </a:r>
          </a:p>
          <a:p>
            <a:pPr algn="l" rtl="0" eaLnBrk="1" hangingPunct="1">
              <a:buFontTx/>
              <a:buNone/>
              <a:defRPr/>
            </a:pPr>
            <a:r>
              <a:rPr lang="en-US" i="1" dirty="0" smtClean="0">
                <a:solidFill>
                  <a:srgbClr val="CCFF33"/>
                </a:solidFill>
                <a:ea typeface="+mn-ea"/>
              </a:rPr>
              <a:t>Rule of thumb:-</a:t>
            </a:r>
          </a:p>
          <a:p>
            <a:pPr algn="l" rtl="0" eaLnBrk="1" hangingPunct="1">
              <a:buFontTx/>
              <a:buNone/>
              <a:defRPr/>
            </a:pPr>
            <a:r>
              <a:rPr lang="en-US" dirty="0" smtClean="0">
                <a:ea typeface="+mn-ea"/>
              </a:rPr>
              <a:t>*</a:t>
            </a:r>
            <a:r>
              <a:rPr lang="en-US" dirty="0" smtClean="0">
                <a:solidFill>
                  <a:srgbClr val="FFC000"/>
                </a:solidFill>
                <a:ea typeface="+mn-ea"/>
              </a:rPr>
              <a:t>FVIII</a:t>
            </a:r>
            <a:r>
              <a:rPr lang="en-US" dirty="0" smtClean="0">
                <a:ea typeface="+mn-ea"/>
              </a:rPr>
              <a:t> levels will be increased 2% for every  1 unit/kg infused, thus 50 units/kg IV  bolus will rise FVIII to 100%</a:t>
            </a:r>
          </a:p>
          <a:p>
            <a:pPr algn="l" rtl="0" eaLnBrk="1" hangingPunct="1">
              <a:buFontTx/>
              <a:buNone/>
              <a:defRPr/>
            </a:pPr>
            <a:r>
              <a:rPr lang="en-US" dirty="0" smtClean="0">
                <a:ea typeface="+mn-ea"/>
              </a:rPr>
              <a:t>*</a:t>
            </a:r>
            <a:r>
              <a:rPr lang="en-US" dirty="0" smtClean="0">
                <a:solidFill>
                  <a:srgbClr val="FFC000"/>
                </a:solidFill>
                <a:ea typeface="+mn-ea"/>
              </a:rPr>
              <a:t>FIX</a:t>
            </a:r>
            <a:r>
              <a:rPr lang="en-US" dirty="0" smtClean="0">
                <a:ea typeface="+mn-ea"/>
              </a:rPr>
              <a:t> levels will be increased 1% for every </a:t>
            </a:r>
          </a:p>
          <a:p>
            <a:pPr algn="l" rtl="0" eaLnBrk="1" hangingPunct="1">
              <a:buFontTx/>
              <a:buNone/>
              <a:defRPr/>
            </a:pPr>
            <a:r>
              <a:rPr lang="en-US" dirty="0" smtClean="0">
                <a:ea typeface="+mn-ea"/>
              </a:rPr>
              <a:t> 1 unit/kg infused, thus 50 units/kg IV bolus will rise FIX to 50%</a:t>
            </a:r>
          </a:p>
        </p:txBody>
      </p:sp>
      <p:sp>
        <p:nvSpPr>
          <p:cNvPr id="28677" name="Rectangle 4"/>
          <p:cNvSpPr>
            <a:spLocks noChangeArrowheads="1"/>
          </p:cNvSpPr>
          <p:nvPr/>
        </p:nvSpPr>
        <p:spPr bwMode="auto">
          <a:xfrm>
            <a:off x="3908425" y="35401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20000"/>
              </a:spcBef>
              <a:buClr>
                <a:schemeClr val="accent2"/>
              </a:buClr>
              <a:buSzPct val="80000"/>
            </a:pPr>
            <a:endParaRPr lang="en-US" altLang="en-US" sz="3200">
              <a:latin typeface="Times New Roman" charset="0"/>
              <a:ea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8786"/>
                                        </p:tgtEl>
                                        <p:attrNameLst>
                                          <p:attrName>style.visibility</p:attrName>
                                        </p:attrNameLst>
                                      </p:cBhvr>
                                      <p:to>
                                        <p:strVal val="visible"/>
                                      </p:to>
                                    </p:set>
                                    <p:anim calcmode="lin" valueType="num">
                                      <p:cBhvr additive="base">
                                        <p:cTn id="7" dur="500" fill="hold"/>
                                        <p:tgtEl>
                                          <p:spTgt spid="118786"/>
                                        </p:tgtEl>
                                        <p:attrNameLst>
                                          <p:attrName>ppt_x</p:attrName>
                                        </p:attrNameLst>
                                      </p:cBhvr>
                                      <p:tavLst>
                                        <p:tav tm="0">
                                          <p:val>
                                            <p:strVal val="#ppt_x"/>
                                          </p:val>
                                        </p:tav>
                                        <p:tav tm="100000">
                                          <p:val>
                                            <p:strVal val="#ppt_x"/>
                                          </p:val>
                                        </p:tav>
                                      </p:tavLst>
                                    </p:anim>
                                    <p:anim calcmode="lin" valueType="num">
                                      <p:cBhvr additive="base">
                                        <p:cTn id="8" dur="500" fill="hold"/>
                                        <p:tgtEl>
                                          <p:spTgt spid="11878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87">
                                            <p:txEl>
                                              <p:pRg st="0" end="0"/>
                                            </p:txEl>
                                          </p:spTgt>
                                        </p:tgtEl>
                                        <p:attrNameLst>
                                          <p:attrName>style.visibility</p:attrName>
                                        </p:attrNameLst>
                                      </p:cBhvr>
                                      <p:to>
                                        <p:strVal val="visible"/>
                                      </p:to>
                                    </p:set>
                                    <p:anim calcmode="lin" valueType="num">
                                      <p:cBhvr additive="base">
                                        <p:cTn id="13" dur="500" fill="hold"/>
                                        <p:tgtEl>
                                          <p:spTgt spid="11878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87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8787">
                                            <p:txEl>
                                              <p:pRg st="1" end="1"/>
                                            </p:txEl>
                                          </p:spTgt>
                                        </p:tgtEl>
                                        <p:attrNameLst>
                                          <p:attrName>style.visibility</p:attrName>
                                        </p:attrNameLst>
                                      </p:cBhvr>
                                      <p:to>
                                        <p:strVal val="visible"/>
                                      </p:to>
                                    </p:set>
                                    <p:anim calcmode="lin" valueType="num">
                                      <p:cBhvr additive="base">
                                        <p:cTn id="19"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8787">
                                            <p:txEl>
                                              <p:pRg st="2" end="2"/>
                                            </p:txEl>
                                          </p:spTgt>
                                        </p:tgtEl>
                                        <p:attrNameLst>
                                          <p:attrName>style.visibility</p:attrName>
                                        </p:attrNameLst>
                                      </p:cBhvr>
                                      <p:to>
                                        <p:strVal val="visible"/>
                                      </p:to>
                                    </p:set>
                                    <p:anim calcmode="lin" valueType="num">
                                      <p:cBhvr additive="base">
                                        <p:cTn id="25" dur="500" fill="hold"/>
                                        <p:tgtEl>
                                          <p:spTgt spid="11878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87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8787">
                                            <p:txEl>
                                              <p:pRg st="3" end="3"/>
                                            </p:txEl>
                                          </p:spTgt>
                                        </p:tgtEl>
                                        <p:attrNameLst>
                                          <p:attrName>style.visibility</p:attrName>
                                        </p:attrNameLst>
                                      </p:cBhvr>
                                      <p:to>
                                        <p:strVal val="visible"/>
                                      </p:to>
                                    </p:set>
                                    <p:anim calcmode="lin" valueType="num">
                                      <p:cBhvr additive="base">
                                        <p:cTn id="31" dur="500" fill="hold"/>
                                        <p:tgtEl>
                                          <p:spTgt spid="11878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87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8787">
                                            <p:txEl>
                                              <p:pRg st="4" end="4"/>
                                            </p:txEl>
                                          </p:spTgt>
                                        </p:tgtEl>
                                        <p:attrNameLst>
                                          <p:attrName>style.visibility</p:attrName>
                                        </p:attrNameLst>
                                      </p:cBhvr>
                                      <p:to>
                                        <p:strVal val="visible"/>
                                      </p:to>
                                    </p:set>
                                    <p:anim calcmode="lin" valueType="num">
                                      <p:cBhvr additive="base">
                                        <p:cTn id="37" dur="500" fill="hold"/>
                                        <p:tgtEl>
                                          <p:spTgt spid="11878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87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utoUpdateAnimBg="0"/>
      <p:bldP spid="11878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FC5BF929-21F7-E947-92AC-D3123D2610ED}" type="slidenum">
              <a:rPr lang="ar-SA" altLang="en-US" sz="1400"/>
              <a:pPr eaLnBrk="1" hangingPunct="1"/>
              <a:t>26</a:t>
            </a:fld>
            <a:endParaRPr lang="en-US" altLang="en-US" sz="1400"/>
          </a:p>
        </p:txBody>
      </p:sp>
      <p:sp>
        <p:nvSpPr>
          <p:cNvPr id="119810" name="Rectangle 2"/>
          <p:cNvSpPr>
            <a:spLocks noGrp="1" noChangeArrowheads="1"/>
          </p:cNvSpPr>
          <p:nvPr>
            <p:ph type="title"/>
          </p:nvPr>
        </p:nvSpPr>
        <p:spPr>
          <a:xfrm>
            <a:off x="0" y="476250"/>
            <a:ext cx="8686800" cy="1066800"/>
          </a:xfrm>
        </p:spPr>
        <p:txBody>
          <a:bodyPr/>
          <a:lstStyle/>
          <a:p>
            <a:pPr eaLnBrk="1" hangingPunct="1">
              <a:defRPr/>
            </a:pPr>
            <a:r>
              <a:rPr lang="en-US" sz="3600" b="1" dirty="0" smtClean="0">
                <a:solidFill>
                  <a:srgbClr val="FFFF00"/>
                </a:solidFill>
                <a:ea typeface="+mj-ea"/>
              </a:rPr>
              <a:t>Example of dosage calculation </a:t>
            </a:r>
            <a:br>
              <a:rPr lang="en-US" sz="3600" b="1" dirty="0" smtClean="0">
                <a:solidFill>
                  <a:srgbClr val="FFFF00"/>
                </a:solidFill>
                <a:ea typeface="+mj-ea"/>
              </a:rPr>
            </a:br>
            <a:r>
              <a:rPr lang="en-US" sz="3600" b="1" dirty="0" smtClean="0">
                <a:solidFill>
                  <a:srgbClr val="FFFF00"/>
                </a:solidFill>
                <a:ea typeface="+mj-ea"/>
              </a:rPr>
              <a:t>for Hemophilia A</a:t>
            </a:r>
          </a:p>
        </p:txBody>
      </p:sp>
      <p:sp>
        <p:nvSpPr>
          <p:cNvPr id="119811" name="Rectangle 3"/>
          <p:cNvSpPr>
            <a:spLocks noGrp="1" noChangeArrowheads="1"/>
          </p:cNvSpPr>
          <p:nvPr>
            <p:ph type="body" idx="1"/>
          </p:nvPr>
        </p:nvSpPr>
        <p:spPr>
          <a:xfrm>
            <a:off x="685800" y="2157413"/>
            <a:ext cx="7772400" cy="4800600"/>
          </a:xfrm>
        </p:spPr>
        <p:txBody>
          <a:bodyPr/>
          <a:lstStyle/>
          <a:p>
            <a:pPr algn="l" rtl="0" eaLnBrk="1" hangingPunct="1">
              <a:buFont typeface="Wingdings" pitchFamily="2" charset="2"/>
              <a:buNone/>
              <a:defRPr/>
            </a:pPr>
            <a:r>
              <a:rPr lang="en-US" dirty="0" smtClean="0">
                <a:ea typeface="+mn-ea"/>
              </a:rPr>
              <a:t>Patient:14 y/o boy with a knee bleed</a:t>
            </a:r>
          </a:p>
          <a:p>
            <a:pPr algn="l" rtl="0" eaLnBrk="1" hangingPunct="1">
              <a:buFont typeface="Wingdings" pitchFamily="2" charset="2"/>
              <a:buNone/>
              <a:defRPr/>
            </a:pPr>
            <a:r>
              <a:rPr lang="en-US" dirty="0" smtClean="0">
                <a:ea typeface="+mn-ea"/>
              </a:rPr>
              <a:t>Weight: 55 kg </a:t>
            </a:r>
          </a:p>
          <a:p>
            <a:pPr algn="l" rtl="0" eaLnBrk="1" hangingPunct="1">
              <a:buFont typeface="Wingdings" pitchFamily="2" charset="2"/>
              <a:buNone/>
              <a:defRPr/>
            </a:pPr>
            <a:r>
              <a:rPr lang="en-US" dirty="0" smtClean="0">
                <a:ea typeface="+mn-ea"/>
              </a:rPr>
              <a:t>Goal: raise factor VIII level to 50% of normal </a:t>
            </a:r>
          </a:p>
          <a:p>
            <a:pPr algn="l" rtl="0" eaLnBrk="1" hangingPunct="1">
              <a:buFont typeface="Wingdings" pitchFamily="2" charset="2"/>
              <a:buNone/>
              <a:defRPr/>
            </a:pPr>
            <a:r>
              <a:rPr lang="en-US" dirty="0" smtClean="0">
                <a:solidFill>
                  <a:schemeClr val="accent1">
                    <a:lumMod val="60000"/>
                    <a:lumOff val="40000"/>
                  </a:schemeClr>
                </a:solidFill>
                <a:ea typeface="+mn-ea"/>
              </a:rPr>
              <a:t>Calculate:</a:t>
            </a:r>
            <a:r>
              <a:rPr lang="en-US" dirty="0" smtClean="0">
                <a:ea typeface="+mn-ea"/>
              </a:rPr>
              <a:t> 25 units x 55kg= 1375 units </a:t>
            </a:r>
          </a:p>
          <a:p>
            <a:pPr algn="l" rtl="0" eaLnBrk="1" hangingPunct="1">
              <a:buFont typeface="Wingdings" pitchFamily="2" charset="2"/>
              <a:buNone/>
              <a:defRPr/>
            </a:pPr>
            <a:r>
              <a:rPr lang="en-US" dirty="0" smtClean="0">
                <a:ea typeface="+mn-ea"/>
              </a:rPr>
              <a:t>     Or        </a:t>
            </a:r>
            <a:r>
              <a:rPr lang="en-US" dirty="0" smtClean="0">
                <a:solidFill>
                  <a:schemeClr val="accent1">
                    <a:lumMod val="60000"/>
                    <a:lumOff val="40000"/>
                  </a:schemeClr>
                </a:solidFill>
                <a:ea typeface="+mn-ea"/>
              </a:rPr>
              <a:t>50 x 55/2         </a:t>
            </a:r>
            <a:r>
              <a:rPr lang="en-US" dirty="0" smtClean="0">
                <a:solidFill>
                  <a:schemeClr val="accent1">
                    <a:lumMod val="60000"/>
                    <a:lumOff val="40000"/>
                  </a:schemeClr>
                </a:solidFill>
                <a:ea typeface="+mn-ea"/>
                <a:cs typeface="Times New Roman" pitchFamily="18" charset="0"/>
              </a:rPr>
              <a:t>= 1375 units</a:t>
            </a:r>
            <a:r>
              <a:rPr lang="en-US" dirty="0" smtClean="0">
                <a:solidFill>
                  <a:schemeClr val="accent1">
                    <a:lumMod val="60000"/>
                    <a:lumOff val="40000"/>
                  </a:schemeClr>
                </a:solidFill>
                <a:ea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p:cTn id="7" dur="500" fill="hold"/>
                                        <p:tgtEl>
                                          <p:spTgt spid="119810"/>
                                        </p:tgtEl>
                                        <p:attrNameLst>
                                          <p:attrName>ppt_w</p:attrName>
                                        </p:attrNameLst>
                                      </p:cBhvr>
                                      <p:tavLst>
                                        <p:tav tm="0">
                                          <p:val>
                                            <p:fltVal val="0"/>
                                          </p:val>
                                        </p:tav>
                                        <p:tav tm="100000">
                                          <p:val>
                                            <p:strVal val="#ppt_w"/>
                                          </p:val>
                                        </p:tav>
                                      </p:tavLst>
                                    </p:anim>
                                    <p:anim calcmode="lin" valueType="num">
                                      <p:cBhvr>
                                        <p:cTn id="8" dur="500" fill="hold"/>
                                        <p:tgtEl>
                                          <p:spTgt spid="1198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19811">
                                            <p:txEl>
                                              <p:pRg st="0" end="0"/>
                                            </p:txEl>
                                          </p:spTgt>
                                        </p:tgtEl>
                                        <p:attrNameLst>
                                          <p:attrName>style.visibility</p:attrName>
                                        </p:attrNameLst>
                                      </p:cBhvr>
                                      <p:to>
                                        <p:strVal val="visible"/>
                                      </p:to>
                                    </p:set>
                                    <p:anim calcmode="lin" valueType="num">
                                      <p:cBhvr additive="base">
                                        <p:cTn id="13" dur="500" fill="hold"/>
                                        <p:tgtEl>
                                          <p:spTgt spid="119811">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9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19811">
                                            <p:txEl>
                                              <p:pRg st="1" end="1"/>
                                            </p:txEl>
                                          </p:spTgt>
                                        </p:tgtEl>
                                        <p:attrNameLst>
                                          <p:attrName>style.visibility</p:attrName>
                                        </p:attrNameLst>
                                      </p:cBhvr>
                                      <p:to>
                                        <p:strVal val="visible"/>
                                      </p:to>
                                    </p:set>
                                    <p:anim calcmode="lin" valueType="num">
                                      <p:cBhvr additive="base">
                                        <p:cTn id="19" dur="500" fill="hold"/>
                                        <p:tgtEl>
                                          <p:spTgt spid="119811">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9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19811">
                                            <p:txEl>
                                              <p:pRg st="2" end="2"/>
                                            </p:txEl>
                                          </p:spTgt>
                                        </p:tgtEl>
                                        <p:attrNameLst>
                                          <p:attrName>style.visibility</p:attrName>
                                        </p:attrNameLst>
                                      </p:cBhvr>
                                      <p:to>
                                        <p:strVal val="visible"/>
                                      </p:to>
                                    </p:set>
                                    <p:anim calcmode="lin" valueType="num">
                                      <p:cBhvr additive="base">
                                        <p:cTn id="25" dur="500" fill="hold"/>
                                        <p:tgtEl>
                                          <p:spTgt spid="119811">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9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19811">
                                            <p:txEl>
                                              <p:pRg st="3" end="3"/>
                                            </p:txEl>
                                          </p:spTgt>
                                        </p:tgtEl>
                                        <p:attrNameLst>
                                          <p:attrName>style.visibility</p:attrName>
                                        </p:attrNameLst>
                                      </p:cBhvr>
                                      <p:to>
                                        <p:strVal val="visible"/>
                                      </p:to>
                                    </p:set>
                                    <p:anim calcmode="lin" valueType="num">
                                      <p:cBhvr additive="base">
                                        <p:cTn id="31" dur="500" fill="hold"/>
                                        <p:tgtEl>
                                          <p:spTgt spid="119811">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9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19811">
                                            <p:txEl>
                                              <p:pRg st="4" end="4"/>
                                            </p:txEl>
                                          </p:spTgt>
                                        </p:tgtEl>
                                        <p:attrNameLst>
                                          <p:attrName>style.visibility</p:attrName>
                                        </p:attrNameLst>
                                      </p:cBhvr>
                                      <p:to>
                                        <p:strVal val="visible"/>
                                      </p:to>
                                    </p:set>
                                    <p:anim calcmode="lin" valueType="num">
                                      <p:cBhvr additive="base">
                                        <p:cTn id="37" dur="500" fill="hold"/>
                                        <p:tgtEl>
                                          <p:spTgt spid="119811">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98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utoUpdateAnimBg="0"/>
      <p:bldP spid="11981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63517B92-BECC-FC46-BEEE-17F294145879}" type="slidenum">
              <a:rPr lang="ar-SA" altLang="en-US" sz="1400"/>
              <a:pPr eaLnBrk="1" hangingPunct="1"/>
              <a:t>27</a:t>
            </a:fld>
            <a:endParaRPr lang="en-US" altLang="en-US" sz="1400"/>
          </a:p>
        </p:txBody>
      </p:sp>
      <p:sp>
        <p:nvSpPr>
          <p:cNvPr id="116738" name="Rectangle 2"/>
          <p:cNvSpPr>
            <a:spLocks noGrp="1" noChangeArrowheads="1"/>
          </p:cNvSpPr>
          <p:nvPr>
            <p:ph type="title"/>
          </p:nvPr>
        </p:nvSpPr>
        <p:spPr>
          <a:xfrm>
            <a:off x="0" y="0"/>
            <a:ext cx="7772400" cy="1143000"/>
          </a:xfrm>
        </p:spPr>
        <p:txBody>
          <a:bodyPr/>
          <a:lstStyle/>
          <a:p>
            <a:pPr algn="l" eaLnBrk="1" hangingPunct="1">
              <a:defRPr/>
            </a:pPr>
            <a:r>
              <a:rPr lang="en-GB" sz="3200" b="1" smtClean="0">
                <a:solidFill>
                  <a:srgbClr val="FF178B"/>
                </a:solidFill>
                <a:latin typeface="Comic Sans MS" pitchFamily="66" charset="0"/>
                <a:ea typeface="+mj-ea"/>
              </a:rPr>
              <a:t>     </a:t>
            </a:r>
            <a:r>
              <a:rPr lang="en-US" sz="3200" b="1" smtClean="0">
                <a:solidFill>
                  <a:srgbClr val="FFFF00"/>
                </a:solidFill>
                <a:latin typeface="Comic Sans MS" pitchFamily="66" charset="0"/>
                <a:ea typeface="+mj-ea"/>
              </a:rPr>
              <a:t>2) DDAVP (synthetic vasopressin)</a:t>
            </a:r>
          </a:p>
        </p:txBody>
      </p:sp>
      <p:sp>
        <p:nvSpPr>
          <p:cNvPr id="116739" name="Rectangle 3"/>
          <p:cNvSpPr>
            <a:spLocks noGrp="1" noChangeArrowheads="1"/>
          </p:cNvSpPr>
          <p:nvPr>
            <p:ph type="body" idx="1"/>
          </p:nvPr>
        </p:nvSpPr>
        <p:spPr>
          <a:xfrm>
            <a:off x="228600" y="914400"/>
            <a:ext cx="8610600" cy="5486400"/>
          </a:xfrm>
        </p:spPr>
        <p:txBody>
          <a:bodyPr/>
          <a:lstStyle/>
          <a:p>
            <a:pPr algn="l" rtl="0" eaLnBrk="1" hangingPunct="1">
              <a:buFont typeface="Wingdings" pitchFamily="2" charset="2"/>
              <a:buNone/>
              <a:defRPr/>
            </a:pPr>
            <a:r>
              <a:rPr lang="en-US" dirty="0" smtClean="0">
                <a:ea typeface="+mn-ea"/>
              </a:rPr>
              <a:t>-Used either IV or intra-</a:t>
            </a:r>
            <a:r>
              <a:rPr lang="en-US" dirty="0" err="1" smtClean="0">
                <a:ea typeface="+mn-ea"/>
              </a:rPr>
              <a:t>nasaly</a:t>
            </a:r>
            <a:r>
              <a:rPr lang="en-US" dirty="0" smtClean="0">
                <a:ea typeface="+mn-ea"/>
              </a:rPr>
              <a:t> to Rx pt with mild hemophilia A with the FVIII levels&gt;10% -The drug releases FVIII stored in the endothelial cells, it can double or triple the body’s plasma level of FVIII.</a:t>
            </a:r>
          </a:p>
          <a:p>
            <a:pPr algn="l" rtl="0" eaLnBrk="1" hangingPunct="1">
              <a:buFont typeface="Wingdings" pitchFamily="2" charset="2"/>
              <a:buNone/>
              <a:defRPr/>
            </a:pPr>
            <a:r>
              <a:rPr lang="en-US" dirty="0" smtClean="0">
                <a:ea typeface="+mn-ea"/>
              </a:rPr>
              <a:t>   -Not all pts respond to DDAVP</a:t>
            </a:r>
          </a:p>
          <a:p>
            <a:pPr algn="l" rtl="0" eaLnBrk="1" hangingPunct="1">
              <a:buFont typeface="Wingdings" pitchFamily="2" charset="2"/>
              <a:buNone/>
              <a:defRPr/>
            </a:pPr>
            <a:r>
              <a:rPr lang="en-US" dirty="0" smtClean="0">
                <a:ea typeface="+mn-ea"/>
              </a:rPr>
              <a:t>   -Dose (0.3 microgram/kg) it can be repeated 6-8 hourly </a:t>
            </a:r>
          </a:p>
          <a:p>
            <a:pPr algn="l" rtl="0" eaLnBrk="1" hangingPunct="1">
              <a:buFont typeface="Wingdings" pitchFamily="2" charset="2"/>
              <a:buNone/>
              <a:defRPr/>
            </a:pPr>
            <a:r>
              <a:rPr lang="en-US" dirty="0" smtClean="0">
                <a:ea typeface="+mn-ea"/>
              </a:rPr>
              <a:t>   -Response to the second dose is less due to </a:t>
            </a:r>
            <a:r>
              <a:rPr lang="en-US" dirty="0" err="1" smtClean="0">
                <a:ea typeface="+mn-ea"/>
              </a:rPr>
              <a:t>tachyphylaxis</a:t>
            </a:r>
            <a:r>
              <a:rPr lang="en-US" dirty="0" smtClean="0">
                <a:ea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 calcmode="lin" valueType="num">
                                      <p:cBhvr additive="base">
                                        <p:cTn id="7" dur="500" fill="hold"/>
                                        <p:tgtEl>
                                          <p:spTgt spid="116738"/>
                                        </p:tgtEl>
                                        <p:attrNameLst>
                                          <p:attrName>ppt_x</p:attrName>
                                        </p:attrNameLst>
                                      </p:cBhvr>
                                      <p:tavLst>
                                        <p:tav tm="0">
                                          <p:val>
                                            <p:strVal val="0-#ppt_w/2"/>
                                          </p:val>
                                        </p:tav>
                                        <p:tav tm="100000">
                                          <p:val>
                                            <p:strVal val="#ppt_x"/>
                                          </p:val>
                                        </p:tav>
                                      </p:tavLst>
                                    </p:anim>
                                    <p:anim calcmode="lin" valueType="num">
                                      <p:cBhvr additive="base">
                                        <p:cTn id="8"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6739">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6739">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39">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167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utoUpdateAnimBg="0"/>
      <p:bldP spid="11673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1B316C98-5102-0D43-9FCB-E70B41B3F2D1}" type="slidenum">
              <a:rPr lang="ar-SA" altLang="en-US" sz="1400"/>
              <a:pPr eaLnBrk="1" hangingPunct="1"/>
              <a:t>28</a:t>
            </a:fld>
            <a:endParaRPr lang="en-US" altLang="en-US" sz="1400"/>
          </a:p>
        </p:txBody>
      </p:sp>
      <p:sp>
        <p:nvSpPr>
          <p:cNvPr id="117762" name="Rectangle 2"/>
          <p:cNvSpPr>
            <a:spLocks noGrp="1" noChangeArrowheads="1"/>
          </p:cNvSpPr>
          <p:nvPr>
            <p:ph type="title"/>
          </p:nvPr>
        </p:nvSpPr>
        <p:spPr/>
        <p:txBody>
          <a:bodyPr/>
          <a:lstStyle/>
          <a:p>
            <a:pPr algn="l" rtl="0" eaLnBrk="1" hangingPunct="1">
              <a:defRPr/>
            </a:pPr>
            <a:r>
              <a:rPr lang="en-US" sz="3200" b="1" smtClean="0">
                <a:solidFill>
                  <a:srgbClr val="FFFF00"/>
                </a:solidFill>
                <a:latin typeface="Comic Sans MS" pitchFamily="66" charset="0"/>
                <a:ea typeface="+mj-ea"/>
              </a:rPr>
              <a:t>3) Gene Therapy</a:t>
            </a:r>
            <a:r>
              <a:rPr lang="en-US" sz="3200" b="1" smtClean="0">
                <a:solidFill>
                  <a:srgbClr val="FF3300"/>
                </a:solidFill>
                <a:latin typeface="Comic Sans MS" pitchFamily="66" charset="0"/>
                <a:ea typeface="+mj-ea"/>
              </a:rPr>
              <a:t> </a:t>
            </a:r>
          </a:p>
        </p:txBody>
      </p:sp>
      <p:sp>
        <p:nvSpPr>
          <p:cNvPr id="117763" name="Rectangle 3"/>
          <p:cNvSpPr>
            <a:spLocks noGrp="1" noChangeArrowheads="1"/>
          </p:cNvSpPr>
          <p:nvPr>
            <p:ph type="body" idx="1"/>
          </p:nvPr>
        </p:nvSpPr>
        <p:spPr/>
        <p:txBody>
          <a:bodyPr/>
          <a:lstStyle/>
          <a:p>
            <a:pPr algn="l" rtl="0" eaLnBrk="1" hangingPunct="1">
              <a:buFont typeface="Wingdings" pitchFamily="2" charset="2"/>
              <a:buNone/>
              <a:defRPr/>
            </a:pPr>
            <a:r>
              <a:rPr lang="en-GB" dirty="0" smtClean="0">
                <a:ea typeface="+mn-ea"/>
              </a:rPr>
              <a:t>    </a:t>
            </a:r>
            <a:r>
              <a:rPr lang="en-US" dirty="0" smtClean="0">
                <a:ea typeface="+mn-ea"/>
              </a:rPr>
              <a:t>It involves taking normal clotting factor genes and placing them into the body of a person with hemophilia, with the hope that patients’ body will begin to make clotting factors on its own. However this approach is still investigational and not yet applicable clinically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 fill="hold"/>
                                        <p:tgtEl>
                                          <p:spTgt spid="117762"/>
                                        </p:tgtEl>
                                        <p:attrNameLst>
                                          <p:attrName>ppt_x</p:attrName>
                                        </p:attrNameLst>
                                      </p:cBhvr>
                                      <p:tavLst>
                                        <p:tav tm="0">
                                          <p:val>
                                            <p:strVal val="0-#ppt_w/2"/>
                                          </p:val>
                                        </p:tav>
                                        <p:tav tm="100000">
                                          <p:val>
                                            <p:strVal val="#ppt_x"/>
                                          </p:val>
                                        </p:tav>
                                      </p:tavLst>
                                    </p:anim>
                                    <p:anim calcmode="lin" valueType="num">
                                      <p:cBhvr additive="base">
                                        <p:cTn id="8" dur="500" fill="hold"/>
                                        <p:tgtEl>
                                          <p:spTgt spid="1177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77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autoUpdateAnimBg="0"/>
      <p:bldP spid="11776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81D74250-0247-FF4A-87F8-1F15CDF10897}" type="slidenum">
              <a:rPr lang="ar-SA" altLang="en-US" sz="1400"/>
              <a:pPr eaLnBrk="1" hangingPunct="1"/>
              <a:t>29</a:t>
            </a:fld>
            <a:endParaRPr lang="en-US" altLang="en-US" sz="1400"/>
          </a:p>
        </p:txBody>
      </p:sp>
      <p:sp>
        <p:nvSpPr>
          <p:cNvPr id="120834" name="Rectangle 2"/>
          <p:cNvSpPr>
            <a:spLocks noGrp="1" noChangeArrowheads="1"/>
          </p:cNvSpPr>
          <p:nvPr>
            <p:ph type="title"/>
          </p:nvPr>
        </p:nvSpPr>
        <p:spPr>
          <a:xfrm>
            <a:off x="609600" y="914400"/>
            <a:ext cx="7772400" cy="609600"/>
          </a:xfrm>
        </p:spPr>
        <p:txBody>
          <a:bodyPr/>
          <a:lstStyle/>
          <a:p>
            <a:pPr eaLnBrk="1" hangingPunct="1"/>
            <a:r>
              <a:rPr lang="en-US" altLang="en-US" b="1">
                <a:solidFill>
                  <a:srgbClr val="FFFF00"/>
                </a:solidFill>
                <a:latin typeface="Comic Sans MS" charset="0"/>
              </a:rPr>
              <a:t>Complications:</a:t>
            </a:r>
            <a:br>
              <a:rPr lang="en-US" altLang="en-US" b="1">
                <a:solidFill>
                  <a:srgbClr val="FFFF00"/>
                </a:solidFill>
                <a:latin typeface="Comic Sans MS" charset="0"/>
              </a:rPr>
            </a:br>
            <a:r>
              <a:rPr lang="en-US" altLang="en-US" sz="3200" b="1">
                <a:solidFill>
                  <a:srgbClr val="FFCC00"/>
                </a:solidFill>
              </a:rPr>
              <a:t>Contamination with viruses</a:t>
            </a:r>
            <a:r>
              <a:rPr lang="en-US" altLang="en-US" b="1">
                <a:solidFill>
                  <a:srgbClr val="FFCC00"/>
                </a:solidFill>
              </a:rPr>
              <a:t/>
            </a:r>
            <a:br>
              <a:rPr lang="en-US" altLang="en-US" b="1">
                <a:solidFill>
                  <a:srgbClr val="FFCC00"/>
                </a:solidFill>
              </a:rPr>
            </a:br>
            <a:endParaRPr lang="en-US" altLang="en-US" b="1">
              <a:solidFill>
                <a:srgbClr val="FFCC00"/>
              </a:solidFill>
            </a:endParaRPr>
          </a:p>
        </p:txBody>
      </p:sp>
      <p:sp>
        <p:nvSpPr>
          <p:cNvPr id="120835" name="Rectangle 3"/>
          <p:cNvSpPr>
            <a:spLocks noGrp="1" noChangeArrowheads="1"/>
          </p:cNvSpPr>
          <p:nvPr>
            <p:ph type="body" idx="1"/>
          </p:nvPr>
        </p:nvSpPr>
        <p:spPr>
          <a:xfrm>
            <a:off x="685800" y="1219200"/>
            <a:ext cx="7772400" cy="5257800"/>
          </a:xfrm>
        </p:spPr>
        <p:txBody>
          <a:bodyPr/>
          <a:lstStyle/>
          <a:p>
            <a:pPr eaLnBrk="1" hangingPunct="1"/>
            <a:endParaRPr lang="en-US" altLang="en-US">
              <a:latin typeface="Verdana" charset="0"/>
            </a:endParaRPr>
          </a:p>
          <a:p>
            <a:pPr algn="l" rtl="0" eaLnBrk="1" hangingPunct="1"/>
            <a:r>
              <a:rPr lang="en-US" altLang="en-US">
                <a:latin typeface="Verdana" charset="0"/>
              </a:rPr>
              <a:t>Factor concentrates, like many blood products, are made from pooled plasma. It can take up to 30,000 donations of blood to make one batch of factor concentrate and blood products have always been susceptible to contamination by viruses. </a:t>
            </a:r>
            <a:r>
              <a:rPr lang="en-US" altLang="en-US">
                <a:solidFill>
                  <a:srgbClr val="29FFFF"/>
                </a:solidFill>
                <a:latin typeface="Verdana" charset="0"/>
              </a:rPr>
              <a:t>(Hep A, B, C, HIV and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anim calcmode="lin" valueType="num">
                                      <p:cBhvr additive="base">
                                        <p:cTn id="7" dur="500" fill="hold"/>
                                        <p:tgtEl>
                                          <p:spTgt spid="12083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08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B3CC3BA-A2E1-9A49-AD4C-59774026A836}" type="slidenum">
              <a:rPr lang="ar-SA" altLang="en-US" sz="1400"/>
              <a:pPr eaLnBrk="1" hangingPunct="1"/>
              <a:t>3</a:t>
            </a:fld>
            <a:endParaRPr lang="en-US" altLang="en-US" sz="1400"/>
          </a:p>
        </p:txBody>
      </p:sp>
      <p:sp>
        <p:nvSpPr>
          <p:cNvPr id="62466" name="Rectangle 2"/>
          <p:cNvSpPr>
            <a:spLocks noGrp="1" noChangeArrowheads="1"/>
          </p:cNvSpPr>
          <p:nvPr>
            <p:ph type="title"/>
          </p:nvPr>
        </p:nvSpPr>
        <p:spPr>
          <a:xfrm>
            <a:off x="457200" y="188913"/>
            <a:ext cx="8229600" cy="1143000"/>
          </a:xfrm>
        </p:spPr>
        <p:txBody>
          <a:bodyPr/>
          <a:lstStyle/>
          <a:p>
            <a:pPr eaLnBrk="1" hangingPunct="1">
              <a:defRPr/>
            </a:pPr>
            <a:r>
              <a:rPr lang="en-US" sz="6000" b="1" smtClean="0">
                <a:solidFill>
                  <a:srgbClr val="FFFF00"/>
                </a:solidFill>
                <a:latin typeface="Broadway" pitchFamily="82" charset="0"/>
                <a:ea typeface="+mj-ea"/>
              </a:rPr>
              <a:t>Blood Vessels</a:t>
            </a:r>
          </a:p>
        </p:txBody>
      </p:sp>
      <p:pic>
        <p:nvPicPr>
          <p:cNvPr id="6148"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9388" y="1341438"/>
            <a:ext cx="8893175" cy="5395912"/>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D98DFA1-BE66-7A48-89EC-225B87C93699}" type="slidenum">
              <a:rPr lang="ar-SA" altLang="en-US" sz="1400"/>
              <a:pPr eaLnBrk="1" hangingPunct="1"/>
              <a:t>30</a:t>
            </a:fld>
            <a:endParaRPr lang="en-US" altLang="en-US" sz="1400"/>
          </a:p>
        </p:txBody>
      </p:sp>
      <p:sp>
        <p:nvSpPr>
          <p:cNvPr id="121858" name="Rectangle 2"/>
          <p:cNvSpPr>
            <a:spLocks noGrp="1" noChangeArrowheads="1"/>
          </p:cNvSpPr>
          <p:nvPr>
            <p:ph type="title"/>
          </p:nvPr>
        </p:nvSpPr>
        <p:spPr>
          <a:xfrm>
            <a:off x="228600" y="198438"/>
            <a:ext cx="7772400" cy="1143000"/>
          </a:xfrm>
        </p:spPr>
        <p:txBody>
          <a:bodyPr/>
          <a:lstStyle/>
          <a:p>
            <a:pPr algn="l" eaLnBrk="1" hangingPunct="1">
              <a:defRPr/>
            </a:pPr>
            <a:r>
              <a:rPr lang="en-GB" smtClean="0">
                <a:solidFill>
                  <a:srgbClr val="FFCC00"/>
                </a:solidFill>
                <a:ea typeface="+mj-ea"/>
              </a:rPr>
              <a:t>     </a:t>
            </a:r>
            <a:r>
              <a:rPr lang="en-US" smtClean="0">
                <a:solidFill>
                  <a:srgbClr val="FFFF00"/>
                </a:solidFill>
                <a:ea typeface="+mj-ea"/>
              </a:rPr>
              <a:t>Development of inhibitors</a:t>
            </a:r>
          </a:p>
        </p:txBody>
      </p:sp>
      <p:sp>
        <p:nvSpPr>
          <p:cNvPr id="121859" name="Rectangle 3"/>
          <p:cNvSpPr>
            <a:spLocks noGrp="1" noChangeArrowheads="1"/>
          </p:cNvSpPr>
          <p:nvPr>
            <p:ph type="body" idx="1"/>
          </p:nvPr>
        </p:nvSpPr>
        <p:spPr>
          <a:xfrm>
            <a:off x="468313" y="1557338"/>
            <a:ext cx="7761287" cy="5400675"/>
          </a:xfrm>
        </p:spPr>
        <p:txBody>
          <a:bodyPr/>
          <a:lstStyle/>
          <a:p>
            <a:pPr algn="l" rtl="0" eaLnBrk="1" hangingPunct="1">
              <a:lnSpc>
                <a:spcPct val="90000"/>
              </a:lnSpc>
            </a:pPr>
            <a:r>
              <a:rPr lang="en-US" altLang="en-US" sz="2800"/>
              <a:t>10-20% have IgG antibodies to FVIII (mostly in severe cases) in pt Rx w/F concentrate </a:t>
            </a:r>
          </a:p>
          <a:p>
            <a:pPr algn="l" rtl="0" eaLnBrk="1" hangingPunct="1">
              <a:lnSpc>
                <a:spcPct val="90000"/>
              </a:lnSpc>
            </a:pPr>
            <a:r>
              <a:rPr lang="en-US" altLang="en-US" sz="2800"/>
              <a:t>High doses of FVIII may </a:t>
            </a:r>
            <a:r>
              <a:rPr lang="en-US" altLang="en-US" sz="2800" b="1"/>
              <a:t>not</a:t>
            </a:r>
            <a:r>
              <a:rPr lang="en-US" altLang="en-US" sz="2800"/>
              <a:t> produce a rise in the plasma level of FVIII</a:t>
            </a:r>
          </a:p>
          <a:p>
            <a:pPr algn="l" rtl="0" eaLnBrk="1" hangingPunct="1">
              <a:lnSpc>
                <a:spcPct val="90000"/>
              </a:lnSpc>
            </a:pPr>
            <a:r>
              <a:rPr lang="en-US" altLang="en-US" sz="2800" u="sng">
                <a:solidFill>
                  <a:srgbClr val="FFC000"/>
                </a:solidFill>
                <a:latin typeface="Comic Sans MS" charset="0"/>
              </a:rPr>
              <a:t>How do we deal with pts who develop inhibitors ?</a:t>
            </a:r>
          </a:p>
          <a:p>
            <a:pPr algn="l" rtl="0" eaLnBrk="1" hangingPunct="1">
              <a:lnSpc>
                <a:spcPct val="90000"/>
              </a:lnSpc>
            </a:pPr>
            <a:r>
              <a:rPr lang="en-US" altLang="en-US" sz="2800"/>
              <a:t>Purified procine FVIII may not cross-react with pts antibodies.</a:t>
            </a:r>
          </a:p>
          <a:p>
            <a:pPr algn="l" rtl="0" eaLnBrk="1" hangingPunct="1">
              <a:lnSpc>
                <a:spcPct val="90000"/>
              </a:lnSpc>
            </a:pPr>
            <a:r>
              <a:rPr lang="en-GB" altLang="en-US" sz="2800"/>
              <a:t>Prothrombin complex (Feiba, autoplex)</a:t>
            </a:r>
            <a:endParaRPr lang="en-US" altLang="en-US" sz="2800"/>
          </a:p>
          <a:p>
            <a:pPr algn="l" rtl="0" eaLnBrk="1" hangingPunct="1">
              <a:lnSpc>
                <a:spcPct val="90000"/>
              </a:lnSpc>
            </a:pPr>
            <a:r>
              <a:rPr lang="en-US" altLang="en-US" sz="2800"/>
              <a:t>Recombinant F VIIa also “bypass” FVIII</a:t>
            </a:r>
          </a:p>
          <a:p>
            <a:pPr algn="l" rtl="0" eaLnBrk="1" hangingPunct="1">
              <a:lnSpc>
                <a:spcPct val="90000"/>
              </a:lnSpc>
            </a:pPr>
            <a:r>
              <a:rPr lang="en-US" altLang="en-US" sz="2800"/>
              <a:t>Immunosuppression/immunoabsorption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21859">
                                            <p:txEl>
                                              <p:pRg st="0" end="0"/>
                                            </p:txEl>
                                          </p:spTgt>
                                        </p:tgtEl>
                                        <p:attrNameLst>
                                          <p:attrName>style.visibility</p:attrName>
                                        </p:attrNameLst>
                                      </p:cBhvr>
                                      <p:to>
                                        <p:strVal val="visible"/>
                                      </p:to>
                                    </p:set>
                                    <p:anim calcmode="lin" valueType="num">
                                      <p:cBhvr additive="base">
                                        <p:cTn id="11" dur="500" fill="hold"/>
                                        <p:tgtEl>
                                          <p:spTgt spid="121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1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1859">
                                            <p:txEl>
                                              <p:pRg st="1" end="1"/>
                                            </p:txEl>
                                          </p:spTgt>
                                        </p:tgtEl>
                                        <p:attrNameLst>
                                          <p:attrName>style.visibility</p:attrName>
                                        </p:attrNameLst>
                                      </p:cBhvr>
                                      <p:to>
                                        <p:strVal val="visible"/>
                                      </p:to>
                                    </p:set>
                                    <p:anim calcmode="lin" valueType="num">
                                      <p:cBhvr additive="base">
                                        <p:cTn id="17" dur="500" fill="hold"/>
                                        <p:tgtEl>
                                          <p:spTgt spid="12185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1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1859">
                                            <p:txEl>
                                              <p:pRg st="2" end="2"/>
                                            </p:txEl>
                                          </p:spTgt>
                                        </p:tgtEl>
                                        <p:attrNameLst>
                                          <p:attrName>style.visibility</p:attrName>
                                        </p:attrNameLst>
                                      </p:cBhvr>
                                      <p:to>
                                        <p:strVal val="visible"/>
                                      </p:to>
                                    </p:set>
                                    <p:anim calcmode="lin" valueType="num">
                                      <p:cBhvr additive="base">
                                        <p:cTn id="23" dur="500" fill="hold"/>
                                        <p:tgtEl>
                                          <p:spTgt spid="12185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218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1859">
                                            <p:txEl>
                                              <p:pRg st="3" end="3"/>
                                            </p:txEl>
                                          </p:spTgt>
                                        </p:tgtEl>
                                        <p:attrNameLst>
                                          <p:attrName>style.visibility</p:attrName>
                                        </p:attrNameLst>
                                      </p:cBhvr>
                                      <p:to>
                                        <p:strVal val="visible"/>
                                      </p:to>
                                    </p:set>
                                    <p:anim calcmode="lin" valueType="num">
                                      <p:cBhvr additive="base">
                                        <p:cTn id="29" dur="500" fill="hold"/>
                                        <p:tgtEl>
                                          <p:spTgt spid="121859">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1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21859">
                                            <p:txEl>
                                              <p:pRg st="4" end="4"/>
                                            </p:txEl>
                                          </p:spTgt>
                                        </p:tgtEl>
                                        <p:attrNameLst>
                                          <p:attrName>style.visibility</p:attrName>
                                        </p:attrNameLst>
                                      </p:cBhvr>
                                      <p:to>
                                        <p:strVal val="visible"/>
                                      </p:to>
                                    </p:set>
                                    <p:anim calcmode="lin" valueType="num">
                                      <p:cBhvr additive="base">
                                        <p:cTn id="35" dur="500" fill="hold"/>
                                        <p:tgtEl>
                                          <p:spTgt spid="121859">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218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21859">
                                            <p:txEl>
                                              <p:pRg st="5" end="5"/>
                                            </p:txEl>
                                          </p:spTgt>
                                        </p:tgtEl>
                                        <p:attrNameLst>
                                          <p:attrName>style.visibility</p:attrName>
                                        </p:attrNameLst>
                                      </p:cBhvr>
                                      <p:to>
                                        <p:strVal val="visible"/>
                                      </p:to>
                                    </p:set>
                                    <p:anim calcmode="lin" valueType="num">
                                      <p:cBhvr additive="base">
                                        <p:cTn id="41" dur="500" fill="hold"/>
                                        <p:tgtEl>
                                          <p:spTgt spid="121859">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18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21859">
                                            <p:txEl>
                                              <p:pRg st="6" end="6"/>
                                            </p:txEl>
                                          </p:spTgt>
                                        </p:tgtEl>
                                        <p:attrNameLst>
                                          <p:attrName>style.visibility</p:attrName>
                                        </p:attrNameLst>
                                      </p:cBhvr>
                                      <p:to>
                                        <p:strVal val="visible"/>
                                      </p:to>
                                    </p:set>
                                    <p:anim calcmode="lin" valueType="num">
                                      <p:cBhvr additive="base">
                                        <p:cTn id="47" dur="500" fill="hold"/>
                                        <p:tgtEl>
                                          <p:spTgt spid="121859">
                                            <p:txEl>
                                              <p:pRg st="6" end="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2185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autoUpdateAnimBg="0"/>
      <p:bldP spid="12185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8120FB8C-3363-1E49-9431-7CC1CAF3C1A2}" type="slidenum">
              <a:rPr lang="ar-SA" altLang="en-US" sz="1400"/>
              <a:pPr eaLnBrk="1" hangingPunct="1"/>
              <a:t>31</a:t>
            </a:fld>
            <a:endParaRPr lang="en-US" altLang="en-US" sz="1400"/>
          </a:p>
        </p:txBody>
      </p:sp>
      <p:sp>
        <p:nvSpPr>
          <p:cNvPr id="122882" name="Rectangle 2"/>
          <p:cNvSpPr>
            <a:spLocks noGrp="1" noChangeArrowheads="1"/>
          </p:cNvSpPr>
          <p:nvPr>
            <p:ph type="title"/>
          </p:nvPr>
        </p:nvSpPr>
        <p:spPr>
          <a:xfrm>
            <a:off x="685800" y="269875"/>
            <a:ext cx="7772400" cy="1143000"/>
          </a:xfrm>
        </p:spPr>
        <p:txBody>
          <a:bodyPr/>
          <a:lstStyle/>
          <a:p>
            <a:pPr eaLnBrk="1" hangingPunct="1">
              <a:defRPr/>
            </a:pPr>
            <a:r>
              <a:rPr lang="en-US" smtClean="0">
                <a:solidFill>
                  <a:schemeClr val="bg1"/>
                </a:solidFill>
                <a:ea typeface="+mj-ea"/>
              </a:rPr>
              <a:t>.</a:t>
            </a:r>
          </a:p>
        </p:txBody>
      </p:sp>
      <p:sp>
        <p:nvSpPr>
          <p:cNvPr id="122883" name="Rectangle 3"/>
          <p:cNvSpPr>
            <a:spLocks noGrp="1" noChangeArrowheads="1"/>
          </p:cNvSpPr>
          <p:nvPr>
            <p:ph type="body" idx="1"/>
          </p:nvPr>
        </p:nvSpPr>
        <p:spPr>
          <a:xfrm>
            <a:off x="685800" y="-26988"/>
            <a:ext cx="7772400" cy="6553201"/>
          </a:xfrm>
        </p:spPr>
        <p:txBody>
          <a:bodyPr/>
          <a:lstStyle/>
          <a:p>
            <a:pPr algn="ctr" rtl="0" eaLnBrk="1" hangingPunct="1">
              <a:buFont typeface="Wingdings" charset="2"/>
              <a:buNone/>
            </a:pPr>
            <a:r>
              <a:rPr lang="en-US" altLang="en-US" sz="4000" b="1">
                <a:solidFill>
                  <a:srgbClr val="FFFF00"/>
                </a:solidFill>
              </a:rPr>
              <a:t>Clinical management of bleeding</a:t>
            </a:r>
          </a:p>
          <a:p>
            <a:pPr algn="l" rtl="0" eaLnBrk="1" hangingPunct="1">
              <a:buFont typeface="Wingdings" charset="2"/>
              <a:buNone/>
            </a:pPr>
            <a:r>
              <a:rPr lang="en-US" altLang="en-US">
                <a:solidFill>
                  <a:srgbClr val="000000"/>
                </a:solidFill>
                <a:effectLst>
                  <a:outerShdw blurRad="38100" dist="38100" dir="2700000" algn="tl">
                    <a:srgbClr val="FFFFFF"/>
                  </a:outerShdw>
                </a:effectLst>
              </a:rPr>
              <a:t> </a:t>
            </a:r>
            <a:r>
              <a:rPr lang="en-US" altLang="en-US" b="1">
                <a:solidFill>
                  <a:srgbClr val="FF00FF"/>
                </a:solidFill>
              </a:rPr>
              <a:t>As soon as bleeding is suspected treatment should be given according to its severity </a:t>
            </a:r>
            <a:r>
              <a:rPr lang="en-US" altLang="en-US">
                <a:solidFill>
                  <a:srgbClr val="FF00FF"/>
                </a:solidFill>
              </a:rPr>
              <a:t> </a:t>
            </a:r>
          </a:p>
          <a:p>
            <a:pPr algn="l" rtl="0" eaLnBrk="1" hangingPunct="1">
              <a:buFont typeface="Wingdings" charset="2"/>
              <a:buNone/>
            </a:pPr>
            <a:r>
              <a:rPr lang="en-US" altLang="en-US"/>
              <a:t>*</a:t>
            </a:r>
            <a:r>
              <a:rPr lang="en-US" altLang="en-US">
                <a:solidFill>
                  <a:srgbClr val="FFCC00"/>
                </a:solidFill>
              </a:rPr>
              <a:t>Minor bleeding</a:t>
            </a:r>
            <a:r>
              <a:rPr lang="en-US" altLang="en-US"/>
              <a:t>: (</a:t>
            </a:r>
            <a:r>
              <a:rPr lang="en-US" altLang="en-US" sz="2400"/>
              <a:t>e.g laceration,dental extraction,early joint or muscle bleeding) the FVIII level should be raised to </a:t>
            </a:r>
            <a:r>
              <a:rPr lang="en-GB" altLang="en-US" sz="2400"/>
              <a:t>3</a:t>
            </a:r>
            <a:r>
              <a:rPr lang="en-US" altLang="en-US" sz="2400"/>
              <a:t>0-</a:t>
            </a:r>
            <a:r>
              <a:rPr lang="en-GB" altLang="en-US" sz="2400"/>
              <a:t>5</a:t>
            </a:r>
            <a:r>
              <a:rPr lang="en-US" altLang="en-US" sz="2400"/>
              <a:t>0%</a:t>
            </a:r>
          </a:p>
          <a:p>
            <a:pPr algn="l" rtl="0" eaLnBrk="1" hangingPunct="1">
              <a:buFont typeface="Wingdings" charset="2"/>
              <a:buNone/>
            </a:pPr>
            <a:r>
              <a:rPr lang="en-US" altLang="en-US"/>
              <a:t>*</a:t>
            </a:r>
            <a:r>
              <a:rPr lang="en-GB" altLang="en-US">
                <a:solidFill>
                  <a:srgbClr val="FFCC00"/>
                </a:solidFill>
              </a:rPr>
              <a:t>Moderate</a:t>
            </a:r>
            <a:r>
              <a:rPr lang="en-US" altLang="en-US">
                <a:solidFill>
                  <a:srgbClr val="FFCC00"/>
                </a:solidFill>
              </a:rPr>
              <a:t> bleeding</a:t>
            </a:r>
            <a:r>
              <a:rPr lang="en-US" altLang="en-US">
                <a:sym typeface="Wingdings" charset="2"/>
              </a:rPr>
              <a:t>: (</a:t>
            </a:r>
            <a:r>
              <a:rPr lang="en-US" altLang="en-US" sz="2400">
                <a:sym typeface="Wingdings" charset="2"/>
              </a:rPr>
              <a:t>e.g major joint or muscle bleeds)</a:t>
            </a:r>
            <a:r>
              <a:rPr lang="en-US" altLang="en-US" sz="2400"/>
              <a:t> FVIII raised to at least 50</a:t>
            </a:r>
            <a:r>
              <a:rPr lang="en-GB" altLang="en-US" sz="2400"/>
              <a:t>-70</a:t>
            </a:r>
            <a:r>
              <a:rPr lang="en-US" altLang="en-US" sz="2400"/>
              <a:t>%</a:t>
            </a:r>
          </a:p>
          <a:p>
            <a:pPr algn="l" rtl="0" eaLnBrk="1" hangingPunct="1">
              <a:buFont typeface="Wingdings" charset="2"/>
              <a:buNone/>
            </a:pPr>
            <a:r>
              <a:rPr lang="en-US" altLang="en-US"/>
              <a:t>*</a:t>
            </a:r>
            <a:r>
              <a:rPr lang="en-GB" altLang="en-US">
                <a:solidFill>
                  <a:srgbClr val="FFCC00"/>
                </a:solidFill>
              </a:rPr>
              <a:t>Severe bleeding</a:t>
            </a:r>
            <a:r>
              <a:rPr lang="en-US" altLang="en-US"/>
              <a:t>:</a:t>
            </a:r>
            <a:r>
              <a:rPr lang="en-GB" altLang="en-US"/>
              <a:t> </a:t>
            </a:r>
            <a:r>
              <a:rPr lang="en-US" altLang="en-US"/>
              <a:t>(</a:t>
            </a:r>
            <a:r>
              <a:rPr lang="en-US" altLang="en-US" sz="2400"/>
              <a:t>e.g</a:t>
            </a:r>
            <a:r>
              <a:rPr lang="en-GB" altLang="en-US" sz="2400"/>
              <a:t> </a:t>
            </a:r>
            <a:r>
              <a:rPr lang="en-US" altLang="en-US" sz="2400"/>
              <a:t>CNS,</a:t>
            </a:r>
            <a:r>
              <a:rPr lang="en-GB" altLang="en-US" sz="2400"/>
              <a:t> GI bleed, </a:t>
            </a:r>
            <a:r>
              <a:rPr lang="en-US" altLang="en-US" sz="2400"/>
              <a:t>postoperative,</a:t>
            </a:r>
            <a:r>
              <a:rPr lang="en-GB" altLang="en-US" sz="2400"/>
              <a:t> </a:t>
            </a:r>
            <a:r>
              <a:rPr lang="en-US" altLang="en-US" sz="2400"/>
              <a:t>major trauma)</a:t>
            </a:r>
            <a:r>
              <a:rPr lang="en-US" altLang="en-US"/>
              <a:t> </a:t>
            </a:r>
            <a:r>
              <a:rPr lang="en-US" altLang="en-US" sz="2400"/>
              <a:t>FVIII raised to 80- 1</a:t>
            </a:r>
            <a:r>
              <a:rPr lang="en-GB" altLang="en-US" sz="2400"/>
              <a:t>2</a:t>
            </a:r>
            <a:r>
              <a:rPr lang="en-US" altLang="en-US" sz="2400"/>
              <a:t>0% for 7-10 days . And 100% preoperatively and maintained above 50% until healing </a:t>
            </a:r>
            <a:endParaRPr lang="en-US" altLang="en-US"/>
          </a:p>
          <a:p>
            <a:pPr eaLnBrk="1" hangingPunct="1">
              <a:buFont typeface="Wingdings" charset="2"/>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883">
                                            <p:txEl>
                                              <p:pRg st="3" end="3"/>
                                            </p:txEl>
                                          </p:spTgt>
                                        </p:tgtEl>
                                        <p:attrNameLst>
                                          <p:attrName>style.visibility</p:attrName>
                                        </p:attrNameLst>
                                      </p:cBhvr>
                                      <p:to>
                                        <p:strVal val="visible"/>
                                      </p:to>
                                    </p:set>
                                    <p:anim calcmode="lin" valueType="num">
                                      <p:cBhvr additive="base">
                                        <p:cTn id="25" dur="500" fill="hold"/>
                                        <p:tgtEl>
                                          <p:spTgt spid="1228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883">
                                            <p:txEl>
                                              <p:pRg st="4" end="4"/>
                                            </p:txEl>
                                          </p:spTgt>
                                        </p:tgtEl>
                                        <p:attrNameLst>
                                          <p:attrName>style.visibility</p:attrName>
                                        </p:attrNameLst>
                                      </p:cBhvr>
                                      <p:to>
                                        <p:strVal val="visible"/>
                                      </p:to>
                                    </p:set>
                                    <p:anim calcmode="lin" valueType="num">
                                      <p:cBhvr additive="base">
                                        <p:cTn id="31" dur="500" fill="hold"/>
                                        <p:tgtEl>
                                          <p:spTgt spid="1228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34CAD33E-E407-E14D-95F8-DE627CD1346B}" type="slidenum">
              <a:rPr lang="ar-SA" altLang="en-US" sz="1400"/>
              <a:pPr eaLnBrk="1" hangingPunct="1"/>
              <a:t>32</a:t>
            </a:fld>
            <a:endParaRPr lang="en-US" altLang="en-US" sz="1400"/>
          </a:p>
        </p:txBody>
      </p:sp>
      <p:sp>
        <p:nvSpPr>
          <p:cNvPr id="98306" name="Rectangle 2"/>
          <p:cNvSpPr>
            <a:spLocks noGrp="1" noChangeArrowheads="1"/>
          </p:cNvSpPr>
          <p:nvPr>
            <p:ph type="title"/>
          </p:nvPr>
        </p:nvSpPr>
        <p:spPr/>
        <p:txBody>
          <a:bodyPr/>
          <a:lstStyle/>
          <a:p>
            <a:pPr eaLnBrk="1" hangingPunct="1">
              <a:defRPr/>
            </a:pPr>
            <a:r>
              <a:rPr lang="en-US" sz="4800" smtClean="0">
                <a:solidFill>
                  <a:srgbClr val="FFFF00"/>
                </a:solidFill>
                <a:ea typeface="+mj-ea"/>
              </a:rPr>
              <a:t>Acquired hemophilia</a:t>
            </a:r>
            <a:r>
              <a:rPr lang="en-US" smtClean="0">
                <a:ea typeface="+mj-ea"/>
              </a:rPr>
              <a:t> </a:t>
            </a:r>
          </a:p>
        </p:txBody>
      </p:sp>
      <p:sp>
        <p:nvSpPr>
          <p:cNvPr id="98307" name="Rectangle 3"/>
          <p:cNvSpPr>
            <a:spLocks noGrp="1" noChangeArrowheads="1"/>
          </p:cNvSpPr>
          <p:nvPr>
            <p:ph type="body" idx="1"/>
          </p:nvPr>
        </p:nvSpPr>
        <p:spPr>
          <a:xfrm>
            <a:off x="685800" y="1600200"/>
            <a:ext cx="7772400" cy="4495800"/>
          </a:xfrm>
        </p:spPr>
        <p:txBody>
          <a:bodyPr/>
          <a:lstStyle/>
          <a:p>
            <a:pPr algn="l" rtl="0" eaLnBrk="1" hangingPunct="1">
              <a:lnSpc>
                <a:spcPct val="90000"/>
              </a:lnSpc>
              <a:buFont typeface="Wingdings" pitchFamily="2" charset="2"/>
              <a:buChar char="Ø"/>
              <a:defRPr/>
            </a:pPr>
            <a:r>
              <a:rPr lang="en-GB" sz="2800" dirty="0" smtClean="0">
                <a:ea typeface="+mn-ea"/>
              </a:rPr>
              <a:t>D</a:t>
            </a:r>
            <a:r>
              <a:rPr lang="en-US" sz="2800" dirty="0" err="1" smtClean="0">
                <a:ea typeface="+mn-ea"/>
              </a:rPr>
              <a:t>ue</a:t>
            </a:r>
            <a:r>
              <a:rPr lang="en-US" sz="2800" dirty="0" smtClean="0">
                <a:ea typeface="+mn-ea"/>
              </a:rPr>
              <a:t> to the development of an inhibitor (antibody) against factor VIII in a previously normal individual. </a:t>
            </a:r>
          </a:p>
          <a:p>
            <a:pPr algn="l" rtl="0" eaLnBrk="1" hangingPunct="1">
              <a:lnSpc>
                <a:spcPct val="90000"/>
              </a:lnSpc>
              <a:buFont typeface="Wingdings" pitchFamily="2" charset="2"/>
              <a:buChar char="Ø"/>
              <a:defRPr/>
            </a:pPr>
            <a:r>
              <a:rPr lang="en-US" sz="2800" dirty="0" smtClean="0">
                <a:ea typeface="+mn-ea"/>
              </a:rPr>
              <a:t>It is rare, and affects both males and females. </a:t>
            </a:r>
          </a:p>
          <a:p>
            <a:pPr algn="l" rtl="0" eaLnBrk="1" hangingPunct="1">
              <a:lnSpc>
                <a:spcPct val="90000"/>
              </a:lnSpc>
              <a:buFont typeface="Wingdings" pitchFamily="2" charset="2"/>
              <a:buChar char="Ø"/>
              <a:defRPr/>
            </a:pPr>
            <a:r>
              <a:rPr lang="en-US" sz="2800" dirty="0" smtClean="0">
                <a:ea typeface="+mn-ea"/>
              </a:rPr>
              <a:t>It is sometimes associated with cancer, auto- immune conditions and pregnancy but most cases arise spontaneously </a:t>
            </a:r>
          </a:p>
          <a:p>
            <a:pPr algn="l" rtl="0" eaLnBrk="1" hangingPunct="1">
              <a:lnSpc>
                <a:spcPct val="90000"/>
              </a:lnSpc>
              <a:buFont typeface="Wingdings" pitchFamily="2" charset="2"/>
              <a:buChar char="Ø"/>
              <a:defRPr/>
            </a:pPr>
            <a:r>
              <a:rPr lang="en-GB" sz="2800" dirty="0" smtClean="0">
                <a:ea typeface="+mn-ea"/>
              </a:rPr>
              <a:t>S</a:t>
            </a:r>
            <a:r>
              <a:rPr lang="en-US" sz="2800" dirty="0" err="1" smtClean="0">
                <a:ea typeface="+mn-ea"/>
              </a:rPr>
              <a:t>evere</a:t>
            </a:r>
            <a:r>
              <a:rPr lang="en-US" sz="2800" dirty="0" smtClean="0">
                <a:ea typeface="+mn-ea"/>
              </a:rPr>
              <a:t> and often life threatening </a:t>
            </a:r>
          </a:p>
          <a:p>
            <a:pPr algn="l" rtl="0" eaLnBrk="1" hangingPunct="1">
              <a:lnSpc>
                <a:spcPct val="90000"/>
              </a:lnSpc>
              <a:buFont typeface="Wingdings" pitchFamily="2" charset="2"/>
              <a:buChar char="Ø"/>
              <a:defRPr/>
            </a:pPr>
            <a:r>
              <a:rPr lang="en-GB" sz="2800" dirty="0" smtClean="0">
                <a:ea typeface="+mn-ea"/>
              </a:rPr>
              <a:t>T</a:t>
            </a:r>
            <a:r>
              <a:rPr lang="en-US" sz="2800" dirty="0" err="1" smtClean="0">
                <a:ea typeface="+mn-ea"/>
              </a:rPr>
              <a:t>reatment</a:t>
            </a:r>
            <a:r>
              <a:rPr lang="en-US" sz="2800" dirty="0" smtClean="0">
                <a:ea typeface="+mn-ea"/>
              </a:rPr>
              <a:t> includes factor </a:t>
            </a:r>
            <a:r>
              <a:rPr lang="en-US" sz="2800" dirty="0" err="1" smtClean="0">
                <a:ea typeface="+mn-ea"/>
              </a:rPr>
              <a:t>raVIIa</a:t>
            </a:r>
            <a:r>
              <a:rPr lang="en-US" sz="2800" dirty="0" smtClean="0">
                <a:ea typeface="+mn-ea"/>
              </a:rPr>
              <a:t>, </a:t>
            </a:r>
            <a:r>
              <a:rPr lang="en-GB" sz="2800" dirty="0" err="1" smtClean="0">
                <a:ea typeface="+mn-ea"/>
              </a:rPr>
              <a:t>prothrombin</a:t>
            </a:r>
            <a:r>
              <a:rPr lang="en-GB" sz="2800" dirty="0" smtClean="0">
                <a:ea typeface="+mn-ea"/>
              </a:rPr>
              <a:t> complex, </a:t>
            </a:r>
            <a:r>
              <a:rPr lang="en-GB" sz="2800" dirty="0" err="1" smtClean="0">
                <a:ea typeface="+mn-ea"/>
              </a:rPr>
              <a:t>immunosuppression</a:t>
            </a:r>
            <a:r>
              <a:rPr lang="en-US" sz="2800" dirty="0" smtClean="0">
                <a:ea typeface="+mn-ea"/>
              </a:rPr>
              <a:t> and </a:t>
            </a:r>
            <a:r>
              <a:rPr lang="en-US" sz="2800" dirty="0" err="1" smtClean="0">
                <a:ea typeface="+mn-ea"/>
              </a:rPr>
              <a:t>rituximab</a:t>
            </a:r>
            <a:r>
              <a:rPr lang="en-US" sz="2800" dirty="0" smtClean="0">
                <a:ea typeface="+mn-ea"/>
              </a:rPr>
              <a:t> (anti CD20 antibody)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p:cTn id="7" dur="500" fill="hold"/>
                                        <p:tgtEl>
                                          <p:spTgt spid="98306"/>
                                        </p:tgtEl>
                                        <p:attrNameLst>
                                          <p:attrName>ppt_w</p:attrName>
                                        </p:attrNameLst>
                                      </p:cBhvr>
                                      <p:tavLst>
                                        <p:tav tm="0">
                                          <p:val>
                                            <p:fltVal val="0"/>
                                          </p:val>
                                        </p:tav>
                                        <p:tav tm="100000">
                                          <p:val>
                                            <p:strVal val="#ppt_w"/>
                                          </p:val>
                                        </p:tav>
                                      </p:tavLst>
                                    </p:anim>
                                    <p:anim calcmode="lin" valueType="num">
                                      <p:cBhvr>
                                        <p:cTn id="8" dur="500" fill="hold"/>
                                        <p:tgtEl>
                                          <p:spTgt spid="98306"/>
                                        </p:tgtEl>
                                        <p:attrNameLst>
                                          <p:attrName>ppt_h</p:attrName>
                                        </p:attrNameLst>
                                      </p:cBhvr>
                                      <p:tavLst>
                                        <p:tav tm="0">
                                          <p:val>
                                            <p:fltVal val="0"/>
                                          </p:val>
                                        </p:tav>
                                        <p:tav tm="100000">
                                          <p:val>
                                            <p:strVal val="#ppt_h"/>
                                          </p:val>
                                        </p:tav>
                                      </p:tavLst>
                                    </p:anim>
                                    <p:anim calcmode="lin" valueType="num">
                                      <p:cBhvr>
                                        <p:cTn id="9" dur="500" fill="hold"/>
                                        <p:tgtEl>
                                          <p:spTgt spid="98306"/>
                                        </p:tgtEl>
                                        <p:attrNameLst>
                                          <p:attrName>ppt_x</p:attrName>
                                        </p:attrNameLst>
                                      </p:cBhvr>
                                      <p:tavLst>
                                        <p:tav tm="0">
                                          <p:val>
                                            <p:fltVal val="0.5"/>
                                          </p:val>
                                        </p:tav>
                                        <p:tav tm="100000">
                                          <p:val>
                                            <p:strVal val="#ppt_x"/>
                                          </p:val>
                                        </p:tav>
                                      </p:tavLst>
                                    </p:anim>
                                    <p:anim calcmode="lin" valueType="num">
                                      <p:cBhvr>
                                        <p:cTn id="10" dur="500" fill="hold"/>
                                        <p:tgtEl>
                                          <p:spTgt spid="9830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8307">
                                            <p:txEl>
                                              <p:pRg st="0" end="0"/>
                                            </p:txEl>
                                          </p:spTgt>
                                        </p:tgtEl>
                                        <p:attrNameLst>
                                          <p:attrName>style.visibility</p:attrName>
                                        </p:attrNameLst>
                                      </p:cBhvr>
                                      <p:to>
                                        <p:strVal val="visible"/>
                                      </p:to>
                                    </p:set>
                                    <p:anim calcmode="lin" valueType="num">
                                      <p:cBhvr additive="base">
                                        <p:cTn id="15"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8307">
                                            <p:txEl>
                                              <p:pRg st="1" end="1"/>
                                            </p:txEl>
                                          </p:spTgt>
                                        </p:tgtEl>
                                        <p:attrNameLst>
                                          <p:attrName>style.visibility</p:attrName>
                                        </p:attrNameLst>
                                      </p:cBhvr>
                                      <p:to>
                                        <p:strVal val="visible"/>
                                      </p:to>
                                    </p:set>
                                    <p:anim calcmode="lin" valueType="num">
                                      <p:cBhvr additive="base">
                                        <p:cTn id="21"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8307">
                                            <p:txEl>
                                              <p:pRg st="2" end="2"/>
                                            </p:txEl>
                                          </p:spTgt>
                                        </p:tgtEl>
                                        <p:attrNameLst>
                                          <p:attrName>style.visibility</p:attrName>
                                        </p:attrNameLst>
                                      </p:cBhvr>
                                      <p:to>
                                        <p:strVal val="visible"/>
                                      </p:to>
                                    </p:set>
                                    <p:anim calcmode="lin" valueType="num">
                                      <p:cBhvr additive="base">
                                        <p:cTn id="27"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8307">
                                            <p:txEl>
                                              <p:pRg st="3" end="3"/>
                                            </p:txEl>
                                          </p:spTgt>
                                        </p:tgtEl>
                                        <p:attrNameLst>
                                          <p:attrName>style.visibility</p:attrName>
                                        </p:attrNameLst>
                                      </p:cBhvr>
                                      <p:to>
                                        <p:strVal val="visible"/>
                                      </p:to>
                                    </p:set>
                                    <p:anim calcmode="lin" valueType="num">
                                      <p:cBhvr additive="base">
                                        <p:cTn id="33"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8307">
                                            <p:txEl>
                                              <p:pRg st="4" end="4"/>
                                            </p:txEl>
                                          </p:spTgt>
                                        </p:tgtEl>
                                        <p:attrNameLst>
                                          <p:attrName>style.visibility</p:attrName>
                                        </p:attrNameLst>
                                      </p:cBhvr>
                                      <p:to>
                                        <p:strVal val="visible"/>
                                      </p:to>
                                    </p:set>
                                    <p:anim calcmode="lin" valueType="num">
                                      <p:cBhvr additive="base">
                                        <p:cTn id="39"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utoUpdateAnimBg="0"/>
      <p:bldP spid="9830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25CA73B7-D7D8-5D49-A454-F3016908BA46}" type="slidenum">
              <a:rPr lang="ar-SA" altLang="en-US" sz="1400"/>
              <a:pPr eaLnBrk="1" hangingPunct="1"/>
              <a:t>33</a:t>
            </a:fld>
            <a:endParaRPr lang="en-US" altLang="en-US" sz="1400"/>
          </a:p>
        </p:txBody>
      </p:sp>
      <p:sp>
        <p:nvSpPr>
          <p:cNvPr id="99330" name="Rectangle 2"/>
          <p:cNvSpPr>
            <a:spLocks noGrp="1" noChangeArrowheads="1"/>
          </p:cNvSpPr>
          <p:nvPr>
            <p:ph type="title"/>
          </p:nvPr>
        </p:nvSpPr>
        <p:spPr>
          <a:xfrm>
            <a:off x="685800" y="304800"/>
            <a:ext cx="7772400" cy="1219200"/>
          </a:xfrm>
        </p:spPr>
        <p:txBody>
          <a:bodyPr/>
          <a:lstStyle/>
          <a:p>
            <a:pPr eaLnBrk="1" hangingPunct="1"/>
            <a:r>
              <a:rPr lang="en-GB" altLang="en-US">
                <a:solidFill>
                  <a:srgbClr val="FFFF00"/>
                </a:solidFill>
              </a:rPr>
              <a:t>Surgery in hemophiliacs</a:t>
            </a:r>
            <a:endParaRPr lang="en-US" altLang="en-US">
              <a:solidFill>
                <a:srgbClr val="FFFF00"/>
              </a:solidFill>
            </a:endParaRPr>
          </a:p>
        </p:txBody>
      </p:sp>
      <p:sp>
        <p:nvSpPr>
          <p:cNvPr id="99331" name="Rectangle 3"/>
          <p:cNvSpPr>
            <a:spLocks noGrp="1" noChangeArrowheads="1"/>
          </p:cNvSpPr>
          <p:nvPr>
            <p:ph type="body" idx="1"/>
          </p:nvPr>
        </p:nvSpPr>
        <p:spPr>
          <a:xfrm>
            <a:off x="685800" y="1524000"/>
            <a:ext cx="7772400" cy="5334000"/>
          </a:xfrm>
        </p:spPr>
        <p:txBody>
          <a:bodyPr/>
          <a:lstStyle/>
          <a:p>
            <a:pPr algn="l" rtl="0" eaLnBrk="1" hangingPunct="1"/>
            <a:r>
              <a:rPr lang="en-GB" altLang="en-US">
                <a:solidFill>
                  <a:srgbClr val="FFCC00"/>
                </a:solidFill>
              </a:rPr>
              <a:t>Minor surgery</a:t>
            </a:r>
          </a:p>
          <a:p>
            <a:pPr algn="l" rtl="0" eaLnBrk="1" hangingPunct="1"/>
            <a:r>
              <a:rPr lang="en-GB" altLang="en-US"/>
              <a:t>DDAVP with Tranexamic acid may suffice (mild haemophilia). Need to check response before hand</a:t>
            </a:r>
          </a:p>
          <a:p>
            <a:pPr algn="l" rtl="0" eaLnBrk="1" hangingPunct="1"/>
            <a:r>
              <a:rPr lang="en-GB" altLang="en-US"/>
              <a:t>Raise FVIII level 50-70%</a:t>
            </a:r>
          </a:p>
          <a:p>
            <a:pPr algn="l" rtl="0" eaLnBrk="1" hangingPunct="1"/>
            <a:r>
              <a:rPr lang="en-GB" altLang="en-US">
                <a:solidFill>
                  <a:srgbClr val="FFCC00"/>
                </a:solidFill>
              </a:rPr>
              <a:t>Intermediate &amp; major surgery</a:t>
            </a:r>
          </a:p>
          <a:p>
            <a:pPr algn="l" rtl="0" eaLnBrk="1" hangingPunct="1">
              <a:buFont typeface="Wingdings" charset="2"/>
              <a:buNone/>
            </a:pPr>
            <a:r>
              <a:rPr lang="en-GB" altLang="en-US" sz="2800"/>
              <a:t>    </a:t>
            </a:r>
            <a:r>
              <a:rPr lang="en-US" altLang="en-US" sz="2800"/>
              <a:t>FVIII raised to 80- 1</a:t>
            </a:r>
            <a:r>
              <a:rPr lang="en-GB" altLang="en-US" sz="2800"/>
              <a:t>2</a:t>
            </a:r>
            <a:r>
              <a:rPr lang="en-US" altLang="en-US" sz="2800"/>
              <a:t>0% for 7-10 days  and 100% preoperatively and maintained above 50% until healing .</a:t>
            </a:r>
            <a:endParaRPr lang="en-GB" altLang="en-US" sz="2800"/>
          </a:p>
          <a:p>
            <a:pPr algn="l" rtl="0" eaLnBrk="1" hangingPunct="1">
              <a:buClr>
                <a:schemeClr val="tx1"/>
              </a:buClr>
            </a:pPr>
            <a:r>
              <a:rPr lang="en-GB" altLang="en-US" sz="2800"/>
              <a:t>Twelve hourly boluses or continuous infusion</a:t>
            </a:r>
            <a:endParaRPr lang="en-US" altLang="en-US" sz="3600"/>
          </a:p>
          <a:p>
            <a:pPr eaLnBrk="1" hangingPunct="1"/>
            <a:endParaRPr lang="en-US" altLang="en-US">
              <a:solidFill>
                <a:srgbClr val="FFCC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898525" y="549275"/>
            <a:ext cx="7331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a:r>
              <a:rPr lang="en-US" altLang="en-US" sz="3600" b="1">
                <a:solidFill>
                  <a:srgbClr val="FFFF00"/>
                </a:solidFill>
              </a:rPr>
              <a:t>von Willebrand’s disease (vWD)</a:t>
            </a:r>
          </a:p>
        </p:txBody>
      </p:sp>
      <p:sp>
        <p:nvSpPr>
          <p:cNvPr id="147459" name="Rectangle 3"/>
          <p:cNvSpPr>
            <a:spLocks noChangeArrowheads="1"/>
          </p:cNvSpPr>
          <p:nvPr/>
        </p:nvSpPr>
        <p:spPr bwMode="auto">
          <a:xfrm>
            <a:off x="1219200" y="1676400"/>
            <a:ext cx="4816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b="1">
                <a:solidFill>
                  <a:srgbClr val="FFFF00"/>
                </a:solidFill>
              </a:rPr>
              <a:t>vWD-investigations</a:t>
            </a:r>
            <a:endParaRPr lang="en-US" altLang="en-US" sz="2400" b="1">
              <a:solidFill>
                <a:srgbClr val="CCFF33"/>
              </a:solidFill>
              <a:latin typeface="Times New Roman" charset="0"/>
            </a:endParaRPr>
          </a:p>
        </p:txBody>
      </p:sp>
      <p:sp>
        <p:nvSpPr>
          <p:cNvPr id="147460" name="Rectangle 4"/>
          <p:cNvSpPr>
            <a:spLocks noChangeArrowheads="1"/>
          </p:cNvSpPr>
          <p:nvPr/>
        </p:nvSpPr>
        <p:spPr bwMode="auto">
          <a:xfrm>
            <a:off x="1203325" y="2117725"/>
            <a:ext cx="545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FF"/>
                </a:solidFill>
                <a:latin typeface="Times New Roman" charset="0"/>
              </a:rPr>
              <a:t>Ristocetin  Induced  Platelet  Agglutination</a:t>
            </a:r>
          </a:p>
          <a:p>
            <a:pPr algn="l" rtl="0"/>
            <a:r>
              <a:rPr lang="en-US" altLang="en-US" sz="2400">
                <a:solidFill>
                  <a:srgbClr val="FFFFFF"/>
                </a:solidFill>
                <a:latin typeface="Times New Roman" charset="0"/>
              </a:rPr>
              <a:t>VIII:C</a:t>
            </a:r>
          </a:p>
          <a:p>
            <a:pPr algn="l" rtl="0"/>
            <a:r>
              <a:rPr lang="en-US" altLang="en-US" sz="2400">
                <a:solidFill>
                  <a:srgbClr val="FFFFFF"/>
                </a:solidFill>
                <a:latin typeface="Times New Roman" charset="0"/>
              </a:rPr>
              <a:t>vWF:Ag</a:t>
            </a:r>
          </a:p>
          <a:p>
            <a:pPr algn="l" rtl="0"/>
            <a:r>
              <a:rPr lang="en-US" altLang="en-US" sz="2400">
                <a:solidFill>
                  <a:srgbClr val="FFFFFF"/>
                </a:solidFill>
                <a:latin typeface="Times New Roman" charset="0"/>
              </a:rPr>
              <a:t>vWF multimeric analysis</a:t>
            </a:r>
          </a:p>
        </p:txBody>
      </p:sp>
      <p:sp>
        <p:nvSpPr>
          <p:cNvPr id="147461" name="Rectangle 5"/>
          <p:cNvSpPr>
            <a:spLocks noChangeArrowheads="1"/>
          </p:cNvSpPr>
          <p:nvPr/>
        </p:nvSpPr>
        <p:spPr bwMode="auto">
          <a:xfrm>
            <a:off x="1066800" y="3717925"/>
            <a:ext cx="7239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66FF33"/>
                </a:solidFill>
                <a:latin typeface="Times New Roman" charset="0"/>
              </a:rPr>
              <a:t> </a:t>
            </a:r>
            <a:r>
              <a:rPr lang="en-US" altLang="en-US" sz="2400">
                <a:solidFill>
                  <a:srgbClr val="FFFF00"/>
                </a:solidFill>
                <a:latin typeface="Times New Roman" charset="0"/>
              </a:rPr>
              <a:t>Type 1   -</a:t>
            </a:r>
            <a:r>
              <a:rPr lang="en-US" altLang="en-US" sz="2000">
                <a:solidFill>
                  <a:srgbClr val="FFFF00"/>
                </a:solidFill>
                <a:latin typeface="Times New Roman" charset="0"/>
              </a:rPr>
              <a:t> </a:t>
            </a:r>
            <a:r>
              <a:rPr lang="en-US" altLang="en-US" sz="2400">
                <a:solidFill>
                  <a:srgbClr val="FFFF00"/>
                </a:solidFill>
                <a:latin typeface="Times New Roman" charset="0"/>
              </a:rPr>
              <a:t>Partial deficiency of vWF</a:t>
            </a:r>
          </a:p>
          <a:p>
            <a:pPr algn="l" rtl="0"/>
            <a:r>
              <a:rPr lang="en-US" altLang="en-US" sz="2400">
                <a:solidFill>
                  <a:srgbClr val="FFFF00"/>
                </a:solidFill>
                <a:latin typeface="Times New Roman" charset="0"/>
              </a:rPr>
              <a:t>         2A - Absence of large and interm. multimers</a:t>
            </a:r>
          </a:p>
          <a:p>
            <a:pPr algn="l" rtl="0"/>
            <a:r>
              <a:rPr lang="en-US" altLang="en-US" sz="2400">
                <a:solidFill>
                  <a:srgbClr val="FFFF00"/>
                </a:solidFill>
                <a:latin typeface="Times New Roman" charset="0"/>
              </a:rPr>
              <a:t>         2B - Absence of large multimers</a:t>
            </a:r>
          </a:p>
          <a:p>
            <a:pPr algn="l" rtl="0"/>
            <a:r>
              <a:rPr lang="en-US" altLang="en-US" sz="2400">
                <a:solidFill>
                  <a:srgbClr val="FFFF00"/>
                </a:solidFill>
                <a:latin typeface="Times New Roman" charset="0"/>
              </a:rPr>
              <a:t>         2M- multimers normal, pl. function </a:t>
            </a:r>
            <a:r>
              <a:rPr lang="en-US" altLang="en-US" sz="2400">
                <a:solidFill>
                  <a:srgbClr val="FFFF00"/>
                </a:solidFill>
                <a:latin typeface="Times New Roman" charset="0"/>
                <a:sym typeface="Symbol" charset="2"/>
              </a:rPr>
              <a:t></a:t>
            </a:r>
            <a:endParaRPr lang="en-US" altLang="en-US" sz="2400">
              <a:solidFill>
                <a:srgbClr val="FFFF00"/>
              </a:solidFill>
              <a:latin typeface="Times New Roman" charset="0"/>
            </a:endParaRPr>
          </a:p>
          <a:p>
            <a:pPr algn="l" rtl="0"/>
            <a:r>
              <a:rPr lang="en-US" altLang="en-US" sz="2400">
                <a:solidFill>
                  <a:srgbClr val="FFFF00"/>
                </a:solidFill>
                <a:latin typeface="Times New Roman" charset="0"/>
              </a:rPr>
              <a:t>         2N - </a:t>
            </a:r>
            <a:r>
              <a:rPr lang="en-US" altLang="en-US" sz="2400">
                <a:solidFill>
                  <a:srgbClr val="FFFF00"/>
                </a:solidFill>
                <a:latin typeface="Times New Roman" charset="0"/>
                <a:sym typeface="Symbol" charset="2"/>
              </a:rPr>
              <a:t></a:t>
            </a:r>
            <a:r>
              <a:rPr lang="en-US" altLang="en-US" sz="2400">
                <a:solidFill>
                  <a:srgbClr val="FFFF00"/>
                </a:solidFill>
                <a:latin typeface="Times New Roman" charset="0"/>
              </a:rPr>
              <a:t> affinity for FVIII</a:t>
            </a:r>
          </a:p>
          <a:p>
            <a:pPr algn="l" rtl="0"/>
            <a:r>
              <a:rPr lang="en-US" altLang="en-US" sz="2400">
                <a:solidFill>
                  <a:srgbClr val="FFFF00"/>
                </a:solidFill>
                <a:latin typeface="Times New Roman" charset="0"/>
              </a:rPr>
              <a:t>         3	   - severe deficiency of vWF</a:t>
            </a:r>
            <a:r>
              <a:rPr lang="en-US" altLang="en-US" sz="2400">
                <a:solidFill>
                  <a:srgbClr val="66FF33"/>
                </a:solidFill>
                <a:latin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 calcmode="lin" valueType="num">
                                      <p:cBhvr additive="base">
                                        <p:cTn id="7" dur="500" fill="hold"/>
                                        <p:tgtEl>
                                          <p:spTgt spid="147459"/>
                                        </p:tgtEl>
                                        <p:attrNameLst>
                                          <p:attrName>ppt_x</p:attrName>
                                        </p:attrNameLst>
                                      </p:cBhvr>
                                      <p:tavLst>
                                        <p:tav tm="0">
                                          <p:val>
                                            <p:strVal val="0-#ppt_w/2"/>
                                          </p:val>
                                        </p:tav>
                                        <p:tav tm="100000">
                                          <p:val>
                                            <p:strVal val="#ppt_x"/>
                                          </p:val>
                                        </p:tav>
                                      </p:tavLst>
                                    </p:anim>
                                    <p:anim calcmode="lin" valueType="num">
                                      <p:cBhvr additive="base">
                                        <p:cTn id="8" dur="500" fill="hold"/>
                                        <p:tgtEl>
                                          <p:spTgt spid="1474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0"/>
                                        </p:tgtEl>
                                        <p:attrNameLst>
                                          <p:attrName>style.visibility</p:attrName>
                                        </p:attrNameLst>
                                      </p:cBhvr>
                                      <p:to>
                                        <p:strVal val="visible"/>
                                      </p:to>
                                    </p:set>
                                    <p:anim calcmode="lin" valueType="num">
                                      <p:cBhvr additive="base">
                                        <p:cTn id="13" dur="500" fill="hold"/>
                                        <p:tgtEl>
                                          <p:spTgt spid="147460"/>
                                        </p:tgtEl>
                                        <p:attrNameLst>
                                          <p:attrName>ppt_x</p:attrName>
                                        </p:attrNameLst>
                                      </p:cBhvr>
                                      <p:tavLst>
                                        <p:tav tm="0">
                                          <p:val>
                                            <p:strVal val="0-#ppt_w/2"/>
                                          </p:val>
                                        </p:tav>
                                        <p:tav tm="100000">
                                          <p:val>
                                            <p:strVal val="#ppt_x"/>
                                          </p:val>
                                        </p:tav>
                                      </p:tavLst>
                                    </p:anim>
                                    <p:anim calcmode="lin" valueType="num">
                                      <p:cBhvr additive="base">
                                        <p:cTn id="14"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1"/>
                                        </p:tgtEl>
                                        <p:attrNameLst>
                                          <p:attrName>style.visibility</p:attrName>
                                        </p:attrNameLst>
                                      </p:cBhvr>
                                      <p:to>
                                        <p:strVal val="visible"/>
                                      </p:to>
                                    </p:set>
                                    <p:anim calcmode="lin" valueType="num">
                                      <p:cBhvr additive="base">
                                        <p:cTn id="19" dur="500" fill="hold"/>
                                        <p:tgtEl>
                                          <p:spTgt spid="147461"/>
                                        </p:tgtEl>
                                        <p:attrNameLst>
                                          <p:attrName>ppt_x</p:attrName>
                                        </p:attrNameLst>
                                      </p:cBhvr>
                                      <p:tavLst>
                                        <p:tav tm="0">
                                          <p:val>
                                            <p:strVal val="0-#ppt_w/2"/>
                                          </p:val>
                                        </p:tav>
                                        <p:tav tm="100000">
                                          <p:val>
                                            <p:strVal val="#ppt_x"/>
                                          </p:val>
                                        </p:tav>
                                      </p:tavLst>
                                    </p:anim>
                                    <p:anim calcmode="lin" valueType="num">
                                      <p:cBhvr additive="base">
                                        <p:cTn id="20"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P spid="147460" grpId="0" autoUpdateAnimBg="0"/>
      <p:bldP spid="14746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7BD28C9A-81A2-B447-A4C1-83DE6BDB248C}" type="slidenum">
              <a:rPr lang="ar-SA" altLang="en-US" sz="1400"/>
              <a:pPr eaLnBrk="1" hangingPunct="1"/>
              <a:t>35</a:t>
            </a:fld>
            <a:endParaRPr lang="en-US" altLang="en-US" sz="1400"/>
          </a:p>
        </p:txBody>
      </p:sp>
      <p:sp>
        <p:nvSpPr>
          <p:cNvPr id="100354" name="Rectangle 2"/>
          <p:cNvSpPr>
            <a:spLocks noGrp="1" noChangeArrowheads="1"/>
          </p:cNvSpPr>
          <p:nvPr>
            <p:ph type="title"/>
          </p:nvPr>
        </p:nvSpPr>
        <p:spPr/>
        <p:txBody>
          <a:bodyPr/>
          <a:lstStyle/>
          <a:p>
            <a:pPr rtl="0" eaLnBrk="1" hangingPunct="1"/>
            <a:r>
              <a:rPr lang="en-GB" altLang="en-US" sz="4000">
                <a:solidFill>
                  <a:srgbClr val="FFFF00"/>
                </a:solidFill>
              </a:rPr>
              <a:t>Treatment of bleeding and </a:t>
            </a:r>
            <a:br>
              <a:rPr lang="en-GB" altLang="en-US" sz="4000">
                <a:solidFill>
                  <a:srgbClr val="FFFF00"/>
                </a:solidFill>
              </a:rPr>
            </a:br>
            <a:r>
              <a:rPr lang="en-GB" altLang="en-US" sz="4000">
                <a:solidFill>
                  <a:srgbClr val="FFFF00"/>
                </a:solidFill>
              </a:rPr>
              <a:t>surgery in vWD </a:t>
            </a:r>
            <a:endParaRPr lang="en-US" altLang="en-US" sz="4000">
              <a:solidFill>
                <a:srgbClr val="FFFF00"/>
              </a:solidFill>
            </a:endParaRPr>
          </a:p>
        </p:txBody>
      </p:sp>
      <p:sp>
        <p:nvSpPr>
          <p:cNvPr id="100355" name="Rectangle 3"/>
          <p:cNvSpPr>
            <a:spLocks noGrp="1" noChangeArrowheads="1"/>
          </p:cNvSpPr>
          <p:nvPr>
            <p:ph type="body" idx="1"/>
          </p:nvPr>
        </p:nvSpPr>
        <p:spPr>
          <a:xfrm>
            <a:off x="457200" y="1782763"/>
            <a:ext cx="8229600" cy="4525962"/>
          </a:xfrm>
        </p:spPr>
        <p:txBody>
          <a:bodyPr/>
          <a:lstStyle/>
          <a:p>
            <a:pPr algn="l" rtl="0" eaLnBrk="1" hangingPunct="1"/>
            <a:r>
              <a:rPr lang="en-GB" altLang="en-US"/>
              <a:t>DDAVP for minor bleeding and surgery in type 1 &amp; type 2A</a:t>
            </a:r>
          </a:p>
          <a:p>
            <a:pPr algn="l" rtl="0" eaLnBrk="1" hangingPunct="1"/>
            <a:r>
              <a:rPr lang="en-GB" altLang="en-US"/>
              <a:t>Intermediate purity FVIII (8Y, Hemate P)</a:t>
            </a:r>
          </a:p>
          <a:p>
            <a:pPr algn="l" rtl="0" eaLnBrk="1" hangingPunct="1"/>
            <a:r>
              <a:rPr lang="en-GB" altLang="en-US"/>
              <a:t>If above measures fail</a:t>
            </a:r>
          </a:p>
          <a:p>
            <a:pPr algn="l" rtl="0" eaLnBrk="1" hangingPunct="1">
              <a:buFont typeface="Wingdings" charset="2"/>
              <a:buNone/>
            </a:pPr>
            <a:r>
              <a:rPr lang="en-GB" altLang="en-US"/>
              <a:t>     Cryoprecipitate</a:t>
            </a:r>
          </a:p>
          <a:p>
            <a:pPr algn="l" rtl="0" eaLnBrk="1" hangingPunct="1">
              <a:buFont typeface="Wingdings" charset="2"/>
              <a:buNone/>
            </a:pPr>
            <a:r>
              <a:rPr lang="en-GB" altLang="en-US"/>
              <a:t>     Platelet transfusion</a:t>
            </a:r>
            <a:endParaRPr lang="en-US" altLang="en-US"/>
          </a:p>
          <a:p>
            <a:pPr algn="l" rtl="0" eaLnBrk="1" hangingPunct="1"/>
            <a:r>
              <a:rPr lang="en-GB" altLang="en-US"/>
              <a:t>Purified vW factor is available but needs to be given along with FVIII</a:t>
            </a:r>
            <a:endParaRPr lang="en-US"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3"/>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9B460262-C818-7C41-933D-F4D0D5D43295}" type="slidenum">
              <a:rPr lang="ar-SA" altLang="en-US" sz="1400"/>
              <a:pPr eaLnBrk="1" hangingPunct="1"/>
              <a:t>36</a:t>
            </a:fld>
            <a:endParaRPr lang="en-US" altLang="en-US" sz="1400"/>
          </a:p>
        </p:txBody>
      </p:sp>
      <p:sp>
        <p:nvSpPr>
          <p:cNvPr id="39939" name="Text Box 2"/>
          <p:cNvSpPr txBox="1">
            <a:spLocks noChangeArrowheads="1"/>
          </p:cNvSpPr>
          <p:nvPr/>
        </p:nvSpPr>
        <p:spPr bwMode="auto">
          <a:xfrm>
            <a:off x="3048000" y="873125"/>
            <a:ext cx="2971800" cy="346075"/>
          </a:xfrm>
          <a:prstGeom prst="rect">
            <a:avLst/>
          </a:prstGeom>
          <a:solidFill>
            <a:srgbClr val="FF99CC"/>
          </a:solidFill>
          <a:ln w="9525">
            <a:solidFill>
              <a:schemeClr val="tx1"/>
            </a:solidFill>
            <a:miter lim="800000"/>
            <a:headEnd/>
            <a:tailEnd/>
          </a:ln>
        </p:spPr>
        <p:txBody>
          <a:bodyPr anchor="ct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spcBef>
                <a:spcPct val="50000"/>
              </a:spcBef>
            </a:pPr>
            <a:r>
              <a:rPr lang="en-US" altLang="en-US" sz="1600" b="1"/>
              <a:t>Whole blood</a:t>
            </a:r>
          </a:p>
        </p:txBody>
      </p:sp>
      <p:sp>
        <p:nvSpPr>
          <p:cNvPr id="39940" name="Line 3"/>
          <p:cNvSpPr>
            <a:spLocks noChangeShapeType="1"/>
          </p:cNvSpPr>
          <p:nvPr/>
        </p:nvSpPr>
        <p:spPr bwMode="auto">
          <a:xfrm>
            <a:off x="4572000" y="1143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1" name="Line 4"/>
          <p:cNvSpPr>
            <a:spLocks noChangeShapeType="1"/>
          </p:cNvSpPr>
          <p:nvPr/>
        </p:nvSpPr>
        <p:spPr bwMode="auto">
          <a:xfrm flipH="1">
            <a:off x="990600" y="1524000"/>
            <a:ext cx="70866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942" name="Group 5"/>
          <p:cNvGrpSpPr>
            <a:grpSpLocks/>
          </p:cNvGrpSpPr>
          <p:nvPr/>
        </p:nvGrpSpPr>
        <p:grpSpPr bwMode="auto">
          <a:xfrm>
            <a:off x="228600" y="1905000"/>
            <a:ext cx="1524000" cy="685800"/>
            <a:chOff x="0" y="1517"/>
            <a:chExt cx="960" cy="384"/>
          </a:xfrm>
        </p:grpSpPr>
        <p:sp>
          <p:nvSpPr>
            <p:cNvPr id="39998" name="Oval 6"/>
            <p:cNvSpPr>
              <a:spLocks noChangeArrowheads="1"/>
            </p:cNvSpPr>
            <p:nvPr/>
          </p:nvSpPr>
          <p:spPr bwMode="auto">
            <a:xfrm>
              <a:off x="0" y="1517"/>
              <a:ext cx="960" cy="384"/>
            </a:xfrm>
            <a:prstGeom prst="ellipse">
              <a:avLst/>
            </a:prstGeom>
            <a:solidFill>
              <a:srgbClr val="FF99CC"/>
            </a:solidFill>
            <a:ln w="9525">
              <a:solidFill>
                <a:schemeClr val="tx1"/>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99" name="Text Box 7"/>
            <p:cNvSpPr txBox="1">
              <a:spLocks noChangeArrowheads="1"/>
            </p:cNvSpPr>
            <p:nvPr/>
          </p:nvSpPr>
          <p:spPr bwMode="auto">
            <a:xfrm>
              <a:off x="144" y="1632"/>
              <a:ext cx="720" cy="188"/>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1600" b="1"/>
                <a:t>Red cells</a:t>
              </a:r>
            </a:p>
          </p:txBody>
        </p:sp>
      </p:grpSp>
      <p:grpSp>
        <p:nvGrpSpPr>
          <p:cNvPr id="39943" name="Group 8"/>
          <p:cNvGrpSpPr>
            <a:grpSpLocks/>
          </p:cNvGrpSpPr>
          <p:nvPr/>
        </p:nvGrpSpPr>
        <p:grpSpPr bwMode="auto">
          <a:xfrm>
            <a:off x="5029200" y="1917700"/>
            <a:ext cx="1676400" cy="785813"/>
            <a:chOff x="2976" y="1488"/>
            <a:chExt cx="960" cy="384"/>
          </a:xfrm>
        </p:grpSpPr>
        <p:sp>
          <p:nvSpPr>
            <p:cNvPr id="39996" name="Oval 9"/>
            <p:cNvSpPr>
              <a:spLocks noChangeArrowheads="1"/>
            </p:cNvSpPr>
            <p:nvPr/>
          </p:nvSpPr>
          <p:spPr bwMode="auto">
            <a:xfrm>
              <a:off x="2976" y="1488"/>
              <a:ext cx="960" cy="384"/>
            </a:xfrm>
            <a:prstGeom prst="ellipse">
              <a:avLst/>
            </a:prstGeom>
            <a:solidFill>
              <a:srgbClr val="FFFF66"/>
            </a:solidFill>
            <a:ln w="9525">
              <a:solidFill>
                <a:schemeClr val="tx1"/>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97" name="Text Box 10"/>
            <p:cNvSpPr txBox="1">
              <a:spLocks noChangeArrowheads="1"/>
            </p:cNvSpPr>
            <p:nvPr/>
          </p:nvSpPr>
          <p:spPr bwMode="auto">
            <a:xfrm>
              <a:off x="3216" y="1603"/>
              <a:ext cx="52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1600" b="1">
                  <a:solidFill>
                    <a:srgbClr val="FF0066"/>
                  </a:solidFill>
                </a:rPr>
                <a:t>Plasma</a:t>
              </a:r>
            </a:p>
          </p:txBody>
        </p:sp>
      </p:grpSp>
      <p:grpSp>
        <p:nvGrpSpPr>
          <p:cNvPr id="39944" name="Group 11"/>
          <p:cNvGrpSpPr>
            <a:grpSpLocks/>
          </p:cNvGrpSpPr>
          <p:nvPr/>
        </p:nvGrpSpPr>
        <p:grpSpPr bwMode="auto">
          <a:xfrm>
            <a:off x="7315200" y="1905000"/>
            <a:ext cx="1524000" cy="685800"/>
            <a:chOff x="2304" y="2064"/>
            <a:chExt cx="960" cy="432"/>
          </a:xfrm>
        </p:grpSpPr>
        <p:sp>
          <p:nvSpPr>
            <p:cNvPr id="39994" name="Oval 12"/>
            <p:cNvSpPr>
              <a:spLocks noChangeArrowheads="1"/>
            </p:cNvSpPr>
            <p:nvPr/>
          </p:nvSpPr>
          <p:spPr bwMode="auto">
            <a:xfrm>
              <a:off x="2304" y="2064"/>
              <a:ext cx="960" cy="432"/>
            </a:xfrm>
            <a:prstGeom prst="ellipse">
              <a:avLst/>
            </a:prstGeom>
            <a:solidFill>
              <a:srgbClr val="CCFFFF"/>
            </a:solidFill>
            <a:ln w="9525">
              <a:solidFill>
                <a:schemeClr val="tx1"/>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95" name="Text Box 13"/>
            <p:cNvSpPr txBox="1">
              <a:spLocks noChangeArrowheads="1"/>
            </p:cNvSpPr>
            <p:nvPr/>
          </p:nvSpPr>
          <p:spPr bwMode="auto">
            <a:xfrm>
              <a:off x="2448" y="2208"/>
              <a:ext cx="720" cy="21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1600" b="1">
                  <a:solidFill>
                    <a:srgbClr val="FF0066"/>
                  </a:solidFill>
                </a:rPr>
                <a:t>Platelets</a:t>
              </a:r>
            </a:p>
          </p:txBody>
        </p:sp>
      </p:grpSp>
      <p:sp>
        <p:nvSpPr>
          <p:cNvPr id="39945" name="Line 14"/>
          <p:cNvSpPr>
            <a:spLocks noChangeShapeType="1"/>
          </p:cNvSpPr>
          <p:nvPr/>
        </p:nvSpPr>
        <p:spPr bwMode="auto">
          <a:xfrm>
            <a:off x="5791200" y="26781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15"/>
          <p:cNvSpPr>
            <a:spLocks noChangeShapeType="1"/>
          </p:cNvSpPr>
          <p:nvPr/>
        </p:nvSpPr>
        <p:spPr bwMode="auto">
          <a:xfrm flipH="1">
            <a:off x="2438400" y="2895600"/>
            <a:ext cx="411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7" name="Line 16"/>
          <p:cNvSpPr>
            <a:spLocks noChangeShapeType="1"/>
          </p:cNvSpPr>
          <p:nvPr/>
        </p:nvSpPr>
        <p:spPr bwMode="auto">
          <a:xfrm>
            <a:off x="2438400" y="2895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948" name="Group 17"/>
          <p:cNvGrpSpPr>
            <a:grpSpLocks/>
          </p:cNvGrpSpPr>
          <p:nvPr/>
        </p:nvGrpSpPr>
        <p:grpSpPr bwMode="auto">
          <a:xfrm>
            <a:off x="1514475" y="2962275"/>
            <a:ext cx="2063750" cy="1066800"/>
            <a:chOff x="1104" y="1776"/>
            <a:chExt cx="1152" cy="480"/>
          </a:xfrm>
        </p:grpSpPr>
        <p:sp>
          <p:nvSpPr>
            <p:cNvPr id="39992" name="Oval 18"/>
            <p:cNvSpPr>
              <a:spLocks noChangeArrowheads="1"/>
            </p:cNvSpPr>
            <p:nvPr/>
          </p:nvSpPr>
          <p:spPr bwMode="auto">
            <a:xfrm>
              <a:off x="1104" y="1776"/>
              <a:ext cx="1152" cy="480"/>
            </a:xfrm>
            <a:prstGeom prst="ellipse">
              <a:avLst/>
            </a:prstGeom>
            <a:solidFill>
              <a:srgbClr val="FFFF66"/>
            </a:solidFill>
            <a:ln w="9525">
              <a:solidFill>
                <a:schemeClr val="tx1"/>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93" name="Text Box 19"/>
            <p:cNvSpPr txBox="1">
              <a:spLocks noChangeArrowheads="1"/>
            </p:cNvSpPr>
            <p:nvPr/>
          </p:nvSpPr>
          <p:spPr bwMode="auto">
            <a:xfrm>
              <a:off x="1248" y="1872"/>
              <a:ext cx="864"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spcBef>
                  <a:spcPct val="50000"/>
                </a:spcBef>
              </a:pPr>
              <a:r>
                <a:rPr lang="en-US" altLang="en-US" sz="1600" b="1">
                  <a:solidFill>
                    <a:srgbClr val="FF0066"/>
                  </a:solidFill>
                </a:rPr>
                <a:t>(Fresh) frozen plasma (F(FP</a:t>
              </a:r>
              <a:r>
                <a:rPr lang="en-US" altLang="en-US" sz="1600" b="1"/>
                <a:t>)</a:t>
              </a:r>
            </a:p>
          </p:txBody>
        </p:sp>
      </p:grpSp>
      <p:grpSp>
        <p:nvGrpSpPr>
          <p:cNvPr id="39949" name="Group 20"/>
          <p:cNvGrpSpPr>
            <a:grpSpLocks/>
          </p:cNvGrpSpPr>
          <p:nvPr/>
        </p:nvGrpSpPr>
        <p:grpSpPr bwMode="auto">
          <a:xfrm>
            <a:off x="152400" y="4810125"/>
            <a:ext cx="2362200" cy="914400"/>
            <a:chOff x="192" y="2544"/>
            <a:chExt cx="1488" cy="336"/>
          </a:xfrm>
        </p:grpSpPr>
        <p:sp>
          <p:nvSpPr>
            <p:cNvPr id="39990" name="Oval 21"/>
            <p:cNvSpPr>
              <a:spLocks noChangeArrowheads="1"/>
            </p:cNvSpPr>
            <p:nvPr/>
          </p:nvSpPr>
          <p:spPr bwMode="auto">
            <a:xfrm>
              <a:off x="192" y="2544"/>
              <a:ext cx="1488" cy="336"/>
            </a:xfrm>
            <a:prstGeom prst="ellipse">
              <a:avLst/>
            </a:prstGeom>
            <a:solidFill>
              <a:srgbClr val="FFFF66"/>
            </a:solidFill>
            <a:ln w="9525">
              <a:solidFill>
                <a:schemeClr val="tx1"/>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91" name="Text Box 22"/>
            <p:cNvSpPr txBox="1">
              <a:spLocks noChangeArrowheads="1"/>
            </p:cNvSpPr>
            <p:nvPr/>
          </p:nvSpPr>
          <p:spPr bwMode="auto">
            <a:xfrm>
              <a:off x="384" y="2640"/>
              <a:ext cx="115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1600" b="1">
                  <a:solidFill>
                    <a:srgbClr val="FF0066"/>
                  </a:solidFill>
                </a:rPr>
                <a:t>Cryoprecipitate</a:t>
              </a:r>
            </a:p>
          </p:txBody>
        </p:sp>
      </p:grpSp>
      <p:grpSp>
        <p:nvGrpSpPr>
          <p:cNvPr id="39950" name="Group 23"/>
          <p:cNvGrpSpPr>
            <a:grpSpLocks/>
          </p:cNvGrpSpPr>
          <p:nvPr/>
        </p:nvGrpSpPr>
        <p:grpSpPr bwMode="auto">
          <a:xfrm>
            <a:off x="2562225" y="4775200"/>
            <a:ext cx="1981200" cy="1447800"/>
            <a:chOff x="1824" y="2400"/>
            <a:chExt cx="1200" cy="624"/>
          </a:xfrm>
        </p:grpSpPr>
        <p:sp>
          <p:nvSpPr>
            <p:cNvPr id="39988" name="Oval 24"/>
            <p:cNvSpPr>
              <a:spLocks noChangeArrowheads="1"/>
            </p:cNvSpPr>
            <p:nvPr/>
          </p:nvSpPr>
          <p:spPr bwMode="auto">
            <a:xfrm>
              <a:off x="1824" y="2400"/>
              <a:ext cx="1200" cy="624"/>
            </a:xfrm>
            <a:prstGeom prst="ellipse">
              <a:avLst/>
            </a:prstGeom>
            <a:solidFill>
              <a:srgbClr val="FFFF66"/>
            </a:solidFill>
            <a:ln w="9525">
              <a:solidFill>
                <a:schemeClr val="tx1"/>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89" name="Text Box 25"/>
            <p:cNvSpPr txBox="1">
              <a:spLocks noChangeArrowheads="1"/>
            </p:cNvSpPr>
            <p:nvPr/>
          </p:nvSpPr>
          <p:spPr bwMode="auto">
            <a:xfrm>
              <a:off x="1968" y="2496"/>
              <a:ext cx="960"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r>
                <a:rPr lang="en-US" altLang="en-US" sz="1600" b="1">
                  <a:solidFill>
                    <a:srgbClr val="FF0066"/>
                  </a:solidFill>
                </a:rPr>
                <a:t>Cryo supernatant plasma (CSP</a:t>
              </a:r>
              <a:r>
                <a:rPr lang="en-US" altLang="en-US" sz="1600" b="1"/>
                <a:t>)</a:t>
              </a:r>
            </a:p>
          </p:txBody>
        </p:sp>
      </p:grpSp>
      <p:sp>
        <p:nvSpPr>
          <p:cNvPr id="39951" name="Rectangle 26"/>
          <p:cNvSpPr>
            <a:spLocks noChangeArrowheads="1"/>
          </p:cNvSpPr>
          <p:nvPr/>
        </p:nvSpPr>
        <p:spPr bwMode="auto">
          <a:xfrm>
            <a:off x="5334000" y="3048000"/>
            <a:ext cx="2362200" cy="609600"/>
          </a:xfrm>
          <a:prstGeom prst="rect">
            <a:avLst/>
          </a:prstGeom>
          <a:solidFill>
            <a:srgbClr val="CCFFCC"/>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nvGrpSpPr>
          <p:cNvPr id="39952" name="Group 27"/>
          <p:cNvGrpSpPr>
            <a:grpSpLocks/>
          </p:cNvGrpSpPr>
          <p:nvPr/>
        </p:nvGrpSpPr>
        <p:grpSpPr bwMode="auto">
          <a:xfrm>
            <a:off x="5143500" y="4667250"/>
            <a:ext cx="914400" cy="609600"/>
            <a:chOff x="3552" y="2064"/>
            <a:chExt cx="672" cy="384"/>
          </a:xfrm>
        </p:grpSpPr>
        <p:sp>
          <p:nvSpPr>
            <p:cNvPr id="39986" name="Rectangle 28"/>
            <p:cNvSpPr>
              <a:spLocks noChangeArrowheads="1"/>
            </p:cNvSpPr>
            <p:nvPr/>
          </p:nvSpPr>
          <p:spPr bwMode="auto">
            <a:xfrm>
              <a:off x="3552" y="2064"/>
              <a:ext cx="672" cy="384"/>
            </a:xfrm>
            <a:prstGeom prst="rect">
              <a:avLst/>
            </a:prstGeom>
            <a:solidFill>
              <a:srgbClr val="CCFFCC"/>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87" name="Text Box 29"/>
            <p:cNvSpPr txBox="1">
              <a:spLocks noChangeArrowheads="1"/>
            </p:cNvSpPr>
            <p:nvPr/>
          </p:nvSpPr>
          <p:spPr bwMode="auto">
            <a:xfrm>
              <a:off x="3696" y="2179"/>
              <a:ext cx="384" cy="2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endParaRPr lang="en-CA" altLang="en-US" sz="1600"/>
            </a:p>
          </p:txBody>
        </p:sp>
      </p:grpSp>
      <p:grpSp>
        <p:nvGrpSpPr>
          <p:cNvPr id="39953" name="Group 30"/>
          <p:cNvGrpSpPr>
            <a:grpSpLocks/>
          </p:cNvGrpSpPr>
          <p:nvPr/>
        </p:nvGrpSpPr>
        <p:grpSpPr bwMode="auto">
          <a:xfrm>
            <a:off x="6013450" y="5492750"/>
            <a:ext cx="1066800" cy="609600"/>
            <a:chOff x="3552" y="2784"/>
            <a:chExt cx="672" cy="384"/>
          </a:xfrm>
        </p:grpSpPr>
        <p:sp>
          <p:nvSpPr>
            <p:cNvPr id="39984" name="Rectangle 31"/>
            <p:cNvSpPr>
              <a:spLocks noChangeArrowheads="1"/>
            </p:cNvSpPr>
            <p:nvPr/>
          </p:nvSpPr>
          <p:spPr bwMode="auto">
            <a:xfrm>
              <a:off x="3552" y="2784"/>
              <a:ext cx="672" cy="384"/>
            </a:xfrm>
            <a:prstGeom prst="rect">
              <a:avLst/>
            </a:prstGeom>
            <a:solidFill>
              <a:srgbClr val="CCFFCC"/>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85" name="Text Box 32"/>
            <p:cNvSpPr txBox="1">
              <a:spLocks noChangeArrowheads="1"/>
            </p:cNvSpPr>
            <p:nvPr/>
          </p:nvSpPr>
          <p:spPr bwMode="auto">
            <a:xfrm>
              <a:off x="3696" y="2899"/>
              <a:ext cx="432" cy="2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1600" b="1">
                  <a:solidFill>
                    <a:srgbClr val="FF0066"/>
                  </a:solidFill>
                </a:rPr>
                <a:t>F lX*</a:t>
              </a:r>
            </a:p>
          </p:txBody>
        </p:sp>
      </p:grpSp>
      <p:sp>
        <p:nvSpPr>
          <p:cNvPr id="39954" name="Rectangle 33"/>
          <p:cNvSpPr>
            <a:spLocks noChangeArrowheads="1"/>
          </p:cNvSpPr>
          <p:nvPr/>
        </p:nvSpPr>
        <p:spPr bwMode="auto">
          <a:xfrm>
            <a:off x="4419600" y="3962400"/>
            <a:ext cx="990600" cy="609600"/>
          </a:xfrm>
          <a:prstGeom prst="rect">
            <a:avLst/>
          </a:prstGeom>
          <a:solidFill>
            <a:srgbClr val="CCFFCC"/>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grpSp>
        <p:nvGrpSpPr>
          <p:cNvPr id="39955" name="Group 34"/>
          <p:cNvGrpSpPr>
            <a:grpSpLocks/>
          </p:cNvGrpSpPr>
          <p:nvPr/>
        </p:nvGrpSpPr>
        <p:grpSpPr bwMode="auto">
          <a:xfrm>
            <a:off x="7772400" y="3962400"/>
            <a:ext cx="1066800" cy="703263"/>
            <a:chOff x="4608" y="2064"/>
            <a:chExt cx="672" cy="384"/>
          </a:xfrm>
        </p:grpSpPr>
        <p:sp>
          <p:nvSpPr>
            <p:cNvPr id="39982" name="Rectangle 35"/>
            <p:cNvSpPr>
              <a:spLocks noChangeArrowheads="1"/>
            </p:cNvSpPr>
            <p:nvPr/>
          </p:nvSpPr>
          <p:spPr bwMode="auto">
            <a:xfrm>
              <a:off x="4608" y="2064"/>
              <a:ext cx="672" cy="384"/>
            </a:xfrm>
            <a:prstGeom prst="rect">
              <a:avLst/>
            </a:prstGeom>
            <a:solidFill>
              <a:srgbClr val="CCFFCC"/>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83" name="Text Box 36"/>
            <p:cNvSpPr txBox="1">
              <a:spLocks noChangeArrowheads="1"/>
            </p:cNvSpPr>
            <p:nvPr/>
          </p:nvSpPr>
          <p:spPr bwMode="auto">
            <a:xfrm>
              <a:off x="4608" y="2112"/>
              <a:ext cx="672" cy="31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spcBef>
                  <a:spcPct val="1000"/>
                </a:spcBef>
              </a:pPr>
              <a:r>
                <a:rPr lang="en-US" altLang="en-US" sz="1600"/>
                <a:t> </a:t>
              </a:r>
              <a:r>
                <a:rPr lang="en-US" altLang="en-US" sz="1600" b="1">
                  <a:solidFill>
                    <a:srgbClr val="FF0066"/>
                  </a:solidFill>
                </a:rPr>
                <a:t>Immune</a:t>
              </a:r>
            </a:p>
            <a:p>
              <a:pPr rtl="0" eaLnBrk="1" hangingPunct="1">
                <a:spcBef>
                  <a:spcPct val="1000"/>
                </a:spcBef>
              </a:pPr>
              <a:r>
                <a:rPr lang="en-US" altLang="en-US" sz="1600" b="1">
                  <a:solidFill>
                    <a:srgbClr val="FF0066"/>
                  </a:solidFill>
                </a:rPr>
                <a:t> Globulin</a:t>
              </a:r>
            </a:p>
          </p:txBody>
        </p:sp>
      </p:grpSp>
      <p:grpSp>
        <p:nvGrpSpPr>
          <p:cNvPr id="39956" name="Group 37"/>
          <p:cNvGrpSpPr>
            <a:grpSpLocks/>
          </p:cNvGrpSpPr>
          <p:nvPr/>
        </p:nvGrpSpPr>
        <p:grpSpPr bwMode="auto">
          <a:xfrm>
            <a:off x="6877050" y="4724400"/>
            <a:ext cx="1447800" cy="609600"/>
            <a:chOff x="4608" y="2784"/>
            <a:chExt cx="672" cy="384"/>
          </a:xfrm>
        </p:grpSpPr>
        <p:sp>
          <p:nvSpPr>
            <p:cNvPr id="39980" name="Rectangle 38"/>
            <p:cNvSpPr>
              <a:spLocks noChangeArrowheads="1"/>
            </p:cNvSpPr>
            <p:nvPr/>
          </p:nvSpPr>
          <p:spPr bwMode="auto">
            <a:xfrm>
              <a:off x="4608" y="2784"/>
              <a:ext cx="672" cy="384"/>
            </a:xfrm>
            <a:prstGeom prst="rect">
              <a:avLst/>
            </a:prstGeom>
            <a:solidFill>
              <a:srgbClr val="CCFFCC"/>
            </a:solidFill>
            <a:ln w="9525">
              <a:solidFill>
                <a:schemeClr val="tx1"/>
              </a:solidFill>
              <a:miter lim="800000"/>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endParaRPr lang="en-US" altLang="en-US"/>
            </a:p>
          </p:txBody>
        </p:sp>
        <p:sp>
          <p:nvSpPr>
            <p:cNvPr id="39981" name="Text Box 39"/>
            <p:cNvSpPr txBox="1">
              <a:spLocks noChangeArrowheads="1"/>
            </p:cNvSpPr>
            <p:nvPr/>
          </p:nvSpPr>
          <p:spPr bwMode="auto">
            <a:xfrm>
              <a:off x="4656" y="2899"/>
              <a:ext cx="624" cy="2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spcBef>
                  <a:spcPct val="50000"/>
                </a:spcBef>
              </a:pPr>
              <a:r>
                <a:rPr lang="en-US" altLang="en-US" sz="1600" b="1">
                  <a:solidFill>
                    <a:srgbClr val="FF0066"/>
                  </a:solidFill>
                </a:rPr>
                <a:t>Albumin</a:t>
              </a:r>
            </a:p>
          </p:txBody>
        </p:sp>
      </p:grpSp>
      <p:sp>
        <p:nvSpPr>
          <p:cNvPr id="39957" name="Text Box 40"/>
          <p:cNvSpPr txBox="1">
            <a:spLocks noChangeArrowheads="1"/>
          </p:cNvSpPr>
          <p:nvPr/>
        </p:nvSpPr>
        <p:spPr bwMode="auto">
          <a:xfrm>
            <a:off x="5791200" y="3048000"/>
            <a:ext cx="152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spcBef>
                <a:spcPct val="5000"/>
              </a:spcBef>
            </a:pPr>
            <a:r>
              <a:rPr lang="en-US" altLang="en-US" sz="1600" b="1">
                <a:solidFill>
                  <a:srgbClr val="FF0066"/>
                </a:solidFill>
              </a:rPr>
              <a:t>Fractionated products</a:t>
            </a:r>
          </a:p>
        </p:txBody>
      </p:sp>
      <p:sp>
        <p:nvSpPr>
          <p:cNvPr id="39958" name="Line 41"/>
          <p:cNvSpPr>
            <a:spLocks noChangeShapeType="1"/>
          </p:cNvSpPr>
          <p:nvPr/>
        </p:nvSpPr>
        <p:spPr bwMode="auto">
          <a:xfrm>
            <a:off x="2438400" y="4038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9" name="Line 42"/>
          <p:cNvSpPr>
            <a:spLocks noChangeShapeType="1"/>
          </p:cNvSpPr>
          <p:nvPr/>
        </p:nvSpPr>
        <p:spPr bwMode="auto">
          <a:xfrm flipH="1">
            <a:off x="1295400" y="4267200"/>
            <a:ext cx="13716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0" name="Line 43"/>
          <p:cNvSpPr>
            <a:spLocks noChangeShapeType="1"/>
          </p:cNvSpPr>
          <p:nvPr/>
        </p:nvSpPr>
        <p:spPr bwMode="auto">
          <a:xfrm>
            <a:off x="2667000" y="4267200"/>
            <a:ext cx="914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1" name="Line 44"/>
          <p:cNvSpPr>
            <a:spLocks noChangeShapeType="1"/>
          </p:cNvSpPr>
          <p:nvPr/>
        </p:nvSpPr>
        <p:spPr bwMode="auto">
          <a:xfrm>
            <a:off x="1295400" y="4267200"/>
            <a:ext cx="0" cy="523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2" name="Line 45"/>
          <p:cNvSpPr>
            <a:spLocks noChangeShapeType="1"/>
          </p:cNvSpPr>
          <p:nvPr/>
        </p:nvSpPr>
        <p:spPr bwMode="auto">
          <a:xfrm>
            <a:off x="990600" y="1524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3" name="Line 46"/>
          <p:cNvSpPr>
            <a:spLocks noChangeShapeType="1"/>
          </p:cNvSpPr>
          <p:nvPr/>
        </p:nvSpPr>
        <p:spPr bwMode="auto">
          <a:xfrm>
            <a:off x="3581400" y="1524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4" name="Line 47"/>
          <p:cNvSpPr>
            <a:spLocks noChangeShapeType="1"/>
          </p:cNvSpPr>
          <p:nvPr/>
        </p:nvSpPr>
        <p:spPr bwMode="auto">
          <a:xfrm flipH="1">
            <a:off x="5802313" y="1524000"/>
            <a:ext cx="1587" cy="438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5" name="Line 48"/>
          <p:cNvSpPr>
            <a:spLocks noChangeShapeType="1"/>
          </p:cNvSpPr>
          <p:nvPr/>
        </p:nvSpPr>
        <p:spPr bwMode="auto">
          <a:xfrm>
            <a:off x="8077200" y="1524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6" name="Line 49"/>
          <p:cNvSpPr>
            <a:spLocks noChangeShapeType="1"/>
          </p:cNvSpPr>
          <p:nvPr/>
        </p:nvSpPr>
        <p:spPr bwMode="auto">
          <a:xfrm>
            <a:off x="6553200" y="2895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7" name="Line 50"/>
          <p:cNvSpPr>
            <a:spLocks noChangeShapeType="1"/>
          </p:cNvSpPr>
          <p:nvPr/>
        </p:nvSpPr>
        <p:spPr bwMode="auto">
          <a:xfrm>
            <a:off x="6553200" y="3657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8" name="Line 51"/>
          <p:cNvSpPr>
            <a:spLocks noChangeShapeType="1"/>
          </p:cNvSpPr>
          <p:nvPr/>
        </p:nvSpPr>
        <p:spPr bwMode="auto">
          <a:xfrm>
            <a:off x="4724400" y="3810000"/>
            <a:ext cx="3581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9" name="Line 52"/>
          <p:cNvSpPr>
            <a:spLocks noChangeShapeType="1"/>
          </p:cNvSpPr>
          <p:nvPr/>
        </p:nvSpPr>
        <p:spPr bwMode="auto">
          <a:xfrm>
            <a:off x="8305800" y="3810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0" name="Line 53"/>
          <p:cNvSpPr>
            <a:spLocks noChangeShapeType="1"/>
          </p:cNvSpPr>
          <p:nvPr/>
        </p:nvSpPr>
        <p:spPr bwMode="auto">
          <a:xfrm>
            <a:off x="7467600" y="3810000"/>
            <a:ext cx="0" cy="901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1" name="Line 54"/>
          <p:cNvSpPr>
            <a:spLocks noChangeShapeType="1"/>
          </p:cNvSpPr>
          <p:nvPr/>
        </p:nvSpPr>
        <p:spPr bwMode="auto">
          <a:xfrm>
            <a:off x="4724400" y="3810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2" name="Line 55"/>
          <p:cNvSpPr>
            <a:spLocks noChangeShapeType="1"/>
          </p:cNvSpPr>
          <p:nvPr/>
        </p:nvSpPr>
        <p:spPr bwMode="auto">
          <a:xfrm flipV="1">
            <a:off x="5556250" y="3810000"/>
            <a:ext cx="6350" cy="857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3" name="Line 56"/>
          <p:cNvSpPr>
            <a:spLocks noChangeShapeType="1"/>
          </p:cNvSpPr>
          <p:nvPr/>
        </p:nvSpPr>
        <p:spPr bwMode="auto">
          <a:xfrm flipV="1">
            <a:off x="6553200" y="38100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4" name="Line 57"/>
          <p:cNvSpPr>
            <a:spLocks noChangeShapeType="1"/>
          </p:cNvSpPr>
          <p:nvPr/>
        </p:nvSpPr>
        <p:spPr bwMode="auto">
          <a:xfrm>
            <a:off x="3581400" y="4267200"/>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5" name="Rectangle 58"/>
          <p:cNvSpPr>
            <a:spLocks noChangeArrowheads="1"/>
          </p:cNvSpPr>
          <p:nvPr/>
        </p:nvSpPr>
        <p:spPr bwMode="auto">
          <a:xfrm>
            <a:off x="4495800" y="4038600"/>
            <a:ext cx="95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1600" b="1">
                <a:solidFill>
                  <a:srgbClr val="FF0066"/>
                </a:solidFill>
              </a:rPr>
              <a:t>F Vlla* </a:t>
            </a:r>
            <a:r>
              <a:rPr lang="en-US" altLang="en-US" sz="1600" b="1"/>
              <a:t>*</a:t>
            </a:r>
          </a:p>
        </p:txBody>
      </p:sp>
      <p:sp>
        <p:nvSpPr>
          <p:cNvPr id="39976" name="Rectangle 59"/>
          <p:cNvSpPr>
            <a:spLocks noChangeArrowheads="1"/>
          </p:cNvSpPr>
          <p:nvPr/>
        </p:nvSpPr>
        <p:spPr bwMode="auto">
          <a:xfrm>
            <a:off x="5248275" y="4781550"/>
            <a:ext cx="895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1600">
                <a:solidFill>
                  <a:srgbClr val="FF0066"/>
                </a:solidFill>
              </a:rPr>
              <a:t>F </a:t>
            </a:r>
            <a:r>
              <a:rPr lang="en-US" altLang="en-US" sz="1600" b="1">
                <a:solidFill>
                  <a:srgbClr val="FF0066"/>
                </a:solidFill>
              </a:rPr>
              <a:t>Vlll* </a:t>
            </a:r>
            <a:r>
              <a:rPr lang="en-US" altLang="en-US" sz="1600" b="1"/>
              <a:t>*</a:t>
            </a:r>
          </a:p>
        </p:txBody>
      </p:sp>
      <p:sp>
        <p:nvSpPr>
          <p:cNvPr id="39977" name="Oval 60"/>
          <p:cNvSpPr>
            <a:spLocks noChangeArrowheads="1"/>
          </p:cNvSpPr>
          <p:nvPr/>
        </p:nvSpPr>
        <p:spPr bwMode="auto">
          <a:xfrm>
            <a:off x="2667000" y="1905000"/>
            <a:ext cx="1752600" cy="762000"/>
          </a:xfrm>
          <a:prstGeom prst="ellipse">
            <a:avLst/>
          </a:prstGeom>
          <a:solidFill>
            <a:srgbClr val="FFCC99"/>
          </a:solidFill>
          <a:ln w="9525">
            <a:solidFill>
              <a:schemeClr val="tx1"/>
            </a:solidFill>
            <a:round/>
            <a:headEnd/>
            <a:tailEnd/>
          </a:ln>
        </p:spPr>
        <p:txBody>
          <a:bodyPr wrap="none" anchor="ct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r>
              <a:rPr lang="en-US" altLang="en-US" sz="1600" b="1">
                <a:solidFill>
                  <a:srgbClr val="FF0066"/>
                </a:solidFill>
              </a:rPr>
              <a:t>Granulocytes</a:t>
            </a:r>
          </a:p>
        </p:txBody>
      </p:sp>
      <p:sp>
        <p:nvSpPr>
          <p:cNvPr id="39978" name="Text Box 61"/>
          <p:cNvSpPr txBox="1">
            <a:spLocks noChangeArrowheads="1"/>
          </p:cNvSpPr>
          <p:nvPr/>
        </p:nvSpPr>
        <p:spPr bwMode="auto">
          <a:xfrm>
            <a:off x="1038225" y="6389688"/>
            <a:ext cx="70008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eaLnBrk="1" hangingPunct="1">
              <a:lnSpc>
                <a:spcPct val="90000"/>
              </a:lnSpc>
              <a:spcBef>
                <a:spcPct val="50000"/>
              </a:spcBef>
              <a:buClr>
                <a:schemeClr val="tx1"/>
              </a:buClr>
              <a:buSzPct val="140000"/>
            </a:pPr>
            <a:r>
              <a:rPr lang="en-CA" altLang="en-US" sz="1600"/>
              <a:t>* Now available as recombinant products</a:t>
            </a:r>
          </a:p>
        </p:txBody>
      </p:sp>
      <p:sp>
        <p:nvSpPr>
          <p:cNvPr id="39979" name="Text Box 62"/>
          <p:cNvSpPr txBox="1">
            <a:spLocks noChangeArrowheads="1"/>
          </p:cNvSpPr>
          <p:nvPr/>
        </p:nvSpPr>
        <p:spPr bwMode="auto">
          <a:xfrm>
            <a:off x="2362200" y="166688"/>
            <a:ext cx="4191000" cy="531812"/>
          </a:xfrm>
          <a:prstGeom prst="rect">
            <a:avLst/>
          </a:prstGeom>
          <a:solidFill>
            <a:srgbClr val="FFCC00"/>
          </a:solidFill>
          <a:ln w="12700">
            <a:solidFill>
              <a:schemeClr val="tx2"/>
            </a:solidFill>
            <a:miter lim="800000"/>
            <a:headEnd type="none" w="sm" len="sm"/>
            <a:tailEnd type="none" w="sm" len="sm"/>
          </a:ln>
        </p:spPr>
        <p:txBody>
          <a:bodyPr>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eaLnBrk="1" hangingPunct="1">
              <a:spcBef>
                <a:spcPct val="50000"/>
              </a:spcBef>
            </a:pPr>
            <a:r>
              <a:rPr lang="en-US" altLang="en-US" sz="2800" b="1">
                <a:solidFill>
                  <a:srgbClr val="FFFF00"/>
                </a:solidFill>
              </a:rPr>
              <a:t>    </a:t>
            </a:r>
            <a:r>
              <a:rPr lang="en-US" altLang="en-US" sz="2800" b="1">
                <a:solidFill>
                  <a:srgbClr val="FF0066"/>
                </a:solidFill>
              </a:rPr>
              <a:t>Blood components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44152540-2292-6C4B-AAFB-F6878464D0FE}" type="slidenum">
              <a:rPr lang="ar-SA" altLang="en-US" sz="1400"/>
              <a:pPr eaLnBrk="1" hangingPunct="1"/>
              <a:t>37</a:t>
            </a:fld>
            <a:endParaRPr lang="en-US" altLang="en-US" sz="1400"/>
          </a:p>
        </p:txBody>
      </p:sp>
      <p:sp>
        <p:nvSpPr>
          <p:cNvPr id="138242" name="Rectangle 2"/>
          <p:cNvSpPr>
            <a:spLocks noGrp="1" noChangeArrowheads="1"/>
          </p:cNvSpPr>
          <p:nvPr>
            <p:ph type="title"/>
          </p:nvPr>
        </p:nvSpPr>
        <p:spPr>
          <a:xfrm>
            <a:off x="744538" y="381000"/>
            <a:ext cx="7772400" cy="685800"/>
          </a:xfrm>
        </p:spPr>
        <p:txBody>
          <a:bodyPr/>
          <a:lstStyle/>
          <a:p>
            <a:pPr eaLnBrk="1" hangingPunct="1">
              <a:defRPr/>
            </a:pPr>
            <a:r>
              <a:rPr lang="en-US" smtClean="0">
                <a:solidFill>
                  <a:srgbClr val="FFFF00"/>
                </a:solidFill>
                <a:ea typeface="+mj-ea"/>
              </a:rPr>
              <a:t>Blood components</a:t>
            </a:r>
          </a:p>
        </p:txBody>
      </p:sp>
      <p:sp>
        <p:nvSpPr>
          <p:cNvPr id="138243" name="Rectangle 3"/>
          <p:cNvSpPr>
            <a:spLocks noGrp="1" noChangeArrowheads="1"/>
          </p:cNvSpPr>
          <p:nvPr>
            <p:ph type="body" idx="1"/>
          </p:nvPr>
        </p:nvSpPr>
        <p:spPr>
          <a:xfrm>
            <a:off x="762000" y="1219200"/>
            <a:ext cx="7772400" cy="5881688"/>
          </a:xfrm>
        </p:spPr>
        <p:txBody>
          <a:bodyPr/>
          <a:lstStyle/>
          <a:p>
            <a:pPr algn="l" rtl="0" eaLnBrk="1" hangingPunct="1">
              <a:buFont typeface="Wingdings" pitchFamily="2" charset="2"/>
              <a:buChar char="Ø"/>
              <a:defRPr/>
            </a:pPr>
            <a:r>
              <a:rPr lang="en-US" sz="2800" dirty="0" smtClean="0">
                <a:ea typeface="+mn-ea"/>
              </a:rPr>
              <a:t>Red blood cells:  leukocyte reduced by filtration (LRF)</a:t>
            </a:r>
          </a:p>
          <a:p>
            <a:pPr algn="l" rtl="0" eaLnBrk="1" hangingPunct="1">
              <a:buFont typeface="Wingdings" pitchFamily="2" charset="2"/>
              <a:buChar char="Ø"/>
              <a:defRPr/>
            </a:pPr>
            <a:r>
              <a:rPr lang="en-US" sz="2800" dirty="0" err="1" smtClean="0">
                <a:ea typeface="+mn-ea"/>
              </a:rPr>
              <a:t>Autologous</a:t>
            </a:r>
            <a:r>
              <a:rPr lang="en-US" sz="2800" dirty="0" smtClean="0">
                <a:ea typeface="+mn-ea"/>
              </a:rPr>
              <a:t> blood </a:t>
            </a:r>
          </a:p>
          <a:p>
            <a:pPr algn="l" rtl="0" eaLnBrk="1" hangingPunct="1">
              <a:buFont typeface="Wingdings" pitchFamily="2" charset="2"/>
              <a:buChar char="Ø"/>
              <a:defRPr/>
            </a:pPr>
            <a:r>
              <a:rPr lang="en-US" sz="2800" dirty="0" smtClean="0">
                <a:ea typeface="+mn-ea"/>
              </a:rPr>
              <a:t>Platelets: (LRF)</a:t>
            </a:r>
          </a:p>
          <a:p>
            <a:pPr algn="l" rtl="0" eaLnBrk="1" hangingPunct="1">
              <a:buFont typeface="Wingdings" pitchFamily="2" charset="2"/>
              <a:buChar char="Ø"/>
              <a:defRPr/>
            </a:pPr>
            <a:r>
              <a:rPr lang="en-US" sz="2800" dirty="0" smtClean="0">
                <a:ea typeface="+mn-ea"/>
              </a:rPr>
              <a:t>Platelets, </a:t>
            </a:r>
            <a:r>
              <a:rPr lang="en-US" sz="2800" dirty="0" err="1" smtClean="0">
                <a:ea typeface="+mn-ea"/>
              </a:rPr>
              <a:t>apheresis</a:t>
            </a:r>
            <a:r>
              <a:rPr lang="en-US" sz="2800" dirty="0" smtClean="0">
                <a:ea typeface="+mn-ea"/>
              </a:rPr>
              <a:t> (LRF)</a:t>
            </a:r>
          </a:p>
          <a:p>
            <a:pPr algn="l" rtl="0" eaLnBrk="1" hangingPunct="1">
              <a:buFont typeface="Wingdings" pitchFamily="2" charset="2"/>
              <a:buChar char="Ø"/>
              <a:defRPr/>
            </a:pPr>
            <a:r>
              <a:rPr lang="en-US" sz="2800" dirty="0" smtClean="0">
                <a:ea typeface="+mn-ea"/>
              </a:rPr>
              <a:t>Fresh frozen plasma (FFP)</a:t>
            </a:r>
          </a:p>
          <a:p>
            <a:pPr algn="l" rtl="0" eaLnBrk="1" hangingPunct="1">
              <a:buFont typeface="Wingdings" pitchFamily="2" charset="2"/>
              <a:buChar char="Ø"/>
              <a:defRPr/>
            </a:pPr>
            <a:r>
              <a:rPr lang="en-US" sz="2800" dirty="0" smtClean="0">
                <a:ea typeface="+mn-ea"/>
              </a:rPr>
              <a:t>Plasma, </a:t>
            </a:r>
            <a:r>
              <a:rPr lang="en-US" sz="2800" dirty="0" err="1" smtClean="0">
                <a:ea typeface="+mn-ea"/>
              </a:rPr>
              <a:t>apheresis</a:t>
            </a:r>
            <a:endParaRPr lang="en-US" sz="2800" dirty="0" smtClean="0">
              <a:ea typeface="+mn-ea"/>
            </a:endParaRPr>
          </a:p>
          <a:p>
            <a:pPr algn="l" rtl="0" eaLnBrk="1" hangingPunct="1">
              <a:buFont typeface="Wingdings" pitchFamily="2" charset="2"/>
              <a:buChar char="Ø"/>
              <a:defRPr/>
            </a:pPr>
            <a:r>
              <a:rPr lang="en-US" sz="2800" dirty="0" err="1" smtClean="0">
                <a:ea typeface="+mn-ea"/>
              </a:rPr>
              <a:t>Cryosupernatant</a:t>
            </a:r>
            <a:r>
              <a:rPr lang="en-US" sz="2800" dirty="0" smtClean="0">
                <a:ea typeface="+mn-ea"/>
              </a:rPr>
              <a:t> plasma (CSP)</a:t>
            </a:r>
          </a:p>
          <a:p>
            <a:pPr algn="l" rtl="0" eaLnBrk="1" hangingPunct="1">
              <a:buFont typeface="Wingdings" pitchFamily="2" charset="2"/>
              <a:buChar char="Ø"/>
              <a:defRPr/>
            </a:pPr>
            <a:r>
              <a:rPr lang="en-US" sz="2800" dirty="0" smtClean="0">
                <a:ea typeface="+mn-ea"/>
              </a:rPr>
              <a:t>Cryoprecipitate (</a:t>
            </a:r>
            <a:r>
              <a:rPr lang="en-US" sz="2800" dirty="0" err="1" smtClean="0">
                <a:ea typeface="+mn-ea"/>
              </a:rPr>
              <a:t>Cryo</a:t>
            </a:r>
            <a:r>
              <a:rPr lang="en-US" sz="2800" dirty="0" smtClean="0">
                <a:ea typeface="+mn-ea"/>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F951A7FB-FE6D-0A4E-B941-C426E04F0B20}" type="slidenum">
              <a:rPr lang="ar-SA" altLang="en-US" sz="1400"/>
              <a:pPr eaLnBrk="1" hangingPunct="1"/>
              <a:t>38</a:t>
            </a:fld>
            <a:endParaRPr lang="en-US" altLang="en-US" sz="1400"/>
          </a:p>
        </p:txBody>
      </p:sp>
      <p:sp>
        <p:nvSpPr>
          <p:cNvPr id="139266" name="Rectangle 2"/>
          <p:cNvSpPr>
            <a:spLocks noGrp="1" noChangeArrowheads="1"/>
          </p:cNvSpPr>
          <p:nvPr>
            <p:ph type="title"/>
          </p:nvPr>
        </p:nvSpPr>
        <p:spPr>
          <a:xfrm>
            <a:off x="788988" y="242888"/>
            <a:ext cx="8001000" cy="1143000"/>
          </a:xfrm>
        </p:spPr>
        <p:txBody>
          <a:bodyPr/>
          <a:lstStyle/>
          <a:p>
            <a:pPr eaLnBrk="1" hangingPunct="1">
              <a:defRPr/>
            </a:pPr>
            <a:r>
              <a:rPr lang="en-US" dirty="0" smtClean="0">
                <a:solidFill>
                  <a:srgbClr val="FFFF00"/>
                </a:solidFill>
                <a:ea typeface="+mj-ea"/>
              </a:rPr>
              <a:t>Blood components, contd.</a:t>
            </a:r>
          </a:p>
        </p:txBody>
      </p:sp>
      <p:sp>
        <p:nvSpPr>
          <p:cNvPr id="139267" name="Rectangle 3"/>
          <p:cNvSpPr>
            <a:spLocks noGrp="1" noChangeArrowheads="1"/>
          </p:cNvSpPr>
          <p:nvPr>
            <p:ph type="body" idx="1"/>
          </p:nvPr>
        </p:nvSpPr>
        <p:spPr>
          <a:xfrm>
            <a:off x="762000" y="1447800"/>
            <a:ext cx="8610600" cy="3962400"/>
          </a:xfrm>
        </p:spPr>
        <p:txBody>
          <a:bodyPr/>
          <a:lstStyle/>
          <a:p>
            <a:pPr algn="l" rtl="0" eaLnBrk="1" hangingPunct="1"/>
            <a:r>
              <a:rPr lang="en-US" altLang="en-US"/>
              <a:t>Serum albumin</a:t>
            </a:r>
          </a:p>
          <a:p>
            <a:pPr algn="l" rtl="0" eaLnBrk="1" hangingPunct="1"/>
            <a:r>
              <a:rPr lang="en-US" altLang="en-US"/>
              <a:t>IV immune globulin (IVIG)</a:t>
            </a:r>
          </a:p>
          <a:p>
            <a:pPr algn="l" rtl="0" eaLnBrk="1" hangingPunct="1"/>
            <a:r>
              <a:rPr lang="en-US" altLang="en-US"/>
              <a:t>Rh immune globulin (Anti-D)</a:t>
            </a:r>
          </a:p>
          <a:p>
            <a:pPr algn="l" rtl="0" eaLnBrk="1" hangingPunct="1"/>
            <a:r>
              <a:rPr lang="en-US" altLang="en-US"/>
              <a:t>Other immune globulins</a:t>
            </a:r>
          </a:p>
          <a:p>
            <a:pPr algn="l" rtl="0" eaLnBrk="1" hangingPunct="1"/>
            <a:r>
              <a:rPr lang="en-US" altLang="en-US"/>
              <a:t>Factor VIII, Factor VII, Factor IX</a:t>
            </a:r>
          </a:p>
          <a:p>
            <a:pPr algn="l" rtl="0" eaLnBrk="1" hangingPunct="1"/>
            <a:r>
              <a:rPr lang="en-US" altLang="en-US"/>
              <a:t>Factor XIII</a:t>
            </a:r>
          </a:p>
          <a:p>
            <a:pPr algn="l" rtl="0" eaLnBrk="1" hangingPunct="1"/>
            <a:r>
              <a:rPr lang="en-US" altLang="en-US"/>
              <a:t>Fibrinogen</a:t>
            </a:r>
          </a:p>
          <a:p>
            <a:pPr algn="l" rtl="0" eaLnBrk="1" hangingPunct="1"/>
            <a:r>
              <a:rPr lang="en-US" altLang="en-US"/>
              <a:t>Zoster immune globulin</a:t>
            </a:r>
          </a:p>
          <a:p>
            <a:pPr eaLnBrk="1" hangingPunct="1"/>
            <a:endParaRPr lang="en-US" altLang="en-US"/>
          </a:p>
          <a:p>
            <a:pPr eaLnBrk="1" hangingPunct="1">
              <a:buFont typeface="Wingdings" charset="2"/>
              <a:buNone/>
            </a:pPr>
            <a:endParaRPr lang="en-US" altLang="en-US" sz="28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lIns="92075" tIns="46038" rIns="92075" bIns="46038" anchorCtr="0"/>
          <a:lstStyle/>
          <a:p>
            <a:pPr eaLnBrk="1" hangingPunct="1">
              <a:defRPr/>
            </a:pPr>
            <a:r>
              <a:rPr lang="en-US" smtClean="0">
                <a:solidFill>
                  <a:srgbClr val="FFFF00"/>
                </a:solidFill>
                <a:ea typeface="+mj-ea"/>
              </a:rPr>
              <a:t>Fresh Frozen Plasma</a:t>
            </a:r>
          </a:p>
        </p:txBody>
      </p:sp>
      <p:sp>
        <p:nvSpPr>
          <p:cNvPr id="140291" name="Rectangle 3"/>
          <p:cNvSpPr>
            <a:spLocks noGrp="1" noChangeArrowheads="1"/>
          </p:cNvSpPr>
          <p:nvPr>
            <p:ph type="body" idx="1"/>
          </p:nvPr>
        </p:nvSpPr>
        <p:spPr/>
        <p:txBody>
          <a:bodyPr lIns="92075" tIns="46038" rIns="92075" bIns="46038"/>
          <a:lstStyle/>
          <a:p>
            <a:pPr algn="l" rtl="0" eaLnBrk="1" hangingPunct="1">
              <a:buFont typeface="Wingdings" pitchFamily="2" charset="2"/>
              <a:buChar char="Ø"/>
              <a:defRPr/>
            </a:pPr>
            <a:r>
              <a:rPr lang="en-US" smtClean="0">
                <a:ea typeface="+mn-ea"/>
              </a:rPr>
              <a:t>single donor, infection risks</a:t>
            </a:r>
          </a:p>
          <a:p>
            <a:pPr algn="l" rtl="0" eaLnBrk="1" hangingPunct="1">
              <a:buFont typeface="Wingdings" pitchFamily="2" charset="2"/>
              <a:buChar char="Ø"/>
              <a:defRPr/>
            </a:pPr>
            <a:r>
              <a:rPr lang="en-US" smtClean="0">
                <a:ea typeface="+mn-ea"/>
              </a:rPr>
              <a:t>ABO typing recommended</a:t>
            </a:r>
          </a:p>
          <a:p>
            <a:pPr algn="l" rtl="0" eaLnBrk="1" hangingPunct="1">
              <a:buFont typeface="Wingdings" pitchFamily="2" charset="2"/>
              <a:buChar char="Ø"/>
              <a:defRPr/>
            </a:pPr>
            <a:r>
              <a:rPr lang="en-US" smtClean="0">
                <a:ea typeface="+mn-ea"/>
              </a:rPr>
              <a:t>should be used within 2 hours of thawing</a:t>
            </a:r>
          </a:p>
          <a:p>
            <a:pPr algn="l" rtl="0" eaLnBrk="1" hangingPunct="1">
              <a:buFont typeface="Wingdings" pitchFamily="2" charset="2"/>
              <a:buChar char="Ø"/>
              <a:defRPr/>
            </a:pPr>
            <a:r>
              <a:rPr lang="en-US" smtClean="0">
                <a:ea typeface="+mn-ea"/>
              </a:rPr>
              <a:t>unit contains all factors and activity of a similar volume of plasma (250 ml) ~ 8% plasma volume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71875020-10E9-6B4F-A8F6-645CCD74AD3A}" type="slidenum">
              <a:rPr lang="ar-SA" altLang="en-US" sz="1400"/>
              <a:pPr eaLnBrk="1" hangingPunct="1"/>
              <a:t>4</a:t>
            </a:fld>
            <a:endParaRPr lang="en-US" altLang="en-US" sz="1400"/>
          </a:p>
        </p:txBody>
      </p:sp>
      <p:sp>
        <p:nvSpPr>
          <p:cNvPr id="63490" name="Rectangle 2"/>
          <p:cNvSpPr>
            <a:spLocks noGrp="1" noChangeArrowheads="1"/>
          </p:cNvSpPr>
          <p:nvPr>
            <p:ph type="ctrTitle"/>
          </p:nvPr>
        </p:nvSpPr>
        <p:spPr>
          <a:xfrm>
            <a:off x="685800" y="260350"/>
            <a:ext cx="7772400" cy="1027113"/>
          </a:xfrm>
        </p:spPr>
        <p:txBody>
          <a:bodyPr/>
          <a:lstStyle/>
          <a:p>
            <a:pPr eaLnBrk="1" hangingPunct="1">
              <a:defRPr/>
            </a:pPr>
            <a:r>
              <a:rPr lang="en-US" sz="6000" b="1" smtClean="0">
                <a:solidFill>
                  <a:srgbClr val="FFFF00"/>
                </a:solidFill>
                <a:latin typeface="Broadway" pitchFamily="82" charset="0"/>
                <a:ea typeface="+mj-ea"/>
              </a:rPr>
              <a:t>Blood Vessels</a:t>
            </a:r>
          </a:p>
        </p:txBody>
      </p:sp>
      <p:sp>
        <p:nvSpPr>
          <p:cNvPr id="63491" name="Rectangle 3"/>
          <p:cNvSpPr>
            <a:spLocks noGrp="1" noChangeArrowheads="1"/>
          </p:cNvSpPr>
          <p:nvPr>
            <p:ph type="subTitle" idx="1"/>
          </p:nvPr>
        </p:nvSpPr>
        <p:spPr>
          <a:xfrm>
            <a:off x="731838" y="1593850"/>
            <a:ext cx="7585075" cy="2776538"/>
          </a:xfrm>
        </p:spPr>
        <p:txBody>
          <a:bodyPr/>
          <a:lstStyle/>
          <a:p>
            <a:pPr algn="l" rtl="0" eaLnBrk="1" hangingPunct="1">
              <a:lnSpc>
                <a:spcPct val="130000"/>
              </a:lnSpc>
              <a:spcBef>
                <a:spcPct val="85000"/>
              </a:spcBef>
              <a:buFont typeface="Wingdings" charset="2"/>
              <a:buNone/>
            </a:pPr>
            <a:r>
              <a:rPr lang="en-US" altLang="en-US" sz="1900" b="1">
                <a:latin typeface="Arial Black" charset="0"/>
              </a:rPr>
              <a:t>First line of defense in haemostasis. Vascular endothelium synthesizes &amp; releases a variety of factors and also has receptors for large no. of molecules.</a:t>
            </a:r>
          </a:p>
          <a:p>
            <a:pPr algn="l" rtl="0" eaLnBrk="1" hangingPunct="1">
              <a:lnSpc>
                <a:spcPct val="130000"/>
              </a:lnSpc>
              <a:spcBef>
                <a:spcPct val="85000"/>
              </a:spcBef>
              <a:buClr>
                <a:schemeClr val="tx1"/>
              </a:buClr>
              <a:buSzPct val="150000"/>
              <a:buFont typeface="Wingdings" charset="2"/>
              <a:buNone/>
            </a:pPr>
            <a:r>
              <a:rPr lang="en-US" altLang="en-US" sz="1900" b="1">
                <a:latin typeface="Arial Black" charset="0"/>
              </a:rPr>
              <a:t>Endothelium is usually activated by trauma, or stimulated by thrombin, cytokines or shear stress</a:t>
            </a:r>
          </a:p>
          <a:p>
            <a:pPr algn="l" rtl="0" eaLnBrk="1" hangingPunct="1">
              <a:lnSpc>
                <a:spcPct val="130000"/>
              </a:lnSpc>
              <a:spcBef>
                <a:spcPct val="85000"/>
              </a:spcBef>
              <a:buClr>
                <a:schemeClr val="tx1"/>
              </a:buClr>
              <a:buSzPct val="150000"/>
              <a:buFont typeface="Wingdings" charset="2"/>
              <a:buChar char="Ø"/>
            </a:pPr>
            <a:r>
              <a:rPr lang="en-US" altLang="en-US" sz="1900" b="1">
                <a:latin typeface="Arial Black" charset="0"/>
              </a:rPr>
              <a:t> Leucocyte &amp; Platelet adhesion</a:t>
            </a:r>
          </a:p>
          <a:p>
            <a:pPr algn="l" rtl="0" eaLnBrk="1" hangingPunct="1">
              <a:lnSpc>
                <a:spcPct val="130000"/>
              </a:lnSpc>
              <a:spcBef>
                <a:spcPct val="85000"/>
              </a:spcBef>
              <a:buClr>
                <a:schemeClr val="tx1"/>
              </a:buClr>
              <a:buSzPct val="150000"/>
              <a:buFont typeface="Wingdings" charset="2"/>
              <a:buChar char="Ø"/>
            </a:pPr>
            <a:r>
              <a:rPr lang="en-US" altLang="en-US" sz="1900" b="1">
                <a:latin typeface="Arial Black" charset="0"/>
              </a:rPr>
              <a:t> Inflammation</a:t>
            </a:r>
          </a:p>
          <a:p>
            <a:pPr algn="l" rtl="0" eaLnBrk="1" hangingPunct="1">
              <a:lnSpc>
                <a:spcPct val="130000"/>
              </a:lnSpc>
              <a:spcBef>
                <a:spcPct val="85000"/>
              </a:spcBef>
              <a:buClr>
                <a:schemeClr val="tx1"/>
              </a:buClr>
              <a:buSzPct val="150000"/>
              <a:buFont typeface="Wingdings" charset="2"/>
              <a:buChar char="Ø"/>
            </a:pPr>
            <a:r>
              <a:rPr lang="en-US" altLang="en-US" sz="1900" b="1">
                <a:latin typeface="Arial Black" charset="0"/>
              </a:rPr>
              <a:t> Phagocytosis</a:t>
            </a:r>
          </a:p>
          <a:p>
            <a:pPr algn="l" rtl="0" eaLnBrk="1" hangingPunct="1">
              <a:lnSpc>
                <a:spcPct val="130000"/>
              </a:lnSpc>
              <a:spcBef>
                <a:spcPct val="85000"/>
              </a:spcBef>
              <a:buClr>
                <a:schemeClr val="tx1"/>
              </a:buClr>
              <a:buSzPct val="150000"/>
              <a:buFont typeface="Wingdings" charset="2"/>
              <a:buChar char="Ø"/>
            </a:pPr>
            <a:r>
              <a:rPr lang="en-US" altLang="en-US" sz="1900" b="1">
                <a:latin typeface="Arial Black" charset="0"/>
              </a:rPr>
              <a:t> Vascular Permeahbity</a:t>
            </a:r>
          </a:p>
          <a:p>
            <a:pPr algn="l" rtl="0" eaLnBrk="1" hangingPunct="1">
              <a:lnSpc>
                <a:spcPct val="130000"/>
              </a:lnSpc>
              <a:spcBef>
                <a:spcPct val="85000"/>
              </a:spcBef>
              <a:buFont typeface="Wingdings" charset="2"/>
              <a:buNone/>
            </a:pPr>
            <a:endParaRPr lang="en-US" altLang="en-US" sz="1900" b="1">
              <a:latin typeface="Arial Black"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lIns="92075" tIns="46038" rIns="92075" bIns="46038" anchorCtr="0"/>
          <a:lstStyle/>
          <a:p>
            <a:pPr eaLnBrk="1" hangingPunct="1">
              <a:defRPr/>
            </a:pPr>
            <a:r>
              <a:rPr lang="en-US" smtClean="0">
                <a:solidFill>
                  <a:srgbClr val="FFFF00"/>
                </a:solidFill>
                <a:ea typeface="+mj-ea"/>
              </a:rPr>
              <a:t>Cryoprecipitate</a:t>
            </a:r>
          </a:p>
        </p:txBody>
      </p:sp>
      <p:sp>
        <p:nvSpPr>
          <p:cNvPr id="141315" name="Rectangle 3"/>
          <p:cNvSpPr>
            <a:spLocks noGrp="1" noChangeArrowheads="1"/>
          </p:cNvSpPr>
          <p:nvPr>
            <p:ph type="body" idx="1"/>
          </p:nvPr>
        </p:nvSpPr>
        <p:spPr/>
        <p:txBody>
          <a:bodyPr lIns="92075" tIns="46038" rIns="92075" bIns="46038"/>
          <a:lstStyle/>
          <a:p>
            <a:pPr algn="l" rtl="0" eaLnBrk="1" hangingPunct="1">
              <a:buFont typeface="Wingdings" pitchFamily="2" charset="2"/>
              <a:buChar char="Ø"/>
              <a:defRPr/>
            </a:pPr>
            <a:r>
              <a:rPr lang="en-US" smtClean="0">
                <a:ea typeface="+mn-ea"/>
              </a:rPr>
              <a:t>pooled</a:t>
            </a:r>
          </a:p>
          <a:p>
            <a:pPr algn="l" rtl="0" eaLnBrk="1" hangingPunct="1">
              <a:buFont typeface="Wingdings" pitchFamily="2" charset="2"/>
              <a:buChar char="Ø"/>
              <a:defRPr/>
            </a:pPr>
            <a:r>
              <a:rPr lang="en-US" smtClean="0">
                <a:ea typeface="+mn-ea"/>
              </a:rPr>
              <a:t>factors VIII, I, XIII, vWF, Fibrinogen</a:t>
            </a:r>
          </a:p>
          <a:p>
            <a:pPr algn="l" rtl="0" eaLnBrk="1" hangingPunct="1">
              <a:buFont typeface="Wingdings" pitchFamily="2" charset="2"/>
              <a:buChar char="Ø"/>
              <a:defRPr/>
            </a:pPr>
            <a:r>
              <a:rPr lang="en-US" smtClean="0">
                <a:ea typeface="+mn-ea"/>
              </a:rPr>
              <a:t>each unit provides 80 - 100 units of factor VIII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anim calcmode="lin" valueType="num">
                                      <p:cBhvr additive="base">
                                        <p:cTn id="7" dur="500" fill="hold"/>
                                        <p:tgtEl>
                                          <p:spTgt spid="141315"/>
                                        </p:tgtEl>
                                        <p:attrNameLst>
                                          <p:attrName>ppt_x</p:attrName>
                                        </p:attrNameLst>
                                      </p:cBhvr>
                                      <p:tavLst>
                                        <p:tav tm="0">
                                          <p:val>
                                            <p:strVal val="0-#ppt_w/2"/>
                                          </p:val>
                                        </p:tav>
                                        <p:tav tm="100000">
                                          <p:val>
                                            <p:strVal val="#ppt_x"/>
                                          </p:val>
                                        </p:tav>
                                      </p:tavLst>
                                    </p:anim>
                                    <p:anim calcmode="lin" valueType="num">
                                      <p:cBhvr additive="base">
                                        <p:cTn id="8" dur="500" fill="hold"/>
                                        <p:tgtEl>
                                          <p:spTgt spid="141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lIns="92075" tIns="46038" rIns="92075" bIns="46038" anchorCtr="0"/>
          <a:lstStyle/>
          <a:p>
            <a:pPr eaLnBrk="1" hangingPunct="1">
              <a:defRPr/>
            </a:pPr>
            <a:r>
              <a:rPr lang="en-US" sz="4000" smtClean="0">
                <a:solidFill>
                  <a:srgbClr val="FFFF00"/>
                </a:solidFill>
                <a:ea typeface="+mj-ea"/>
              </a:rPr>
              <a:t>Prothrombin Complex </a:t>
            </a:r>
            <a:br>
              <a:rPr lang="en-US" sz="4000" smtClean="0">
                <a:solidFill>
                  <a:srgbClr val="FFFF00"/>
                </a:solidFill>
                <a:ea typeface="+mj-ea"/>
              </a:rPr>
            </a:br>
            <a:r>
              <a:rPr lang="en-US" sz="4000" smtClean="0">
                <a:solidFill>
                  <a:srgbClr val="FFFF00"/>
                </a:solidFill>
                <a:ea typeface="+mj-ea"/>
              </a:rPr>
              <a:t>(FEIBA, Autoplex)</a:t>
            </a:r>
          </a:p>
        </p:txBody>
      </p:sp>
      <p:sp>
        <p:nvSpPr>
          <p:cNvPr id="142339" name="Rectangle 3"/>
          <p:cNvSpPr>
            <a:spLocks noGrp="1" noChangeArrowheads="1"/>
          </p:cNvSpPr>
          <p:nvPr>
            <p:ph type="body" idx="1"/>
          </p:nvPr>
        </p:nvSpPr>
        <p:spPr/>
        <p:txBody>
          <a:bodyPr lIns="92075" tIns="46038" rIns="92075" bIns="46038"/>
          <a:lstStyle/>
          <a:p>
            <a:pPr algn="l" rtl="0" eaLnBrk="1" hangingPunct="1"/>
            <a:r>
              <a:rPr lang="en-US" altLang="en-US"/>
              <a:t>Pooled plasma preparation</a:t>
            </a:r>
          </a:p>
          <a:p>
            <a:pPr algn="l" rtl="0" eaLnBrk="1" hangingPunct="1">
              <a:buClr>
                <a:schemeClr val="tx1"/>
              </a:buClr>
            </a:pPr>
            <a:r>
              <a:rPr lang="en-US" altLang="en-US"/>
              <a:t>Treated to inactivate hepatitis viruses</a:t>
            </a:r>
            <a:r>
              <a:rPr lang="en-GB" altLang="en-US"/>
              <a:t> &amp; HIV</a:t>
            </a:r>
            <a:endParaRPr lang="en-US" altLang="en-US"/>
          </a:p>
          <a:p>
            <a:pPr algn="l" rtl="0" eaLnBrk="1" hangingPunct="1"/>
            <a:r>
              <a:rPr lang="en-US" altLang="en-US"/>
              <a:t>Reconstituted vial 30 ml = 500 FFP</a:t>
            </a:r>
          </a:p>
          <a:p>
            <a:pPr algn="l" rtl="0" eaLnBrk="1" hangingPunct="1"/>
            <a:r>
              <a:rPr lang="en-US" altLang="en-US"/>
              <a:t>Substantial quantities of II, VII, IX, X</a:t>
            </a:r>
          </a:p>
          <a:p>
            <a:pPr algn="l" rtl="0" eaLnBrk="1" hangingPunct="1"/>
            <a:r>
              <a:rPr lang="en-US" altLang="en-US"/>
              <a:t>Tx of Hemophilia A &amp; B with inhibitors, warfarin overdose, severe liver disease </a:t>
            </a:r>
          </a:p>
          <a:p>
            <a:pPr algn="l" rtl="0" eaLnBrk="1" hangingPunct="1">
              <a:buFont typeface="Wingdings" charset="2"/>
              <a:buNone/>
            </a:pPr>
            <a:endParaRPr lang="en-US"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3D0CEFF6-C565-AA43-A66B-0085C0194768}" type="slidenum">
              <a:rPr lang="ar-SA" altLang="en-US" sz="1400"/>
              <a:pPr eaLnBrk="1" hangingPunct="1"/>
              <a:t>42</a:t>
            </a:fld>
            <a:endParaRPr lang="en-US" altLang="en-US" sz="1400"/>
          </a:p>
        </p:txBody>
      </p:sp>
      <p:sp>
        <p:nvSpPr>
          <p:cNvPr id="12290" name="Rectangle 2"/>
          <p:cNvSpPr>
            <a:spLocks noGrp="1" noChangeArrowheads="1"/>
          </p:cNvSpPr>
          <p:nvPr>
            <p:ph type="ctrTitle"/>
          </p:nvPr>
        </p:nvSpPr>
        <p:spPr>
          <a:xfrm>
            <a:off x="685800" y="498475"/>
            <a:ext cx="7772400" cy="985838"/>
          </a:xfrm>
        </p:spPr>
        <p:txBody>
          <a:bodyPr/>
          <a:lstStyle/>
          <a:p>
            <a:pPr rtl="0" eaLnBrk="1" hangingPunct="1"/>
            <a:r>
              <a:rPr lang="en-US" altLang="en-US" sz="3600">
                <a:solidFill>
                  <a:srgbClr val="FFFF00"/>
                </a:solidFill>
                <a:latin typeface="Cooper Black" charset="0"/>
              </a:rPr>
              <a:t>Acquired Thrombocytopenias</a:t>
            </a:r>
            <a:r>
              <a:rPr lang="en-US" altLang="en-US" sz="2800">
                <a:latin typeface="Cooper Black" charset="0"/>
              </a:rPr>
              <a:t/>
            </a:r>
            <a:br>
              <a:rPr lang="en-US" altLang="en-US" sz="2800">
                <a:latin typeface="Cooper Black" charset="0"/>
              </a:rPr>
            </a:br>
            <a:r>
              <a:rPr lang="en-US" altLang="en-US" sz="1800">
                <a:latin typeface="Cooper Black" charset="0"/>
              </a:rPr>
              <a:t/>
            </a:r>
            <a:br>
              <a:rPr lang="en-US" altLang="en-US" sz="1800">
                <a:latin typeface="Cooper Black" charset="0"/>
              </a:rPr>
            </a:br>
            <a:r>
              <a:rPr lang="en-US" altLang="en-US" sz="2400">
                <a:solidFill>
                  <a:srgbClr val="29FFFF"/>
                </a:solidFill>
                <a:latin typeface="Cooper Black" charset="0"/>
              </a:rPr>
              <a:t>Immune Thrombocytopenias</a:t>
            </a:r>
          </a:p>
        </p:txBody>
      </p:sp>
      <p:sp>
        <p:nvSpPr>
          <p:cNvPr id="12291" name="Rectangle 3"/>
          <p:cNvSpPr>
            <a:spLocks noGrp="1" noChangeArrowheads="1"/>
          </p:cNvSpPr>
          <p:nvPr>
            <p:ph type="subTitle" idx="1"/>
          </p:nvPr>
        </p:nvSpPr>
        <p:spPr>
          <a:xfrm>
            <a:off x="825500" y="1484313"/>
            <a:ext cx="7683500" cy="1590675"/>
          </a:xfrm>
        </p:spPr>
        <p:txBody>
          <a:bodyPr/>
          <a:lstStyle/>
          <a:p>
            <a:pPr algn="l" rtl="0" eaLnBrk="1" hangingPunct="1">
              <a:lnSpc>
                <a:spcPct val="80000"/>
              </a:lnSpc>
              <a:buFont typeface="Wingdings" charset="2"/>
              <a:buNone/>
            </a:pPr>
            <a:r>
              <a:rPr lang="en-US" altLang="en-US" sz="2000" b="1" u="sng">
                <a:solidFill>
                  <a:srgbClr val="FFCC00"/>
                </a:solidFill>
                <a:latin typeface="Arial Black" charset="0"/>
              </a:rPr>
              <a:t>Allo-immune</a:t>
            </a:r>
          </a:p>
          <a:p>
            <a:pPr algn="l" rtl="0" eaLnBrk="1" hangingPunct="1">
              <a:lnSpc>
                <a:spcPct val="80000"/>
              </a:lnSpc>
              <a:buFont typeface="Wingdings" charset="2"/>
              <a:buChar char="Ø"/>
            </a:pPr>
            <a:r>
              <a:rPr lang="en-US" altLang="en-US" sz="2000" b="1">
                <a:latin typeface="Arial Black" charset="0"/>
              </a:rPr>
              <a:t> Neonatal allo-immune thrombocytopenia</a:t>
            </a:r>
          </a:p>
          <a:p>
            <a:pPr algn="l" rtl="0" eaLnBrk="1" hangingPunct="1">
              <a:lnSpc>
                <a:spcPct val="80000"/>
              </a:lnSpc>
              <a:buFont typeface="Wingdings" charset="2"/>
              <a:buChar char="Ø"/>
            </a:pPr>
            <a:r>
              <a:rPr lang="en-US" altLang="en-US" sz="2000" b="1">
                <a:latin typeface="Arial Black" charset="0"/>
              </a:rPr>
              <a:t> Post-transfusion purpura</a:t>
            </a:r>
          </a:p>
          <a:p>
            <a:pPr algn="l" rtl="0" eaLnBrk="1" hangingPunct="1">
              <a:lnSpc>
                <a:spcPct val="80000"/>
              </a:lnSpc>
              <a:buFont typeface="Wingdings" charset="2"/>
              <a:buChar char="Ø"/>
            </a:pPr>
            <a:r>
              <a:rPr lang="en-US" altLang="en-US" sz="2000" b="1">
                <a:latin typeface="Arial Black" charset="0"/>
              </a:rPr>
              <a:t> Refractions to platelet transfusion</a:t>
            </a:r>
          </a:p>
          <a:p>
            <a:pPr algn="l" rtl="0" eaLnBrk="1" hangingPunct="1">
              <a:lnSpc>
                <a:spcPct val="80000"/>
              </a:lnSpc>
              <a:buFont typeface="Wingdings" charset="2"/>
              <a:buNone/>
            </a:pPr>
            <a:endParaRPr lang="en-US" altLang="en-US" sz="1200" b="1">
              <a:latin typeface="Arial Black" charset="0"/>
            </a:endParaRPr>
          </a:p>
          <a:p>
            <a:pPr algn="l" rtl="0" eaLnBrk="1" hangingPunct="1">
              <a:lnSpc>
                <a:spcPct val="80000"/>
              </a:lnSpc>
              <a:buFont typeface="Wingdings" charset="2"/>
              <a:buNone/>
            </a:pPr>
            <a:r>
              <a:rPr lang="en-US" altLang="en-US" sz="2000" b="1" u="sng">
                <a:solidFill>
                  <a:srgbClr val="FFCC00"/>
                </a:solidFill>
                <a:latin typeface="Arial Black" charset="0"/>
              </a:rPr>
              <a:t>Auto-immune</a:t>
            </a:r>
          </a:p>
          <a:p>
            <a:pPr algn="l" rtl="0" eaLnBrk="1" hangingPunct="1">
              <a:lnSpc>
                <a:spcPct val="80000"/>
              </a:lnSpc>
              <a:buFont typeface="Wingdings" charset="2"/>
              <a:buChar char="Ø"/>
            </a:pPr>
            <a:r>
              <a:rPr lang="en-US" altLang="en-US" sz="2000" b="1">
                <a:latin typeface="Arial Black" charset="0"/>
              </a:rPr>
              <a:t>Immune thrombocytopenia (ITP) (previously called</a:t>
            </a:r>
          </a:p>
          <a:p>
            <a:pPr algn="l" rtl="0" eaLnBrk="1" hangingPunct="1">
              <a:lnSpc>
                <a:spcPct val="80000"/>
              </a:lnSpc>
              <a:buFont typeface="Wingdings" charset="2"/>
              <a:buNone/>
            </a:pPr>
            <a:r>
              <a:rPr lang="en-US" altLang="en-US" sz="2000" b="1">
                <a:latin typeface="Arial Black" charset="0"/>
              </a:rPr>
              <a:t>      Idiopathic thrombocytopenic Purpura)</a:t>
            </a:r>
          </a:p>
          <a:p>
            <a:pPr algn="l" rtl="0" eaLnBrk="1" hangingPunct="1">
              <a:lnSpc>
                <a:spcPct val="80000"/>
              </a:lnSpc>
              <a:buFont typeface="Wingdings" charset="2"/>
              <a:buChar char="Ø"/>
            </a:pPr>
            <a:r>
              <a:rPr lang="en-US" altLang="en-US" sz="2000" b="1">
                <a:latin typeface="Arial Black" charset="0"/>
              </a:rPr>
              <a:t> Secondary immune thrombocytopenia (eg, SLE)</a:t>
            </a:r>
          </a:p>
          <a:p>
            <a:pPr algn="l" rtl="0" eaLnBrk="1" hangingPunct="1">
              <a:lnSpc>
                <a:spcPct val="80000"/>
              </a:lnSpc>
              <a:buFont typeface="Wingdings" charset="2"/>
              <a:buChar char="Ø"/>
            </a:pPr>
            <a:r>
              <a:rPr lang="en-US" altLang="en-US" sz="2000" b="1">
                <a:latin typeface="Arial Black" charset="0"/>
              </a:rPr>
              <a:t> Acute (post viral) thrombocytopenia</a:t>
            </a:r>
          </a:p>
          <a:p>
            <a:pPr algn="l" rtl="0" eaLnBrk="1" hangingPunct="1">
              <a:lnSpc>
                <a:spcPct val="80000"/>
              </a:lnSpc>
              <a:buFont typeface="Wingdings" charset="2"/>
              <a:buNone/>
            </a:pPr>
            <a:endParaRPr lang="en-US" altLang="en-US" sz="1200" b="1">
              <a:latin typeface="Arial Black" charset="0"/>
            </a:endParaRPr>
          </a:p>
          <a:p>
            <a:pPr algn="l" rtl="0" eaLnBrk="1" hangingPunct="1">
              <a:lnSpc>
                <a:spcPct val="80000"/>
              </a:lnSpc>
              <a:buFont typeface="Wingdings" charset="2"/>
              <a:buNone/>
            </a:pPr>
            <a:r>
              <a:rPr lang="en-US" altLang="en-US" sz="2000" b="1" u="sng">
                <a:latin typeface="Arial Black" charset="0"/>
              </a:rPr>
              <a:t>Drug induced immune</a:t>
            </a:r>
          </a:p>
          <a:p>
            <a:pPr algn="l" rtl="0" eaLnBrk="1" hangingPunct="1">
              <a:lnSpc>
                <a:spcPct val="80000"/>
              </a:lnSpc>
              <a:buFont typeface="Wingdings" charset="2"/>
              <a:buChar char="Ø"/>
            </a:pPr>
            <a:r>
              <a:rPr lang="en-US" altLang="en-US" sz="2000" b="1">
                <a:latin typeface="Arial Black" charset="0"/>
              </a:rPr>
              <a:t> Drug-dependent</a:t>
            </a:r>
          </a:p>
          <a:p>
            <a:pPr algn="l" rtl="0" eaLnBrk="1" hangingPunct="1">
              <a:lnSpc>
                <a:spcPct val="80000"/>
              </a:lnSpc>
              <a:buFont typeface="Wingdings" charset="2"/>
              <a:buChar char="Ø"/>
            </a:pPr>
            <a:r>
              <a:rPr lang="en-US" altLang="en-US" sz="2000" b="1">
                <a:latin typeface="Arial Black" charset="0"/>
              </a:rPr>
              <a:t> Drug-independent (auto-immune)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5C036AD-0CE7-CC42-B335-C22D030FB8FE}" type="slidenum">
              <a:rPr lang="ar-SA" altLang="en-US" sz="1400"/>
              <a:pPr eaLnBrk="1" hangingPunct="1"/>
              <a:t>43</a:t>
            </a:fld>
            <a:endParaRPr lang="en-US" altLang="en-US" sz="1400"/>
          </a:p>
        </p:txBody>
      </p:sp>
      <p:sp>
        <p:nvSpPr>
          <p:cNvPr id="13314" name="Rectangle 2"/>
          <p:cNvSpPr>
            <a:spLocks noGrp="1" noChangeArrowheads="1"/>
          </p:cNvSpPr>
          <p:nvPr>
            <p:ph type="ctrTitle"/>
          </p:nvPr>
        </p:nvSpPr>
        <p:spPr>
          <a:xfrm>
            <a:off x="685800" y="350838"/>
            <a:ext cx="7772400" cy="985837"/>
          </a:xfrm>
        </p:spPr>
        <p:txBody>
          <a:bodyPr/>
          <a:lstStyle/>
          <a:p>
            <a:pPr rtl="0" eaLnBrk="1" hangingPunct="1">
              <a:defRPr/>
            </a:pPr>
            <a:r>
              <a:rPr lang="en-US" sz="3600" smtClean="0">
                <a:solidFill>
                  <a:srgbClr val="FFFF00"/>
                </a:solidFill>
                <a:latin typeface="Cooper Black" pitchFamily="18" charset="0"/>
                <a:ea typeface="+mj-ea"/>
              </a:rPr>
              <a:t>Idiopathic Thrombocytopenic Purpura (ITP)</a:t>
            </a:r>
          </a:p>
        </p:txBody>
      </p:sp>
      <p:graphicFrame>
        <p:nvGraphicFramePr>
          <p:cNvPr id="13402" name="Group 90"/>
          <p:cNvGraphicFramePr>
            <a:graphicFrameLocks noGrp="1"/>
          </p:cNvGraphicFramePr>
          <p:nvPr/>
        </p:nvGraphicFramePr>
        <p:xfrm>
          <a:off x="825500" y="1733550"/>
          <a:ext cx="7588250" cy="4565650"/>
        </p:xfrm>
        <a:graphic>
          <a:graphicData uri="http://schemas.openxmlformats.org/drawingml/2006/table">
            <a:tbl>
              <a:tblPr rtl="1"/>
              <a:tblGrid>
                <a:gridCol w="2692400"/>
                <a:gridCol w="2495550"/>
                <a:gridCol w="2400300"/>
              </a:tblGrid>
              <a:tr h="571500">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rgbClr val="66FF33"/>
                          </a:solidFill>
                          <a:effectLst>
                            <a:outerShdw blurRad="38100" dist="38100" dir="2700000" algn="tl">
                              <a:srgbClr val="000000"/>
                            </a:outerShdw>
                          </a:effectLst>
                          <a:latin typeface="Arial Black" charset="0"/>
                          <a:ea typeface="Arial" charset="0"/>
                          <a:cs typeface="Arial" charset="0"/>
                        </a:rPr>
                        <a:t>Chronic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rgbClr val="66FF33"/>
                          </a:solidFill>
                          <a:effectLst>
                            <a:outerShdw blurRad="38100" dist="38100" dir="2700000" algn="tl">
                              <a:srgbClr val="000000"/>
                            </a:outerShdw>
                          </a:effectLst>
                          <a:latin typeface="Arial Black" charset="0"/>
                          <a:ea typeface="Arial" charset="0"/>
                          <a:cs typeface="Arial" charset="0"/>
                        </a:rPr>
                        <a:t>Acute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20-40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Peak 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563">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3F=M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F=M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Sex incidence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insidious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Sudden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Ouset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&gt; 6 months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&lt; 6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Duration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0">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1 Idiopathic</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2 Secondary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Preceding viral infection</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Black" charset="0"/>
                          <a:ea typeface="Arial" charset="0"/>
                          <a:cs typeface="Arial" charset="0"/>
                        </a:rPr>
                        <a:t>Associated Disorder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97B7DA5E-3510-904B-B467-AA740D9F057D}" type="slidenum">
              <a:rPr lang="ar-SA" altLang="en-US" sz="1400"/>
              <a:pPr eaLnBrk="1" hangingPunct="1"/>
              <a:t>44</a:t>
            </a:fld>
            <a:endParaRPr lang="en-US" altLang="en-US" sz="1400"/>
          </a:p>
        </p:txBody>
      </p:sp>
      <p:sp>
        <p:nvSpPr>
          <p:cNvPr id="14338" name="Rectangle 2"/>
          <p:cNvSpPr>
            <a:spLocks noGrp="1" noChangeArrowheads="1"/>
          </p:cNvSpPr>
          <p:nvPr>
            <p:ph type="ctrTitle"/>
          </p:nvPr>
        </p:nvSpPr>
        <p:spPr>
          <a:xfrm>
            <a:off x="685800" y="139700"/>
            <a:ext cx="7772400" cy="985838"/>
          </a:xfrm>
        </p:spPr>
        <p:txBody>
          <a:bodyPr/>
          <a:lstStyle/>
          <a:p>
            <a:pPr rtl="0" eaLnBrk="1" hangingPunct="1">
              <a:defRPr/>
            </a:pPr>
            <a:r>
              <a:rPr lang="en-US" sz="4000" b="1" smtClean="0">
                <a:solidFill>
                  <a:srgbClr val="FFFF00"/>
                </a:solidFill>
                <a:latin typeface="Cooper Black" pitchFamily="18" charset="0"/>
                <a:ea typeface="+mj-ea"/>
              </a:rPr>
              <a:t>Clinical Features (ITP)</a:t>
            </a:r>
          </a:p>
        </p:txBody>
      </p:sp>
      <p:sp>
        <p:nvSpPr>
          <p:cNvPr id="14339" name="Rectangle 3"/>
          <p:cNvSpPr>
            <a:spLocks noGrp="1" noChangeArrowheads="1"/>
          </p:cNvSpPr>
          <p:nvPr>
            <p:ph type="subTitle" idx="1"/>
          </p:nvPr>
        </p:nvSpPr>
        <p:spPr>
          <a:xfrm>
            <a:off x="825500" y="1747838"/>
            <a:ext cx="7683500" cy="1752600"/>
          </a:xfrm>
        </p:spPr>
        <p:txBody>
          <a:bodyPr/>
          <a:lstStyle/>
          <a:p>
            <a:pPr algn="l" rtl="0" eaLnBrk="1" hangingPunct="1">
              <a:lnSpc>
                <a:spcPct val="80000"/>
              </a:lnSpc>
              <a:buFont typeface="Wingdings" charset="2"/>
              <a:buChar char="Ø"/>
            </a:pPr>
            <a:r>
              <a:rPr lang="en-US" altLang="en-US" b="1">
                <a:latin typeface="Arial Black" charset="0"/>
              </a:rPr>
              <a:t> Main feature is bleeding</a:t>
            </a:r>
          </a:p>
          <a:p>
            <a:pPr algn="l" rtl="0" eaLnBrk="1" hangingPunct="1">
              <a:lnSpc>
                <a:spcPct val="80000"/>
              </a:lnSpc>
              <a:buFont typeface="Wingdings" charset="2"/>
              <a:buNone/>
            </a:pPr>
            <a:r>
              <a:rPr lang="en-US" altLang="en-US" b="1">
                <a:latin typeface="Arial Black" charset="0"/>
              </a:rPr>
              <a:t>   (muco-cutaneous) and severity   </a:t>
            </a:r>
          </a:p>
          <a:p>
            <a:pPr algn="l" rtl="0" eaLnBrk="1" hangingPunct="1">
              <a:lnSpc>
                <a:spcPct val="80000"/>
              </a:lnSpc>
              <a:buFont typeface="Wingdings" charset="2"/>
              <a:buNone/>
            </a:pPr>
            <a:r>
              <a:rPr lang="en-US" altLang="en-US" b="1">
                <a:latin typeface="Arial Black" charset="0"/>
              </a:rPr>
              <a:t>   depends on the degree of </a:t>
            </a:r>
          </a:p>
          <a:p>
            <a:pPr algn="l" rtl="0" eaLnBrk="1" hangingPunct="1">
              <a:lnSpc>
                <a:spcPct val="80000"/>
              </a:lnSpc>
              <a:buFont typeface="Wingdings" charset="2"/>
              <a:buNone/>
            </a:pPr>
            <a:r>
              <a:rPr lang="en-US" altLang="en-US" b="1">
                <a:latin typeface="Arial Black" charset="0"/>
              </a:rPr>
              <a:t>   throbocytopenia.</a:t>
            </a:r>
          </a:p>
          <a:p>
            <a:pPr algn="l" rtl="0" eaLnBrk="1" hangingPunct="1">
              <a:lnSpc>
                <a:spcPct val="80000"/>
              </a:lnSpc>
              <a:buFont typeface="Wingdings" charset="2"/>
              <a:buChar char="Ø"/>
            </a:pPr>
            <a:r>
              <a:rPr lang="en-US" altLang="en-US" b="1">
                <a:latin typeface="Arial Black" charset="0"/>
              </a:rPr>
              <a:t> Risk of serious bleeding when </a:t>
            </a:r>
          </a:p>
          <a:p>
            <a:pPr algn="l" rtl="0" eaLnBrk="1" hangingPunct="1">
              <a:lnSpc>
                <a:spcPct val="80000"/>
              </a:lnSpc>
              <a:buFont typeface="Wingdings" charset="2"/>
              <a:buNone/>
            </a:pPr>
            <a:r>
              <a:rPr lang="en-US" altLang="en-US" b="1">
                <a:latin typeface="Arial Black" charset="0"/>
              </a:rPr>
              <a:t>   Plt &lt; 10x10</a:t>
            </a:r>
            <a:r>
              <a:rPr lang="en-US" altLang="en-US" b="1" baseline="30000">
                <a:latin typeface="Arial Black" charset="0"/>
              </a:rPr>
              <a:t>9</a:t>
            </a:r>
            <a:r>
              <a:rPr lang="en-US" altLang="en-US" b="1">
                <a:latin typeface="Arial Black" charset="0"/>
              </a:rPr>
              <a:t>/L</a:t>
            </a:r>
          </a:p>
          <a:p>
            <a:pPr algn="l" rtl="0" eaLnBrk="1" hangingPunct="1">
              <a:lnSpc>
                <a:spcPct val="80000"/>
              </a:lnSpc>
              <a:buFont typeface="Wingdings" charset="2"/>
              <a:buChar char="Ø"/>
            </a:pPr>
            <a:r>
              <a:rPr lang="en-US" altLang="en-US" b="1">
                <a:latin typeface="Arial Black" charset="0"/>
              </a:rPr>
              <a:t> Splenomegaly is not a feature.</a:t>
            </a:r>
          </a:p>
          <a:p>
            <a:pPr algn="l" rtl="0" eaLnBrk="1" hangingPunct="1">
              <a:lnSpc>
                <a:spcPct val="80000"/>
              </a:lnSpc>
              <a:buFont typeface="Wingdings" charset="2"/>
              <a:buChar char="Ø"/>
            </a:pPr>
            <a:r>
              <a:rPr lang="en-US" altLang="en-US" b="1">
                <a:latin typeface="Arial Black" charset="0"/>
              </a:rPr>
              <a:t> Features of secondary disease</a:t>
            </a:r>
            <a:endParaRPr lang="en-US" altLang="en-US" b="1">
              <a:latin typeface="Arial Black" charset="0"/>
              <a:sym typeface="Symbol" charset="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851B6B57-4000-E54F-80C4-1C80B734C7AD}" type="slidenum">
              <a:rPr lang="ar-SA" altLang="en-US" sz="1400"/>
              <a:pPr eaLnBrk="1" hangingPunct="1"/>
              <a:t>45</a:t>
            </a:fld>
            <a:endParaRPr lang="en-US" altLang="en-US" sz="1400"/>
          </a:p>
        </p:txBody>
      </p:sp>
      <p:sp>
        <p:nvSpPr>
          <p:cNvPr id="2050" name="Rectangle 2"/>
          <p:cNvSpPr>
            <a:spLocks noGrp="1" noChangeArrowheads="1"/>
          </p:cNvSpPr>
          <p:nvPr>
            <p:ph type="ctrTitle"/>
          </p:nvPr>
        </p:nvSpPr>
        <p:spPr>
          <a:xfrm>
            <a:off x="685800" y="188913"/>
            <a:ext cx="7772400" cy="985837"/>
          </a:xfrm>
        </p:spPr>
        <p:txBody>
          <a:bodyPr/>
          <a:lstStyle/>
          <a:p>
            <a:pPr rtl="0" eaLnBrk="1" hangingPunct="1">
              <a:defRPr/>
            </a:pPr>
            <a:r>
              <a:rPr lang="en-US" sz="4400" smtClean="0">
                <a:solidFill>
                  <a:srgbClr val="FFFF00"/>
                </a:solidFill>
                <a:latin typeface="Cooper Black" pitchFamily="18" charset="0"/>
                <a:ea typeface="+mj-ea"/>
              </a:rPr>
              <a:t>Lab Diagnosis (ITP)</a:t>
            </a:r>
          </a:p>
        </p:txBody>
      </p:sp>
      <p:sp>
        <p:nvSpPr>
          <p:cNvPr id="2051" name="Rectangle 3"/>
          <p:cNvSpPr>
            <a:spLocks noGrp="1" noChangeArrowheads="1"/>
          </p:cNvSpPr>
          <p:nvPr>
            <p:ph type="subTitle" idx="1"/>
          </p:nvPr>
        </p:nvSpPr>
        <p:spPr>
          <a:xfrm>
            <a:off x="539750" y="1747838"/>
            <a:ext cx="8208963" cy="1752600"/>
          </a:xfrm>
        </p:spPr>
        <p:txBody>
          <a:bodyPr/>
          <a:lstStyle/>
          <a:p>
            <a:pPr algn="l" rtl="0" eaLnBrk="1" hangingPunct="1">
              <a:buFont typeface="Wingdings" pitchFamily="2" charset="2"/>
              <a:buChar char="Ø"/>
              <a:defRPr/>
            </a:pPr>
            <a:r>
              <a:rPr lang="en-US" sz="2800" b="1" dirty="0" smtClean="0">
                <a:latin typeface="Arial Black" pitchFamily="34" charset="0"/>
                <a:ea typeface="+mn-ea"/>
              </a:rPr>
              <a:t> Isolated thrombocytopenia</a:t>
            </a:r>
          </a:p>
          <a:p>
            <a:pPr algn="l" rtl="0" eaLnBrk="1" hangingPunct="1">
              <a:buFont typeface="Wingdings" pitchFamily="2" charset="2"/>
              <a:buChar char="Ø"/>
              <a:defRPr/>
            </a:pPr>
            <a:r>
              <a:rPr lang="en-US" sz="2800" b="1" dirty="0" smtClean="0">
                <a:latin typeface="Arial Black" pitchFamily="34" charset="0"/>
                <a:ea typeface="+mn-ea"/>
              </a:rPr>
              <a:t> Normal or increased no. of </a:t>
            </a:r>
          </a:p>
          <a:p>
            <a:pPr algn="l" rtl="0" eaLnBrk="1" hangingPunct="1">
              <a:defRPr/>
            </a:pPr>
            <a:r>
              <a:rPr lang="en-US" sz="2800" b="1" dirty="0" smtClean="0">
                <a:latin typeface="Arial Black" pitchFamily="34" charset="0"/>
                <a:ea typeface="+mn-ea"/>
              </a:rPr>
              <a:t>   </a:t>
            </a:r>
            <a:r>
              <a:rPr lang="en-US" sz="2800" b="1" dirty="0" err="1" smtClean="0">
                <a:latin typeface="Arial Black" pitchFamily="34" charset="0"/>
                <a:ea typeface="+mn-ea"/>
              </a:rPr>
              <a:t>megakaryocytes</a:t>
            </a:r>
            <a:r>
              <a:rPr lang="en-US" sz="2800" b="1" dirty="0" smtClean="0">
                <a:latin typeface="Arial Black" pitchFamily="34" charset="0"/>
                <a:ea typeface="+mn-ea"/>
              </a:rPr>
              <a:t> in the bone marrow</a:t>
            </a:r>
          </a:p>
          <a:p>
            <a:pPr algn="l" rtl="0" eaLnBrk="1" hangingPunct="1">
              <a:buFont typeface="Wingdings" pitchFamily="2" charset="2"/>
              <a:buChar char="Ø"/>
              <a:defRPr/>
            </a:pPr>
            <a:r>
              <a:rPr lang="en-US" sz="2800" b="1" dirty="0" smtClean="0">
                <a:latin typeface="Arial Black" pitchFamily="34" charset="0"/>
                <a:ea typeface="+mn-ea"/>
              </a:rPr>
              <a:t> </a:t>
            </a:r>
            <a:r>
              <a:rPr lang="en-US" sz="2800" b="1" dirty="0" smtClean="0">
                <a:latin typeface="Arial Black" pitchFamily="34" charset="0"/>
                <a:ea typeface="+mn-ea"/>
                <a:sym typeface="Symbol" pitchFamily="18" charset="2"/>
              </a:rPr>
              <a:t> Mean Platelet volume</a:t>
            </a:r>
          </a:p>
          <a:p>
            <a:pPr algn="l" rtl="0" eaLnBrk="1" hangingPunct="1">
              <a:buFont typeface="Wingdings" pitchFamily="2" charset="2"/>
              <a:buChar char="Ø"/>
              <a:defRPr/>
            </a:pPr>
            <a:r>
              <a:rPr lang="en-US" sz="2800" b="1" dirty="0" smtClean="0">
                <a:latin typeface="Arial Black" pitchFamily="34" charset="0"/>
                <a:ea typeface="+mn-ea"/>
                <a:sym typeface="Symbol" pitchFamily="18" charset="2"/>
              </a:rPr>
              <a:t> Other causes of thrombocytopenia   </a:t>
            </a:r>
          </a:p>
          <a:p>
            <a:pPr algn="l" rtl="0" eaLnBrk="1" hangingPunct="1">
              <a:defRPr/>
            </a:pPr>
            <a:r>
              <a:rPr lang="en-US" sz="2800" b="1" dirty="0" smtClean="0">
                <a:latin typeface="Arial Black" pitchFamily="34" charset="0"/>
                <a:ea typeface="+mn-ea"/>
                <a:sym typeface="Symbol" pitchFamily="18" charset="2"/>
              </a:rPr>
              <a:t>   should be ruled out</a:t>
            </a:r>
          </a:p>
          <a:p>
            <a:pPr algn="l" rtl="0" eaLnBrk="1" hangingPunct="1">
              <a:buFont typeface="Wingdings" pitchFamily="2" charset="2"/>
              <a:buChar char="Ø"/>
              <a:defRPr/>
            </a:pPr>
            <a:r>
              <a:rPr lang="en-US" sz="2800" b="1" dirty="0" smtClean="0">
                <a:latin typeface="Arial Black" pitchFamily="34" charset="0"/>
                <a:ea typeface="+mn-ea"/>
                <a:sym typeface="Symbol" pitchFamily="18" charset="2"/>
              </a:rPr>
              <a:t> Pseudo-thrombocytopenia</a:t>
            </a:r>
          </a:p>
          <a:p>
            <a:pPr algn="l" rtl="0" eaLnBrk="1" hangingPunct="1">
              <a:buFont typeface="Wingdings" pitchFamily="2" charset="2"/>
              <a:buChar char="Ø"/>
              <a:defRPr/>
            </a:pPr>
            <a:r>
              <a:rPr lang="en-US" sz="2800" b="1" dirty="0" smtClean="0">
                <a:latin typeface="Arial Black" pitchFamily="34" charset="0"/>
                <a:ea typeface="+mn-ea"/>
                <a:sym typeface="Symbol" pitchFamily="18" charset="2"/>
              </a:rPr>
              <a:t> SLE tests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B508A94F-A83A-1C42-BFB6-EA2C58BD047B}" type="slidenum">
              <a:rPr lang="ar-SA" altLang="en-US" sz="1400"/>
              <a:pPr eaLnBrk="1" hangingPunct="1"/>
              <a:t>46</a:t>
            </a:fld>
            <a:endParaRPr lang="en-US" altLang="en-US" sz="1400"/>
          </a:p>
        </p:txBody>
      </p:sp>
      <p:sp>
        <p:nvSpPr>
          <p:cNvPr id="3074" name="Rectangle 2"/>
          <p:cNvSpPr>
            <a:spLocks noGrp="1" noChangeArrowheads="1"/>
          </p:cNvSpPr>
          <p:nvPr>
            <p:ph type="ctrTitle"/>
          </p:nvPr>
        </p:nvSpPr>
        <p:spPr>
          <a:xfrm>
            <a:off x="685800" y="115888"/>
            <a:ext cx="7772400" cy="985837"/>
          </a:xfrm>
        </p:spPr>
        <p:txBody>
          <a:bodyPr/>
          <a:lstStyle/>
          <a:p>
            <a:pPr rtl="0" eaLnBrk="1" hangingPunct="1">
              <a:defRPr/>
            </a:pPr>
            <a:r>
              <a:rPr lang="en-US" smtClean="0">
                <a:solidFill>
                  <a:srgbClr val="FFFF00"/>
                </a:solidFill>
                <a:latin typeface="Cooper Black" pitchFamily="18" charset="0"/>
                <a:ea typeface="+mj-ea"/>
              </a:rPr>
              <a:t>Pathogenesis (ITP)</a:t>
            </a:r>
          </a:p>
        </p:txBody>
      </p:sp>
      <p:sp>
        <p:nvSpPr>
          <p:cNvPr id="3075" name="Rectangle 3"/>
          <p:cNvSpPr>
            <a:spLocks noGrp="1" noChangeArrowheads="1"/>
          </p:cNvSpPr>
          <p:nvPr>
            <p:ph type="subTitle" idx="1"/>
          </p:nvPr>
        </p:nvSpPr>
        <p:spPr>
          <a:xfrm>
            <a:off x="825500" y="1270000"/>
            <a:ext cx="7683500" cy="1752600"/>
          </a:xfrm>
        </p:spPr>
        <p:txBody>
          <a:bodyPr/>
          <a:lstStyle/>
          <a:p>
            <a:pPr algn="l" rtl="0" eaLnBrk="1" hangingPunct="1">
              <a:lnSpc>
                <a:spcPct val="80000"/>
              </a:lnSpc>
              <a:buFont typeface="Wingdings" charset="2"/>
              <a:buChar char="Ø"/>
            </a:pPr>
            <a:r>
              <a:rPr lang="en-US" altLang="en-US" sz="2800" b="1">
                <a:latin typeface="Arial Black" charset="0"/>
              </a:rPr>
              <a:t> Production of antibodies</a:t>
            </a:r>
          </a:p>
          <a:p>
            <a:pPr algn="l" rtl="0" eaLnBrk="1" hangingPunct="1">
              <a:lnSpc>
                <a:spcPct val="80000"/>
              </a:lnSpc>
              <a:buFont typeface="Wingdings" charset="2"/>
              <a:buChar char="Ø"/>
            </a:pPr>
            <a:r>
              <a:rPr lang="en-US" altLang="en-US" sz="2800" b="1">
                <a:latin typeface="Arial Black" charset="0"/>
              </a:rPr>
              <a:t> Coating of Platelets</a:t>
            </a:r>
          </a:p>
          <a:p>
            <a:pPr algn="l" rtl="0" eaLnBrk="1" hangingPunct="1">
              <a:lnSpc>
                <a:spcPct val="80000"/>
              </a:lnSpc>
              <a:buFont typeface="Wingdings" charset="2"/>
              <a:buChar char="Ø"/>
            </a:pPr>
            <a:r>
              <a:rPr lang="en-US" altLang="en-US" sz="2800" b="1">
                <a:latin typeface="Arial Black" charset="0"/>
              </a:rPr>
              <a:t> Removal by RE system (Spleen &amp; </a:t>
            </a:r>
          </a:p>
          <a:p>
            <a:pPr algn="l" rtl="0" eaLnBrk="1" hangingPunct="1">
              <a:lnSpc>
                <a:spcPct val="80000"/>
              </a:lnSpc>
              <a:buFont typeface="Wingdings" charset="2"/>
              <a:buNone/>
            </a:pPr>
            <a:r>
              <a:rPr lang="en-US" altLang="en-US" sz="2800" b="1">
                <a:latin typeface="Arial Black" charset="0"/>
              </a:rPr>
              <a:t>   Liver)</a:t>
            </a:r>
          </a:p>
          <a:p>
            <a:pPr algn="l" rtl="0" eaLnBrk="1" hangingPunct="1">
              <a:lnSpc>
                <a:spcPct val="80000"/>
              </a:lnSpc>
              <a:buFont typeface="Wingdings" charset="2"/>
              <a:buChar char="Ø"/>
            </a:pPr>
            <a:r>
              <a:rPr lang="en-US" altLang="en-US" sz="2800" b="1">
                <a:latin typeface="Arial Black" charset="0"/>
              </a:rPr>
              <a:t> AB may be directed against       </a:t>
            </a:r>
          </a:p>
          <a:p>
            <a:pPr algn="l" rtl="0" eaLnBrk="1" hangingPunct="1">
              <a:lnSpc>
                <a:spcPct val="80000"/>
              </a:lnSpc>
              <a:buFont typeface="Wingdings" charset="2"/>
              <a:buNone/>
            </a:pPr>
            <a:r>
              <a:rPr lang="en-US" altLang="en-US" sz="2800" b="1">
                <a:latin typeface="Arial Black" charset="0"/>
              </a:rPr>
              <a:t>   megakaryocytes.</a:t>
            </a:r>
          </a:p>
          <a:p>
            <a:pPr algn="l" rtl="0" eaLnBrk="1" hangingPunct="1">
              <a:lnSpc>
                <a:spcPct val="80000"/>
              </a:lnSpc>
              <a:buFont typeface="Wingdings" charset="2"/>
              <a:buNone/>
            </a:pPr>
            <a:endParaRPr lang="en-US" altLang="en-US" sz="2800" b="1">
              <a:latin typeface="Arial Black" charset="0"/>
            </a:endParaRPr>
          </a:p>
          <a:p>
            <a:pPr algn="l" rtl="0" eaLnBrk="1" hangingPunct="1">
              <a:lnSpc>
                <a:spcPct val="80000"/>
              </a:lnSpc>
              <a:buFont typeface="Wingdings" charset="2"/>
              <a:buNone/>
            </a:pPr>
            <a:r>
              <a:rPr lang="en-US" altLang="en-US" sz="2800">
                <a:solidFill>
                  <a:srgbClr val="FFCC00"/>
                </a:solidFill>
                <a:latin typeface="Arial Black" charset="0"/>
              </a:rPr>
              <a:t>Drug Induced Thrombocytopenia</a:t>
            </a:r>
          </a:p>
          <a:p>
            <a:pPr algn="l" rtl="0" eaLnBrk="1" hangingPunct="1">
              <a:lnSpc>
                <a:spcPct val="80000"/>
              </a:lnSpc>
              <a:buFont typeface="Wingdings" charset="2"/>
              <a:buNone/>
            </a:pPr>
            <a:endParaRPr lang="en-US" altLang="en-US" sz="1000">
              <a:solidFill>
                <a:srgbClr val="FFCC00"/>
              </a:solidFill>
              <a:latin typeface="Arial Black" charset="0"/>
            </a:endParaRPr>
          </a:p>
          <a:p>
            <a:pPr algn="l" rtl="0" eaLnBrk="1" hangingPunct="1">
              <a:lnSpc>
                <a:spcPct val="80000"/>
              </a:lnSpc>
              <a:buFont typeface="Wingdings" charset="2"/>
              <a:buChar char="Ø"/>
            </a:pPr>
            <a:r>
              <a:rPr lang="en-US" altLang="en-US" sz="2800" b="1">
                <a:latin typeface="Arial Black" charset="0"/>
              </a:rPr>
              <a:t> Drug history</a:t>
            </a:r>
          </a:p>
          <a:p>
            <a:pPr algn="l" rtl="0" eaLnBrk="1" hangingPunct="1">
              <a:lnSpc>
                <a:spcPct val="80000"/>
              </a:lnSpc>
              <a:buFont typeface="Wingdings" charset="2"/>
              <a:buChar char="Ø"/>
            </a:pPr>
            <a:r>
              <a:rPr lang="en-US" altLang="en-US" sz="2800" b="1">
                <a:latin typeface="Arial Black" charset="0"/>
              </a:rPr>
              <a:t> Quinine, Quinidine, Sulphonamides</a:t>
            </a:r>
          </a:p>
          <a:p>
            <a:pPr algn="l" rtl="0" eaLnBrk="1" hangingPunct="1">
              <a:lnSpc>
                <a:spcPct val="80000"/>
              </a:lnSpc>
              <a:buFont typeface="Wingdings" charset="2"/>
              <a:buNone/>
            </a:pPr>
            <a:r>
              <a:rPr lang="en-US" altLang="en-US" sz="2800" b="1">
                <a:latin typeface="Arial Black" charset="0"/>
              </a:rPr>
              <a:t>   trimethroprim, Gold, Heparin</a:t>
            </a:r>
            <a:endParaRPr lang="en-US" altLang="en-US" sz="2800" b="1">
              <a:latin typeface="Arial Black" charset="0"/>
              <a:sym typeface="Symbol" charset="2"/>
            </a:endParaRPr>
          </a:p>
          <a:p>
            <a:pPr algn="l" rtl="0" eaLnBrk="1" hangingPunct="1">
              <a:lnSpc>
                <a:spcPct val="80000"/>
              </a:lnSpc>
              <a:buFont typeface="Wingdings" charset="2"/>
              <a:buNone/>
            </a:pPr>
            <a:endParaRPr lang="en-US" altLang="en-US" sz="2800">
              <a:latin typeface="Arial Black" charset="0"/>
            </a:endParaRPr>
          </a:p>
          <a:p>
            <a:pPr algn="l" rtl="0" eaLnBrk="1" hangingPunct="1">
              <a:lnSpc>
                <a:spcPct val="80000"/>
              </a:lnSpc>
              <a:buFont typeface="Wingdings" charset="2"/>
              <a:buNone/>
            </a:pPr>
            <a:endParaRPr lang="en-US" altLang="en-US" sz="2800">
              <a:latin typeface="Arial Black" charset="0"/>
            </a:endParaRPr>
          </a:p>
          <a:p>
            <a:pPr algn="l" rtl="0" eaLnBrk="1" hangingPunct="1">
              <a:lnSpc>
                <a:spcPct val="80000"/>
              </a:lnSpc>
              <a:buFont typeface="Wingdings" charset="2"/>
              <a:buNone/>
            </a:pPr>
            <a:endParaRPr lang="en-US" altLang="en-US" sz="2800">
              <a:latin typeface="Arial Black"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F27824EC-2E04-B44F-89F5-78C4B2EB65C7}" type="slidenum">
              <a:rPr lang="ar-SA" altLang="en-US" sz="1400"/>
              <a:pPr eaLnBrk="1" hangingPunct="1"/>
              <a:t>47</a:t>
            </a:fld>
            <a:endParaRPr lang="en-US" altLang="en-US" sz="1400"/>
          </a:p>
        </p:txBody>
      </p:sp>
      <p:sp>
        <p:nvSpPr>
          <p:cNvPr id="4098" name="Rectangle 2"/>
          <p:cNvSpPr>
            <a:spLocks noGrp="1" noChangeArrowheads="1"/>
          </p:cNvSpPr>
          <p:nvPr>
            <p:ph type="ctrTitle"/>
          </p:nvPr>
        </p:nvSpPr>
        <p:spPr>
          <a:xfrm>
            <a:off x="685800" y="139700"/>
            <a:ext cx="7772400" cy="985838"/>
          </a:xfrm>
        </p:spPr>
        <p:txBody>
          <a:bodyPr/>
          <a:lstStyle/>
          <a:p>
            <a:pPr rtl="0" eaLnBrk="1" hangingPunct="1">
              <a:defRPr/>
            </a:pPr>
            <a:r>
              <a:rPr lang="en-US" smtClean="0">
                <a:solidFill>
                  <a:srgbClr val="FFFF00"/>
                </a:solidFill>
                <a:latin typeface="Cooper Black" pitchFamily="18" charset="0"/>
                <a:ea typeface="+mj-ea"/>
              </a:rPr>
              <a:t>Management (ITP)</a:t>
            </a:r>
          </a:p>
        </p:txBody>
      </p:sp>
      <p:sp>
        <p:nvSpPr>
          <p:cNvPr id="4099" name="Rectangle 3"/>
          <p:cNvSpPr>
            <a:spLocks noGrp="1" noChangeArrowheads="1"/>
          </p:cNvSpPr>
          <p:nvPr>
            <p:ph type="subTitle" idx="1"/>
          </p:nvPr>
        </p:nvSpPr>
        <p:spPr>
          <a:xfrm>
            <a:off x="825500" y="1268413"/>
            <a:ext cx="7778750" cy="1728787"/>
          </a:xfrm>
        </p:spPr>
        <p:txBody>
          <a:bodyPr/>
          <a:lstStyle/>
          <a:p>
            <a:pPr algn="l" rtl="0" eaLnBrk="1" hangingPunct="1">
              <a:lnSpc>
                <a:spcPct val="80000"/>
              </a:lnSpc>
              <a:buFont typeface="Wingdings" charset="2"/>
              <a:buChar char="Ø"/>
            </a:pPr>
            <a:r>
              <a:rPr lang="en-US" altLang="en-US" sz="2900" b="1">
                <a:latin typeface="Arial Black" charset="0"/>
              </a:rPr>
              <a:t> Steroids</a:t>
            </a:r>
          </a:p>
          <a:p>
            <a:pPr algn="l" rtl="0" eaLnBrk="1" hangingPunct="1">
              <a:lnSpc>
                <a:spcPct val="80000"/>
              </a:lnSpc>
              <a:buFont typeface="Wingdings" charset="2"/>
              <a:buChar char="Ø"/>
            </a:pPr>
            <a:r>
              <a:rPr lang="en-US" altLang="en-US" sz="2900" b="1">
                <a:latin typeface="Arial Black" charset="0"/>
              </a:rPr>
              <a:t> Splenectomy</a:t>
            </a:r>
          </a:p>
          <a:p>
            <a:pPr algn="l" rtl="0" eaLnBrk="1" hangingPunct="1">
              <a:lnSpc>
                <a:spcPct val="80000"/>
              </a:lnSpc>
              <a:buFont typeface="Wingdings" charset="2"/>
              <a:buChar char="Ø"/>
            </a:pPr>
            <a:r>
              <a:rPr lang="en-US" altLang="en-US" sz="2900" b="1">
                <a:latin typeface="Arial Black" charset="0"/>
              </a:rPr>
              <a:t> Intravenous immunoglobulin (IVIG) </a:t>
            </a:r>
          </a:p>
          <a:p>
            <a:pPr algn="l" rtl="0" eaLnBrk="1" hangingPunct="1">
              <a:lnSpc>
                <a:spcPct val="80000"/>
              </a:lnSpc>
              <a:buFont typeface="Wingdings" charset="2"/>
              <a:buChar char="Ø"/>
            </a:pPr>
            <a:r>
              <a:rPr lang="en-US" altLang="en-US" sz="2900" b="1">
                <a:latin typeface="Arial Black" charset="0"/>
              </a:rPr>
              <a:t> Refectory patients (20%)</a:t>
            </a:r>
          </a:p>
          <a:p>
            <a:pPr marL="457200" lvl="1" indent="0" algn="l" rtl="0" eaLnBrk="1" hangingPunct="1">
              <a:lnSpc>
                <a:spcPct val="80000"/>
              </a:lnSpc>
            </a:pPr>
            <a:r>
              <a:rPr lang="en-US" altLang="en-US" sz="2500" b="1">
                <a:latin typeface="Arial Black" charset="0"/>
              </a:rPr>
              <a:t> </a:t>
            </a:r>
            <a:r>
              <a:rPr lang="en-US" altLang="en-US" sz="2400" b="1">
                <a:latin typeface="Arial Black" charset="0"/>
              </a:rPr>
              <a:t>Immunosuperssion</a:t>
            </a:r>
          </a:p>
          <a:p>
            <a:pPr marL="457200" lvl="1" indent="0" algn="l" rtl="0" eaLnBrk="1" hangingPunct="1">
              <a:lnSpc>
                <a:spcPct val="80000"/>
              </a:lnSpc>
              <a:buFont typeface="Wingdings" charset="2"/>
              <a:buNone/>
            </a:pPr>
            <a:r>
              <a:rPr lang="en-US" altLang="en-US" sz="2400" b="1">
                <a:latin typeface="Arial Black" charset="0"/>
              </a:rPr>
              <a:t>   Azathioprine, Cyclophosphamide &amp;</a:t>
            </a:r>
          </a:p>
          <a:p>
            <a:pPr marL="457200" lvl="1" indent="0" algn="l" rtl="0" eaLnBrk="1" hangingPunct="1">
              <a:lnSpc>
                <a:spcPct val="80000"/>
              </a:lnSpc>
              <a:buFont typeface="Wingdings" charset="2"/>
              <a:buNone/>
            </a:pPr>
            <a:r>
              <a:rPr lang="en-US" altLang="en-US" sz="2400" b="1">
                <a:latin typeface="Arial Black" charset="0"/>
              </a:rPr>
              <a:t>   Cyclosporine</a:t>
            </a:r>
          </a:p>
          <a:p>
            <a:pPr marL="457200" lvl="1" indent="0" algn="l" rtl="0" eaLnBrk="1" hangingPunct="1">
              <a:lnSpc>
                <a:spcPct val="80000"/>
              </a:lnSpc>
            </a:pPr>
            <a:r>
              <a:rPr lang="en-US" altLang="en-US" sz="2400" b="1">
                <a:latin typeface="Arial Black" charset="0"/>
              </a:rPr>
              <a:t> Danazol</a:t>
            </a:r>
          </a:p>
          <a:p>
            <a:pPr marL="457200" lvl="1" indent="0" algn="l" rtl="0" eaLnBrk="1" hangingPunct="1">
              <a:lnSpc>
                <a:spcPct val="80000"/>
              </a:lnSpc>
            </a:pPr>
            <a:r>
              <a:rPr lang="en-US" altLang="en-US" sz="2400" b="1">
                <a:latin typeface="Arial Black" charset="0"/>
              </a:rPr>
              <a:t> Rituximab (anti CD-20 antibody)</a:t>
            </a:r>
          </a:p>
          <a:p>
            <a:pPr marL="457200" lvl="1" indent="0" algn="l" rtl="0" eaLnBrk="1" hangingPunct="1">
              <a:lnSpc>
                <a:spcPct val="80000"/>
              </a:lnSpc>
            </a:pPr>
            <a:r>
              <a:rPr lang="en-US" altLang="en-US" sz="2400" b="1">
                <a:solidFill>
                  <a:srgbClr val="FFC000"/>
                </a:solidFill>
                <a:latin typeface="Arial Black" charset="0"/>
              </a:rPr>
              <a:t>Thrombopoietic stimulating agents</a:t>
            </a:r>
          </a:p>
          <a:p>
            <a:pPr marL="457200" lvl="1" indent="0" algn="l" rtl="0" eaLnBrk="1" hangingPunct="1">
              <a:lnSpc>
                <a:spcPct val="80000"/>
              </a:lnSpc>
              <a:buFont typeface="Wingdings" charset="2"/>
              <a:buNone/>
            </a:pPr>
            <a:r>
              <a:rPr lang="en-US" altLang="en-US" sz="2400" b="1">
                <a:solidFill>
                  <a:srgbClr val="FFC000"/>
                </a:solidFill>
                <a:latin typeface="Arial Black" charset="0"/>
              </a:rPr>
              <a:t>     </a:t>
            </a:r>
            <a:r>
              <a:rPr lang="en-US" altLang="en-US" sz="2400" b="1">
                <a:latin typeface="Arial Black" charset="0"/>
              </a:rPr>
              <a:t>Romiplostim, Eltrombopag</a:t>
            </a:r>
          </a:p>
          <a:p>
            <a:pPr algn="l" rtl="0" eaLnBrk="1" hangingPunct="1">
              <a:lnSpc>
                <a:spcPct val="80000"/>
              </a:lnSpc>
              <a:buFont typeface="Wingdings" charset="2"/>
              <a:buChar char="Ø"/>
            </a:pPr>
            <a:r>
              <a:rPr lang="en-US" altLang="en-US" sz="2900" b="1">
                <a:latin typeface="Arial Black" charset="0"/>
              </a:rPr>
              <a:t>Platelet transfusion should be </a:t>
            </a:r>
          </a:p>
          <a:p>
            <a:pPr algn="l" rtl="0" eaLnBrk="1" hangingPunct="1">
              <a:lnSpc>
                <a:spcPct val="80000"/>
              </a:lnSpc>
              <a:buFont typeface="Wingdings" charset="2"/>
              <a:buNone/>
            </a:pPr>
            <a:r>
              <a:rPr lang="en-US" altLang="en-US" sz="2900" b="1">
                <a:latin typeface="Arial Black" charset="0"/>
              </a:rPr>
              <a:t>   avoided unless active bleeding</a:t>
            </a:r>
            <a:endParaRPr lang="en-US" altLang="en-US" sz="2900" b="1">
              <a:latin typeface="Arial Black" charset="0"/>
              <a:sym typeface="Symbol" charset="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17BFFF98-C9B4-2C42-85AA-3BE460AB0936}" type="slidenum">
              <a:rPr lang="ar-SA" altLang="en-US" sz="1400"/>
              <a:pPr eaLnBrk="1" hangingPunct="1"/>
              <a:t>48</a:t>
            </a:fld>
            <a:endParaRPr lang="en-US" altLang="en-US" sz="1400"/>
          </a:p>
        </p:txBody>
      </p:sp>
      <p:sp>
        <p:nvSpPr>
          <p:cNvPr id="6146" name="Rectangle 2"/>
          <p:cNvSpPr>
            <a:spLocks noGrp="1" noChangeArrowheads="1"/>
          </p:cNvSpPr>
          <p:nvPr>
            <p:ph type="ctrTitle"/>
          </p:nvPr>
        </p:nvSpPr>
        <p:spPr>
          <a:xfrm>
            <a:off x="685800" y="350838"/>
            <a:ext cx="7772400" cy="985837"/>
          </a:xfrm>
        </p:spPr>
        <p:txBody>
          <a:bodyPr/>
          <a:lstStyle/>
          <a:p>
            <a:pPr rtl="0" eaLnBrk="1" hangingPunct="1">
              <a:defRPr/>
            </a:pPr>
            <a:r>
              <a:rPr lang="en-US" sz="4400" smtClean="0">
                <a:solidFill>
                  <a:srgbClr val="FFFF00"/>
                </a:solidFill>
                <a:latin typeface="Cooper Black" pitchFamily="18" charset="0"/>
                <a:ea typeface="+mj-ea"/>
              </a:rPr>
              <a:t>Acquired defects of Clotting</a:t>
            </a:r>
          </a:p>
        </p:txBody>
      </p:sp>
      <p:sp>
        <p:nvSpPr>
          <p:cNvPr id="6147" name="Rectangle 3"/>
          <p:cNvSpPr>
            <a:spLocks noGrp="1" noChangeArrowheads="1"/>
          </p:cNvSpPr>
          <p:nvPr>
            <p:ph type="subTitle" idx="1"/>
          </p:nvPr>
        </p:nvSpPr>
        <p:spPr>
          <a:xfrm>
            <a:off x="825500" y="1431925"/>
            <a:ext cx="7683500" cy="1752600"/>
          </a:xfrm>
        </p:spPr>
        <p:txBody>
          <a:bodyPr/>
          <a:lstStyle/>
          <a:p>
            <a:pPr algn="l" rtl="0" eaLnBrk="1" hangingPunct="1">
              <a:lnSpc>
                <a:spcPct val="80000"/>
              </a:lnSpc>
              <a:buFont typeface="Wingdings" charset="2"/>
              <a:buNone/>
            </a:pPr>
            <a:r>
              <a:rPr lang="en-US" altLang="en-US" b="1">
                <a:solidFill>
                  <a:srgbClr val="FFCC00"/>
                </a:solidFill>
                <a:latin typeface="Arial Black" charset="0"/>
              </a:rPr>
              <a:t>Massive transfusion</a:t>
            </a:r>
          </a:p>
          <a:p>
            <a:pPr algn="l" rtl="0" eaLnBrk="1" hangingPunct="1">
              <a:lnSpc>
                <a:spcPct val="80000"/>
              </a:lnSpc>
              <a:buFont typeface="Wingdings" charset="2"/>
              <a:buNone/>
            </a:pPr>
            <a:endParaRPr lang="en-US" altLang="en-US" sz="1900" b="1">
              <a:latin typeface="Arial Black" charset="0"/>
            </a:endParaRPr>
          </a:p>
          <a:p>
            <a:pPr algn="l" rtl="0" eaLnBrk="1" hangingPunct="1">
              <a:lnSpc>
                <a:spcPct val="80000"/>
              </a:lnSpc>
              <a:buFont typeface="Wingdings" charset="2"/>
              <a:buChar char="Ø"/>
            </a:pPr>
            <a:r>
              <a:rPr lang="en-US" altLang="en-US" sz="2900" b="1">
                <a:latin typeface="Arial Black" charset="0"/>
              </a:rPr>
              <a:t> Dilution of coag factors</a:t>
            </a:r>
          </a:p>
          <a:p>
            <a:pPr marL="457200" lvl="1" indent="0" algn="l" rtl="0" eaLnBrk="1" hangingPunct="1">
              <a:lnSpc>
                <a:spcPct val="80000"/>
              </a:lnSpc>
            </a:pPr>
            <a:r>
              <a:rPr lang="en-US" altLang="en-US" sz="2500" b="1">
                <a:latin typeface="Arial Black" charset="0"/>
              </a:rPr>
              <a:t> Crystalloids</a:t>
            </a:r>
          </a:p>
          <a:p>
            <a:pPr marL="457200" lvl="1" indent="0" algn="l" rtl="0" eaLnBrk="1" hangingPunct="1">
              <a:lnSpc>
                <a:spcPct val="80000"/>
              </a:lnSpc>
            </a:pPr>
            <a:r>
              <a:rPr lang="en-US" altLang="en-US" sz="2500" b="1">
                <a:latin typeface="Arial Black" charset="0"/>
              </a:rPr>
              <a:t> Packed red cells</a:t>
            </a:r>
          </a:p>
          <a:p>
            <a:pPr algn="l" rtl="0" eaLnBrk="1" hangingPunct="1">
              <a:lnSpc>
                <a:spcPct val="80000"/>
              </a:lnSpc>
              <a:buFont typeface="Wingdings" charset="2"/>
              <a:buChar char="Ø"/>
            </a:pPr>
            <a:r>
              <a:rPr lang="en-US" altLang="en-US" sz="2900" b="1">
                <a:latin typeface="Arial Black" charset="0"/>
              </a:rPr>
              <a:t> Activation of clotting factors</a:t>
            </a:r>
          </a:p>
          <a:p>
            <a:pPr algn="l" rtl="0" eaLnBrk="1" hangingPunct="1">
              <a:lnSpc>
                <a:spcPct val="80000"/>
              </a:lnSpc>
              <a:buFont typeface="Wingdings" charset="2"/>
              <a:buChar char="Ø"/>
            </a:pPr>
            <a:r>
              <a:rPr lang="en-US" altLang="en-US" sz="2900" b="1">
                <a:latin typeface="Arial Black" charset="0"/>
              </a:rPr>
              <a:t> Breakdown of Plt, WBC &amp; RBC in </a:t>
            </a:r>
          </a:p>
          <a:p>
            <a:pPr algn="l" rtl="0" eaLnBrk="1" hangingPunct="1">
              <a:lnSpc>
                <a:spcPct val="80000"/>
              </a:lnSpc>
              <a:buFont typeface="Wingdings" charset="2"/>
              <a:buNone/>
            </a:pPr>
            <a:r>
              <a:rPr lang="en-US" altLang="en-US" sz="2900" b="1">
                <a:latin typeface="Arial Black" charset="0"/>
              </a:rPr>
              <a:t>   stored blood releasing  </a:t>
            </a:r>
          </a:p>
          <a:p>
            <a:pPr algn="l" rtl="0" eaLnBrk="1" hangingPunct="1">
              <a:lnSpc>
                <a:spcPct val="80000"/>
              </a:lnSpc>
              <a:buFont typeface="Wingdings" charset="2"/>
              <a:buNone/>
            </a:pPr>
            <a:r>
              <a:rPr lang="en-US" altLang="en-US" sz="2900" b="1">
                <a:latin typeface="Arial Black" charset="0"/>
              </a:rPr>
              <a:t>   thromboplastins (DIC)</a:t>
            </a:r>
          </a:p>
          <a:p>
            <a:pPr algn="l" rtl="0" eaLnBrk="1" hangingPunct="1">
              <a:lnSpc>
                <a:spcPct val="80000"/>
              </a:lnSpc>
              <a:buFont typeface="Wingdings" charset="2"/>
              <a:buChar char="Ø"/>
            </a:pPr>
            <a:r>
              <a:rPr lang="en-US" altLang="en-US" sz="2900" b="1">
                <a:latin typeface="Arial Black" charset="0"/>
              </a:rPr>
              <a:t> Risk maximum with one blood </a:t>
            </a:r>
          </a:p>
          <a:p>
            <a:pPr algn="l" rtl="0" eaLnBrk="1" hangingPunct="1">
              <a:lnSpc>
                <a:spcPct val="80000"/>
              </a:lnSpc>
              <a:buFont typeface="Wingdings" charset="2"/>
              <a:buNone/>
            </a:pPr>
            <a:r>
              <a:rPr lang="en-US" altLang="en-US" sz="2900" b="1">
                <a:latin typeface="Arial Black" charset="0"/>
              </a:rPr>
              <a:t>   volume equivalent (8-10 units) </a:t>
            </a:r>
          </a:p>
          <a:p>
            <a:pPr algn="l" rtl="0" eaLnBrk="1" hangingPunct="1">
              <a:lnSpc>
                <a:spcPct val="80000"/>
              </a:lnSpc>
              <a:buFont typeface="Wingdings" charset="2"/>
              <a:buNone/>
            </a:pPr>
            <a:r>
              <a:rPr lang="en-US" altLang="en-US" sz="2900" b="1">
                <a:latin typeface="Arial Black" charset="0"/>
              </a:rPr>
              <a:t>   transfusion</a:t>
            </a:r>
            <a:endParaRPr lang="en-US" altLang="en-US" sz="2900" b="1">
              <a:latin typeface="Arial Black" charset="0"/>
              <a:sym typeface="Symbol" charset="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9C24C81A-08E9-0E43-866C-6B02F3E85C8F}" type="slidenum">
              <a:rPr lang="ar-SA" altLang="en-US" sz="1400"/>
              <a:pPr eaLnBrk="1" hangingPunct="1"/>
              <a:t>49</a:t>
            </a:fld>
            <a:endParaRPr lang="en-US" altLang="en-US" sz="1400"/>
          </a:p>
        </p:txBody>
      </p:sp>
      <p:sp>
        <p:nvSpPr>
          <p:cNvPr id="7170" name="Rectangle 2"/>
          <p:cNvSpPr>
            <a:spLocks noGrp="1" noChangeArrowheads="1"/>
          </p:cNvSpPr>
          <p:nvPr>
            <p:ph type="ctrTitle"/>
          </p:nvPr>
        </p:nvSpPr>
        <p:spPr>
          <a:xfrm>
            <a:off x="685800" y="757238"/>
            <a:ext cx="7772400" cy="800100"/>
          </a:xfrm>
        </p:spPr>
        <p:txBody>
          <a:bodyPr/>
          <a:lstStyle/>
          <a:p>
            <a:pPr rtl="0" eaLnBrk="1" hangingPunct="1">
              <a:defRPr/>
            </a:pPr>
            <a:r>
              <a:rPr lang="en-US" sz="4800" smtClean="0">
                <a:solidFill>
                  <a:srgbClr val="FFCC00"/>
                </a:solidFill>
                <a:latin typeface="Cooper Black" pitchFamily="18" charset="0"/>
                <a:ea typeface="+mj-ea"/>
              </a:rPr>
              <a:t>Management (massive transfusion)</a:t>
            </a:r>
          </a:p>
        </p:txBody>
      </p:sp>
      <p:sp>
        <p:nvSpPr>
          <p:cNvPr id="7171" name="Rectangle 3"/>
          <p:cNvSpPr>
            <a:spLocks noGrp="1" noChangeArrowheads="1"/>
          </p:cNvSpPr>
          <p:nvPr>
            <p:ph type="subTitle" idx="1"/>
          </p:nvPr>
        </p:nvSpPr>
        <p:spPr>
          <a:xfrm>
            <a:off x="395288" y="1676400"/>
            <a:ext cx="7777162" cy="1752600"/>
          </a:xfrm>
        </p:spPr>
        <p:txBody>
          <a:bodyPr/>
          <a:lstStyle/>
          <a:p>
            <a:pPr algn="l" rtl="0" eaLnBrk="1" hangingPunct="1">
              <a:lnSpc>
                <a:spcPct val="80000"/>
              </a:lnSpc>
              <a:buFont typeface="Wingdings" charset="2"/>
              <a:buChar char="Ø"/>
            </a:pPr>
            <a:r>
              <a:rPr lang="en-US" altLang="en-US" sz="3000" b="1">
                <a:latin typeface="Arial Black" charset="0"/>
              </a:rPr>
              <a:t> Do not use blood components</a:t>
            </a:r>
          </a:p>
          <a:p>
            <a:pPr algn="l" rtl="0" eaLnBrk="1" hangingPunct="1">
              <a:lnSpc>
                <a:spcPct val="80000"/>
              </a:lnSpc>
              <a:buFont typeface="Wingdings" charset="2"/>
              <a:buNone/>
            </a:pPr>
            <a:r>
              <a:rPr lang="en-US" altLang="en-US" sz="3000" b="1">
                <a:latin typeface="Arial Black" charset="0"/>
              </a:rPr>
              <a:t>   indiscriminately.</a:t>
            </a:r>
          </a:p>
          <a:p>
            <a:pPr algn="l" rtl="0" eaLnBrk="1" hangingPunct="1">
              <a:lnSpc>
                <a:spcPct val="80000"/>
              </a:lnSpc>
              <a:buFont typeface="Wingdings" charset="2"/>
              <a:buChar char="Ø"/>
            </a:pPr>
            <a:r>
              <a:rPr lang="en-US" altLang="en-US" sz="3000" b="1">
                <a:latin typeface="Arial Black" charset="0"/>
              </a:rPr>
              <a:t> Look for signs of bleeding</a:t>
            </a:r>
          </a:p>
          <a:p>
            <a:pPr algn="l" rtl="0" eaLnBrk="1" hangingPunct="1">
              <a:lnSpc>
                <a:spcPct val="80000"/>
              </a:lnSpc>
              <a:buFont typeface="Wingdings" charset="2"/>
              <a:buNone/>
            </a:pPr>
            <a:r>
              <a:rPr lang="en-US" altLang="en-US" sz="3000" b="1">
                <a:latin typeface="Arial Black" charset="0"/>
              </a:rPr>
              <a:t>   (mucosal, wounds, puncture sites) </a:t>
            </a:r>
          </a:p>
          <a:p>
            <a:pPr algn="l" rtl="0" eaLnBrk="1" hangingPunct="1">
              <a:lnSpc>
                <a:spcPct val="80000"/>
              </a:lnSpc>
              <a:buFont typeface="Wingdings" charset="2"/>
              <a:buChar char="Ø"/>
            </a:pPr>
            <a:r>
              <a:rPr lang="en-US" altLang="en-US" sz="3000" b="1">
                <a:latin typeface="Arial Black" charset="0"/>
              </a:rPr>
              <a:t> If Plt count ≤ 50 transfuse platelet </a:t>
            </a:r>
          </a:p>
          <a:p>
            <a:pPr algn="l" rtl="0" eaLnBrk="1" hangingPunct="1">
              <a:lnSpc>
                <a:spcPct val="80000"/>
              </a:lnSpc>
              <a:buFont typeface="Wingdings" charset="2"/>
              <a:buNone/>
            </a:pPr>
            <a:r>
              <a:rPr lang="en-US" altLang="en-US" sz="3000" b="1">
                <a:latin typeface="Arial Black" charset="0"/>
              </a:rPr>
              <a:t>   6-10 units</a:t>
            </a:r>
          </a:p>
          <a:p>
            <a:pPr algn="l" rtl="0" eaLnBrk="1" hangingPunct="1">
              <a:lnSpc>
                <a:spcPct val="80000"/>
              </a:lnSpc>
              <a:buFont typeface="Wingdings" charset="2"/>
              <a:buChar char="Ø"/>
            </a:pPr>
            <a:r>
              <a:rPr lang="en-US" altLang="en-US" sz="3000" b="1">
                <a:latin typeface="Arial Black" charset="0"/>
              </a:rPr>
              <a:t> If PT &amp; APTT significantly </a:t>
            </a:r>
          </a:p>
          <a:p>
            <a:pPr algn="l" rtl="0" eaLnBrk="1" hangingPunct="1">
              <a:lnSpc>
                <a:spcPct val="80000"/>
              </a:lnSpc>
              <a:buFont typeface="Wingdings" charset="2"/>
              <a:buNone/>
            </a:pPr>
            <a:r>
              <a:rPr lang="en-US" altLang="en-US" sz="3000" b="1">
                <a:latin typeface="Arial Black" charset="0"/>
              </a:rPr>
              <a:t>   prolonged give plasma (FFP)</a:t>
            </a:r>
          </a:p>
          <a:p>
            <a:pPr algn="l" rtl="0" eaLnBrk="1" hangingPunct="1">
              <a:lnSpc>
                <a:spcPct val="80000"/>
              </a:lnSpc>
              <a:buFont typeface="Wingdings" charset="2"/>
              <a:buChar char="Ø"/>
            </a:pPr>
            <a:r>
              <a:rPr lang="en-US" altLang="en-US" sz="3000" b="1">
                <a:latin typeface="Arial Black" charset="0"/>
              </a:rPr>
              <a:t> If </a:t>
            </a:r>
            <a:r>
              <a:rPr lang="en-US" altLang="en-US" sz="3000" b="1">
                <a:latin typeface="Arial Black" charset="0"/>
                <a:sym typeface="Symbol" charset="2"/>
              </a:rPr>
              <a:t> fibrinogen &lt; 1g/dL, consider </a:t>
            </a:r>
          </a:p>
          <a:p>
            <a:pPr algn="l" rtl="0" eaLnBrk="1" hangingPunct="1">
              <a:lnSpc>
                <a:spcPct val="80000"/>
              </a:lnSpc>
              <a:buFont typeface="Wingdings" charset="2"/>
              <a:buNone/>
            </a:pPr>
            <a:r>
              <a:rPr lang="en-US" altLang="en-US" sz="3000" b="1">
                <a:latin typeface="Arial Black" charset="0"/>
                <a:sym typeface="Symbol" charset="2"/>
              </a:rPr>
              <a:t>   giving cryoprecipitate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97543F71-D9BF-6141-BED7-E04348C43DA8}" type="slidenum">
              <a:rPr lang="ar-SA" altLang="en-US" sz="1400"/>
              <a:pPr eaLnBrk="1" hangingPunct="1"/>
              <a:t>5</a:t>
            </a:fld>
            <a:endParaRPr lang="en-US" altLang="en-US" sz="1400"/>
          </a:p>
        </p:txBody>
      </p:sp>
      <p:sp>
        <p:nvSpPr>
          <p:cNvPr id="64514" name="Rectangle 2"/>
          <p:cNvSpPr>
            <a:spLocks noGrp="1" noChangeArrowheads="1"/>
          </p:cNvSpPr>
          <p:nvPr>
            <p:ph type="title"/>
          </p:nvPr>
        </p:nvSpPr>
        <p:spPr>
          <a:xfrm>
            <a:off x="457200" y="115888"/>
            <a:ext cx="8229600" cy="1143000"/>
          </a:xfrm>
        </p:spPr>
        <p:txBody>
          <a:bodyPr/>
          <a:lstStyle/>
          <a:p>
            <a:pPr eaLnBrk="1" hangingPunct="1">
              <a:defRPr/>
            </a:pPr>
            <a:r>
              <a:rPr lang="en-US" sz="6000" b="1" smtClean="0">
                <a:solidFill>
                  <a:srgbClr val="FFFF00"/>
                </a:solidFill>
                <a:latin typeface="Broadway" pitchFamily="82" charset="0"/>
                <a:ea typeface="+mj-ea"/>
              </a:rPr>
              <a:t>Blood Vessels</a:t>
            </a:r>
          </a:p>
        </p:txBody>
      </p:sp>
      <p:pic>
        <p:nvPicPr>
          <p:cNvPr id="8196"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66700" y="1125538"/>
            <a:ext cx="8697913" cy="5661025"/>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E3D82B9A-6358-0A49-A940-381FF7F011BD}" type="slidenum">
              <a:rPr lang="ar-SA" altLang="en-US" sz="1400"/>
              <a:pPr eaLnBrk="1" hangingPunct="1"/>
              <a:t>50</a:t>
            </a:fld>
            <a:endParaRPr lang="en-US" altLang="en-US" sz="1400"/>
          </a:p>
        </p:txBody>
      </p:sp>
      <p:sp>
        <p:nvSpPr>
          <p:cNvPr id="8194" name="Rectangle 2"/>
          <p:cNvSpPr>
            <a:spLocks noGrp="1" noChangeArrowheads="1"/>
          </p:cNvSpPr>
          <p:nvPr>
            <p:ph type="ctrTitle"/>
          </p:nvPr>
        </p:nvSpPr>
        <p:spPr>
          <a:xfrm>
            <a:off x="685800" y="68263"/>
            <a:ext cx="7772400" cy="984250"/>
          </a:xfrm>
        </p:spPr>
        <p:txBody>
          <a:bodyPr/>
          <a:lstStyle/>
          <a:p>
            <a:pPr rtl="0" eaLnBrk="1" hangingPunct="1">
              <a:defRPr/>
            </a:pPr>
            <a:r>
              <a:rPr lang="en-US" smtClean="0">
                <a:solidFill>
                  <a:srgbClr val="FFFF00"/>
                </a:solidFill>
                <a:latin typeface="Cooper Black" pitchFamily="18" charset="0"/>
                <a:ea typeface="+mj-ea"/>
              </a:rPr>
              <a:t>Liver Disease</a:t>
            </a:r>
          </a:p>
        </p:txBody>
      </p:sp>
      <p:sp>
        <p:nvSpPr>
          <p:cNvPr id="8195" name="Rectangle 3"/>
          <p:cNvSpPr>
            <a:spLocks noGrp="1" noChangeArrowheads="1"/>
          </p:cNvSpPr>
          <p:nvPr>
            <p:ph type="subTitle" idx="1"/>
          </p:nvPr>
        </p:nvSpPr>
        <p:spPr>
          <a:xfrm>
            <a:off x="468313" y="1389063"/>
            <a:ext cx="8064500" cy="1752600"/>
          </a:xfrm>
        </p:spPr>
        <p:txBody>
          <a:bodyPr/>
          <a:lstStyle/>
          <a:p>
            <a:pPr algn="l" rtl="0" eaLnBrk="1" hangingPunct="1">
              <a:lnSpc>
                <a:spcPct val="80000"/>
              </a:lnSpc>
              <a:buFont typeface="Wingdings" pitchFamily="2" charset="2"/>
              <a:buChar char="Ø"/>
              <a:defRPr/>
            </a:pPr>
            <a:r>
              <a:rPr lang="en-US" sz="2600" b="1" dirty="0" smtClean="0">
                <a:latin typeface="Arial Black" pitchFamily="34" charset="0"/>
                <a:ea typeface="+mn-ea"/>
              </a:rPr>
              <a:t> All the coagulation factors except </a:t>
            </a:r>
            <a:r>
              <a:rPr lang="en-US" sz="2600" b="1" dirty="0" err="1" smtClean="0">
                <a:latin typeface="Arial Black" pitchFamily="34" charset="0"/>
                <a:ea typeface="+mn-ea"/>
              </a:rPr>
              <a:t>vWF</a:t>
            </a:r>
            <a:r>
              <a:rPr lang="en-US" sz="2600" b="1" dirty="0" smtClean="0">
                <a:latin typeface="Arial Black" pitchFamily="34" charset="0"/>
                <a:ea typeface="+mn-ea"/>
              </a:rPr>
              <a:t>,</a:t>
            </a:r>
          </a:p>
          <a:p>
            <a:pPr algn="l" rtl="0" eaLnBrk="1" hangingPunct="1">
              <a:lnSpc>
                <a:spcPct val="80000"/>
              </a:lnSpc>
              <a:defRPr/>
            </a:pPr>
            <a:r>
              <a:rPr lang="en-US" sz="2600" b="1" dirty="0" smtClean="0">
                <a:latin typeface="Arial Black" pitchFamily="34" charset="0"/>
                <a:ea typeface="+mn-ea"/>
              </a:rPr>
              <a:t>   are synthesized by the liver.</a:t>
            </a:r>
          </a:p>
          <a:p>
            <a:pPr algn="l" rtl="0" eaLnBrk="1" hangingPunct="1">
              <a:lnSpc>
                <a:spcPct val="80000"/>
              </a:lnSpc>
              <a:buFont typeface="Wingdings" pitchFamily="2" charset="2"/>
              <a:buChar char="Ø"/>
              <a:defRPr/>
            </a:pPr>
            <a:r>
              <a:rPr lang="en-US" sz="2600" b="1" dirty="0" smtClean="0">
                <a:latin typeface="Arial Black" pitchFamily="34" charset="0"/>
                <a:ea typeface="+mn-ea"/>
              </a:rPr>
              <a:t> Liver also synthesizes AT III, Protein </a:t>
            </a:r>
          </a:p>
          <a:p>
            <a:pPr algn="l" rtl="0" eaLnBrk="1" hangingPunct="1">
              <a:lnSpc>
                <a:spcPct val="80000"/>
              </a:lnSpc>
              <a:defRPr/>
            </a:pPr>
            <a:r>
              <a:rPr lang="en-US" sz="2600" b="1" dirty="0" smtClean="0">
                <a:latin typeface="Arial Black" pitchFamily="34" charset="0"/>
                <a:ea typeface="+mn-ea"/>
              </a:rPr>
              <a:t>   C &amp; S, </a:t>
            </a:r>
            <a:r>
              <a:rPr lang="en-US" sz="2600" b="1" dirty="0" smtClean="0">
                <a:latin typeface="Arial Black" pitchFamily="34" charset="0"/>
                <a:ea typeface="+mn-ea"/>
                <a:sym typeface="Symbol" pitchFamily="18" charset="2"/>
              </a:rPr>
              <a:t>2 </a:t>
            </a:r>
            <a:r>
              <a:rPr lang="en-US" sz="2600" b="1" dirty="0" err="1" smtClean="0">
                <a:latin typeface="Arial Black" pitchFamily="34" charset="0"/>
                <a:ea typeface="+mn-ea"/>
                <a:sym typeface="Symbol" pitchFamily="18" charset="2"/>
              </a:rPr>
              <a:t>antiplasmin</a:t>
            </a:r>
            <a:r>
              <a:rPr lang="en-US" sz="2600" b="1" dirty="0" smtClean="0">
                <a:latin typeface="Arial Black" pitchFamily="34" charset="0"/>
                <a:ea typeface="+mn-ea"/>
                <a:sym typeface="Symbol" pitchFamily="18" charset="2"/>
              </a:rPr>
              <a:t> &amp; </a:t>
            </a:r>
            <a:r>
              <a:rPr lang="en-US" sz="2600" b="1" dirty="0" err="1" smtClean="0">
                <a:latin typeface="Arial Black" pitchFamily="34" charset="0"/>
                <a:ea typeface="+mn-ea"/>
                <a:sym typeface="Symbol" pitchFamily="18" charset="2"/>
              </a:rPr>
              <a:t>Plasminogen</a:t>
            </a:r>
            <a:endParaRPr lang="en-US" sz="2600" b="1" dirty="0" smtClean="0">
              <a:latin typeface="Arial Black" pitchFamily="34" charset="0"/>
              <a:ea typeface="+mn-ea"/>
              <a:sym typeface="Symbol" pitchFamily="18" charset="2"/>
            </a:endParaRPr>
          </a:p>
          <a:p>
            <a:pPr algn="l" rtl="0" eaLnBrk="1" hangingPunct="1">
              <a:lnSpc>
                <a:spcPct val="80000"/>
              </a:lnSpc>
              <a:buFont typeface="Wingdings" pitchFamily="2" charset="2"/>
              <a:buChar char="Ø"/>
              <a:defRPr/>
            </a:pPr>
            <a:r>
              <a:rPr lang="en-US" sz="2600" b="1" dirty="0" smtClean="0">
                <a:latin typeface="Arial Black" pitchFamily="34" charset="0"/>
                <a:ea typeface="+mn-ea"/>
                <a:sym typeface="Symbol" pitchFamily="18" charset="2"/>
              </a:rPr>
              <a:t> </a:t>
            </a:r>
            <a:r>
              <a:rPr lang="en-US" sz="2600" b="1" dirty="0" err="1" smtClean="0">
                <a:latin typeface="Arial Black" pitchFamily="34" charset="0"/>
                <a:ea typeface="+mn-ea"/>
                <a:sym typeface="Symbol" pitchFamily="18" charset="2"/>
              </a:rPr>
              <a:t>Hepatocellular</a:t>
            </a:r>
            <a:r>
              <a:rPr lang="en-US" sz="2600" b="1" dirty="0" smtClean="0">
                <a:latin typeface="Arial Black" pitchFamily="34" charset="0"/>
                <a:ea typeface="+mn-ea"/>
                <a:sym typeface="Symbol" pitchFamily="18" charset="2"/>
              </a:rPr>
              <a:t> damage is accompanied </a:t>
            </a:r>
          </a:p>
          <a:p>
            <a:pPr algn="l" rtl="0" eaLnBrk="1" hangingPunct="1">
              <a:lnSpc>
                <a:spcPct val="80000"/>
              </a:lnSpc>
              <a:defRPr/>
            </a:pPr>
            <a:r>
              <a:rPr lang="en-US" sz="2600" b="1" dirty="0" smtClean="0">
                <a:latin typeface="Arial Black" pitchFamily="34" charset="0"/>
                <a:ea typeface="+mn-ea"/>
                <a:sym typeface="Symbol" pitchFamily="18" charset="2"/>
              </a:rPr>
              <a:t>   by complex disturbances of </a:t>
            </a:r>
            <a:r>
              <a:rPr lang="en-US" sz="2600" b="1" dirty="0" err="1" smtClean="0">
                <a:latin typeface="Arial Black" pitchFamily="34" charset="0"/>
                <a:ea typeface="+mn-ea"/>
                <a:sym typeface="Symbol" pitchFamily="18" charset="2"/>
              </a:rPr>
              <a:t>hemostasis</a:t>
            </a:r>
            <a:endParaRPr lang="en-US" sz="2600" b="1" dirty="0" smtClean="0">
              <a:latin typeface="Arial Black" pitchFamily="34" charset="0"/>
              <a:ea typeface="+mn-ea"/>
              <a:sym typeface="Symbol" pitchFamily="18" charset="2"/>
            </a:endParaRPr>
          </a:p>
          <a:p>
            <a:pPr algn="l" rtl="0" eaLnBrk="1" hangingPunct="1">
              <a:lnSpc>
                <a:spcPct val="80000"/>
              </a:lnSpc>
              <a:buFont typeface="Wingdings" pitchFamily="2" charset="2"/>
              <a:buChar char="Ø"/>
              <a:defRPr/>
            </a:pPr>
            <a:r>
              <a:rPr lang="en-US" sz="2600" b="1" dirty="0" smtClean="0">
                <a:latin typeface="Arial Black" pitchFamily="34" charset="0"/>
                <a:ea typeface="+mn-ea"/>
                <a:sym typeface="Symbol" pitchFamily="18" charset="2"/>
              </a:rPr>
              <a:t> Low </a:t>
            </a:r>
            <a:r>
              <a:rPr lang="en-US" sz="2600" b="1" dirty="0" err="1" smtClean="0">
                <a:latin typeface="Arial Black" pitchFamily="34" charset="0"/>
                <a:ea typeface="+mn-ea"/>
                <a:sym typeface="Symbol" pitchFamily="18" charset="2"/>
              </a:rPr>
              <a:t>Plt</a:t>
            </a:r>
            <a:r>
              <a:rPr lang="en-US" sz="2600" b="1" dirty="0" smtClean="0">
                <a:latin typeface="Arial Black" pitchFamily="34" charset="0"/>
                <a:ea typeface="+mn-ea"/>
                <a:sym typeface="Symbol" pitchFamily="18" charset="2"/>
              </a:rPr>
              <a:t> count (</a:t>
            </a:r>
            <a:r>
              <a:rPr lang="en-US" sz="2600" b="1" dirty="0" err="1" smtClean="0">
                <a:latin typeface="Arial Black" pitchFamily="34" charset="0"/>
                <a:ea typeface="+mn-ea"/>
                <a:sym typeface="Symbol" pitchFamily="18" charset="2"/>
              </a:rPr>
              <a:t>Splenic</a:t>
            </a:r>
            <a:r>
              <a:rPr lang="en-US" sz="2600" b="1" dirty="0" smtClean="0">
                <a:latin typeface="Arial Black" pitchFamily="34" charset="0"/>
                <a:ea typeface="+mn-ea"/>
                <a:sym typeface="Symbol" pitchFamily="18" charset="2"/>
              </a:rPr>
              <a:t> or liver </a:t>
            </a:r>
          </a:p>
          <a:p>
            <a:pPr algn="l" rtl="0" eaLnBrk="1" hangingPunct="1">
              <a:lnSpc>
                <a:spcPct val="80000"/>
              </a:lnSpc>
              <a:defRPr/>
            </a:pPr>
            <a:r>
              <a:rPr lang="en-US" sz="2600" b="1" dirty="0" smtClean="0">
                <a:latin typeface="Arial Black" pitchFamily="34" charset="0"/>
                <a:ea typeface="+mn-ea"/>
                <a:sym typeface="Symbol" pitchFamily="18" charset="2"/>
              </a:rPr>
              <a:t>   sequestration, </a:t>
            </a:r>
            <a:r>
              <a:rPr lang="en-US" sz="2600" b="1" dirty="0" err="1" smtClean="0">
                <a:latin typeface="Arial Black" pitchFamily="34" charset="0"/>
                <a:ea typeface="+mn-ea"/>
                <a:sym typeface="Symbol" pitchFamily="18" charset="2"/>
              </a:rPr>
              <a:t>Plt</a:t>
            </a:r>
            <a:r>
              <a:rPr lang="en-US" sz="2600" b="1" dirty="0" smtClean="0">
                <a:latin typeface="Arial Black" pitchFamily="34" charset="0"/>
                <a:ea typeface="+mn-ea"/>
                <a:sym typeface="Symbol" pitchFamily="18" charset="2"/>
              </a:rPr>
              <a:t> dysfunction)</a:t>
            </a:r>
          </a:p>
          <a:p>
            <a:pPr algn="l" rtl="0" eaLnBrk="1" hangingPunct="1">
              <a:lnSpc>
                <a:spcPct val="80000"/>
              </a:lnSpc>
              <a:buFont typeface="Wingdings" pitchFamily="2" charset="2"/>
              <a:buChar char="Ø"/>
              <a:defRPr/>
            </a:pPr>
            <a:r>
              <a:rPr lang="en-US" sz="2600" b="1" dirty="0" smtClean="0">
                <a:latin typeface="Arial Black" pitchFamily="34" charset="0"/>
                <a:ea typeface="+mn-ea"/>
                <a:sym typeface="Symbol" pitchFamily="18" charset="2"/>
              </a:rPr>
              <a:t> DIC may occur</a:t>
            </a:r>
          </a:p>
          <a:p>
            <a:pPr algn="l" rtl="0" eaLnBrk="1" hangingPunct="1">
              <a:lnSpc>
                <a:spcPct val="80000"/>
              </a:lnSpc>
              <a:buFont typeface="Wingdings" pitchFamily="2" charset="2"/>
              <a:buChar char="Ø"/>
              <a:defRPr/>
            </a:pPr>
            <a:r>
              <a:rPr lang="en-US" sz="2600" b="1" dirty="0" smtClean="0">
                <a:latin typeface="Arial Black" pitchFamily="34" charset="0"/>
                <a:ea typeface="+mn-ea"/>
                <a:sym typeface="Symbol" pitchFamily="18" charset="2"/>
              </a:rPr>
              <a:t> Fibrinogen well preserved till late but</a:t>
            </a:r>
          </a:p>
          <a:p>
            <a:pPr algn="l" rtl="0" eaLnBrk="1" hangingPunct="1">
              <a:lnSpc>
                <a:spcPct val="80000"/>
              </a:lnSpc>
              <a:defRPr/>
            </a:pPr>
            <a:r>
              <a:rPr lang="en-US" sz="2600" b="1" dirty="0" smtClean="0">
                <a:latin typeface="Arial Black" pitchFamily="34" charset="0"/>
                <a:ea typeface="+mn-ea"/>
                <a:sym typeface="Symbol" pitchFamily="18" charset="2"/>
              </a:rPr>
              <a:t>   may be abnormal.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1FC5D539-D16E-5243-9FF8-8383EF7037C4}" type="slidenum">
              <a:rPr lang="ar-SA" altLang="en-US" sz="1400"/>
              <a:pPr eaLnBrk="1" hangingPunct="1"/>
              <a:t>51</a:t>
            </a:fld>
            <a:endParaRPr lang="en-US" altLang="en-US" sz="1400"/>
          </a:p>
        </p:txBody>
      </p:sp>
      <p:sp>
        <p:nvSpPr>
          <p:cNvPr id="9218" name="Rectangle 2"/>
          <p:cNvSpPr>
            <a:spLocks noGrp="1" noChangeArrowheads="1"/>
          </p:cNvSpPr>
          <p:nvPr>
            <p:ph type="ctrTitle"/>
          </p:nvPr>
        </p:nvSpPr>
        <p:spPr>
          <a:xfrm>
            <a:off x="685800" y="571500"/>
            <a:ext cx="7772400" cy="985838"/>
          </a:xfrm>
        </p:spPr>
        <p:txBody>
          <a:bodyPr/>
          <a:lstStyle/>
          <a:p>
            <a:pPr rtl="0" eaLnBrk="1" hangingPunct="1">
              <a:defRPr/>
            </a:pPr>
            <a:r>
              <a:rPr lang="en-US" sz="4000" dirty="0" smtClean="0">
                <a:solidFill>
                  <a:srgbClr val="FFCC00"/>
                </a:solidFill>
                <a:latin typeface="Cooper Black" pitchFamily="18" charset="0"/>
                <a:ea typeface="+mj-ea"/>
              </a:rPr>
              <a:t>Management of </a:t>
            </a:r>
            <a:r>
              <a:rPr lang="en-US" sz="4000" dirty="0" err="1" smtClean="0">
                <a:solidFill>
                  <a:srgbClr val="FFCC00"/>
                </a:solidFill>
                <a:latin typeface="Cooper Black" pitchFamily="18" charset="0"/>
                <a:ea typeface="+mj-ea"/>
              </a:rPr>
              <a:t>coagulopathy</a:t>
            </a:r>
            <a:r>
              <a:rPr lang="en-US" sz="4000" dirty="0" smtClean="0">
                <a:solidFill>
                  <a:srgbClr val="FFCC00"/>
                </a:solidFill>
                <a:latin typeface="Cooper Black" pitchFamily="18" charset="0"/>
                <a:ea typeface="+mj-ea"/>
              </a:rPr>
              <a:t> in liver disease</a:t>
            </a:r>
          </a:p>
        </p:txBody>
      </p:sp>
      <p:sp>
        <p:nvSpPr>
          <p:cNvPr id="9219" name="Rectangle 3"/>
          <p:cNvSpPr>
            <a:spLocks noGrp="1" noChangeArrowheads="1"/>
          </p:cNvSpPr>
          <p:nvPr>
            <p:ph type="subTitle" idx="1"/>
          </p:nvPr>
        </p:nvSpPr>
        <p:spPr>
          <a:xfrm>
            <a:off x="514350" y="1831975"/>
            <a:ext cx="8113713" cy="1752600"/>
          </a:xfrm>
        </p:spPr>
        <p:txBody>
          <a:bodyPr/>
          <a:lstStyle/>
          <a:p>
            <a:pPr algn="l" rtl="0" eaLnBrk="1" hangingPunct="1">
              <a:lnSpc>
                <a:spcPct val="80000"/>
              </a:lnSpc>
              <a:buFont typeface="Wingdings" charset="2"/>
              <a:buChar char="Ø"/>
            </a:pPr>
            <a:r>
              <a:rPr lang="en-US" altLang="en-US" sz="3600" b="1">
                <a:latin typeface="Arial Black" charset="0"/>
              </a:rPr>
              <a:t> </a:t>
            </a:r>
            <a:r>
              <a:rPr lang="en-US" altLang="en-US" b="1">
                <a:latin typeface="Arial Black" charset="0"/>
              </a:rPr>
              <a:t>Try vitamin K (as deficiency    </a:t>
            </a:r>
          </a:p>
          <a:p>
            <a:pPr algn="l" rtl="0" eaLnBrk="1" hangingPunct="1">
              <a:lnSpc>
                <a:spcPct val="80000"/>
              </a:lnSpc>
              <a:buFont typeface="Wingdings" charset="2"/>
              <a:buNone/>
            </a:pPr>
            <a:r>
              <a:rPr lang="en-US" altLang="en-US" b="1">
                <a:latin typeface="Arial Black" charset="0"/>
              </a:rPr>
              <a:t>   is common)</a:t>
            </a:r>
          </a:p>
          <a:p>
            <a:pPr algn="l" rtl="0" eaLnBrk="1" hangingPunct="1">
              <a:lnSpc>
                <a:spcPct val="80000"/>
              </a:lnSpc>
              <a:buFont typeface="Wingdings" charset="2"/>
              <a:buChar char="Ø"/>
            </a:pPr>
            <a:r>
              <a:rPr lang="en-US" altLang="en-US" b="1">
                <a:latin typeface="Arial Black" charset="0"/>
              </a:rPr>
              <a:t> PT &amp; APTT should be corrected    </a:t>
            </a:r>
          </a:p>
          <a:p>
            <a:pPr algn="l" rtl="0" eaLnBrk="1" hangingPunct="1">
              <a:lnSpc>
                <a:spcPct val="80000"/>
              </a:lnSpc>
              <a:buFont typeface="Wingdings" charset="2"/>
              <a:buNone/>
            </a:pPr>
            <a:r>
              <a:rPr lang="en-US" altLang="en-US" b="1">
                <a:latin typeface="Arial Black" charset="0"/>
              </a:rPr>
              <a:t>   to within 5 seconds of normal by  </a:t>
            </a:r>
          </a:p>
          <a:p>
            <a:pPr algn="l" rtl="0" eaLnBrk="1" hangingPunct="1">
              <a:lnSpc>
                <a:spcPct val="80000"/>
              </a:lnSpc>
              <a:buFont typeface="Wingdings" charset="2"/>
              <a:buNone/>
            </a:pPr>
            <a:r>
              <a:rPr lang="en-US" altLang="en-US" b="1">
                <a:latin typeface="Arial Black" charset="0"/>
              </a:rPr>
              <a:t>   giving FFP for liver biopsy &amp;  </a:t>
            </a:r>
          </a:p>
          <a:p>
            <a:pPr algn="l" rtl="0" eaLnBrk="1" hangingPunct="1">
              <a:lnSpc>
                <a:spcPct val="80000"/>
              </a:lnSpc>
              <a:buFont typeface="Wingdings" charset="2"/>
              <a:buNone/>
            </a:pPr>
            <a:r>
              <a:rPr lang="en-US" altLang="en-US" b="1">
                <a:latin typeface="Arial Black" charset="0"/>
              </a:rPr>
              <a:t>   other procedures.</a:t>
            </a:r>
          </a:p>
          <a:p>
            <a:pPr algn="l" rtl="0" eaLnBrk="1" hangingPunct="1">
              <a:lnSpc>
                <a:spcPct val="80000"/>
              </a:lnSpc>
              <a:buFont typeface="Wingdings" charset="2"/>
              <a:buChar char="Ø"/>
            </a:pPr>
            <a:r>
              <a:rPr lang="en-US" altLang="en-US" b="1">
                <a:latin typeface="Arial Black" charset="0"/>
              </a:rPr>
              <a:t> Platelet transfusion if low count</a:t>
            </a:r>
          </a:p>
          <a:p>
            <a:pPr algn="l" rtl="0" eaLnBrk="1" hangingPunct="1">
              <a:lnSpc>
                <a:spcPct val="80000"/>
              </a:lnSpc>
              <a:buFont typeface="Wingdings" charset="2"/>
              <a:buNone/>
            </a:pPr>
            <a:endParaRPr lang="en-US" altLang="en-US" sz="3600" b="1">
              <a:latin typeface="Arial Black" charset="0"/>
              <a:sym typeface="Symbol" charset="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2B412731-4B13-C44A-BDE8-F63F97AB60A0}" type="slidenum">
              <a:rPr lang="ar-SA" altLang="en-US" sz="1400"/>
              <a:pPr eaLnBrk="1" hangingPunct="1"/>
              <a:t>52</a:t>
            </a:fld>
            <a:endParaRPr lang="en-US" altLang="en-US" sz="1400"/>
          </a:p>
        </p:txBody>
      </p:sp>
      <p:sp>
        <p:nvSpPr>
          <p:cNvPr id="10242" name="Rectangle 2"/>
          <p:cNvSpPr>
            <a:spLocks noGrp="1" noChangeArrowheads="1"/>
          </p:cNvSpPr>
          <p:nvPr>
            <p:ph type="ctrTitle"/>
          </p:nvPr>
        </p:nvSpPr>
        <p:spPr>
          <a:xfrm>
            <a:off x="685800" y="115888"/>
            <a:ext cx="7772400" cy="985837"/>
          </a:xfrm>
        </p:spPr>
        <p:txBody>
          <a:bodyPr/>
          <a:lstStyle/>
          <a:p>
            <a:pPr rtl="0" eaLnBrk="1" hangingPunct="1">
              <a:defRPr/>
            </a:pPr>
            <a:r>
              <a:rPr lang="en-US" smtClean="0">
                <a:solidFill>
                  <a:srgbClr val="FFFF00"/>
                </a:solidFill>
                <a:latin typeface="Cooper Black" pitchFamily="18" charset="0"/>
                <a:ea typeface="+mj-ea"/>
              </a:rPr>
              <a:t>Renal Failure</a:t>
            </a:r>
          </a:p>
        </p:txBody>
      </p:sp>
      <p:sp>
        <p:nvSpPr>
          <p:cNvPr id="10243" name="Rectangle 3"/>
          <p:cNvSpPr>
            <a:spLocks noGrp="1" noChangeArrowheads="1"/>
          </p:cNvSpPr>
          <p:nvPr>
            <p:ph type="subTitle" idx="1"/>
          </p:nvPr>
        </p:nvSpPr>
        <p:spPr>
          <a:xfrm>
            <a:off x="611188" y="1268413"/>
            <a:ext cx="8137525" cy="1752600"/>
          </a:xfrm>
        </p:spPr>
        <p:txBody>
          <a:bodyPr/>
          <a:lstStyle/>
          <a:p>
            <a:pPr algn="l" rtl="0" eaLnBrk="1" hangingPunct="1">
              <a:lnSpc>
                <a:spcPct val="80000"/>
              </a:lnSpc>
              <a:buFont typeface="Wingdings" charset="2"/>
              <a:buChar char="Ø"/>
            </a:pPr>
            <a:r>
              <a:rPr lang="en-US" altLang="en-US" sz="2600" b="1">
                <a:latin typeface="Arial Black" charset="0"/>
              </a:rPr>
              <a:t> Significant bleeding may occur</a:t>
            </a:r>
          </a:p>
          <a:p>
            <a:pPr algn="l" rtl="0" eaLnBrk="1" hangingPunct="1">
              <a:lnSpc>
                <a:spcPct val="80000"/>
              </a:lnSpc>
              <a:buFont typeface="Wingdings" charset="2"/>
              <a:buChar char="Ø"/>
            </a:pPr>
            <a:r>
              <a:rPr lang="en-US" altLang="en-US" sz="2600" b="1">
                <a:latin typeface="Arial Black" charset="0"/>
              </a:rPr>
              <a:t> Defect in platelet function &amp;</a:t>
            </a:r>
          </a:p>
          <a:p>
            <a:pPr algn="l" rtl="0" eaLnBrk="1" hangingPunct="1">
              <a:lnSpc>
                <a:spcPct val="80000"/>
              </a:lnSpc>
              <a:buFont typeface="Wingdings" charset="2"/>
              <a:buNone/>
            </a:pPr>
            <a:r>
              <a:rPr lang="en-US" altLang="en-US" sz="2600" b="1">
                <a:latin typeface="Arial Black" charset="0"/>
              </a:rPr>
              <a:t>   platelet vessel wall interaction</a:t>
            </a:r>
          </a:p>
          <a:p>
            <a:pPr algn="l" rtl="0" eaLnBrk="1" hangingPunct="1">
              <a:lnSpc>
                <a:spcPct val="80000"/>
              </a:lnSpc>
              <a:buFont typeface="Wingdings" charset="2"/>
              <a:buChar char="Ø"/>
            </a:pPr>
            <a:r>
              <a:rPr lang="en-US" altLang="en-US" sz="2600" b="1">
                <a:latin typeface="Arial Black" charset="0"/>
              </a:rPr>
              <a:t> Uremic toxins seem to impair platelet </a:t>
            </a:r>
          </a:p>
          <a:p>
            <a:pPr algn="l" rtl="0" eaLnBrk="1" hangingPunct="1">
              <a:lnSpc>
                <a:spcPct val="80000"/>
              </a:lnSpc>
              <a:buFont typeface="Wingdings" charset="2"/>
              <a:buNone/>
            </a:pPr>
            <a:r>
              <a:rPr lang="en-US" altLang="en-US" sz="2600" b="1">
                <a:latin typeface="Arial Black" charset="0"/>
              </a:rPr>
              <a:t>   function.</a:t>
            </a:r>
          </a:p>
          <a:p>
            <a:pPr algn="l" rtl="0" eaLnBrk="1" hangingPunct="1">
              <a:lnSpc>
                <a:spcPct val="80000"/>
              </a:lnSpc>
              <a:buFont typeface="Wingdings" charset="2"/>
              <a:buChar char="Ø"/>
            </a:pPr>
            <a:r>
              <a:rPr lang="en-US" altLang="en-US" sz="2600" b="1">
                <a:latin typeface="Arial Black" charset="0"/>
              </a:rPr>
              <a:t> Bleeding time is prolonged &amp; Plt </a:t>
            </a:r>
          </a:p>
          <a:p>
            <a:pPr algn="l" rtl="0" eaLnBrk="1" hangingPunct="1">
              <a:lnSpc>
                <a:spcPct val="80000"/>
              </a:lnSpc>
              <a:buFont typeface="Wingdings" charset="2"/>
              <a:buNone/>
            </a:pPr>
            <a:r>
              <a:rPr lang="en-US" altLang="en-US" sz="2600" b="1">
                <a:latin typeface="Arial Black" charset="0"/>
              </a:rPr>
              <a:t>   aggregation impaired.</a:t>
            </a:r>
          </a:p>
          <a:p>
            <a:pPr algn="l" rtl="0" eaLnBrk="1" hangingPunct="1">
              <a:lnSpc>
                <a:spcPct val="80000"/>
              </a:lnSpc>
              <a:buFont typeface="Wingdings" charset="2"/>
              <a:buChar char="Ø"/>
            </a:pPr>
            <a:r>
              <a:rPr lang="en-US" altLang="en-US" sz="2600" b="1">
                <a:latin typeface="Arial Black" charset="0"/>
              </a:rPr>
              <a:t> Peritoneal or hemodialysis partially </a:t>
            </a:r>
          </a:p>
          <a:p>
            <a:pPr algn="l" rtl="0" eaLnBrk="1" hangingPunct="1">
              <a:lnSpc>
                <a:spcPct val="80000"/>
              </a:lnSpc>
              <a:buFont typeface="Wingdings" charset="2"/>
              <a:buNone/>
            </a:pPr>
            <a:r>
              <a:rPr lang="en-US" altLang="en-US" sz="2600" b="1">
                <a:latin typeface="Arial Black" charset="0"/>
              </a:rPr>
              <a:t>   corrects the defect.</a:t>
            </a:r>
          </a:p>
          <a:p>
            <a:pPr algn="l" rtl="0" eaLnBrk="1" hangingPunct="1">
              <a:lnSpc>
                <a:spcPct val="80000"/>
              </a:lnSpc>
              <a:buFont typeface="Wingdings" charset="2"/>
              <a:buChar char="Ø"/>
            </a:pPr>
            <a:r>
              <a:rPr lang="en-US" altLang="en-US" sz="2600" b="1">
                <a:latin typeface="Arial Black" charset="0"/>
              </a:rPr>
              <a:t> Anemia should be corrected</a:t>
            </a:r>
          </a:p>
          <a:p>
            <a:pPr algn="l" rtl="0" eaLnBrk="1" hangingPunct="1">
              <a:lnSpc>
                <a:spcPct val="80000"/>
              </a:lnSpc>
              <a:buFont typeface="Wingdings" charset="2"/>
              <a:buChar char="Ø"/>
            </a:pPr>
            <a:r>
              <a:rPr lang="en-US" altLang="en-US" sz="2600" b="1">
                <a:latin typeface="Arial Black" charset="0"/>
              </a:rPr>
              <a:t> </a:t>
            </a:r>
            <a:r>
              <a:rPr lang="en-US" altLang="en-US" sz="2600" b="1">
                <a:solidFill>
                  <a:srgbClr val="FFC000"/>
                </a:solidFill>
                <a:latin typeface="Arial Black" charset="0"/>
              </a:rPr>
              <a:t>DDAVP</a:t>
            </a:r>
            <a:r>
              <a:rPr lang="en-US" altLang="en-US" sz="2600" b="1">
                <a:latin typeface="Arial Black" charset="0"/>
              </a:rPr>
              <a:t> reduces BT &amp; minor surgery can </a:t>
            </a:r>
          </a:p>
          <a:p>
            <a:pPr algn="l" rtl="0" eaLnBrk="1" hangingPunct="1">
              <a:lnSpc>
                <a:spcPct val="80000"/>
              </a:lnSpc>
              <a:buFont typeface="Wingdings" charset="2"/>
              <a:buNone/>
            </a:pPr>
            <a:r>
              <a:rPr lang="en-US" altLang="en-US" sz="2600" b="1">
                <a:latin typeface="Arial Black" charset="0"/>
              </a:rPr>
              <a:t>   be performed.</a:t>
            </a:r>
          </a:p>
          <a:p>
            <a:pPr algn="l" rtl="0" eaLnBrk="1" hangingPunct="1">
              <a:lnSpc>
                <a:spcPct val="80000"/>
              </a:lnSpc>
              <a:buFont typeface="Wingdings" charset="2"/>
              <a:buChar char="Ø"/>
            </a:pPr>
            <a:r>
              <a:rPr lang="en-US" altLang="en-US" sz="2600" b="1">
                <a:latin typeface="Arial Black" charset="0"/>
              </a:rPr>
              <a:t> Conjugate estrogens.</a:t>
            </a:r>
            <a:endParaRPr lang="en-US" altLang="en-US" sz="2600" b="1">
              <a:latin typeface="Arial Black" charset="0"/>
              <a:sym typeface="Symbol" charset="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B08F598E-D821-A74A-A68F-D45AE51D51D5}" type="slidenum">
              <a:rPr lang="ar-SA" altLang="en-US" sz="1400"/>
              <a:pPr eaLnBrk="1" hangingPunct="1"/>
              <a:t>53</a:t>
            </a:fld>
            <a:endParaRPr lang="en-US" altLang="en-US" sz="1400"/>
          </a:p>
        </p:txBody>
      </p:sp>
      <p:sp>
        <p:nvSpPr>
          <p:cNvPr id="11266" name="Rectangle 2"/>
          <p:cNvSpPr>
            <a:spLocks noGrp="1" noChangeArrowheads="1"/>
          </p:cNvSpPr>
          <p:nvPr>
            <p:ph type="ctrTitle"/>
          </p:nvPr>
        </p:nvSpPr>
        <p:spPr>
          <a:xfrm>
            <a:off x="685800" y="115888"/>
            <a:ext cx="7772400" cy="865187"/>
          </a:xfrm>
        </p:spPr>
        <p:txBody>
          <a:bodyPr/>
          <a:lstStyle/>
          <a:p>
            <a:pPr rtl="0" eaLnBrk="1" hangingPunct="1">
              <a:defRPr/>
            </a:pPr>
            <a:r>
              <a:rPr lang="en-US" sz="4800" smtClean="0">
                <a:solidFill>
                  <a:srgbClr val="FFFF00"/>
                </a:solidFill>
                <a:latin typeface="Cooper Black" pitchFamily="18" charset="0"/>
                <a:ea typeface="+mj-ea"/>
              </a:rPr>
              <a:t>Coagulopathy in Cancer</a:t>
            </a:r>
          </a:p>
        </p:txBody>
      </p:sp>
      <p:sp>
        <p:nvSpPr>
          <p:cNvPr id="11267" name="Rectangle 3"/>
          <p:cNvSpPr>
            <a:spLocks noGrp="1" noChangeArrowheads="1"/>
          </p:cNvSpPr>
          <p:nvPr>
            <p:ph type="subTitle" idx="1"/>
          </p:nvPr>
        </p:nvSpPr>
        <p:spPr>
          <a:xfrm>
            <a:off x="825500" y="1196975"/>
            <a:ext cx="7683500" cy="1752600"/>
          </a:xfrm>
        </p:spPr>
        <p:txBody>
          <a:bodyPr/>
          <a:lstStyle/>
          <a:p>
            <a:pPr algn="l" rtl="0" eaLnBrk="1" hangingPunct="1">
              <a:lnSpc>
                <a:spcPct val="80000"/>
              </a:lnSpc>
              <a:buFont typeface="Wingdings" charset="2"/>
              <a:buNone/>
            </a:pPr>
            <a:r>
              <a:rPr lang="en-US" altLang="en-US" sz="2500" b="1">
                <a:latin typeface="Arial Black" charset="0"/>
              </a:rPr>
              <a:t> </a:t>
            </a:r>
            <a:r>
              <a:rPr lang="en-US" altLang="en-US" sz="2500" b="1" u="sng">
                <a:latin typeface="Arial Black" charset="0"/>
              </a:rPr>
              <a:t>Thrombocytopenia</a:t>
            </a:r>
          </a:p>
          <a:p>
            <a:pPr algn="l" rtl="0" eaLnBrk="1" hangingPunct="1">
              <a:lnSpc>
                <a:spcPct val="80000"/>
              </a:lnSpc>
              <a:buFont typeface="Wingdings" charset="2"/>
              <a:buChar char="Ø"/>
            </a:pPr>
            <a:r>
              <a:rPr lang="en-US" altLang="en-US" sz="2500" b="1">
                <a:latin typeface="Arial Black" charset="0"/>
              </a:rPr>
              <a:t> Decreased production</a:t>
            </a:r>
          </a:p>
          <a:p>
            <a:pPr marL="457200" lvl="1" indent="0" algn="l" rtl="0" eaLnBrk="1" hangingPunct="1">
              <a:lnSpc>
                <a:spcPct val="80000"/>
              </a:lnSpc>
            </a:pPr>
            <a:r>
              <a:rPr lang="en-US" altLang="en-US" sz="2100" b="1">
                <a:latin typeface="Arial Black" charset="0"/>
              </a:rPr>
              <a:t> Chemo/radiotherapy</a:t>
            </a:r>
          </a:p>
          <a:p>
            <a:pPr marL="457200" lvl="1" indent="0" algn="l" rtl="0" eaLnBrk="1" hangingPunct="1">
              <a:lnSpc>
                <a:spcPct val="80000"/>
              </a:lnSpc>
            </a:pPr>
            <a:r>
              <a:rPr lang="en-US" altLang="en-US" sz="2100" b="1">
                <a:latin typeface="Arial Black" charset="0"/>
              </a:rPr>
              <a:t> Marrow infiltration </a:t>
            </a:r>
          </a:p>
          <a:p>
            <a:pPr algn="l" rtl="0" eaLnBrk="1" hangingPunct="1">
              <a:lnSpc>
                <a:spcPct val="80000"/>
              </a:lnSpc>
              <a:buFont typeface="Wingdings" charset="2"/>
              <a:buChar char="Ø"/>
            </a:pPr>
            <a:r>
              <a:rPr lang="en-US" altLang="en-US" sz="2500" b="1">
                <a:latin typeface="Arial Black" charset="0"/>
              </a:rPr>
              <a:t> Accelerated destruction</a:t>
            </a:r>
          </a:p>
          <a:p>
            <a:pPr marL="457200" lvl="1" indent="0" algn="l" rtl="0" eaLnBrk="1" hangingPunct="1">
              <a:lnSpc>
                <a:spcPct val="80000"/>
              </a:lnSpc>
            </a:pPr>
            <a:r>
              <a:rPr lang="en-US" altLang="en-US" sz="2100" b="1">
                <a:latin typeface="Arial Black" charset="0"/>
              </a:rPr>
              <a:t> Hypersplenism</a:t>
            </a:r>
          </a:p>
          <a:p>
            <a:pPr marL="457200" lvl="1" indent="0" algn="l" rtl="0" eaLnBrk="1" hangingPunct="1">
              <a:lnSpc>
                <a:spcPct val="80000"/>
              </a:lnSpc>
            </a:pPr>
            <a:r>
              <a:rPr lang="en-US" altLang="en-US" sz="2100" b="1">
                <a:latin typeface="Arial Black" charset="0"/>
              </a:rPr>
              <a:t> DIC</a:t>
            </a:r>
          </a:p>
          <a:p>
            <a:pPr marL="457200" lvl="1" indent="0" algn="l" rtl="0" eaLnBrk="1" hangingPunct="1">
              <a:lnSpc>
                <a:spcPct val="80000"/>
              </a:lnSpc>
            </a:pPr>
            <a:r>
              <a:rPr lang="en-US" altLang="en-US" sz="2100" b="1">
                <a:latin typeface="Arial Black" charset="0"/>
              </a:rPr>
              <a:t> Immune thrombocytopenia</a:t>
            </a:r>
          </a:p>
          <a:p>
            <a:pPr marL="457200" lvl="1" indent="0" algn="l" rtl="0" eaLnBrk="1" hangingPunct="1">
              <a:lnSpc>
                <a:spcPct val="80000"/>
              </a:lnSpc>
              <a:buFont typeface="Wingdings" charset="2"/>
              <a:buNone/>
            </a:pPr>
            <a:endParaRPr lang="en-US" altLang="en-US" sz="2100" b="1">
              <a:latin typeface="Arial Black" charset="0"/>
            </a:endParaRPr>
          </a:p>
          <a:p>
            <a:pPr algn="l" rtl="0" eaLnBrk="1" hangingPunct="1">
              <a:lnSpc>
                <a:spcPct val="80000"/>
              </a:lnSpc>
              <a:buFont typeface="Wingdings" charset="2"/>
              <a:buChar char="Ø"/>
            </a:pPr>
            <a:r>
              <a:rPr lang="en-US" altLang="en-US" sz="2500" b="1">
                <a:latin typeface="Arial Black" charset="0"/>
              </a:rPr>
              <a:t>  </a:t>
            </a:r>
            <a:r>
              <a:rPr lang="en-US" altLang="en-US" sz="2500" b="1" u="sng">
                <a:latin typeface="Arial Black" charset="0"/>
              </a:rPr>
              <a:t>Functional Plt abnormalities</a:t>
            </a:r>
          </a:p>
          <a:p>
            <a:pPr marL="457200" lvl="1" indent="0" algn="l" rtl="0" eaLnBrk="1" hangingPunct="1">
              <a:lnSpc>
                <a:spcPct val="80000"/>
              </a:lnSpc>
            </a:pPr>
            <a:r>
              <a:rPr lang="en-US" altLang="en-US" sz="2100" b="1">
                <a:latin typeface="Arial Black" charset="0"/>
              </a:rPr>
              <a:t> Myeloproliferative disorders</a:t>
            </a:r>
          </a:p>
          <a:p>
            <a:pPr marL="457200" lvl="1" indent="0" algn="l" rtl="0" eaLnBrk="1" hangingPunct="1">
              <a:lnSpc>
                <a:spcPct val="80000"/>
              </a:lnSpc>
            </a:pPr>
            <a:r>
              <a:rPr lang="en-US" altLang="en-US" sz="2100" b="1">
                <a:latin typeface="Arial Black" charset="0"/>
              </a:rPr>
              <a:t> Myeloma (Paraprotein)</a:t>
            </a:r>
          </a:p>
          <a:p>
            <a:pPr marL="457200" lvl="1" indent="0" algn="l" rtl="0" eaLnBrk="1" hangingPunct="1">
              <a:lnSpc>
                <a:spcPct val="80000"/>
              </a:lnSpc>
              <a:buFont typeface="Wingdings" charset="2"/>
              <a:buNone/>
            </a:pPr>
            <a:endParaRPr lang="en-US" altLang="en-US" sz="2100" b="1">
              <a:latin typeface="Arial Black" charset="0"/>
              <a:sym typeface="Symbol" charset="2"/>
            </a:endParaRPr>
          </a:p>
          <a:p>
            <a:pPr algn="l" rtl="0" eaLnBrk="1" hangingPunct="1">
              <a:lnSpc>
                <a:spcPct val="80000"/>
              </a:lnSpc>
              <a:buFont typeface="Wingdings" charset="2"/>
              <a:buChar char="Ø"/>
            </a:pPr>
            <a:r>
              <a:rPr lang="en-US" altLang="en-US" sz="2500" b="1">
                <a:latin typeface="Arial Black" charset="0"/>
                <a:sym typeface="Symbol" charset="2"/>
              </a:rPr>
              <a:t> </a:t>
            </a:r>
            <a:r>
              <a:rPr lang="en-US" altLang="en-US" sz="2500" b="1" u="sng">
                <a:latin typeface="Arial Black" charset="0"/>
                <a:sym typeface="Symbol" charset="2"/>
              </a:rPr>
              <a:t>Coagulation changes</a:t>
            </a:r>
          </a:p>
          <a:p>
            <a:pPr marL="457200" lvl="1" indent="0" algn="l" rtl="0" eaLnBrk="1" hangingPunct="1">
              <a:lnSpc>
                <a:spcPct val="80000"/>
              </a:lnSpc>
            </a:pPr>
            <a:r>
              <a:rPr lang="en-US" altLang="en-US" sz="2100" b="1">
                <a:latin typeface="Arial Black" charset="0"/>
                <a:sym typeface="Symbol" charset="2"/>
              </a:rPr>
              <a:t> DIC</a:t>
            </a:r>
          </a:p>
          <a:p>
            <a:pPr marL="457200" lvl="1" indent="0" algn="l" rtl="0" eaLnBrk="1" hangingPunct="1">
              <a:lnSpc>
                <a:spcPct val="80000"/>
              </a:lnSpc>
            </a:pPr>
            <a:r>
              <a:rPr lang="en-US" altLang="en-US" sz="2100" b="1">
                <a:latin typeface="Arial Black" charset="0"/>
                <a:sym typeface="Symbol" charset="2"/>
              </a:rPr>
              <a:t> Circulating anticoagulants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5240E84C-754C-5B45-AE3F-2A3EA205F9D0}" type="slidenum">
              <a:rPr lang="ar-SA" altLang="en-US" sz="1400"/>
              <a:pPr eaLnBrk="1" hangingPunct="1"/>
              <a:t>54</a:t>
            </a:fld>
            <a:endParaRPr lang="en-US" altLang="en-US" sz="1400"/>
          </a:p>
        </p:txBody>
      </p:sp>
      <p:sp>
        <p:nvSpPr>
          <p:cNvPr id="15362" name="Rectangle 2"/>
          <p:cNvSpPr>
            <a:spLocks noGrp="1" noChangeArrowheads="1"/>
          </p:cNvSpPr>
          <p:nvPr>
            <p:ph type="ctrTitle"/>
          </p:nvPr>
        </p:nvSpPr>
        <p:spPr>
          <a:xfrm>
            <a:off x="685800" y="350838"/>
            <a:ext cx="7772400" cy="985837"/>
          </a:xfrm>
        </p:spPr>
        <p:txBody>
          <a:bodyPr/>
          <a:lstStyle/>
          <a:p>
            <a:pPr rtl="0" eaLnBrk="1" hangingPunct="1">
              <a:defRPr/>
            </a:pPr>
            <a:r>
              <a:rPr lang="en-US" sz="3200" b="1" smtClean="0">
                <a:solidFill>
                  <a:srgbClr val="FFFF00"/>
                </a:solidFill>
                <a:latin typeface="Cooper Black" pitchFamily="18" charset="0"/>
                <a:ea typeface="+mj-ea"/>
              </a:rPr>
              <a:t>DISSEMINATED INTRAVASCULAR COAGULATION (DIC)</a:t>
            </a:r>
          </a:p>
        </p:txBody>
      </p:sp>
      <p:sp>
        <p:nvSpPr>
          <p:cNvPr id="15363" name="Rectangle 3"/>
          <p:cNvSpPr>
            <a:spLocks noGrp="1" noChangeArrowheads="1"/>
          </p:cNvSpPr>
          <p:nvPr>
            <p:ph type="subTitle" idx="1"/>
          </p:nvPr>
        </p:nvSpPr>
        <p:spPr>
          <a:xfrm>
            <a:off x="755650" y="1484313"/>
            <a:ext cx="7848600" cy="1752600"/>
          </a:xfrm>
        </p:spPr>
        <p:txBody>
          <a:bodyPr/>
          <a:lstStyle/>
          <a:p>
            <a:pPr algn="l" rtl="0" eaLnBrk="1" hangingPunct="1">
              <a:buFont typeface="Wingdings" charset="2"/>
              <a:buNone/>
            </a:pPr>
            <a:r>
              <a:rPr lang="en-US" altLang="en-US" sz="2800" b="1">
                <a:solidFill>
                  <a:srgbClr val="FFCC00"/>
                </a:solidFill>
                <a:latin typeface="Arial Black" charset="0"/>
              </a:rPr>
              <a:t>DEFINITION:</a:t>
            </a:r>
          </a:p>
          <a:p>
            <a:pPr algn="l" rtl="0" eaLnBrk="1" hangingPunct="1">
              <a:buFont typeface="Wingdings" charset="2"/>
              <a:buNone/>
            </a:pPr>
            <a:r>
              <a:rPr lang="en-US" altLang="en-US" b="1">
                <a:latin typeface="Arial Black" charset="0"/>
              </a:rPr>
              <a:t>No consensus </a:t>
            </a:r>
          </a:p>
          <a:p>
            <a:pPr algn="l" rtl="0" eaLnBrk="1" hangingPunct="1">
              <a:buFont typeface="Wingdings" charset="2"/>
              <a:buNone/>
            </a:pPr>
            <a:r>
              <a:rPr lang="en-US" altLang="en-US" b="1">
                <a:latin typeface="Arial Black" charset="0"/>
              </a:rPr>
              <a:t>DIC is an acquired syndrome characterized by activation of intravascular coagulation up to intravascular fibrin formation. The process may be accompanied by secondary fibrinolysis or inhibited fibrinolysis </a:t>
            </a:r>
            <a:r>
              <a:rPr lang="en-US" altLang="en-US" sz="2400" b="1">
                <a:latin typeface="Arial Black" charset="0"/>
              </a:rPr>
              <a:t>(Muller-Bergaus et al 1995)</a:t>
            </a:r>
            <a:r>
              <a:rPr lang="en-US" altLang="en-US" b="1">
                <a:latin typeface="Arial Black" charset="0"/>
              </a:rPr>
              <a:t> </a:t>
            </a:r>
            <a:endParaRPr lang="en-US" altLang="en-US" sz="2900" b="1">
              <a:latin typeface="Arial Black"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D9C25B9C-EA23-8743-95C4-545CB54F0F06}" type="slidenum">
              <a:rPr lang="ar-SA" altLang="en-US" sz="1400"/>
              <a:pPr eaLnBrk="1" hangingPunct="1"/>
              <a:t>55</a:t>
            </a:fld>
            <a:endParaRPr lang="en-US" altLang="en-US" sz="1400"/>
          </a:p>
        </p:txBody>
      </p:sp>
      <p:sp>
        <p:nvSpPr>
          <p:cNvPr id="16387" name="Rectangle 3"/>
          <p:cNvSpPr>
            <a:spLocks noGrp="1" noChangeArrowheads="1"/>
          </p:cNvSpPr>
          <p:nvPr>
            <p:ph type="subTitle" idx="1"/>
          </p:nvPr>
        </p:nvSpPr>
        <p:spPr>
          <a:xfrm>
            <a:off x="825500" y="188913"/>
            <a:ext cx="7683500" cy="1752600"/>
          </a:xfrm>
        </p:spPr>
        <p:txBody>
          <a:bodyPr/>
          <a:lstStyle/>
          <a:p>
            <a:pPr rtl="0" eaLnBrk="1" hangingPunct="1">
              <a:buFont typeface="Wingdings" charset="2"/>
              <a:buNone/>
            </a:pPr>
            <a:r>
              <a:rPr lang="en-US" altLang="en-US" sz="2800" b="1">
                <a:solidFill>
                  <a:srgbClr val="FFFF00"/>
                </a:solidFill>
                <a:latin typeface="Cooper Black" charset="0"/>
              </a:rPr>
              <a:t>CLINICAL CONDITIONS ASSOCIATED WITH  DIC</a:t>
            </a:r>
          </a:p>
          <a:p>
            <a:pPr rtl="0" eaLnBrk="1" hangingPunct="1">
              <a:buFont typeface="Wingdings" charset="2"/>
              <a:buNone/>
            </a:pPr>
            <a:endParaRPr lang="en-US" altLang="en-US" sz="1800" b="1">
              <a:solidFill>
                <a:srgbClr val="FFCC00"/>
              </a:solidFill>
              <a:latin typeface="Cooper Black" charset="0"/>
            </a:endParaRPr>
          </a:p>
          <a:p>
            <a:pPr algn="l" eaLnBrk="1" hangingPunct="1">
              <a:buFont typeface="Wingdings" charset="2"/>
              <a:buNone/>
            </a:pPr>
            <a:r>
              <a:rPr lang="en-US" altLang="en-US" sz="1800" b="1">
                <a:solidFill>
                  <a:srgbClr val="FFC000"/>
                </a:solidFill>
                <a:latin typeface="Arial Black" charset="0"/>
              </a:rPr>
              <a:t>INFECTIONS </a:t>
            </a:r>
            <a:r>
              <a:rPr lang="en-US" altLang="en-US" sz="1800" b="1">
                <a:latin typeface="Arial Black" charset="0"/>
              </a:rPr>
              <a:t>           (Severe sepsis)</a:t>
            </a:r>
          </a:p>
          <a:p>
            <a:pPr algn="l" eaLnBrk="1" hangingPunct="1">
              <a:buFont typeface="Wingdings" charset="2"/>
              <a:buNone/>
            </a:pPr>
            <a:r>
              <a:rPr lang="en-US" altLang="en-US" sz="1800" b="1">
                <a:latin typeface="Arial Black" charset="0"/>
              </a:rPr>
              <a:t>           Bacterial         (30-50 %)   </a:t>
            </a:r>
          </a:p>
          <a:p>
            <a:pPr algn="l" eaLnBrk="1" hangingPunct="1">
              <a:buFont typeface="Wingdings" charset="2"/>
              <a:buNone/>
            </a:pPr>
            <a:r>
              <a:rPr lang="en-US" altLang="en-US" sz="1800" b="1">
                <a:latin typeface="Arial Black" charset="0"/>
              </a:rPr>
              <a:t>           Viral</a:t>
            </a:r>
          </a:p>
          <a:p>
            <a:pPr algn="l" eaLnBrk="1" hangingPunct="1">
              <a:buFont typeface="Wingdings" charset="2"/>
              <a:buNone/>
            </a:pPr>
            <a:r>
              <a:rPr lang="en-US" altLang="en-US" sz="1800" b="1">
                <a:latin typeface="Arial Black" charset="0"/>
              </a:rPr>
              <a:t>           Parasitic</a:t>
            </a:r>
          </a:p>
          <a:p>
            <a:pPr algn="l" eaLnBrk="1" hangingPunct="1">
              <a:buFont typeface="Wingdings" charset="2"/>
              <a:buNone/>
            </a:pPr>
            <a:r>
              <a:rPr lang="en-US" altLang="en-US" sz="1800" b="1">
                <a:solidFill>
                  <a:srgbClr val="FFC000"/>
                </a:solidFill>
                <a:latin typeface="Arial Black" charset="0"/>
              </a:rPr>
              <a:t>SEVERE TRAUMA       </a:t>
            </a:r>
            <a:r>
              <a:rPr lang="en-US" altLang="en-US" sz="1800" b="1">
                <a:latin typeface="Arial Black" charset="0"/>
              </a:rPr>
              <a:t>(50-70 %)</a:t>
            </a:r>
          </a:p>
          <a:p>
            <a:pPr algn="l" eaLnBrk="1" hangingPunct="1">
              <a:buFont typeface="Wingdings" charset="2"/>
              <a:buNone/>
            </a:pPr>
            <a:r>
              <a:rPr lang="en-US" altLang="en-US" sz="1800" b="1">
                <a:latin typeface="Arial Black" charset="0"/>
              </a:rPr>
              <a:t>           General</a:t>
            </a:r>
          </a:p>
          <a:p>
            <a:pPr algn="l" eaLnBrk="1" hangingPunct="1">
              <a:buFont typeface="Wingdings" charset="2"/>
              <a:buNone/>
            </a:pPr>
            <a:r>
              <a:rPr lang="en-US" altLang="en-US" sz="1800" b="1">
                <a:latin typeface="Arial Black" charset="0"/>
              </a:rPr>
              <a:t>           Head trauma</a:t>
            </a:r>
          </a:p>
          <a:p>
            <a:pPr algn="l" eaLnBrk="1" hangingPunct="1">
              <a:buFont typeface="Wingdings" charset="2"/>
              <a:buNone/>
            </a:pPr>
            <a:r>
              <a:rPr lang="en-US" altLang="en-US" sz="1800" b="1">
                <a:solidFill>
                  <a:srgbClr val="FFC000"/>
                </a:solidFill>
                <a:latin typeface="Arial Black" charset="0"/>
              </a:rPr>
              <a:t>CANCER</a:t>
            </a:r>
          </a:p>
          <a:p>
            <a:pPr algn="l" rtl="0" eaLnBrk="1" hangingPunct="1">
              <a:buFont typeface="Wingdings" charset="2"/>
              <a:buNone/>
            </a:pPr>
            <a:r>
              <a:rPr lang="en-US" altLang="en-US" sz="1800" b="1">
                <a:latin typeface="Arial Black" charset="0"/>
              </a:rPr>
              <a:t>           Solid tumours</a:t>
            </a:r>
          </a:p>
          <a:p>
            <a:pPr algn="l" rtl="0" eaLnBrk="1" hangingPunct="1">
              <a:buFont typeface="Wingdings" charset="2"/>
              <a:buNone/>
            </a:pPr>
            <a:r>
              <a:rPr lang="en-US" altLang="en-US" sz="1800" b="1">
                <a:latin typeface="Arial Black" charset="0"/>
              </a:rPr>
              <a:t>           Haem. Malignancies (15-20 %)</a:t>
            </a:r>
          </a:p>
          <a:p>
            <a:pPr algn="l" eaLnBrk="1" hangingPunct="1">
              <a:buFont typeface="Wingdings" charset="2"/>
              <a:buNone/>
            </a:pPr>
            <a:r>
              <a:rPr lang="en-US" altLang="en-US" sz="1800" b="1">
                <a:latin typeface="Arial Black" charset="0"/>
              </a:rPr>
              <a:t>           APML</a:t>
            </a:r>
          </a:p>
          <a:p>
            <a:pPr algn="l" eaLnBrk="1" hangingPunct="1">
              <a:buFont typeface="Wingdings" charset="2"/>
              <a:buNone/>
            </a:pPr>
            <a:r>
              <a:rPr lang="en-US" altLang="en-US" sz="1800" b="1">
                <a:solidFill>
                  <a:srgbClr val="FFC000"/>
                </a:solidFill>
                <a:latin typeface="Arial Black" charset="0"/>
              </a:rPr>
              <a:t>OBSTETRIC CONDITIONS</a:t>
            </a:r>
          </a:p>
          <a:p>
            <a:pPr algn="l" eaLnBrk="1" hangingPunct="1">
              <a:buFont typeface="Wingdings" charset="2"/>
              <a:buNone/>
            </a:pPr>
            <a:r>
              <a:rPr lang="en-US" altLang="en-US" sz="1800" b="1">
                <a:latin typeface="Arial Black" charset="0"/>
              </a:rPr>
              <a:t>           Placental abruption</a:t>
            </a:r>
          </a:p>
          <a:p>
            <a:pPr algn="l" eaLnBrk="1" hangingPunct="1">
              <a:buFont typeface="Wingdings" charset="2"/>
              <a:buNone/>
            </a:pPr>
            <a:r>
              <a:rPr lang="en-US" altLang="en-US" sz="1800" b="1">
                <a:latin typeface="Arial Black" charset="0"/>
              </a:rPr>
              <a:t>           Amniotic fluid embolism</a:t>
            </a:r>
          </a:p>
          <a:p>
            <a:pPr algn="l" eaLnBrk="1" hangingPunct="1">
              <a:buFont typeface="Wingdings" charset="2"/>
              <a:buNone/>
            </a:pPr>
            <a:r>
              <a:rPr lang="en-US" altLang="en-US" sz="1800" b="1">
                <a:latin typeface="Arial Black" charset="0"/>
              </a:rPr>
              <a:t>           Retained dead foetus</a:t>
            </a:r>
          </a:p>
          <a:p>
            <a:pPr algn="l" eaLnBrk="1" hangingPunct="1">
              <a:buFont typeface="Wingdings" charset="2"/>
              <a:buNone/>
            </a:pPr>
            <a:r>
              <a:rPr lang="en-US" altLang="en-US" sz="1800" b="1"/>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39825"/>
          </a:xfrm>
        </p:spPr>
        <p:txBody>
          <a:bodyPr/>
          <a:lstStyle/>
          <a:p>
            <a:r>
              <a:rPr lang="en-US" altLang="en-US" sz="3200" b="1">
                <a:solidFill>
                  <a:srgbClr val="FFFF00"/>
                </a:solidFill>
                <a:latin typeface="Cooper Black" charset="0"/>
              </a:rPr>
              <a:t>CLINICAL CONDITIONS ASSOCIATED WITH  DIC</a:t>
            </a:r>
            <a:r>
              <a:rPr lang="en-US" altLang="en-US" b="1">
                <a:solidFill>
                  <a:srgbClr val="FFFF00"/>
                </a:solidFill>
                <a:latin typeface="Cooper Black" charset="0"/>
              </a:rPr>
              <a:t/>
            </a:r>
            <a:br>
              <a:rPr lang="en-US" altLang="en-US" b="1">
                <a:solidFill>
                  <a:srgbClr val="FFFF00"/>
                </a:solidFill>
                <a:latin typeface="Cooper Black" charset="0"/>
              </a:rPr>
            </a:br>
            <a:endParaRPr lang="en-US" altLang="en-US"/>
          </a:p>
        </p:txBody>
      </p:sp>
      <p:sp>
        <p:nvSpPr>
          <p:cNvPr id="3" name="Content Placeholder 2"/>
          <p:cNvSpPr>
            <a:spLocks noGrp="1"/>
          </p:cNvSpPr>
          <p:nvPr>
            <p:ph idx="1"/>
          </p:nvPr>
        </p:nvSpPr>
        <p:spPr>
          <a:xfrm>
            <a:off x="971550" y="2133600"/>
            <a:ext cx="7715250" cy="3992563"/>
          </a:xfrm>
        </p:spPr>
        <p:txBody>
          <a:bodyPr/>
          <a:lstStyle/>
          <a:p>
            <a:pPr algn="l" rtl="0" eaLnBrk="1" hangingPunct="1">
              <a:buFont typeface="Wingdings" pitchFamily="2" charset="2"/>
              <a:buNone/>
              <a:defRPr/>
            </a:pPr>
            <a:r>
              <a:rPr lang="en-US" sz="2000" b="1" dirty="0" smtClean="0">
                <a:solidFill>
                  <a:srgbClr val="FFC000"/>
                </a:solidFill>
                <a:latin typeface="Arial Black" pitchFamily="34" charset="0"/>
                <a:ea typeface="+mn-ea"/>
              </a:rPr>
              <a:t>VASCULAR DISORDERS</a:t>
            </a:r>
          </a:p>
          <a:p>
            <a:pPr algn="l" rtl="0" eaLnBrk="1" hangingPunct="1">
              <a:buFont typeface="Wingdings" pitchFamily="2" charset="2"/>
              <a:buNone/>
              <a:defRPr/>
            </a:pPr>
            <a:r>
              <a:rPr lang="en-US" sz="2000" b="1" dirty="0" smtClean="0">
                <a:latin typeface="Arial Black" pitchFamily="34" charset="0"/>
                <a:ea typeface="+mn-ea"/>
              </a:rPr>
              <a:t>     Giant </a:t>
            </a:r>
            <a:r>
              <a:rPr lang="en-US" sz="2000" b="1" dirty="0" err="1" smtClean="0">
                <a:latin typeface="Arial Black" pitchFamily="34" charset="0"/>
                <a:ea typeface="+mn-ea"/>
              </a:rPr>
              <a:t>haemangiomas</a:t>
            </a:r>
            <a:r>
              <a:rPr lang="en-US" sz="2000" b="1" dirty="0" smtClean="0">
                <a:latin typeface="Arial Black" pitchFamily="34" charset="0"/>
                <a:ea typeface="+mn-ea"/>
              </a:rPr>
              <a:t>                           </a:t>
            </a:r>
          </a:p>
          <a:p>
            <a:pPr algn="l" rtl="0" eaLnBrk="1" hangingPunct="1">
              <a:buFont typeface="Wingdings" pitchFamily="2" charset="2"/>
              <a:buNone/>
              <a:defRPr/>
            </a:pPr>
            <a:r>
              <a:rPr lang="en-US" sz="2000" b="1" dirty="0" smtClean="0">
                <a:latin typeface="Arial Black" pitchFamily="34" charset="0"/>
                <a:ea typeface="+mn-ea"/>
              </a:rPr>
              <a:t>     (</a:t>
            </a:r>
            <a:r>
              <a:rPr lang="en-US" sz="2000" b="1" dirty="0" err="1" smtClean="0">
                <a:latin typeface="Arial Black" pitchFamily="34" charset="0"/>
                <a:ea typeface="+mn-ea"/>
              </a:rPr>
              <a:t>Kasabach-Merrit</a:t>
            </a:r>
            <a:r>
              <a:rPr lang="en-US" sz="2000" b="1" dirty="0" smtClean="0">
                <a:latin typeface="Arial Black" pitchFamily="34" charset="0"/>
                <a:ea typeface="+mn-ea"/>
              </a:rPr>
              <a:t> syndrome)                   </a:t>
            </a:r>
          </a:p>
          <a:p>
            <a:pPr algn="l" rtl="0" eaLnBrk="1" hangingPunct="1">
              <a:buFont typeface="Wingdings" pitchFamily="2" charset="2"/>
              <a:buNone/>
              <a:defRPr/>
            </a:pPr>
            <a:r>
              <a:rPr lang="en-US" sz="2000" b="1" dirty="0" smtClean="0">
                <a:latin typeface="Arial Black" pitchFamily="34" charset="0"/>
                <a:ea typeface="+mn-ea"/>
              </a:rPr>
              <a:t>     Large aortic aneurysm (1 %)</a:t>
            </a:r>
          </a:p>
          <a:p>
            <a:pPr algn="l" rtl="0" eaLnBrk="1" hangingPunct="1">
              <a:buFont typeface="Wingdings" pitchFamily="2" charset="2"/>
              <a:buNone/>
              <a:defRPr/>
            </a:pPr>
            <a:r>
              <a:rPr lang="en-US" sz="2000" b="1" dirty="0" smtClean="0">
                <a:solidFill>
                  <a:srgbClr val="FFC000"/>
                </a:solidFill>
                <a:latin typeface="Arial Black" pitchFamily="34" charset="0"/>
                <a:ea typeface="+mn-ea"/>
              </a:rPr>
              <a:t>SEVERE ALLERGIC/TOXIC REACTIONS </a:t>
            </a:r>
          </a:p>
          <a:p>
            <a:pPr algn="l" rtl="0" eaLnBrk="1" hangingPunct="1">
              <a:buFont typeface="Wingdings" pitchFamily="2" charset="2"/>
              <a:buNone/>
              <a:defRPr/>
            </a:pPr>
            <a:r>
              <a:rPr lang="en-US" sz="2000" b="1" dirty="0" smtClean="0">
                <a:latin typeface="Arial Black" pitchFamily="34" charset="0"/>
                <a:ea typeface="+mn-ea"/>
              </a:rPr>
              <a:t>	  ABO mismatched transfusion</a:t>
            </a:r>
          </a:p>
          <a:p>
            <a:pPr algn="l" rtl="0" eaLnBrk="1" hangingPunct="1">
              <a:buFont typeface="Wingdings" pitchFamily="2" charset="2"/>
              <a:buNone/>
              <a:defRPr/>
            </a:pPr>
            <a:r>
              <a:rPr lang="en-US" sz="2000" b="1" dirty="0" smtClean="0">
                <a:latin typeface="Arial Black" pitchFamily="34" charset="0"/>
                <a:ea typeface="+mn-ea"/>
              </a:rPr>
              <a:t>      Snake bite</a:t>
            </a:r>
          </a:p>
        </p:txBody>
      </p:sp>
      <p:sp>
        <p:nvSpPr>
          <p:cNvPr id="4" name="Slide Number Placeholder 3"/>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56BE5247-8435-354D-9FEC-0805BCDE5113}" type="slidenum">
              <a:rPr lang="ar-SA" altLang="en-US" sz="1400"/>
              <a:pPr eaLnBrk="1" hangingPunct="1"/>
              <a:t>56</a:t>
            </a:fld>
            <a:endParaRPr lang="en-US" altLang="en-US" sz="1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solidFill>
                  <a:srgbClr val="FFFF00"/>
                </a:solidFill>
                <a:latin typeface="Cooper Black" charset="0"/>
              </a:rPr>
              <a:t>Pathogenesis of DIC</a:t>
            </a:r>
            <a:endParaRPr lang="en-US" altLang="en-US"/>
          </a:p>
        </p:txBody>
      </p:sp>
      <p:sp>
        <p:nvSpPr>
          <p:cNvPr id="3" name="Content Placeholder 2"/>
          <p:cNvSpPr>
            <a:spLocks noGrp="1"/>
          </p:cNvSpPr>
          <p:nvPr>
            <p:ph idx="1"/>
          </p:nvPr>
        </p:nvSpPr>
        <p:spPr>
          <a:xfrm>
            <a:off x="755650" y="1600200"/>
            <a:ext cx="7931150" cy="4525963"/>
          </a:xfrm>
        </p:spPr>
        <p:txBody>
          <a:bodyPr/>
          <a:lstStyle/>
          <a:p>
            <a:pPr algn="l"/>
            <a:r>
              <a:rPr lang="en-US" altLang="en-US" b="1">
                <a:latin typeface="Arial Black" charset="0"/>
              </a:rPr>
              <a:t>Several lines of evidence suggest that DIC contributes to multiple organ failure due to fibrin deposition in the small and medium- sized vessels of various organs leading to ischaemia and necrosis</a:t>
            </a:r>
          </a:p>
          <a:p>
            <a:pPr algn="l"/>
            <a:endParaRPr lang="en-US" altLang="en-US"/>
          </a:p>
        </p:txBody>
      </p:sp>
      <p:sp>
        <p:nvSpPr>
          <p:cNvPr id="4" name="Slide Number Placeholder 3"/>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F59F7602-26BF-4F45-A409-C24E73991330}" type="slidenum">
              <a:rPr lang="ar-SA" altLang="en-US" sz="1400"/>
              <a:pPr eaLnBrk="1" hangingPunct="1"/>
              <a:t>57</a:t>
            </a:fld>
            <a:endParaRPr lang="en-US" altLang="en-US"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ECDEEE44-BC9A-344E-830F-EBB96E5A0169}" type="slidenum">
              <a:rPr lang="ar-SA" altLang="en-US" sz="1400"/>
              <a:pPr eaLnBrk="1" hangingPunct="1"/>
              <a:t>58</a:t>
            </a:fld>
            <a:endParaRPr lang="en-US" altLang="en-US" sz="1400"/>
          </a:p>
        </p:txBody>
      </p:sp>
      <p:sp>
        <p:nvSpPr>
          <p:cNvPr id="24578" name="Rectangle 2"/>
          <p:cNvSpPr>
            <a:spLocks noGrp="1" noChangeArrowheads="1"/>
          </p:cNvSpPr>
          <p:nvPr>
            <p:ph type="ctrTitle"/>
          </p:nvPr>
        </p:nvSpPr>
        <p:spPr>
          <a:xfrm>
            <a:off x="685800" y="115888"/>
            <a:ext cx="7772400" cy="985837"/>
          </a:xfrm>
        </p:spPr>
        <p:txBody>
          <a:bodyPr/>
          <a:lstStyle/>
          <a:p>
            <a:pPr rtl="0" eaLnBrk="1" hangingPunct="1">
              <a:defRPr/>
            </a:pPr>
            <a:r>
              <a:rPr lang="en-US" sz="4400" dirty="0" smtClean="0">
                <a:solidFill>
                  <a:srgbClr val="FFFF00"/>
                </a:solidFill>
                <a:latin typeface="Cooper Black" pitchFamily="18" charset="0"/>
                <a:ea typeface="+mj-ea"/>
              </a:rPr>
              <a:t>Pathogenesis of DIC</a:t>
            </a:r>
          </a:p>
        </p:txBody>
      </p:sp>
      <p:sp>
        <p:nvSpPr>
          <p:cNvPr id="24579" name="Rectangle 3"/>
          <p:cNvSpPr>
            <a:spLocks noGrp="1" noChangeArrowheads="1"/>
          </p:cNvSpPr>
          <p:nvPr>
            <p:ph type="subTitle" idx="1"/>
          </p:nvPr>
        </p:nvSpPr>
        <p:spPr>
          <a:xfrm>
            <a:off x="825500" y="1316038"/>
            <a:ext cx="7683500" cy="1752600"/>
          </a:xfrm>
        </p:spPr>
        <p:txBody>
          <a:bodyPr/>
          <a:lstStyle/>
          <a:p>
            <a:pPr algn="l" rtl="0" eaLnBrk="1" hangingPunct="1">
              <a:lnSpc>
                <a:spcPct val="80000"/>
              </a:lnSpc>
              <a:buFont typeface="Wingdings" charset="2"/>
              <a:buChar char="Ø"/>
            </a:pPr>
            <a:r>
              <a:rPr lang="en-US" altLang="en-US" sz="2500" b="1">
                <a:latin typeface="Arial Black" charset="0"/>
              </a:rPr>
              <a:t> Entry of tissue thromboplastin into blood </a:t>
            </a:r>
          </a:p>
          <a:p>
            <a:pPr algn="l" rtl="0" eaLnBrk="1" hangingPunct="1">
              <a:lnSpc>
                <a:spcPct val="80000"/>
              </a:lnSpc>
              <a:buFont typeface="Wingdings" charset="2"/>
              <a:buNone/>
            </a:pPr>
            <a:r>
              <a:rPr lang="en-US" altLang="en-US" sz="2500" b="1">
                <a:latin typeface="Arial Black" charset="0"/>
              </a:rPr>
              <a:t>   stream</a:t>
            </a:r>
          </a:p>
          <a:p>
            <a:pPr marL="457200" lvl="1" indent="0" algn="l" rtl="0" eaLnBrk="1" hangingPunct="1">
              <a:lnSpc>
                <a:spcPct val="80000"/>
              </a:lnSpc>
            </a:pPr>
            <a:r>
              <a:rPr lang="en-US" altLang="en-US" sz="2500" b="1">
                <a:latin typeface="Arial Black" charset="0"/>
                <a:sym typeface="Symbol" charset="2"/>
              </a:rPr>
              <a:t> Extensive tissue trauma/surgery</a:t>
            </a:r>
          </a:p>
          <a:p>
            <a:pPr marL="457200" lvl="1" indent="0" algn="l" rtl="0" eaLnBrk="1" hangingPunct="1">
              <a:lnSpc>
                <a:spcPct val="80000"/>
              </a:lnSpc>
            </a:pPr>
            <a:r>
              <a:rPr lang="en-US" altLang="en-US" sz="2500" b="1">
                <a:latin typeface="Arial Black" charset="0"/>
                <a:sym typeface="Symbol" charset="2"/>
              </a:rPr>
              <a:t> Disseminated Cancer</a:t>
            </a:r>
          </a:p>
          <a:p>
            <a:pPr marL="457200" lvl="1" indent="0" algn="l" rtl="0" eaLnBrk="1" hangingPunct="1">
              <a:lnSpc>
                <a:spcPct val="80000"/>
              </a:lnSpc>
            </a:pPr>
            <a:r>
              <a:rPr lang="en-US" altLang="en-US" sz="2500" b="1">
                <a:latin typeface="Arial Black" charset="0"/>
                <a:sym typeface="Symbol" charset="2"/>
              </a:rPr>
              <a:t> Following incompatible blood </a:t>
            </a:r>
          </a:p>
          <a:p>
            <a:pPr marL="457200" lvl="1" indent="0" algn="l" rtl="0" eaLnBrk="1" hangingPunct="1">
              <a:lnSpc>
                <a:spcPct val="80000"/>
              </a:lnSpc>
              <a:buFont typeface="Wingdings" charset="2"/>
              <a:buNone/>
            </a:pPr>
            <a:r>
              <a:rPr lang="en-US" altLang="en-US" sz="2500" b="1">
                <a:latin typeface="Arial Black" charset="0"/>
                <a:sym typeface="Symbol" charset="2"/>
              </a:rPr>
              <a:t>  transfusion reaction.</a:t>
            </a:r>
          </a:p>
          <a:p>
            <a:pPr marL="457200" lvl="1" indent="0" algn="l" rtl="0" eaLnBrk="1" hangingPunct="1">
              <a:lnSpc>
                <a:spcPct val="80000"/>
              </a:lnSpc>
              <a:buFont typeface="Wingdings" charset="2"/>
              <a:buNone/>
            </a:pPr>
            <a:endParaRPr lang="en-US" altLang="en-US" sz="2500" b="1">
              <a:latin typeface="Arial Black" charset="0"/>
              <a:sym typeface="Symbol" charset="2"/>
            </a:endParaRPr>
          </a:p>
          <a:p>
            <a:pPr algn="l" rtl="0" eaLnBrk="1" hangingPunct="1">
              <a:lnSpc>
                <a:spcPct val="80000"/>
              </a:lnSpc>
              <a:buFont typeface="Wingdings" charset="2"/>
              <a:buChar char="Ø"/>
            </a:pPr>
            <a:r>
              <a:rPr lang="en-US" altLang="en-US" sz="2500" b="1">
                <a:latin typeface="Arial Black" charset="0"/>
                <a:sym typeface="Symbol" charset="2"/>
              </a:rPr>
              <a:t> Direct activation of factor X or factor II </a:t>
            </a:r>
          </a:p>
          <a:p>
            <a:pPr algn="l" rtl="0" eaLnBrk="1" hangingPunct="1">
              <a:lnSpc>
                <a:spcPct val="80000"/>
              </a:lnSpc>
              <a:buFont typeface="Wingdings" charset="2"/>
              <a:buNone/>
            </a:pPr>
            <a:r>
              <a:rPr lang="en-US" altLang="en-US" sz="2500" b="1">
                <a:latin typeface="Arial Black" charset="0"/>
                <a:sym typeface="Symbol" charset="2"/>
              </a:rPr>
              <a:t>   (snake venom)</a:t>
            </a:r>
          </a:p>
          <a:p>
            <a:pPr algn="l" rtl="0" eaLnBrk="1" hangingPunct="1">
              <a:lnSpc>
                <a:spcPct val="80000"/>
              </a:lnSpc>
              <a:buFont typeface="Wingdings" charset="2"/>
              <a:buChar char="Ø"/>
            </a:pPr>
            <a:r>
              <a:rPr lang="en-US" altLang="en-US" sz="2500" b="1">
                <a:latin typeface="Arial Black" charset="0"/>
                <a:sym typeface="Symbol" charset="2"/>
              </a:rPr>
              <a:t> Severe vascular endothelial injury in </a:t>
            </a:r>
          </a:p>
          <a:p>
            <a:pPr algn="l" rtl="0" eaLnBrk="1" hangingPunct="1">
              <a:lnSpc>
                <a:spcPct val="80000"/>
              </a:lnSpc>
              <a:buFont typeface="Wingdings" charset="2"/>
              <a:buNone/>
            </a:pPr>
            <a:r>
              <a:rPr lang="en-US" altLang="en-US" sz="2500" b="1">
                <a:latin typeface="Arial Black" charset="0"/>
                <a:sym typeface="Symbol" charset="2"/>
              </a:rPr>
              <a:t>   gram negative sepsis</a:t>
            </a:r>
          </a:p>
          <a:p>
            <a:pPr algn="l" rtl="0" eaLnBrk="1" hangingPunct="1">
              <a:lnSpc>
                <a:spcPct val="80000"/>
              </a:lnSpc>
              <a:buFont typeface="Wingdings" charset="2"/>
              <a:buChar char="Ø"/>
            </a:pPr>
            <a:r>
              <a:rPr lang="en-US" altLang="en-US" sz="2500" b="1">
                <a:latin typeface="Arial Black" charset="0"/>
                <a:sym typeface="Symbol" charset="2"/>
              </a:rPr>
              <a:t> Direct platelet activation in infections,</a:t>
            </a:r>
          </a:p>
          <a:p>
            <a:pPr algn="l" rtl="0" eaLnBrk="1" hangingPunct="1">
              <a:lnSpc>
                <a:spcPct val="80000"/>
              </a:lnSpc>
              <a:buFont typeface="Wingdings" charset="2"/>
              <a:buNone/>
            </a:pPr>
            <a:r>
              <a:rPr lang="en-US" altLang="en-US" sz="2500" b="1">
                <a:latin typeface="Arial Black" charset="0"/>
                <a:sym typeface="Symbol" charset="2"/>
              </a:rPr>
              <a:t>   endothelial damage &amp; following thrombin </a:t>
            </a:r>
          </a:p>
          <a:p>
            <a:pPr algn="l" rtl="0" eaLnBrk="1" hangingPunct="1">
              <a:lnSpc>
                <a:spcPct val="80000"/>
              </a:lnSpc>
              <a:buFont typeface="Wingdings" charset="2"/>
              <a:buNone/>
            </a:pPr>
            <a:r>
              <a:rPr lang="en-US" altLang="en-US" sz="2500" b="1">
                <a:latin typeface="Arial Black" charset="0"/>
                <a:sym typeface="Symbol" charset="2"/>
              </a:rPr>
              <a:t>   generation.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F2A7F298-B167-B247-9463-4E275D4A8AFA}" type="slidenum">
              <a:rPr lang="ar-SA" altLang="en-US" sz="1400"/>
              <a:pPr eaLnBrk="1" hangingPunct="1"/>
              <a:t>59</a:t>
            </a:fld>
            <a:endParaRPr lang="en-US" altLang="en-US" sz="1400"/>
          </a:p>
        </p:txBody>
      </p:sp>
      <p:sp>
        <p:nvSpPr>
          <p:cNvPr id="144386" name="Rectangle 2"/>
          <p:cNvSpPr>
            <a:spLocks noGrp="1" noChangeArrowheads="1"/>
          </p:cNvSpPr>
          <p:nvPr>
            <p:ph type="title"/>
          </p:nvPr>
        </p:nvSpPr>
        <p:spPr>
          <a:xfrm>
            <a:off x="457200" y="-26988"/>
            <a:ext cx="8229600" cy="1139826"/>
          </a:xfrm>
        </p:spPr>
        <p:txBody>
          <a:bodyPr/>
          <a:lstStyle/>
          <a:p>
            <a:pPr eaLnBrk="1" hangingPunct="1">
              <a:defRPr/>
            </a:pPr>
            <a:r>
              <a:rPr lang="en-US" dirty="0" smtClean="0">
                <a:solidFill>
                  <a:srgbClr val="FFFF00"/>
                </a:solidFill>
                <a:latin typeface="Cooper Black" pitchFamily="18" charset="0"/>
                <a:ea typeface="+mj-ea"/>
              </a:rPr>
              <a:t>Pathogenesis of DIC</a:t>
            </a:r>
          </a:p>
        </p:txBody>
      </p:sp>
      <p:grpSp>
        <p:nvGrpSpPr>
          <p:cNvPr id="1026" name="Organization Chart 3"/>
          <p:cNvGrpSpPr>
            <a:grpSpLocks noChangeAspect="1"/>
          </p:cNvGrpSpPr>
          <p:nvPr/>
        </p:nvGrpSpPr>
        <p:grpSpPr bwMode="auto">
          <a:xfrm>
            <a:off x="395288" y="692150"/>
            <a:ext cx="8161337" cy="5832475"/>
            <a:chOff x="204" y="1340"/>
            <a:chExt cx="3856" cy="4899"/>
          </a:xfrm>
        </p:grpSpPr>
        <p:sp>
          <p:nvSpPr>
            <p:cNvPr id="1027" name="AutoShape 4"/>
            <p:cNvSpPr>
              <a:spLocks noChangeAspect="1" noChangeArrowheads="1" noTextEdit="1"/>
            </p:cNvSpPr>
            <p:nvPr/>
          </p:nvSpPr>
          <p:spPr bwMode="auto">
            <a:xfrm>
              <a:off x="204" y="1340"/>
              <a:ext cx="3856" cy="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028" name="_s1028"/>
            <p:cNvCxnSpPr>
              <a:cxnSpLocks noChangeShapeType="1"/>
              <a:stCxn id="1034" idx="0"/>
              <a:endCxn id="1031" idx="2"/>
            </p:cNvCxnSpPr>
            <p:nvPr/>
          </p:nvCxnSpPr>
          <p:spPr bwMode="auto">
            <a:xfrm rot="5400000" flipH="1">
              <a:off x="2736" y="1841"/>
              <a:ext cx="144" cy="1349"/>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p:cNvCxnSpPr>
              <a:cxnSpLocks noChangeShapeType="1"/>
              <a:stCxn id="1033" idx="0"/>
              <a:endCxn id="1031" idx="2"/>
            </p:cNvCxnSpPr>
            <p:nvPr/>
          </p:nvCxnSpPr>
          <p:spPr bwMode="auto">
            <a:xfrm rot="16200000">
              <a:off x="2061" y="2515"/>
              <a:ext cx="144" cy="1"/>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0" name="_s1030"/>
            <p:cNvCxnSpPr>
              <a:cxnSpLocks noChangeShapeType="1"/>
              <a:stCxn id="1032" idx="0"/>
              <a:endCxn id="1031" idx="2"/>
            </p:cNvCxnSpPr>
            <p:nvPr/>
          </p:nvCxnSpPr>
          <p:spPr bwMode="auto">
            <a:xfrm rot="16200000">
              <a:off x="1386" y="1841"/>
              <a:ext cx="144" cy="135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31" name="_s1031"/>
            <p:cNvSpPr>
              <a:spLocks noChangeArrowheads="1"/>
            </p:cNvSpPr>
            <p:nvPr/>
          </p:nvSpPr>
          <p:spPr bwMode="auto">
            <a:xfrm>
              <a:off x="1547" y="2156"/>
              <a:ext cx="1171" cy="288"/>
            </a:xfrm>
            <a:prstGeom prst="roundRect">
              <a:avLst>
                <a:gd name="adj" fmla="val 16667"/>
              </a:avLst>
            </a:prstGeom>
            <a:solidFill>
              <a:schemeClr val="bg1"/>
            </a:solidFill>
            <a:ln w="9525">
              <a:solidFill>
                <a:schemeClr val="tx1"/>
              </a:solidFill>
              <a:round/>
              <a:headEnd/>
              <a:tailEnd/>
            </a:ln>
          </p:spPr>
          <p:txBody>
            <a:bodyPr wrap="none" lIns="40234" tIns="20117" rIns="40234" bIns="20117" anchor="ctr"/>
            <a:lstStyle/>
            <a:p>
              <a:r>
                <a:rPr lang="en-US" altLang="en-US" sz="1600">
                  <a:latin typeface="Batang" charset="0"/>
                </a:rPr>
                <a:t>Trigger Factor</a:t>
              </a:r>
            </a:p>
          </p:txBody>
        </p:sp>
        <p:sp>
          <p:nvSpPr>
            <p:cNvPr id="1032" name="_s1032"/>
            <p:cNvSpPr>
              <a:spLocks noChangeArrowheads="1"/>
            </p:cNvSpPr>
            <p:nvPr/>
          </p:nvSpPr>
          <p:spPr bwMode="auto">
            <a:xfrm>
              <a:off x="204" y="2588"/>
              <a:ext cx="1157" cy="832"/>
            </a:xfrm>
            <a:prstGeom prst="roundRect">
              <a:avLst>
                <a:gd name="adj" fmla="val 16667"/>
              </a:avLst>
            </a:prstGeom>
            <a:solidFill>
              <a:schemeClr val="bg1"/>
            </a:solidFill>
            <a:ln w="9525">
              <a:solidFill>
                <a:schemeClr val="tx1"/>
              </a:solidFill>
              <a:round/>
              <a:headEnd/>
              <a:tailEnd/>
            </a:ln>
          </p:spPr>
          <p:txBody>
            <a:bodyPr wrap="none" lIns="40234" tIns="20117" rIns="40234" bIns="20117" anchor="ctr"/>
            <a:lstStyle/>
            <a:p>
              <a:pPr rtl="0"/>
              <a:endParaRPr lang="en-US" altLang="en-US" sz="1600">
                <a:latin typeface="Batang" charset="0"/>
              </a:endParaRPr>
            </a:p>
            <a:p>
              <a:pPr rtl="0"/>
              <a:r>
                <a:rPr lang="en-US" altLang="en-US" sz="1600">
                  <a:latin typeface="Batang" charset="0"/>
                </a:rPr>
                <a:t>Activation of </a:t>
              </a:r>
            </a:p>
            <a:p>
              <a:pPr rtl="0"/>
              <a:r>
                <a:rPr lang="en-US" altLang="en-US" sz="1600">
                  <a:latin typeface="Batang" charset="0"/>
                </a:rPr>
                <a:t>Coagulation </a:t>
              </a:r>
            </a:p>
            <a:p>
              <a:pPr rtl="0"/>
              <a:r>
                <a:rPr lang="en-US" altLang="en-US" sz="1600">
                  <a:latin typeface="Batang" charset="0"/>
                </a:rPr>
                <a:t>Cascade</a:t>
              </a:r>
            </a:p>
            <a:p>
              <a:endParaRPr lang="en-US" altLang="en-US" sz="1600">
                <a:latin typeface="Batang" charset="0"/>
              </a:endParaRPr>
            </a:p>
          </p:txBody>
        </p:sp>
        <p:sp>
          <p:nvSpPr>
            <p:cNvPr id="1033" name="_s1033"/>
            <p:cNvSpPr>
              <a:spLocks noChangeArrowheads="1"/>
            </p:cNvSpPr>
            <p:nvPr/>
          </p:nvSpPr>
          <p:spPr bwMode="auto">
            <a:xfrm>
              <a:off x="1554" y="2588"/>
              <a:ext cx="1156" cy="832"/>
            </a:xfrm>
            <a:prstGeom prst="roundRect">
              <a:avLst>
                <a:gd name="adj" fmla="val 16667"/>
              </a:avLst>
            </a:prstGeom>
            <a:solidFill>
              <a:schemeClr val="bg1"/>
            </a:solidFill>
            <a:ln w="9525">
              <a:solidFill>
                <a:schemeClr val="tx1"/>
              </a:solidFill>
              <a:round/>
              <a:headEnd/>
              <a:tailEnd/>
            </a:ln>
          </p:spPr>
          <p:txBody>
            <a:bodyPr wrap="none" lIns="40234" tIns="20117" rIns="40234" bIns="20117" anchor="ctr"/>
            <a:lstStyle/>
            <a:p>
              <a:pPr rtl="0"/>
              <a:endParaRPr lang="en-US" altLang="en-US" sz="1600">
                <a:latin typeface="Batang" charset="0"/>
              </a:endParaRPr>
            </a:p>
            <a:p>
              <a:pPr rtl="0"/>
              <a:r>
                <a:rPr lang="en-US" altLang="en-US" sz="1600">
                  <a:latin typeface="Batang" charset="0"/>
                </a:rPr>
                <a:t>Vessel wall </a:t>
              </a:r>
            </a:p>
            <a:p>
              <a:pPr rtl="0"/>
              <a:r>
                <a:rPr lang="en-US" altLang="en-US" sz="1600">
                  <a:latin typeface="Batang" charset="0"/>
                </a:rPr>
                <a:t>damage</a:t>
              </a:r>
            </a:p>
            <a:p>
              <a:endParaRPr lang="en-US" altLang="en-US" sz="1600">
                <a:latin typeface="Batang" charset="0"/>
              </a:endParaRPr>
            </a:p>
          </p:txBody>
        </p:sp>
        <p:sp>
          <p:nvSpPr>
            <p:cNvPr id="1034" name="_s1034"/>
            <p:cNvSpPr>
              <a:spLocks noChangeArrowheads="1"/>
            </p:cNvSpPr>
            <p:nvPr/>
          </p:nvSpPr>
          <p:spPr bwMode="auto">
            <a:xfrm>
              <a:off x="2903" y="2588"/>
              <a:ext cx="1157" cy="832"/>
            </a:xfrm>
            <a:prstGeom prst="roundRect">
              <a:avLst>
                <a:gd name="adj" fmla="val 16667"/>
              </a:avLst>
            </a:prstGeom>
            <a:solidFill>
              <a:schemeClr val="bg1"/>
            </a:solidFill>
            <a:ln w="9525">
              <a:solidFill>
                <a:schemeClr val="tx1"/>
              </a:solidFill>
              <a:round/>
              <a:headEnd/>
              <a:tailEnd/>
            </a:ln>
          </p:spPr>
          <p:txBody>
            <a:bodyPr wrap="none" lIns="40234" tIns="20117" rIns="40234" bIns="20117" anchor="ctr"/>
            <a:lstStyle/>
            <a:p>
              <a:pPr rtl="0"/>
              <a:r>
                <a:rPr lang="en-US" altLang="en-US" sz="1600">
                  <a:latin typeface="Batang" charset="0"/>
                </a:rPr>
                <a:t>Platelet </a:t>
              </a:r>
            </a:p>
            <a:p>
              <a:pPr rtl="0"/>
              <a:r>
                <a:rPr lang="en-US" altLang="en-US" sz="1600">
                  <a:latin typeface="Batang" charset="0"/>
                </a:rPr>
                <a:t>Activation</a:t>
              </a:r>
            </a:p>
          </p:txBody>
        </p:sp>
        <p:cxnSp>
          <p:nvCxnSpPr>
            <p:cNvPr id="1035" name="AutoShape 11"/>
            <p:cNvCxnSpPr>
              <a:cxnSpLocks noChangeShapeType="1"/>
            </p:cNvCxnSpPr>
            <p:nvPr/>
          </p:nvCxnSpPr>
          <p:spPr bwMode="auto">
            <a:xfrm rot="5400000" flipH="1">
              <a:off x="2762" y="3405"/>
              <a:ext cx="144" cy="135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6" name="AutoShape 12"/>
            <p:cNvCxnSpPr>
              <a:cxnSpLocks noChangeShapeType="1"/>
            </p:cNvCxnSpPr>
            <p:nvPr/>
          </p:nvCxnSpPr>
          <p:spPr bwMode="auto">
            <a:xfrm rot="16200000">
              <a:off x="1403" y="3404"/>
              <a:ext cx="144" cy="1351"/>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37" name="AutoShape 13"/>
            <p:cNvSpPr>
              <a:spLocks noChangeArrowheads="1"/>
            </p:cNvSpPr>
            <p:nvPr/>
          </p:nvSpPr>
          <p:spPr bwMode="auto">
            <a:xfrm>
              <a:off x="210" y="4152"/>
              <a:ext cx="1158" cy="558"/>
            </a:xfrm>
            <a:prstGeom prst="roundRect">
              <a:avLst>
                <a:gd name="adj" fmla="val 16667"/>
              </a:avLst>
            </a:prstGeom>
            <a:solidFill>
              <a:schemeClr val="bg1"/>
            </a:solidFill>
            <a:ln w="9525">
              <a:solidFill>
                <a:schemeClr val="tx1"/>
              </a:solidFill>
              <a:round/>
              <a:headEnd/>
              <a:tailEnd/>
            </a:ln>
          </p:spPr>
          <p:txBody>
            <a:bodyPr wrap="none" anchor="ctr"/>
            <a:lstStyle/>
            <a:p>
              <a:pPr rtl="0"/>
              <a:r>
                <a:rPr lang="en-US" altLang="en-US" sz="1800">
                  <a:latin typeface="Batang" charset="0"/>
                </a:rPr>
                <a:t>Coagulation </a:t>
              </a:r>
            </a:p>
            <a:p>
              <a:pPr rtl="0"/>
              <a:r>
                <a:rPr lang="en-US" altLang="en-US" sz="1800">
                  <a:latin typeface="Batang" charset="0"/>
                </a:rPr>
                <a:t>Factor </a:t>
              </a:r>
            </a:p>
            <a:p>
              <a:pPr rtl="0"/>
              <a:r>
                <a:rPr lang="en-US" altLang="en-US" sz="1800">
                  <a:latin typeface="Batang" charset="0"/>
                </a:rPr>
                <a:t>Deficiency</a:t>
              </a:r>
            </a:p>
          </p:txBody>
        </p:sp>
        <p:sp>
          <p:nvSpPr>
            <p:cNvPr id="1038" name="AutoShape 14"/>
            <p:cNvSpPr>
              <a:spLocks noChangeArrowheads="1"/>
            </p:cNvSpPr>
            <p:nvPr/>
          </p:nvSpPr>
          <p:spPr bwMode="auto">
            <a:xfrm>
              <a:off x="1570" y="4198"/>
              <a:ext cx="1157" cy="587"/>
            </a:xfrm>
            <a:prstGeom prst="roundRect">
              <a:avLst>
                <a:gd name="adj" fmla="val 16667"/>
              </a:avLst>
            </a:prstGeom>
            <a:solidFill>
              <a:schemeClr val="bg1"/>
            </a:solidFill>
            <a:ln w="9525">
              <a:solidFill>
                <a:schemeClr val="tx1"/>
              </a:solidFill>
              <a:round/>
              <a:headEnd/>
              <a:tailEnd/>
            </a:ln>
          </p:spPr>
          <p:txBody>
            <a:bodyPr wrap="none" anchor="ctr"/>
            <a:lstStyle/>
            <a:p>
              <a:pPr rtl="0"/>
              <a:r>
                <a:rPr lang="en-US" altLang="en-US" sz="1800">
                  <a:latin typeface="Batang" charset="0"/>
                </a:rPr>
                <a:t>Low Plt Count</a:t>
              </a:r>
            </a:p>
          </p:txBody>
        </p:sp>
        <p:sp>
          <p:nvSpPr>
            <p:cNvPr id="1039" name="AutoShape 15"/>
            <p:cNvSpPr>
              <a:spLocks noChangeArrowheads="1"/>
            </p:cNvSpPr>
            <p:nvPr/>
          </p:nvSpPr>
          <p:spPr bwMode="auto">
            <a:xfrm>
              <a:off x="2862" y="4198"/>
              <a:ext cx="1158" cy="512"/>
            </a:xfrm>
            <a:prstGeom prst="roundRect">
              <a:avLst>
                <a:gd name="adj" fmla="val 16667"/>
              </a:avLst>
            </a:prstGeom>
            <a:solidFill>
              <a:schemeClr val="bg1"/>
            </a:solidFill>
            <a:ln w="9525">
              <a:solidFill>
                <a:schemeClr val="tx1"/>
              </a:solidFill>
              <a:round/>
              <a:headEnd/>
              <a:tailEnd/>
            </a:ln>
          </p:spPr>
          <p:txBody>
            <a:bodyPr wrap="none" anchor="ctr"/>
            <a:lstStyle/>
            <a:p>
              <a:pPr rtl="0"/>
              <a:r>
                <a:rPr lang="en-US" altLang="en-US" sz="1800">
                  <a:latin typeface="Batang" charset="0"/>
                </a:rPr>
                <a:t>Fibrinolysis </a:t>
              </a:r>
            </a:p>
            <a:p>
              <a:pPr rtl="0"/>
              <a:r>
                <a:rPr lang="en-US" altLang="en-US" sz="1800">
                  <a:latin typeface="Batang" charset="0"/>
                </a:rPr>
                <a:t>Activation </a:t>
              </a:r>
            </a:p>
          </p:txBody>
        </p:sp>
        <p:cxnSp>
          <p:nvCxnSpPr>
            <p:cNvPr id="1040" name="AutoShape 16"/>
            <p:cNvCxnSpPr>
              <a:cxnSpLocks noChangeShapeType="1"/>
            </p:cNvCxnSpPr>
            <p:nvPr/>
          </p:nvCxnSpPr>
          <p:spPr bwMode="auto">
            <a:xfrm rot="16200000">
              <a:off x="2089" y="3896"/>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41" name="Line 18"/>
            <p:cNvSpPr>
              <a:spLocks noChangeShapeType="1"/>
            </p:cNvSpPr>
            <p:nvPr/>
          </p:nvSpPr>
          <p:spPr bwMode="auto">
            <a:xfrm>
              <a:off x="2704" y="2701"/>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2" name="AutoShape 18"/>
            <p:cNvSpPr>
              <a:spLocks noChangeArrowheads="1"/>
            </p:cNvSpPr>
            <p:nvPr/>
          </p:nvSpPr>
          <p:spPr bwMode="auto">
            <a:xfrm>
              <a:off x="1547" y="5513"/>
              <a:ext cx="1157" cy="590"/>
            </a:xfrm>
            <a:prstGeom prst="roundRect">
              <a:avLst>
                <a:gd name="adj" fmla="val 16667"/>
              </a:avLst>
            </a:prstGeom>
            <a:solidFill>
              <a:schemeClr val="bg1"/>
            </a:solidFill>
            <a:ln w="9525">
              <a:solidFill>
                <a:schemeClr val="tx1"/>
              </a:solidFill>
              <a:round/>
              <a:headEnd/>
              <a:tailEnd/>
            </a:ln>
          </p:spPr>
          <p:txBody>
            <a:bodyPr wrap="none" anchor="ctr"/>
            <a:lstStyle/>
            <a:p>
              <a:pPr rtl="0"/>
              <a:r>
                <a:rPr lang="en-US" altLang="en-US" sz="1800">
                  <a:latin typeface="Batang" charset="0"/>
                </a:rPr>
                <a:t>Generalized</a:t>
              </a:r>
            </a:p>
            <a:p>
              <a:pPr rtl="0"/>
              <a:r>
                <a:rPr lang="en-US" altLang="en-US" sz="1800">
                  <a:latin typeface="Batang" charset="0"/>
                </a:rPr>
                <a:t>Bleeding </a:t>
              </a:r>
            </a:p>
            <a:p>
              <a:pPr rtl="0"/>
              <a:r>
                <a:rPr lang="en-US" altLang="en-US" sz="1800">
                  <a:latin typeface="Batang" charset="0"/>
                </a:rPr>
                <a:t>Tendency</a:t>
              </a:r>
            </a:p>
          </p:txBody>
        </p:sp>
        <p:sp>
          <p:nvSpPr>
            <p:cNvPr id="1043" name="AutoShape 19"/>
            <p:cNvSpPr>
              <a:spLocks noChangeArrowheads="1"/>
            </p:cNvSpPr>
            <p:nvPr/>
          </p:nvSpPr>
          <p:spPr bwMode="auto">
            <a:xfrm>
              <a:off x="3113" y="5150"/>
              <a:ext cx="725" cy="499"/>
            </a:xfrm>
            <a:prstGeom prst="roundRect">
              <a:avLst>
                <a:gd name="adj" fmla="val 16667"/>
              </a:avLst>
            </a:prstGeom>
            <a:solidFill>
              <a:schemeClr val="bg1"/>
            </a:solidFill>
            <a:ln w="9525">
              <a:solidFill>
                <a:schemeClr val="tx1"/>
              </a:solidFill>
              <a:round/>
              <a:headEnd/>
              <a:tailEnd/>
            </a:ln>
          </p:spPr>
          <p:txBody>
            <a:bodyPr wrap="none" anchor="ctr"/>
            <a:lstStyle/>
            <a:p>
              <a:pPr rtl="0"/>
              <a:r>
                <a:rPr lang="en-US" altLang="en-US" sz="1800">
                  <a:latin typeface="Batang" charset="0"/>
                </a:rPr>
                <a:t>FDP </a:t>
              </a:r>
            </a:p>
            <a:p>
              <a:pPr rtl="0"/>
              <a:r>
                <a:rPr lang="en-US" altLang="en-US" sz="1800">
                  <a:latin typeface="Batang" charset="0"/>
                </a:rPr>
                <a:t>Generated</a:t>
              </a:r>
            </a:p>
          </p:txBody>
        </p:sp>
        <p:sp>
          <p:nvSpPr>
            <p:cNvPr id="1044" name="AutoShape 21"/>
            <p:cNvSpPr>
              <a:spLocks noChangeArrowheads="1"/>
            </p:cNvSpPr>
            <p:nvPr/>
          </p:nvSpPr>
          <p:spPr bwMode="auto">
            <a:xfrm>
              <a:off x="1298" y="3744"/>
              <a:ext cx="1724" cy="318"/>
            </a:xfrm>
            <a:prstGeom prst="roundRect">
              <a:avLst>
                <a:gd name="adj" fmla="val 16667"/>
              </a:avLst>
            </a:prstGeom>
            <a:solidFill>
              <a:schemeClr val="bg1"/>
            </a:solidFill>
            <a:ln w="9525">
              <a:solidFill>
                <a:schemeClr val="tx1"/>
              </a:solidFill>
              <a:round/>
              <a:headEnd/>
              <a:tailEnd/>
            </a:ln>
          </p:spPr>
          <p:txBody>
            <a:bodyPr wrap="none" anchor="ctr"/>
            <a:lstStyle/>
            <a:p>
              <a:pPr rtl="0"/>
              <a:r>
                <a:rPr lang="en-US" altLang="en-US" sz="1600">
                  <a:latin typeface="Batang" charset="0"/>
                </a:rPr>
                <a:t>Fibrin Platelet Thrombosis</a:t>
              </a:r>
            </a:p>
          </p:txBody>
        </p:sp>
        <p:sp>
          <p:nvSpPr>
            <p:cNvPr id="1045" name="Line 22"/>
            <p:cNvSpPr>
              <a:spLocks noChangeShapeType="1"/>
            </p:cNvSpPr>
            <p:nvPr/>
          </p:nvSpPr>
          <p:spPr bwMode="auto">
            <a:xfrm>
              <a:off x="2205" y="4108"/>
              <a:ext cx="0" cy="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48" name="Line 23"/>
          <p:cNvSpPr>
            <a:spLocks noChangeShapeType="1"/>
          </p:cNvSpPr>
          <p:nvPr/>
        </p:nvSpPr>
        <p:spPr bwMode="auto">
          <a:xfrm flipH="1">
            <a:off x="2844800" y="2636838"/>
            <a:ext cx="4762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9" name="Line 24"/>
          <p:cNvSpPr>
            <a:spLocks noChangeShapeType="1"/>
          </p:cNvSpPr>
          <p:nvPr/>
        </p:nvSpPr>
        <p:spPr bwMode="auto">
          <a:xfrm>
            <a:off x="1690688" y="4779963"/>
            <a:ext cx="1439862" cy="971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0" name="Line 25"/>
          <p:cNvSpPr>
            <a:spLocks noChangeShapeType="1"/>
          </p:cNvSpPr>
          <p:nvPr/>
        </p:nvSpPr>
        <p:spPr bwMode="auto">
          <a:xfrm>
            <a:off x="4572000" y="4832350"/>
            <a:ext cx="0" cy="8112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1" name="Line 26"/>
          <p:cNvSpPr>
            <a:spLocks noChangeShapeType="1"/>
          </p:cNvSpPr>
          <p:nvPr/>
        </p:nvSpPr>
        <p:spPr bwMode="auto">
          <a:xfrm>
            <a:off x="7453313" y="4832350"/>
            <a:ext cx="0" cy="3794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2" name="Line 27"/>
          <p:cNvSpPr>
            <a:spLocks noChangeShapeType="1"/>
          </p:cNvSpPr>
          <p:nvPr/>
        </p:nvSpPr>
        <p:spPr bwMode="auto">
          <a:xfrm flipH="1">
            <a:off x="5822950" y="5751513"/>
            <a:ext cx="573088"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3" name="Line 28"/>
          <p:cNvSpPr>
            <a:spLocks noChangeShapeType="1"/>
          </p:cNvSpPr>
          <p:nvPr/>
        </p:nvSpPr>
        <p:spPr bwMode="auto">
          <a:xfrm>
            <a:off x="4572000" y="3195638"/>
            <a:ext cx="0" cy="377825"/>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853D7B1D-1B99-024F-BAB5-CA216C2C2451}" type="slidenum">
              <a:rPr lang="ar-SA" altLang="en-US" sz="1400"/>
              <a:pPr eaLnBrk="1" hangingPunct="1"/>
              <a:t>6</a:t>
            </a:fld>
            <a:endParaRPr lang="en-US" altLang="en-US" sz="1400"/>
          </a:p>
        </p:txBody>
      </p:sp>
      <p:sp>
        <p:nvSpPr>
          <p:cNvPr id="65538" name="Rectangle 2"/>
          <p:cNvSpPr>
            <a:spLocks noGrp="1" noChangeArrowheads="1"/>
          </p:cNvSpPr>
          <p:nvPr>
            <p:ph type="ctrTitle"/>
          </p:nvPr>
        </p:nvSpPr>
        <p:spPr>
          <a:xfrm>
            <a:off x="685800" y="441325"/>
            <a:ext cx="7772400" cy="755650"/>
          </a:xfrm>
        </p:spPr>
        <p:txBody>
          <a:bodyPr/>
          <a:lstStyle/>
          <a:p>
            <a:pPr eaLnBrk="1" hangingPunct="1">
              <a:defRPr/>
            </a:pPr>
            <a:r>
              <a:rPr lang="en-US" sz="6000" b="1" smtClean="0">
                <a:solidFill>
                  <a:srgbClr val="FFFF00"/>
                </a:solidFill>
                <a:latin typeface="Broadway" pitchFamily="82" charset="0"/>
                <a:ea typeface="+mj-ea"/>
              </a:rPr>
              <a:t>Platelets</a:t>
            </a:r>
          </a:p>
        </p:txBody>
      </p:sp>
      <p:sp>
        <p:nvSpPr>
          <p:cNvPr id="65539" name="Rectangle 3"/>
          <p:cNvSpPr>
            <a:spLocks noGrp="1" noChangeArrowheads="1"/>
          </p:cNvSpPr>
          <p:nvPr>
            <p:ph type="subTitle" idx="1"/>
          </p:nvPr>
        </p:nvSpPr>
        <p:spPr>
          <a:xfrm>
            <a:off x="755650" y="1443038"/>
            <a:ext cx="7585075" cy="2778125"/>
          </a:xfrm>
        </p:spPr>
        <p:txBody>
          <a:bodyPr/>
          <a:lstStyle/>
          <a:p>
            <a:pPr algn="l" rtl="0" eaLnBrk="1" hangingPunct="1">
              <a:lnSpc>
                <a:spcPct val="130000"/>
              </a:lnSpc>
              <a:spcBef>
                <a:spcPct val="85000"/>
              </a:spcBef>
              <a:buFont typeface="Wingdings" charset="2"/>
              <a:buNone/>
            </a:pPr>
            <a:r>
              <a:rPr lang="en-US" altLang="en-US" sz="2600" b="1">
                <a:latin typeface="Arial Black" charset="0"/>
              </a:rPr>
              <a:t>Platelets are fragments of the cytoplasm of megakaryocytes formed in the bone marrow and are non-nucleated.</a:t>
            </a:r>
          </a:p>
          <a:p>
            <a:pPr algn="l" rtl="0" eaLnBrk="1" hangingPunct="1">
              <a:lnSpc>
                <a:spcPct val="130000"/>
              </a:lnSpc>
              <a:spcBef>
                <a:spcPct val="85000"/>
              </a:spcBef>
              <a:buFont typeface="Wingdings" charset="2"/>
              <a:buNone/>
            </a:pPr>
            <a:r>
              <a:rPr lang="en-US" altLang="en-US" sz="2600" b="1">
                <a:latin typeface="Arial Black" charset="0"/>
              </a:rPr>
              <a:t>Many substances can induce platelet aggregation e.g., ADP, TXA</a:t>
            </a:r>
            <a:r>
              <a:rPr lang="en-US" altLang="en-US" sz="2600" b="1" baseline="-25000">
                <a:latin typeface="Arial Black" charset="0"/>
              </a:rPr>
              <a:t>2</a:t>
            </a:r>
            <a:r>
              <a:rPr lang="en-US" altLang="en-US" sz="2600" b="1">
                <a:latin typeface="Arial Black" charset="0"/>
              </a:rPr>
              <a:t>, adrenaline, 5HT, vasopressin and platelet activating factor. This helps in forming a platelet plug at the site of injury &amp; stop bleeding.</a:t>
            </a:r>
          </a:p>
          <a:p>
            <a:pPr algn="l" rtl="0" eaLnBrk="1" hangingPunct="1">
              <a:lnSpc>
                <a:spcPct val="130000"/>
              </a:lnSpc>
              <a:spcBef>
                <a:spcPct val="85000"/>
              </a:spcBef>
              <a:buFont typeface="Wingdings" charset="2"/>
              <a:buNone/>
            </a:pPr>
            <a:endParaRPr lang="en-US" altLang="en-US" sz="2600" b="1">
              <a:latin typeface="Arial Black"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7AFDDF2-4059-DE4D-9FF9-AE8DAFA3F982}" type="slidenum">
              <a:rPr lang="ar-SA" altLang="en-US" sz="1400"/>
              <a:pPr eaLnBrk="1" hangingPunct="1"/>
              <a:t>60</a:t>
            </a:fld>
            <a:endParaRPr lang="en-US" altLang="en-US" sz="1400"/>
          </a:p>
        </p:txBody>
      </p:sp>
      <p:sp>
        <p:nvSpPr>
          <p:cNvPr id="22530" name="Rectangle 2"/>
          <p:cNvSpPr>
            <a:spLocks noGrp="1" noChangeArrowheads="1"/>
          </p:cNvSpPr>
          <p:nvPr>
            <p:ph type="ctrTitle"/>
          </p:nvPr>
        </p:nvSpPr>
        <p:spPr>
          <a:xfrm>
            <a:off x="323850" y="188913"/>
            <a:ext cx="8496300" cy="985837"/>
          </a:xfrm>
        </p:spPr>
        <p:txBody>
          <a:bodyPr/>
          <a:lstStyle/>
          <a:p>
            <a:pPr rtl="0" eaLnBrk="1" hangingPunct="1">
              <a:defRPr/>
            </a:pPr>
            <a:r>
              <a:rPr lang="en-US" sz="4000" dirty="0" smtClean="0">
                <a:solidFill>
                  <a:srgbClr val="FFFF00"/>
                </a:solidFill>
                <a:latin typeface="Cooper Black" pitchFamily="18" charset="0"/>
                <a:ea typeface="+mj-ea"/>
              </a:rPr>
              <a:t>Lab Diagnosis of Acute DIC</a:t>
            </a:r>
          </a:p>
        </p:txBody>
      </p:sp>
      <p:sp>
        <p:nvSpPr>
          <p:cNvPr id="22531" name="Rectangle 3"/>
          <p:cNvSpPr>
            <a:spLocks noGrp="1" noChangeArrowheads="1"/>
          </p:cNvSpPr>
          <p:nvPr>
            <p:ph type="subTitle" idx="1"/>
          </p:nvPr>
        </p:nvSpPr>
        <p:spPr>
          <a:xfrm>
            <a:off x="825500" y="1431925"/>
            <a:ext cx="7683500" cy="1752600"/>
          </a:xfrm>
        </p:spPr>
        <p:txBody>
          <a:bodyPr/>
          <a:lstStyle/>
          <a:p>
            <a:pPr algn="l" rtl="0" eaLnBrk="1" hangingPunct="1">
              <a:lnSpc>
                <a:spcPct val="80000"/>
              </a:lnSpc>
              <a:buFont typeface="Wingdings" charset="2"/>
              <a:buChar char="Ø"/>
            </a:pPr>
            <a:r>
              <a:rPr lang="en-US" altLang="en-US" sz="2400" b="1">
                <a:latin typeface="Arial Black" charset="0"/>
              </a:rPr>
              <a:t> </a:t>
            </a:r>
            <a:r>
              <a:rPr lang="en-US" altLang="en-US" sz="2400" b="1">
                <a:latin typeface="Arial Black" charset="0"/>
                <a:sym typeface="Symbol" charset="2"/>
              </a:rPr>
              <a:t> PT</a:t>
            </a:r>
          </a:p>
          <a:p>
            <a:pPr algn="l" rtl="0" eaLnBrk="1" hangingPunct="1">
              <a:lnSpc>
                <a:spcPct val="80000"/>
              </a:lnSpc>
              <a:buFont typeface="Wingdings" charset="2"/>
              <a:buChar char="Ø"/>
            </a:pPr>
            <a:r>
              <a:rPr lang="en-US" altLang="en-US" sz="2400" b="1">
                <a:latin typeface="Arial Black" charset="0"/>
                <a:sym typeface="Symbol" charset="2"/>
              </a:rPr>
              <a:t>  APTT</a:t>
            </a:r>
          </a:p>
          <a:p>
            <a:pPr algn="l" rtl="0" eaLnBrk="1" hangingPunct="1">
              <a:lnSpc>
                <a:spcPct val="80000"/>
              </a:lnSpc>
              <a:buFont typeface="Wingdings" charset="2"/>
              <a:buChar char="Ø"/>
            </a:pPr>
            <a:r>
              <a:rPr lang="en-US" altLang="en-US" sz="2400" b="1">
                <a:latin typeface="Arial Black" charset="0"/>
              </a:rPr>
              <a:t> </a:t>
            </a:r>
            <a:r>
              <a:rPr lang="en-US" altLang="en-US" sz="2400" b="1">
                <a:latin typeface="Arial Black" charset="0"/>
                <a:sym typeface="Symbol" charset="2"/>
              </a:rPr>
              <a:t></a:t>
            </a:r>
            <a:r>
              <a:rPr lang="en-US" altLang="en-US" sz="2400" b="1">
                <a:latin typeface="Arial Black" charset="0"/>
              </a:rPr>
              <a:t> Thrombin time</a:t>
            </a:r>
          </a:p>
          <a:p>
            <a:pPr algn="l" rtl="0" eaLnBrk="1" hangingPunct="1">
              <a:lnSpc>
                <a:spcPct val="80000"/>
              </a:lnSpc>
              <a:buFont typeface="Wingdings" charset="2"/>
              <a:buChar char="Ø"/>
            </a:pPr>
            <a:r>
              <a:rPr lang="en-US" altLang="en-US" sz="2400" b="1">
                <a:latin typeface="Arial Black" charset="0"/>
              </a:rPr>
              <a:t> </a:t>
            </a:r>
            <a:r>
              <a:rPr lang="en-US" altLang="en-US" sz="2400" b="1">
                <a:latin typeface="Arial Black" charset="0"/>
                <a:sym typeface="Symbol" charset="2"/>
              </a:rPr>
              <a:t> Platelets</a:t>
            </a:r>
          </a:p>
          <a:p>
            <a:pPr algn="l" rtl="0" eaLnBrk="1" hangingPunct="1">
              <a:lnSpc>
                <a:spcPct val="80000"/>
              </a:lnSpc>
              <a:buFont typeface="Wingdings" charset="2"/>
              <a:buChar char="Ø"/>
            </a:pPr>
            <a:r>
              <a:rPr lang="en-US" altLang="en-US" sz="2400" b="1">
                <a:latin typeface="Arial Black" charset="0"/>
              </a:rPr>
              <a:t> </a:t>
            </a:r>
            <a:r>
              <a:rPr lang="en-US" altLang="en-US" sz="2400" b="1">
                <a:latin typeface="Arial Black" charset="0"/>
                <a:sym typeface="Symbol" charset="2"/>
              </a:rPr>
              <a:t> Fibrinogen &lt; 1.0 g/dl (Normal 2.0-4.0 g/dl)</a:t>
            </a:r>
          </a:p>
          <a:p>
            <a:pPr algn="l" rtl="0" eaLnBrk="1" hangingPunct="1">
              <a:lnSpc>
                <a:spcPct val="80000"/>
              </a:lnSpc>
              <a:buFont typeface="Wingdings" charset="2"/>
              <a:buChar char="Ø"/>
            </a:pPr>
            <a:r>
              <a:rPr lang="en-US" altLang="en-US" sz="2400" b="1">
                <a:latin typeface="Arial Black" charset="0"/>
                <a:sym typeface="Symbol" charset="2"/>
              </a:rPr>
              <a:t> </a:t>
            </a:r>
            <a:r>
              <a:rPr lang="en-US" altLang="en-US" sz="2400" b="1">
                <a:latin typeface="Arial Black" charset="0"/>
              </a:rPr>
              <a:t> FDP &amp; D-Dimer</a:t>
            </a:r>
          </a:p>
          <a:p>
            <a:pPr algn="l" rtl="0" eaLnBrk="1" hangingPunct="1">
              <a:lnSpc>
                <a:spcPct val="80000"/>
              </a:lnSpc>
              <a:buFont typeface="Wingdings" charset="2"/>
              <a:buNone/>
            </a:pPr>
            <a:endParaRPr lang="en-US" altLang="en-US" sz="2400" b="1">
              <a:latin typeface="Arial Black" charset="0"/>
            </a:endParaRPr>
          </a:p>
          <a:p>
            <a:pPr algn="l" rtl="0" eaLnBrk="1" hangingPunct="1">
              <a:lnSpc>
                <a:spcPct val="80000"/>
              </a:lnSpc>
              <a:buFont typeface="Wingdings" charset="2"/>
              <a:buNone/>
            </a:pPr>
            <a:r>
              <a:rPr lang="en-US" altLang="en-US" sz="2400" b="1">
                <a:solidFill>
                  <a:srgbClr val="FFCC00"/>
                </a:solidFill>
                <a:latin typeface="Arial Black" charset="0"/>
              </a:rPr>
              <a:t>Management of DIC</a:t>
            </a:r>
          </a:p>
          <a:p>
            <a:pPr algn="l" rtl="0" eaLnBrk="1" hangingPunct="1">
              <a:lnSpc>
                <a:spcPct val="80000"/>
              </a:lnSpc>
              <a:buFont typeface="Wingdings" charset="2"/>
              <a:buChar char="Ø"/>
            </a:pPr>
            <a:r>
              <a:rPr lang="en-US" altLang="en-US" sz="2400" b="1">
                <a:latin typeface="Arial Black" charset="0"/>
              </a:rPr>
              <a:t> Patient resuscitation</a:t>
            </a:r>
          </a:p>
          <a:p>
            <a:pPr marL="457200" lvl="1" indent="0" algn="l" rtl="0" eaLnBrk="1" hangingPunct="1">
              <a:lnSpc>
                <a:spcPct val="80000"/>
              </a:lnSpc>
            </a:pPr>
            <a:r>
              <a:rPr lang="en-US" altLang="en-US" sz="2000" b="1">
                <a:latin typeface="Arial Black" charset="0"/>
              </a:rPr>
              <a:t> Fluids for shock</a:t>
            </a:r>
          </a:p>
          <a:p>
            <a:pPr marL="457200" lvl="1" indent="0" algn="l" rtl="0" eaLnBrk="1" hangingPunct="1">
              <a:lnSpc>
                <a:spcPct val="80000"/>
              </a:lnSpc>
            </a:pPr>
            <a:r>
              <a:rPr lang="en-US" altLang="en-US" sz="2000" b="1">
                <a:latin typeface="Arial Black" charset="0"/>
              </a:rPr>
              <a:t> Antibiotics</a:t>
            </a:r>
          </a:p>
          <a:p>
            <a:pPr marL="457200" lvl="1" indent="0" algn="l" rtl="0" eaLnBrk="1" hangingPunct="1">
              <a:lnSpc>
                <a:spcPct val="80000"/>
              </a:lnSpc>
            </a:pPr>
            <a:r>
              <a:rPr lang="en-US" altLang="en-US" sz="2000" b="1">
                <a:latin typeface="Arial Black" charset="0"/>
              </a:rPr>
              <a:t> Blood transfusion if low Hb</a:t>
            </a:r>
          </a:p>
          <a:p>
            <a:pPr marL="457200" lvl="1" indent="0" algn="l" rtl="0" eaLnBrk="1" hangingPunct="1">
              <a:lnSpc>
                <a:spcPct val="80000"/>
              </a:lnSpc>
            </a:pPr>
            <a:r>
              <a:rPr lang="en-US" altLang="en-US" sz="2000" b="1">
                <a:latin typeface="Arial Black" charset="0"/>
              </a:rPr>
              <a:t> Inotropic support</a:t>
            </a:r>
          </a:p>
          <a:p>
            <a:pPr algn="l" rtl="0" eaLnBrk="1" hangingPunct="1">
              <a:lnSpc>
                <a:spcPct val="80000"/>
              </a:lnSpc>
              <a:buFont typeface="Wingdings" charset="2"/>
              <a:buChar char="Ø"/>
            </a:pPr>
            <a:endParaRPr lang="en-US" altLang="en-US" sz="2400" b="1">
              <a:latin typeface="Arial Black" charset="0"/>
            </a:endParaRPr>
          </a:p>
          <a:p>
            <a:pPr algn="l" rtl="0" eaLnBrk="1" hangingPunct="1">
              <a:lnSpc>
                <a:spcPct val="80000"/>
              </a:lnSpc>
              <a:buFont typeface="Wingdings" charset="2"/>
              <a:buNone/>
            </a:pPr>
            <a:endParaRPr lang="en-US" altLang="en-US" sz="2400" b="1">
              <a:latin typeface="Arial Black" charset="0"/>
            </a:endParaRPr>
          </a:p>
          <a:p>
            <a:pPr marL="457200" lvl="1" indent="0" algn="l" rtl="0" eaLnBrk="1" hangingPunct="1">
              <a:lnSpc>
                <a:spcPct val="80000"/>
              </a:lnSpc>
              <a:buFont typeface="Wingdings" charset="2"/>
              <a:buNone/>
            </a:pPr>
            <a:endParaRPr lang="en-US" altLang="en-US" sz="2000" b="1">
              <a:latin typeface="Arial Black" charset="0"/>
              <a:sym typeface="Symbol" charset="2"/>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17D5C93E-AE0E-9845-94B2-E50EEF8DBCA9}" type="slidenum">
              <a:rPr lang="ar-SA" altLang="en-US" sz="1400"/>
              <a:pPr eaLnBrk="1" hangingPunct="1"/>
              <a:t>61</a:t>
            </a:fld>
            <a:endParaRPr lang="en-US" altLang="en-US" sz="1400"/>
          </a:p>
        </p:txBody>
      </p:sp>
      <p:sp>
        <p:nvSpPr>
          <p:cNvPr id="23554" name="Rectangle 2"/>
          <p:cNvSpPr>
            <a:spLocks noGrp="1" noChangeArrowheads="1"/>
          </p:cNvSpPr>
          <p:nvPr>
            <p:ph type="ctrTitle"/>
          </p:nvPr>
        </p:nvSpPr>
        <p:spPr>
          <a:xfrm>
            <a:off x="685800" y="404813"/>
            <a:ext cx="7772400" cy="647700"/>
          </a:xfrm>
        </p:spPr>
        <p:txBody>
          <a:bodyPr/>
          <a:lstStyle/>
          <a:p>
            <a:pPr rtl="0" eaLnBrk="1" hangingPunct="1">
              <a:defRPr/>
            </a:pPr>
            <a:r>
              <a:rPr lang="en-US" sz="4000" dirty="0" smtClean="0">
                <a:solidFill>
                  <a:srgbClr val="FFFF00"/>
                </a:solidFill>
                <a:latin typeface="Cooper Black" pitchFamily="18" charset="0"/>
                <a:ea typeface="+mj-ea"/>
              </a:rPr>
              <a:t>Management of DIC</a:t>
            </a:r>
          </a:p>
        </p:txBody>
      </p:sp>
      <p:sp>
        <p:nvSpPr>
          <p:cNvPr id="23555" name="Rectangle 3"/>
          <p:cNvSpPr>
            <a:spLocks noGrp="1" noChangeArrowheads="1"/>
          </p:cNvSpPr>
          <p:nvPr>
            <p:ph type="subTitle" idx="1"/>
          </p:nvPr>
        </p:nvSpPr>
        <p:spPr>
          <a:xfrm>
            <a:off x="825500" y="1171575"/>
            <a:ext cx="7683500" cy="1752600"/>
          </a:xfrm>
        </p:spPr>
        <p:txBody>
          <a:bodyPr/>
          <a:lstStyle/>
          <a:p>
            <a:pPr algn="l" rtl="0" eaLnBrk="1" hangingPunct="1">
              <a:lnSpc>
                <a:spcPct val="80000"/>
              </a:lnSpc>
              <a:buFont typeface="Wingdings" charset="2"/>
              <a:buNone/>
            </a:pPr>
            <a:r>
              <a:rPr lang="en-US" altLang="en-US" sz="2600" b="1">
                <a:latin typeface="Arial Black" charset="0"/>
              </a:rPr>
              <a:t> </a:t>
            </a:r>
            <a:r>
              <a:rPr lang="en-US" altLang="en-US" sz="2600" b="1">
                <a:solidFill>
                  <a:srgbClr val="FFC000"/>
                </a:solidFill>
                <a:latin typeface="Arial Black" charset="0"/>
              </a:rPr>
              <a:t>Treat the Cause </a:t>
            </a:r>
          </a:p>
          <a:p>
            <a:pPr algn="l" rtl="0" eaLnBrk="1" hangingPunct="1">
              <a:lnSpc>
                <a:spcPct val="80000"/>
              </a:lnSpc>
              <a:buFont typeface="Wingdings" charset="2"/>
              <a:buChar char="Ø"/>
            </a:pPr>
            <a:r>
              <a:rPr lang="en-US" altLang="en-US" sz="2600" b="1">
                <a:latin typeface="Arial Black" charset="0"/>
              </a:rPr>
              <a:t> In obstetric situations rapid complete </a:t>
            </a:r>
          </a:p>
          <a:p>
            <a:pPr algn="l" rtl="0" eaLnBrk="1" hangingPunct="1">
              <a:lnSpc>
                <a:spcPct val="80000"/>
              </a:lnSpc>
              <a:buFont typeface="Wingdings" charset="2"/>
              <a:buNone/>
            </a:pPr>
            <a:r>
              <a:rPr lang="en-US" altLang="en-US" sz="2600" b="1">
                <a:latin typeface="Arial Black" charset="0"/>
              </a:rPr>
              <a:t>   evacuation of uterus may be life saving</a:t>
            </a:r>
          </a:p>
          <a:p>
            <a:pPr algn="l" rtl="0" eaLnBrk="1" hangingPunct="1">
              <a:lnSpc>
                <a:spcPct val="80000"/>
              </a:lnSpc>
              <a:buFont typeface="Wingdings" charset="2"/>
              <a:buChar char="Ø"/>
            </a:pPr>
            <a:r>
              <a:rPr lang="en-US" altLang="en-US" sz="2600" b="1">
                <a:latin typeface="Arial Black" charset="0"/>
              </a:rPr>
              <a:t> Specific antibiotics for sepsis</a:t>
            </a:r>
          </a:p>
          <a:p>
            <a:pPr algn="l" rtl="0" eaLnBrk="1" hangingPunct="1">
              <a:lnSpc>
                <a:spcPct val="80000"/>
              </a:lnSpc>
              <a:buFont typeface="Wingdings" charset="2"/>
              <a:buChar char="Ø"/>
            </a:pPr>
            <a:r>
              <a:rPr lang="en-US" altLang="en-US" sz="2600" b="1">
                <a:latin typeface="Arial Black" charset="0"/>
              </a:rPr>
              <a:t> Anti snake venom</a:t>
            </a:r>
          </a:p>
          <a:p>
            <a:pPr algn="l" rtl="0" eaLnBrk="1" hangingPunct="1">
              <a:lnSpc>
                <a:spcPct val="80000"/>
              </a:lnSpc>
              <a:buFont typeface="Wingdings" charset="2"/>
              <a:buChar char="Ø"/>
            </a:pPr>
            <a:endParaRPr lang="en-US" altLang="en-US" sz="2600" b="1">
              <a:latin typeface="Arial Black" charset="0"/>
            </a:endParaRPr>
          </a:p>
          <a:p>
            <a:pPr algn="l" rtl="0" eaLnBrk="1" hangingPunct="1">
              <a:lnSpc>
                <a:spcPct val="80000"/>
              </a:lnSpc>
              <a:buFont typeface="Wingdings" charset="2"/>
              <a:buNone/>
            </a:pPr>
            <a:r>
              <a:rPr lang="en-US" altLang="en-US" sz="2600" b="1">
                <a:solidFill>
                  <a:srgbClr val="FFC000"/>
                </a:solidFill>
                <a:latin typeface="Arial Black" charset="0"/>
              </a:rPr>
              <a:t>Blood Product Replacement</a:t>
            </a:r>
          </a:p>
          <a:p>
            <a:pPr algn="l" rtl="0" eaLnBrk="1" hangingPunct="1">
              <a:lnSpc>
                <a:spcPct val="80000"/>
              </a:lnSpc>
              <a:buFont typeface="Wingdings" charset="2"/>
              <a:buChar char="Ø"/>
            </a:pPr>
            <a:r>
              <a:rPr lang="en-US" altLang="en-US" sz="2600" b="1">
                <a:solidFill>
                  <a:srgbClr val="FFC000"/>
                </a:solidFill>
                <a:latin typeface="Arial Black" charset="0"/>
              </a:rPr>
              <a:t> </a:t>
            </a:r>
            <a:r>
              <a:rPr lang="en-US" altLang="en-US" sz="2600" b="1">
                <a:latin typeface="Arial Black" charset="0"/>
              </a:rPr>
              <a:t>FFP in case of bleeding</a:t>
            </a:r>
          </a:p>
          <a:p>
            <a:pPr algn="l" rtl="0" eaLnBrk="1" hangingPunct="1">
              <a:lnSpc>
                <a:spcPct val="80000"/>
              </a:lnSpc>
              <a:buFont typeface="Wingdings" charset="2"/>
              <a:buChar char="Ø"/>
            </a:pPr>
            <a:r>
              <a:rPr lang="en-US" altLang="en-US" sz="2600" b="1">
                <a:latin typeface="Arial Black" charset="0"/>
              </a:rPr>
              <a:t> Platelet transfusion</a:t>
            </a:r>
          </a:p>
          <a:p>
            <a:pPr algn="l" rtl="0" eaLnBrk="1" hangingPunct="1">
              <a:lnSpc>
                <a:spcPct val="80000"/>
              </a:lnSpc>
              <a:buFont typeface="Wingdings" charset="2"/>
              <a:buChar char="Ø"/>
            </a:pPr>
            <a:r>
              <a:rPr lang="en-US" altLang="en-US" sz="2600" b="1">
                <a:latin typeface="Arial Black" charset="0"/>
              </a:rPr>
              <a:t> Cryoprecipitate if fibrnogen &lt; 1.0</a:t>
            </a:r>
          </a:p>
          <a:p>
            <a:pPr algn="l" rtl="0" eaLnBrk="1" hangingPunct="1">
              <a:lnSpc>
                <a:spcPct val="80000"/>
              </a:lnSpc>
              <a:buFont typeface="Wingdings" charset="2"/>
              <a:buChar char="Ø"/>
            </a:pPr>
            <a:r>
              <a:rPr lang="en-US" altLang="en-US" sz="2600" b="1">
                <a:latin typeface="Arial Black" charset="0"/>
              </a:rPr>
              <a:t> Heparin?</a:t>
            </a:r>
          </a:p>
          <a:p>
            <a:pPr algn="l" rtl="0" eaLnBrk="1" hangingPunct="1">
              <a:lnSpc>
                <a:spcPct val="80000"/>
              </a:lnSpc>
              <a:buFont typeface="Wingdings" charset="2"/>
              <a:buChar char="Ø"/>
            </a:pPr>
            <a:r>
              <a:rPr lang="en-US" altLang="en-US" sz="2600" b="1">
                <a:latin typeface="Arial Black" charset="0"/>
              </a:rPr>
              <a:t> Protein-C concentrate in refractory</a:t>
            </a:r>
          </a:p>
          <a:p>
            <a:pPr algn="l" rtl="0" eaLnBrk="1" hangingPunct="1">
              <a:lnSpc>
                <a:spcPct val="80000"/>
              </a:lnSpc>
              <a:buFont typeface="Wingdings" charset="2"/>
              <a:buNone/>
            </a:pPr>
            <a:r>
              <a:rPr lang="en-US" altLang="en-US" sz="2600" b="1">
                <a:latin typeface="Arial Black" charset="0"/>
              </a:rPr>
              <a:t>   cases (benefit doubtful)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body" sz="half" idx="1"/>
          </p:nvPr>
        </p:nvSpPr>
        <p:spPr>
          <a:xfrm>
            <a:off x="457200" y="1600200"/>
            <a:ext cx="4033838" cy="4525963"/>
          </a:xfrm>
        </p:spPr>
        <p:txBody>
          <a:bodyPr/>
          <a:lstStyle/>
          <a:p>
            <a:pPr algn="l" rtl="0" eaLnBrk="1" hangingPunct="1">
              <a:lnSpc>
                <a:spcPct val="90000"/>
              </a:lnSpc>
            </a:pPr>
            <a:r>
              <a:rPr lang="en-US" altLang="en-US" b="1">
                <a:solidFill>
                  <a:srgbClr val="FFFFFF"/>
                </a:solidFill>
              </a:rPr>
              <a:t>Factor XIII deficiency</a:t>
            </a:r>
          </a:p>
          <a:p>
            <a:pPr algn="l" rtl="0" eaLnBrk="1" hangingPunct="1">
              <a:lnSpc>
                <a:spcPct val="90000"/>
              </a:lnSpc>
            </a:pPr>
            <a:r>
              <a:rPr lang="en-US" altLang="en-US" b="1">
                <a:solidFill>
                  <a:srgbClr val="FFFFFF"/>
                </a:solidFill>
              </a:rPr>
              <a:t>Thrombasthenia</a:t>
            </a:r>
          </a:p>
          <a:p>
            <a:pPr lvl="1" algn="l" rtl="0" eaLnBrk="1" hangingPunct="1">
              <a:lnSpc>
                <a:spcPct val="90000"/>
              </a:lnSpc>
            </a:pPr>
            <a:r>
              <a:rPr lang="en-US" altLang="en-US" b="1">
                <a:solidFill>
                  <a:srgbClr val="FFFFFF"/>
                </a:solidFill>
              </a:rPr>
              <a:t>congenital</a:t>
            </a:r>
          </a:p>
          <a:p>
            <a:pPr lvl="1" algn="l" rtl="0" eaLnBrk="1" hangingPunct="1">
              <a:lnSpc>
                <a:spcPct val="90000"/>
              </a:lnSpc>
            </a:pPr>
            <a:r>
              <a:rPr lang="en-US" altLang="en-US" b="1">
                <a:solidFill>
                  <a:srgbClr val="FFFFFF"/>
                </a:solidFill>
              </a:rPr>
              <a:t>drug induced</a:t>
            </a:r>
            <a:endParaRPr lang="en-US" altLang="en-US" sz="2800" b="1">
              <a:solidFill>
                <a:srgbClr val="FFFFFF"/>
              </a:solidFill>
            </a:endParaRPr>
          </a:p>
          <a:p>
            <a:pPr algn="l" rtl="0" eaLnBrk="1" hangingPunct="1">
              <a:lnSpc>
                <a:spcPct val="90000"/>
              </a:lnSpc>
              <a:buFont typeface="Wingdings" charset="2"/>
              <a:buNone/>
            </a:pPr>
            <a:endParaRPr lang="en-GB" altLang="en-US" b="1">
              <a:solidFill>
                <a:srgbClr val="FFFFFF"/>
              </a:solidFill>
            </a:endParaRPr>
          </a:p>
          <a:p>
            <a:pPr algn="l" rtl="0" eaLnBrk="1" hangingPunct="1">
              <a:lnSpc>
                <a:spcPct val="90000"/>
              </a:lnSpc>
            </a:pPr>
            <a:r>
              <a:rPr lang="en-US" altLang="en-US" b="1">
                <a:solidFill>
                  <a:srgbClr val="FFFFFF"/>
                </a:solidFill>
              </a:rPr>
              <a:t>Disorders of vascular hemostasis	</a:t>
            </a:r>
          </a:p>
          <a:p>
            <a:pPr algn="l" rtl="0" eaLnBrk="1" hangingPunct="1">
              <a:lnSpc>
                <a:spcPct val="90000"/>
              </a:lnSpc>
            </a:pPr>
            <a:r>
              <a:rPr lang="en-US" altLang="en-US" b="1">
                <a:solidFill>
                  <a:srgbClr val="FFFFFF"/>
                </a:solidFill>
              </a:rPr>
              <a:t>Scurvy</a:t>
            </a:r>
          </a:p>
        </p:txBody>
      </p:sp>
      <p:sp>
        <p:nvSpPr>
          <p:cNvPr id="148483" name="Rectangle 3"/>
          <p:cNvSpPr>
            <a:spLocks noGrp="1" noChangeArrowheads="1"/>
          </p:cNvSpPr>
          <p:nvPr>
            <p:ph type="title"/>
          </p:nvPr>
        </p:nvSpPr>
        <p:spPr/>
        <p:txBody>
          <a:bodyPr/>
          <a:lstStyle/>
          <a:p>
            <a:pPr eaLnBrk="1" hangingPunct="1"/>
            <a:r>
              <a:rPr lang="en-US" altLang="en-US" sz="4000">
                <a:solidFill>
                  <a:srgbClr val="FFFF00"/>
                </a:solidFill>
              </a:rPr>
              <a:t>PT, APTT, TT, PLT - Normal</a:t>
            </a:r>
            <a:endParaRPr lang="en-US" altLang="en-US" sz="4800" b="1">
              <a:solidFill>
                <a:srgbClr val="FFFF00"/>
              </a:solidFill>
            </a:endParaRPr>
          </a:p>
        </p:txBody>
      </p:sp>
      <p:sp>
        <p:nvSpPr>
          <p:cNvPr id="148484" name="Rectangle 4"/>
          <p:cNvSpPr>
            <a:spLocks noGrp="1" noChangeArrowheads="1"/>
          </p:cNvSpPr>
          <p:nvPr>
            <p:ph type="body" sz="half" idx="2"/>
          </p:nvPr>
        </p:nvSpPr>
        <p:spPr>
          <a:xfrm>
            <a:off x="4652963" y="1600200"/>
            <a:ext cx="4033837" cy="4525963"/>
          </a:xfrm>
        </p:spPr>
        <p:txBody>
          <a:bodyPr/>
          <a:lstStyle/>
          <a:p>
            <a:pPr algn="l" rtl="0" eaLnBrk="1" hangingPunct="1"/>
            <a:r>
              <a:rPr lang="en-GB" altLang="en-US" sz="2400" b="1">
                <a:solidFill>
                  <a:srgbClr val="FFFFFF"/>
                </a:solidFill>
              </a:rPr>
              <a:t>C</a:t>
            </a:r>
            <a:r>
              <a:rPr lang="en-US" altLang="en-US" sz="2400" b="1">
                <a:solidFill>
                  <a:srgbClr val="FFFFFF"/>
                </a:solidFill>
              </a:rPr>
              <a:t>lot solubility</a:t>
            </a:r>
          </a:p>
          <a:p>
            <a:pPr algn="l" rtl="0" eaLnBrk="1" hangingPunct="1"/>
            <a:endParaRPr lang="en-GB" altLang="en-US" sz="2400" b="1">
              <a:solidFill>
                <a:srgbClr val="FFFFFF"/>
              </a:solidFill>
            </a:endParaRPr>
          </a:p>
          <a:p>
            <a:pPr algn="l" rtl="0" eaLnBrk="1" hangingPunct="1"/>
            <a:r>
              <a:rPr lang="en-US" altLang="en-US" sz="2400" b="1">
                <a:solidFill>
                  <a:srgbClr val="FFFFFF"/>
                </a:solidFill>
              </a:rPr>
              <a:t>Platelet function </a:t>
            </a:r>
          </a:p>
          <a:p>
            <a:pPr lvl="1" algn="l" rtl="0" eaLnBrk="1" hangingPunct="1">
              <a:buClr>
                <a:srgbClr val="FFFFFF"/>
              </a:buClr>
              <a:buFontTx/>
              <a:buChar char="•"/>
            </a:pPr>
            <a:r>
              <a:rPr lang="en-US" altLang="en-US" sz="2000" b="1">
                <a:solidFill>
                  <a:srgbClr val="FFFFFF"/>
                </a:solidFill>
              </a:rPr>
              <a:t>BT</a:t>
            </a:r>
          </a:p>
          <a:p>
            <a:pPr lvl="1" algn="l" rtl="0" eaLnBrk="1" hangingPunct="1">
              <a:buClr>
                <a:srgbClr val="FFFFFF"/>
              </a:buClr>
              <a:buFontTx/>
              <a:buChar char="•"/>
            </a:pPr>
            <a:r>
              <a:rPr lang="en-US" altLang="en-US" sz="2000" b="1">
                <a:solidFill>
                  <a:srgbClr val="FFFFFF"/>
                </a:solidFill>
              </a:rPr>
              <a:t>Clot retraction</a:t>
            </a:r>
          </a:p>
          <a:p>
            <a:pPr lvl="1" algn="l" rtl="0" eaLnBrk="1" hangingPunct="1">
              <a:buClr>
                <a:srgbClr val="FFFFFF"/>
              </a:buClr>
              <a:buFontTx/>
              <a:buChar char="•"/>
            </a:pPr>
            <a:r>
              <a:rPr lang="en-US" altLang="en-US" sz="2000" b="1">
                <a:solidFill>
                  <a:srgbClr val="FFFFFF"/>
                </a:solidFill>
              </a:rPr>
              <a:t>Platelet  aggregation</a:t>
            </a:r>
          </a:p>
          <a:p>
            <a:pPr lvl="1" algn="l" rtl="0" eaLnBrk="1" hangingPunct="1">
              <a:buClr>
                <a:srgbClr val="FFFFFF"/>
              </a:buClr>
              <a:buFontTx/>
              <a:buChar char="•"/>
            </a:pPr>
            <a:r>
              <a:rPr lang="en-US" altLang="en-US" sz="2000" b="1">
                <a:solidFill>
                  <a:srgbClr val="FFFFFF"/>
                </a:solidFill>
              </a:rPr>
              <a:t>Plt glycoprotein analysis</a:t>
            </a:r>
            <a:endParaRPr lang="en-US" altLang="en-US" b="1">
              <a:solidFill>
                <a:srgbClr val="FFFFFF"/>
              </a:solidFill>
            </a:endParaRPr>
          </a:p>
          <a:p>
            <a:pPr algn="l" rtl="0" eaLnBrk="1" hangingPunct="1"/>
            <a:r>
              <a:rPr lang="en-US" altLang="en-US" sz="2400" b="1">
                <a:solidFill>
                  <a:srgbClr val="FFFFFF"/>
                </a:solidFill>
              </a:rPr>
              <a:t>Tourniquet  test</a:t>
            </a:r>
          </a:p>
          <a:p>
            <a:pPr algn="l" rtl="0" eaLnBrk="1" hangingPunct="1"/>
            <a:endParaRPr lang="en-GB" altLang="en-US" sz="2400" b="1">
              <a:solidFill>
                <a:srgbClr val="FFFFFF"/>
              </a:solidFill>
            </a:endParaRPr>
          </a:p>
          <a:p>
            <a:pPr algn="l" rtl="0" eaLnBrk="1" hangingPunct="1"/>
            <a:r>
              <a:rPr lang="en-US" altLang="en-US" sz="2400" b="1">
                <a:solidFill>
                  <a:srgbClr val="FFFFFF"/>
                </a:solidFill>
              </a:rPr>
              <a:t>Serum ascorbate level</a:t>
            </a:r>
          </a:p>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8482">
                                            <p:txEl>
                                              <p:pRg st="0" end="0"/>
                                            </p:txEl>
                                          </p:spTgt>
                                        </p:tgtEl>
                                        <p:attrNameLst>
                                          <p:attrName>style.visibility</p:attrName>
                                        </p:attrNameLst>
                                      </p:cBhvr>
                                      <p:to>
                                        <p:strVal val="visible"/>
                                      </p:to>
                                    </p:set>
                                    <p:anim calcmode="lin" valueType="num">
                                      <p:cBhvr additive="base">
                                        <p:cTn id="7" dur="500" fill="hold"/>
                                        <p:tgtEl>
                                          <p:spTgt spid="1484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84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8482">
                                            <p:txEl>
                                              <p:pRg st="1" end="1"/>
                                            </p:txEl>
                                          </p:spTgt>
                                        </p:tgtEl>
                                        <p:attrNameLst>
                                          <p:attrName>style.visibility</p:attrName>
                                        </p:attrNameLst>
                                      </p:cBhvr>
                                      <p:to>
                                        <p:strVal val="visible"/>
                                      </p:to>
                                    </p:set>
                                    <p:anim calcmode="lin" valueType="num">
                                      <p:cBhvr additive="base">
                                        <p:cTn id="13" dur="500" fill="hold"/>
                                        <p:tgtEl>
                                          <p:spTgt spid="1484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848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8482">
                                            <p:txEl>
                                              <p:pRg st="2" end="2"/>
                                            </p:txEl>
                                          </p:spTgt>
                                        </p:tgtEl>
                                        <p:attrNameLst>
                                          <p:attrName>style.visibility</p:attrName>
                                        </p:attrNameLst>
                                      </p:cBhvr>
                                      <p:to>
                                        <p:strVal val="visible"/>
                                      </p:to>
                                    </p:set>
                                    <p:anim calcmode="lin" valueType="num">
                                      <p:cBhvr additive="base">
                                        <p:cTn id="17" dur="500" fill="hold"/>
                                        <p:tgtEl>
                                          <p:spTgt spid="14848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848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8482">
                                            <p:txEl>
                                              <p:pRg st="3" end="3"/>
                                            </p:txEl>
                                          </p:spTgt>
                                        </p:tgtEl>
                                        <p:attrNameLst>
                                          <p:attrName>style.visibility</p:attrName>
                                        </p:attrNameLst>
                                      </p:cBhvr>
                                      <p:to>
                                        <p:strVal val="visible"/>
                                      </p:to>
                                    </p:set>
                                    <p:anim calcmode="lin" valueType="num">
                                      <p:cBhvr additive="base">
                                        <p:cTn id="21" dur="500" fill="hold"/>
                                        <p:tgtEl>
                                          <p:spTgt spid="14848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848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48482">
                                            <p:txEl>
                                              <p:pRg st="5" end="5"/>
                                            </p:txEl>
                                          </p:spTgt>
                                        </p:tgtEl>
                                        <p:attrNameLst>
                                          <p:attrName>style.visibility</p:attrName>
                                        </p:attrNameLst>
                                      </p:cBhvr>
                                      <p:to>
                                        <p:strVal val="visible"/>
                                      </p:to>
                                    </p:set>
                                    <p:anim calcmode="lin" valueType="num">
                                      <p:cBhvr additive="base">
                                        <p:cTn id="27" dur="500" fill="hold"/>
                                        <p:tgtEl>
                                          <p:spTgt spid="14848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4848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48482">
                                            <p:txEl>
                                              <p:pRg st="6" end="6"/>
                                            </p:txEl>
                                          </p:spTgt>
                                        </p:tgtEl>
                                        <p:attrNameLst>
                                          <p:attrName>style.visibility</p:attrName>
                                        </p:attrNameLst>
                                      </p:cBhvr>
                                      <p:to>
                                        <p:strVal val="visible"/>
                                      </p:to>
                                    </p:set>
                                    <p:anim calcmode="lin" valueType="num">
                                      <p:cBhvr additive="base">
                                        <p:cTn id="33" dur="500" fill="hold"/>
                                        <p:tgtEl>
                                          <p:spTgt spid="14848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4848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8484">
                                            <p:txEl>
                                              <p:pRg st="0" end="0"/>
                                            </p:txEl>
                                          </p:spTgt>
                                        </p:tgtEl>
                                        <p:attrNameLst>
                                          <p:attrName>style.visibility</p:attrName>
                                        </p:attrNameLst>
                                      </p:cBhvr>
                                      <p:to>
                                        <p:strVal val="visible"/>
                                      </p:to>
                                    </p:set>
                                    <p:anim calcmode="lin" valueType="num">
                                      <p:cBhvr additive="base">
                                        <p:cTn id="39" dur="500" fill="hold"/>
                                        <p:tgtEl>
                                          <p:spTgt spid="148484">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48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48484">
                                            <p:txEl>
                                              <p:pRg st="2" end="2"/>
                                            </p:txEl>
                                          </p:spTgt>
                                        </p:tgtEl>
                                        <p:attrNameLst>
                                          <p:attrName>style.visibility</p:attrName>
                                        </p:attrNameLst>
                                      </p:cBhvr>
                                      <p:to>
                                        <p:strVal val="visible"/>
                                      </p:to>
                                    </p:set>
                                    <p:anim calcmode="lin" valueType="num">
                                      <p:cBhvr additive="base">
                                        <p:cTn id="45" dur="500" fill="hold"/>
                                        <p:tgtEl>
                                          <p:spTgt spid="148484">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8484">
                                            <p:txEl>
                                              <p:pRg st="2" end="2"/>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48484">
                                            <p:txEl>
                                              <p:pRg st="3" end="3"/>
                                            </p:txEl>
                                          </p:spTgt>
                                        </p:tgtEl>
                                        <p:attrNameLst>
                                          <p:attrName>style.visibility</p:attrName>
                                        </p:attrNameLst>
                                      </p:cBhvr>
                                      <p:to>
                                        <p:strVal val="visible"/>
                                      </p:to>
                                    </p:set>
                                    <p:anim calcmode="lin" valueType="num">
                                      <p:cBhvr additive="base">
                                        <p:cTn id="49" dur="500" fill="hold"/>
                                        <p:tgtEl>
                                          <p:spTgt spid="148484">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8484">
                                            <p:txEl>
                                              <p:pRg st="3" end="3"/>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48484">
                                            <p:txEl>
                                              <p:pRg st="4" end="4"/>
                                            </p:txEl>
                                          </p:spTgt>
                                        </p:tgtEl>
                                        <p:attrNameLst>
                                          <p:attrName>style.visibility</p:attrName>
                                        </p:attrNameLst>
                                      </p:cBhvr>
                                      <p:to>
                                        <p:strVal val="visible"/>
                                      </p:to>
                                    </p:set>
                                    <p:anim calcmode="lin" valueType="num">
                                      <p:cBhvr additive="base">
                                        <p:cTn id="53" dur="500" fill="hold"/>
                                        <p:tgtEl>
                                          <p:spTgt spid="148484">
                                            <p:txEl>
                                              <p:pRg st="4" end="4"/>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48484">
                                            <p:txEl>
                                              <p:pRg st="4" end="4"/>
                                            </p:tx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48484">
                                            <p:txEl>
                                              <p:pRg st="5" end="5"/>
                                            </p:txEl>
                                          </p:spTgt>
                                        </p:tgtEl>
                                        <p:attrNameLst>
                                          <p:attrName>style.visibility</p:attrName>
                                        </p:attrNameLst>
                                      </p:cBhvr>
                                      <p:to>
                                        <p:strVal val="visible"/>
                                      </p:to>
                                    </p:set>
                                    <p:anim calcmode="lin" valueType="num">
                                      <p:cBhvr additive="base">
                                        <p:cTn id="57" dur="500" fill="hold"/>
                                        <p:tgtEl>
                                          <p:spTgt spid="148484">
                                            <p:txEl>
                                              <p:pRg st="5" end="5"/>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48484">
                                            <p:txEl>
                                              <p:pRg st="5" end="5"/>
                                            </p:txEl>
                                          </p:spTgt>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48484">
                                            <p:txEl>
                                              <p:pRg st="6" end="6"/>
                                            </p:txEl>
                                          </p:spTgt>
                                        </p:tgtEl>
                                        <p:attrNameLst>
                                          <p:attrName>style.visibility</p:attrName>
                                        </p:attrNameLst>
                                      </p:cBhvr>
                                      <p:to>
                                        <p:strVal val="visible"/>
                                      </p:to>
                                    </p:set>
                                    <p:anim calcmode="lin" valueType="num">
                                      <p:cBhvr additive="base">
                                        <p:cTn id="61" dur="500" fill="hold"/>
                                        <p:tgtEl>
                                          <p:spTgt spid="148484">
                                            <p:txEl>
                                              <p:pRg st="6" end="6"/>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48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48484">
                                            <p:txEl>
                                              <p:pRg st="7" end="7"/>
                                            </p:txEl>
                                          </p:spTgt>
                                        </p:tgtEl>
                                        <p:attrNameLst>
                                          <p:attrName>style.visibility</p:attrName>
                                        </p:attrNameLst>
                                      </p:cBhvr>
                                      <p:to>
                                        <p:strVal val="visible"/>
                                      </p:to>
                                    </p:set>
                                    <p:anim calcmode="lin" valueType="num">
                                      <p:cBhvr additive="base">
                                        <p:cTn id="67" dur="500" fill="hold"/>
                                        <p:tgtEl>
                                          <p:spTgt spid="148484">
                                            <p:txEl>
                                              <p:pRg st="7" end="7"/>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4848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48484">
                                            <p:txEl>
                                              <p:pRg st="9" end="9"/>
                                            </p:txEl>
                                          </p:spTgt>
                                        </p:tgtEl>
                                        <p:attrNameLst>
                                          <p:attrName>style.visibility</p:attrName>
                                        </p:attrNameLst>
                                      </p:cBhvr>
                                      <p:to>
                                        <p:strVal val="visible"/>
                                      </p:to>
                                    </p:set>
                                    <p:anim calcmode="lin" valueType="num">
                                      <p:cBhvr additive="base">
                                        <p:cTn id="73" dur="500" fill="hold"/>
                                        <p:tgtEl>
                                          <p:spTgt spid="148484">
                                            <p:txEl>
                                              <p:pRg st="9" end="9"/>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4848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build="p" autoUpdateAnimBg="0"/>
      <p:bldP spid="148484"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2"/>
          <p:cNvSpPr>
            <a:spLocks noChangeShapeType="1"/>
          </p:cNvSpPr>
          <p:nvPr/>
        </p:nvSpPr>
        <p:spPr bwMode="auto">
          <a:xfrm>
            <a:off x="6035675" y="2263775"/>
            <a:ext cx="0" cy="1143000"/>
          </a:xfrm>
          <a:prstGeom prst="line">
            <a:avLst/>
          </a:prstGeom>
          <a:noFill/>
          <a:ln w="381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63" name="Rectangle 3"/>
          <p:cNvSpPr>
            <a:spLocks noChangeArrowheads="1"/>
          </p:cNvSpPr>
          <p:nvPr/>
        </p:nvSpPr>
        <p:spPr bwMode="auto">
          <a:xfrm>
            <a:off x="6553200" y="1600200"/>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99FF33"/>
                </a:solidFill>
                <a:latin typeface="Times New Roman" charset="0"/>
              </a:rPr>
              <a:t> </a:t>
            </a:r>
            <a:r>
              <a:rPr lang="en-US" altLang="en-US" sz="2400" b="1">
                <a:solidFill>
                  <a:srgbClr val="FFFF00"/>
                </a:solidFill>
              </a:rPr>
              <a:t>PT</a:t>
            </a:r>
            <a:endParaRPr lang="en-US" altLang="en-US" sz="2400">
              <a:solidFill>
                <a:srgbClr val="FF0066"/>
              </a:solidFill>
              <a:latin typeface="Times New Roman" charset="0"/>
            </a:endParaRPr>
          </a:p>
        </p:txBody>
      </p:sp>
      <p:sp>
        <p:nvSpPr>
          <p:cNvPr id="66564" name="Rectangle 4"/>
          <p:cNvSpPr>
            <a:spLocks noChangeArrowheads="1"/>
          </p:cNvSpPr>
          <p:nvPr/>
        </p:nvSpPr>
        <p:spPr bwMode="auto">
          <a:xfrm>
            <a:off x="6477000" y="2781300"/>
            <a:ext cx="854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a:t>
            </a:r>
          </a:p>
          <a:p>
            <a:pPr algn="l" rtl="0"/>
            <a:r>
              <a:rPr lang="en-US" altLang="en-US" sz="2400">
                <a:solidFill>
                  <a:srgbClr val="FFFFFF"/>
                </a:solidFill>
                <a:latin typeface="Times New Roman" charset="0"/>
              </a:rPr>
              <a:t>TT</a:t>
            </a:r>
            <a:endParaRPr lang="en-US" altLang="en-US" sz="2400">
              <a:solidFill>
                <a:srgbClr val="99FF33"/>
              </a:solidFill>
              <a:latin typeface="Times New Roman" charset="0"/>
            </a:endParaRPr>
          </a:p>
        </p:txBody>
      </p:sp>
      <p:sp>
        <p:nvSpPr>
          <p:cNvPr id="66565" name="Rectangle 5"/>
          <p:cNvSpPr>
            <a:spLocks noChangeArrowheads="1"/>
          </p:cNvSpPr>
          <p:nvPr/>
        </p:nvSpPr>
        <p:spPr bwMode="auto">
          <a:xfrm>
            <a:off x="3886200" y="15621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FF"/>
                </a:solidFill>
                <a:latin typeface="Times New Roman" charset="0"/>
              </a:rPr>
              <a:t>APTT</a:t>
            </a:r>
            <a:endParaRPr lang="en-US" altLang="en-US" sz="2400">
              <a:solidFill>
                <a:srgbClr val="99FF33"/>
              </a:solidFill>
              <a:latin typeface="Times New Roman" charset="0"/>
            </a:endParaRPr>
          </a:p>
        </p:txBody>
      </p:sp>
      <p:sp>
        <p:nvSpPr>
          <p:cNvPr id="66566" name="Rectangle 6"/>
          <p:cNvSpPr>
            <a:spLocks noChangeArrowheads="1"/>
          </p:cNvSpPr>
          <p:nvPr/>
        </p:nvSpPr>
        <p:spPr bwMode="auto">
          <a:xfrm>
            <a:off x="1066800" y="2606675"/>
            <a:ext cx="279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4000" b="1">
                <a:solidFill>
                  <a:srgbClr val="FFFF00"/>
                </a:solidFill>
              </a:rPr>
              <a:t>PT</a:t>
            </a:r>
            <a:r>
              <a:rPr lang="en-US" altLang="en-US" sz="4000" b="1">
                <a:solidFill>
                  <a:srgbClr val="FFFF00"/>
                </a:solidFill>
                <a:latin typeface="Times New Roman" charset="0"/>
              </a:rPr>
              <a:t> - </a:t>
            </a:r>
            <a:r>
              <a:rPr lang="en-US" altLang="en-US" sz="4000" b="1">
                <a:solidFill>
                  <a:srgbClr val="FFFF00"/>
                </a:solidFill>
                <a:latin typeface="Times New Roman" charset="0"/>
                <a:sym typeface="Symbol" charset="2"/>
              </a:rPr>
              <a:t></a:t>
            </a:r>
            <a:endParaRPr lang="en-US" altLang="en-US" sz="4000" b="1">
              <a:solidFill>
                <a:schemeClr val="accent1"/>
              </a:solidFill>
              <a:latin typeface="Times New Roman" charset="0"/>
            </a:endParaRPr>
          </a:p>
          <a:p>
            <a:pPr algn="l" rtl="0"/>
            <a:r>
              <a:rPr lang="en-US" altLang="en-US" sz="2400">
                <a:solidFill>
                  <a:srgbClr val="FFFFFF"/>
                </a:solidFill>
                <a:latin typeface="Times New Roman" charset="0"/>
              </a:rPr>
              <a:t>APTT, TT, PLT - N</a:t>
            </a:r>
            <a:endParaRPr lang="en-US" altLang="en-US" sz="2400">
              <a:solidFill>
                <a:srgbClr val="99FF33"/>
              </a:solidFill>
              <a:latin typeface="Times New Roman" charset="0"/>
            </a:endParaRPr>
          </a:p>
        </p:txBody>
      </p:sp>
      <p:sp>
        <p:nvSpPr>
          <p:cNvPr id="66567" name="Rectangle 7"/>
          <p:cNvSpPr>
            <a:spLocks noChangeArrowheads="1"/>
          </p:cNvSpPr>
          <p:nvPr/>
        </p:nvSpPr>
        <p:spPr bwMode="auto">
          <a:xfrm>
            <a:off x="5165725" y="3870325"/>
            <a:ext cx="359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	</a:t>
            </a:r>
          </a:p>
        </p:txBody>
      </p:sp>
      <p:sp>
        <p:nvSpPr>
          <p:cNvPr id="66568" name="Rectangle 8"/>
          <p:cNvSpPr>
            <a:spLocks noChangeArrowheads="1"/>
          </p:cNvSpPr>
          <p:nvPr/>
        </p:nvSpPr>
        <p:spPr bwMode="auto">
          <a:xfrm>
            <a:off x="4267200" y="838200"/>
            <a:ext cx="768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HMWK</a:t>
            </a:r>
          </a:p>
        </p:txBody>
      </p:sp>
      <p:sp>
        <p:nvSpPr>
          <p:cNvPr id="66569" name="Rectangle 9"/>
          <p:cNvSpPr>
            <a:spLocks noChangeArrowheads="1"/>
          </p:cNvSpPr>
          <p:nvPr/>
        </p:nvSpPr>
        <p:spPr bwMode="auto">
          <a:xfrm>
            <a:off x="4648200" y="1042988"/>
            <a:ext cx="46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XII</a:t>
            </a:r>
          </a:p>
        </p:txBody>
      </p:sp>
      <p:sp>
        <p:nvSpPr>
          <p:cNvPr id="66570" name="Rectangle 10"/>
          <p:cNvSpPr>
            <a:spLocks noChangeArrowheads="1"/>
          </p:cNvSpPr>
          <p:nvPr/>
        </p:nvSpPr>
        <p:spPr bwMode="auto">
          <a:xfrm>
            <a:off x="4876800" y="1271588"/>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PK</a:t>
            </a:r>
          </a:p>
        </p:txBody>
      </p:sp>
      <p:sp>
        <p:nvSpPr>
          <p:cNvPr id="66571" name="Rectangle 11"/>
          <p:cNvSpPr>
            <a:spLocks noChangeArrowheads="1"/>
          </p:cNvSpPr>
          <p:nvPr/>
        </p:nvSpPr>
        <p:spPr bwMode="auto">
          <a:xfrm>
            <a:off x="5029200" y="1500188"/>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a:t>
            </a:r>
          </a:p>
        </p:txBody>
      </p:sp>
      <p:sp>
        <p:nvSpPr>
          <p:cNvPr id="66572" name="Rectangle 12"/>
          <p:cNvSpPr>
            <a:spLocks noChangeArrowheads="1"/>
          </p:cNvSpPr>
          <p:nvPr/>
        </p:nvSpPr>
        <p:spPr bwMode="auto">
          <a:xfrm>
            <a:off x="5181600" y="1728788"/>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IX</a:t>
            </a:r>
          </a:p>
        </p:txBody>
      </p:sp>
      <p:sp>
        <p:nvSpPr>
          <p:cNvPr id="66573" name="Rectangle 13"/>
          <p:cNvSpPr>
            <a:spLocks noChangeArrowheads="1"/>
          </p:cNvSpPr>
          <p:nvPr/>
        </p:nvSpPr>
        <p:spPr bwMode="auto">
          <a:xfrm>
            <a:off x="5334000" y="2057400"/>
            <a:ext cx="48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VIII</a:t>
            </a:r>
          </a:p>
        </p:txBody>
      </p:sp>
      <p:sp>
        <p:nvSpPr>
          <p:cNvPr id="66574" name="Rectangle 14"/>
          <p:cNvSpPr>
            <a:spLocks noChangeArrowheads="1"/>
          </p:cNvSpPr>
          <p:nvPr/>
        </p:nvSpPr>
        <p:spPr bwMode="auto">
          <a:xfrm>
            <a:off x="6858000" y="86836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800">
                <a:solidFill>
                  <a:srgbClr val="FF33FF"/>
                </a:solidFill>
                <a:latin typeface="Times New Roman" charset="0"/>
              </a:rPr>
              <a:t>VII</a:t>
            </a:r>
          </a:p>
        </p:txBody>
      </p:sp>
      <p:sp>
        <p:nvSpPr>
          <p:cNvPr id="66575" name="Rectangle 15"/>
          <p:cNvSpPr>
            <a:spLocks noChangeArrowheads="1"/>
          </p:cNvSpPr>
          <p:nvPr/>
        </p:nvSpPr>
        <p:spPr bwMode="auto">
          <a:xfrm>
            <a:off x="6019800" y="2262188"/>
            <a:ext cx="70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X</a:t>
            </a:r>
          </a:p>
        </p:txBody>
      </p:sp>
      <p:sp>
        <p:nvSpPr>
          <p:cNvPr id="66576" name="Rectangle 16"/>
          <p:cNvSpPr>
            <a:spLocks noChangeArrowheads="1"/>
          </p:cNvSpPr>
          <p:nvPr/>
        </p:nvSpPr>
        <p:spPr bwMode="auto">
          <a:xfrm>
            <a:off x="6019800" y="2643188"/>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latin typeface="Times New Roman" charset="0"/>
              </a:rPr>
              <a:t> </a:t>
            </a:r>
            <a:r>
              <a:rPr lang="en-US" altLang="en-US" sz="1600">
                <a:solidFill>
                  <a:srgbClr val="FF33FF"/>
                </a:solidFill>
                <a:latin typeface="Times New Roman" charset="0"/>
              </a:rPr>
              <a:t>V</a:t>
            </a:r>
          </a:p>
        </p:txBody>
      </p:sp>
      <p:sp>
        <p:nvSpPr>
          <p:cNvPr id="66577" name="Rectangle 17"/>
          <p:cNvSpPr>
            <a:spLocks noChangeArrowheads="1"/>
          </p:cNvSpPr>
          <p:nvPr/>
        </p:nvSpPr>
        <p:spPr bwMode="auto">
          <a:xfrm>
            <a:off x="6096000" y="2871788"/>
            <a:ext cx="777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II</a:t>
            </a:r>
          </a:p>
        </p:txBody>
      </p:sp>
      <p:sp>
        <p:nvSpPr>
          <p:cNvPr id="66578" name="Rectangle 18"/>
          <p:cNvSpPr>
            <a:spLocks noChangeArrowheads="1"/>
          </p:cNvSpPr>
          <p:nvPr/>
        </p:nvSpPr>
        <p:spPr bwMode="auto">
          <a:xfrm>
            <a:off x="6096000" y="3100388"/>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a:t>
            </a:r>
          </a:p>
        </p:txBody>
      </p:sp>
      <p:sp>
        <p:nvSpPr>
          <p:cNvPr id="123923" name="Rectangle 19"/>
          <p:cNvSpPr>
            <a:spLocks noChangeArrowheads="1"/>
          </p:cNvSpPr>
          <p:nvPr/>
        </p:nvSpPr>
        <p:spPr bwMode="auto">
          <a:xfrm>
            <a:off x="914400" y="4267200"/>
            <a:ext cx="411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800">
                <a:solidFill>
                  <a:srgbClr val="FFFF00"/>
                </a:solidFill>
                <a:latin typeface="Times New Roman" charset="0"/>
              </a:rPr>
              <a:t>* Factor VII deficiency</a:t>
            </a:r>
          </a:p>
          <a:p>
            <a:pPr algn="l" rtl="0"/>
            <a:r>
              <a:rPr lang="en-US" altLang="en-US" sz="2800">
                <a:solidFill>
                  <a:srgbClr val="FFFF00"/>
                </a:solidFill>
                <a:latin typeface="Times New Roman" charset="0"/>
              </a:rPr>
              <a:t>* Anticoagulant  therapy</a:t>
            </a:r>
          </a:p>
        </p:txBody>
      </p:sp>
      <p:sp>
        <p:nvSpPr>
          <p:cNvPr id="66580" name="Line 20"/>
          <p:cNvSpPr>
            <a:spLocks noChangeShapeType="1"/>
          </p:cNvSpPr>
          <p:nvPr/>
        </p:nvSpPr>
        <p:spPr bwMode="auto">
          <a:xfrm>
            <a:off x="5121275" y="1044575"/>
            <a:ext cx="914400" cy="1219200"/>
          </a:xfrm>
          <a:prstGeom prst="line">
            <a:avLst/>
          </a:prstGeom>
          <a:noFill/>
          <a:ln w="381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81" name="Line 21"/>
          <p:cNvSpPr>
            <a:spLocks noChangeShapeType="1"/>
          </p:cNvSpPr>
          <p:nvPr/>
        </p:nvSpPr>
        <p:spPr bwMode="auto">
          <a:xfrm flipV="1">
            <a:off x="6035675" y="1044575"/>
            <a:ext cx="838200" cy="12192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923"/>
                                        </p:tgtEl>
                                        <p:attrNameLst>
                                          <p:attrName>style.visibility</p:attrName>
                                        </p:attrNameLst>
                                      </p:cBhvr>
                                      <p:to>
                                        <p:strVal val="visible"/>
                                      </p:to>
                                    </p:set>
                                    <p:anim calcmode="lin" valueType="num">
                                      <p:cBhvr additive="base">
                                        <p:cTn id="7" dur="500" fill="hold"/>
                                        <p:tgtEl>
                                          <p:spTgt spid="123923"/>
                                        </p:tgtEl>
                                        <p:attrNameLst>
                                          <p:attrName>ppt_x</p:attrName>
                                        </p:attrNameLst>
                                      </p:cBhvr>
                                      <p:tavLst>
                                        <p:tav tm="0">
                                          <p:val>
                                            <p:strVal val="0-#ppt_w/2"/>
                                          </p:val>
                                        </p:tav>
                                        <p:tav tm="100000">
                                          <p:val>
                                            <p:strVal val="#ppt_x"/>
                                          </p:val>
                                        </p:tav>
                                      </p:tavLst>
                                    </p:anim>
                                    <p:anim calcmode="lin" valueType="num">
                                      <p:cBhvr additive="base">
                                        <p:cTn id="8" dur="500" fill="hold"/>
                                        <p:tgtEl>
                                          <p:spTgt spid="1239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2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219200" y="2590800"/>
            <a:ext cx="241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3600" b="1">
                <a:solidFill>
                  <a:srgbClr val="FFFF00"/>
                </a:solidFill>
                <a:latin typeface="Times New Roman" charset="0"/>
              </a:rPr>
              <a:t>APTT - </a:t>
            </a:r>
            <a:r>
              <a:rPr lang="en-US" altLang="en-US" sz="3600" b="1">
                <a:solidFill>
                  <a:srgbClr val="FFFF00"/>
                </a:solidFill>
                <a:latin typeface="Times New Roman" charset="0"/>
                <a:sym typeface="Symbol" charset="2"/>
              </a:rPr>
              <a:t></a:t>
            </a:r>
            <a:endParaRPr lang="en-US" altLang="en-US" sz="3600" b="1">
              <a:solidFill>
                <a:srgbClr val="FFFF00"/>
              </a:solidFill>
              <a:latin typeface="Times New Roman" charset="0"/>
            </a:endParaRPr>
          </a:p>
          <a:p>
            <a:pPr algn="l" rtl="0"/>
            <a:r>
              <a:rPr lang="en-US" altLang="en-US" sz="2400">
                <a:solidFill>
                  <a:srgbClr val="FFFFFF"/>
                </a:solidFill>
                <a:latin typeface="Times New Roman" charset="0"/>
              </a:rPr>
              <a:t>PT, TT, PLT - N</a:t>
            </a:r>
            <a:endParaRPr lang="en-US" altLang="en-US" sz="2400">
              <a:solidFill>
                <a:srgbClr val="99FF33"/>
              </a:solidFill>
              <a:latin typeface="Times New Roman" charset="0"/>
            </a:endParaRPr>
          </a:p>
        </p:txBody>
      </p:sp>
      <p:sp>
        <p:nvSpPr>
          <p:cNvPr id="67587" name="Rectangle 3"/>
          <p:cNvSpPr>
            <a:spLocks noChangeArrowheads="1"/>
          </p:cNvSpPr>
          <p:nvPr/>
        </p:nvSpPr>
        <p:spPr bwMode="auto">
          <a:xfrm>
            <a:off x="5165725" y="3870325"/>
            <a:ext cx="359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	</a:t>
            </a:r>
          </a:p>
        </p:txBody>
      </p:sp>
      <p:sp>
        <p:nvSpPr>
          <p:cNvPr id="124932" name="Rectangle 4"/>
          <p:cNvSpPr>
            <a:spLocks noChangeArrowheads="1"/>
          </p:cNvSpPr>
          <p:nvPr/>
        </p:nvSpPr>
        <p:spPr bwMode="auto">
          <a:xfrm>
            <a:off x="1189038" y="4114800"/>
            <a:ext cx="32385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800">
                <a:solidFill>
                  <a:srgbClr val="FFFF00"/>
                </a:solidFill>
                <a:latin typeface="Times New Roman" charset="0"/>
              </a:rPr>
              <a:t>* Factor deficiency</a:t>
            </a:r>
          </a:p>
          <a:p>
            <a:pPr algn="l" rtl="0"/>
            <a:r>
              <a:rPr lang="en-US" altLang="en-US" sz="2800">
                <a:solidFill>
                  <a:srgbClr val="FFFF00"/>
                </a:solidFill>
                <a:latin typeface="Times New Roman" charset="0"/>
              </a:rPr>
              <a:t>* vWD</a:t>
            </a:r>
          </a:p>
          <a:p>
            <a:pPr algn="l" rtl="0"/>
            <a:r>
              <a:rPr lang="en-US" altLang="en-US" sz="2800">
                <a:solidFill>
                  <a:srgbClr val="FFFF00"/>
                </a:solidFill>
                <a:latin typeface="Times New Roman" charset="0"/>
              </a:rPr>
              <a:t>* Inhibitors</a:t>
            </a:r>
          </a:p>
          <a:p>
            <a:pPr algn="l" rtl="0"/>
            <a:r>
              <a:rPr lang="en-US" altLang="en-US" sz="2800">
                <a:solidFill>
                  <a:srgbClr val="FFFF00"/>
                </a:solidFill>
                <a:latin typeface="Times New Roman" charset="0"/>
              </a:rPr>
              <a:t>* Heparin therapy</a:t>
            </a:r>
          </a:p>
        </p:txBody>
      </p:sp>
      <p:sp>
        <p:nvSpPr>
          <p:cNvPr id="67589" name="Line 5"/>
          <p:cNvSpPr>
            <a:spLocks noChangeShapeType="1"/>
          </p:cNvSpPr>
          <p:nvPr/>
        </p:nvSpPr>
        <p:spPr bwMode="auto">
          <a:xfrm>
            <a:off x="6019800" y="2263775"/>
            <a:ext cx="0" cy="1143000"/>
          </a:xfrm>
          <a:prstGeom prst="line">
            <a:avLst/>
          </a:prstGeom>
          <a:noFill/>
          <a:ln w="381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7590" name="Rectangle 6"/>
          <p:cNvSpPr>
            <a:spLocks noChangeArrowheads="1"/>
          </p:cNvSpPr>
          <p:nvPr/>
        </p:nvSpPr>
        <p:spPr bwMode="auto">
          <a:xfrm>
            <a:off x="6537325" y="1600200"/>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99FF33"/>
                </a:solidFill>
                <a:latin typeface="Times New Roman" charset="0"/>
              </a:rPr>
              <a:t> </a:t>
            </a:r>
            <a:r>
              <a:rPr lang="en-US" altLang="en-US" sz="2400">
                <a:solidFill>
                  <a:srgbClr val="FFFFFF"/>
                </a:solidFill>
              </a:rPr>
              <a:t>PT</a:t>
            </a:r>
            <a:endParaRPr lang="en-US" altLang="en-US" sz="2400">
              <a:solidFill>
                <a:srgbClr val="FF0066"/>
              </a:solidFill>
              <a:latin typeface="Times New Roman" charset="0"/>
            </a:endParaRPr>
          </a:p>
        </p:txBody>
      </p:sp>
      <p:sp>
        <p:nvSpPr>
          <p:cNvPr id="67591" name="Rectangle 7"/>
          <p:cNvSpPr>
            <a:spLocks noChangeArrowheads="1"/>
          </p:cNvSpPr>
          <p:nvPr/>
        </p:nvSpPr>
        <p:spPr bwMode="auto">
          <a:xfrm>
            <a:off x="6461125" y="2781300"/>
            <a:ext cx="854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a:t>
            </a:r>
          </a:p>
          <a:p>
            <a:pPr algn="l" rtl="0"/>
            <a:r>
              <a:rPr lang="en-US" altLang="en-US" sz="2400">
                <a:solidFill>
                  <a:srgbClr val="FFFFFF"/>
                </a:solidFill>
                <a:latin typeface="Times New Roman" charset="0"/>
              </a:rPr>
              <a:t>TT</a:t>
            </a:r>
            <a:endParaRPr lang="en-US" altLang="en-US" sz="2400">
              <a:solidFill>
                <a:srgbClr val="99FF33"/>
              </a:solidFill>
              <a:latin typeface="Times New Roman" charset="0"/>
            </a:endParaRPr>
          </a:p>
        </p:txBody>
      </p:sp>
      <p:sp>
        <p:nvSpPr>
          <p:cNvPr id="67592" name="Rectangle 8"/>
          <p:cNvSpPr>
            <a:spLocks noChangeArrowheads="1"/>
          </p:cNvSpPr>
          <p:nvPr/>
        </p:nvSpPr>
        <p:spPr bwMode="auto">
          <a:xfrm>
            <a:off x="3870325" y="15621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b="1">
                <a:solidFill>
                  <a:srgbClr val="FFFF00"/>
                </a:solidFill>
                <a:latin typeface="Times New Roman" charset="0"/>
              </a:rPr>
              <a:t>APTT</a:t>
            </a:r>
            <a:endParaRPr lang="en-US" altLang="en-US" sz="2400">
              <a:solidFill>
                <a:srgbClr val="99FF33"/>
              </a:solidFill>
              <a:latin typeface="Times New Roman" charset="0"/>
            </a:endParaRPr>
          </a:p>
        </p:txBody>
      </p:sp>
      <p:sp>
        <p:nvSpPr>
          <p:cNvPr id="67593" name="Rectangle 9"/>
          <p:cNvSpPr>
            <a:spLocks noChangeArrowheads="1"/>
          </p:cNvSpPr>
          <p:nvPr/>
        </p:nvSpPr>
        <p:spPr bwMode="auto">
          <a:xfrm>
            <a:off x="4251325" y="838200"/>
            <a:ext cx="768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HMWK</a:t>
            </a:r>
          </a:p>
        </p:txBody>
      </p:sp>
      <p:sp>
        <p:nvSpPr>
          <p:cNvPr id="67594" name="Rectangle 10"/>
          <p:cNvSpPr>
            <a:spLocks noChangeArrowheads="1"/>
          </p:cNvSpPr>
          <p:nvPr/>
        </p:nvSpPr>
        <p:spPr bwMode="auto">
          <a:xfrm>
            <a:off x="4632325" y="1042988"/>
            <a:ext cx="46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XII</a:t>
            </a:r>
          </a:p>
        </p:txBody>
      </p:sp>
      <p:sp>
        <p:nvSpPr>
          <p:cNvPr id="67595" name="Rectangle 11"/>
          <p:cNvSpPr>
            <a:spLocks noChangeArrowheads="1"/>
          </p:cNvSpPr>
          <p:nvPr/>
        </p:nvSpPr>
        <p:spPr bwMode="auto">
          <a:xfrm>
            <a:off x="4860925" y="1271588"/>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PK</a:t>
            </a:r>
          </a:p>
        </p:txBody>
      </p:sp>
      <p:sp>
        <p:nvSpPr>
          <p:cNvPr id="67596" name="Rectangle 12"/>
          <p:cNvSpPr>
            <a:spLocks noChangeArrowheads="1"/>
          </p:cNvSpPr>
          <p:nvPr/>
        </p:nvSpPr>
        <p:spPr bwMode="auto">
          <a:xfrm>
            <a:off x="5013325" y="1500188"/>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a:t>
            </a:r>
          </a:p>
        </p:txBody>
      </p:sp>
      <p:sp>
        <p:nvSpPr>
          <p:cNvPr id="67597" name="Rectangle 13"/>
          <p:cNvSpPr>
            <a:spLocks noChangeArrowheads="1"/>
          </p:cNvSpPr>
          <p:nvPr/>
        </p:nvSpPr>
        <p:spPr bwMode="auto">
          <a:xfrm>
            <a:off x="5165725" y="1728788"/>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IX</a:t>
            </a:r>
          </a:p>
        </p:txBody>
      </p:sp>
      <p:sp>
        <p:nvSpPr>
          <p:cNvPr id="67598" name="Rectangle 14"/>
          <p:cNvSpPr>
            <a:spLocks noChangeArrowheads="1"/>
          </p:cNvSpPr>
          <p:nvPr/>
        </p:nvSpPr>
        <p:spPr bwMode="auto">
          <a:xfrm>
            <a:off x="5318125" y="2057400"/>
            <a:ext cx="48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VIII</a:t>
            </a:r>
          </a:p>
        </p:txBody>
      </p:sp>
      <p:sp>
        <p:nvSpPr>
          <p:cNvPr id="67599" name="Rectangle 15"/>
          <p:cNvSpPr>
            <a:spLocks noChangeArrowheads="1"/>
          </p:cNvSpPr>
          <p:nvPr/>
        </p:nvSpPr>
        <p:spPr bwMode="auto">
          <a:xfrm>
            <a:off x="6842125" y="86836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800">
                <a:solidFill>
                  <a:srgbClr val="FF33FF"/>
                </a:solidFill>
                <a:latin typeface="Times New Roman" charset="0"/>
              </a:rPr>
              <a:t>VII</a:t>
            </a:r>
          </a:p>
        </p:txBody>
      </p:sp>
      <p:sp>
        <p:nvSpPr>
          <p:cNvPr id="67600" name="Rectangle 16"/>
          <p:cNvSpPr>
            <a:spLocks noChangeArrowheads="1"/>
          </p:cNvSpPr>
          <p:nvPr/>
        </p:nvSpPr>
        <p:spPr bwMode="auto">
          <a:xfrm>
            <a:off x="6003925" y="2262188"/>
            <a:ext cx="70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X</a:t>
            </a:r>
          </a:p>
        </p:txBody>
      </p:sp>
      <p:sp>
        <p:nvSpPr>
          <p:cNvPr id="67601" name="Rectangle 17"/>
          <p:cNvSpPr>
            <a:spLocks noChangeArrowheads="1"/>
          </p:cNvSpPr>
          <p:nvPr/>
        </p:nvSpPr>
        <p:spPr bwMode="auto">
          <a:xfrm>
            <a:off x="6003925" y="2643188"/>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latin typeface="Times New Roman" charset="0"/>
              </a:rPr>
              <a:t> </a:t>
            </a:r>
            <a:r>
              <a:rPr lang="en-US" altLang="en-US" sz="1600">
                <a:solidFill>
                  <a:srgbClr val="FF33FF"/>
                </a:solidFill>
                <a:latin typeface="Times New Roman" charset="0"/>
              </a:rPr>
              <a:t>V</a:t>
            </a:r>
          </a:p>
        </p:txBody>
      </p:sp>
      <p:sp>
        <p:nvSpPr>
          <p:cNvPr id="67602" name="Rectangle 18"/>
          <p:cNvSpPr>
            <a:spLocks noChangeArrowheads="1"/>
          </p:cNvSpPr>
          <p:nvPr/>
        </p:nvSpPr>
        <p:spPr bwMode="auto">
          <a:xfrm>
            <a:off x="6080125" y="2871788"/>
            <a:ext cx="777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II</a:t>
            </a:r>
          </a:p>
        </p:txBody>
      </p:sp>
      <p:sp>
        <p:nvSpPr>
          <p:cNvPr id="67603" name="Rectangle 19"/>
          <p:cNvSpPr>
            <a:spLocks noChangeArrowheads="1"/>
          </p:cNvSpPr>
          <p:nvPr/>
        </p:nvSpPr>
        <p:spPr bwMode="auto">
          <a:xfrm>
            <a:off x="6080125" y="3100388"/>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a:t>
            </a:r>
          </a:p>
        </p:txBody>
      </p:sp>
      <p:sp>
        <p:nvSpPr>
          <p:cNvPr id="67604" name="Line 20"/>
          <p:cNvSpPr>
            <a:spLocks noChangeShapeType="1"/>
          </p:cNvSpPr>
          <p:nvPr/>
        </p:nvSpPr>
        <p:spPr bwMode="auto">
          <a:xfrm>
            <a:off x="5105400" y="1044575"/>
            <a:ext cx="914400" cy="12192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21"/>
          <p:cNvSpPr>
            <a:spLocks noChangeShapeType="1"/>
          </p:cNvSpPr>
          <p:nvPr/>
        </p:nvSpPr>
        <p:spPr bwMode="auto">
          <a:xfrm flipV="1">
            <a:off x="6019800" y="1044575"/>
            <a:ext cx="838200" cy="1219200"/>
          </a:xfrm>
          <a:prstGeom prst="line">
            <a:avLst/>
          </a:prstGeom>
          <a:noFill/>
          <a:ln w="381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32"/>
                                        </p:tgtEl>
                                        <p:attrNameLst>
                                          <p:attrName>style.visibility</p:attrName>
                                        </p:attrNameLst>
                                      </p:cBhvr>
                                      <p:to>
                                        <p:strVal val="visible"/>
                                      </p:to>
                                    </p:set>
                                    <p:anim calcmode="lin" valueType="num">
                                      <p:cBhvr additive="base">
                                        <p:cTn id="7" dur="500" fill="hold"/>
                                        <p:tgtEl>
                                          <p:spTgt spid="124932"/>
                                        </p:tgtEl>
                                        <p:attrNameLst>
                                          <p:attrName>ppt_x</p:attrName>
                                        </p:attrNameLst>
                                      </p:cBhvr>
                                      <p:tavLst>
                                        <p:tav tm="0">
                                          <p:val>
                                            <p:strVal val="0-#ppt_w/2"/>
                                          </p:val>
                                        </p:tav>
                                        <p:tav tm="100000">
                                          <p:val>
                                            <p:strVal val="#ppt_x"/>
                                          </p:val>
                                        </p:tav>
                                      </p:tavLst>
                                    </p:anim>
                                    <p:anim calcmode="lin" valueType="num">
                                      <p:cBhvr additive="base">
                                        <p:cTn id="8" dur="500" fill="hold"/>
                                        <p:tgtEl>
                                          <p:spTgt spid="1249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898525" y="990600"/>
            <a:ext cx="7331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rtl="0"/>
            <a:r>
              <a:rPr lang="en-US" altLang="en-US" sz="3600" b="1">
                <a:solidFill>
                  <a:srgbClr val="FFFF00"/>
                </a:solidFill>
              </a:rPr>
              <a:t>Prolonged APTT, BT</a:t>
            </a:r>
            <a:r>
              <a:rPr lang="en-US" altLang="en-US" sz="2400" b="1">
                <a:solidFill>
                  <a:srgbClr val="FF00CC"/>
                </a:solidFill>
                <a:latin typeface="Times New Roman" charset="0"/>
              </a:rPr>
              <a:t>  </a:t>
            </a:r>
          </a:p>
        </p:txBody>
      </p:sp>
      <p:sp>
        <p:nvSpPr>
          <p:cNvPr id="126979" name="Rectangle 3"/>
          <p:cNvSpPr>
            <a:spLocks noChangeArrowheads="1"/>
          </p:cNvSpPr>
          <p:nvPr/>
        </p:nvSpPr>
        <p:spPr bwMode="auto">
          <a:xfrm>
            <a:off x="1219200" y="1676400"/>
            <a:ext cx="4816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b="1">
                <a:solidFill>
                  <a:srgbClr val="FFFF00"/>
                </a:solidFill>
              </a:rPr>
              <a:t>Von Willebrand’s disease</a:t>
            </a:r>
            <a:endParaRPr lang="en-US" altLang="en-US" sz="2400" b="1">
              <a:solidFill>
                <a:srgbClr val="CCFF33"/>
              </a:solidFill>
              <a:latin typeface="Times New Roman" charset="0"/>
            </a:endParaRPr>
          </a:p>
        </p:txBody>
      </p:sp>
      <p:sp>
        <p:nvSpPr>
          <p:cNvPr id="126980" name="Rectangle 4"/>
          <p:cNvSpPr>
            <a:spLocks noChangeArrowheads="1"/>
          </p:cNvSpPr>
          <p:nvPr/>
        </p:nvSpPr>
        <p:spPr bwMode="auto">
          <a:xfrm>
            <a:off x="1203325" y="2117725"/>
            <a:ext cx="545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FF"/>
                </a:solidFill>
                <a:latin typeface="Times New Roman" charset="0"/>
              </a:rPr>
              <a:t>Ristocetin  Induced  Platelet  Agglutination</a:t>
            </a:r>
          </a:p>
          <a:p>
            <a:pPr algn="l" rtl="0"/>
            <a:r>
              <a:rPr lang="en-US" altLang="en-US" sz="2400">
                <a:solidFill>
                  <a:srgbClr val="FFFFFF"/>
                </a:solidFill>
                <a:latin typeface="Times New Roman" charset="0"/>
              </a:rPr>
              <a:t>VIII:C</a:t>
            </a:r>
          </a:p>
          <a:p>
            <a:pPr algn="l" rtl="0"/>
            <a:r>
              <a:rPr lang="en-US" altLang="en-US" sz="2400">
                <a:solidFill>
                  <a:srgbClr val="FFFFFF"/>
                </a:solidFill>
                <a:latin typeface="Times New Roman" charset="0"/>
              </a:rPr>
              <a:t>vWF:Ag</a:t>
            </a:r>
          </a:p>
          <a:p>
            <a:pPr algn="l" rtl="0"/>
            <a:r>
              <a:rPr lang="en-US" altLang="en-US" sz="2400">
                <a:solidFill>
                  <a:srgbClr val="FFFFFF"/>
                </a:solidFill>
                <a:latin typeface="Times New Roman" charset="0"/>
              </a:rPr>
              <a:t>vWF multimeric analysis</a:t>
            </a:r>
          </a:p>
        </p:txBody>
      </p:sp>
      <p:sp>
        <p:nvSpPr>
          <p:cNvPr id="126981" name="Rectangle 5"/>
          <p:cNvSpPr>
            <a:spLocks noChangeArrowheads="1"/>
          </p:cNvSpPr>
          <p:nvPr/>
        </p:nvSpPr>
        <p:spPr bwMode="auto">
          <a:xfrm>
            <a:off x="1066800" y="3717925"/>
            <a:ext cx="7239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66FF33"/>
                </a:solidFill>
                <a:latin typeface="Times New Roman" charset="0"/>
              </a:rPr>
              <a:t> </a:t>
            </a:r>
            <a:r>
              <a:rPr lang="en-US" altLang="en-US" sz="2400">
                <a:solidFill>
                  <a:srgbClr val="FFFF00"/>
                </a:solidFill>
                <a:latin typeface="Times New Roman" charset="0"/>
              </a:rPr>
              <a:t>Type 1   -</a:t>
            </a:r>
            <a:r>
              <a:rPr lang="en-US" altLang="en-US" sz="2000">
                <a:solidFill>
                  <a:srgbClr val="FFFF00"/>
                </a:solidFill>
                <a:latin typeface="Times New Roman" charset="0"/>
              </a:rPr>
              <a:t> </a:t>
            </a:r>
            <a:r>
              <a:rPr lang="en-US" altLang="en-US" sz="2400">
                <a:solidFill>
                  <a:srgbClr val="FFFF00"/>
                </a:solidFill>
                <a:latin typeface="Times New Roman" charset="0"/>
              </a:rPr>
              <a:t>Partial deficiency of vWF</a:t>
            </a:r>
          </a:p>
          <a:p>
            <a:pPr algn="l" rtl="0"/>
            <a:r>
              <a:rPr lang="en-US" altLang="en-US" sz="2400">
                <a:solidFill>
                  <a:srgbClr val="FFFF00"/>
                </a:solidFill>
                <a:latin typeface="Times New Roman" charset="0"/>
              </a:rPr>
              <a:t>         2A - Absence of large and interm. multimers</a:t>
            </a:r>
          </a:p>
          <a:p>
            <a:pPr algn="l" rtl="0"/>
            <a:r>
              <a:rPr lang="en-US" altLang="en-US" sz="2400">
                <a:solidFill>
                  <a:srgbClr val="FFFF00"/>
                </a:solidFill>
                <a:latin typeface="Times New Roman" charset="0"/>
              </a:rPr>
              <a:t>         2B - Absence of large multimers</a:t>
            </a:r>
          </a:p>
          <a:p>
            <a:pPr algn="l" rtl="0"/>
            <a:r>
              <a:rPr lang="en-US" altLang="en-US" sz="2400">
                <a:solidFill>
                  <a:srgbClr val="FFFF00"/>
                </a:solidFill>
                <a:latin typeface="Times New Roman" charset="0"/>
              </a:rPr>
              <a:t>         2M- multimers normal, pl. function </a:t>
            </a:r>
            <a:r>
              <a:rPr lang="en-US" altLang="en-US" sz="2400">
                <a:solidFill>
                  <a:srgbClr val="FFFF00"/>
                </a:solidFill>
                <a:latin typeface="Times New Roman" charset="0"/>
                <a:sym typeface="Symbol" charset="2"/>
              </a:rPr>
              <a:t></a:t>
            </a:r>
            <a:endParaRPr lang="en-US" altLang="en-US" sz="2400">
              <a:solidFill>
                <a:srgbClr val="FFFF00"/>
              </a:solidFill>
              <a:latin typeface="Times New Roman" charset="0"/>
            </a:endParaRPr>
          </a:p>
          <a:p>
            <a:pPr algn="l" rtl="0"/>
            <a:r>
              <a:rPr lang="en-US" altLang="en-US" sz="2400">
                <a:solidFill>
                  <a:srgbClr val="FFFF00"/>
                </a:solidFill>
                <a:latin typeface="Times New Roman" charset="0"/>
              </a:rPr>
              <a:t>         2N - </a:t>
            </a:r>
            <a:r>
              <a:rPr lang="en-US" altLang="en-US" sz="2400">
                <a:solidFill>
                  <a:srgbClr val="FFFF00"/>
                </a:solidFill>
                <a:latin typeface="Times New Roman" charset="0"/>
                <a:sym typeface="Symbol" charset="2"/>
              </a:rPr>
              <a:t></a:t>
            </a:r>
            <a:r>
              <a:rPr lang="en-US" altLang="en-US" sz="2400">
                <a:solidFill>
                  <a:srgbClr val="FFFF00"/>
                </a:solidFill>
                <a:latin typeface="Times New Roman" charset="0"/>
              </a:rPr>
              <a:t> affinity for FVIII</a:t>
            </a:r>
          </a:p>
          <a:p>
            <a:pPr algn="l" rtl="0"/>
            <a:r>
              <a:rPr lang="en-US" altLang="en-US" sz="2400">
                <a:solidFill>
                  <a:srgbClr val="FFFF00"/>
                </a:solidFill>
                <a:latin typeface="Times New Roman" charset="0"/>
              </a:rPr>
              <a:t>         3	   - severe deficiency of vWF</a:t>
            </a:r>
            <a:r>
              <a:rPr lang="en-US" altLang="en-US" sz="2400">
                <a:solidFill>
                  <a:srgbClr val="66FF33"/>
                </a:solidFill>
                <a:latin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 calcmode="lin" valueType="num">
                                      <p:cBhvr additive="base">
                                        <p:cTn id="7" dur="500" fill="hold"/>
                                        <p:tgtEl>
                                          <p:spTgt spid="126979"/>
                                        </p:tgtEl>
                                        <p:attrNameLst>
                                          <p:attrName>ppt_x</p:attrName>
                                        </p:attrNameLst>
                                      </p:cBhvr>
                                      <p:tavLst>
                                        <p:tav tm="0">
                                          <p:val>
                                            <p:strVal val="0-#ppt_w/2"/>
                                          </p:val>
                                        </p:tav>
                                        <p:tav tm="100000">
                                          <p:val>
                                            <p:strVal val="#ppt_x"/>
                                          </p:val>
                                        </p:tav>
                                      </p:tavLst>
                                    </p:anim>
                                    <p:anim calcmode="lin" valueType="num">
                                      <p:cBhvr additive="base">
                                        <p:cTn id="8" dur="500" fill="hold"/>
                                        <p:tgtEl>
                                          <p:spTgt spid="1269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6980"/>
                                        </p:tgtEl>
                                        <p:attrNameLst>
                                          <p:attrName>style.visibility</p:attrName>
                                        </p:attrNameLst>
                                      </p:cBhvr>
                                      <p:to>
                                        <p:strVal val="visible"/>
                                      </p:to>
                                    </p:set>
                                    <p:anim calcmode="lin" valueType="num">
                                      <p:cBhvr additive="base">
                                        <p:cTn id="13" dur="500" fill="hold"/>
                                        <p:tgtEl>
                                          <p:spTgt spid="126980"/>
                                        </p:tgtEl>
                                        <p:attrNameLst>
                                          <p:attrName>ppt_x</p:attrName>
                                        </p:attrNameLst>
                                      </p:cBhvr>
                                      <p:tavLst>
                                        <p:tav tm="0">
                                          <p:val>
                                            <p:strVal val="0-#ppt_w/2"/>
                                          </p:val>
                                        </p:tav>
                                        <p:tav tm="100000">
                                          <p:val>
                                            <p:strVal val="#ppt_x"/>
                                          </p:val>
                                        </p:tav>
                                      </p:tavLst>
                                    </p:anim>
                                    <p:anim calcmode="lin" valueType="num">
                                      <p:cBhvr additive="base">
                                        <p:cTn id="14"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6981"/>
                                        </p:tgtEl>
                                        <p:attrNameLst>
                                          <p:attrName>style.visibility</p:attrName>
                                        </p:attrNameLst>
                                      </p:cBhvr>
                                      <p:to>
                                        <p:strVal val="visible"/>
                                      </p:to>
                                    </p:set>
                                    <p:anim calcmode="lin" valueType="num">
                                      <p:cBhvr additive="base">
                                        <p:cTn id="19" dur="500" fill="hold"/>
                                        <p:tgtEl>
                                          <p:spTgt spid="126981"/>
                                        </p:tgtEl>
                                        <p:attrNameLst>
                                          <p:attrName>ppt_x</p:attrName>
                                        </p:attrNameLst>
                                      </p:cBhvr>
                                      <p:tavLst>
                                        <p:tav tm="0">
                                          <p:val>
                                            <p:strVal val="0-#ppt_w/2"/>
                                          </p:val>
                                        </p:tav>
                                        <p:tav tm="100000">
                                          <p:val>
                                            <p:strVal val="#ppt_x"/>
                                          </p:val>
                                        </p:tav>
                                      </p:tavLst>
                                    </p:anim>
                                    <p:anim calcmode="lin" valueType="num">
                                      <p:cBhvr additive="base">
                                        <p:cTn id="20" dur="500" fill="hold"/>
                                        <p:tgtEl>
                                          <p:spTgt spid="1269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2"/>
          <p:cNvSpPr>
            <a:spLocks noChangeShapeType="1"/>
          </p:cNvSpPr>
          <p:nvPr/>
        </p:nvSpPr>
        <p:spPr bwMode="auto">
          <a:xfrm>
            <a:off x="6019800" y="2187575"/>
            <a:ext cx="0" cy="1143000"/>
          </a:xfrm>
          <a:prstGeom prst="line">
            <a:avLst/>
          </a:prstGeom>
          <a:noFill/>
          <a:ln w="381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35" name="Rectangle 3"/>
          <p:cNvSpPr>
            <a:spLocks noChangeArrowheads="1"/>
          </p:cNvSpPr>
          <p:nvPr/>
        </p:nvSpPr>
        <p:spPr bwMode="auto">
          <a:xfrm>
            <a:off x="6537325" y="1501775"/>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99FF33"/>
                </a:solidFill>
                <a:latin typeface="Times New Roman" charset="0"/>
              </a:rPr>
              <a:t> </a:t>
            </a:r>
            <a:r>
              <a:rPr lang="en-US" altLang="en-US" sz="2400" b="1">
                <a:solidFill>
                  <a:srgbClr val="FFFF00"/>
                </a:solidFill>
                <a:latin typeface="Times New Roman" charset="0"/>
              </a:rPr>
              <a:t>PT</a:t>
            </a:r>
            <a:endParaRPr lang="en-US" altLang="en-US" sz="2400">
              <a:solidFill>
                <a:srgbClr val="FF0033"/>
              </a:solidFill>
              <a:latin typeface="Times New Roman" charset="0"/>
            </a:endParaRPr>
          </a:p>
        </p:txBody>
      </p:sp>
      <p:sp>
        <p:nvSpPr>
          <p:cNvPr id="69636" name="Rectangle 4"/>
          <p:cNvSpPr>
            <a:spLocks noChangeArrowheads="1"/>
          </p:cNvSpPr>
          <p:nvPr/>
        </p:nvSpPr>
        <p:spPr bwMode="auto">
          <a:xfrm>
            <a:off x="6232525" y="2705100"/>
            <a:ext cx="854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a:t>
            </a:r>
          </a:p>
          <a:p>
            <a:pPr algn="l" rtl="0"/>
            <a:r>
              <a:rPr lang="en-US" altLang="en-US" sz="2400">
                <a:solidFill>
                  <a:srgbClr val="FFFFFF"/>
                </a:solidFill>
                <a:latin typeface="Times New Roman" charset="0"/>
              </a:rPr>
              <a:t>TT</a:t>
            </a:r>
            <a:endParaRPr lang="en-US" altLang="en-US" sz="2400">
              <a:solidFill>
                <a:srgbClr val="99FF33"/>
              </a:solidFill>
              <a:latin typeface="Times New Roman" charset="0"/>
            </a:endParaRPr>
          </a:p>
        </p:txBody>
      </p:sp>
      <p:sp>
        <p:nvSpPr>
          <p:cNvPr id="69637" name="Rectangle 5"/>
          <p:cNvSpPr>
            <a:spLocks noChangeArrowheads="1"/>
          </p:cNvSpPr>
          <p:nvPr/>
        </p:nvSpPr>
        <p:spPr bwMode="auto">
          <a:xfrm>
            <a:off x="3870325" y="14859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b="1">
                <a:solidFill>
                  <a:srgbClr val="FFFF00"/>
                </a:solidFill>
                <a:latin typeface="Times New Roman" charset="0"/>
              </a:rPr>
              <a:t>APTT</a:t>
            </a:r>
            <a:endParaRPr lang="en-US" altLang="en-US" sz="2400">
              <a:solidFill>
                <a:srgbClr val="FF0066"/>
              </a:solidFill>
              <a:latin typeface="Times New Roman" charset="0"/>
            </a:endParaRPr>
          </a:p>
        </p:txBody>
      </p:sp>
      <p:sp>
        <p:nvSpPr>
          <p:cNvPr id="69638" name="Rectangle 6"/>
          <p:cNvSpPr>
            <a:spLocks noChangeArrowheads="1"/>
          </p:cNvSpPr>
          <p:nvPr/>
        </p:nvSpPr>
        <p:spPr bwMode="auto">
          <a:xfrm>
            <a:off x="990600" y="2606675"/>
            <a:ext cx="297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3600" b="1">
                <a:solidFill>
                  <a:srgbClr val="FFFF00"/>
                </a:solidFill>
                <a:latin typeface="Times New Roman" charset="0"/>
              </a:rPr>
              <a:t>PT, APTT - </a:t>
            </a:r>
            <a:r>
              <a:rPr lang="en-US" altLang="en-US" sz="3600" b="1">
                <a:solidFill>
                  <a:srgbClr val="FFFF00"/>
                </a:solidFill>
                <a:latin typeface="Times New Roman" charset="0"/>
                <a:sym typeface="Symbol" charset="2"/>
              </a:rPr>
              <a:t></a:t>
            </a:r>
            <a:endParaRPr lang="en-US" altLang="en-US" sz="3600" b="1">
              <a:solidFill>
                <a:srgbClr val="99FF33"/>
              </a:solidFill>
              <a:latin typeface="Times New Roman" charset="0"/>
            </a:endParaRPr>
          </a:p>
          <a:p>
            <a:pPr algn="l" rtl="0"/>
            <a:r>
              <a:rPr lang="en-US" altLang="en-US" sz="2400">
                <a:solidFill>
                  <a:srgbClr val="FFFFFF"/>
                </a:solidFill>
                <a:latin typeface="Times New Roman" charset="0"/>
              </a:rPr>
              <a:t>TT, PLT - N</a:t>
            </a:r>
            <a:endParaRPr lang="en-US" altLang="en-US" sz="2400">
              <a:solidFill>
                <a:srgbClr val="99FF33"/>
              </a:solidFill>
              <a:latin typeface="Times New Roman" charset="0"/>
            </a:endParaRPr>
          </a:p>
        </p:txBody>
      </p:sp>
      <p:sp>
        <p:nvSpPr>
          <p:cNvPr id="69639" name="Rectangle 7"/>
          <p:cNvSpPr>
            <a:spLocks noChangeArrowheads="1"/>
          </p:cNvSpPr>
          <p:nvPr/>
        </p:nvSpPr>
        <p:spPr bwMode="auto">
          <a:xfrm>
            <a:off x="5165725" y="3870325"/>
            <a:ext cx="359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	</a:t>
            </a:r>
          </a:p>
        </p:txBody>
      </p:sp>
      <p:sp>
        <p:nvSpPr>
          <p:cNvPr id="69640" name="Rectangle 8"/>
          <p:cNvSpPr>
            <a:spLocks noChangeArrowheads="1"/>
          </p:cNvSpPr>
          <p:nvPr/>
        </p:nvSpPr>
        <p:spPr bwMode="auto">
          <a:xfrm>
            <a:off x="4251325" y="762000"/>
            <a:ext cx="768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HMWK</a:t>
            </a:r>
          </a:p>
        </p:txBody>
      </p:sp>
      <p:sp>
        <p:nvSpPr>
          <p:cNvPr id="69641" name="Rectangle 9"/>
          <p:cNvSpPr>
            <a:spLocks noChangeArrowheads="1"/>
          </p:cNvSpPr>
          <p:nvPr/>
        </p:nvSpPr>
        <p:spPr bwMode="auto">
          <a:xfrm>
            <a:off x="4632325" y="966788"/>
            <a:ext cx="46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XII</a:t>
            </a:r>
          </a:p>
        </p:txBody>
      </p:sp>
      <p:sp>
        <p:nvSpPr>
          <p:cNvPr id="69642" name="Rectangle 10"/>
          <p:cNvSpPr>
            <a:spLocks noChangeArrowheads="1"/>
          </p:cNvSpPr>
          <p:nvPr/>
        </p:nvSpPr>
        <p:spPr bwMode="auto">
          <a:xfrm>
            <a:off x="4860925" y="1195388"/>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PK</a:t>
            </a:r>
          </a:p>
        </p:txBody>
      </p:sp>
      <p:sp>
        <p:nvSpPr>
          <p:cNvPr id="69643" name="Rectangle 11"/>
          <p:cNvSpPr>
            <a:spLocks noChangeArrowheads="1"/>
          </p:cNvSpPr>
          <p:nvPr/>
        </p:nvSpPr>
        <p:spPr bwMode="auto">
          <a:xfrm>
            <a:off x="5013325" y="1423988"/>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a:t>
            </a:r>
          </a:p>
        </p:txBody>
      </p:sp>
      <p:sp>
        <p:nvSpPr>
          <p:cNvPr id="69644" name="Rectangle 12"/>
          <p:cNvSpPr>
            <a:spLocks noChangeArrowheads="1"/>
          </p:cNvSpPr>
          <p:nvPr/>
        </p:nvSpPr>
        <p:spPr bwMode="auto">
          <a:xfrm>
            <a:off x="5165725" y="1652588"/>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IX</a:t>
            </a:r>
          </a:p>
        </p:txBody>
      </p:sp>
      <p:sp>
        <p:nvSpPr>
          <p:cNvPr id="69645" name="Rectangle 13"/>
          <p:cNvSpPr>
            <a:spLocks noChangeArrowheads="1"/>
          </p:cNvSpPr>
          <p:nvPr/>
        </p:nvSpPr>
        <p:spPr bwMode="auto">
          <a:xfrm>
            <a:off x="5318125" y="1981200"/>
            <a:ext cx="48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VIII</a:t>
            </a:r>
          </a:p>
        </p:txBody>
      </p:sp>
      <p:sp>
        <p:nvSpPr>
          <p:cNvPr id="69646" name="Rectangle 14"/>
          <p:cNvSpPr>
            <a:spLocks noChangeArrowheads="1"/>
          </p:cNvSpPr>
          <p:nvPr/>
        </p:nvSpPr>
        <p:spPr bwMode="auto">
          <a:xfrm>
            <a:off x="6842125" y="79216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800">
                <a:solidFill>
                  <a:srgbClr val="FF33FF"/>
                </a:solidFill>
                <a:latin typeface="Times New Roman" charset="0"/>
              </a:rPr>
              <a:t>VII</a:t>
            </a:r>
          </a:p>
        </p:txBody>
      </p:sp>
      <p:sp>
        <p:nvSpPr>
          <p:cNvPr id="69647" name="Rectangle 15"/>
          <p:cNvSpPr>
            <a:spLocks noChangeArrowheads="1"/>
          </p:cNvSpPr>
          <p:nvPr/>
        </p:nvSpPr>
        <p:spPr bwMode="auto">
          <a:xfrm>
            <a:off x="6003925" y="2185988"/>
            <a:ext cx="70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X</a:t>
            </a:r>
          </a:p>
        </p:txBody>
      </p:sp>
      <p:sp>
        <p:nvSpPr>
          <p:cNvPr id="69648" name="Rectangle 16"/>
          <p:cNvSpPr>
            <a:spLocks noChangeArrowheads="1"/>
          </p:cNvSpPr>
          <p:nvPr/>
        </p:nvSpPr>
        <p:spPr bwMode="auto">
          <a:xfrm>
            <a:off x="6003925" y="2566988"/>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latin typeface="Times New Roman" charset="0"/>
              </a:rPr>
              <a:t> </a:t>
            </a:r>
            <a:r>
              <a:rPr lang="en-US" altLang="en-US" sz="1600">
                <a:solidFill>
                  <a:srgbClr val="FF33FF"/>
                </a:solidFill>
                <a:latin typeface="Times New Roman" charset="0"/>
              </a:rPr>
              <a:t>V</a:t>
            </a:r>
          </a:p>
        </p:txBody>
      </p:sp>
      <p:sp>
        <p:nvSpPr>
          <p:cNvPr id="69649" name="Rectangle 17"/>
          <p:cNvSpPr>
            <a:spLocks noChangeArrowheads="1"/>
          </p:cNvSpPr>
          <p:nvPr/>
        </p:nvSpPr>
        <p:spPr bwMode="auto">
          <a:xfrm>
            <a:off x="6080125" y="2795588"/>
            <a:ext cx="777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II</a:t>
            </a:r>
          </a:p>
        </p:txBody>
      </p:sp>
      <p:sp>
        <p:nvSpPr>
          <p:cNvPr id="69650" name="Rectangle 18"/>
          <p:cNvSpPr>
            <a:spLocks noChangeArrowheads="1"/>
          </p:cNvSpPr>
          <p:nvPr/>
        </p:nvSpPr>
        <p:spPr bwMode="auto">
          <a:xfrm>
            <a:off x="6096000" y="3024188"/>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a:t>
            </a:r>
          </a:p>
        </p:txBody>
      </p:sp>
      <p:sp>
        <p:nvSpPr>
          <p:cNvPr id="128019" name="Rectangle 19"/>
          <p:cNvSpPr>
            <a:spLocks noChangeArrowheads="1"/>
          </p:cNvSpPr>
          <p:nvPr/>
        </p:nvSpPr>
        <p:spPr bwMode="auto">
          <a:xfrm>
            <a:off x="990600" y="4191000"/>
            <a:ext cx="6248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800">
                <a:solidFill>
                  <a:srgbClr val="FFFF00"/>
                </a:solidFill>
                <a:latin typeface="Times New Roman" charset="0"/>
              </a:rPr>
              <a:t>*  Common  Pathway Factor deficiency</a:t>
            </a:r>
          </a:p>
          <a:p>
            <a:pPr algn="l" rtl="0"/>
            <a:r>
              <a:rPr lang="en-US" altLang="en-US" sz="2800">
                <a:solidFill>
                  <a:srgbClr val="FFFF00"/>
                </a:solidFill>
                <a:latin typeface="Times New Roman" charset="0"/>
              </a:rPr>
              <a:t>*  Vitamin  K  deficiency</a:t>
            </a:r>
          </a:p>
          <a:p>
            <a:pPr algn="l" rtl="0"/>
            <a:r>
              <a:rPr lang="en-US" altLang="en-US" sz="2800">
                <a:solidFill>
                  <a:srgbClr val="FFFF00"/>
                </a:solidFill>
                <a:latin typeface="Times New Roman" charset="0"/>
              </a:rPr>
              <a:t>*  Oral anticoagulant  therapy</a:t>
            </a:r>
          </a:p>
          <a:p>
            <a:pPr algn="l" rtl="0"/>
            <a:r>
              <a:rPr lang="en-US" altLang="en-US" sz="2800">
                <a:solidFill>
                  <a:srgbClr val="FFFF00"/>
                </a:solidFill>
                <a:latin typeface="Times New Roman" charset="0"/>
              </a:rPr>
              <a:t>*  Liver  disease </a:t>
            </a:r>
          </a:p>
        </p:txBody>
      </p:sp>
      <p:sp>
        <p:nvSpPr>
          <p:cNvPr id="69652" name="Line 20"/>
          <p:cNvSpPr>
            <a:spLocks noChangeShapeType="1"/>
          </p:cNvSpPr>
          <p:nvPr/>
        </p:nvSpPr>
        <p:spPr bwMode="auto">
          <a:xfrm>
            <a:off x="5105400" y="968375"/>
            <a:ext cx="914400" cy="12192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3" name="Line 21"/>
          <p:cNvSpPr>
            <a:spLocks noChangeShapeType="1"/>
          </p:cNvSpPr>
          <p:nvPr/>
        </p:nvSpPr>
        <p:spPr bwMode="auto">
          <a:xfrm flipV="1">
            <a:off x="6019800" y="968375"/>
            <a:ext cx="838200" cy="12192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8019"/>
                                        </p:tgtEl>
                                        <p:attrNameLst>
                                          <p:attrName>style.visibility</p:attrName>
                                        </p:attrNameLst>
                                      </p:cBhvr>
                                      <p:to>
                                        <p:strVal val="visible"/>
                                      </p:to>
                                    </p:set>
                                    <p:anim calcmode="lin" valueType="num">
                                      <p:cBhvr additive="base">
                                        <p:cTn id="7" dur="500" fill="hold"/>
                                        <p:tgtEl>
                                          <p:spTgt spid="128019"/>
                                        </p:tgtEl>
                                        <p:attrNameLst>
                                          <p:attrName>ppt_x</p:attrName>
                                        </p:attrNameLst>
                                      </p:cBhvr>
                                      <p:tavLst>
                                        <p:tav tm="0">
                                          <p:val>
                                            <p:strVal val="0-#ppt_w/2"/>
                                          </p:val>
                                        </p:tav>
                                        <p:tav tm="100000">
                                          <p:val>
                                            <p:strVal val="#ppt_x"/>
                                          </p:val>
                                        </p:tav>
                                      </p:tavLst>
                                    </p:anim>
                                    <p:anim calcmode="lin" valueType="num">
                                      <p:cBhvr additive="base">
                                        <p:cTn id="8" dur="500" fill="hold"/>
                                        <p:tgtEl>
                                          <p:spTgt spid="128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Line 2"/>
          <p:cNvSpPr>
            <a:spLocks noChangeShapeType="1"/>
          </p:cNvSpPr>
          <p:nvPr/>
        </p:nvSpPr>
        <p:spPr bwMode="auto">
          <a:xfrm>
            <a:off x="6019800" y="2209800"/>
            <a:ext cx="0" cy="11430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59" name="Rectangle 3"/>
          <p:cNvSpPr>
            <a:spLocks noChangeArrowheads="1"/>
          </p:cNvSpPr>
          <p:nvPr/>
        </p:nvSpPr>
        <p:spPr bwMode="auto">
          <a:xfrm>
            <a:off x="6537325" y="1524000"/>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 PT</a:t>
            </a:r>
          </a:p>
        </p:txBody>
      </p:sp>
      <p:sp>
        <p:nvSpPr>
          <p:cNvPr id="70660" name="Rectangle 4"/>
          <p:cNvSpPr>
            <a:spLocks noChangeArrowheads="1"/>
          </p:cNvSpPr>
          <p:nvPr/>
        </p:nvSpPr>
        <p:spPr bwMode="auto">
          <a:xfrm>
            <a:off x="6461125" y="2727325"/>
            <a:ext cx="854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FF00"/>
                </a:solidFill>
                <a:latin typeface="Times New Roman" charset="0"/>
              </a:rPr>
              <a:t>   </a:t>
            </a:r>
          </a:p>
          <a:p>
            <a:pPr algn="l" rtl="0"/>
            <a:r>
              <a:rPr lang="en-US" altLang="en-US" sz="2400">
                <a:solidFill>
                  <a:srgbClr val="FFFF00"/>
                </a:solidFill>
                <a:latin typeface="Times New Roman" charset="0"/>
              </a:rPr>
              <a:t>TT</a:t>
            </a:r>
          </a:p>
        </p:txBody>
      </p:sp>
      <p:sp>
        <p:nvSpPr>
          <p:cNvPr id="70661" name="Rectangle 5"/>
          <p:cNvSpPr>
            <a:spLocks noChangeArrowheads="1"/>
          </p:cNvSpPr>
          <p:nvPr/>
        </p:nvSpPr>
        <p:spPr bwMode="auto">
          <a:xfrm>
            <a:off x="3870325" y="1508125"/>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APTT</a:t>
            </a:r>
          </a:p>
        </p:txBody>
      </p:sp>
      <p:sp>
        <p:nvSpPr>
          <p:cNvPr id="70662" name="Rectangle 6"/>
          <p:cNvSpPr>
            <a:spLocks noChangeArrowheads="1"/>
          </p:cNvSpPr>
          <p:nvPr/>
        </p:nvSpPr>
        <p:spPr bwMode="auto">
          <a:xfrm>
            <a:off x="990600" y="25146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3600" b="1">
                <a:solidFill>
                  <a:srgbClr val="FFFF00"/>
                </a:solidFill>
                <a:latin typeface="Times New Roman" charset="0"/>
              </a:rPr>
              <a:t>PT, APTT, TT - </a:t>
            </a:r>
            <a:r>
              <a:rPr lang="en-US" altLang="en-US" sz="3600" b="1">
                <a:solidFill>
                  <a:srgbClr val="FFFF00"/>
                </a:solidFill>
                <a:latin typeface="Times New Roman" charset="0"/>
                <a:sym typeface="Symbol" charset="2"/>
              </a:rPr>
              <a:t></a:t>
            </a:r>
            <a:r>
              <a:rPr lang="en-US" altLang="en-US" sz="2400">
                <a:solidFill>
                  <a:srgbClr val="FF0066"/>
                </a:solidFill>
                <a:latin typeface="Times New Roman" charset="0"/>
              </a:rPr>
              <a:t> </a:t>
            </a:r>
            <a:endParaRPr lang="en-US" altLang="en-US" sz="2400">
              <a:solidFill>
                <a:schemeClr val="accent1"/>
              </a:solidFill>
              <a:latin typeface="Times New Roman" charset="0"/>
            </a:endParaRPr>
          </a:p>
          <a:p>
            <a:pPr algn="l" rtl="0"/>
            <a:r>
              <a:rPr lang="en-US" altLang="en-US" sz="2400">
                <a:solidFill>
                  <a:srgbClr val="FFFFFF"/>
                </a:solidFill>
                <a:latin typeface="Times New Roman" charset="0"/>
              </a:rPr>
              <a:t>PLT - N</a:t>
            </a:r>
            <a:endParaRPr lang="en-US" altLang="en-US" sz="2400">
              <a:solidFill>
                <a:srgbClr val="99FF33"/>
              </a:solidFill>
              <a:latin typeface="Times New Roman" charset="0"/>
            </a:endParaRPr>
          </a:p>
        </p:txBody>
      </p:sp>
      <p:sp>
        <p:nvSpPr>
          <p:cNvPr id="70663" name="Rectangle 7"/>
          <p:cNvSpPr>
            <a:spLocks noChangeArrowheads="1"/>
          </p:cNvSpPr>
          <p:nvPr/>
        </p:nvSpPr>
        <p:spPr bwMode="auto">
          <a:xfrm>
            <a:off x="5165725" y="3870325"/>
            <a:ext cx="359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	</a:t>
            </a:r>
          </a:p>
        </p:txBody>
      </p:sp>
      <p:sp>
        <p:nvSpPr>
          <p:cNvPr id="70664" name="Rectangle 8"/>
          <p:cNvSpPr>
            <a:spLocks noChangeArrowheads="1"/>
          </p:cNvSpPr>
          <p:nvPr/>
        </p:nvSpPr>
        <p:spPr bwMode="auto">
          <a:xfrm>
            <a:off x="4251325" y="784225"/>
            <a:ext cx="768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HMWK</a:t>
            </a:r>
          </a:p>
        </p:txBody>
      </p:sp>
      <p:sp>
        <p:nvSpPr>
          <p:cNvPr id="70665" name="Rectangle 9"/>
          <p:cNvSpPr>
            <a:spLocks noChangeArrowheads="1"/>
          </p:cNvSpPr>
          <p:nvPr/>
        </p:nvSpPr>
        <p:spPr bwMode="auto">
          <a:xfrm>
            <a:off x="4632325" y="989013"/>
            <a:ext cx="46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XII</a:t>
            </a:r>
          </a:p>
        </p:txBody>
      </p:sp>
      <p:sp>
        <p:nvSpPr>
          <p:cNvPr id="70666" name="Rectangle 10"/>
          <p:cNvSpPr>
            <a:spLocks noChangeArrowheads="1"/>
          </p:cNvSpPr>
          <p:nvPr/>
        </p:nvSpPr>
        <p:spPr bwMode="auto">
          <a:xfrm>
            <a:off x="4860925" y="1217613"/>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PK</a:t>
            </a:r>
          </a:p>
        </p:txBody>
      </p:sp>
      <p:sp>
        <p:nvSpPr>
          <p:cNvPr id="70667" name="Rectangle 11"/>
          <p:cNvSpPr>
            <a:spLocks noChangeArrowheads="1"/>
          </p:cNvSpPr>
          <p:nvPr/>
        </p:nvSpPr>
        <p:spPr bwMode="auto">
          <a:xfrm>
            <a:off x="5013325" y="1446213"/>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a:t>
            </a:r>
          </a:p>
        </p:txBody>
      </p:sp>
      <p:sp>
        <p:nvSpPr>
          <p:cNvPr id="70668" name="Rectangle 12"/>
          <p:cNvSpPr>
            <a:spLocks noChangeArrowheads="1"/>
          </p:cNvSpPr>
          <p:nvPr/>
        </p:nvSpPr>
        <p:spPr bwMode="auto">
          <a:xfrm>
            <a:off x="5165725" y="1674813"/>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IX</a:t>
            </a:r>
          </a:p>
        </p:txBody>
      </p:sp>
      <p:sp>
        <p:nvSpPr>
          <p:cNvPr id="70669" name="Rectangle 13"/>
          <p:cNvSpPr>
            <a:spLocks noChangeArrowheads="1"/>
          </p:cNvSpPr>
          <p:nvPr/>
        </p:nvSpPr>
        <p:spPr bwMode="auto">
          <a:xfrm>
            <a:off x="5318125" y="2003425"/>
            <a:ext cx="48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VIII</a:t>
            </a:r>
          </a:p>
        </p:txBody>
      </p:sp>
      <p:sp>
        <p:nvSpPr>
          <p:cNvPr id="70670" name="Rectangle 14"/>
          <p:cNvSpPr>
            <a:spLocks noChangeArrowheads="1"/>
          </p:cNvSpPr>
          <p:nvPr/>
        </p:nvSpPr>
        <p:spPr bwMode="auto">
          <a:xfrm>
            <a:off x="6842125" y="8143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800">
                <a:solidFill>
                  <a:srgbClr val="FF33FF"/>
                </a:solidFill>
                <a:latin typeface="Times New Roman" charset="0"/>
              </a:rPr>
              <a:t>VII</a:t>
            </a:r>
          </a:p>
        </p:txBody>
      </p:sp>
      <p:sp>
        <p:nvSpPr>
          <p:cNvPr id="70671" name="Rectangle 15"/>
          <p:cNvSpPr>
            <a:spLocks noChangeArrowheads="1"/>
          </p:cNvSpPr>
          <p:nvPr/>
        </p:nvSpPr>
        <p:spPr bwMode="auto">
          <a:xfrm>
            <a:off x="6003925" y="2208213"/>
            <a:ext cx="70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X</a:t>
            </a:r>
          </a:p>
        </p:txBody>
      </p:sp>
      <p:sp>
        <p:nvSpPr>
          <p:cNvPr id="70672" name="Rectangle 16"/>
          <p:cNvSpPr>
            <a:spLocks noChangeArrowheads="1"/>
          </p:cNvSpPr>
          <p:nvPr/>
        </p:nvSpPr>
        <p:spPr bwMode="auto">
          <a:xfrm>
            <a:off x="6003925" y="2589213"/>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latin typeface="Times New Roman" charset="0"/>
              </a:rPr>
              <a:t> </a:t>
            </a:r>
            <a:r>
              <a:rPr lang="en-US" altLang="en-US" sz="1600">
                <a:solidFill>
                  <a:srgbClr val="FF33FF"/>
                </a:solidFill>
                <a:latin typeface="Times New Roman" charset="0"/>
              </a:rPr>
              <a:t>V</a:t>
            </a:r>
          </a:p>
        </p:txBody>
      </p:sp>
      <p:sp>
        <p:nvSpPr>
          <p:cNvPr id="70673" name="Rectangle 17"/>
          <p:cNvSpPr>
            <a:spLocks noChangeArrowheads="1"/>
          </p:cNvSpPr>
          <p:nvPr/>
        </p:nvSpPr>
        <p:spPr bwMode="auto">
          <a:xfrm>
            <a:off x="6080125" y="2817813"/>
            <a:ext cx="777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II</a:t>
            </a:r>
          </a:p>
        </p:txBody>
      </p:sp>
      <p:sp>
        <p:nvSpPr>
          <p:cNvPr id="70674" name="Rectangle 18"/>
          <p:cNvSpPr>
            <a:spLocks noChangeArrowheads="1"/>
          </p:cNvSpPr>
          <p:nvPr/>
        </p:nvSpPr>
        <p:spPr bwMode="auto">
          <a:xfrm>
            <a:off x="6080125" y="3046413"/>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a:t>
            </a:r>
          </a:p>
        </p:txBody>
      </p:sp>
      <p:sp>
        <p:nvSpPr>
          <p:cNvPr id="131091" name="Rectangle 19"/>
          <p:cNvSpPr>
            <a:spLocks noChangeArrowheads="1"/>
          </p:cNvSpPr>
          <p:nvPr/>
        </p:nvSpPr>
        <p:spPr bwMode="auto">
          <a:xfrm>
            <a:off x="1066800" y="4038600"/>
            <a:ext cx="4953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800">
                <a:solidFill>
                  <a:srgbClr val="FFFF00"/>
                </a:solidFill>
                <a:latin typeface="Times New Roman" charset="0"/>
              </a:rPr>
              <a:t>* Hypo / dysfibrinogenemia</a:t>
            </a:r>
          </a:p>
          <a:p>
            <a:pPr algn="l" rtl="0"/>
            <a:r>
              <a:rPr lang="en-US" altLang="en-US" sz="2800">
                <a:solidFill>
                  <a:srgbClr val="FFFF00"/>
                </a:solidFill>
                <a:latin typeface="Times New Roman" charset="0"/>
              </a:rPr>
              <a:t>* Heparin</a:t>
            </a:r>
          </a:p>
          <a:p>
            <a:pPr algn="l" rtl="0"/>
            <a:r>
              <a:rPr lang="en-US" altLang="en-US" sz="2800">
                <a:solidFill>
                  <a:srgbClr val="FFFF00"/>
                </a:solidFill>
                <a:latin typeface="Times New Roman" charset="0"/>
              </a:rPr>
              <a:t>* Liver  disease</a:t>
            </a:r>
          </a:p>
          <a:p>
            <a:pPr algn="l" rtl="0"/>
            <a:r>
              <a:rPr lang="en-US" altLang="en-US" sz="2800">
                <a:solidFill>
                  <a:srgbClr val="FFFF00"/>
                </a:solidFill>
                <a:latin typeface="Times New Roman" charset="0"/>
              </a:rPr>
              <a:t>* Systemic  hyperfibrinolysis</a:t>
            </a:r>
            <a:endParaRPr lang="en-US" altLang="en-US" sz="2400">
              <a:solidFill>
                <a:srgbClr val="FFFF00"/>
              </a:solidFill>
              <a:latin typeface="Times New Roman" charset="0"/>
            </a:endParaRPr>
          </a:p>
        </p:txBody>
      </p:sp>
      <p:sp>
        <p:nvSpPr>
          <p:cNvPr id="70676" name="Line 20"/>
          <p:cNvSpPr>
            <a:spLocks noChangeShapeType="1"/>
          </p:cNvSpPr>
          <p:nvPr/>
        </p:nvSpPr>
        <p:spPr bwMode="auto">
          <a:xfrm>
            <a:off x="5105400" y="990600"/>
            <a:ext cx="914400" cy="12192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7" name="Line 21"/>
          <p:cNvSpPr>
            <a:spLocks noChangeShapeType="1"/>
          </p:cNvSpPr>
          <p:nvPr/>
        </p:nvSpPr>
        <p:spPr bwMode="auto">
          <a:xfrm flipV="1">
            <a:off x="6019800" y="990600"/>
            <a:ext cx="838200" cy="12192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091"/>
                                        </p:tgtEl>
                                        <p:attrNameLst>
                                          <p:attrName>style.visibility</p:attrName>
                                        </p:attrNameLst>
                                      </p:cBhvr>
                                      <p:to>
                                        <p:strVal val="visible"/>
                                      </p:to>
                                    </p:set>
                                    <p:anim calcmode="lin" valueType="num">
                                      <p:cBhvr additive="base">
                                        <p:cTn id="7" dur="500" fill="hold"/>
                                        <p:tgtEl>
                                          <p:spTgt spid="131091"/>
                                        </p:tgtEl>
                                        <p:attrNameLst>
                                          <p:attrName>ppt_x</p:attrName>
                                        </p:attrNameLst>
                                      </p:cBhvr>
                                      <p:tavLst>
                                        <p:tav tm="0">
                                          <p:val>
                                            <p:strVal val="0-#ppt_w/2"/>
                                          </p:val>
                                        </p:tav>
                                        <p:tav tm="100000">
                                          <p:val>
                                            <p:strVal val="#ppt_x"/>
                                          </p:val>
                                        </p:tav>
                                      </p:tavLst>
                                    </p:anim>
                                    <p:anim calcmode="lin" valueType="num">
                                      <p:cBhvr additive="base">
                                        <p:cTn id="8" dur="500" fill="hold"/>
                                        <p:tgtEl>
                                          <p:spTgt spid="131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9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reeform 2"/>
          <p:cNvSpPr>
            <a:spLocks/>
          </p:cNvSpPr>
          <p:nvPr/>
        </p:nvSpPr>
        <p:spPr bwMode="auto">
          <a:xfrm>
            <a:off x="5105400" y="1066800"/>
            <a:ext cx="1754188" cy="1296988"/>
          </a:xfrm>
          <a:custGeom>
            <a:avLst/>
            <a:gdLst>
              <a:gd name="T0" fmla="*/ 0 w 1105"/>
              <a:gd name="T1" fmla="*/ 0 h 817"/>
              <a:gd name="T2" fmla="*/ 2147483647 w 1105"/>
              <a:gd name="T3" fmla="*/ 2147483647 h 817"/>
              <a:gd name="T4" fmla="*/ 2147483647 w 1105"/>
              <a:gd name="T5" fmla="*/ 0 h 817"/>
              <a:gd name="T6" fmla="*/ 0 60000 65536"/>
              <a:gd name="T7" fmla="*/ 0 60000 65536"/>
              <a:gd name="T8" fmla="*/ 0 60000 65536"/>
              <a:gd name="T9" fmla="*/ 0 w 1105"/>
              <a:gd name="T10" fmla="*/ 0 h 817"/>
              <a:gd name="T11" fmla="*/ 1105 w 1105"/>
              <a:gd name="T12" fmla="*/ 817 h 817"/>
            </a:gdLst>
            <a:ahLst/>
            <a:cxnLst>
              <a:cxn ang="T6">
                <a:pos x="T0" y="T1"/>
              </a:cxn>
              <a:cxn ang="T7">
                <a:pos x="T2" y="T3"/>
              </a:cxn>
              <a:cxn ang="T8">
                <a:pos x="T4" y="T5"/>
              </a:cxn>
            </a:cxnLst>
            <a:rect l="T9" t="T10" r="T11" b="T12"/>
            <a:pathLst>
              <a:path w="1105" h="817">
                <a:moveTo>
                  <a:pt x="0" y="0"/>
                </a:moveTo>
                <a:lnTo>
                  <a:pt x="576" y="816"/>
                </a:lnTo>
                <a:lnTo>
                  <a:pt x="1104" y="0"/>
                </a:lnTo>
              </a:path>
            </a:pathLst>
          </a:custGeom>
          <a:noFill/>
          <a:ln w="38100" cap="rnd" cmpd="sng">
            <a:solidFill>
              <a:srgbClr val="FFFF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683" name="Line 3"/>
          <p:cNvSpPr>
            <a:spLocks noChangeShapeType="1"/>
          </p:cNvSpPr>
          <p:nvPr/>
        </p:nvSpPr>
        <p:spPr bwMode="auto">
          <a:xfrm>
            <a:off x="6019800" y="2362200"/>
            <a:ext cx="0" cy="114300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684" name="Rectangle 4"/>
          <p:cNvSpPr>
            <a:spLocks noChangeArrowheads="1"/>
          </p:cNvSpPr>
          <p:nvPr/>
        </p:nvSpPr>
        <p:spPr bwMode="auto">
          <a:xfrm>
            <a:off x="6537325" y="1676400"/>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 PT</a:t>
            </a:r>
          </a:p>
        </p:txBody>
      </p:sp>
      <p:sp>
        <p:nvSpPr>
          <p:cNvPr id="71685" name="Rectangle 5"/>
          <p:cNvSpPr>
            <a:spLocks noChangeArrowheads="1"/>
          </p:cNvSpPr>
          <p:nvPr/>
        </p:nvSpPr>
        <p:spPr bwMode="auto">
          <a:xfrm>
            <a:off x="6461125" y="2879725"/>
            <a:ext cx="854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FF00"/>
                </a:solidFill>
                <a:latin typeface="Times New Roman" charset="0"/>
              </a:rPr>
              <a:t>   </a:t>
            </a:r>
          </a:p>
          <a:p>
            <a:pPr algn="l" rtl="0"/>
            <a:r>
              <a:rPr lang="en-US" altLang="en-US" sz="2400">
                <a:solidFill>
                  <a:srgbClr val="FFFF00"/>
                </a:solidFill>
                <a:latin typeface="Times New Roman" charset="0"/>
              </a:rPr>
              <a:t>TT</a:t>
            </a:r>
          </a:p>
        </p:txBody>
      </p:sp>
      <p:sp>
        <p:nvSpPr>
          <p:cNvPr id="132102" name="Rectangle 6"/>
          <p:cNvSpPr>
            <a:spLocks noChangeArrowheads="1"/>
          </p:cNvSpPr>
          <p:nvPr/>
        </p:nvSpPr>
        <p:spPr bwMode="auto">
          <a:xfrm>
            <a:off x="1143000" y="4010025"/>
            <a:ext cx="36576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800" b="1">
                <a:solidFill>
                  <a:srgbClr val="FFFF00"/>
                </a:solidFill>
                <a:latin typeface="Times New Roman" charset="0"/>
              </a:rPr>
              <a:t>* </a:t>
            </a:r>
            <a:r>
              <a:rPr lang="en-US" altLang="en-US" sz="4000" b="1">
                <a:solidFill>
                  <a:srgbClr val="FFFF00"/>
                </a:solidFill>
                <a:latin typeface="Times New Roman" charset="0"/>
              </a:rPr>
              <a:t>DIC</a:t>
            </a:r>
          </a:p>
          <a:p>
            <a:pPr algn="l" rtl="0"/>
            <a:r>
              <a:rPr lang="en-US" altLang="en-US" sz="2800">
                <a:solidFill>
                  <a:srgbClr val="FFFF00"/>
                </a:solidFill>
                <a:latin typeface="Times New Roman" charset="0"/>
              </a:rPr>
              <a:t>   - FDP</a:t>
            </a:r>
          </a:p>
          <a:p>
            <a:pPr algn="l" rtl="0"/>
            <a:r>
              <a:rPr lang="en-US" altLang="en-US" sz="2800">
                <a:solidFill>
                  <a:srgbClr val="FFFF00"/>
                </a:solidFill>
                <a:latin typeface="Times New Roman" charset="0"/>
              </a:rPr>
              <a:t>   - D-dimer</a:t>
            </a:r>
          </a:p>
          <a:p>
            <a:pPr algn="l" rtl="0"/>
            <a:r>
              <a:rPr lang="en-US" altLang="en-US" sz="2800">
                <a:solidFill>
                  <a:srgbClr val="FFFF00"/>
                </a:solidFill>
                <a:latin typeface="Times New Roman" charset="0"/>
              </a:rPr>
              <a:t>   - Fibrin</a:t>
            </a:r>
            <a:r>
              <a:rPr lang="en-GB" altLang="en-US" sz="2800">
                <a:solidFill>
                  <a:srgbClr val="FFFF00"/>
                </a:solidFill>
                <a:latin typeface="Times New Roman" charset="0"/>
              </a:rPr>
              <a:t>ogen</a:t>
            </a:r>
            <a:endParaRPr lang="en-US" altLang="en-US" sz="2400">
              <a:solidFill>
                <a:srgbClr val="FFFF00"/>
              </a:solidFill>
              <a:latin typeface="Times New Roman" charset="0"/>
            </a:endParaRPr>
          </a:p>
        </p:txBody>
      </p:sp>
      <p:sp>
        <p:nvSpPr>
          <p:cNvPr id="71687" name="Rectangle 7"/>
          <p:cNvSpPr>
            <a:spLocks noChangeArrowheads="1"/>
          </p:cNvSpPr>
          <p:nvPr/>
        </p:nvSpPr>
        <p:spPr bwMode="auto">
          <a:xfrm>
            <a:off x="3870325" y="1660525"/>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2400">
                <a:solidFill>
                  <a:srgbClr val="FFFF00"/>
                </a:solidFill>
                <a:latin typeface="Times New Roman" charset="0"/>
              </a:rPr>
              <a:t>APTT</a:t>
            </a:r>
          </a:p>
        </p:txBody>
      </p:sp>
      <p:sp>
        <p:nvSpPr>
          <p:cNvPr id="71688" name="Rectangle 8"/>
          <p:cNvSpPr>
            <a:spLocks noChangeArrowheads="1"/>
          </p:cNvSpPr>
          <p:nvPr/>
        </p:nvSpPr>
        <p:spPr bwMode="auto">
          <a:xfrm>
            <a:off x="1219200" y="2606675"/>
            <a:ext cx="3657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3200" b="1">
                <a:solidFill>
                  <a:srgbClr val="FFFF00"/>
                </a:solidFill>
                <a:latin typeface="Times New Roman" charset="0"/>
              </a:rPr>
              <a:t>APTT, PT,TT all </a:t>
            </a:r>
            <a:r>
              <a:rPr lang="en-US" altLang="en-US" sz="3200" b="1">
                <a:solidFill>
                  <a:srgbClr val="FFFF00"/>
                </a:solidFill>
                <a:latin typeface="Times New Roman" charset="0"/>
                <a:sym typeface="Symbol" charset="2"/>
              </a:rPr>
              <a:t></a:t>
            </a:r>
            <a:endParaRPr lang="en-US" altLang="en-US" sz="3200" b="1">
              <a:solidFill>
                <a:srgbClr val="FFFF00"/>
              </a:solidFill>
              <a:latin typeface="Times New Roman" charset="0"/>
            </a:endParaRPr>
          </a:p>
          <a:p>
            <a:pPr algn="l" rtl="0"/>
            <a:r>
              <a:rPr lang="en-US" altLang="en-US" sz="3200" b="1">
                <a:solidFill>
                  <a:srgbClr val="FFFF00"/>
                </a:solidFill>
                <a:latin typeface="Times New Roman" charset="0"/>
              </a:rPr>
              <a:t>PLT - low</a:t>
            </a:r>
            <a:r>
              <a:rPr lang="en-US" altLang="en-US" sz="3200" b="1">
                <a:solidFill>
                  <a:srgbClr val="99FF33"/>
                </a:solidFill>
                <a:latin typeface="Times New Roman" charset="0"/>
              </a:rPr>
              <a:t> </a:t>
            </a:r>
          </a:p>
        </p:txBody>
      </p:sp>
      <p:sp>
        <p:nvSpPr>
          <p:cNvPr id="71689" name="Rectangle 9"/>
          <p:cNvSpPr>
            <a:spLocks noChangeArrowheads="1"/>
          </p:cNvSpPr>
          <p:nvPr/>
        </p:nvSpPr>
        <p:spPr bwMode="auto">
          <a:xfrm>
            <a:off x="4251325" y="936625"/>
            <a:ext cx="768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HMWK</a:t>
            </a:r>
          </a:p>
        </p:txBody>
      </p:sp>
      <p:sp>
        <p:nvSpPr>
          <p:cNvPr id="71690" name="Rectangle 10"/>
          <p:cNvSpPr>
            <a:spLocks noChangeArrowheads="1"/>
          </p:cNvSpPr>
          <p:nvPr/>
        </p:nvSpPr>
        <p:spPr bwMode="auto">
          <a:xfrm>
            <a:off x="4632325" y="1141413"/>
            <a:ext cx="46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XII</a:t>
            </a:r>
          </a:p>
        </p:txBody>
      </p:sp>
      <p:sp>
        <p:nvSpPr>
          <p:cNvPr id="71691" name="Rectangle 11"/>
          <p:cNvSpPr>
            <a:spLocks noChangeArrowheads="1"/>
          </p:cNvSpPr>
          <p:nvPr/>
        </p:nvSpPr>
        <p:spPr bwMode="auto">
          <a:xfrm>
            <a:off x="4860925" y="1370013"/>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PK</a:t>
            </a:r>
          </a:p>
        </p:txBody>
      </p:sp>
      <p:sp>
        <p:nvSpPr>
          <p:cNvPr id="71692" name="Rectangle 12"/>
          <p:cNvSpPr>
            <a:spLocks noChangeArrowheads="1"/>
          </p:cNvSpPr>
          <p:nvPr/>
        </p:nvSpPr>
        <p:spPr bwMode="auto">
          <a:xfrm>
            <a:off x="5013325" y="1598613"/>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XI</a:t>
            </a:r>
          </a:p>
        </p:txBody>
      </p:sp>
      <p:sp>
        <p:nvSpPr>
          <p:cNvPr id="71693" name="Rectangle 13"/>
          <p:cNvSpPr>
            <a:spLocks noChangeArrowheads="1"/>
          </p:cNvSpPr>
          <p:nvPr/>
        </p:nvSpPr>
        <p:spPr bwMode="auto">
          <a:xfrm>
            <a:off x="5165725" y="1827213"/>
            <a:ext cx="398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IX</a:t>
            </a:r>
          </a:p>
        </p:txBody>
      </p:sp>
      <p:sp>
        <p:nvSpPr>
          <p:cNvPr id="71694" name="Rectangle 14"/>
          <p:cNvSpPr>
            <a:spLocks noChangeArrowheads="1"/>
          </p:cNvSpPr>
          <p:nvPr/>
        </p:nvSpPr>
        <p:spPr bwMode="auto">
          <a:xfrm>
            <a:off x="5318125" y="2155825"/>
            <a:ext cx="48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400">
                <a:solidFill>
                  <a:srgbClr val="FF33FF"/>
                </a:solidFill>
                <a:latin typeface="Times New Roman" charset="0"/>
              </a:rPr>
              <a:t>VIII</a:t>
            </a:r>
          </a:p>
        </p:txBody>
      </p:sp>
      <p:sp>
        <p:nvSpPr>
          <p:cNvPr id="71695" name="Rectangle 15"/>
          <p:cNvSpPr>
            <a:spLocks noChangeArrowheads="1"/>
          </p:cNvSpPr>
          <p:nvPr/>
        </p:nvSpPr>
        <p:spPr bwMode="auto">
          <a:xfrm>
            <a:off x="6842125" y="9667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800">
                <a:solidFill>
                  <a:srgbClr val="FF33FF"/>
                </a:solidFill>
                <a:latin typeface="Times New Roman" charset="0"/>
              </a:rPr>
              <a:t>VII</a:t>
            </a:r>
          </a:p>
        </p:txBody>
      </p:sp>
      <p:sp>
        <p:nvSpPr>
          <p:cNvPr id="71696" name="Rectangle 16"/>
          <p:cNvSpPr>
            <a:spLocks noChangeArrowheads="1"/>
          </p:cNvSpPr>
          <p:nvPr/>
        </p:nvSpPr>
        <p:spPr bwMode="auto">
          <a:xfrm>
            <a:off x="6003925" y="2360613"/>
            <a:ext cx="70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 X</a:t>
            </a:r>
          </a:p>
        </p:txBody>
      </p:sp>
      <p:sp>
        <p:nvSpPr>
          <p:cNvPr id="71697" name="Rectangle 17"/>
          <p:cNvSpPr>
            <a:spLocks noChangeArrowheads="1"/>
          </p:cNvSpPr>
          <p:nvPr/>
        </p:nvSpPr>
        <p:spPr bwMode="auto">
          <a:xfrm>
            <a:off x="6003925" y="2741613"/>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latin typeface="Times New Roman" charset="0"/>
              </a:rPr>
              <a:t> </a:t>
            </a:r>
            <a:r>
              <a:rPr lang="en-US" altLang="en-US" sz="1600">
                <a:solidFill>
                  <a:srgbClr val="FF33FF"/>
                </a:solidFill>
                <a:latin typeface="Times New Roman" charset="0"/>
              </a:rPr>
              <a:t>V</a:t>
            </a:r>
          </a:p>
        </p:txBody>
      </p:sp>
      <p:sp>
        <p:nvSpPr>
          <p:cNvPr id="71698" name="Rectangle 18"/>
          <p:cNvSpPr>
            <a:spLocks noChangeArrowheads="1"/>
          </p:cNvSpPr>
          <p:nvPr/>
        </p:nvSpPr>
        <p:spPr bwMode="auto">
          <a:xfrm>
            <a:off x="6080125" y="2970213"/>
            <a:ext cx="777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II</a:t>
            </a:r>
          </a:p>
        </p:txBody>
      </p:sp>
      <p:sp>
        <p:nvSpPr>
          <p:cNvPr id="71699" name="Rectangle 19"/>
          <p:cNvSpPr>
            <a:spLocks noChangeArrowheads="1"/>
          </p:cNvSpPr>
          <p:nvPr/>
        </p:nvSpPr>
        <p:spPr bwMode="auto">
          <a:xfrm>
            <a:off x="6080125" y="3198813"/>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algn="l" rtl="0"/>
            <a:r>
              <a:rPr lang="en-US" altLang="en-US" sz="1600">
                <a:solidFill>
                  <a:srgbClr val="FF33FF"/>
                </a:solidFill>
                <a:latin typeface="Times New Roman" charset="0"/>
              </a:rPr>
              <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2102"/>
                                        </p:tgtEl>
                                        <p:attrNameLst>
                                          <p:attrName>style.visibility</p:attrName>
                                        </p:attrNameLst>
                                      </p:cBhvr>
                                      <p:to>
                                        <p:strVal val="visible"/>
                                      </p:to>
                                    </p:set>
                                    <p:anim calcmode="lin" valueType="num">
                                      <p:cBhvr additive="base">
                                        <p:cTn id="7" dur="500" fill="hold"/>
                                        <p:tgtEl>
                                          <p:spTgt spid="132102"/>
                                        </p:tgtEl>
                                        <p:attrNameLst>
                                          <p:attrName>ppt_x</p:attrName>
                                        </p:attrNameLst>
                                      </p:cBhvr>
                                      <p:tavLst>
                                        <p:tav tm="0">
                                          <p:val>
                                            <p:strVal val="0-#ppt_w/2"/>
                                          </p:val>
                                        </p:tav>
                                        <p:tav tm="100000">
                                          <p:val>
                                            <p:strVal val="#ppt_x"/>
                                          </p:val>
                                        </p:tav>
                                      </p:tavLst>
                                    </p:anim>
                                    <p:anim calcmode="lin" valueType="num">
                                      <p:cBhvr additive="base">
                                        <p:cTn id="8" dur="500" fill="hold"/>
                                        <p:tgtEl>
                                          <p:spTgt spid="132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53F31DD6-A956-0243-8C12-0CA6681A15C5}" type="slidenum">
              <a:rPr lang="ar-SA" altLang="en-US" sz="1400"/>
              <a:pPr eaLnBrk="1" hangingPunct="1"/>
              <a:t>7</a:t>
            </a:fld>
            <a:endParaRPr lang="en-US" altLang="en-US" sz="1400"/>
          </a:p>
        </p:txBody>
      </p:sp>
      <p:sp>
        <p:nvSpPr>
          <p:cNvPr id="66562" name="Rectangle 2"/>
          <p:cNvSpPr>
            <a:spLocks noGrp="1" noChangeArrowheads="1"/>
          </p:cNvSpPr>
          <p:nvPr>
            <p:ph type="title"/>
          </p:nvPr>
        </p:nvSpPr>
        <p:spPr>
          <a:xfrm>
            <a:off x="457200" y="188913"/>
            <a:ext cx="8229600" cy="719137"/>
          </a:xfrm>
        </p:spPr>
        <p:txBody>
          <a:bodyPr/>
          <a:lstStyle/>
          <a:p>
            <a:pPr rtl="0" eaLnBrk="1" hangingPunct="1">
              <a:defRPr/>
            </a:pPr>
            <a:r>
              <a:rPr lang="en-US" sz="5400" b="1" smtClean="0">
                <a:solidFill>
                  <a:srgbClr val="FFFF00"/>
                </a:solidFill>
                <a:latin typeface="Broadway" pitchFamily="82" charset="0"/>
                <a:ea typeface="+mj-ea"/>
              </a:rPr>
              <a:t>Platelets</a:t>
            </a:r>
          </a:p>
        </p:txBody>
      </p:sp>
      <p:pic>
        <p:nvPicPr>
          <p:cNvPr id="1024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77813" y="979488"/>
            <a:ext cx="8686800" cy="56896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1A5560D9-5FA2-B647-A268-47242E27EFAF}" type="slidenum">
              <a:rPr lang="ar-SA" altLang="en-US" sz="1400"/>
              <a:pPr eaLnBrk="1" hangingPunct="1"/>
              <a:t>8</a:t>
            </a:fld>
            <a:endParaRPr lang="en-US" altLang="en-US" sz="1400"/>
          </a:p>
        </p:txBody>
      </p:sp>
      <p:sp>
        <p:nvSpPr>
          <p:cNvPr id="67586" name="Rectangle 2"/>
          <p:cNvSpPr>
            <a:spLocks noGrp="1" noChangeArrowheads="1"/>
          </p:cNvSpPr>
          <p:nvPr>
            <p:ph type="title"/>
          </p:nvPr>
        </p:nvSpPr>
        <p:spPr>
          <a:xfrm>
            <a:off x="457200" y="115888"/>
            <a:ext cx="8229600" cy="863600"/>
          </a:xfrm>
        </p:spPr>
        <p:txBody>
          <a:bodyPr/>
          <a:lstStyle/>
          <a:p>
            <a:pPr rtl="0" eaLnBrk="1" hangingPunct="1">
              <a:defRPr/>
            </a:pPr>
            <a:r>
              <a:rPr lang="en-US" sz="5400" b="1" smtClean="0">
                <a:solidFill>
                  <a:srgbClr val="FFFF00"/>
                </a:solidFill>
                <a:latin typeface="Broadway" pitchFamily="82" charset="0"/>
                <a:ea typeface="+mj-ea"/>
              </a:rPr>
              <a:t>Platelets</a:t>
            </a:r>
          </a:p>
        </p:txBody>
      </p:sp>
      <p:pic>
        <p:nvPicPr>
          <p:cNvPr id="11268"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169988"/>
            <a:ext cx="9144000" cy="568801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Grp="1" noChangeArrowheads="1"/>
          </p:cNvSpPr>
          <p:nvPr>
            <p:ph type="sldNum" sz="quarter" idx="12"/>
          </p:nvPr>
        </p:nvSpPr>
        <p:spPr/>
        <p:txBody>
          <a:bodyPr/>
          <a:lstStyle>
            <a:lvl1pPr eaLnBrk="0" hangingPunct="0">
              <a:defRPr sz="4400">
                <a:solidFill>
                  <a:schemeClr val="tx1"/>
                </a:solidFill>
                <a:latin typeface="Arial" charset="0"/>
                <a:ea typeface="Arial" charset="0"/>
                <a:cs typeface="Arial" charset="0"/>
              </a:defRPr>
            </a:lvl1pPr>
            <a:lvl2pPr marL="742950" indent="-285750" eaLnBrk="0" hangingPunct="0">
              <a:defRPr sz="4400">
                <a:solidFill>
                  <a:schemeClr val="tx1"/>
                </a:solidFill>
                <a:latin typeface="Arial" charset="0"/>
                <a:ea typeface="Arial" charset="0"/>
                <a:cs typeface="Arial" charset="0"/>
              </a:defRPr>
            </a:lvl2pPr>
            <a:lvl3pPr marL="1143000" indent="-228600" eaLnBrk="0" hangingPunct="0">
              <a:defRPr sz="4400">
                <a:solidFill>
                  <a:schemeClr val="tx1"/>
                </a:solidFill>
                <a:latin typeface="Arial" charset="0"/>
                <a:ea typeface="Arial" charset="0"/>
                <a:cs typeface="Arial" charset="0"/>
              </a:defRPr>
            </a:lvl3pPr>
            <a:lvl4pPr marL="1600200" indent="-228600" eaLnBrk="0" hangingPunct="0">
              <a:defRPr sz="4400">
                <a:solidFill>
                  <a:schemeClr val="tx1"/>
                </a:solidFill>
                <a:latin typeface="Arial" charset="0"/>
                <a:ea typeface="Arial" charset="0"/>
                <a:cs typeface="Arial" charset="0"/>
              </a:defRPr>
            </a:lvl4pPr>
            <a:lvl5pPr marL="2057400" indent="-228600" eaLnBrk="0" hangingPunct="0">
              <a:defRPr sz="4400">
                <a:solidFill>
                  <a:schemeClr val="tx1"/>
                </a:solidFill>
                <a:latin typeface="Arial" charset="0"/>
                <a:ea typeface="Arial" charset="0"/>
                <a:cs typeface="Arial" charset="0"/>
              </a:defRPr>
            </a:lvl5pPr>
            <a:lvl6pPr marL="2514600" indent="-228600" algn="ctr" rtl="1" eaLnBrk="0" fontAlgn="base" hangingPunct="0">
              <a:spcBef>
                <a:spcPct val="0"/>
              </a:spcBef>
              <a:spcAft>
                <a:spcPct val="0"/>
              </a:spcAft>
              <a:defRPr sz="4400">
                <a:solidFill>
                  <a:schemeClr val="tx1"/>
                </a:solidFill>
                <a:latin typeface="Arial" charset="0"/>
                <a:ea typeface="Arial" charset="0"/>
                <a:cs typeface="Arial" charset="0"/>
              </a:defRPr>
            </a:lvl6pPr>
            <a:lvl7pPr marL="2971800" indent="-228600" algn="ctr" rtl="1" eaLnBrk="0" fontAlgn="base" hangingPunct="0">
              <a:spcBef>
                <a:spcPct val="0"/>
              </a:spcBef>
              <a:spcAft>
                <a:spcPct val="0"/>
              </a:spcAft>
              <a:defRPr sz="4400">
                <a:solidFill>
                  <a:schemeClr val="tx1"/>
                </a:solidFill>
                <a:latin typeface="Arial" charset="0"/>
                <a:ea typeface="Arial" charset="0"/>
                <a:cs typeface="Arial" charset="0"/>
              </a:defRPr>
            </a:lvl7pPr>
            <a:lvl8pPr marL="3429000" indent="-228600" algn="ctr" rtl="1" eaLnBrk="0" fontAlgn="base" hangingPunct="0">
              <a:spcBef>
                <a:spcPct val="0"/>
              </a:spcBef>
              <a:spcAft>
                <a:spcPct val="0"/>
              </a:spcAft>
              <a:defRPr sz="4400">
                <a:solidFill>
                  <a:schemeClr val="tx1"/>
                </a:solidFill>
                <a:latin typeface="Arial" charset="0"/>
                <a:ea typeface="Arial" charset="0"/>
                <a:cs typeface="Arial" charset="0"/>
              </a:defRPr>
            </a:lvl8pPr>
            <a:lvl9pPr marL="3886200" indent="-228600" algn="ctr" rtl="1"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fld id="{C31B03EC-2EE5-8D43-AB58-7CA259E05E95}" type="slidenum">
              <a:rPr lang="ar-SA" altLang="en-US" sz="1400"/>
              <a:pPr eaLnBrk="1" hangingPunct="1"/>
              <a:t>9</a:t>
            </a:fld>
            <a:endParaRPr lang="en-US" altLang="en-US" sz="1400"/>
          </a:p>
        </p:txBody>
      </p:sp>
      <p:sp>
        <p:nvSpPr>
          <p:cNvPr id="68610" name="Rectangle 2"/>
          <p:cNvSpPr>
            <a:spLocks noGrp="1" noChangeArrowheads="1"/>
          </p:cNvSpPr>
          <p:nvPr>
            <p:ph type="ctrTitle"/>
          </p:nvPr>
        </p:nvSpPr>
        <p:spPr>
          <a:xfrm>
            <a:off x="323850" y="115888"/>
            <a:ext cx="8569325" cy="865187"/>
          </a:xfrm>
        </p:spPr>
        <p:txBody>
          <a:bodyPr/>
          <a:lstStyle/>
          <a:p>
            <a:pPr rtl="0" eaLnBrk="1" hangingPunct="1">
              <a:defRPr/>
            </a:pPr>
            <a:r>
              <a:rPr lang="en-US" sz="4800" b="1" smtClean="0">
                <a:solidFill>
                  <a:srgbClr val="FFFF00"/>
                </a:solidFill>
                <a:latin typeface="Broadway" pitchFamily="82" charset="0"/>
                <a:ea typeface="+mj-ea"/>
              </a:rPr>
              <a:t>Coagulation Factors</a:t>
            </a:r>
          </a:p>
        </p:txBody>
      </p:sp>
      <p:pic>
        <p:nvPicPr>
          <p:cNvPr id="12292" name="Picture 3"/>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92088" y="981075"/>
            <a:ext cx="8797925" cy="5876925"/>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SA" sz="4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SA" sz="4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795</TotalTime>
  <Words>2823</Words>
  <Application>Microsoft Office PowerPoint</Application>
  <PresentationFormat>Overhead</PresentationFormat>
  <Paragraphs>691</Paragraphs>
  <Slides>68</Slides>
  <Notes>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Ripple</vt:lpstr>
      <vt:lpstr>Bleeding disorders</vt:lpstr>
      <vt:lpstr>Normal Hemostasis</vt:lpstr>
      <vt:lpstr>Blood Vessels</vt:lpstr>
      <vt:lpstr>Blood Vessels</vt:lpstr>
      <vt:lpstr>Blood Vessels</vt:lpstr>
      <vt:lpstr>Platelets</vt:lpstr>
      <vt:lpstr>Platelets</vt:lpstr>
      <vt:lpstr>Platelets</vt:lpstr>
      <vt:lpstr>Coagulation Factors</vt:lpstr>
      <vt:lpstr>Naturally Occurring Anticoagulants in Blood</vt:lpstr>
      <vt:lpstr>Traditional Coag. Pathway</vt:lpstr>
      <vt:lpstr>Problems with traditional coagulation pathway</vt:lpstr>
      <vt:lpstr>New Concept of Blood Coagulation</vt:lpstr>
      <vt:lpstr>Approach to a Patient with Bleeding Tendency</vt:lpstr>
      <vt:lpstr>Approach to a Patient with Bleeding Tendency</vt:lpstr>
      <vt:lpstr>First-line tests  in a case of Bleeding tendency</vt:lpstr>
      <vt:lpstr>Inherited Platelet disorders</vt:lpstr>
      <vt:lpstr>Inherited Thrombocytopenias</vt:lpstr>
      <vt:lpstr>Treatment of platelet disorders </vt:lpstr>
      <vt:lpstr>Inherited Bleeding disorders</vt:lpstr>
      <vt:lpstr>Hemophilia – A </vt:lpstr>
      <vt:lpstr>Severity of Hemophilia </vt:lpstr>
      <vt:lpstr>Findings on investigation</vt:lpstr>
      <vt:lpstr> Treatment of Hemophilia </vt:lpstr>
      <vt:lpstr>Dosage guidelines </vt:lpstr>
      <vt:lpstr>Example of dosage calculation  for Hemophilia A</vt:lpstr>
      <vt:lpstr>     2) DDAVP (synthetic vasopressin)</vt:lpstr>
      <vt:lpstr>3) Gene Therapy </vt:lpstr>
      <vt:lpstr>Complications: Contamination with viruses </vt:lpstr>
      <vt:lpstr>     Development of inhibitors</vt:lpstr>
      <vt:lpstr>.</vt:lpstr>
      <vt:lpstr>Acquired hemophilia </vt:lpstr>
      <vt:lpstr>Surgery in hemophiliacs</vt:lpstr>
      <vt:lpstr>PowerPoint Presentation</vt:lpstr>
      <vt:lpstr>Treatment of bleeding and  surgery in vWD </vt:lpstr>
      <vt:lpstr>PowerPoint Presentation</vt:lpstr>
      <vt:lpstr>Blood components</vt:lpstr>
      <vt:lpstr>Blood components, contd.</vt:lpstr>
      <vt:lpstr>Fresh Frozen Plasma</vt:lpstr>
      <vt:lpstr>Cryoprecipitate</vt:lpstr>
      <vt:lpstr>Prothrombin Complex  (FEIBA, Autoplex)</vt:lpstr>
      <vt:lpstr>Acquired Thrombocytopenias  Immune Thrombocytopenias</vt:lpstr>
      <vt:lpstr>Idiopathic Thrombocytopenic Purpura (ITP)</vt:lpstr>
      <vt:lpstr>Clinical Features (ITP)</vt:lpstr>
      <vt:lpstr>Lab Diagnosis (ITP)</vt:lpstr>
      <vt:lpstr>Pathogenesis (ITP)</vt:lpstr>
      <vt:lpstr>Management (ITP)</vt:lpstr>
      <vt:lpstr>Acquired defects of Clotting</vt:lpstr>
      <vt:lpstr>Management (massive transfusion)</vt:lpstr>
      <vt:lpstr>Liver Disease</vt:lpstr>
      <vt:lpstr>Management of coagulopathy in liver disease</vt:lpstr>
      <vt:lpstr>Renal Failure</vt:lpstr>
      <vt:lpstr>Coagulopathy in Cancer</vt:lpstr>
      <vt:lpstr>DISSEMINATED INTRAVASCULAR COAGULATION (DIC)</vt:lpstr>
      <vt:lpstr>PowerPoint Presentation</vt:lpstr>
      <vt:lpstr>CLINICAL CONDITIONS ASSOCIATED WITH  DIC </vt:lpstr>
      <vt:lpstr>Pathogenesis of DIC</vt:lpstr>
      <vt:lpstr>Pathogenesis of DIC</vt:lpstr>
      <vt:lpstr>Pathogenesis of DIC</vt:lpstr>
      <vt:lpstr>Lab Diagnosis of Acute DIC</vt:lpstr>
      <vt:lpstr>Management of DIC</vt:lpstr>
      <vt:lpstr>PT, APTT, TT, PLT - Normal</vt:lpstr>
      <vt:lpstr>PowerPoint Presentation</vt:lpstr>
      <vt:lpstr>PowerPoint Presentation</vt:lpstr>
      <vt:lpstr>PowerPoint Presentation</vt:lpstr>
      <vt:lpstr>PowerPoint Presentation</vt:lpstr>
      <vt:lpstr>PowerPoint Presentation</vt:lpstr>
      <vt:lpstr>PowerPoint Presentation</vt:lpstr>
    </vt:vector>
  </TitlesOfParts>
  <Company>National Cancer Registry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Diagnosis</dc:title>
  <dc:creator>Shaik Meera Mohiuddin</dc:creator>
  <cp:lastModifiedBy>3422</cp:lastModifiedBy>
  <cp:revision>40</cp:revision>
  <dcterms:created xsi:type="dcterms:W3CDTF">2003-04-26T09:40:39Z</dcterms:created>
  <dcterms:modified xsi:type="dcterms:W3CDTF">2015-01-26T09:07:12Z</dcterms:modified>
</cp:coreProperties>
</file>