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11"/>
  </p:notesMasterIdLst>
  <p:sldIdLst>
    <p:sldId id="303" r:id="rId2"/>
    <p:sldId id="257" r:id="rId3"/>
    <p:sldId id="258" r:id="rId4"/>
    <p:sldId id="259" r:id="rId5"/>
    <p:sldId id="260" r:id="rId6"/>
    <p:sldId id="261" r:id="rId7"/>
    <p:sldId id="302" r:id="rId8"/>
    <p:sldId id="304" r:id="rId9"/>
    <p:sldId id="262" r:id="rId10"/>
    <p:sldId id="263" r:id="rId11"/>
    <p:sldId id="264" r:id="rId12"/>
    <p:sldId id="265" r:id="rId13"/>
    <p:sldId id="266" r:id="rId14"/>
    <p:sldId id="267" r:id="rId15"/>
    <p:sldId id="268" r:id="rId16"/>
    <p:sldId id="308" r:id="rId17"/>
    <p:sldId id="269" r:id="rId18"/>
    <p:sldId id="270" r:id="rId19"/>
    <p:sldId id="271" r:id="rId20"/>
    <p:sldId id="272" r:id="rId21"/>
    <p:sldId id="273" r:id="rId22"/>
    <p:sldId id="274" r:id="rId23"/>
    <p:sldId id="275" r:id="rId24"/>
    <p:sldId id="276" r:id="rId25"/>
    <p:sldId id="305" r:id="rId26"/>
    <p:sldId id="277" r:id="rId27"/>
    <p:sldId id="278" r:id="rId28"/>
    <p:sldId id="279" r:id="rId29"/>
    <p:sldId id="280" r:id="rId30"/>
    <p:sldId id="281" r:id="rId31"/>
    <p:sldId id="282" r:id="rId32"/>
    <p:sldId id="283" r:id="rId33"/>
    <p:sldId id="284" r:id="rId34"/>
    <p:sldId id="369"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7"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7" r:id="rId70"/>
    <p:sldId id="328" r:id="rId71"/>
    <p:sldId id="306"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70" r:id="rId94"/>
    <p:sldId id="354" r:id="rId95"/>
    <p:sldId id="355" r:id="rId96"/>
    <p:sldId id="356" r:id="rId97"/>
    <p:sldId id="357" r:id="rId98"/>
    <p:sldId id="358" r:id="rId99"/>
    <p:sldId id="371" r:id="rId100"/>
    <p:sldId id="359" r:id="rId101"/>
    <p:sldId id="360" r:id="rId102"/>
    <p:sldId id="361" r:id="rId103"/>
    <p:sldId id="362" r:id="rId104"/>
    <p:sldId id="363" r:id="rId105"/>
    <p:sldId id="364" r:id="rId106"/>
    <p:sldId id="365" r:id="rId107"/>
    <p:sldId id="366" r:id="rId108"/>
    <p:sldId id="367" r:id="rId109"/>
    <p:sldId id="368" r:id="rId110"/>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CC"/>
    <a:srgbClr val="CCCC00"/>
    <a:srgbClr val="66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385" autoAdjust="0"/>
    <p:restoredTop sz="86470" autoAdjust="0"/>
  </p:normalViewPr>
  <p:slideViewPr>
    <p:cSldViewPr>
      <p:cViewPr varScale="1">
        <p:scale>
          <a:sx n="83" d="100"/>
          <a:sy n="83" d="100"/>
        </p:scale>
        <p:origin x="102" y="330"/>
      </p:cViewPr>
      <p:guideLst>
        <p:guide orient="horz" pos="2160"/>
        <p:guide pos="2880"/>
      </p:guideLst>
    </p:cSldViewPr>
  </p:slideViewPr>
  <p:outlineViewPr>
    <p:cViewPr>
      <p:scale>
        <a:sx n="33" d="100"/>
        <a:sy n="33" d="100"/>
      </p:scale>
      <p:origin x="0" y="-68052"/>
    </p:cViewPr>
  </p:outlineViewPr>
  <p:notesTextViewPr>
    <p:cViewPr>
      <p:scale>
        <a:sx n="100" d="100"/>
        <a:sy n="100" d="100"/>
      </p:scale>
      <p:origin x="0" y="0"/>
    </p:cViewPr>
  </p:notesTextViewPr>
  <p:sorterViewPr>
    <p:cViewPr varScale="1">
      <p:scale>
        <a:sx n="1" d="1"/>
        <a:sy n="1" d="1"/>
      </p:scale>
      <p:origin x="0" y="-315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C4312A-3DBE-4BE3-BD82-C7B5003E5DD3}" type="datetimeFigureOut">
              <a:rPr lang="en-US" smtClean="0"/>
              <a:t>2/23/2015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A5F52F-6668-4DF8-95DB-B0E1837C330E}" type="slidenum">
              <a:rPr lang="en-US" smtClean="0"/>
              <a:t>‹#›</a:t>
            </a:fld>
            <a:endParaRPr lang="en-US"/>
          </a:p>
        </p:txBody>
      </p:sp>
    </p:spTree>
    <p:extLst>
      <p:ext uri="{BB962C8B-B14F-4D97-AF65-F5344CB8AC3E}">
        <p14:creationId xmlns:p14="http://schemas.microsoft.com/office/powerpoint/2010/main" val="3749930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546EBD7-3937-4B1A-BA8B-1ADCE35E41DE}" type="slidenum">
              <a:rPr lang="en-US" altLang="en-US" smtClean="0"/>
              <a:pPr>
                <a:spcBef>
                  <a:spcPct val="0"/>
                </a:spcBef>
              </a:pPr>
              <a:t>53</a:t>
            </a:fld>
            <a:endParaRPr lang="en-US" alt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504144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783A498-6B14-46D0-8363-A32DCFC9B035}" type="slidenum">
              <a:rPr lang="en-US" altLang="en-US" smtClean="0"/>
              <a:pPr>
                <a:spcBef>
                  <a:spcPct val="0"/>
                </a:spcBef>
              </a:pPr>
              <a:t>62</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299843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83FCED5-1D2F-4674-A4CE-783CF79EBF16}" type="slidenum">
              <a:rPr lang="en-US" altLang="en-US" smtClean="0"/>
              <a:pPr>
                <a:spcBef>
                  <a:spcPct val="0"/>
                </a:spcBef>
              </a:pPr>
              <a:t>63</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004922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9078B02-99F2-4EA7-B76D-F4A10AF5E27F}" type="slidenum">
              <a:rPr lang="en-US" altLang="en-US" smtClean="0"/>
              <a:pPr>
                <a:spcBef>
                  <a:spcPct val="0"/>
                </a:spcBef>
              </a:pPr>
              <a:t>64</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661215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40545E4-2C56-4874-B37E-90428FF65A6B}" type="slidenum">
              <a:rPr lang="en-US" altLang="en-US" smtClean="0"/>
              <a:pPr>
                <a:spcBef>
                  <a:spcPct val="0"/>
                </a:spcBef>
              </a:pPr>
              <a:t>65</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972044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9D43220-BE69-44BB-96C7-4D0FF1A0B5AA}" type="slidenum">
              <a:rPr lang="en-US" altLang="en-US" smtClean="0"/>
              <a:pPr>
                <a:spcBef>
                  <a:spcPct val="0"/>
                </a:spcBef>
              </a:pPr>
              <a:t>66</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100016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A35E705-7847-4BEF-ADEC-5C9235CBCDF2}" type="slidenum">
              <a:rPr lang="en-US" altLang="en-US" smtClean="0"/>
              <a:pPr>
                <a:spcBef>
                  <a:spcPct val="0"/>
                </a:spcBef>
              </a:pPr>
              <a:t>67</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41608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37E301F-A821-4156-9C0C-18D3F6BC5C6B}" type="slidenum">
              <a:rPr lang="en-US" altLang="en-US" smtClean="0"/>
              <a:pPr>
                <a:spcBef>
                  <a:spcPct val="0"/>
                </a:spcBef>
              </a:pPr>
              <a:t>68</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860421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DA33D7E-1402-42D4-A0A6-6D5A9D5F924B}" type="slidenum">
              <a:rPr lang="en-US" altLang="en-US" smtClean="0"/>
              <a:pPr>
                <a:spcBef>
                  <a:spcPct val="0"/>
                </a:spcBef>
              </a:pPr>
              <a:t>69</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58503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0621188-41BC-4C08-B614-CF1A05D392D9}" type="slidenum">
              <a:rPr lang="en-US" altLang="en-US" smtClean="0"/>
              <a:pPr>
                <a:spcBef>
                  <a:spcPct val="0"/>
                </a:spcBef>
              </a:pPr>
              <a:t>70</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66495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34B692F-109A-42FD-A3AA-29B04EA49416}" type="slidenum">
              <a:rPr lang="en-US" altLang="en-US" smtClean="0"/>
              <a:pPr>
                <a:spcBef>
                  <a:spcPct val="0"/>
                </a:spcBef>
              </a:pPr>
              <a:t>72</a:t>
            </a:fld>
            <a:endParaRPr lang="en-US"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47596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132C90D-EF3F-4E6E-807B-8498DD127857}" type="slidenum">
              <a:rPr lang="en-US" altLang="en-US" smtClean="0"/>
              <a:pPr>
                <a:spcBef>
                  <a:spcPct val="0"/>
                </a:spcBef>
              </a:pPr>
              <a:t>54</a:t>
            </a:fld>
            <a:endParaRPr lang="en-US" alt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232864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3CCA533-5E92-43B1-8175-AFD6B77D01E0}" type="slidenum">
              <a:rPr lang="en-US" altLang="en-US" smtClean="0"/>
              <a:pPr>
                <a:spcBef>
                  <a:spcPct val="0"/>
                </a:spcBef>
              </a:pPr>
              <a:t>73</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63810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D87312-63C3-4B60-ADB8-2FE11F96DF0B}" type="slidenum">
              <a:rPr lang="en-US" altLang="en-US" smtClean="0"/>
              <a:pPr>
                <a:spcBef>
                  <a:spcPct val="0"/>
                </a:spcBef>
              </a:pPr>
              <a:t>74</a:t>
            </a:fld>
            <a:endParaRPr lang="en-US"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013392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04D4384-505F-4056-80FC-6808DF6365DE}" type="slidenum">
              <a:rPr lang="en-US" altLang="en-US" smtClean="0"/>
              <a:pPr>
                <a:spcBef>
                  <a:spcPct val="0"/>
                </a:spcBef>
              </a:pPr>
              <a:t>75</a:t>
            </a:fld>
            <a:endParaRPr lang="en-US" alt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408892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50D4DA7-9033-465B-84EF-C0B3322EECCF}" type="slidenum">
              <a:rPr lang="en-US" altLang="en-US" smtClean="0"/>
              <a:pPr>
                <a:spcBef>
                  <a:spcPct val="0"/>
                </a:spcBef>
              </a:pPr>
              <a:t>76</a:t>
            </a:fld>
            <a:endParaRPr lang="en-US" alt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223666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4A9A853-461D-4F62-825F-0C2BE9D240D0}" type="slidenum">
              <a:rPr lang="en-US" altLang="en-US" smtClean="0"/>
              <a:pPr>
                <a:spcBef>
                  <a:spcPct val="0"/>
                </a:spcBef>
              </a:pPr>
              <a:t>77</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89105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063D7A9-EAE1-40F6-93F0-3A2EBCE86B68}" type="slidenum">
              <a:rPr lang="en-US" altLang="en-US" smtClean="0"/>
              <a:pPr>
                <a:spcBef>
                  <a:spcPct val="0"/>
                </a:spcBef>
              </a:pPr>
              <a:t>78</a:t>
            </a:fld>
            <a:endParaRPr lang="en-US" alt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766020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D3343E2-1209-4CEB-A2A9-6443F578FAFD}" type="slidenum">
              <a:rPr lang="en-US" altLang="en-US" smtClean="0"/>
              <a:pPr>
                <a:spcBef>
                  <a:spcPct val="0"/>
                </a:spcBef>
              </a:pPr>
              <a:t>79</a:t>
            </a:fld>
            <a:endParaRPr lang="en-US"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911154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853F2C7-F6F6-4D00-A1C6-1EF59F744157}" type="slidenum">
              <a:rPr lang="en-US" altLang="en-US" smtClean="0"/>
              <a:pPr>
                <a:spcBef>
                  <a:spcPct val="0"/>
                </a:spcBef>
              </a:pPr>
              <a:t>80</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982846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B19E6B0-67AD-4C70-92E8-1FA21D03EBB4}" type="slidenum">
              <a:rPr lang="en-US" altLang="en-US" smtClean="0"/>
              <a:pPr>
                <a:spcBef>
                  <a:spcPct val="0"/>
                </a:spcBef>
              </a:pPr>
              <a:t>81</a:t>
            </a:fld>
            <a:endParaRPr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388478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1F4079E-0504-4378-92DC-F99D5419DD83}" type="slidenum">
              <a:rPr lang="en-US" altLang="en-US" smtClean="0"/>
              <a:pPr>
                <a:spcBef>
                  <a:spcPct val="0"/>
                </a:spcBef>
              </a:pPr>
              <a:t>82</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775505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9780C31-496D-4921-84BC-957DF34AF397}" type="slidenum">
              <a:rPr lang="en-US" altLang="en-US" smtClean="0"/>
              <a:pPr>
                <a:spcBef>
                  <a:spcPct val="0"/>
                </a:spcBef>
              </a:pPr>
              <a:t>55</a:t>
            </a:fld>
            <a:endParaRPr lang="en-US" alt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58894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5B9B803-697D-4723-AA34-806188F07CE2}" type="slidenum">
              <a:rPr lang="en-US" altLang="en-US" smtClean="0"/>
              <a:pPr>
                <a:spcBef>
                  <a:spcPct val="0"/>
                </a:spcBef>
              </a:pPr>
              <a:t>83</a:t>
            </a:fld>
            <a:endParaRPr lang="en-US" alt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338874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5B25616-60FC-4C91-8F8A-CB1DCF86B6A9}" type="slidenum">
              <a:rPr lang="en-US" altLang="en-US" smtClean="0"/>
              <a:pPr>
                <a:spcBef>
                  <a:spcPct val="0"/>
                </a:spcBef>
              </a:pPr>
              <a:t>84</a:t>
            </a:fld>
            <a:endParaRPr lang="en-US" alt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3775571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5202476-D5C3-46C6-9899-4D9B00B60304}" type="slidenum">
              <a:rPr lang="en-US" altLang="en-US" smtClean="0"/>
              <a:pPr>
                <a:spcBef>
                  <a:spcPct val="0"/>
                </a:spcBef>
              </a:pPr>
              <a:t>85</a:t>
            </a:fld>
            <a:endParaRPr lang="en-US" alt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320098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323FB36-61BA-4D84-8CD4-0E4A37E35626}" type="slidenum">
              <a:rPr lang="en-US" altLang="en-US" smtClean="0"/>
              <a:pPr>
                <a:spcBef>
                  <a:spcPct val="0"/>
                </a:spcBef>
              </a:pPr>
              <a:t>86</a:t>
            </a:fld>
            <a:endParaRPr lang="en-US" alt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8553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C18ED46-9FCA-4FB7-AD80-C2D82DBC53A2}" type="slidenum">
              <a:rPr lang="en-US" altLang="en-US" smtClean="0"/>
              <a:pPr>
                <a:spcBef>
                  <a:spcPct val="0"/>
                </a:spcBef>
              </a:pPr>
              <a:t>87</a:t>
            </a:fld>
            <a:endParaRPr lang="en-US" alt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8352394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2E45D57-BF87-4B6F-B30E-77FBB73480A0}" type="slidenum">
              <a:rPr lang="en-US" altLang="en-US" smtClean="0"/>
              <a:pPr>
                <a:spcBef>
                  <a:spcPct val="0"/>
                </a:spcBef>
              </a:pPr>
              <a:t>88</a:t>
            </a:fld>
            <a:endParaRPr lang="en-US" alt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3275582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315DD0C-D373-495C-9311-1DC6FEFC3252}" type="slidenum">
              <a:rPr lang="en-US" altLang="en-US" smtClean="0"/>
              <a:pPr>
                <a:spcBef>
                  <a:spcPct val="0"/>
                </a:spcBef>
              </a:pPr>
              <a:t>89</a:t>
            </a:fld>
            <a:endParaRPr lang="en-US" alt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537087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E2720D7-29BF-45B2-911F-583F6DFD9723}" type="slidenum">
              <a:rPr lang="en-US" altLang="en-US" smtClean="0"/>
              <a:pPr>
                <a:spcBef>
                  <a:spcPct val="0"/>
                </a:spcBef>
              </a:pPr>
              <a:t>90</a:t>
            </a:fld>
            <a:endParaRPr lang="en-US" alt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400544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59A3071-73F4-4E2A-BC66-3A8C953CFF2B}" type="slidenum">
              <a:rPr lang="en-US" altLang="en-US" smtClean="0"/>
              <a:pPr>
                <a:spcBef>
                  <a:spcPct val="0"/>
                </a:spcBef>
              </a:pPr>
              <a:t>91</a:t>
            </a:fld>
            <a:endParaRPr lang="en-US"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8383258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B0527E3-28E2-4BBB-98C6-B59392B5F5EB}" type="slidenum">
              <a:rPr lang="en-US" altLang="en-US" smtClean="0"/>
              <a:pPr>
                <a:spcBef>
                  <a:spcPct val="0"/>
                </a:spcBef>
              </a:pPr>
              <a:t>92</a:t>
            </a:fld>
            <a:endParaRPr lang="en-US" alt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924568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A166FE3-1AA2-44C8-AE22-345AEF8EA451}" type="slidenum">
              <a:rPr lang="en-US" altLang="en-US" smtClean="0"/>
              <a:pPr>
                <a:spcBef>
                  <a:spcPct val="0"/>
                </a:spcBef>
              </a:pPr>
              <a:t>56</a:t>
            </a:fld>
            <a:endParaRPr lang="en-US"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8253955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59A3071-73F4-4E2A-BC66-3A8C953CFF2B}" type="slidenum">
              <a:rPr lang="en-US" altLang="en-US" smtClean="0"/>
              <a:pPr>
                <a:spcBef>
                  <a:spcPct val="0"/>
                </a:spcBef>
              </a:pPr>
              <a:t>93</a:t>
            </a:fld>
            <a:endParaRPr lang="en-US"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6789516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28BCAB3-7482-4B72-B84D-9820A1C320F1}" type="slidenum">
              <a:rPr lang="en-US" altLang="en-US" smtClean="0"/>
              <a:pPr>
                <a:spcBef>
                  <a:spcPct val="0"/>
                </a:spcBef>
              </a:pPr>
              <a:t>94</a:t>
            </a:fld>
            <a:endParaRPr lang="en-US" alt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5596596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5EBC060-4466-4F5B-89B3-DEF1D5246EA6}" type="slidenum">
              <a:rPr lang="en-US" altLang="en-US" smtClean="0"/>
              <a:pPr>
                <a:spcBef>
                  <a:spcPct val="0"/>
                </a:spcBef>
              </a:pPr>
              <a:t>95</a:t>
            </a:fld>
            <a:endParaRPr lang="en-US" alt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820298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68C2F38-BF89-4C0B-B2C9-F257B371AABC}" type="slidenum">
              <a:rPr lang="en-US" altLang="en-US" smtClean="0"/>
              <a:pPr>
                <a:spcBef>
                  <a:spcPct val="0"/>
                </a:spcBef>
              </a:pPr>
              <a:t>96</a:t>
            </a:fld>
            <a:endParaRPr lang="en-US" alt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9570882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372458A-3012-4DD8-82CC-7D7486488D95}" type="slidenum">
              <a:rPr lang="en-US" altLang="en-US" smtClean="0"/>
              <a:pPr>
                <a:spcBef>
                  <a:spcPct val="0"/>
                </a:spcBef>
              </a:pPr>
              <a:t>97</a:t>
            </a:fld>
            <a:endParaRPr lang="en-US" alt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3421271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B1D4C26-EF76-4E9F-9108-6084628D3F29}" type="slidenum">
              <a:rPr lang="en-US" altLang="en-US" smtClean="0"/>
              <a:pPr>
                <a:spcBef>
                  <a:spcPct val="0"/>
                </a:spcBef>
              </a:pPr>
              <a:t>98</a:t>
            </a:fld>
            <a:endParaRPr lang="en-US" alt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6839140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741071F-6BF2-4EB2-B635-2A0D245BFFA1}" type="slidenum">
              <a:rPr lang="en-US" altLang="en-US" smtClean="0"/>
              <a:pPr>
                <a:spcBef>
                  <a:spcPct val="0"/>
                </a:spcBef>
              </a:pPr>
              <a:t>100</a:t>
            </a:fld>
            <a:endParaRPr lang="en-US" alt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1044570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A9E5AEF-69BF-4446-BBFD-A4EF76802E41}" type="slidenum">
              <a:rPr lang="en-US" altLang="en-US" smtClean="0"/>
              <a:pPr>
                <a:spcBef>
                  <a:spcPct val="0"/>
                </a:spcBef>
              </a:pPr>
              <a:t>101</a:t>
            </a:fld>
            <a:endParaRPr lang="en-US" alt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1946118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FBDD3B0-77DD-4F79-8224-57560EC6B0ED}" type="slidenum">
              <a:rPr lang="en-US" altLang="en-US" smtClean="0"/>
              <a:pPr>
                <a:spcBef>
                  <a:spcPct val="0"/>
                </a:spcBef>
              </a:pPr>
              <a:t>102</a:t>
            </a:fld>
            <a:endParaRPr lang="en-US" alt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2335303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BCF10DB-F166-4DE4-BB3C-5B58859F9BD2}" type="slidenum">
              <a:rPr lang="en-US" altLang="en-US" smtClean="0"/>
              <a:pPr>
                <a:spcBef>
                  <a:spcPct val="0"/>
                </a:spcBef>
              </a:pPr>
              <a:t>103</a:t>
            </a:fld>
            <a:endParaRPr lang="en-US" alt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28090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82749B9-CD19-402D-B4A7-93470B20EC47}" type="slidenum">
              <a:rPr lang="en-US" altLang="en-US" smtClean="0"/>
              <a:pPr>
                <a:spcBef>
                  <a:spcPct val="0"/>
                </a:spcBef>
              </a:pPr>
              <a:t>57</a:t>
            </a:fld>
            <a:endParaRPr lang="en-US" alt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1359792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1E5153E-04BD-4F97-9042-11F39B5C6331}" type="slidenum">
              <a:rPr lang="en-US" altLang="en-US" smtClean="0"/>
              <a:pPr>
                <a:spcBef>
                  <a:spcPct val="0"/>
                </a:spcBef>
              </a:pPr>
              <a:t>104</a:t>
            </a:fld>
            <a:endParaRPr lang="en-US" alt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289477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1ECD38F-8DFA-43F2-9A22-B319691D1410}" type="slidenum">
              <a:rPr lang="en-US" altLang="en-US" smtClean="0"/>
              <a:pPr>
                <a:spcBef>
                  <a:spcPct val="0"/>
                </a:spcBef>
              </a:pPr>
              <a:t>105</a:t>
            </a:fld>
            <a:endParaRPr lang="en-US" alt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1632867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9BA0284-4BFD-4BCC-8ACF-9924293F4CBC}" type="slidenum">
              <a:rPr lang="en-US" altLang="en-US" smtClean="0"/>
              <a:pPr>
                <a:spcBef>
                  <a:spcPct val="0"/>
                </a:spcBef>
              </a:pPr>
              <a:t>106</a:t>
            </a:fld>
            <a:endParaRPr lang="en-US" alt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0177536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61568A4-B7ED-46CC-83F1-87E21CA4A4B1}" type="slidenum">
              <a:rPr lang="en-US" altLang="en-US" smtClean="0"/>
              <a:pPr>
                <a:spcBef>
                  <a:spcPct val="0"/>
                </a:spcBef>
              </a:pPr>
              <a:t>107</a:t>
            </a:fld>
            <a:endParaRPr lang="en-US" alt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427596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A6D2DE0-16CF-4669-B50A-555013EFA786}" type="slidenum">
              <a:rPr lang="en-US" altLang="en-US" smtClean="0"/>
              <a:pPr>
                <a:spcBef>
                  <a:spcPct val="0"/>
                </a:spcBef>
              </a:pPr>
              <a:t>108</a:t>
            </a:fld>
            <a:endParaRPr lang="en-US" alt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1995681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F715771-69E9-4F00-9346-7E33E5F81C97}" type="slidenum">
              <a:rPr lang="en-US" altLang="en-US" smtClean="0"/>
              <a:pPr>
                <a:spcBef>
                  <a:spcPct val="0"/>
                </a:spcBef>
              </a:pPr>
              <a:t>109</a:t>
            </a:fld>
            <a:endParaRPr lang="en-US" alt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009204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3D6AE80-1014-47B7-9FC1-9E5418A2CE3C}" type="slidenum">
              <a:rPr lang="en-US" altLang="en-US" smtClean="0"/>
              <a:pPr>
                <a:spcBef>
                  <a:spcPct val="0"/>
                </a:spcBef>
              </a:pPr>
              <a:t>58</a:t>
            </a:fld>
            <a:endParaRPr lang="en-US" alt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07218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ACFA96C-EB05-4FB1-9370-D749406D4D65}" type="slidenum">
              <a:rPr lang="en-US" altLang="en-US" smtClean="0"/>
              <a:pPr>
                <a:spcBef>
                  <a:spcPct val="0"/>
                </a:spcBef>
              </a:pPr>
              <a:t>59</a:t>
            </a:fld>
            <a:endParaRPr lang="en-US"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428427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58DBC1A-53E9-475A-970E-96EA736871EA}" type="slidenum">
              <a:rPr lang="en-US" altLang="en-US" smtClean="0"/>
              <a:pPr>
                <a:spcBef>
                  <a:spcPct val="0"/>
                </a:spcBef>
              </a:pPr>
              <a:t>60</a:t>
            </a:fld>
            <a:endParaRPr lang="en-US"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03232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38FE722-4F51-4500-9FA5-3C3A3A60B8EA}" type="slidenum">
              <a:rPr lang="en-US" altLang="en-US" smtClean="0"/>
              <a:pPr>
                <a:spcBef>
                  <a:spcPct val="0"/>
                </a:spcBef>
              </a:pPr>
              <a:t>61</a:t>
            </a:fld>
            <a:endParaRPr lang="en-US"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879823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81D06D-0114-4AF8-9102-838EC9711CEF}"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7535FD-134D-4FF7-A0C4-B9DDA15F80D0}"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7C674D-0091-48DA-83E9-F8E0BF4B62B1}"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E46D8B7-2E9E-4D2F-8F92-9B8CA8046A57}" type="slidenum">
              <a:rPr lang="ar-SA" altLang="en-US"/>
              <a:pPr>
                <a:defRPr/>
              </a:pPr>
              <a:t>‹#›</a:t>
            </a:fld>
            <a:endParaRPr lang="en-US" altLang="en-US"/>
          </a:p>
        </p:txBody>
      </p:sp>
    </p:spTree>
    <p:extLst>
      <p:ext uri="{BB962C8B-B14F-4D97-AF65-F5344CB8AC3E}">
        <p14:creationId xmlns:p14="http://schemas.microsoft.com/office/powerpoint/2010/main" val="187088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2AD10F-3C05-48BD-9511-D66BF56CB7DD}"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45FE6A-6285-4D18-9D66-F62B8109744E}"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45D493-7CB2-4F94-A4DC-43563CAEECE2}"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A039E2E-A8A9-4002-BF16-A43E0A941155}"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B1F3376-FCA8-4042-811C-619529B7F256}"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08BE545-E859-467B-B4CF-3ADEBCDDD30D}"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6CF109-5D2E-42A4-9B4F-95EB03CD695E}"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0E65F9-FCBC-4B48-85C1-79226621CBC7}"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5000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8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63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639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fld id="{ABBA2955-4D2E-41B2-88BB-27C20F0538B8}"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1" eaLnBrk="0" fontAlgn="base" hangingPunct="0">
        <a:spcBef>
          <a:spcPct val="0"/>
        </a:spcBef>
        <a:spcAft>
          <a:spcPct val="0"/>
        </a:spcAft>
        <a:defRPr sz="4400">
          <a:solidFill>
            <a:srgbClr val="FFFF00"/>
          </a:solidFill>
          <a:latin typeface="+mj-lt"/>
          <a:ea typeface="+mj-ea"/>
          <a:cs typeface="+mj-cs"/>
        </a:defRPr>
      </a:lvl1pPr>
      <a:lvl2pPr algn="ctr" rtl="1" eaLnBrk="0" fontAlgn="base" hangingPunct="0">
        <a:spcBef>
          <a:spcPct val="0"/>
        </a:spcBef>
        <a:spcAft>
          <a:spcPct val="0"/>
        </a:spcAft>
        <a:defRPr sz="4400">
          <a:solidFill>
            <a:srgbClr val="FFFF00"/>
          </a:solidFill>
          <a:latin typeface="Arial" charset="0"/>
          <a:cs typeface="Arial" charset="0"/>
        </a:defRPr>
      </a:lvl2pPr>
      <a:lvl3pPr algn="ctr" rtl="1" eaLnBrk="0" fontAlgn="base" hangingPunct="0">
        <a:spcBef>
          <a:spcPct val="0"/>
        </a:spcBef>
        <a:spcAft>
          <a:spcPct val="0"/>
        </a:spcAft>
        <a:defRPr sz="4400">
          <a:solidFill>
            <a:srgbClr val="FFFF00"/>
          </a:solidFill>
          <a:latin typeface="Arial" charset="0"/>
          <a:cs typeface="Arial" charset="0"/>
        </a:defRPr>
      </a:lvl3pPr>
      <a:lvl4pPr algn="ctr" rtl="1" eaLnBrk="0" fontAlgn="base" hangingPunct="0">
        <a:spcBef>
          <a:spcPct val="0"/>
        </a:spcBef>
        <a:spcAft>
          <a:spcPct val="0"/>
        </a:spcAft>
        <a:defRPr sz="4400">
          <a:solidFill>
            <a:srgbClr val="FFFF00"/>
          </a:solidFill>
          <a:latin typeface="Arial" charset="0"/>
          <a:cs typeface="Arial" charset="0"/>
        </a:defRPr>
      </a:lvl4pPr>
      <a:lvl5pPr algn="ctr" rtl="1" eaLnBrk="0" fontAlgn="base" hangingPunct="0">
        <a:spcBef>
          <a:spcPct val="0"/>
        </a:spcBef>
        <a:spcAft>
          <a:spcPct val="0"/>
        </a:spcAft>
        <a:defRPr sz="4400">
          <a:solidFill>
            <a:srgbClr val="FFFF00"/>
          </a:solidFill>
          <a:latin typeface="Arial" charset="0"/>
          <a:cs typeface="Arial" charset="0"/>
        </a:defRPr>
      </a:lvl5pPr>
      <a:lvl6pPr marL="457200" algn="ctr" rtl="1" fontAlgn="base">
        <a:spcBef>
          <a:spcPct val="0"/>
        </a:spcBef>
        <a:spcAft>
          <a:spcPct val="0"/>
        </a:spcAft>
        <a:defRPr sz="4400">
          <a:solidFill>
            <a:srgbClr val="FFFF00"/>
          </a:solidFill>
          <a:latin typeface="Arial" charset="0"/>
          <a:cs typeface="Arial" charset="0"/>
        </a:defRPr>
      </a:lvl6pPr>
      <a:lvl7pPr marL="914400" algn="ctr" rtl="1" fontAlgn="base">
        <a:spcBef>
          <a:spcPct val="0"/>
        </a:spcBef>
        <a:spcAft>
          <a:spcPct val="0"/>
        </a:spcAft>
        <a:defRPr sz="4400">
          <a:solidFill>
            <a:srgbClr val="FFFF00"/>
          </a:solidFill>
          <a:latin typeface="Arial" charset="0"/>
          <a:cs typeface="Arial" charset="0"/>
        </a:defRPr>
      </a:lvl7pPr>
      <a:lvl8pPr marL="1371600" algn="ctr" rtl="1" fontAlgn="base">
        <a:spcBef>
          <a:spcPct val="0"/>
        </a:spcBef>
        <a:spcAft>
          <a:spcPct val="0"/>
        </a:spcAft>
        <a:defRPr sz="4400">
          <a:solidFill>
            <a:srgbClr val="FFFF00"/>
          </a:solidFill>
          <a:latin typeface="Arial" charset="0"/>
          <a:cs typeface="Arial" charset="0"/>
        </a:defRPr>
      </a:lvl8pPr>
      <a:lvl9pPr marL="1828800" algn="ctr" rtl="1" fontAlgn="base">
        <a:spcBef>
          <a:spcPct val="0"/>
        </a:spcBef>
        <a:spcAft>
          <a:spcPct val="0"/>
        </a:spcAft>
        <a:defRPr sz="4400">
          <a:solidFill>
            <a:srgbClr val="FFFF00"/>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PowerPoint_Presentation1.pptx"/></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609600"/>
            <a:ext cx="5867400" cy="4191000"/>
          </a:xfrm>
        </p:spPr>
        <p:txBody>
          <a:bodyPr/>
          <a:lstStyle/>
          <a:p>
            <a:pPr eaLnBrk="1" hangingPunct="1"/>
            <a:r>
              <a:rPr lang="en-US" sz="6000" dirty="0" smtClean="0">
                <a:latin typeface="Times New Roman" pitchFamily="18" charset="0"/>
              </a:rPr>
              <a:t>DISORDERS OF THE PARATHYROID GLANDS</a:t>
            </a:r>
          </a:p>
        </p:txBody>
      </p:sp>
      <p:pic>
        <p:nvPicPr>
          <p:cNvPr id="5" name="Picture 4" descr="parathyroid.jpg"/>
          <p:cNvPicPr>
            <a:picLocks noChangeAspect="1"/>
          </p:cNvPicPr>
          <p:nvPr/>
        </p:nvPicPr>
        <p:blipFill>
          <a:blip r:embed="rId2" cstate="print">
            <a:lum bright="44000" contrast="-59000"/>
          </a:blip>
          <a:stretch>
            <a:fillRect/>
          </a:stretch>
        </p:blipFill>
        <p:spPr>
          <a:xfrm>
            <a:off x="5943600" y="76200"/>
            <a:ext cx="2971800" cy="3009900"/>
          </a:xfrm>
          <a:prstGeom prst="ellipse">
            <a:avLst/>
          </a:prstGeom>
          <a:ln>
            <a:noFill/>
          </a:ln>
          <a:effectLst>
            <a:reflection blurRad="6350" stA="50000" endA="275" endPos="40000" dist="101600" dir="5400000" sy="-100000" algn="bl" rotWithShape="0"/>
            <a:softEdge rad="127000"/>
          </a:effectLst>
        </p:spPr>
      </p:pic>
      <p:sp>
        <p:nvSpPr>
          <p:cNvPr id="2" name="Rectangle 1"/>
          <p:cNvSpPr/>
          <p:nvPr/>
        </p:nvSpPr>
        <p:spPr>
          <a:xfrm>
            <a:off x="457200" y="5105400"/>
            <a:ext cx="3505200" cy="1415772"/>
          </a:xfrm>
          <a:prstGeom prst="rect">
            <a:avLst/>
          </a:prstGeom>
        </p:spPr>
        <p:txBody>
          <a:bodyPr wrap="square">
            <a:spAutoFit/>
          </a:bodyPr>
          <a:lstStyle/>
          <a:p>
            <a:pPr eaLnBrk="1" hangingPunct="1">
              <a:defRPr/>
            </a:pPr>
            <a:r>
              <a:rPr lang="en-US" altLang="en-US" sz="3200" dirty="0">
                <a:solidFill>
                  <a:srgbClr val="00B050"/>
                </a:solidFill>
              </a:rPr>
              <a:t>Mona </a:t>
            </a:r>
            <a:r>
              <a:rPr lang="en-US" altLang="en-US" sz="3200" dirty="0" err="1">
                <a:solidFill>
                  <a:srgbClr val="00B050"/>
                </a:solidFill>
              </a:rPr>
              <a:t>Fouda</a:t>
            </a:r>
            <a:r>
              <a:rPr lang="en-US" altLang="en-US" sz="3200" dirty="0">
                <a:solidFill>
                  <a:srgbClr val="00B050"/>
                </a:solidFill>
              </a:rPr>
              <a:t> Neel </a:t>
            </a:r>
            <a:r>
              <a:rPr lang="en-US" altLang="en-US" dirty="0">
                <a:solidFill>
                  <a:srgbClr val="00B050"/>
                </a:solidFill>
              </a:rPr>
              <a:t>MBBS,</a:t>
            </a:r>
            <a:r>
              <a:rPr lang="en-US" altLang="en-US" dirty="0" err="1">
                <a:solidFill>
                  <a:srgbClr val="00B050"/>
                </a:solidFill>
              </a:rPr>
              <a:t>FRCPEdin</a:t>
            </a:r>
            <a:r>
              <a:rPr lang="en-US" altLang="en-US" dirty="0">
                <a:solidFill>
                  <a:srgbClr val="00B050"/>
                </a:solidFill>
              </a:rPr>
              <a:t>.,</a:t>
            </a:r>
            <a:r>
              <a:rPr lang="en-US" altLang="en-US" dirty="0" smtClean="0">
                <a:solidFill>
                  <a:srgbClr val="00B050"/>
                </a:solidFill>
              </a:rPr>
              <a:t>FACE</a:t>
            </a:r>
            <a:endParaRPr lang="en-US" altLang="en-US" dirty="0">
              <a:solidFill>
                <a:srgbClr val="00B050"/>
              </a:solidFill>
            </a:endParaRPr>
          </a:p>
          <a:p>
            <a:pPr eaLnBrk="1" hangingPunct="1">
              <a:defRPr/>
            </a:pPr>
            <a:r>
              <a:rPr lang="en-US" altLang="en-US" dirty="0">
                <a:solidFill>
                  <a:srgbClr val="00B050"/>
                </a:solidFill>
              </a:rPr>
              <a:t>Associate professor of medicine</a:t>
            </a:r>
          </a:p>
          <a:p>
            <a:pPr eaLnBrk="1" hangingPunct="1">
              <a:defRPr/>
            </a:pPr>
            <a:r>
              <a:rPr lang="en-US" altLang="en-US" dirty="0" err="1">
                <a:solidFill>
                  <a:srgbClr val="00B050"/>
                </a:solidFill>
              </a:rPr>
              <a:t>Cosultant</a:t>
            </a:r>
            <a:r>
              <a:rPr lang="en-US" altLang="en-US" dirty="0">
                <a:solidFill>
                  <a:srgbClr val="00B050"/>
                </a:solidFill>
              </a:rPr>
              <a:t> Endocrinologist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4339" name="Rectangle 3"/>
          <p:cNvSpPr>
            <a:spLocks noGrp="1" noChangeArrowheads="1"/>
          </p:cNvSpPr>
          <p:nvPr>
            <p:ph type="body" idx="1"/>
          </p:nvPr>
        </p:nvSpPr>
        <p:spPr>
          <a:xfrm>
            <a:off x="457200" y="2057400"/>
            <a:ext cx="8229600" cy="4068763"/>
          </a:xfrm>
        </p:spPr>
        <p:txBody>
          <a:bodyPr/>
          <a:lstStyle/>
          <a:p>
            <a:pPr eaLnBrk="1" hangingPunct="1">
              <a:buFontTx/>
              <a:buNone/>
            </a:pPr>
            <a:r>
              <a:rPr lang="en-US" smtClean="0"/>
              <a:t>	The cause of primary hyperparathyroidism is unknown. A genetic factor may be involved. The clonal origin of most parathyroid adenomas suggests a defect at the level of the gene controlling the regulation and/or expression of parathyroid hormone.</a:t>
            </a:r>
          </a:p>
        </p:txBody>
      </p:sp>
      <p:sp>
        <p:nvSpPr>
          <p:cNvPr id="14340"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chemeClr val="folHlink"/>
                </a:solidFill>
              </a:rPr>
              <a:t>Hyperparathyroidism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smtClean="0"/>
              <a:t>Treatment</a:t>
            </a:r>
          </a:p>
        </p:txBody>
      </p:sp>
      <p:sp>
        <p:nvSpPr>
          <p:cNvPr id="264195" name="Rectangle 3"/>
          <p:cNvSpPr>
            <a:spLocks noGrp="1" noChangeArrowheads="1"/>
          </p:cNvSpPr>
          <p:nvPr>
            <p:ph type="body" idx="1"/>
          </p:nvPr>
        </p:nvSpPr>
        <p:spPr>
          <a:xfrm>
            <a:off x="76200" y="2514600"/>
            <a:ext cx="8915400" cy="3886200"/>
          </a:xfrm>
        </p:spPr>
        <p:txBody>
          <a:bodyPr/>
          <a:lstStyle/>
          <a:p>
            <a:pPr marL="609600" indent="-609600" eaLnBrk="1" hangingPunct="1">
              <a:buFontTx/>
              <a:buAutoNum type="alphaUcPeriod"/>
              <a:defRPr/>
            </a:pPr>
            <a:r>
              <a:rPr lang="en-US" altLang="en-US" sz="2800" smtClean="0"/>
              <a:t>General measures; decrease exercise if appropriate, regain body weight, adequate calcium intake (1000-1500 mgm/dayu) and avoidance of other osteopenia-producing situations.</a:t>
            </a:r>
          </a:p>
          <a:p>
            <a:pPr marL="609600" indent="-609600" eaLnBrk="1" hangingPunct="1">
              <a:buFontTx/>
              <a:buAutoNum type="alphaUcPeriod"/>
              <a:defRPr/>
            </a:pPr>
            <a:r>
              <a:rPr lang="en-US" altLang="en-US" sz="2800" smtClean="0"/>
              <a:t>Regain menses</a:t>
            </a:r>
          </a:p>
          <a:p>
            <a:pPr marL="609600" indent="-609600" eaLnBrk="1" hangingPunct="1">
              <a:buFontTx/>
              <a:buAutoNum type="alphaUcPeriod"/>
              <a:defRPr/>
            </a:pPr>
            <a:r>
              <a:rPr lang="en-US" altLang="en-US" sz="2800" smtClean="0"/>
              <a:t>Other modalities of therapy</a:t>
            </a:r>
            <a:endParaRPr lang="en-US" altLang="en-US" smtClean="0"/>
          </a:p>
          <a:p>
            <a:pPr marL="990600" lvl="1" indent="-533400" eaLnBrk="1" hangingPunct="1">
              <a:buFontTx/>
              <a:buAutoNum type="arabicPeriod"/>
              <a:defRPr/>
            </a:pPr>
            <a:r>
              <a:rPr lang="en-US" altLang="en-US" sz="2400" smtClean="0"/>
              <a:t>Estrogen replacement (0.625-1.25 mgm CEE or equivalent, oral contraceptives)</a:t>
            </a:r>
          </a:p>
          <a:p>
            <a:pPr marL="990600" lvl="1" indent="-533400" eaLnBrk="1" hangingPunct="1">
              <a:buFontTx/>
              <a:buAutoNum type="arabicPeriod"/>
              <a:defRPr/>
            </a:pPr>
            <a:r>
              <a:rPr lang="en-US" altLang="en-US" sz="2400" smtClean="0"/>
              <a:t>Nasal spray calcitonin; bisphosphonates</a:t>
            </a:r>
            <a:endParaRPr lang="en-US" altLang="en-US" sz="2000" smtClean="0"/>
          </a:p>
        </p:txBody>
      </p:sp>
      <p:sp>
        <p:nvSpPr>
          <p:cNvPr id="264196" name="Rectangle 4"/>
          <p:cNvSpPr>
            <a:spLocks noChangeArrowheads="1"/>
          </p:cNvSpPr>
          <p:nvPr/>
        </p:nvSpPr>
        <p:spPr bwMode="auto">
          <a:xfrm>
            <a:off x="457200" y="1219200"/>
            <a:ext cx="84582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800" dirty="0" smtClean="0">
                <a:solidFill>
                  <a:srgbClr val="66FF33"/>
                </a:solidFill>
              </a:rPr>
              <a:t> The </a:t>
            </a:r>
            <a:r>
              <a:rPr lang="en-US" altLang="en-US" sz="2800" dirty="0" err="1" smtClean="0">
                <a:solidFill>
                  <a:srgbClr val="66FF33"/>
                </a:solidFill>
              </a:rPr>
              <a:t>amenorrheic</a:t>
            </a:r>
            <a:r>
              <a:rPr lang="en-US" altLang="en-US" sz="2800" dirty="0" smtClean="0">
                <a:solidFill>
                  <a:srgbClr val="66FF33"/>
                </a:solidFill>
              </a:rPr>
              <a:t> female (Exercise induced amenorrhea, eating disorders, </a:t>
            </a:r>
            <a:r>
              <a:rPr lang="en-US" altLang="en-US" sz="2800" dirty="0" err="1" smtClean="0">
                <a:solidFill>
                  <a:srgbClr val="66FF33"/>
                </a:solidFill>
              </a:rPr>
              <a:t>etc</a:t>
            </a:r>
            <a:r>
              <a:rPr lang="en-US" altLang="en-US" sz="2800" dirty="0" smtClean="0">
                <a:solidFill>
                  <a:srgbClr val="66FF33"/>
                </a:solidFill>
              </a:rPr>
              <a:t>)</a:t>
            </a:r>
            <a:br>
              <a:rPr lang="en-US" altLang="en-US" sz="2800" dirty="0" smtClean="0">
                <a:solidFill>
                  <a:srgbClr val="66FF33"/>
                </a:solidFill>
              </a:rPr>
            </a:br>
            <a:r>
              <a:rPr lang="en-US" altLang="en-US" sz="2800" dirty="0" smtClean="0">
                <a:solidFill>
                  <a:srgbClr val="66FF33"/>
                </a:solidFill>
              </a:rPr>
              <a:t>(Prevention of bone loss)</a:t>
            </a:r>
          </a:p>
        </p:txBody>
      </p:sp>
    </p:spTree>
    <p:extLst>
      <p:ext uri="{BB962C8B-B14F-4D97-AF65-F5344CB8AC3E}">
        <p14:creationId xmlns:p14="http://schemas.microsoft.com/office/powerpoint/2010/main" val="2737517128"/>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457200" y="228600"/>
            <a:ext cx="8229600" cy="457200"/>
          </a:xfrm>
        </p:spPr>
        <p:txBody>
          <a:bodyPr/>
          <a:lstStyle/>
          <a:p>
            <a:pPr eaLnBrk="1" hangingPunct="1">
              <a:defRPr/>
            </a:pPr>
            <a:r>
              <a:rPr lang="en-US" altLang="en-US" sz="4000" smtClean="0"/>
              <a:t>Treatment</a:t>
            </a:r>
          </a:p>
        </p:txBody>
      </p:sp>
      <p:sp>
        <p:nvSpPr>
          <p:cNvPr id="265219" name="Rectangle 3"/>
          <p:cNvSpPr>
            <a:spLocks noGrp="1" noChangeArrowheads="1"/>
          </p:cNvSpPr>
          <p:nvPr>
            <p:ph type="body" idx="1"/>
          </p:nvPr>
        </p:nvSpPr>
        <p:spPr>
          <a:xfrm>
            <a:off x="914400" y="2514600"/>
            <a:ext cx="8077200" cy="3886200"/>
          </a:xfrm>
        </p:spPr>
        <p:txBody>
          <a:bodyPr/>
          <a:lstStyle/>
          <a:p>
            <a:pPr marL="609600" indent="-609600" eaLnBrk="1" hangingPunct="1">
              <a:buFontTx/>
              <a:buAutoNum type="alphaUcPeriod"/>
              <a:defRPr/>
            </a:pPr>
            <a:r>
              <a:rPr lang="en-US" altLang="en-US" sz="4000" smtClean="0"/>
              <a:t>In addition to other measures, consider tamoxifen</a:t>
            </a:r>
            <a:endParaRPr lang="en-US" altLang="en-US" sz="3600" smtClean="0"/>
          </a:p>
        </p:txBody>
      </p:sp>
      <p:sp>
        <p:nvSpPr>
          <p:cNvPr id="265220" name="Rectangle 4"/>
          <p:cNvSpPr>
            <a:spLocks noChangeArrowheads="1"/>
          </p:cNvSpPr>
          <p:nvPr/>
        </p:nvSpPr>
        <p:spPr bwMode="auto">
          <a:xfrm>
            <a:off x="457200" y="1219200"/>
            <a:ext cx="84582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600" dirty="0" smtClean="0">
                <a:solidFill>
                  <a:srgbClr val="66FF33"/>
                </a:solidFill>
              </a:rPr>
              <a:t> The at risk or osteoporosis female with breast cancer.</a:t>
            </a:r>
          </a:p>
        </p:txBody>
      </p:sp>
    </p:spTree>
    <p:extLst>
      <p:ext uri="{BB962C8B-B14F-4D97-AF65-F5344CB8AC3E}">
        <p14:creationId xmlns:p14="http://schemas.microsoft.com/office/powerpoint/2010/main" val="2699732305"/>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Paget’s Disease</a:t>
            </a:r>
          </a:p>
        </p:txBody>
      </p:sp>
      <p:sp>
        <p:nvSpPr>
          <p:cNvPr id="266243" name="Rectangle 3"/>
          <p:cNvSpPr>
            <a:spLocks noGrp="1" noChangeArrowheads="1"/>
          </p:cNvSpPr>
          <p:nvPr>
            <p:ph type="body" idx="1"/>
          </p:nvPr>
        </p:nvSpPr>
        <p:spPr>
          <a:xfrm>
            <a:off x="228600" y="1371600"/>
            <a:ext cx="8686800" cy="5181600"/>
          </a:xfrm>
        </p:spPr>
        <p:txBody>
          <a:bodyPr/>
          <a:lstStyle/>
          <a:p>
            <a:pPr marL="609600" indent="-609600" eaLnBrk="1" hangingPunct="1">
              <a:lnSpc>
                <a:spcPct val="80000"/>
              </a:lnSpc>
              <a:buFontTx/>
              <a:buNone/>
              <a:defRPr/>
            </a:pPr>
            <a:r>
              <a:rPr lang="en-US" altLang="en-US" sz="2800" smtClean="0"/>
              <a:t>	Paget’s disease of the bone is disorder of bone remodelling characterized by histological and gross osseous deformities due to local </a:t>
            </a:r>
            <a:r>
              <a:rPr lang="en-US" altLang="en-US" sz="2800" smtClean="0">
                <a:solidFill>
                  <a:srgbClr val="FF3300"/>
                </a:solidFill>
              </a:rPr>
              <a:t>uncontrolled bone resorption which is caused by excessive numbers of osteoclasts and osteoblasts and ultimately leads to formation of structurally fragile osseous tissue</a:t>
            </a:r>
            <a:r>
              <a:rPr lang="en-US" altLang="en-US" sz="2800" smtClean="0"/>
              <a:t>.</a:t>
            </a:r>
          </a:p>
          <a:p>
            <a:pPr marL="609600" indent="-609600" eaLnBrk="1" hangingPunct="1">
              <a:lnSpc>
                <a:spcPct val="80000"/>
              </a:lnSpc>
              <a:buFontTx/>
              <a:buNone/>
              <a:defRPr/>
            </a:pPr>
            <a:r>
              <a:rPr lang="en-US" altLang="en-US" sz="2800" smtClean="0"/>
              <a:t>	Any bone in the body can be involved but the most frequent sites are the femur, tibia, skull, lumbosacral spine and pelvis.</a:t>
            </a:r>
          </a:p>
          <a:p>
            <a:pPr marL="609600" indent="-609600" eaLnBrk="1" hangingPunct="1">
              <a:lnSpc>
                <a:spcPct val="80000"/>
              </a:lnSpc>
              <a:buFontTx/>
              <a:buNone/>
              <a:defRPr/>
            </a:pPr>
            <a:r>
              <a:rPr lang="en-US" altLang="en-US" sz="2800" smtClean="0"/>
              <a:t>	The disease is common in Germany and England, less common in North America and is rare in Scandinavia, Africa and in the near and far east.</a:t>
            </a:r>
          </a:p>
        </p:txBody>
      </p:sp>
    </p:spTree>
    <p:extLst>
      <p:ext uri="{BB962C8B-B14F-4D97-AF65-F5344CB8AC3E}">
        <p14:creationId xmlns:p14="http://schemas.microsoft.com/office/powerpoint/2010/main" val="2832842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Clinical Features</a:t>
            </a:r>
          </a:p>
        </p:txBody>
      </p:sp>
      <p:sp>
        <p:nvSpPr>
          <p:cNvPr id="267267" name="Rectangle 3"/>
          <p:cNvSpPr>
            <a:spLocks noGrp="1" noChangeArrowheads="1"/>
          </p:cNvSpPr>
          <p:nvPr>
            <p:ph type="body" idx="1"/>
          </p:nvPr>
        </p:nvSpPr>
        <p:spPr>
          <a:xfrm>
            <a:off x="228600" y="1371600"/>
            <a:ext cx="8686800" cy="5181600"/>
          </a:xfrm>
        </p:spPr>
        <p:txBody>
          <a:bodyPr/>
          <a:lstStyle/>
          <a:p>
            <a:pPr marL="609600" indent="-609600" eaLnBrk="1" hangingPunct="1">
              <a:lnSpc>
                <a:spcPct val="80000"/>
              </a:lnSpc>
              <a:buFontTx/>
              <a:buNone/>
              <a:defRPr/>
            </a:pPr>
            <a:r>
              <a:rPr lang="en-US" altLang="en-US" sz="2800" smtClean="0"/>
              <a:t>	Relatively few patients with radiologically proven Paget’s disease have significant symptoms. It is a disease of middle age and the diagnosis is often made as an incidental findings on x-rays taken for other reasons.</a:t>
            </a:r>
          </a:p>
          <a:p>
            <a:pPr marL="609600" indent="-609600" eaLnBrk="1" hangingPunct="1">
              <a:lnSpc>
                <a:spcPct val="80000"/>
              </a:lnSpc>
              <a:buFontTx/>
              <a:buNone/>
              <a:defRPr/>
            </a:pPr>
            <a:r>
              <a:rPr lang="en-US" altLang="en-US" sz="2800" smtClean="0"/>
              <a:t>	The chief symptom is bone pain over lesions as well as joint pains which are difficult to distinguish from arthritis.</a:t>
            </a:r>
          </a:p>
          <a:p>
            <a:pPr marL="609600" indent="-609600" eaLnBrk="1" hangingPunct="1">
              <a:lnSpc>
                <a:spcPct val="80000"/>
              </a:lnSpc>
              <a:buFontTx/>
              <a:buNone/>
              <a:defRPr/>
            </a:pPr>
            <a:r>
              <a:rPr lang="en-US" altLang="en-US" sz="2800" smtClean="0"/>
              <a:t>	Deafness can occur and is related to bony abnormalities of the internal and external auditory apparatus.</a:t>
            </a:r>
          </a:p>
          <a:p>
            <a:pPr marL="609600" indent="-609600" eaLnBrk="1" hangingPunct="1">
              <a:lnSpc>
                <a:spcPct val="80000"/>
              </a:lnSpc>
              <a:buFontTx/>
              <a:buNone/>
              <a:defRPr/>
            </a:pPr>
            <a:r>
              <a:rPr lang="en-US" altLang="en-US" sz="2800" smtClean="0"/>
              <a:t>	Vertebral fractures occur frequently and fractures of the long bones may occur &amp; usually heal rapidly.</a:t>
            </a:r>
          </a:p>
        </p:txBody>
      </p:sp>
    </p:spTree>
    <p:extLst>
      <p:ext uri="{BB962C8B-B14F-4D97-AF65-F5344CB8AC3E}">
        <p14:creationId xmlns:p14="http://schemas.microsoft.com/office/powerpoint/2010/main" val="951010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Clinical Features</a:t>
            </a:r>
          </a:p>
        </p:txBody>
      </p:sp>
      <p:sp>
        <p:nvSpPr>
          <p:cNvPr id="268291" name="Rectangle 3"/>
          <p:cNvSpPr>
            <a:spLocks noGrp="1" noChangeArrowheads="1"/>
          </p:cNvSpPr>
          <p:nvPr>
            <p:ph type="body" idx="1"/>
          </p:nvPr>
        </p:nvSpPr>
        <p:spPr>
          <a:xfrm>
            <a:off x="228600" y="1371600"/>
            <a:ext cx="8686800" cy="5181600"/>
          </a:xfrm>
        </p:spPr>
        <p:txBody>
          <a:bodyPr/>
          <a:lstStyle/>
          <a:p>
            <a:pPr marL="609600" indent="-609600" eaLnBrk="1" hangingPunct="1">
              <a:lnSpc>
                <a:spcPct val="80000"/>
              </a:lnSpc>
              <a:buFontTx/>
              <a:buNone/>
              <a:defRPr/>
            </a:pPr>
            <a:r>
              <a:rPr lang="en-US" altLang="en-US" sz="2800" smtClean="0"/>
              <a:t>	*In rare cases severe neurological complications can occur due to spinal cord compression. *Redness with increased skin temperature over Pagetic bone is a common finding and rarely a bruit could be heard.                                   *Increased cardiac output is common in extensive disease.</a:t>
            </a:r>
          </a:p>
          <a:p>
            <a:pPr marL="609600" indent="-609600" eaLnBrk="1" hangingPunct="1">
              <a:lnSpc>
                <a:spcPct val="80000"/>
              </a:lnSpc>
              <a:buFontTx/>
              <a:buNone/>
              <a:defRPr/>
            </a:pPr>
            <a:r>
              <a:rPr lang="en-US" altLang="en-US" sz="2800" smtClean="0"/>
              <a:t>	These vascular complications are probably due to increased blood flow in involved areas in both the bone and the overlying skin. </a:t>
            </a:r>
          </a:p>
          <a:p>
            <a:pPr marL="609600" indent="-609600" eaLnBrk="1" hangingPunct="1">
              <a:lnSpc>
                <a:spcPct val="80000"/>
              </a:lnSpc>
              <a:buFontTx/>
              <a:buNone/>
              <a:defRPr/>
            </a:pPr>
            <a:r>
              <a:rPr lang="en-US" altLang="en-US" sz="2800" smtClean="0"/>
              <a:t>	*High output congestive cardiac failure may occur in patients with underlying heart disease. </a:t>
            </a:r>
          </a:p>
          <a:p>
            <a:pPr marL="609600" indent="-609600" eaLnBrk="1" hangingPunct="1">
              <a:lnSpc>
                <a:spcPct val="80000"/>
              </a:lnSpc>
              <a:buFontTx/>
              <a:buNone/>
              <a:defRPr/>
            </a:pPr>
            <a:r>
              <a:rPr lang="en-US" altLang="en-US" sz="2800" smtClean="0"/>
              <a:t>	*There is high risk of developing osteogenic sarcoma in such patients.</a:t>
            </a:r>
          </a:p>
        </p:txBody>
      </p:sp>
    </p:spTree>
    <p:extLst>
      <p:ext uri="{BB962C8B-B14F-4D97-AF65-F5344CB8AC3E}">
        <p14:creationId xmlns:p14="http://schemas.microsoft.com/office/powerpoint/2010/main" val="1670741581"/>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Laboratory &amp; Radiological Findings</a:t>
            </a:r>
          </a:p>
        </p:txBody>
      </p:sp>
      <p:sp>
        <p:nvSpPr>
          <p:cNvPr id="269315"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Serum calcium, phosphate, magnesium &amp; PTH are usually normal. Abnormalities could be due to a superimposed condition e.g., immobilization or a coexisting primary hyperparathyroidism</a:t>
            </a:r>
            <a:r>
              <a:rPr lang="en-US" altLang="en-US" smtClean="0">
                <a:solidFill>
                  <a:srgbClr val="66FF33"/>
                </a:solidFill>
              </a:rPr>
              <a:t>. Serum ALP is markedly elevated and acid phosphatase may be increased.</a:t>
            </a:r>
          </a:p>
        </p:txBody>
      </p:sp>
    </p:spTree>
    <p:extLst>
      <p:ext uri="{BB962C8B-B14F-4D97-AF65-F5344CB8AC3E}">
        <p14:creationId xmlns:p14="http://schemas.microsoft.com/office/powerpoint/2010/main" val="4250553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70339"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Urinary hydroxyproline is usually markedly increased except in patients with mild disease. </a:t>
            </a:r>
          </a:p>
          <a:p>
            <a:pPr marL="609600" indent="-609600" eaLnBrk="1" hangingPunct="1">
              <a:buFontTx/>
              <a:buNone/>
              <a:defRPr/>
            </a:pPr>
            <a:r>
              <a:rPr lang="en-US" altLang="en-US" smtClean="0"/>
              <a:t>	X-ray findings range from pure osteolysis lesions to areas that show both osteolysis and screlosis.</a:t>
            </a:r>
          </a:p>
          <a:p>
            <a:pPr marL="609600" indent="-609600" eaLnBrk="1" hangingPunct="1">
              <a:buFontTx/>
              <a:buNone/>
              <a:defRPr/>
            </a:pPr>
            <a:r>
              <a:rPr lang="en-US" altLang="en-US" smtClean="0"/>
              <a:t>	In the extrimities a classical large uniform resorption front as a V-shaped wedge is seen on x-ray.</a:t>
            </a:r>
          </a:p>
        </p:txBody>
      </p:sp>
    </p:spTree>
    <p:extLst>
      <p:ext uri="{BB962C8B-B14F-4D97-AF65-F5344CB8AC3E}">
        <p14:creationId xmlns:p14="http://schemas.microsoft.com/office/powerpoint/2010/main" val="1329340876"/>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Laboratory &amp; Radiological Findings</a:t>
            </a:r>
          </a:p>
        </p:txBody>
      </p:sp>
      <p:sp>
        <p:nvSpPr>
          <p:cNvPr id="271363"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Sclerotic bone is then laid behind it resulting in anterior or lateral bowing. Thick bony trabeculae are common.</a:t>
            </a:r>
          </a:p>
          <a:p>
            <a:pPr marL="609600" indent="-609600" eaLnBrk="1" hangingPunct="1">
              <a:buFontTx/>
              <a:buNone/>
              <a:defRPr/>
            </a:pPr>
            <a:r>
              <a:rPr lang="en-US" altLang="en-US" smtClean="0"/>
              <a:t>	The skull is often grossly enlarged and the mixture of sclerotic and lytic areas gives rise to the classical appearance of cotton wool on x-ray. </a:t>
            </a:r>
          </a:p>
          <a:p>
            <a:pPr marL="609600" indent="-609600" eaLnBrk="1" hangingPunct="1">
              <a:buFontTx/>
              <a:buNone/>
              <a:defRPr/>
            </a:pPr>
            <a:r>
              <a:rPr lang="en-US" altLang="en-US" smtClean="0"/>
              <a:t>	Initially the skull my show a purely osteolytic lesion (Osteoporosis circumscipta).</a:t>
            </a:r>
          </a:p>
        </p:txBody>
      </p:sp>
    </p:spTree>
    <p:extLst>
      <p:ext uri="{BB962C8B-B14F-4D97-AF65-F5344CB8AC3E}">
        <p14:creationId xmlns:p14="http://schemas.microsoft.com/office/powerpoint/2010/main" val="3581450352"/>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Laboratory &amp; Radiological Findings</a:t>
            </a:r>
          </a:p>
        </p:txBody>
      </p:sp>
      <p:sp>
        <p:nvSpPr>
          <p:cNvPr id="272387"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Thickness of long bones and vertebrae occur frequently and crush fractures cause varying degree of Kyphosis.</a:t>
            </a:r>
          </a:p>
          <a:p>
            <a:pPr marL="609600" indent="-609600" eaLnBrk="1" hangingPunct="1">
              <a:buFontTx/>
              <a:buNone/>
              <a:defRPr/>
            </a:pPr>
            <a:r>
              <a:rPr lang="en-US" altLang="en-US" smtClean="0"/>
              <a:t>	Radionuclide bone scars using Tc99m or others aid greatly in documenting the extent of the disease and reveal lesions that may not be apparent radiologically.</a:t>
            </a:r>
          </a:p>
        </p:txBody>
      </p:sp>
    </p:spTree>
    <p:extLst>
      <p:ext uri="{BB962C8B-B14F-4D97-AF65-F5344CB8AC3E}">
        <p14:creationId xmlns:p14="http://schemas.microsoft.com/office/powerpoint/2010/main" val="825569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Treatment</a:t>
            </a:r>
          </a:p>
        </p:txBody>
      </p:sp>
      <p:sp>
        <p:nvSpPr>
          <p:cNvPr id="273411" name="Rectangle 3"/>
          <p:cNvSpPr>
            <a:spLocks noGrp="1" noChangeArrowheads="1"/>
          </p:cNvSpPr>
          <p:nvPr>
            <p:ph type="body" idx="1"/>
          </p:nvPr>
        </p:nvSpPr>
        <p:spPr>
          <a:xfrm>
            <a:off x="228600" y="1371600"/>
            <a:ext cx="8686800" cy="5181600"/>
          </a:xfrm>
        </p:spPr>
        <p:txBody>
          <a:bodyPr/>
          <a:lstStyle/>
          <a:p>
            <a:pPr marL="609600" indent="-609600" eaLnBrk="1" hangingPunct="1">
              <a:lnSpc>
                <a:spcPct val="80000"/>
              </a:lnSpc>
              <a:buFontTx/>
              <a:buNone/>
              <a:defRPr/>
            </a:pPr>
            <a:r>
              <a:rPr lang="en-US" altLang="en-US" sz="2800" smtClean="0"/>
              <a:t>	Only patients with symptoms should be treated. The available drugs are calcitonin, diphosphonates and mithramycin. They all suppresses the number and activity of the abnormal bone cells by acting through different mechanisms.</a:t>
            </a:r>
          </a:p>
          <a:p>
            <a:pPr marL="609600" indent="-609600" eaLnBrk="1" hangingPunct="1">
              <a:lnSpc>
                <a:spcPct val="80000"/>
              </a:lnSpc>
              <a:buFontTx/>
              <a:buNone/>
              <a:defRPr/>
            </a:pPr>
            <a:r>
              <a:rPr lang="en-US" altLang="en-US" sz="2800" smtClean="0"/>
              <a:t>	Calcitonin decreases bone resorption by decreasing the number of active osteoclasts.</a:t>
            </a:r>
          </a:p>
          <a:p>
            <a:pPr marL="609600" indent="-609600" eaLnBrk="1" hangingPunct="1">
              <a:lnSpc>
                <a:spcPct val="80000"/>
              </a:lnSpc>
              <a:buFontTx/>
              <a:buNone/>
              <a:defRPr/>
            </a:pPr>
            <a:r>
              <a:rPr lang="en-US" altLang="en-US" sz="2800" smtClean="0"/>
              <a:t>	The diphosphonates inhibit both bone resorbtion and formation.</a:t>
            </a:r>
          </a:p>
          <a:p>
            <a:pPr marL="609600" indent="-609600" eaLnBrk="1" hangingPunct="1">
              <a:lnSpc>
                <a:spcPct val="80000"/>
              </a:lnSpc>
              <a:buFontTx/>
              <a:buNone/>
              <a:defRPr/>
            </a:pPr>
            <a:r>
              <a:rPr lang="en-US" altLang="en-US" sz="2800" smtClean="0"/>
              <a:t>	Mithramycin is a cytotoxic drug that inhibits bone resorbtion and should only be used under the most desperate conditions e.g., spinal cord compression.</a:t>
            </a:r>
          </a:p>
        </p:txBody>
      </p:sp>
    </p:spTree>
    <p:extLst>
      <p:ext uri="{BB962C8B-B14F-4D97-AF65-F5344CB8AC3E}">
        <p14:creationId xmlns:p14="http://schemas.microsoft.com/office/powerpoint/2010/main" val="3787800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5363" name="Rectangle 3"/>
          <p:cNvSpPr>
            <a:spLocks noGrp="1" noChangeArrowheads="1"/>
          </p:cNvSpPr>
          <p:nvPr>
            <p:ph type="body" idx="1"/>
          </p:nvPr>
        </p:nvSpPr>
        <p:spPr>
          <a:xfrm>
            <a:off x="457200" y="2057400"/>
            <a:ext cx="8229600" cy="4068763"/>
          </a:xfrm>
        </p:spPr>
        <p:txBody>
          <a:bodyPr/>
          <a:lstStyle/>
          <a:p>
            <a:pPr eaLnBrk="1" hangingPunct="1">
              <a:buFontTx/>
              <a:buNone/>
            </a:pPr>
            <a:r>
              <a:rPr lang="en-US" sz="2800" dirty="0" smtClean="0"/>
              <a:t>	The incidence of the disease increases dramatically after the age of 50 and it is 2-4 folds more common in women.</a:t>
            </a:r>
          </a:p>
          <a:p>
            <a:pPr eaLnBrk="1" hangingPunct="1">
              <a:buFontTx/>
              <a:buNone/>
            </a:pPr>
            <a:r>
              <a:rPr lang="en-US" sz="2800" dirty="0" smtClean="0"/>
              <a:t>	</a:t>
            </a:r>
            <a:r>
              <a:rPr lang="en-US" sz="2800" dirty="0" smtClean="0">
                <a:solidFill>
                  <a:srgbClr val="C00000"/>
                </a:solidFill>
              </a:rPr>
              <a:t>A single adenoma occurs in about 80% </a:t>
            </a:r>
            <a:r>
              <a:rPr lang="en-US" sz="2800" dirty="0" smtClean="0"/>
              <a:t>of patients with primary hyperparathyroidism.</a:t>
            </a:r>
          </a:p>
          <a:p>
            <a:pPr eaLnBrk="1" hangingPunct="1">
              <a:buFontTx/>
              <a:buNone/>
            </a:pPr>
            <a:r>
              <a:rPr lang="en-US" sz="2800" dirty="0" smtClean="0"/>
              <a:t>    Four glands </a:t>
            </a:r>
            <a:r>
              <a:rPr lang="en-US" sz="2800" dirty="0" err="1" smtClean="0"/>
              <a:t>hyprplasia</a:t>
            </a:r>
            <a:r>
              <a:rPr lang="en-US" sz="2800" dirty="0" smtClean="0"/>
              <a:t> account for 15-20% of cases. </a:t>
            </a:r>
          </a:p>
          <a:p>
            <a:pPr eaLnBrk="1" hangingPunct="1">
              <a:buFontTx/>
              <a:buNone/>
            </a:pPr>
            <a:r>
              <a:rPr lang="en-US" sz="2800" dirty="0" smtClean="0"/>
              <a:t>   A parathyroid carcinoma could be the etiology in a rare incidence of less then 1%.</a:t>
            </a:r>
          </a:p>
        </p:txBody>
      </p:sp>
      <p:sp>
        <p:nvSpPr>
          <p:cNvPr id="15364"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chemeClr val="folHlink"/>
                </a:solidFill>
              </a:rPr>
              <a:t>Hyperparathyroidism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6387" name="Rectangle 3"/>
          <p:cNvSpPr>
            <a:spLocks noGrp="1" noChangeArrowheads="1"/>
          </p:cNvSpPr>
          <p:nvPr>
            <p:ph type="body" idx="1"/>
          </p:nvPr>
        </p:nvSpPr>
        <p:spPr>
          <a:xfrm>
            <a:off x="457200" y="2057400"/>
            <a:ext cx="8229600" cy="4068763"/>
          </a:xfrm>
        </p:spPr>
        <p:txBody>
          <a:bodyPr/>
          <a:lstStyle/>
          <a:p>
            <a:pPr eaLnBrk="1" hangingPunct="1">
              <a:buFontTx/>
              <a:buNone/>
            </a:pPr>
            <a:r>
              <a:rPr lang="en-US" sz="2800" dirty="0" smtClean="0"/>
              <a:t>	The two major sites of potential complications are the </a:t>
            </a:r>
            <a:r>
              <a:rPr lang="en-US" sz="2800" dirty="0" smtClean="0">
                <a:solidFill>
                  <a:srgbClr val="C00000"/>
                </a:solidFill>
              </a:rPr>
              <a:t>bones</a:t>
            </a:r>
            <a:r>
              <a:rPr lang="en-US" sz="2800" dirty="0" smtClean="0"/>
              <a:t> and the </a:t>
            </a:r>
            <a:r>
              <a:rPr lang="en-US" sz="2800" dirty="0" smtClean="0">
                <a:solidFill>
                  <a:srgbClr val="C00000"/>
                </a:solidFill>
              </a:rPr>
              <a:t>kidneys</a:t>
            </a:r>
            <a:r>
              <a:rPr lang="en-US" sz="2800" dirty="0" smtClean="0"/>
              <a:t>.</a:t>
            </a:r>
          </a:p>
          <a:p>
            <a:pPr eaLnBrk="1" hangingPunct="1">
              <a:buFontTx/>
              <a:buNone/>
            </a:pPr>
            <a:r>
              <a:rPr lang="en-US" sz="2800" dirty="0" smtClean="0"/>
              <a:t>	The kidneys may have renal stones (</a:t>
            </a:r>
            <a:r>
              <a:rPr lang="en-US" sz="2800" dirty="0" err="1" smtClean="0">
                <a:solidFill>
                  <a:srgbClr val="FF0000"/>
                </a:solidFill>
              </a:rPr>
              <a:t>nephrolithiasis</a:t>
            </a:r>
            <a:r>
              <a:rPr lang="en-US" sz="2800" dirty="0" smtClean="0"/>
              <a:t>) or diffuse deposition of calcium-phosphate complexes in the </a:t>
            </a:r>
            <a:r>
              <a:rPr lang="en-US" sz="2800" dirty="0" err="1" smtClean="0"/>
              <a:t>parachyma</a:t>
            </a:r>
            <a:r>
              <a:rPr lang="en-US" sz="2800" dirty="0" smtClean="0"/>
              <a:t> (</a:t>
            </a:r>
            <a:r>
              <a:rPr lang="en-US" sz="2800" dirty="0" err="1" smtClean="0">
                <a:solidFill>
                  <a:srgbClr val="FF0000"/>
                </a:solidFill>
              </a:rPr>
              <a:t>nephrocalcinosis</a:t>
            </a:r>
            <a:r>
              <a:rPr lang="en-US" sz="2800" dirty="0" smtClean="0"/>
              <a:t>). </a:t>
            </a:r>
          </a:p>
          <a:p>
            <a:pPr eaLnBrk="1" hangingPunct="1">
              <a:buFontTx/>
              <a:buNone/>
            </a:pPr>
            <a:r>
              <a:rPr lang="en-US" sz="2800" dirty="0" smtClean="0"/>
              <a:t>    Now a days such complications are seen less commonly and around 20% of patients or less show such complications.</a:t>
            </a:r>
          </a:p>
        </p:txBody>
      </p:sp>
      <p:sp>
        <p:nvSpPr>
          <p:cNvPr id="16388"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7411" name="Rectangle 3"/>
          <p:cNvSpPr>
            <a:spLocks noGrp="1" noChangeArrowheads="1"/>
          </p:cNvSpPr>
          <p:nvPr>
            <p:ph type="body" idx="1"/>
          </p:nvPr>
        </p:nvSpPr>
        <p:spPr>
          <a:xfrm>
            <a:off x="457200" y="2057400"/>
            <a:ext cx="8229600" cy="4068763"/>
          </a:xfrm>
        </p:spPr>
        <p:txBody>
          <a:bodyPr/>
          <a:lstStyle/>
          <a:p>
            <a:pPr eaLnBrk="1" hangingPunct="1">
              <a:buFontTx/>
              <a:buNone/>
            </a:pPr>
            <a:r>
              <a:rPr lang="en-US" sz="2800" dirty="0" smtClean="0"/>
              <a:t>	In skeleton a condition called</a:t>
            </a:r>
            <a:r>
              <a:rPr lang="en-US" sz="2800" dirty="0" smtClean="0">
                <a:solidFill>
                  <a:srgbClr val="C00000"/>
                </a:solidFill>
              </a:rPr>
              <a:t> </a:t>
            </a:r>
            <a:r>
              <a:rPr lang="en-US" sz="2800" dirty="0" err="1" smtClean="0">
                <a:solidFill>
                  <a:srgbClr val="C00000"/>
                </a:solidFill>
              </a:rPr>
              <a:t>osteitis</a:t>
            </a:r>
            <a:r>
              <a:rPr lang="en-US" sz="2800" dirty="0" smtClean="0">
                <a:solidFill>
                  <a:srgbClr val="C00000"/>
                </a:solidFill>
              </a:rPr>
              <a:t> </a:t>
            </a:r>
            <a:r>
              <a:rPr lang="en-US" sz="2800" dirty="0" err="1" smtClean="0">
                <a:solidFill>
                  <a:srgbClr val="C00000"/>
                </a:solidFill>
              </a:rPr>
              <a:t>fibrosa</a:t>
            </a:r>
            <a:r>
              <a:rPr lang="en-US" sz="2800" dirty="0" smtClean="0">
                <a:solidFill>
                  <a:srgbClr val="C00000"/>
                </a:solidFill>
              </a:rPr>
              <a:t> </a:t>
            </a:r>
            <a:r>
              <a:rPr lang="en-US" sz="2800" dirty="0" err="1" smtClean="0">
                <a:solidFill>
                  <a:srgbClr val="C00000"/>
                </a:solidFill>
              </a:rPr>
              <a:t>cystica</a:t>
            </a:r>
            <a:r>
              <a:rPr lang="en-US" sz="2800" dirty="0" smtClean="0">
                <a:solidFill>
                  <a:srgbClr val="C00000"/>
                </a:solidFill>
              </a:rPr>
              <a:t> </a:t>
            </a:r>
            <a:r>
              <a:rPr lang="en-US" sz="2800" dirty="0" smtClean="0"/>
              <a:t>could occur with </a:t>
            </a:r>
            <a:r>
              <a:rPr lang="en-US" sz="2800" dirty="0" err="1" smtClean="0"/>
              <a:t>subperiosteal</a:t>
            </a:r>
            <a:r>
              <a:rPr lang="en-US" sz="2800" dirty="0" smtClean="0"/>
              <a:t> </a:t>
            </a:r>
            <a:r>
              <a:rPr lang="en-US" sz="2800" dirty="0" err="1" smtClean="0"/>
              <a:t>resorption</a:t>
            </a:r>
            <a:r>
              <a:rPr lang="en-US" sz="2800" dirty="0" smtClean="0"/>
              <a:t> of the distal phalanges, distal </a:t>
            </a:r>
            <a:r>
              <a:rPr lang="en-US" sz="2800" dirty="0" err="1" smtClean="0"/>
              <a:t>tappering</a:t>
            </a:r>
            <a:r>
              <a:rPr lang="en-US" sz="2800" dirty="0" smtClean="0"/>
              <a:t> of the clavicles, a “salt and pepper” appearance of the skull as well as bone cysts and brown tumors of the long bones. </a:t>
            </a:r>
          </a:p>
          <a:p>
            <a:pPr eaLnBrk="1" hangingPunct="1">
              <a:buFontTx/>
              <a:buNone/>
            </a:pPr>
            <a:r>
              <a:rPr lang="en-US" sz="2800" dirty="0" smtClean="0"/>
              <a:t>   Such overt bone disease even though typical of primary hyperparathyroidism is very rarely encountered.</a:t>
            </a:r>
          </a:p>
        </p:txBody>
      </p:sp>
      <p:sp>
        <p:nvSpPr>
          <p:cNvPr id="17412"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8435"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Now a days almost 90% of diagnosed cases in the developed countries are picked up by </a:t>
            </a:r>
            <a:r>
              <a:rPr lang="en-US" dirty="0" smtClean="0">
                <a:solidFill>
                  <a:srgbClr val="C00000"/>
                </a:solidFill>
              </a:rPr>
              <a:t>routine screening </a:t>
            </a:r>
            <a:r>
              <a:rPr lang="en-US" dirty="0" smtClean="0"/>
              <a:t>for calcium level using the new automated machines.</a:t>
            </a:r>
          </a:p>
        </p:txBody>
      </p:sp>
      <p:sp>
        <p:nvSpPr>
          <p:cNvPr id="18436"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9459"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Other symptoms include </a:t>
            </a:r>
            <a:r>
              <a:rPr lang="en-US" dirty="0" smtClean="0">
                <a:solidFill>
                  <a:srgbClr val="FF0000"/>
                </a:solidFill>
              </a:rPr>
              <a:t>muscle weakness</a:t>
            </a:r>
            <a:r>
              <a:rPr lang="en-US" dirty="0" smtClean="0"/>
              <a:t>, </a:t>
            </a:r>
            <a:r>
              <a:rPr lang="en-US" dirty="0" smtClean="0">
                <a:solidFill>
                  <a:srgbClr val="FF0000"/>
                </a:solidFill>
              </a:rPr>
              <a:t>easy fatigability</a:t>
            </a:r>
            <a:r>
              <a:rPr lang="en-US" dirty="0" smtClean="0"/>
              <a:t>, </a:t>
            </a:r>
            <a:r>
              <a:rPr lang="en-US" dirty="0" smtClean="0">
                <a:solidFill>
                  <a:srgbClr val="FF0000"/>
                </a:solidFill>
              </a:rPr>
              <a:t>peptic ulcer </a:t>
            </a:r>
            <a:r>
              <a:rPr lang="en-US" dirty="0" smtClean="0"/>
              <a:t>disease, </a:t>
            </a:r>
            <a:r>
              <a:rPr lang="en-US" dirty="0" smtClean="0">
                <a:solidFill>
                  <a:srgbClr val="FF0000"/>
                </a:solidFill>
              </a:rPr>
              <a:t>pancreatitis</a:t>
            </a:r>
            <a:r>
              <a:rPr lang="en-US" dirty="0" smtClean="0"/>
              <a:t>, </a:t>
            </a:r>
            <a:r>
              <a:rPr lang="en-US" dirty="0" smtClean="0">
                <a:solidFill>
                  <a:srgbClr val="FF0000"/>
                </a:solidFill>
              </a:rPr>
              <a:t>hypertension</a:t>
            </a:r>
            <a:r>
              <a:rPr lang="en-US" dirty="0" smtClean="0"/>
              <a:t>, </a:t>
            </a:r>
            <a:r>
              <a:rPr lang="en-US" dirty="0" smtClean="0">
                <a:solidFill>
                  <a:srgbClr val="FF0000"/>
                </a:solidFill>
              </a:rPr>
              <a:t>gout </a:t>
            </a:r>
            <a:r>
              <a:rPr lang="en-US" dirty="0" smtClean="0"/>
              <a:t>and </a:t>
            </a:r>
            <a:r>
              <a:rPr lang="en-US" dirty="0" err="1" smtClean="0">
                <a:solidFill>
                  <a:srgbClr val="FF0000"/>
                </a:solidFill>
              </a:rPr>
              <a:t>pseudogout</a:t>
            </a:r>
            <a:r>
              <a:rPr lang="en-US" dirty="0" smtClean="0"/>
              <a:t> as well as </a:t>
            </a:r>
            <a:r>
              <a:rPr lang="en-US" dirty="0" smtClean="0">
                <a:solidFill>
                  <a:srgbClr val="FF0000"/>
                </a:solidFill>
              </a:rPr>
              <a:t>anemia</a:t>
            </a:r>
            <a:r>
              <a:rPr lang="en-US" dirty="0" smtClean="0"/>
              <a:t> and </a:t>
            </a:r>
            <a:r>
              <a:rPr lang="en-US" dirty="0" smtClean="0">
                <a:solidFill>
                  <a:srgbClr val="FF0000"/>
                </a:solidFill>
              </a:rPr>
              <a:t>depression</a:t>
            </a:r>
            <a:r>
              <a:rPr lang="en-US" dirty="0" smtClean="0"/>
              <a:t> have been associated with primary hyperparathyroidism.</a:t>
            </a:r>
          </a:p>
        </p:txBody>
      </p:sp>
      <p:sp>
        <p:nvSpPr>
          <p:cNvPr id="19460"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ParathyroidSymptomsCartoon60.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457200" y="198438"/>
            <a:ext cx="8229600" cy="411162"/>
          </a:xfrm>
        </p:spPr>
        <p:txBody>
          <a:bodyPr/>
          <a:lstStyle/>
          <a:p>
            <a:pPr algn="l" eaLnBrk="1" hangingPunct="1"/>
            <a:r>
              <a:rPr lang="en-US" sz="3200" smtClean="0"/>
              <a:t>Differential Diagnosis</a:t>
            </a:r>
          </a:p>
        </p:txBody>
      </p:sp>
      <p:sp>
        <p:nvSpPr>
          <p:cNvPr id="20483" name="Rectangle 5"/>
          <p:cNvSpPr>
            <a:spLocks noGrp="1" noChangeArrowheads="1"/>
          </p:cNvSpPr>
          <p:nvPr>
            <p:ph type="body" sz="half" idx="1"/>
          </p:nvPr>
        </p:nvSpPr>
        <p:spPr>
          <a:xfrm>
            <a:off x="457200" y="2103438"/>
            <a:ext cx="4038600" cy="4525962"/>
          </a:xfrm>
        </p:spPr>
        <p:txBody>
          <a:bodyPr/>
          <a:lstStyle/>
          <a:p>
            <a:pPr marL="533400" indent="-533400" eaLnBrk="1" hangingPunct="1">
              <a:buFontTx/>
              <a:buAutoNum type="arabicPeriod"/>
            </a:pPr>
            <a:r>
              <a:rPr lang="en-US" smtClean="0"/>
              <a:t>Primary hyperparathyroidism</a:t>
            </a:r>
          </a:p>
          <a:p>
            <a:pPr marL="914400" lvl="1" indent="-457200" eaLnBrk="1" hangingPunct="1">
              <a:buFontTx/>
              <a:buAutoNum type="alphaUcPeriod"/>
            </a:pPr>
            <a:r>
              <a:rPr lang="en-US" smtClean="0"/>
              <a:t>Solitary adenomas</a:t>
            </a:r>
          </a:p>
          <a:p>
            <a:pPr marL="914400" lvl="1" indent="-457200" eaLnBrk="1" hangingPunct="1">
              <a:buFontTx/>
              <a:buAutoNum type="alphaUcPeriod"/>
            </a:pPr>
            <a:r>
              <a:rPr lang="en-US" smtClean="0"/>
              <a:t>Multiple endocrine neoplasia</a:t>
            </a:r>
          </a:p>
          <a:p>
            <a:pPr marL="533400" indent="-533400" eaLnBrk="1" hangingPunct="1">
              <a:buFontTx/>
              <a:buAutoNum type="arabicPeriod"/>
            </a:pPr>
            <a:r>
              <a:rPr lang="en-US" smtClean="0"/>
              <a:t>Lithium therapy</a:t>
            </a:r>
          </a:p>
          <a:p>
            <a:pPr marL="533400" indent="-533400" eaLnBrk="1" hangingPunct="1">
              <a:buFontTx/>
              <a:buAutoNum type="arabicPeriod"/>
            </a:pPr>
            <a:r>
              <a:rPr lang="en-US" smtClean="0"/>
              <a:t>Familial hypocalciuric hypercalcemia</a:t>
            </a:r>
          </a:p>
        </p:txBody>
      </p:sp>
      <p:sp>
        <p:nvSpPr>
          <p:cNvPr id="20484" name="Rectangle 6"/>
          <p:cNvSpPr>
            <a:spLocks noGrp="1" noChangeArrowheads="1"/>
          </p:cNvSpPr>
          <p:nvPr>
            <p:ph type="body" sz="half" idx="2"/>
          </p:nvPr>
        </p:nvSpPr>
        <p:spPr>
          <a:xfrm>
            <a:off x="4648200" y="2103438"/>
            <a:ext cx="4038600" cy="4525962"/>
          </a:xfrm>
        </p:spPr>
        <p:txBody>
          <a:bodyPr/>
          <a:lstStyle/>
          <a:p>
            <a:pPr marL="533400" indent="-533400" eaLnBrk="1" hangingPunct="1">
              <a:buFontTx/>
              <a:buAutoNum type="arabicPeriod"/>
            </a:pPr>
            <a:r>
              <a:rPr lang="en-US" dirty="0" smtClean="0"/>
              <a:t>Vitamin D intoxication</a:t>
            </a:r>
          </a:p>
          <a:p>
            <a:pPr marL="533400" indent="-533400" eaLnBrk="1" hangingPunct="1">
              <a:buFontTx/>
              <a:buAutoNum type="arabicPeriod"/>
            </a:pPr>
            <a:r>
              <a:rPr lang="en-US" dirty="0" smtClean="0"/>
              <a:t> 1,25(OH)2D; </a:t>
            </a:r>
            <a:r>
              <a:rPr lang="en-US" dirty="0" err="1" smtClean="0"/>
              <a:t>sarcoidosis</a:t>
            </a:r>
            <a:r>
              <a:rPr lang="en-US" dirty="0" smtClean="0"/>
              <a:t> and other </a:t>
            </a:r>
            <a:r>
              <a:rPr lang="en-US" dirty="0" err="1" smtClean="0"/>
              <a:t>granulomatous</a:t>
            </a:r>
            <a:r>
              <a:rPr lang="en-US" dirty="0" smtClean="0"/>
              <a:t> diseases</a:t>
            </a:r>
          </a:p>
          <a:p>
            <a:pPr marL="533400" indent="-533400" eaLnBrk="1" hangingPunct="1">
              <a:buFontTx/>
              <a:buAutoNum type="arabicPeriod"/>
            </a:pPr>
            <a:r>
              <a:rPr lang="en-US" dirty="0" smtClean="0"/>
              <a:t>Idiopathic </a:t>
            </a:r>
            <a:r>
              <a:rPr lang="en-US" dirty="0" err="1" smtClean="0"/>
              <a:t>hypercalcemia</a:t>
            </a:r>
            <a:r>
              <a:rPr lang="en-US" dirty="0" smtClean="0"/>
              <a:t> of infancy</a:t>
            </a:r>
          </a:p>
        </p:txBody>
      </p:sp>
      <p:sp>
        <p:nvSpPr>
          <p:cNvPr id="20485" name="Rectangle 7"/>
          <p:cNvSpPr>
            <a:spLocks noChangeArrowheads="1"/>
          </p:cNvSpPr>
          <p:nvPr/>
        </p:nvSpPr>
        <p:spPr bwMode="auto">
          <a:xfrm>
            <a:off x="457200" y="762000"/>
            <a:ext cx="8229600" cy="411163"/>
          </a:xfrm>
          <a:prstGeom prst="rect">
            <a:avLst/>
          </a:prstGeom>
          <a:noFill/>
          <a:ln w="9525">
            <a:noFill/>
            <a:miter lim="800000"/>
            <a:headEnd/>
            <a:tailEnd/>
          </a:ln>
        </p:spPr>
        <p:txBody>
          <a:bodyPr anchor="ctr"/>
          <a:lstStyle/>
          <a:p>
            <a:pPr algn="ctr"/>
            <a:r>
              <a:rPr lang="en-US" sz="3200" dirty="0">
                <a:solidFill>
                  <a:srgbClr val="FFFFCC"/>
                </a:solidFill>
              </a:rPr>
              <a:t>Causes of </a:t>
            </a:r>
            <a:r>
              <a:rPr lang="en-US" sz="3200" dirty="0" err="1">
                <a:solidFill>
                  <a:srgbClr val="C00000"/>
                </a:solidFill>
              </a:rPr>
              <a:t>Hypercalcemia</a:t>
            </a:r>
            <a:endParaRPr lang="en-US" sz="3200" dirty="0">
              <a:solidFill>
                <a:srgbClr val="C00000"/>
              </a:solidFill>
            </a:endParaRPr>
          </a:p>
        </p:txBody>
      </p:sp>
      <p:sp>
        <p:nvSpPr>
          <p:cNvPr id="20486" name="Line 8"/>
          <p:cNvSpPr>
            <a:spLocks noChangeShapeType="1"/>
          </p:cNvSpPr>
          <p:nvPr/>
        </p:nvSpPr>
        <p:spPr bwMode="auto">
          <a:xfrm flipV="1">
            <a:off x="5257800" y="3170238"/>
            <a:ext cx="0" cy="304800"/>
          </a:xfrm>
          <a:prstGeom prst="line">
            <a:avLst/>
          </a:prstGeom>
          <a:noFill/>
          <a:ln w="9525">
            <a:solidFill>
              <a:schemeClr val="bg1"/>
            </a:solidFill>
            <a:round/>
            <a:headEnd/>
            <a:tailEnd type="triangle" w="med" len="med"/>
          </a:ln>
        </p:spPr>
        <p:txBody>
          <a:bodyPr/>
          <a:lstStyle/>
          <a:p>
            <a:endParaRPr lang="en-US"/>
          </a:p>
        </p:txBody>
      </p:sp>
      <p:sp>
        <p:nvSpPr>
          <p:cNvPr id="20487" name="Line 9"/>
          <p:cNvSpPr>
            <a:spLocks noChangeShapeType="1"/>
          </p:cNvSpPr>
          <p:nvPr/>
        </p:nvSpPr>
        <p:spPr bwMode="auto">
          <a:xfrm>
            <a:off x="0" y="1371600"/>
            <a:ext cx="9144000" cy="0"/>
          </a:xfrm>
          <a:prstGeom prst="line">
            <a:avLst/>
          </a:prstGeom>
          <a:noFill/>
          <a:ln w="9525">
            <a:solidFill>
              <a:srgbClr val="FF3300"/>
            </a:solidFill>
            <a:round/>
            <a:headEnd/>
            <a:tailEnd/>
          </a:ln>
        </p:spPr>
        <p:txBody>
          <a:bodyPr/>
          <a:lstStyle/>
          <a:p>
            <a:endParaRPr lang="en-US"/>
          </a:p>
        </p:txBody>
      </p:sp>
      <p:sp>
        <p:nvSpPr>
          <p:cNvPr id="20488" name="Line 10"/>
          <p:cNvSpPr>
            <a:spLocks noChangeShapeType="1"/>
          </p:cNvSpPr>
          <p:nvPr/>
        </p:nvSpPr>
        <p:spPr bwMode="auto">
          <a:xfrm>
            <a:off x="0" y="6400800"/>
            <a:ext cx="9144000" cy="0"/>
          </a:xfrm>
          <a:prstGeom prst="line">
            <a:avLst/>
          </a:prstGeom>
          <a:noFill/>
          <a:ln w="9525">
            <a:solidFill>
              <a:srgbClr val="FF3300"/>
            </a:solidFill>
            <a:round/>
            <a:headEnd/>
            <a:tailEnd/>
          </a:ln>
        </p:spPr>
        <p:txBody>
          <a:bodyPr/>
          <a:lstStyle/>
          <a:p>
            <a:endParaRPr lang="en-US"/>
          </a:p>
        </p:txBody>
      </p:sp>
      <p:sp>
        <p:nvSpPr>
          <p:cNvPr id="20489" name="Line 11"/>
          <p:cNvSpPr>
            <a:spLocks noChangeShapeType="1"/>
          </p:cNvSpPr>
          <p:nvPr/>
        </p:nvSpPr>
        <p:spPr bwMode="auto">
          <a:xfrm>
            <a:off x="0" y="1905000"/>
            <a:ext cx="9144000" cy="0"/>
          </a:xfrm>
          <a:prstGeom prst="line">
            <a:avLst/>
          </a:prstGeom>
          <a:noFill/>
          <a:ln w="9525">
            <a:solidFill>
              <a:srgbClr val="FF3300"/>
            </a:solidFill>
            <a:round/>
            <a:headEnd/>
            <a:tailEnd/>
          </a:ln>
        </p:spPr>
        <p:txBody>
          <a:bodyPr/>
          <a:lstStyle/>
          <a:p>
            <a:endParaRPr lang="en-US"/>
          </a:p>
        </p:txBody>
      </p:sp>
      <p:sp>
        <p:nvSpPr>
          <p:cNvPr id="20490" name="Text Box 12"/>
          <p:cNvSpPr txBox="1">
            <a:spLocks noChangeArrowheads="1"/>
          </p:cNvSpPr>
          <p:nvPr/>
        </p:nvSpPr>
        <p:spPr bwMode="auto">
          <a:xfrm>
            <a:off x="838200" y="1371600"/>
            <a:ext cx="3505200" cy="457200"/>
          </a:xfrm>
          <a:prstGeom prst="rect">
            <a:avLst/>
          </a:prstGeom>
          <a:noFill/>
          <a:ln w="9525">
            <a:noFill/>
            <a:miter lim="800000"/>
            <a:headEnd/>
            <a:tailEnd/>
          </a:ln>
        </p:spPr>
        <p:txBody>
          <a:bodyPr>
            <a:spAutoFit/>
          </a:bodyPr>
          <a:lstStyle/>
          <a:p>
            <a:pPr algn="l" rtl="0">
              <a:spcBef>
                <a:spcPct val="50000"/>
              </a:spcBef>
            </a:pPr>
            <a:r>
              <a:rPr lang="en-US" sz="2400" b="1">
                <a:solidFill>
                  <a:srgbClr val="66FF33"/>
                </a:solidFill>
              </a:rPr>
              <a:t>Parathyroid - related</a:t>
            </a:r>
          </a:p>
        </p:txBody>
      </p:sp>
      <p:sp>
        <p:nvSpPr>
          <p:cNvPr id="20491" name="Text Box 13"/>
          <p:cNvSpPr txBox="1">
            <a:spLocks noChangeArrowheads="1"/>
          </p:cNvSpPr>
          <p:nvPr/>
        </p:nvSpPr>
        <p:spPr bwMode="auto">
          <a:xfrm>
            <a:off x="5029200" y="1371600"/>
            <a:ext cx="3505200" cy="457200"/>
          </a:xfrm>
          <a:prstGeom prst="rect">
            <a:avLst/>
          </a:prstGeom>
          <a:noFill/>
          <a:ln w="9525">
            <a:noFill/>
            <a:miter lim="800000"/>
            <a:headEnd/>
            <a:tailEnd/>
          </a:ln>
        </p:spPr>
        <p:txBody>
          <a:bodyPr>
            <a:spAutoFit/>
          </a:bodyPr>
          <a:lstStyle/>
          <a:p>
            <a:pPr algn="l" rtl="0">
              <a:spcBef>
                <a:spcPct val="50000"/>
              </a:spcBef>
            </a:pPr>
            <a:r>
              <a:rPr lang="en-US" sz="2400" b="1">
                <a:solidFill>
                  <a:srgbClr val="66FF33"/>
                </a:solidFill>
              </a:rPr>
              <a:t>Vitamin D – related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98438"/>
            <a:ext cx="8229600" cy="411162"/>
          </a:xfrm>
        </p:spPr>
        <p:txBody>
          <a:bodyPr/>
          <a:lstStyle/>
          <a:p>
            <a:pPr algn="l" eaLnBrk="1" hangingPunct="1"/>
            <a:r>
              <a:rPr lang="en-US" sz="3200" dirty="0" smtClean="0"/>
              <a:t>Differential Diagnosis</a:t>
            </a:r>
          </a:p>
        </p:txBody>
      </p:sp>
      <p:sp>
        <p:nvSpPr>
          <p:cNvPr id="21507" name="Rectangle 3"/>
          <p:cNvSpPr>
            <a:spLocks noGrp="1" noChangeArrowheads="1"/>
          </p:cNvSpPr>
          <p:nvPr>
            <p:ph type="body" sz="half" idx="1"/>
          </p:nvPr>
        </p:nvSpPr>
        <p:spPr>
          <a:xfrm>
            <a:off x="457200" y="1905000"/>
            <a:ext cx="4038600" cy="4525963"/>
          </a:xfrm>
        </p:spPr>
        <p:txBody>
          <a:bodyPr/>
          <a:lstStyle/>
          <a:p>
            <a:pPr marL="533400" indent="-533400" eaLnBrk="1" hangingPunct="1">
              <a:buFontTx/>
              <a:buAutoNum type="arabicPeriod"/>
            </a:pPr>
            <a:r>
              <a:rPr lang="en-US" sz="2400" smtClean="0"/>
              <a:t>Solid tumor with metastases(breast)</a:t>
            </a:r>
          </a:p>
          <a:p>
            <a:pPr marL="533400" indent="-533400" eaLnBrk="1" hangingPunct="1">
              <a:buFontTx/>
              <a:buAutoNum type="arabicPeriod"/>
            </a:pPr>
            <a:r>
              <a:rPr lang="en-US" sz="2400" smtClean="0"/>
              <a:t>Solid tumor with humoral mediation of hypercalcemia (lung kidney)</a:t>
            </a:r>
          </a:p>
          <a:p>
            <a:pPr marL="533400" indent="-533400" eaLnBrk="1" hangingPunct="1">
              <a:buFontTx/>
              <a:buAutoNum type="arabicPeriod"/>
            </a:pPr>
            <a:r>
              <a:rPr lang="en-US" sz="2400" smtClean="0"/>
              <a:t>Hematologic malignancies (multiple myeloma, lymphoma, leukemia)</a:t>
            </a:r>
          </a:p>
        </p:txBody>
      </p:sp>
      <p:sp>
        <p:nvSpPr>
          <p:cNvPr id="21508" name="Rectangle 4"/>
          <p:cNvSpPr>
            <a:spLocks noGrp="1" noChangeArrowheads="1"/>
          </p:cNvSpPr>
          <p:nvPr>
            <p:ph type="body" sz="half" idx="2"/>
          </p:nvPr>
        </p:nvSpPr>
        <p:spPr>
          <a:xfrm>
            <a:off x="4648200" y="1905000"/>
            <a:ext cx="4038600" cy="4525963"/>
          </a:xfrm>
        </p:spPr>
        <p:txBody>
          <a:bodyPr/>
          <a:lstStyle/>
          <a:p>
            <a:pPr marL="533400" indent="-533400" eaLnBrk="1" hangingPunct="1">
              <a:buFontTx/>
              <a:buAutoNum type="arabicPeriod"/>
            </a:pPr>
            <a:r>
              <a:rPr lang="en-US" sz="2400" dirty="0" smtClean="0"/>
              <a:t>Hyperthyroidism</a:t>
            </a:r>
          </a:p>
          <a:p>
            <a:pPr marL="533400" indent="-533400" eaLnBrk="1" hangingPunct="1">
              <a:buFontTx/>
              <a:buAutoNum type="arabicPeriod"/>
            </a:pPr>
            <a:r>
              <a:rPr lang="en-US" sz="2400" dirty="0" smtClean="0"/>
              <a:t>Immobilization</a:t>
            </a:r>
          </a:p>
          <a:p>
            <a:pPr marL="533400" indent="-533400" eaLnBrk="1" hangingPunct="1">
              <a:buFontTx/>
              <a:buAutoNum type="arabicPeriod"/>
            </a:pPr>
            <a:r>
              <a:rPr lang="en-US" sz="2400" dirty="0" err="1" smtClean="0"/>
              <a:t>Thiazides</a:t>
            </a:r>
            <a:endParaRPr lang="en-US" sz="2400" dirty="0" smtClean="0"/>
          </a:p>
          <a:p>
            <a:pPr marL="533400" indent="-533400" eaLnBrk="1" hangingPunct="1">
              <a:buFontTx/>
              <a:buAutoNum type="arabicPeriod"/>
            </a:pPr>
            <a:r>
              <a:rPr lang="en-US" sz="2400" dirty="0" smtClean="0"/>
              <a:t>Vitamin A intoxication</a:t>
            </a:r>
          </a:p>
          <a:p>
            <a:pPr marL="533400" indent="-533400" algn="ctr" eaLnBrk="1" hangingPunct="1">
              <a:buFontTx/>
              <a:buNone/>
            </a:pPr>
            <a:r>
              <a:rPr lang="en-US" sz="2400" dirty="0" err="1" smtClean="0">
                <a:solidFill>
                  <a:srgbClr val="66FF33"/>
                </a:solidFill>
              </a:rPr>
              <a:t>Assocated</a:t>
            </a:r>
            <a:r>
              <a:rPr lang="en-US" sz="2400" dirty="0" smtClean="0">
                <a:solidFill>
                  <a:srgbClr val="66FF33"/>
                </a:solidFill>
              </a:rPr>
              <a:t> with Renal Failure:</a:t>
            </a:r>
          </a:p>
          <a:p>
            <a:pPr marL="533400" indent="-533400" eaLnBrk="1" hangingPunct="1">
              <a:buFontTx/>
              <a:buAutoNum type="arabicPeriod"/>
            </a:pPr>
            <a:r>
              <a:rPr lang="en-US" sz="2400" dirty="0" smtClean="0"/>
              <a:t>Severe secondary hyperparathyroidism</a:t>
            </a:r>
          </a:p>
          <a:p>
            <a:pPr marL="533400" indent="-533400" eaLnBrk="1" hangingPunct="1">
              <a:buFontTx/>
              <a:buAutoNum type="arabicPeriod"/>
            </a:pPr>
            <a:r>
              <a:rPr lang="en-US" sz="2400" dirty="0" smtClean="0"/>
              <a:t>Aluminum intoxication</a:t>
            </a:r>
          </a:p>
          <a:p>
            <a:pPr marL="533400" indent="-533400" eaLnBrk="1" hangingPunct="1">
              <a:buFontTx/>
              <a:buAutoNum type="arabicPeriod"/>
            </a:pPr>
            <a:r>
              <a:rPr lang="en-US" sz="2400" dirty="0" smtClean="0"/>
              <a:t>Milk alkali syndrome</a:t>
            </a:r>
          </a:p>
        </p:txBody>
      </p:sp>
      <p:sp>
        <p:nvSpPr>
          <p:cNvPr id="21509" name="Rectangle 5"/>
          <p:cNvSpPr>
            <a:spLocks noChangeArrowheads="1"/>
          </p:cNvSpPr>
          <p:nvPr/>
        </p:nvSpPr>
        <p:spPr bwMode="auto">
          <a:xfrm>
            <a:off x="457200" y="609600"/>
            <a:ext cx="8229600" cy="411163"/>
          </a:xfrm>
          <a:prstGeom prst="rect">
            <a:avLst/>
          </a:prstGeom>
          <a:noFill/>
          <a:ln w="9525">
            <a:noFill/>
            <a:miter lim="800000"/>
            <a:headEnd/>
            <a:tailEnd/>
          </a:ln>
        </p:spPr>
        <p:txBody>
          <a:bodyPr anchor="ctr"/>
          <a:lstStyle/>
          <a:p>
            <a:pPr algn="ctr"/>
            <a:r>
              <a:rPr lang="en-US" sz="3200" dirty="0">
                <a:solidFill>
                  <a:srgbClr val="FFFFCC"/>
                </a:solidFill>
              </a:rPr>
              <a:t>Causes of </a:t>
            </a:r>
            <a:r>
              <a:rPr lang="en-US" sz="3200" dirty="0" err="1">
                <a:solidFill>
                  <a:srgbClr val="C00000"/>
                </a:solidFill>
              </a:rPr>
              <a:t>Hypercalcemia</a:t>
            </a:r>
            <a:endParaRPr lang="en-US" sz="3200" dirty="0">
              <a:solidFill>
                <a:srgbClr val="C00000"/>
              </a:solidFill>
            </a:endParaRPr>
          </a:p>
        </p:txBody>
      </p:sp>
      <p:sp>
        <p:nvSpPr>
          <p:cNvPr id="21510" name="Line 6"/>
          <p:cNvSpPr>
            <a:spLocks noChangeShapeType="1"/>
          </p:cNvSpPr>
          <p:nvPr/>
        </p:nvSpPr>
        <p:spPr bwMode="auto">
          <a:xfrm flipV="1">
            <a:off x="5257800" y="3170238"/>
            <a:ext cx="0" cy="304800"/>
          </a:xfrm>
          <a:prstGeom prst="line">
            <a:avLst/>
          </a:prstGeom>
          <a:noFill/>
          <a:ln w="9525">
            <a:solidFill>
              <a:schemeClr val="bg1"/>
            </a:solidFill>
            <a:round/>
            <a:headEnd/>
            <a:tailEnd type="triangle" w="med" len="med"/>
          </a:ln>
        </p:spPr>
        <p:txBody>
          <a:bodyPr/>
          <a:lstStyle/>
          <a:p>
            <a:endParaRPr lang="en-US"/>
          </a:p>
        </p:txBody>
      </p:sp>
      <p:sp>
        <p:nvSpPr>
          <p:cNvPr id="21511" name="Line 7"/>
          <p:cNvSpPr>
            <a:spLocks noChangeShapeType="1"/>
          </p:cNvSpPr>
          <p:nvPr/>
        </p:nvSpPr>
        <p:spPr bwMode="auto">
          <a:xfrm>
            <a:off x="0" y="1143000"/>
            <a:ext cx="9144000" cy="0"/>
          </a:xfrm>
          <a:prstGeom prst="line">
            <a:avLst/>
          </a:prstGeom>
          <a:noFill/>
          <a:ln w="9525">
            <a:solidFill>
              <a:srgbClr val="FF3300"/>
            </a:solidFill>
            <a:round/>
            <a:headEnd/>
            <a:tailEnd/>
          </a:ln>
        </p:spPr>
        <p:txBody>
          <a:bodyPr/>
          <a:lstStyle/>
          <a:p>
            <a:endParaRPr lang="en-US"/>
          </a:p>
        </p:txBody>
      </p:sp>
      <p:sp>
        <p:nvSpPr>
          <p:cNvPr id="21512" name="Line 8"/>
          <p:cNvSpPr>
            <a:spLocks noChangeShapeType="1"/>
          </p:cNvSpPr>
          <p:nvPr/>
        </p:nvSpPr>
        <p:spPr bwMode="auto">
          <a:xfrm>
            <a:off x="0" y="6400800"/>
            <a:ext cx="9144000" cy="0"/>
          </a:xfrm>
          <a:prstGeom prst="line">
            <a:avLst/>
          </a:prstGeom>
          <a:noFill/>
          <a:ln w="9525">
            <a:solidFill>
              <a:srgbClr val="FF3300"/>
            </a:solidFill>
            <a:round/>
            <a:headEnd/>
            <a:tailEnd/>
          </a:ln>
        </p:spPr>
        <p:txBody>
          <a:bodyPr/>
          <a:lstStyle/>
          <a:p>
            <a:endParaRPr lang="en-US"/>
          </a:p>
        </p:txBody>
      </p:sp>
      <p:sp>
        <p:nvSpPr>
          <p:cNvPr id="21513" name="Line 9"/>
          <p:cNvSpPr>
            <a:spLocks noChangeShapeType="1"/>
          </p:cNvSpPr>
          <p:nvPr/>
        </p:nvSpPr>
        <p:spPr bwMode="auto">
          <a:xfrm>
            <a:off x="0" y="1905000"/>
            <a:ext cx="9144000" cy="0"/>
          </a:xfrm>
          <a:prstGeom prst="line">
            <a:avLst/>
          </a:prstGeom>
          <a:noFill/>
          <a:ln w="9525">
            <a:solidFill>
              <a:srgbClr val="FF3300"/>
            </a:solidFill>
            <a:round/>
            <a:headEnd/>
            <a:tailEnd/>
          </a:ln>
        </p:spPr>
        <p:txBody>
          <a:bodyPr/>
          <a:lstStyle/>
          <a:p>
            <a:endParaRPr lang="en-US"/>
          </a:p>
        </p:txBody>
      </p:sp>
      <p:sp>
        <p:nvSpPr>
          <p:cNvPr id="21514" name="Text Box 10"/>
          <p:cNvSpPr txBox="1">
            <a:spLocks noChangeArrowheads="1"/>
          </p:cNvSpPr>
          <p:nvPr/>
        </p:nvSpPr>
        <p:spPr bwMode="auto">
          <a:xfrm>
            <a:off x="838200" y="1371600"/>
            <a:ext cx="3505200" cy="457200"/>
          </a:xfrm>
          <a:prstGeom prst="rect">
            <a:avLst/>
          </a:prstGeom>
          <a:noFill/>
          <a:ln w="9525">
            <a:noFill/>
            <a:miter lim="800000"/>
            <a:headEnd/>
            <a:tailEnd/>
          </a:ln>
        </p:spPr>
        <p:txBody>
          <a:bodyPr>
            <a:spAutoFit/>
          </a:bodyPr>
          <a:lstStyle/>
          <a:p>
            <a:pPr algn="l" rtl="0">
              <a:spcBef>
                <a:spcPct val="50000"/>
              </a:spcBef>
            </a:pPr>
            <a:r>
              <a:rPr lang="en-US" sz="2400">
                <a:solidFill>
                  <a:srgbClr val="66FF33"/>
                </a:solidFill>
              </a:rPr>
              <a:t>Malignancy - related</a:t>
            </a:r>
          </a:p>
        </p:txBody>
      </p:sp>
      <p:sp>
        <p:nvSpPr>
          <p:cNvPr id="21515" name="Text Box 11"/>
          <p:cNvSpPr txBox="1">
            <a:spLocks noChangeArrowheads="1"/>
          </p:cNvSpPr>
          <p:nvPr/>
        </p:nvSpPr>
        <p:spPr bwMode="auto">
          <a:xfrm>
            <a:off x="5029200" y="1082675"/>
            <a:ext cx="3505200" cy="822325"/>
          </a:xfrm>
          <a:prstGeom prst="rect">
            <a:avLst/>
          </a:prstGeom>
          <a:noFill/>
          <a:ln w="9525">
            <a:noFill/>
            <a:miter lim="800000"/>
            <a:headEnd/>
            <a:tailEnd/>
          </a:ln>
        </p:spPr>
        <p:txBody>
          <a:bodyPr>
            <a:spAutoFit/>
          </a:bodyPr>
          <a:lstStyle/>
          <a:p>
            <a:pPr algn="l" rtl="0">
              <a:spcBef>
                <a:spcPct val="50000"/>
              </a:spcBef>
            </a:pPr>
            <a:r>
              <a:rPr lang="en-US" sz="2400">
                <a:solidFill>
                  <a:srgbClr val="66FF33"/>
                </a:solidFill>
              </a:rPr>
              <a:t>Associated with high bone turnover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563562"/>
          </a:xfrm>
        </p:spPr>
        <p:txBody>
          <a:bodyPr/>
          <a:lstStyle/>
          <a:p>
            <a:pPr eaLnBrk="1" hangingPunct="1"/>
            <a:r>
              <a:rPr lang="en-US" sz="3600" smtClean="0"/>
              <a:t>Diagnosis</a:t>
            </a:r>
          </a:p>
        </p:txBody>
      </p:sp>
      <p:sp>
        <p:nvSpPr>
          <p:cNvPr id="22531"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The presence of established </a:t>
            </a:r>
            <a:r>
              <a:rPr lang="en-US" dirty="0" err="1" smtClean="0">
                <a:solidFill>
                  <a:srgbClr val="C00000"/>
                </a:solidFill>
              </a:rPr>
              <a:t>hypercalcaemia</a:t>
            </a:r>
            <a:r>
              <a:rPr lang="en-US" dirty="0" smtClean="0"/>
              <a:t> in more than one serum measurement accompanied by </a:t>
            </a:r>
            <a:r>
              <a:rPr lang="en-US" dirty="0" smtClean="0">
                <a:solidFill>
                  <a:srgbClr val="C00000"/>
                </a:solidFill>
              </a:rPr>
              <a:t>elevated </a:t>
            </a:r>
            <a:r>
              <a:rPr lang="en-US" dirty="0" err="1" smtClean="0">
                <a:solidFill>
                  <a:srgbClr val="C00000"/>
                </a:solidFill>
              </a:rPr>
              <a:t>immunoreactive</a:t>
            </a:r>
            <a:r>
              <a:rPr lang="en-US" dirty="0" smtClean="0">
                <a:solidFill>
                  <a:srgbClr val="C00000"/>
                </a:solidFill>
              </a:rPr>
              <a:t> PTH is characteristic (</a:t>
            </a:r>
            <a:r>
              <a:rPr lang="en-US" dirty="0" err="1" smtClean="0">
                <a:solidFill>
                  <a:srgbClr val="C00000"/>
                </a:solidFill>
              </a:rPr>
              <a:t>iPTH</a:t>
            </a:r>
            <a:r>
              <a:rPr lang="en-US" dirty="0" smtClean="0">
                <a:solidFill>
                  <a:srgbClr val="C00000"/>
                </a:solidFill>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4000" smtClean="0"/>
              <a:t>Disorders of the Parathyroid Glands</a:t>
            </a:r>
          </a:p>
        </p:txBody>
      </p:sp>
      <p:sp>
        <p:nvSpPr>
          <p:cNvPr id="4099"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Maintenance of calcium, phosphate and magnesium homeostasis is under the influence of two polypeptide hormones; </a:t>
            </a:r>
            <a:r>
              <a:rPr lang="en-US" dirty="0" smtClean="0">
                <a:solidFill>
                  <a:schemeClr val="folHlink"/>
                </a:solidFill>
              </a:rPr>
              <a:t>parathyroid hormone(PTH),</a:t>
            </a:r>
            <a:r>
              <a:rPr lang="en-US" dirty="0" smtClean="0"/>
              <a:t> and </a:t>
            </a:r>
            <a:r>
              <a:rPr lang="en-US" dirty="0" smtClean="0">
                <a:solidFill>
                  <a:schemeClr val="folHlink"/>
                </a:solidFill>
              </a:rPr>
              <a:t>calcitonin</a:t>
            </a:r>
            <a:r>
              <a:rPr lang="en-US" dirty="0" smtClean="0"/>
              <a:t> </a:t>
            </a:r>
            <a:r>
              <a:rPr lang="en-US" dirty="0" smtClean="0">
                <a:solidFill>
                  <a:schemeClr val="folHlink"/>
                </a:solidFill>
              </a:rPr>
              <a:t>(CT),</a:t>
            </a:r>
            <a:r>
              <a:rPr lang="en-US" dirty="0" smtClean="0"/>
              <a:t> as well as a </a:t>
            </a:r>
            <a:r>
              <a:rPr lang="en-US" dirty="0" smtClean="0">
                <a:solidFill>
                  <a:schemeClr val="folHlink"/>
                </a:solidFill>
              </a:rPr>
              <a:t>sterol hormone, 1,25</a:t>
            </a:r>
            <a:r>
              <a:rPr lang="en-US" dirty="0" smtClean="0"/>
              <a:t> </a:t>
            </a:r>
            <a:r>
              <a:rPr lang="en-US" dirty="0" err="1" smtClean="0">
                <a:solidFill>
                  <a:schemeClr val="folHlink"/>
                </a:solidFill>
              </a:rPr>
              <a:t>dihydroxy</a:t>
            </a:r>
            <a:r>
              <a:rPr lang="en-US" dirty="0" smtClean="0">
                <a:solidFill>
                  <a:schemeClr val="folHlink"/>
                </a:solidFill>
              </a:rPr>
              <a:t> </a:t>
            </a:r>
            <a:r>
              <a:rPr lang="en-US" dirty="0" err="1" smtClean="0">
                <a:solidFill>
                  <a:schemeClr val="folHlink"/>
                </a:solidFill>
              </a:rPr>
              <a:t>cholecalciferol</a:t>
            </a:r>
            <a:r>
              <a:rPr lang="en-US" dirty="0" smtClean="0">
                <a:solidFill>
                  <a:schemeClr val="folHlink"/>
                </a:solidFill>
              </a:rPr>
              <a:t> (1,25 (OH)</a:t>
            </a:r>
            <a:r>
              <a:rPr lang="en-US" baseline="-25000" dirty="0" smtClean="0">
                <a:solidFill>
                  <a:schemeClr val="folHlink"/>
                </a:solidFill>
              </a:rPr>
              <a:t>2</a:t>
            </a:r>
            <a:r>
              <a:rPr lang="en-US" dirty="0" smtClean="0">
                <a:solidFill>
                  <a:schemeClr val="folHlink"/>
                </a:solidFill>
              </a:rPr>
              <a:t>D</a:t>
            </a:r>
            <a:r>
              <a:rPr lang="en-US" baseline="-25000" dirty="0" smtClean="0">
                <a:solidFill>
                  <a:schemeClr val="folHlink"/>
                </a:solidFill>
              </a:rPr>
              <a:t>3</a:t>
            </a:r>
            <a:r>
              <a:rPr lang="en-US" dirty="0" smtClean="0">
                <a:solidFill>
                  <a:schemeClr val="folHlink"/>
                </a:solidFill>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868362"/>
          </a:xfrm>
        </p:spPr>
        <p:txBody>
          <a:bodyPr/>
          <a:lstStyle/>
          <a:p>
            <a:pPr eaLnBrk="1" hangingPunct="1"/>
            <a:r>
              <a:rPr lang="en-US" sz="3600" dirty="0" smtClean="0"/>
              <a:t>Diagnosis</a:t>
            </a:r>
          </a:p>
        </p:txBody>
      </p:sp>
      <p:sp>
        <p:nvSpPr>
          <p:cNvPr id="23555" name="Rectangle 3"/>
          <p:cNvSpPr>
            <a:spLocks noGrp="1" noChangeArrowheads="1"/>
          </p:cNvSpPr>
          <p:nvPr>
            <p:ph type="body" idx="1"/>
          </p:nvPr>
        </p:nvSpPr>
        <p:spPr>
          <a:xfrm>
            <a:off x="457200" y="1600201"/>
            <a:ext cx="8534400" cy="2362200"/>
          </a:xfrm>
        </p:spPr>
        <p:txBody>
          <a:bodyPr/>
          <a:lstStyle/>
          <a:p>
            <a:pPr eaLnBrk="1" hangingPunct="1">
              <a:buFontTx/>
              <a:buNone/>
            </a:pPr>
            <a:r>
              <a:rPr lang="en-US" dirty="0" smtClean="0"/>
              <a:t>	Serum </a:t>
            </a:r>
            <a:r>
              <a:rPr lang="en-US" dirty="0" smtClean="0">
                <a:solidFill>
                  <a:srgbClr val="FF0000"/>
                </a:solidFill>
              </a:rPr>
              <a:t>phosphate is usually low </a:t>
            </a:r>
            <a:r>
              <a:rPr lang="en-US" dirty="0" smtClean="0"/>
              <a:t>but may be normal.</a:t>
            </a:r>
            <a:r>
              <a:rPr lang="en-US" dirty="0" smtClean="0">
                <a:solidFill>
                  <a:srgbClr val="C00000"/>
                </a:solidFill>
              </a:rPr>
              <a:t> </a:t>
            </a:r>
            <a:r>
              <a:rPr lang="en-US" dirty="0" err="1" smtClean="0">
                <a:solidFill>
                  <a:srgbClr val="C00000"/>
                </a:solidFill>
              </a:rPr>
              <a:t>Hypercalcaemia</a:t>
            </a:r>
            <a:r>
              <a:rPr lang="en-US" dirty="0" smtClean="0">
                <a:solidFill>
                  <a:srgbClr val="C00000"/>
                </a:solidFill>
              </a:rPr>
              <a:t> </a:t>
            </a:r>
            <a:r>
              <a:rPr lang="en-US" dirty="0" smtClean="0"/>
              <a:t>is common and blood alkaline phosphatase (of bone origin) </a:t>
            </a:r>
            <a:r>
              <a:rPr lang="en-US" dirty="0"/>
              <a:t>.</a:t>
            </a: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563562"/>
          </a:xfrm>
        </p:spPr>
        <p:txBody>
          <a:bodyPr/>
          <a:lstStyle/>
          <a:p>
            <a:pPr eaLnBrk="1" hangingPunct="1"/>
            <a:r>
              <a:rPr lang="en-US" sz="3600" smtClean="0"/>
              <a:t>Other Diagnostic tests</a:t>
            </a:r>
          </a:p>
        </p:txBody>
      </p:sp>
      <p:sp>
        <p:nvSpPr>
          <p:cNvPr id="24579" name="Rectangle 3"/>
          <p:cNvSpPr>
            <a:spLocks noGrp="1" noChangeArrowheads="1"/>
          </p:cNvSpPr>
          <p:nvPr>
            <p:ph type="body" idx="1"/>
          </p:nvPr>
        </p:nvSpPr>
        <p:spPr>
          <a:xfrm>
            <a:off x="457200" y="2057400"/>
            <a:ext cx="8229600" cy="4068763"/>
          </a:xfrm>
        </p:spPr>
        <p:txBody>
          <a:bodyPr/>
          <a:lstStyle/>
          <a:p>
            <a:pPr eaLnBrk="1" hangingPunct="1">
              <a:buFontTx/>
              <a:buNone/>
            </a:pPr>
            <a:r>
              <a:rPr lang="en-US" smtClean="0"/>
              <a:t>	The heypercalcaemic of non-parathyroid origin e.g., vitamin D intoxication, sarcoidosis and lymphoproliferative syndromes generally respond to the administration of prednisolone in a dose of 40-60 mg daily for 10 days by a decrease in serum calcium level.</a:t>
            </a:r>
          </a:p>
        </p:txBody>
      </p:sp>
      <p:sp>
        <p:nvSpPr>
          <p:cNvPr id="24580"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chemeClr val="folHlink"/>
                </a:solidFill>
              </a:rPr>
              <a:t>The Glucocortisoid suppression test: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563562"/>
          </a:xfrm>
        </p:spPr>
        <p:txBody>
          <a:bodyPr/>
          <a:lstStyle/>
          <a:p>
            <a:pPr eaLnBrk="1" hangingPunct="1"/>
            <a:r>
              <a:rPr lang="en-US" sz="3600" smtClean="0"/>
              <a:t>Other Diagnostic tests</a:t>
            </a:r>
          </a:p>
        </p:txBody>
      </p:sp>
      <p:sp>
        <p:nvSpPr>
          <p:cNvPr id="25603" name="Rectangle 3"/>
          <p:cNvSpPr>
            <a:spLocks noGrp="1" noChangeArrowheads="1"/>
          </p:cNvSpPr>
          <p:nvPr>
            <p:ph type="body" idx="1"/>
          </p:nvPr>
        </p:nvSpPr>
        <p:spPr>
          <a:xfrm>
            <a:off x="457200" y="2057400"/>
            <a:ext cx="8229600" cy="4068763"/>
          </a:xfrm>
        </p:spPr>
        <p:txBody>
          <a:bodyPr/>
          <a:lstStyle/>
          <a:p>
            <a:pPr eaLnBrk="1" hangingPunct="1">
              <a:buFontTx/>
              <a:buNone/>
            </a:pPr>
            <a:r>
              <a:rPr lang="en-US" sz="2800" smtClean="0"/>
              <a:t>	The response is unusual in hypercalcaemia secondary to primary hyperparathyroidism and ectopic PTH production.</a:t>
            </a:r>
          </a:p>
          <a:p>
            <a:pPr eaLnBrk="1" hangingPunct="1">
              <a:buFontTx/>
              <a:buNone/>
            </a:pPr>
            <a:r>
              <a:rPr lang="en-US" sz="2800" smtClean="0"/>
              <a:t>	A positive test result i.e. significant decrease in serum calcium is a contraindication to neck exploration and signals the need for investigation for a non-parathyroid cause of the hypercalcaemia.	 </a:t>
            </a:r>
          </a:p>
        </p:txBody>
      </p:sp>
      <p:sp>
        <p:nvSpPr>
          <p:cNvPr id="25604"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chemeClr val="folHlink"/>
                </a:solidFill>
              </a:rPr>
              <a:t>The Glucocortisoid suppression test:</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563562"/>
          </a:xfrm>
        </p:spPr>
        <p:txBody>
          <a:bodyPr/>
          <a:lstStyle/>
          <a:p>
            <a:pPr eaLnBrk="1" hangingPunct="1"/>
            <a:r>
              <a:rPr lang="en-US" sz="3600" smtClean="0"/>
              <a:t>Other Diagnostic tests</a:t>
            </a:r>
          </a:p>
        </p:txBody>
      </p:sp>
      <p:sp>
        <p:nvSpPr>
          <p:cNvPr id="26627"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Plain X-ray of hands can be diagnostic showing </a:t>
            </a:r>
            <a:r>
              <a:rPr lang="en-US" dirty="0" err="1" smtClean="0">
                <a:solidFill>
                  <a:srgbClr val="FF0000"/>
                </a:solidFill>
              </a:rPr>
              <a:t>subperiosteal</a:t>
            </a:r>
            <a:r>
              <a:rPr lang="en-US" dirty="0" smtClean="0">
                <a:solidFill>
                  <a:srgbClr val="FF0000"/>
                </a:solidFill>
              </a:rPr>
              <a:t> bone resorption </a:t>
            </a:r>
            <a:r>
              <a:rPr lang="en-US" dirty="0" smtClean="0"/>
              <a:t>usually on the radial surface of the distal phalanx with distal phalangeal tufting as well as </a:t>
            </a:r>
            <a:r>
              <a:rPr lang="en-US" dirty="0" smtClean="0">
                <a:solidFill>
                  <a:srgbClr val="FF0000"/>
                </a:solidFill>
              </a:rPr>
              <a:t>cysts formation </a:t>
            </a:r>
            <a:r>
              <a:rPr lang="en-US" dirty="0" smtClean="0"/>
              <a:t>and generalized </a:t>
            </a:r>
            <a:r>
              <a:rPr lang="en-US" dirty="0" smtClean="0">
                <a:solidFill>
                  <a:srgbClr val="FF0000"/>
                </a:solidFill>
              </a:rPr>
              <a:t>osteopenia</a:t>
            </a:r>
            <a:r>
              <a:rPr lang="en-US" dirty="0" smtClean="0"/>
              <a:t>.</a:t>
            </a:r>
          </a:p>
        </p:txBody>
      </p:sp>
      <p:sp>
        <p:nvSpPr>
          <p:cNvPr id="26628"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00"/>
                </a:solidFill>
              </a:rPr>
              <a:t>Radiograph:</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563562"/>
          </a:xfrm>
        </p:spPr>
        <p:txBody>
          <a:bodyPr/>
          <a:lstStyle/>
          <a:p>
            <a:pPr eaLnBrk="1" hangingPunct="1"/>
            <a:r>
              <a:rPr lang="en-US" sz="3600" smtClean="0"/>
              <a:t>Other Diagnostic tests</a:t>
            </a:r>
          </a:p>
        </p:txBody>
      </p:sp>
      <p:sp>
        <p:nvSpPr>
          <p:cNvPr id="27651" name="Rectangle 3"/>
          <p:cNvSpPr>
            <a:spLocks noGrp="1" noChangeArrowheads="1"/>
          </p:cNvSpPr>
          <p:nvPr>
            <p:ph type="body" idx="1"/>
          </p:nvPr>
        </p:nvSpPr>
        <p:spPr>
          <a:xfrm>
            <a:off x="457200" y="2057400"/>
            <a:ext cx="8229600" cy="4068763"/>
          </a:xfrm>
        </p:spPr>
        <p:txBody>
          <a:bodyPr/>
          <a:lstStyle/>
          <a:p>
            <a:pPr eaLnBrk="1" hangingPunct="1"/>
            <a:r>
              <a:rPr lang="en-US" smtClean="0"/>
              <a:t>Ultrasonography</a:t>
            </a:r>
          </a:p>
          <a:p>
            <a:pPr eaLnBrk="1" hangingPunct="1"/>
            <a:r>
              <a:rPr lang="en-US" smtClean="0"/>
              <a:t>MRI</a:t>
            </a:r>
          </a:p>
          <a:p>
            <a:pPr eaLnBrk="1" hangingPunct="1"/>
            <a:r>
              <a:rPr lang="en-US" smtClean="0"/>
              <a:t>CT</a:t>
            </a:r>
          </a:p>
          <a:p>
            <a:pPr eaLnBrk="1" hangingPunct="1"/>
            <a:r>
              <a:rPr lang="en-US" smtClean="0"/>
              <a:t>Thallium </a:t>
            </a:r>
            <a:r>
              <a:rPr lang="en-US" baseline="30000" smtClean="0"/>
              <a:t>201</a:t>
            </a:r>
            <a:r>
              <a:rPr lang="en-US" smtClean="0"/>
              <a:t> – Tehcnichum</a:t>
            </a:r>
            <a:r>
              <a:rPr lang="en-US" baseline="30000" smtClean="0"/>
              <a:t>99m</a:t>
            </a:r>
            <a:r>
              <a:rPr lang="en-US" smtClean="0"/>
              <a:t> scan (subtraction study)</a:t>
            </a:r>
          </a:p>
        </p:txBody>
      </p:sp>
      <p:sp>
        <p:nvSpPr>
          <p:cNvPr id="27652"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3300"/>
                </a:solidFill>
              </a:rPr>
              <a:t>Pre-operative localization of the abnormal parathyroid gland(s):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219200" y="1447800"/>
          <a:ext cx="7086600" cy="4379913"/>
        </p:xfrm>
        <a:graphic>
          <a:graphicData uri="http://schemas.openxmlformats.org/presentationml/2006/ole">
            <mc:AlternateContent xmlns:mc="http://schemas.openxmlformats.org/markup-compatibility/2006">
              <mc:Choice xmlns:v="urn:schemas-microsoft-com:vml" Requires="v">
                <p:oleObj spid="_x0000_s1042" name="Presentation" r:id="rId4" imgW="4570388" imgH="3427437" progId="PowerPoint.Show.12">
                  <p:embed/>
                </p:oleObj>
              </mc:Choice>
              <mc:Fallback>
                <p:oleObj name="Presentation" r:id="rId4" imgW="4570388" imgH="3427437" progId="PowerPoint.Show.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447800"/>
                        <a:ext cx="7086600" cy="437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563562"/>
          </a:xfrm>
        </p:spPr>
        <p:txBody>
          <a:bodyPr/>
          <a:lstStyle/>
          <a:p>
            <a:pPr eaLnBrk="1" hangingPunct="1"/>
            <a:r>
              <a:rPr lang="en-US" sz="3600" smtClean="0"/>
              <a:t>Treatment</a:t>
            </a:r>
          </a:p>
        </p:txBody>
      </p:sp>
      <p:sp>
        <p:nvSpPr>
          <p:cNvPr id="28675" name="Rectangle 3"/>
          <p:cNvSpPr>
            <a:spLocks noGrp="1" noChangeArrowheads="1"/>
          </p:cNvSpPr>
          <p:nvPr>
            <p:ph type="body" idx="1"/>
          </p:nvPr>
        </p:nvSpPr>
        <p:spPr>
          <a:xfrm>
            <a:off x="457200" y="1447800"/>
            <a:ext cx="8229600" cy="4068763"/>
          </a:xfrm>
        </p:spPr>
        <p:txBody>
          <a:bodyPr/>
          <a:lstStyle/>
          <a:p>
            <a:pPr eaLnBrk="1" hangingPunct="1">
              <a:buFontTx/>
              <a:buNone/>
            </a:pPr>
            <a:r>
              <a:rPr lang="en-US" dirty="0" smtClean="0"/>
              <a:t>	A large proportion of patients have “biochemical” hyperparathyroidism but with prolonged follow up they progress to overt clinical presentation. </a:t>
            </a:r>
          </a:p>
          <a:p>
            <a:pPr eaLnBrk="1" hangingPunct="1">
              <a:buFontTx/>
              <a:buNone/>
            </a:pPr>
            <a:r>
              <a:rPr lang="en-US" dirty="0" smtClean="0"/>
              <a:t>   </a:t>
            </a:r>
            <a:r>
              <a:rPr lang="en-US" dirty="0" smtClean="0">
                <a:solidFill>
                  <a:srgbClr val="FF0000"/>
                </a:solidFill>
              </a:rPr>
              <a:t>Resection of the parathyroid lesion </a:t>
            </a:r>
            <a:r>
              <a:rPr lang="en-US" dirty="0" smtClean="0"/>
              <a:t>is curative with recurrences observed mainly in the multiple glandular disease.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50838"/>
            <a:ext cx="8305800" cy="944562"/>
          </a:xfrm>
        </p:spPr>
        <p:txBody>
          <a:bodyPr/>
          <a:lstStyle/>
          <a:p>
            <a:pPr eaLnBrk="1" hangingPunct="1"/>
            <a:r>
              <a:rPr lang="en-US" sz="3600" smtClean="0"/>
              <a:t>Medical Treatment of the hypercalcaemia</a:t>
            </a:r>
          </a:p>
        </p:txBody>
      </p:sp>
      <p:sp>
        <p:nvSpPr>
          <p:cNvPr id="29699" name="Rectangle 3"/>
          <p:cNvSpPr>
            <a:spLocks noGrp="1" noChangeArrowheads="1"/>
          </p:cNvSpPr>
          <p:nvPr>
            <p:ph type="body" idx="1"/>
          </p:nvPr>
        </p:nvSpPr>
        <p:spPr>
          <a:xfrm>
            <a:off x="457200" y="1874838"/>
            <a:ext cx="8229600" cy="4068762"/>
          </a:xfrm>
        </p:spPr>
        <p:txBody>
          <a:bodyPr/>
          <a:lstStyle/>
          <a:p>
            <a:pPr eaLnBrk="1" hangingPunct="1">
              <a:buFontTx/>
              <a:buNone/>
            </a:pPr>
            <a:r>
              <a:rPr lang="en-US" dirty="0" smtClean="0"/>
              <a:t>	In acute severe forms the main stay of therapy is adequate </a:t>
            </a:r>
            <a:r>
              <a:rPr lang="en-US" dirty="0" smtClean="0">
                <a:solidFill>
                  <a:srgbClr val="C00000"/>
                </a:solidFill>
              </a:rPr>
              <a:t>hydration</a:t>
            </a:r>
            <a:r>
              <a:rPr lang="en-US" dirty="0" smtClean="0"/>
              <a:t> with saline and </a:t>
            </a:r>
            <a:r>
              <a:rPr lang="en-US" dirty="0" smtClean="0">
                <a:solidFill>
                  <a:srgbClr val="C00000"/>
                </a:solidFill>
              </a:rPr>
              <a:t>forced diuresis </a:t>
            </a:r>
            <a:r>
              <a:rPr lang="en-US" dirty="0" smtClean="0"/>
              <a:t>by diuretics to increase the urinary excretion of calcium rapidly along with sodium and prevent its reabsorption by the renal tubules.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50838"/>
            <a:ext cx="8305800" cy="944562"/>
          </a:xfrm>
        </p:spPr>
        <p:txBody>
          <a:bodyPr/>
          <a:lstStyle/>
          <a:p>
            <a:pPr eaLnBrk="1" hangingPunct="1"/>
            <a:r>
              <a:rPr lang="en-US" sz="3600" smtClean="0"/>
              <a:t>Other agents</a:t>
            </a:r>
          </a:p>
        </p:txBody>
      </p:sp>
      <p:sp>
        <p:nvSpPr>
          <p:cNvPr id="30723" name="Rectangle 3"/>
          <p:cNvSpPr>
            <a:spLocks noGrp="1" noChangeArrowheads="1"/>
          </p:cNvSpPr>
          <p:nvPr>
            <p:ph type="body" idx="1"/>
          </p:nvPr>
        </p:nvSpPr>
        <p:spPr>
          <a:xfrm>
            <a:off x="457200" y="1874838"/>
            <a:ext cx="8229600" cy="4068762"/>
          </a:xfrm>
        </p:spPr>
        <p:txBody>
          <a:bodyPr/>
          <a:lstStyle/>
          <a:p>
            <a:pPr eaLnBrk="1" hangingPunct="1"/>
            <a:r>
              <a:rPr lang="en-US" smtClean="0"/>
              <a:t>Glucocostiroids</a:t>
            </a:r>
          </a:p>
          <a:p>
            <a:pPr lvl="1" eaLnBrk="1" hangingPunct="1"/>
            <a:r>
              <a:rPr lang="en-US" smtClean="0"/>
              <a:t>In hypercalcaemia associated the hematological malignant neoplasms</a:t>
            </a:r>
          </a:p>
          <a:p>
            <a:pPr eaLnBrk="1" hangingPunct="1"/>
            <a:r>
              <a:rPr lang="en-US" smtClean="0"/>
              <a:t>Mythramycin</a:t>
            </a:r>
          </a:p>
          <a:p>
            <a:pPr lvl="1" eaLnBrk="1" hangingPunct="1"/>
            <a:r>
              <a:rPr lang="en-US" smtClean="0"/>
              <a:t>A toxic antibiotics which inhibit bone resorption and is used in hematological and solid neoplasms causing hypercalcaemia.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350838"/>
            <a:ext cx="8305800" cy="944562"/>
          </a:xfrm>
        </p:spPr>
        <p:txBody>
          <a:bodyPr/>
          <a:lstStyle/>
          <a:p>
            <a:pPr eaLnBrk="1" hangingPunct="1"/>
            <a:r>
              <a:rPr lang="en-US" sz="3600" smtClean="0"/>
              <a:t>Other agents</a:t>
            </a:r>
          </a:p>
        </p:txBody>
      </p:sp>
      <p:sp>
        <p:nvSpPr>
          <p:cNvPr id="31747" name="Rectangle 3"/>
          <p:cNvSpPr>
            <a:spLocks noGrp="1" noChangeArrowheads="1"/>
          </p:cNvSpPr>
          <p:nvPr>
            <p:ph type="body" idx="1"/>
          </p:nvPr>
        </p:nvSpPr>
        <p:spPr>
          <a:xfrm>
            <a:off x="457200" y="1874838"/>
            <a:ext cx="8229600" cy="4068762"/>
          </a:xfrm>
        </p:spPr>
        <p:txBody>
          <a:bodyPr/>
          <a:lstStyle/>
          <a:p>
            <a:pPr eaLnBrk="1" hangingPunct="1"/>
            <a:r>
              <a:rPr lang="en-US" smtClean="0"/>
              <a:t>Calcitonin</a:t>
            </a:r>
          </a:p>
          <a:p>
            <a:pPr lvl="1" eaLnBrk="1" hangingPunct="1"/>
            <a:r>
              <a:rPr lang="en-US" smtClean="0"/>
              <a:t>Also inhibit osteoclast activity and prevent bone resorption</a:t>
            </a:r>
          </a:p>
          <a:p>
            <a:pPr eaLnBrk="1" hangingPunct="1"/>
            <a:r>
              <a:rPr lang="en-US" smtClean="0"/>
              <a:t>Bisphosphonates</a:t>
            </a:r>
          </a:p>
          <a:p>
            <a:pPr lvl="1" eaLnBrk="1" hangingPunct="1"/>
            <a:r>
              <a:rPr lang="en-US" smtClean="0"/>
              <a:t>They are given intravenously or orally to prevent bone resorption.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4000" smtClean="0"/>
              <a:t>Disorders of the Parathyroid Glands</a:t>
            </a:r>
          </a:p>
        </p:txBody>
      </p:sp>
      <p:sp>
        <p:nvSpPr>
          <p:cNvPr id="5123" name="Rectangle 3"/>
          <p:cNvSpPr>
            <a:spLocks noGrp="1" noChangeArrowheads="1"/>
          </p:cNvSpPr>
          <p:nvPr>
            <p:ph type="body" idx="1"/>
          </p:nvPr>
        </p:nvSpPr>
        <p:spPr>
          <a:xfrm>
            <a:off x="457200" y="2057400"/>
            <a:ext cx="8229600" cy="4068763"/>
          </a:xfrm>
        </p:spPr>
        <p:txBody>
          <a:bodyPr/>
          <a:lstStyle/>
          <a:p>
            <a:pPr eaLnBrk="1" hangingPunct="1">
              <a:buFontTx/>
              <a:buNone/>
            </a:pPr>
            <a:r>
              <a:rPr lang="en-US" smtClean="0"/>
              <a:t>	These hormones regulate the flow of minerals in and out of the extracellular fluid compartments through their actions on </a:t>
            </a:r>
            <a:r>
              <a:rPr lang="en-US" smtClean="0">
                <a:solidFill>
                  <a:schemeClr val="folHlink"/>
                </a:solidFill>
              </a:rPr>
              <a:t>intestine, kidneys, and bones</a:t>
            </a:r>
            <a:r>
              <a:rPr lang="en-US" smtClean="0"/>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350838"/>
            <a:ext cx="8305800" cy="944562"/>
          </a:xfrm>
        </p:spPr>
        <p:txBody>
          <a:bodyPr/>
          <a:lstStyle/>
          <a:p>
            <a:pPr eaLnBrk="1" hangingPunct="1"/>
            <a:r>
              <a:rPr lang="en-US" sz="3600" smtClean="0"/>
              <a:t>Other agents</a:t>
            </a:r>
          </a:p>
        </p:txBody>
      </p:sp>
      <p:sp>
        <p:nvSpPr>
          <p:cNvPr id="32771" name="Rectangle 3"/>
          <p:cNvSpPr>
            <a:spLocks noGrp="1" noChangeArrowheads="1"/>
          </p:cNvSpPr>
          <p:nvPr>
            <p:ph type="body" idx="1"/>
          </p:nvPr>
        </p:nvSpPr>
        <p:spPr>
          <a:xfrm>
            <a:off x="457200" y="1874838"/>
            <a:ext cx="8229600" cy="4068762"/>
          </a:xfrm>
        </p:spPr>
        <p:txBody>
          <a:bodyPr/>
          <a:lstStyle/>
          <a:p>
            <a:pPr eaLnBrk="1" hangingPunct="1">
              <a:lnSpc>
                <a:spcPct val="90000"/>
              </a:lnSpc>
            </a:pPr>
            <a:r>
              <a:rPr lang="en-US" smtClean="0"/>
              <a:t>Phosphate</a:t>
            </a:r>
          </a:p>
          <a:p>
            <a:pPr lvl="1" eaLnBrk="1" hangingPunct="1">
              <a:lnSpc>
                <a:spcPct val="90000"/>
              </a:lnSpc>
            </a:pPr>
            <a:r>
              <a:rPr lang="en-US" smtClean="0"/>
              <a:t>Oral phosphate can be used as an antihypercalcaemic agent and is commonly used as a temporary measure during diagnostic workup.</a:t>
            </a:r>
          </a:p>
          <a:p>
            <a:pPr eaLnBrk="1" hangingPunct="1">
              <a:lnSpc>
                <a:spcPct val="90000"/>
              </a:lnSpc>
            </a:pPr>
            <a:r>
              <a:rPr lang="en-US" smtClean="0"/>
              <a:t>Estrogen</a:t>
            </a:r>
          </a:p>
          <a:p>
            <a:pPr lvl="1" eaLnBrk="1" hangingPunct="1">
              <a:lnSpc>
                <a:spcPct val="90000"/>
              </a:lnSpc>
            </a:pPr>
            <a:r>
              <a:rPr lang="en-US" smtClean="0"/>
              <a:t>It also decrease bone resorption and can be given to postmenopausal women with primary hyperparathyroidism using medical therapy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50838"/>
            <a:ext cx="8305800" cy="944562"/>
          </a:xfrm>
        </p:spPr>
        <p:txBody>
          <a:bodyPr/>
          <a:lstStyle/>
          <a:p>
            <a:pPr eaLnBrk="1" hangingPunct="1"/>
            <a:r>
              <a:rPr lang="en-US" sz="3600" smtClean="0"/>
              <a:t>Surgery</a:t>
            </a:r>
          </a:p>
        </p:txBody>
      </p:sp>
      <p:sp>
        <p:nvSpPr>
          <p:cNvPr id="33795" name="Rectangle 3"/>
          <p:cNvSpPr>
            <a:spLocks noGrp="1" noChangeArrowheads="1"/>
          </p:cNvSpPr>
          <p:nvPr>
            <p:ph type="body" idx="1"/>
          </p:nvPr>
        </p:nvSpPr>
        <p:spPr>
          <a:xfrm>
            <a:off x="457200" y="1874838"/>
            <a:ext cx="8229600" cy="4068762"/>
          </a:xfrm>
        </p:spPr>
        <p:txBody>
          <a:bodyPr/>
          <a:lstStyle/>
          <a:p>
            <a:pPr eaLnBrk="1" hangingPunct="1">
              <a:lnSpc>
                <a:spcPct val="90000"/>
              </a:lnSpc>
            </a:pPr>
            <a:r>
              <a:rPr lang="en-US" smtClean="0"/>
              <a:t>Surgical treatment should be considered in all cases with established diagnosis of primary hyperparthyroidism.</a:t>
            </a:r>
          </a:p>
          <a:p>
            <a:pPr eaLnBrk="1" hangingPunct="1">
              <a:lnSpc>
                <a:spcPct val="90000"/>
              </a:lnSpc>
            </a:pPr>
            <a:r>
              <a:rPr lang="en-US" smtClean="0"/>
              <a:t>During surgery the surgeon identifies all four parathyroid glands (using biopsy if necessary) followed by the removal of enlarged parathyroid or 3 ½ glands in multiple glandular disease.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350838"/>
            <a:ext cx="8305800" cy="944562"/>
          </a:xfrm>
        </p:spPr>
        <p:txBody>
          <a:bodyPr/>
          <a:lstStyle/>
          <a:p>
            <a:pPr eaLnBrk="1" hangingPunct="1"/>
            <a:r>
              <a:rPr lang="en-US" sz="3600" smtClean="0"/>
              <a:t>Other Complications</a:t>
            </a:r>
          </a:p>
        </p:txBody>
      </p:sp>
      <p:sp>
        <p:nvSpPr>
          <p:cNvPr id="34819" name="Rectangle 3"/>
          <p:cNvSpPr>
            <a:spLocks noGrp="1" noChangeArrowheads="1"/>
          </p:cNvSpPr>
          <p:nvPr>
            <p:ph type="body" idx="1"/>
          </p:nvPr>
        </p:nvSpPr>
        <p:spPr>
          <a:xfrm>
            <a:off x="457200" y="1874838"/>
            <a:ext cx="8229600" cy="4068762"/>
          </a:xfrm>
        </p:spPr>
        <p:txBody>
          <a:bodyPr/>
          <a:lstStyle/>
          <a:p>
            <a:pPr eaLnBrk="1" hangingPunct="1"/>
            <a:r>
              <a:rPr lang="en-US" smtClean="0"/>
              <a:t>Deterioration of renal function</a:t>
            </a:r>
          </a:p>
          <a:p>
            <a:pPr eaLnBrk="1" hangingPunct="1"/>
            <a:r>
              <a:rPr lang="en-US" smtClean="0"/>
              <a:t>Metabolic disturbance e.g. hypomagnesia, pancreatitis, gout or pseudogout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350838"/>
            <a:ext cx="8305800" cy="944562"/>
          </a:xfrm>
        </p:spPr>
        <p:txBody>
          <a:bodyPr/>
          <a:lstStyle/>
          <a:p>
            <a:pPr eaLnBrk="1" hangingPunct="1"/>
            <a:r>
              <a:rPr lang="en-US" sz="3600" dirty="0" smtClean="0"/>
              <a:t>Secondary hyperparathyroidism</a:t>
            </a:r>
          </a:p>
        </p:txBody>
      </p:sp>
      <p:sp>
        <p:nvSpPr>
          <p:cNvPr id="35843" name="Rectangle 3"/>
          <p:cNvSpPr>
            <a:spLocks noGrp="1" noChangeArrowheads="1"/>
          </p:cNvSpPr>
          <p:nvPr>
            <p:ph type="body" idx="1"/>
          </p:nvPr>
        </p:nvSpPr>
        <p:spPr>
          <a:xfrm>
            <a:off x="457200" y="1874838"/>
            <a:ext cx="8229600" cy="4068762"/>
          </a:xfrm>
        </p:spPr>
        <p:txBody>
          <a:bodyPr/>
          <a:lstStyle/>
          <a:p>
            <a:pPr eaLnBrk="1" hangingPunct="1">
              <a:buFontTx/>
              <a:buNone/>
            </a:pPr>
            <a:r>
              <a:rPr lang="en-US" dirty="0" smtClean="0"/>
              <a:t>	An increase in PTH secretion which is adaptive and unrelated to intrinsic disease of the parathyroid glands is called secondary hyperparathyroidism. </a:t>
            </a:r>
          </a:p>
          <a:p>
            <a:pPr eaLnBrk="1" hangingPunct="1">
              <a:buFontTx/>
              <a:buNone/>
            </a:pPr>
            <a:r>
              <a:rPr lang="en-US" dirty="0" smtClean="0"/>
              <a:t>   </a:t>
            </a:r>
            <a:r>
              <a:rPr lang="en-US" dirty="0" smtClean="0">
                <a:solidFill>
                  <a:srgbClr val="00B050"/>
                </a:solidFill>
              </a:rPr>
              <a:t>This is due to chronic stimulation of the parathyroid glands by a chronic decrease in the ionic calcium level in the blood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smtClean="0"/>
          </a:p>
        </p:txBody>
      </p:sp>
      <p:pic>
        <p:nvPicPr>
          <p:cNvPr id="66563" name="Picture 3" descr="Untitled-1 copy"/>
          <p:cNvPicPr>
            <a:picLocks noGrp="1" noChangeAspect="1" noChangeArrowheads="1"/>
          </p:cNvPicPr>
          <p:nvPr>
            <p:ph idx="1"/>
          </p:nvPr>
        </p:nvPicPr>
        <p:blipFill>
          <a:blip r:embed="rId2" cstate="print"/>
          <a:srcRect/>
          <a:stretch>
            <a:fillRect/>
          </a:stretch>
        </p:blipFill>
        <p:spPr>
          <a:xfrm>
            <a:off x="0" y="0"/>
            <a:ext cx="9144000" cy="6858000"/>
          </a:xfrm>
          <a:effectLst>
            <a:outerShdw dist="35921" dir="2700000" algn="ctr" rotWithShape="0">
              <a:srgbClr val="808080">
                <a:alpha val="50000"/>
              </a:srgbClr>
            </a:outerShdw>
          </a:effectLst>
        </p:spPr>
      </p:pic>
    </p:spTree>
    <p:extLst>
      <p:ext uri="{BB962C8B-B14F-4D97-AF65-F5344CB8AC3E}">
        <p14:creationId xmlns:p14="http://schemas.microsoft.com/office/powerpoint/2010/main" val="7525108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50838"/>
            <a:ext cx="8305800" cy="944562"/>
          </a:xfrm>
        </p:spPr>
        <p:txBody>
          <a:bodyPr/>
          <a:lstStyle/>
          <a:p>
            <a:pPr eaLnBrk="1" hangingPunct="1"/>
            <a:r>
              <a:rPr lang="en-US" sz="3200" smtClean="0"/>
              <a:t>Major causes of chronic hypocalcemia other than hypoparathyroidism</a:t>
            </a:r>
          </a:p>
        </p:txBody>
      </p:sp>
      <p:sp>
        <p:nvSpPr>
          <p:cNvPr id="36867" name="Rectangle 3"/>
          <p:cNvSpPr>
            <a:spLocks noGrp="1" noChangeArrowheads="1"/>
          </p:cNvSpPr>
          <p:nvPr>
            <p:ph type="body" idx="1"/>
          </p:nvPr>
        </p:nvSpPr>
        <p:spPr>
          <a:xfrm>
            <a:off x="457200" y="1874838"/>
            <a:ext cx="8229600" cy="4068762"/>
          </a:xfrm>
        </p:spPr>
        <p:txBody>
          <a:bodyPr/>
          <a:lstStyle/>
          <a:p>
            <a:pPr eaLnBrk="1" hangingPunct="1">
              <a:lnSpc>
                <a:spcPct val="90000"/>
              </a:lnSpc>
            </a:pPr>
            <a:r>
              <a:rPr lang="en-US" dirty="0" smtClean="0"/>
              <a:t>Deficiency of vitamin D or calcium</a:t>
            </a:r>
          </a:p>
          <a:p>
            <a:pPr eaLnBrk="1" hangingPunct="1">
              <a:lnSpc>
                <a:spcPct val="90000"/>
              </a:lnSpc>
            </a:pPr>
            <a:r>
              <a:rPr lang="en-US" dirty="0" smtClean="0"/>
              <a:t>Decreased intestinal absorption of vitamin D or calcium due to primary small bowel disease, short bowel syndrome, and post-gastrectomy syndrome.</a:t>
            </a:r>
          </a:p>
          <a:p>
            <a:pPr eaLnBrk="1" hangingPunct="1">
              <a:lnSpc>
                <a:spcPct val="90000"/>
              </a:lnSpc>
            </a:pPr>
            <a:r>
              <a:rPr lang="en-US" dirty="0" smtClean="0"/>
              <a:t>Drugs that cause rickets or </a:t>
            </a:r>
            <a:r>
              <a:rPr lang="en-US" dirty="0" err="1" smtClean="0"/>
              <a:t>osteomalacia</a:t>
            </a:r>
            <a:r>
              <a:rPr lang="en-US" dirty="0" smtClean="0"/>
              <a:t> such as phenytoin, phenobarbital, </a:t>
            </a:r>
            <a:r>
              <a:rPr lang="en-US" dirty="0" err="1" smtClean="0"/>
              <a:t>cholestyramine</a:t>
            </a:r>
            <a:r>
              <a:rPr lang="en-US" dirty="0" smtClean="0"/>
              <a:t>, and laxative.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350838"/>
            <a:ext cx="8305800" cy="944562"/>
          </a:xfrm>
        </p:spPr>
        <p:txBody>
          <a:bodyPr/>
          <a:lstStyle/>
          <a:p>
            <a:pPr eaLnBrk="1" hangingPunct="1"/>
            <a:r>
              <a:rPr lang="en-US" sz="3200" smtClean="0"/>
              <a:t>Major causes of chronic hypocalcemia other than parathyroprival hypoparathyroidism</a:t>
            </a:r>
          </a:p>
        </p:txBody>
      </p:sp>
      <p:sp>
        <p:nvSpPr>
          <p:cNvPr id="37891" name="Rectangle 3"/>
          <p:cNvSpPr>
            <a:spLocks noGrp="1" noChangeArrowheads="1"/>
          </p:cNvSpPr>
          <p:nvPr>
            <p:ph type="body" idx="1"/>
          </p:nvPr>
        </p:nvSpPr>
        <p:spPr>
          <a:xfrm>
            <a:off x="457200" y="1874838"/>
            <a:ext cx="8229600" cy="4068762"/>
          </a:xfrm>
        </p:spPr>
        <p:txBody>
          <a:bodyPr/>
          <a:lstStyle/>
          <a:p>
            <a:pPr eaLnBrk="1" hangingPunct="1"/>
            <a:r>
              <a:rPr lang="en-US" smtClean="0"/>
              <a:t>States of tissue resistance to  vitamin D</a:t>
            </a:r>
          </a:p>
          <a:p>
            <a:pPr eaLnBrk="1" hangingPunct="1"/>
            <a:r>
              <a:rPr lang="en-US" smtClean="0"/>
              <a:t>Excessive intake of inorganic phosphate compunds</a:t>
            </a:r>
          </a:p>
          <a:p>
            <a:pPr eaLnBrk="1" hangingPunct="1"/>
            <a:r>
              <a:rPr lang="en-US" smtClean="0"/>
              <a:t>Psudohypoparathyroidism</a:t>
            </a:r>
          </a:p>
          <a:p>
            <a:pPr eaLnBrk="1" hangingPunct="1"/>
            <a:r>
              <a:rPr lang="en-US" smtClean="0"/>
              <a:t>Severe hypomagnesemia</a:t>
            </a:r>
          </a:p>
          <a:p>
            <a:pPr eaLnBrk="1" hangingPunct="1"/>
            <a:r>
              <a:rPr lang="en-US" smtClean="0"/>
              <a:t>Chronic renal failure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50838"/>
            <a:ext cx="8305800" cy="944562"/>
          </a:xfrm>
        </p:spPr>
        <p:txBody>
          <a:bodyPr/>
          <a:lstStyle/>
          <a:p>
            <a:pPr eaLnBrk="1" hangingPunct="1"/>
            <a:r>
              <a:rPr lang="en-US" sz="3200" smtClean="0"/>
              <a:t>Hypoparathyroidism</a:t>
            </a:r>
          </a:p>
        </p:txBody>
      </p:sp>
      <p:sp>
        <p:nvSpPr>
          <p:cNvPr id="38915" name="Rectangle 3"/>
          <p:cNvSpPr>
            <a:spLocks noGrp="1" noChangeArrowheads="1"/>
          </p:cNvSpPr>
          <p:nvPr>
            <p:ph type="body" idx="1"/>
          </p:nvPr>
        </p:nvSpPr>
        <p:spPr>
          <a:xfrm>
            <a:off x="457200" y="1874838"/>
            <a:ext cx="8229600" cy="4068762"/>
          </a:xfrm>
        </p:spPr>
        <p:txBody>
          <a:bodyPr/>
          <a:lstStyle/>
          <a:p>
            <a:pPr eaLnBrk="1" hangingPunct="1">
              <a:buFontTx/>
              <a:buNone/>
            </a:pPr>
            <a:r>
              <a:rPr lang="en-US" dirty="0" smtClean="0"/>
              <a:t>	Deficient secretion of PTH which manifests itself biochemically by </a:t>
            </a:r>
            <a:r>
              <a:rPr lang="en-US" dirty="0" err="1" smtClean="0">
                <a:solidFill>
                  <a:srgbClr val="FF0000"/>
                </a:solidFill>
              </a:rPr>
              <a:t>hypocalcemia</a:t>
            </a:r>
            <a:r>
              <a:rPr lang="en-US" dirty="0" smtClean="0"/>
              <a:t>,</a:t>
            </a:r>
            <a:r>
              <a:rPr lang="en-US" dirty="0" smtClean="0">
                <a:solidFill>
                  <a:srgbClr val="FF0000"/>
                </a:solidFill>
              </a:rPr>
              <a:t> </a:t>
            </a:r>
            <a:r>
              <a:rPr lang="en-US" dirty="0" err="1" smtClean="0">
                <a:solidFill>
                  <a:srgbClr val="FF0000"/>
                </a:solidFill>
              </a:rPr>
              <a:t>hyperphospatemia</a:t>
            </a:r>
            <a:r>
              <a:rPr lang="en-US" dirty="0" smtClean="0">
                <a:solidFill>
                  <a:srgbClr val="FF0000"/>
                </a:solidFill>
              </a:rPr>
              <a:t> diminished or absent circulating </a:t>
            </a:r>
            <a:r>
              <a:rPr lang="en-US" dirty="0" err="1" smtClean="0">
                <a:solidFill>
                  <a:srgbClr val="FF0000"/>
                </a:solidFill>
              </a:rPr>
              <a:t>iPTH</a:t>
            </a:r>
            <a:r>
              <a:rPr lang="en-US" dirty="0" smtClean="0">
                <a:solidFill>
                  <a:srgbClr val="FF0000"/>
                </a:solidFill>
              </a:rPr>
              <a:t> </a:t>
            </a:r>
            <a:r>
              <a:rPr lang="en-US" dirty="0" smtClean="0"/>
              <a:t>and clinically the symptoms of neuromuscular hyperactivity.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350838"/>
            <a:ext cx="8305800" cy="944562"/>
          </a:xfrm>
        </p:spPr>
        <p:txBody>
          <a:bodyPr/>
          <a:lstStyle/>
          <a:p>
            <a:pPr eaLnBrk="1" hangingPunct="1"/>
            <a:r>
              <a:rPr lang="en-US" sz="3200" smtClean="0"/>
              <a:t>Hypoparathyroidism</a:t>
            </a:r>
          </a:p>
        </p:txBody>
      </p:sp>
      <p:sp>
        <p:nvSpPr>
          <p:cNvPr id="39939" name="Rectangle 3"/>
          <p:cNvSpPr>
            <a:spLocks noGrp="1" noChangeArrowheads="1"/>
          </p:cNvSpPr>
          <p:nvPr>
            <p:ph type="body" idx="1"/>
          </p:nvPr>
        </p:nvSpPr>
        <p:spPr>
          <a:xfrm>
            <a:off x="457200" y="1874838"/>
            <a:ext cx="8229600" cy="4068762"/>
          </a:xfrm>
        </p:spPr>
        <p:txBody>
          <a:bodyPr/>
          <a:lstStyle/>
          <a:p>
            <a:pPr eaLnBrk="1" hangingPunct="1"/>
            <a:r>
              <a:rPr lang="en-US" smtClean="0">
                <a:solidFill>
                  <a:srgbClr val="FF3300"/>
                </a:solidFill>
              </a:rPr>
              <a:t>Surgical hypoparathyroidism</a:t>
            </a:r>
            <a:r>
              <a:rPr lang="en-US" smtClean="0"/>
              <a:t> – the commonest</a:t>
            </a:r>
          </a:p>
          <a:p>
            <a:pPr lvl="1" eaLnBrk="1" hangingPunct="1"/>
            <a:r>
              <a:rPr lang="en-US" smtClean="0"/>
              <a:t>After anterior neck exploration for thyroidectomy, abnormal parathyroid gland removal, excision of a neck lesion. It could be due to the removal of the parathyroid glands or due to interruption of blood supply to the glands.</a:t>
            </a:r>
          </a:p>
        </p:txBody>
      </p:sp>
      <p:sp>
        <p:nvSpPr>
          <p:cNvPr id="39940"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Causes: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350838"/>
            <a:ext cx="8305800" cy="944562"/>
          </a:xfrm>
        </p:spPr>
        <p:txBody>
          <a:bodyPr/>
          <a:lstStyle/>
          <a:p>
            <a:pPr eaLnBrk="1" hangingPunct="1"/>
            <a:r>
              <a:rPr lang="en-US" sz="3200" dirty="0" err="1" smtClean="0"/>
              <a:t>Hypoparathyroidism</a:t>
            </a:r>
            <a:endParaRPr lang="en-US" sz="3200" dirty="0" smtClean="0"/>
          </a:p>
        </p:txBody>
      </p:sp>
      <p:sp>
        <p:nvSpPr>
          <p:cNvPr id="40963" name="Rectangle 3"/>
          <p:cNvSpPr>
            <a:spLocks noGrp="1" noChangeArrowheads="1"/>
          </p:cNvSpPr>
          <p:nvPr>
            <p:ph type="body" idx="1"/>
          </p:nvPr>
        </p:nvSpPr>
        <p:spPr>
          <a:xfrm>
            <a:off x="457200" y="1874838"/>
            <a:ext cx="8229600" cy="4068762"/>
          </a:xfrm>
        </p:spPr>
        <p:txBody>
          <a:bodyPr/>
          <a:lstStyle/>
          <a:p>
            <a:pPr eaLnBrk="1" hangingPunct="1"/>
            <a:r>
              <a:rPr lang="en-US" dirty="0" smtClean="0">
                <a:solidFill>
                  <a:srgbClr val="FF0000"/>
                </a:solidFill>
              </a:rPr>
              <a:t>Idiopathic </a:t>
            </a:r>
            <a:r>
              <a:rPr lang="en-US" dirty="0" err="1" smtClean="0">
                <a:solidFill>
                  <a:srgbClr val="FF0000"/>
                </a:solidFill>
              </a:rPr>
              <a:t>hypoparathyroidism</a:t>
            </a:r>
            <a:endParaRPr lang="en-US" dirty="0" smtClean="0">
              <a:solidFill>
                <a:srgbClr val="FF0000"/>
              </a:solidFill>
            </a:endParaRPr>
          </a:p>
          <a:p>
            <a:pPr lvl="1" eaLnBrk="1" hangingPunct="1"/>
            <a:r>
              <a:rPr lang="en-US" dirty="0" smtClean="0"/>
              <a:t>A form </a:t>
            </a:r>
            <a:r>
              <a:rPr lang="en-US" dirty="0" err="1" smtClean="0"/>
              <a:t>occuring</a:t>
            </a:r>
            <a:r>
              <a:rPr lang="en-US" dirty="0" smtClean="0"/>
              <a:t> at an early age (genetic origin) with autosomal recessive mode of transmission “multiple endocrine deficiency –autoimmune-candidiasis (MEDAC) syndrome”</a:t>
            </a:r>
          </a:p>
          <a:p>
            <a:pPr lvl="1" eaLnBrk="1" hangingPunct="1"/>
            <a:r>
              <a:rPr lang="en-US" dirty="0" smtClean="0"/>
              <a:t>“Juvenile familial </a:t>
            </a:r>
            <a:r>
              <a:rPr lang="en-US" dirty="0" err="1" smtClean="0"/>
              <a:t>endocrinopathy</a:t>
            </a:r>
            <a:r>
              <a:rPr lang="en-US" dirty="0" smtClean="0"/>
              <a:t>”</a:t>
            </a:r>
          </a:p>
          <a:p>
            <a:pPr lvl="1" eaLnBrk="1" hangingPunct="1"/>
            <a:r>
              <a:rPr lang="en-US" dirty="0" smtClean="0"/>
              <a:t>“</a:t>
            </a:r>
            <a:r>
              <a:rPr lang="en-US" dirty="0" err="1" smtClean="0"/>
              <a:t>Hypoparathyroidism</a:t>
            </a:r>
            <a:r>
              <a:rPr lang="en-US" dirty="0" smtClean="0"/>
              <a:t> – </a:t>
            </a:r>
            <a:r>
              <a:rPr lang="en-US" dirty="0" err="1" smtClean="0"/>
              <a:t>Addisson’s</a:t>
            </a:r>
            <a:r>
              <a:rPr lang="en-US" dirty="0" smtClean="0"/>
              <a:t> disease – </a:t>
            </a:r>
            <a:r>
              <a:rPr lang="en-US" dirty="0" err="1" smtClean="0"/>
              <a:t>mucocutaneous</a:t>
            </a:r>
            <a:r>
              <a:rPr lang="en-US" dirty="0" smtClean="0"/>
              <a:t> candidiasis (HAM) syndrome”</a:t>
            </a:r>
          </a:p>
        </p:txBody>
      </p:sp>
      <p:sp>
        <p:nvSpPr>
          <p:cNvPr id="40964"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Causes: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4000" smtClean="0"/>
              <a:t>Disorders of the Parathyroid Glands</a:t>
            </a:r>
          </a:p>
        </p:txBody>
      </p:sp>
      <p:sp>
        <p:nvSpPr>
          <p:cNvPr id="6147"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The PTH acts directly on the bones and kidneys and indirectly on the intestine through its effect on the synthesis of 1,25 (OH)</a:t>
            </a:r>
            <a:r>
              <a:rPr lang="en-US" baseline="-25000" dirty="0" smtClean="0"/>
              <a:t>2</a:t>
            </a:r>
            <a:r>
              <a:rPr lang="en-US" dirty="0" smtClean="0"/>
              <a:t>D</a:t>
            </a:r>
            <a:r>
              <a:rPr lang="en-US" baseline="-25000" dirty="0" smtClean="0"/>
              <a:t>3</a:t>
            </a:r>
            <a:r>
              <a:rPr lang="en-US" dirty="0" smtClean="0"/>
              <a:t>. </a:t>
            </a:r>
          </a:p>
          <a:p>
            <a:pPr eaLnBrk="1" hangingPunct="1">
              <a:buFontTx/>
              <a:buNone/>
            </a:pPr>
            <a:r>
              <a:rPr lang="en-US" dirty="0" smtClean="0"/>
              <a:t>    Its production is regulated by the concentration of serum ionized calcium. </a:t>
            </a:r>
            <a:r>
              <a:rPr lang="en-US" dirty="0" smtClean="0">
                <a:solidFill>
                  <a:srgbClr val="FFFF00"/>
                </a:solidFill>
              </a:rPr>
              <a:t>Lowering of the serum calcium levels will induce an increased rate of parathyroid hormone secretion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350838"/>
            <a:ext cx="8305800" cy="944562"/>
          </a:xfrm>
        </p:spPr>
        <p:txBody>
          <a:bodyPr/>
          <a:lstStyle/>
          <a:p>
            <a:pPr eaLnBrk="1" hangingPunct="1"/>
            <a:r>
              <a:rPr lang="en-US" sz="3200" smtClean="0"/>
              <a:t>Hypoparathyroidism</a:t>
            </a:r>
          </a:p>
        </p:txBody>
      </p:sp>
      <p:sp>
        <p:nvSpPr>
          <p:cNvPr id="41987" name="Rectangle 3"/>
          <p:cNvSpPr>
            <a:spLocks noGrp="1" noChangeArrowheads="1"/>
          </p:cNvSpPr>
          <p:nvPr>
            <p:ph type="body" idx="1"/>
          </p:nvPr>
        </p:nvSpPr>
        <p:spPr>
          <a:xfrm>
            <a:off x="457200" y="1874838"/>
            <a:ext cx="8229600" cy="4068762"/>
          </a:xfrm>
        </p:spPr>
        <p:txBody>
          <a:bodyPr/>
          <a:lstStyle/>
          <a:p>
            <a:pPr eaLnBrk="1" hangingPunct="1">
              <a:lnSpc>
                <a:spcPct val="90000"/>
              </a:lnSpc>
            </a:pPr>
            <a:r>
              <a:rPr lang="en-US" dirty="0" smtClean="0">
                <a:solidFill>
                  <a:srgbClr val="FF0000"/>
                </a:solidFill>
              </a:rPr>
              <a:t>Idiopathic </a:t>
            </a:r>
            <a:r>
              <a:rPr lang="en-US" dirty="0" err="1" smtClean="0">
                <a:solidFill>
                  <a:srgbClr val="FF0000"/>
                </a:solidFill>
              </a:rPr>
              <a:t>hypoparathyroidism</a:t>
            </a:r>
            <a:endParaRPr lang="en-US" dirty="0" smtClean="0">
              <a:solidFill>
                <a:srgbClr val="FF0000"/>
              </a:solidFill>
            </a:endParaRPr>
          </a:p>
          <a:p>
            <a:pPr lvl="1" eaLnBrk="1" hangingPunct="1">
              <a:lnSpc>
                <a:spcPct val="90000"/>
              </a:lnSpc>
            </a:pPr>
            <a:r>
              <a:rPr lang="en-US" dirty="0" smtClean="0"/>
              <a:t>Circulating antibodies for the parathyroid glands and the adrenals are frequently present.</a:t>
            </a:r>
          </a:p>
          <a:p>
            <a:pPr lvl="1" eaLnBrk="1" hangingPunct="1">
              <a:lnSpc>
                <a:spcPct val="90000"/>
              </a:lnSpc>
            </a:pPr>
            <a:r>
              <a:rPr lang="en-US" dirty="0" smtClean="0"/>
              <a:t>Other associated disease:</a:t>
            </a:r>
          </a:p>
          <a:p>
            <a:pPr lvl="2" eaLnBrk="1" hangingPunct="1">
              <a:lnSpc>
                <a:spcPct val="90000"/>
              </a:lnSpc>
            </a:pPr>
            <a:r>
              <a:rPr lang="en-US" dirty="0" smtClean="0"/>
              <a:t>Pernicious anemia</a:t>
            </a:r>
          </a:p>
          <a:p>
            <a:pPr lvl="2" eaLnBrk="1" hangingPunct="1">
              <a:lnSpc>
                <a:spcPct val="90000"/>
              </a:lnSpc>
            </a:pPr>
            <a:r>
              <a:rPr lang="en-US" dirty="0" smtClean="0"/>
              <a:t>Ovarian failure</a:t>
            </a:r>
          </a:p>
          <a:p>
            <a:pPr lvl="2" eaLnBrk="1" hangingPunct="1">
              <a:lnSpc>
                <a:spcPct val="90000"/>
              </a:lnSpc>
            </a:pPr>
            <a:r>
              <a:rPr lang="en-US" dirty="0" smtClean="0"/>
              <a:t>Autoimmune thyroiditis</a:t>
            </a:r>
          </a:p>
          <a:p>
            <a:pPr lvl="2" eaLnBrk="1" hangingPunct="1">
              <a:lnSpc>
                <a:spcPct val="90000"/>
              </a:lnSpc>
            </a:pPr>
            <a:r>
              <a:rPr lang="en-US" dirty="0" smtClean="0"/>
              <a:t>Diabetes mellitus</a:t>
            </a:r>
          </a:p>
        </p:txBody>
      </p:sp>
      <p:sp>
        <p:nvSpPr>
          <p:cNvPr id="41988"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Causes: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350838"/>
            <a:ext cx="8305800" cy="944562"/>
          </a:xfrm>
        </p:spPr>
        <p:txBody>
          <a:bodyPr/>
          <a:lstStyle/>
          <a:p>
            <a:pPr eaLnBrk="1" hangingPunct="1"/>
            <a:r>
              <a:rPr lang="en-US" sz="3200" smtClean="0"/>
              <a:t>Hypoparathyroidism</a:t>
            </a:r>
          </a:p>
        </p:txBody>
      </p:sp>
      <p:sp>
        <p:nvSpPr>
          <p:cNvPr id="43011" name="Rectangle 3"/>
          <p:cNvSpPr>
            <a:spLocks noGrp="1" noChangeArrowheads="1"/>
          </p:cNvSpPr>
          <p:nvPr>
            <p:ph type="body" idx="1"/>
          </p:nvPr>
        </p:nvSpPr>
        <p:spPr>
          <a:xfrm>
            <a:off x="457200" y="1874838"/>
            <a:ext cx="8229600" cy="4068762"/>
          </a:xfrm>
        </p:spPr>
        <p:txBody>
          <a:bodyPr/>
          <a:lstStyle/>
          <a:p>
            <a:pPr eaLnBrk="1" hangingPunct="1">
              <a:lnSpc>
                <a:spcPct val="90000"/>
              </a:lnSpc>
            </a:pPr>
            <a:r>
              <a:rPr lang="en-US" dirty="0" smtClean="0">
                <a:solidFill>
                  <a:srgbClr val="FF0000"/>
                </a:solidFill>
              </a:rPr>
              <a:t>Idiopathic </a:t>
            </a:r>
            <a:r>
              <a:rPr lang="en-US" dirty="0" err="1" smtClean="0">
                <a:solidFill>
                  <a:srgbClr val="FF0000"/>
                </a:solidFill>
              </a:rPr>
              <a:t>hypoparathyroidism</a:t>
            </a:r>
            <a:endParaRPr lang="en-US" dirty="0" smtClean="0">
              <a:solidFill>
                <a:srgbClr val="FF0000"/>
              </a:solidFill>
            </a:endParaRPr>
          </a:p>
          <a:p>
            <a:pPr lvl="1" eaLnBrk="1" hangingPunct="1">
              <a:lnSpc>
                <a:spcPct val="90000"/>
              </a:lnSpc>
            </a:pPr>
            <a:r>
              <a:rPr lang="en-US" dirty="0" smtClean="0"/>
              <a:t>The late onset form occurs sporadically without circulating </a:t>
            </a:r>
            <a:r>
              <a:rPr lang="en-US" dirty="0" err="1" smtClean="0"/>
              <a:t>grandular</a:t>
            </a:r>
            <a:r>
              <a:rPr lang="en-US" dirty="0" smtClean="0"/>
              <a:t> autoantibodies.</a:t>
            </a:r>
          </a:p>
          <a:p>
            <a:pPr eaLnBrk="1" hangingPunct="1">
              <a:lnSpc>
                <a:spcPct val="90000"/>
              </a:lnSpc>
            </a:pPr>
            <a:r>
              <a:rPr lang="en-US" dirty="0" smtClean="0">
                <a:solidFill>
                  <a:srgbClr val="FF0000"/>
                </a:solidFill>
              </a:rPr>
              <a:t>Functional </a:t>
            </a:r>
            <a:r>
              <a:rPr lang="en-US" dirty="0" err="1" smtClean="0">
                <a:solidFill>
                  <a:srgbClr val="FF0000"/>
                </a:solidFill>
              </a:rPr>
              <a:t>hypoparathyroidism</a:t>
            </a:r>
            <a:endParaRPr lang="en-US" dirty="0" smtClean="0">
              <a:solidFill>
                <a:srgbClr val="FF0000"/>
              </a:solidFill>
            </a:endParaRPr>
          </a:p>
          <a:p>
            <a:pPr lvl="1" eaLnBrk="1" hangingPunct="1">
              <a:lnSpc>
                <a:spcPct val="90000"/>
              </a:lnSpc>
            </a:pPr>
            <a:r>
              <a:rPr lang="en-US" dirty="0" smtClean="0"/>
              <a:t>In patients who has chronic </a:t>
            </a:r>
            <a:r>
              <a:rPr lang="en-US" dirty="0" err="1" smtClean="0"/>
              <a:t>hypomagesaemia</a:t>
            </a:r>
            <a:r>
              <a:rPr lang="en-US" dirty="0" smtClean="0"/>
              <a:t> of various causes.</a:t>
            </a:r>
          </a:p>
          <a:p>
            <a:pPr lvl="1" eaLnBrk="1" hangingPunct="1">
              <a:lnSpc>
                <a:spcPct val="90000"/>
              </a:lnSpc>
            </a:pPr>
            <a:r>
              <a:rPr lang="en-US" dirty="0" smtClean="0"/>
              <a:t>Magnesium is necessary for the PTH release from the glands and also for the peripheral action of the PTH.</a:t>
            </a:r>
          </a:p>
        </p:txBody>
      </p:sp>
      <p:sp>
        <p:nvSpPr>
          <p:cNvPr id="43012"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Causes: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350838"/>
            <a:ext cx="8305800" cy="944562"/>
          </a:xfrm>
        </p:spPr>
        <p:txBody>
          <a:bodyPr/>
          <a:lstStyle/>
          <a:p>
            <a:pPr eaLnBrk="1" hangingPunct="1"/>
            <a:r>
              <a:rPr lang="en-US" sz="3200" smtClean="0"/>
              <a:t>Hypoparathyroidism</a:t>
            </a:r>
          </a:p>
        </p:txBody>
      </p:sp>
      <p:sp>
        <p:nvSpPr>
          <p:cNvPr id="44035" name="Rectangle 3"/>
          <p:cNvSpPr>
            <a:spLocks noGrp="1" noChangeArrowheads="1"/>
          </p:cNvSpPr>
          <p:nvPr>
            <p:ph type="body" idx="1"/>
          </p:nvPr>
        </p:nvSpPr>
        <p:spPr>
          <a:xfrm>
            <a:off x="457200" y="1874838"/>
            <a:ext cx="8229600" cy="4449762"/>
          </a:xfrm>
        </p:spPr>
        <p:txBody>
          <a:bodyPr/>
          <a:lstStyle/>
          <a:p>
            <a:pPr marL="609600" indent="-609600" eaLnBrk="1" hangingPunct="1">
              <a:lnSpc>
                <a:spcPct val="90000"/>
              </a:lnSpc>
              <a:buFontTx/>
              <a:buAutoNum type="alphaUcPeriod"/>
            </a:pPr>
            <a:r>
              <a:rPr lang="en-US" dirty="0" smtClean="0">
                <a:solidFill>
                  <a:srgbClr val="FF0000"/>
                </a:solidFill>
              </a:rPr>
              <a:t>Neuromuscular</a:t>
            </a:r>
          </a:p>
          <a:p>
            <a:pPr marL="990600" lvl="1" indent="-533400" eaLnBrk="1" hangingPunct="1">
              <a:lnSpc>
                <a:spcPct val="90000"/>
              </a:lnSpc>
            </a:pPr>
            <a:r>
              <a:rPr lang="en-US" dirty="0" smtClean="0"/>
              <a:t>The rate of decrease in serum calcium is the major determinant for the development of neuromuscular complications.</a:t>
            </a:r>
          </a:p>
          <a:p>
            <a:pPr marL="990600" lvl="1" indent="-533400" eaLnBrk="1" hangingPunct="1">
              <a:lnSpc>
                <a:spcPct val="90000"/>
              </a:lnSpc>
            </a:pPr>
            <a:r>
              <a:rPr lang="en-US" dirty="0" smtClean="0"/>
              <a:t>When nerves are exposed to low levels of calcium they show abnormal neuronal function which may include decrease threshold of excitation, repetitive response to a single stimulus and rarely continuous activity.</a:t>
            </a:r>
          </a:p>
        </p:txBody>
      </p:sp>
      <p:sp>
        <p:nvSpPr>
          <p:cNvPr id="44036"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76200"/>
            <a:ext cx="8305800" cy="944563"/>
          </a:xfrm>
        </p:spPr>
        <p:txBody>
          <a:bodyPr/>
          <a:lstStyle/>
          <a:p>
            <a:pPr eaLnBrk="1" hangingPunct="1"/>
            <a:r>
              <a:rPr lang="en-US" sz="3200" smtClean="0"/>
              <a:t>Hypoparathyroidism</a:t>
            </a:r>
          </a:p>
        </p:txBody>
      </p:sp>
      <p:sp>
        <p:nvSpPr>
          <p:cNvPr id="45059" name="Rectangle 3"/>
          <p:cNvSpPr>
            <a:spLocks noGrp="1" noChangeArrowheads="1"/>
          </p:cNvSpPr>
          <p:nvPr>
            <p:ph type="body" idx="1"/>
          </p:nvPr>
        </p:nvSpPr>
        <p:spPr>
          <a:xfrm>
            <a:off x="457200" y="1524000"/>
            <a:ext cx="8229600" cy="5029200"/>
          </a:xfrm>
        </p:spPr>
        <p:txBody>
          <a:bodyPr/>
          <a:lstStyle/>
          <a:p>
            <a:pPr marL="609600" indent="-609600" eaLnBrk="1" hangingPunct="1">
              <a:lnSpc>
                <a:spcPct val="90000"/>
              </a:lnSpc>
              <a:buFontTx/>
              <a:buAutoNum type="alphaUcPeriod"/>
            </a:pPr>
            <a:r>
              <a:rPr lang="en-US" sz="2800" dirty="0" smtClean="0">
                <a:solidFill>
                  <a:srgbClr val="FF0000"/>
                </a:solidFill>
              </a:rPr>
              <a:t>Neuromuscular</a:t>
            </a:r>
          </a:p>
          <a:p>
            <a:pPr marL="990600" lvl="1" indent="-533400" eaLnBrk="1" hangingPunct="1">
              <a:lnSpc>
                <a:spcPct val="90000"/>
              </a:lnSpc>
            </a:pPr>
            <a:r>
              <a:rPr lang="en-US" sz="2400" dirty="0" err="1" smtClean="0"/>
              <a:t>Parathesia</a:t>
            </a:r>
            <a:endParaRPr lang="en-US" sz="2400" dirty="0" smtClean="0"/>
          </a:p>
          <a:p>
            <a:pPr marL="990600" lvl="1" indent="-533400" eaLnBrk="1" hangingPunct="1">
              <a:lnSpc>
                <a:spcPct val="90000"/>
              </a:lnSpc>
            </a:pPr>
            <a:r>
              <a:rPr lang="en-US" sz="2400" dirty="0" err="1" smtClean="0"/>
              <a:t>Tetany</a:t>
            </a:r>
            <a:endParaRPr lang="en-US" sz="2400" dirty="0" smtClean="0"/>
          </a:p>
          <a:p>
            <a:pPr marL="990600" lvl="1" indent="-533400" eaLnBrk="1" hangingPunct="1">
              <a:lnSpc>
                <a:spcPct val="90000"/>
              </a:lnSpc>
            </a:pPr>
            <a:r>
              <a:rPr lang="en-US" sz="2400" dirty="0" smtClean="0"/>
              <a:t>Hyperventilation</a:t>
            </a:r>
          </a:p>
          <a:p>
            <a:pPr marL="990600" lvl="1" indent="-533400" eaLnBrk="1" hangingPunct="1">
              <a:lnSpc>
                <a:spcPct val="90000"/>
              </a:lnSpc>
            </a:pPr>
            <a:r>
              <a:rPr lang="en-US" sz="2400" dirty="0" smtClean="0"/>
              <a:t>Adrenergic symptoms</a:t>
            </a:r>
          </a:p>
          <a:p>
            <a:pPr marL="990600" lvl="1" indent="-533400" eaLnBrk="1" hangingPunct="1">
              <a:lnSpc>
                <a:spcPct val="90000"/>
              </a:lnSpc>
            </a:pPr>
            <a:r>
              <a:rPr lang="en-US" sz="2400" dirty="0" smtClean="0"/>
              <a:t>Convulsion (More common in young people and it can take the form of either generalized </a:t>
            </a:r>
            <a:r>
              <a:rPr lang="en-US" sz="2400" dirty="0" err="1" smtClean="0"/>
              <a:t>tetany</a:t>
            </a:r>
            <a:r>
              <a:rPr lang="en-US" sz="2400" dirty="0" smtClean="0"/>
              <a:t> followed by prolonged tonic spasms or the typical </a:t>
            </a:r>
            <a:r>
              <a:rPr lang="en-US" sz="2400" dirty="0" err="1" smtClean="0"/>
              <a:t>epileptiform</a:t>
            </a:r>
            <a:r>
              <a:rPr lang="en-US" sz="2400" dirty="0" smtClean="0"/>
              <a:t> seizures.</a:t>
            </a:r>
          </a:p>
          <a:p>
            <a:pPr marL="990600" lvl="1" indent="-533400" eaLnBrk="1" hangingPunct="1">
              <a:lnSpc>
                <a:spcPct val="90000"/>
              </a:lnSpc>
            </a:pPr>
            <a:r>
              <a:rPr lang="en-US" sz="2400" dirty="0" smtClean="0"/>
              <a:t>Signs of latent </a:t>
            </a:r>
            <a:r>
              <a:rPr lang="en-US" sz="2400" dirty="0" err="1" smtClean="0"/>
              <a:t>tetany</a:t>
            </a:r>
            <a:endParaRPr lang="en-US" sz="2400" dirty="0" smtClean="0"/>
          </a:p>
          <a:p>
            <a:pPr marL="1371600" lvl="2" indent="-457200" eaLnBrk="1" hangingPunct="1">
              <a:lnSpc>
                <a:spcPct val="90000"/>
              </a:lnSpc>
            </a:pPr>
            <a:r>
              <a:rPr lang="en-US" sz="2000" dirty="0" err="1" smtClean="0"/>
              <a:t>Chvostek</a:t>
            </a:r>
            <a:r>
              <a:rPr lang="en-US" sz="2000" dirty="0" smtClean="0"/>
              <a:t> sign</a:t>
            </a:r>
          </a:p>
          <a:p>
            <a:pPr marL="1371600" lvl="2" indent="-457200" eaLnBrk="1" hangingPunct="1">
              <a:lnSpc>
                <a:spcPct val="90000"/>
              </a:lnSpc>
            </a:pPr>
            <a:r>
              <a:rPr lang="en-US" sz="2000" dirty="0" smtClean="0"/>
              <a:t>Trousseau sign</a:t>
            </a:r>
          </a:p>
          <a:p>
            <a:pPr marL="1371600" lvl="2" indent="-457200" eaLnBrk="1" hangingPunct="1">
              <a:lnSpc>
                <a:spcPct val="90000"/>
              </a:lnSpc>
            </a:pPr>
            <a:r>
              <a:rPr lang="en-US" sz="2000" dirty="0" err="1" smtClean="0"/>
              <a:t>Extrapyramidal</a:t>
            </a:r>
            <a:r>
              <a:rPr lang="en-US" sz="2000" dirty="0" smtClean="0"/>
              <a:t> signs (due to basal ganglia calcification)</a:t>
            </a:r>
          </a:p>
        </p:txBody>
      </p:sp>
      <p:sp>
        <p:nvSpPr>
          <p:cNvPr id="45060" name="Rectangle 4"/>
          <p:cNvSpPr>
            <a:spLocks noChangeArrowheads="1"/>
          </p:cNvSpPr>
          <p:nvPr/>
        </p:nvSpPr>
        <p:spPr bwMode="auto">
          <a:xfrm>
            <a:off x="762000" y="762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76200"/>
            <a:ext cx="8305800" cy="944563"/>
          </a:xfrm>
        </p:spPr>
        <p:txBody>
          <a:bodyPr/>
          <a:lstStyle/>
          <a:p>
            <a:pPr eaLnBrk="1" hangingPunct="1"/>
            <a:r>
              <a:rPr lang="en-US" sz="3200" dirty="0" err="1" smtClean="0"/>
              <a:t>Hypoparathyroidism</a:t>
            </a:r>
            <a:endParaRPr lang="en-US" sz="3200" dirty="0" smtClean="0"/>
          </a:p>
        </p:txBody>
      </p:sp>
      <p:sp>
        <p:nvSpPr>
          <p:cNvPr id="46083" name="Rectangle 3"/>
          <p:cNvSpPr>
            <a:spLocks noGrp="1" noChangeArrowheads="1"/>
          </p:cNvSpPr>
          <p:nvPr>
            <p:ph type="body" idx="1"/>
          </p:nvPr>
        </p:nvSpPr>
        <p:spPr>
          <a:xfrm>
            <a:off x="457200" y="1524000"/>
            <a:ext cx="8229600" cy="5029200"/>
          </a:xfrm>
        </p:spPr>
        <p:txBody>
          <a:bodyPr/>
          <a:lstStyle/>
          <a:p>
            <a:pPr marL="609600" indent="-609600" eaLnBrk="1" hangingPunct="1">
              <a:buFontTx/>
              <a:buAutoNum type="alphaUcPeriod" startAt="2"/>
            </a:pPr>
            <a:r>
              <a:rPr lang="en-US" dirty="0" smtClean="0"/>
              <a:t>Other clinical manifestation</a:t>
            </a:r>
          </a:p>
          <a:p>
            <a:pPr marL="990600" lvl="1" indent="-533400" eaLnBrk="1" hangingPunct="1">
              <a:buFontTx/>
              <a:buAutoNum type="arabicPeriod"/>
            </a:pPr>
            <a:r>
              <a:rPr lang="en-US" dirty="0" err="1" smtClean="0"/>
              <a:t>Posterio</a:t>
            </a:r>
            <a:r>
              <a:rPr lang="en-US" dirty="0" smtClean="0"/>
              <a:t> </a:t>
            </a:r>
            <a:r>
              <a:rPr lang="en-US" dirty="0" err="1" smtClean="0"/>
              <a:t>lenticular</a:t>
            </a:r>
            <a:r>
              <a:rPr lang="en-US" dirty="0" smtClean="0"/>
              <a:t> </a:t>
            </a:r>
            <a:r>
              <a:rPr lang="en-US" dirty="0" smtClean="0">
                <a:solidFill>
                  <a:srgbClr val="FF0000"/>
                </a:solidFill>
              </a:rPr>
              <a:t>cataract</a:t>
            </a:r>
          </a:p>
          <a:p>
            <a:pPr marL="990600" lvl="1" indent="-533400" eaLnBrk="1" hangingPunct="1">
              <a:buFontTx/>
              <a:buAutoNum type="arabicPeriod"/>
            </a:pPr>
            <a:r>
              <a:rPr lang="en-US" dirty="0" smtClean="0">
                <a:solidFill>
                  <a:srgbClr val="FF0000"/>
                </a:solidFill>
              </a:rPr>
              <a:t>Cardiac</a:t>
            </a:r>
            <a:r>
              <a:rPr lang="en-US" dirty="0" smtClean="0"/>
              <a:t> manifestation:</a:t>
            </a:r>
          </a:p>
          <a:p>
            <a:pPr marL="990600" lvl="1" indent="-533400" eaLnBrk="1" hangingPunct="1">
              <a:buFontTx/>
              <a:buNone/>
            </a:pPr>
            <a:r>
              <a:rPr lang="en-US" dirty="0" smtClean="0"/>
              <a:t>	Prolonged QT interval in the ECG</a:t>
            </a:r>
          </a:p>
          <a:p>
            <a:pPr marL="990600" lvl="1" indent="-533400" eaLnBrk="1" hangingPunct="1">
              <a:buFontTx/>
              <a:buNone/>
            </a:pPr>
            <a:r>
              <a:rPr lang="en-US" dirty="0" smtClean="0"/>
              <a:t>	Resistance to digitalis</a:t>
            </a:r>
          </a:p>
          <a:p>
            <a:pPr marL="990600" lvl="1" indent="-533400" eaLnBrk="1" hangingPunct="1">
              <a:buFontTx/>
              <a:buNone/>
            </a:pPr>
            <a:r>
              <a:rPr lang="en-US" dirty="0" smtClean="0"/>
              <a:t>	Hypotension</a:t>
            </a:r>
          </a:p>
          <a:p>
            <a:pPr marL="990600" lvl="1" indent="-533400" eaLnBrk="1" hangingPunct="1">
              <a:buFontTx/>
              <a:buNone/>
            </a:pPr>
            <a:r>
              <a:rPr lang="en-US" dirty="0" smtClean="0"/>
              <a:t>	Refractory heart failure with </a:t>
            </a:r>
            <a:r>
              <a:rPr lang="en-US" dirty="0" err="1" smtClean="0"/>
              <a:t>cardiomegally</a:t>
            </a:r>
            <a:r>
              <a:rPr lang="en-US" dirty="0" smtClean="0"/>
              <a:t> can occur.</a:t>
            </a:r>
          </a:p>
        </p:txBody>
      </p:sp>
      <p:sp>
        <p:nvSpPr>
          <p:cNvPr id="46084" name="Rectangle 4"/>
          <p:cNvSpPr>
            <a:spLocks noChangeArrowheads="1"/>
          </p:cNvSpPr>
          <p:nvPr/>
        </p:nvSpPr>
        <p:spPr bwMode="auto">
          <a:xfrm>
            <a:off x="762000" y="762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76200"/>
            <a:ext cx="8305800" cy="944563"/>
          </a:xfrm>
        </p:spPr>
        <p:txBody>
          <a:bodyPr/>
          <a:lstStyle/>
          <a:p>
            <a:pPr eaLnBrk="1" hangingPunct="1"/>
            <a:r>
              <a:rPr lang="en-US" sz="3200" smtClean="0"/>
              <a:t>Hypoparathyroidism</a:t>
            </a:r>
          </a:p>
        </p:txBody>
      </p:sp>
      <p:sp>
        <p:nvSpPr>
          <p:cNvPr id="47107" name="Rectangle 3"/>
          <p:cNvSpPr>
            <a:spLocks noGrp="1" noChangeArrowheads="1"/>
          </p:cNvSpPr>
          <p:nvPr>
            <p:ph type="body" idx="1"/>
          </p:nvPr>
        </p:nvSpPr>
        <p:spPr>
          <a:xfrm>
            <a:off x="457200" y="1524000"/>
            <a:ext cx="8229600" cy="5029200"/>
          </a:xfrm>
        </p:spPr>
        <p:txBody>
          <a:bodyPr/>
          <a:lstStyle/>
          <a:p>
            <a:pPr marL="609600" indent="-609600" eaLnBrk="1" hangingPunct="1">
              <a:buFontTx/>
              <a:buAutoNum type="alphaUcPeriod" startAt="2"/>
            </a:pPr>
            <a:r>
              <a:rPr lang="en-US" dirty="0" smtClean="0"/>
              <a:t>Other clinical manifestation</a:t>
            </a:r>
          </a:p>
          <a:p>
            <a:pPr marL="990600" lvl="1" indent="-533400" eaLnBrk="1" hangingPunct="1">
              <a:buFontTx/>
              <a:buAutoNum type="arabicPeriod" startAt="3"/>
            </a:pPr>
            <a:r>
              <a:rPr lang="en-US" dirty="0" smtClean="0">
                <a:solidFill>
                  <a:srgbClr val="FF0000"/>
                </a:solidFill>
              </a:rPr>
              <a:t>Dental</a:t>
            </a:r>
            <a:r>
              <a:rPr lang="en-US" dirty="0" smtClean="0"/>
              <a:t> Manifestation</a:t>
            </a:r>
          </a:p>
          <a:p>
            <a:pPr marL="990600" lvl="1" indent="-533400" eaLnBrk="1" hangingPunct="1">
              <a:buFontTx/>
              <a:buNone/>
            </a:pPr>
            <a:r>
              <a:rPr lang="en-US" dirty="0" smtClean="0"/>
              <a:t>	Abnormal enamel formation with delayed or absent dental eruption and defective dental root formation.</a:t>
            </a:r>
          </a:p>
          <a:p>
            <a:pPr marL="990600" lvl="1" indent="-533400" eaLnBrk="1" hangingPunct="1">
              <a:buFontTx/>
              <a:buAutoNum type="arabicPeriod" startAt="4"/>
            </a:pPr>
            <a:r>
              <a:rPr lang="en-US" dirty="0" err="1" smtClean="0">
                <a:solidFill>
                  <a:srgbClr val="FF0000"/>
                </a:solidFill>
              </a:rPr>
              <a:t>Malabsorption</a:t>
            </a:r>
            <a:r>
              <a:rPr lang="en-US" dirty="0" smtClean="0"/>
              <a:t> syndrome</a:t>
            </a:r>
          </a:p>
          <a:p>
            <a:pPr marL="990600" lvl="1" indent="-533400" eaLnBrk="1" hangingPunct="1">
              <a:buFontTx/>
              <a:buNone/>
            </a:pPr>
            <a:r>
              <a:rPr lang="en-US" dirty="0" smtClean="0"/>
              <a:t>	Presumably secondary to decreased calcium level and may lead to </a:t>
            </a:r>
            <a:r>
              <a:rPr lang="en-US" dirty="0" err="1" smtClean="0"/>
              <a:t>steatorrhoea</a:t>
            </a:r>
            <a:r>
              <a:rPr lang="en-US" dirty="0" smtClean="0"/>
              <a:t> with long standing untreated disease.</a:t>
            </a:r>
          </a:p>
        </p:txBody>
      </p:sp>
      <p:sp>
        <p:nvSpPr>
          <p:cNvPr id="47108" name="Rectangle 4"/>
          <p:cNvSpPr>
            <a:spLocks noChangeArrowheads="1"/>
          </p:cNvSpPr>
          <p:nvPr/>
        </p:nvSpPr>
        <p:spPr bwMode="auto">
          <a:xfrm>
            <a:off x="762000" y="762000"/>
            <a:ext cx="8229600" cy="563563"/>
          </a:xfrm>
          <a:prstGeom prst="rect">
            <a:avLst/>
          </a:prstGeom>
          <a:noFill/>
          <a:ln w="9525">
            <a:noFill/>
            <a:miter lim="800000"/>
            <a:headEnd/>
            <a:tailEnd/>
          </a:ln>
        </p:spPr>
        <p:txBody>
          <a:bodyPr anchor="ctr"/>
          <a:lstStyle/>
          <a:p>
            <a:pPr algn="l"/>
            <a:r>
              <a:rPr lang="en-US" sz="3200" u="sng">
                <a:solidFill>
                  <a:srgbClr val="FFFFCC"/>
                </a:solidFill>
              </a:rPr>
              <a:t>Clinical Features: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76200"/>
            <a:ext cx="8305800" cy="944563"/>
          </a:xfrm>
        </p:spPr>
        <p:txBody>
          <a:bodyPr/>
          <a:lstStyle/>
          <a:p>
            <a:pPr eaLnBrk="1" hangingPunct="1"/>
            <a:r>
              <a:rPr lang="en-US" sz="3200" smtClean="0"/>
              <a:t>Hypoparathyroidism</a:t>
            </a:r>
          </a:p>
        </p:txBody>
      </p:sp>
      <p:sp>
        <p:nvSpPr>
          <p:cNvPr id="48131" name="Rectangle 3"/>
          <p:cNvSpPr>
            <a:spLocks noGrp="1" noChangeArrowheads="1"/>
          </p:cNvSpPr>
          <p:nvPr>
            <p:ph type="body" idx="1"/>
          </p:nvPr>
        </p:nvSpPr>
        <p:spPr>
          <a:xfrm>
            <a:off x="457200" y="2057400"/>
            <a:ext cx="8229600" cy="4495800"/>
          </a:xfrm>
        </p:spPr>
        <p:txBody>
          <a:bodyPr/>
          <a:lstStyle/>
          <a:p>
            <a:pPr marL="609600" indent="-609600" eaLnBrk="1" hangingPunct="1">
              <a:buFontTx/>
              <a:buNone/>
            </a:pPr>
            <a:r>
              <a:rPr lang="en-US" dirty="0" smtClean="0"/>
              <a:t>	In the absence of renal failure the presence of </a:t>
            </a:r>
            <a:r>
              <a:rPr lang="en-US" dirty="0" smtClean="0">
                <a:solidFill>
                  <a:srgbClr val="FF0000"/>
                </a:solidFill>
              </a:rPr>
              <a:t>hypocalcaemia with </a:t>
            </a:r>
            <a:r>
              <a:rPr lang="en-US" dirty="0" err="1" smtClean="0">
                <a:solidFill>
                  <a:srgbClr val="FF0000"/>
                </a:solidFill>
              </a:rPr>
              <a:t>hyperphosphataemia</a:t>
            </a:r>
            <a:r>
              <a:rPr lang="en-US" dirty="0" smtClean="0">
                <a:solidFill>
                  <a:srgbClr val="FF0000"/>
                </a:solidFill>
              </a:rPr>
              <a:t> </a:t>
            </a:r>
            <a:r>
              <a:rPr lang="en-US" dirty="0" smtClean="0"/>
              <a:t>is virtually diagnostic of </a:t>
            </a:r>
            <a:r>
              <a:rPr lang="en-US" dirty="0" err="1" smtClean="0"/>
              <a:t>hypoparathyroidism</a:t>
            </a:r>
            <a:r>
              <a:rPr lang="en-US" dirty="0" smtClean="0"/>
              <a:t>. </a:t>
            </a:r>
            <a:r>
              <a:rPr lang="en-US" dirty="0" smtClean="0">
                <a:solidFill>
                  <a:srgbClr val="FF0000"/>
                </a:solidFill>
              </a:rPr>
              <a:t>Undetectable serum </a:t>
            </a:r>
            <a:r>
              <a:rPr lang="en-US" dirty="0" err="1" smtClean="0">
                <a:solidFill>
                  <a:srgbClr val="FF0000"/>
                </a:solidFill>
              </a:rPr>
              <a:t>iPTH</a:t>
            </a:r>
            <a:r>
              <a:rPr lang="en-US" dirty="0" smtClean="0">
                <a:solidFill>
                  <a:srgbClr val="FF0000"/>
                </a:solidFill>
              </a:rPr>
              <a:t> </a:t>
            </a:r>
            <a:r>
              <a:rPr lang="en-US" dirty="0" smtClean="0"/>
              <a:t>confirms the diagnosis or it can be detectable if the assay is very sensitive. </a:t>
            </a:r>
          </a:p>
        </p:txBody>
      </p:sp>
      <p:sp>
        <p:nvSpPr>
          <p:cNvPr id="48132" name="Rectangle 4"/>
          <p:cNvSpPr>
            <a:spLocks noChangeArrowheads="1"/>
          </p:cNvSpPr>
          <p:nvPr/>
        </p:nvSpPr>
        <p:spPr bwMode="auto">
          <a:xfrm>
            <a:off x="762000" y="960438"/>
            <a:ext cx="8229600" cy="563562"/>
          </a:xfrm>
          <a:prstGeom prst="rect">
            <a:avLst/>
          </a:prstGeom>
          <a:noFill/>
          <a:ln w="9525">
            <a:noFill/>
            <a:miter lim="800000"/>
            <a:headEnd/>
            <a:tailEnd/>
          </a:ln>
        </p:spPr>
        <p:txBody>
          <a:bodyPr anchor="ctr"/>
          <a:lstStyle/>
          <a:p>
            <a:pPr algn="l"/>
            <a:r>
              <a:rPr lang="en-US" sz="3200" u="sng">
                <a:solidFill>
                  <a:srgbClr val="FFFFCC"/>
                </a:solidFill>
              </a:rPr>
              <a:t>Diagnosis: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76200"/>
            <a:ext cx="8305800" cy="944563"/>
          </a:xfrm>
        </p:spPr>
        <p:txBody>
          <a:bodyPr/>
          <a:lstStyle/>
          <a:p>
            <a:pPr eaLnBrk="1" hangingPunct="1"/>
            <a:r>
              <a:rPr lang="en-US" sz="3200" smtClean="0"/>
              <a:t>Hypoparathyroidism</a:t>
            </a:r>
          </a:p>
        </p:txBody>
      </p:sp>
      <p:sp>
        <p:nvSpPr>
          <p:cNvPr id="49155" name="Rectangle 3"/>
          <p:cNvSpPr>
            <a:spLocks noGrp="1" noChangeArrowheads="1"/>
          </p:cNvSpPr>
          <p:nvPr>
            <p:ph type="body" idx="1"/>
          </p:nvPr>
        </p:nvSpPr>
        <p:spPr>
          <a:xfrm>
            <a:off x="457200" y="2057400"/>
            <a:ext cx="8229600" cy="4495800"/>
          </a:xfrm>
        </p:spPr>
        <p:txBody>
          <a:bodyPr/>
          <a:lstStyle/>
          <a:p>
            <a:pPr marL="609600" indent="-609600" eaLnBrk="1" hangingPunct="1">
              <a:buFontTx/>
              <a:buNone/>
            </a:pPr>
            <a:r>
              <a:rPr lang="en-US" dirty="0" smtClean="0"/>
              <a:t>	The mainstay of treatment is a </a:t>
            </a:r>
            <a:r>
              <a:rPr lang="en-US" dirty="0" smtClean="0">
                <a:solidFill>
                  <a:srgbClr val="00B050"/>
                </a:solidFill>
              </a:rPr>
              <a:t>combination of oral calcium with pharmacological doses of vitamin D or its potent analogues</a:t>
            </a:r>
            <a:r>
              <a:rPr lang="en-US" dirty="0" smtClean="0"/>
              <a:t>. </a:t>
            </a:r>
          </a:p>
          <a:p>
            <a:pPr marL="609600" indent="-609600" eaLnBrk="1" hangingPunct="1">
              <a:buFontTx/>
              <a:buNone/>
            </a:pPr>
            <a:r>
              <a:rPr lang="en-US" dirty="0" smtClean="0"/>
              <a:t>      </a:t>
            </a:r>
            <a:r>
              <a:rPr lang="en-US" dirty="0" smtClean="0">
                <a:solidFill>
                  <a:srgbClr val="00B050"/>
                </a:solidFill>
              </a:rPr>
              <a:t>Phosphate restriction </a:t>
            </a:r>
            <a:r>
              <a:rPr lang="en-US" dirty="0" smtClean="0"/>
              <a:t>in diet may also be useful with or without aluminum hydroxide gel to lower serum phosphate level.</a:t>
            </a:r>
          </a:p>
        </p:txBody>
      </p:sp>
      <p:sp>
        <p:nvSpPr>
          <p:cNvPr id="49156" name="Rectangle 4"/>
          <p:cNvSpPr>
            <a:spLocks noChangeArrowheads="1"/>
          </p:cNvSpPr>
          <p:nvPr/>
        </p:nvSpPr>
        <p:spPr bwMode="auto">
          <a:xfrm>
            <a:off x="762000" y="960438"/>
            <a:ext cx="8229600" cy="563562"/>
          </a:xfrm>
          <a:prstGeom prst="rect">
            <a:avLst/>
          </a:prstGeom>
          <a:noFill/>
          <a:ln w="9525">
            <a:noFill/>
            <a:miter lim="800000"/>
            <a:headEnd/>
            <a:tailEnd/>
          </a:ln>
        </p:spPr>
        <p:txBody>
          <a:bodyPr anchor="ctr"/>
          <a:lstStyle/>
          <a:p>
            <a:pPr algn="l"/>
            <a:r>
              <a:rPr lang="en-US" sz="3200" u="sng">
                <a:solidFill>
                  <a:srgbClr val="FFFFCC"/>
                </a:solidFill>
              </a:rPr>
              <a:t>Treatment: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76200"/>
            <a:ext cx="8305800" cy="944563"/>
          </a:xfrm>
        </p:spPr>
        <p:txBody>
          <a:bodyPr/>
          <a:lstStyle/>
          <a:p>
            <a:pPr eaLnBrk="1" hangingPunct="1"/>
            <a:r>
              <a:rPr lang="en-US" sz="3200" smtClean="0"/>
              <a:t>Emergency Treatment for Hypocalcaemic</a:t>
            </a:r>
          </a:p>
        </p:txBody>
      </p:sp>
      <p:sp>
        <p:nvSpPr>
          <p:cNvPr id="50179" name="Rectangle 3"/>
          <p:cNvSpPr>
            <a:spLocks noGrp="1" noChangeArrowheads="1"/>
          </p:cNvSpPr>
          <p:nvPr>
            <p:ph type="body" idx="1"/>
          </p:nvPr>
        </p:nvSpPr>
        <p:spPr>
          <a:xfrm>
            <a:off x="457200" y="2057400"/>
            <a:ext cx="8229600" cy="4495800"/>
          </a:xfrm>
        </p:spPr>
        <p:txBody>
          <a:bodyPr/>
          <a:lstStyle/>
          <a:p>
            <a:pPr marL="609600" indent="-609600" eaLnBrk="1" hangingPunct="1">
              <a:buFontTx/>
              <a:buNone/>
            </a:pPr>
            <a:r>
              <a:rPr lang="en-US" smtClean="0"/>
              <a:t>	Calcium should be given parenterally till adequate serum calcium level is obtained and then vitamin D supplementation with oral calcium should be initiated.</a:t>
            </a:r>
          </a:p>
        </p:txBody>
      </p:sp>
      <p:sp>
        <p:nvSpPr>
          <p:cNvPr id="50180" name="Rectangle 4"/>
          <p:cNvSpPr>
            <a:spLocks noChangeArrowheads="1"/>
          </p:cNvSpPr>
          <p:nvPr/>
        </p:nvSpPr>
        <p:spPr bwMode="auto">
          <a:xfrm>
            <a:off x="762000" y="960438"/>
            <a:ext cx="8229600" cy="563562"/>
          </a:xfrm>
          <a:prstGeom prst="rect">
            <a:avLst/>
          </a:prstGeom>
          <a:noFill/>
          <a:ln w="9525">
            <a:noFill/>
            <a:miter lim="800000"/>
            <a:headEnd/>
            <a:tailEnd/>
          </a:ln>
        </p:spPr>
        <p:txBody>
          <a:bodyPr anchor="ctr"/>
          <a:lstStyle/>
          <a:p>
            <a:pPr algn="l"/>
            <a:r>
              <a:rPr lang="en-US" sz="3200" u="sng">
                <a:solidFill>
                  <a:srgbClr val="FFFFCC"/>
                </a:solidFill>
              </a:rPr>
              <a:t>Tetany: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76200"/>
            <a:ext cx="8305800" cy="944563"/>
          </a:xfrm>
        </p:spPr>
        <p:txBody>
          <a:bodyPr/>
          <a:lstStyle/>
          <a:p>
            <a:pPr eaLnBrk="1" hangingPunct="1"/>
            <a:r>
              <a:rPr lang="en-US" sz="3200" smtClean="0"/>
              <a:t>Emergency Treatment for Hypocalcaemic</a:t>
            </a:r>
          </a:p>
        </p:txBody>
      </p:sp>
      <p:sp>
        <p:nvSpPr>
          <p:cNvPr id="51203" name="Rectangle 3"/>
          <p:cNvSpPr>
            <a:spLocks noGrp="1" noChangeArrowheads="1"/>
          </p:cNvSpPr>
          <p:nvPr>
            <p:ph type="body" idx="1"/>
          </p:nvPr>
        </p:nvSpPr>
        <p:spPr>
          <a:xfrm>
            <a:off x="457200" y="2057400"/>
            <a:ext cx="8229600" cy="4495800"/>
          </a:xfrm>
        </p:spPr>
        <p:txBody>
          <a:bodyPr/>
          <a:lstStyle/>
          <a:p>
            <a:pPr marL="609600" indent="-609600" eaLnBrk="1" hangingPunct="1">
              <a:buFontTx/>
              <a:buNone/>
            </a:pPr>
            <a:r>
              <a:rPr lang="en-US" smtClean="0"/>
              <a:t>	In patients with hyperparathyroidism and severe bone disease who undergo successful parathyroidectomy hypocalcaemia may be severe and parenteral calcium infusion with later supplementation with oral calcium and vitamin D.</a:t>
            </a:r>
          </a:p>
        </p:txBody>
      </p:sp>
      <p:sp>
        <p:nvSpPr>
          <p:cNvPr id="51204" name="Rectangle 4"/>
          <p:cNvSpPr>
            <a:spLocks noChangeArrowheads="1"/>
          </p:cNvSpPr>
          <p:nvPr/>
        </p:nvSpPr>
        <p:spPr bwMode="auto">
          <a:xfrm>
            <a:off x="762000" y="960438"/>
            <a:ext cx="8229600" cy="563562"/>
          </a:xfrm>
          <a:prstGeom prst="rect">
            <a:avLst/>
          </a:prstGeom>
          <a:noFill/>
          <a:ln w="9525">
            <a:noFill/>
            <a:miter lim="800000"/>
            <a:headEnd/>
            <a:tailEnd/>
          </a:ln>
        </p:spPr>
        <p:txBody>
          <a:bodyPr anchor="ctr"/>
          <a:lstStyle/>
          <a:p>
            <a:pPr algn="l"/>
            <a:r>
              <a:rPr lang="en-US" sz="3200" u="sng">
                <a:solidFill>
                  <a:srgbClr val="FFFFCC"/>
                </a:solidFill>
              </a:rPr>
              <a:t>Hungry bone syndrome: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4000" dirty="0" smtClean="0"/>
              <a:t>Disorders of the Parathyroid Glands</a:t>
            </a:r>
          </a:p>
        </p:txBody>
      </p:sp>
      <p:sp>
        <p:nvSpPr>
          <p:cNvPr id="7171"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a:t>
            </a:r>
            <a:r>
              <a:rPr lang="en-US" dirty="0" err="1" smtClean="0"/>
              <a:t>Calcitonin</a:t>
            </a:r>
            <a:r>
              <a:rPr lang="en-US" dirty="0" smtClean="0"/>
              <a:t> is released by the “C” cells </a:t>
            </a:r>
            <a:r>
              <a:rPr lang="en-US" dirty="0" smtClean="0">
                <a:solidFill>
                  <a:srgbClr val="00B050"/>
                </a:solidFill>
              </a:rPr>
              <a:t>(</a:t>
            </a:r>
            <a:r>
              <a:rPr lang="en-US" dirty="0" err="1" smtClean="0">
                <a:solidFill>
                  <a:srgbClr val="00B050"/>
                </a:solidFill>
              </a:rPr>
              <a:t>parafollicular</a:t>
            </a:r>
            <a:r>
              <a:rPr lang="en-US" dirty="0" smtClean="0">
                <a:solidFill>
                  <a:srgbClr val="00B050"/>
                </a:solidFill>
              </a:rPr>
              <a:t> cells in the thyroid gland) </a:t>
            </a:r>
            <a:r>
              <a:rPr lang="en-US" dirty="0" smtClean="0"/>
              <a:t>in response to small increases in plasma ionic calcium. </a:t>
            </a:r>
          </a:p>
          <a:p>
            <a:pPr eaLnBrk="1" hangingPunct="1">
              <a:buFontTx/>
              <a:buNone/>
            </a:pPr>
            <a:r>
              <a:rPr lang="en-US" dirty="0" smtClean="0"/>
              <a:t>    It acts on the kidney and bones to restore the level of calcium to just below a normal set point which in turn inhibits secretion of the hormone.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350838"/>
            <a:ext cx="8305800" cy="944562"/>
          </a:xfrm>
        </p:spPr>
        <p:txBody>
          <a:bodyPr/>
          <a:lstStyle/>
          <a:p>
            <a:pPr eaLnBrk="1" hangingPunct="1"/>
            <a:r>
              <a:rPr lang="en-US" sz="3200" smtClean="0"/>
              <a:t>Pseudohypoparathysoidism and Pseudopseudohypoparathyroidism</a:t>
            </a:r>
          </a:p>
        </p:txBody>
      </p:sp>
      <p:sp>
        <p:nvSpPr>
          <p:cNvPr id="52227" name="Rectangle 3"/>
          <p:cNvSpPr>
            <a:spLocks noGrp="1" noChangeArrowheads="1"/>
          </p:cNvSpPr>
          <p:nvPr>
            <p:ph type="body" idx="1"/>
          </p:nvPr>
        </p:nvSpPr>
        <p:spPr>
          <a:xfrm>
            <a:off x="457200" y="1752600"/>
            <a:ext cx="8229600" cy="4495800"/>
          </a:xfrm>
        </p:spPr>
        <p:txBody>
          <a:bodyPr/>
          <a:lstStyle/>
          <a:p>
            <a:pPr marL="609600" indent="-609600" eaLnBrk="1" hangingPunct="1">
              <a:buFontTx/>
              <a:buNone/>
            </a:pPr>
            <a:r>
              <a:rPr lang="en-US" dirty="0" smtClean="0"/>
              <a:t>	A rare familial disorders with </a:t>
            </a:r>
            <a:r>
              <a:rPr lang="en-US" dirty="0" smtClean="0">
                <a:solidFill>
                  <a:srgbClr val="FF0000"/>
                </a:solidFill>
              </a:rPr>
              <a:t>target tissue resistance to PTH</a:t>
            </a:r>
            <a:r>
              <a:rPr lang="en-US" dirty="0" smtClean="0"/>
              <a:t>. </a:t>
            </a:r>
          </a:p>
          <a:p>
            <a:pPr marL="609600" indent="-609600" eaLnBrk="1" hangingPunct="1">
              <a:buFontTx/>
              <a:buNone/>
            </a:pPr>
            <a:r>
              <a:rPr lang="en-US" dirty="0" smtClean="0"/>
              <a:t>      There is hypocalcaemia, </a:t>
            </a:r>
            <a:r>
              <a:rPr lang="en-US" dirty="0" err="1" smtClean="0"/>
              <a:t>hyperphosphataemia</a:t>
            </a:r>
            <a:r>
              <a:rPr lang="en-US" dirty="0" smtClean="0"/>
              <a:t>, </a:t>
            </a:r>
            <a:r>
              <a:rPr lang="en-US" dirty="0" smtClean="0">
                <a:solidFill>
                  <a:srgbClr val="FF0000"/>
                </a:solidFill>
              </a:rPr>
              <a:t>with increased parathyroid gland function</a:t>
            </a:r>
            <a:r>
              <a:rPr lang="en-US" dirty="0" smtClean="0"/>
              <a:t>. </a:t>
            </a:r>
          </a:p>
          <a:p>
            <a:pPr marL="609600" indent="-609600" eaLnBrk="1" hangingPunct="1">
              <a:buFontTx/>
              <a:buNone/>
            </a:pPr>
            <a:r>
              <a:rPr lang="en-US" dirty="0" smtClean="0"/>
              <a:t>      There is also a variety of congenital defects in the growth and development of skeleton including:</a:t>
            </a:r>
          </a:p>
          <a:p>
            <a:pPr marL="1371600" lvl="2" indent="-457200" eaLnBrk="1" hangingPunct="1"/>
            <a:r>
              <a:rPr lang="en-US" dirty="0" smtClean="0"/>
              <a:t>Short statue</a:t>
            </a:r>
          </a:p>
          <a:p>
            <a:pPr marL="1371600" lvl="2" indent="-457200" eaLnBrk="1" hangingPunct="1"/>
            <a:r>
              <a:rPr lang="en-US" dirty="0" smtClean="0"/>
              <a:t>Short metacarpal and metatarsal bones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50838"/>
            <a:ext cx="8305800" cy="944562"/>
          </a:xfrm>
        </p:spPr>
        <p:txBody>
          <a:bodyPr/>
          <a:lstStyle/>
          <a:p>
            <a:pPr eaLnBrk="1" hangingPunct="1"/>
            <a:r>
              <a:rPr lang="en-US" sz="3200" smtClean="0"/>
              <a:t>Pseudohypoparathysoidism and Pseudopseudohypoparathyroidism</a:t>
            </a:r>
          </a:p>
        </p:txBody>
      </p:sp>
      <p:sp>
        <p:nvSpPr>
          <p:cNvPr id="53251" name="Rectangle 3"/>
          <p:cNvSpPr>
            <a:spLocks noGrp="1" noChangeArrowheads="1"/>
          </p:cNvSpPr>
          <p:nvPr>
            <p:ph type="body" idx="1"/>
          </p:nvPr>
        </p:nvSpPr>
        <p:spPr>
          <a:xfrm>
            <a:off x="457200" y="1752600"/>
            <a:ext cx="8229600" cy="4724400"/>
          </a:xfrm>
        </p:spPr>
        <p:txBody>
          <a:bodyPr/>
          <a:lstStyle/>
          <a:p>
            <a:pPr marL="609600" indent="-609600" eaLnBrk="1" hangingPunct="1">
              <a:lnSpc>
                <a:spcPct val="90000"/>
              </a:lnSpc>
              <a:buFontTx/>
              <a:buNone/>
            </a:pPr>
            <a:r>
              <a:rPr lang="en-US" dirty="0" smtClean="0"/>
              <a:t>	</a:t>
            </a:r>
            <a:r>
              <a:rPr lang="en-US" dirty="0" smtClean="0">
                <a:solidFill>
                  <a:srgbClr val="FF0000"/>
                </a:solidFill>
              </a:rPr>
              <a:t>In </a:t>
            </a:r>
            <a:r>
              <a:rPr lang="en-US" dirty="0" err="1" smtClean="0">
                <a:solidFill>
                  <a:srgbClr val="FF0000"/>
                </a:solidFill>
              </a:rPr>
              <a:t>pseudopseudohypoparathyroidism</a:t>
            </a:r>
            <a:r>
              <a:rPr lang="en-US" dirty="0" smtClean="0">
                <a:solidFill>
                  <a:srgbClr val="FF0000"/>
                </a:solidFill>
              </a:rPr>
              <a:t> they have the developmental defects without the biochemical abnormalities</a:t>
            </a:r>
          </a:p>
          <a:p>
            <a:pPr marL="609600" indent="-609600" eaLnBrk="1" hangingPunct="1">
              <a:lnSpc>
                <a:spcPct val="90000"/>
              </a:lnSpc>
              <a:buFontTx/>
              <a:buNone/>
            </a:pPr>
            <a:r>
              <a:rPr lang="en-US" dirty="0" smtClean="0"/>
              <a:t>	The diagnosis is established when low serum calcium level with </a:t>
            </a:r>
            <a:r>
              <a:rPr lang="en-US" dirty="0" err="1" smtClean="0"/>
              <a:t>hyperphosphataemia</a:t>
            </a:r>
            <a:r>
              <a:rPr lang="en-US" dirty="0" smtClean="0"/>
              <a:t> is associated with increased serum </a:t>
            </a:r>
            <a:r>
              <a:rPr lang="en-US" dirty="0" err="1" smtClean="0"/>
              <a:t>iPTH</a:t>
            </a:r>
            <a:r>
              <a:rPr lang="en-US" dirty="0" smtClean="0"/>
              <a:t> as well as diminished </a:t>
            </a:r>
            <a:r>
              <a:rPr lang="en-US" dirty="0" err="1" smtClean="0"/>
              <a:t>nephrogenous</a:t>
            </a:r>
            <a:r>
              <a:rPr lang="en-US" dirty="0" smtClean="0"/>
              <a:t> CAMP and </a:t>
            </a:r>
            <a:r>
              <a:rPr lang="en-US" dirty="0" err="1" smtClean="0"/>
              <a:t>phosphature</a:t>
            </a:r>
            <a:r>
              <a:rPr lang="en-US" dirty="0" smtClean="0"/>
              <a:t> response to PTH administration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5298" name="Picture 2" descr="C:\Documents and Settings\DR. MONA FOUDA\My Documents\My Pictures\220px-Calcium_regulation.png"/>
          <p:cNvPicPr>
            <a:picLocks noChangeAspect="1" noChangeArrowheads="1"/>
          </p:cNvPicPr>
          <p:nvPr/>
        </p:nvPicPr>
        <p:blipFill>
          <a:blip r:embed="rId2" cstate="print"/>
          <a:srcRect/>
          <a:stretch>
            <a:fillRect/>
          </a:stretch>
        </p:blipFill>
        <p:spPr bwMode="auto">
          <a:xfrm>
            <a:off x="990600" y="381000"/>
            <a:ext cx="6705600" cy="6172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2133600" y="914401"/>
            <a:ext cx="6324600" cy="2686050"/>
          </a:xfrm>
        </p:spPr>
        <p:txBody>
          <a:bodyPr anchor="ctr"/>
          <a:lstStyle/>
          <a:p>
            <a:pPr eaLnBrk="1" hangingPunct="1"/>
            <a:r>
              <a:rPr lang="en-US" altLang="en-US" sz="5400" dirty="0" smtClean="0">
                <a:solidFill>
                  <a:schemeClr val="folHlink"/>
                </a:solidFill>
                <a:effectLst/>
                <a:latin typeface="Monotype Corsiva" panose="03010101010201010101" pitchFamily="66" charset="0"/>
              </a:rPr>
              <a:t>METABOLIC                BONE  DISEASES</a:t>
            </a:r>
          </a:p>
        </p:txBody>
      </p:sp>
      <p:sp>
        <p:nvSpPr>
          <p:cNvPr id="333829" name="Rectangle 5"/>
          <p:cNvSpPr>
            <a:spLocks noGrp="1" noChangeArrowheads="1"/>
          </p:cNvSpPr>
          <p:nvPr>
            <p:ph type="subTitle" idx="1"/>
          </p:nvPr>
        </p:nvSpPr>
        <p:spPr>
          <a:xfrm>
            <a:off x="762000" y="4800600"/>
            <a:ext cx="4267200" cy="1752600"/>
          </a:xfrm>
        </p:spPr>
        <p:txBody>
          <a:bodyPr/>
          <a:lstStyle/>
          <a:p>
            <a:pPr eaLnBrk="1" hangingPunct="1">
              <a:defRPr/>
            </a:pPr>
            <a:r>
              <a:rPr lang="en-US" altLang="en-US" sz="3200" dirty="0" smtClean="0">
                <a:solidFill>
                  <a:srgbClr val="00B050"/>
                </a:solidFill>
              </a:rPr>
              <a:t>Mona </a:t>
            </a:r>
            <a:r>
              <a:rPr lang="en-US" altLang="en-US" sz="3200" dirty="0" err="1" smtClean="0">
                <a:solidFill>
                  <a:srgbClr val="00B050"/>
                </a:solidFill>
              </a:rPr>
              <a:t>Fouda</a:t>
            </a:r>
            <a:r>
              <a:rPr lang="en-US" altLang="en-US" sz="3200" dirty="0" smtClean="0">
                <a:solidFill>
                  <a:srgbClr val="00B050"/>
                </a:solidFill>
              </a:rPr>
              <a:t> Neel </a:t>
            </a:r>
            <a:r>
              <a:rPr lang="en-US" altLang="en-US" sz="1800" dirty="0" smtClean="0">
                <a:solidFill>
                  <a:srgbClr val="00B050"/>
                </a:solidFill>
              </a:rPr>
              <a:t>MBBS,</a:t>
            </a:r>
            <a:r>
              <a:rPr lang="en-US" altLang="en-US" sz="1800" dirty="0" err="1" smtClean="0">
                <a:solidFill>
                  <a:srgbClr val="00B050"/>
                </a:solidFill>
              </a:rPr>
              <a:t>FRCPEdin</a:t>
            </a:r>
            <a:r>
              <a:rPr lang="en-US" altLang="en-US" sz="1800" dirty="0" smtClean="0">
                <a:solidFill>
                  <a:srgbClr val="00B050"/>
                </a:solidFill>
              </a:rPr>
              <a:t>.,FACE</a:t>
            </a:r>
          </a:p>
          <a:p>
            <a:pPr eaLnBrk="1" hangingPunct="1">
              <a:defRPr/>
            </a:pPr>
            <a:r>
              <a:rPr lang="en-US" altLang="en-US" sz="1800" dirty="0" smtClean="0">
                <a:solidFill>
                  <a:srgbClr val="00B050"/>
                </a:solidFill>
              </a:rPr>
              <a:t>Associate professor of medicine</a:t>
            </a:r>
          </a:p>
          <a:p>
            <a:pPr eaLnBrk="1" hangingPunct="1">
              <a:defRPr/>
            </a:pPr>
            <a:r>
              <a:rPr lang="en-US" altLang="en-US" sz="1800" dirty="0" err="1" smtClean="0">
                <a:solidFill>
                  <a:srgbClr val="00B050"/>
                </a:solidFill>
              </a:rPr>
              <a:t>Cosultant</a:t>
            </a:r>
            <a:r>
              <a:rPr lang="en-US" altLang="en-US" sz="1800" dirty="0" smtClean="0">
                <a:solidFill>
                  <a:srgbClr val="00B050"/>
                </a:solidFill>
              </a:rPr>
              <a:t> Endocrinologist</a:t>
            </a:r>
          </a:p>
        </p:txBody>
      </p:sp>
    </p:spTree>
    <p:extLst>
      <p:ext uri="{BB962C8B-B14F-4D97-AF65-F5344CB8AC3E}">
        <p14:creationId xmlns:p14="http://schemas.microsoft.com/office/powerpoint/2010/main" val="19850639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28600"/>
            <a:ext cx="8229600" cy="792163"/>
          </a:xfrm>
        </p:spPr>
        <p:txBody>
          <a:bodyPr/>
          <a:lstStyle/>
          <a:p>
            <a:pPr eaLnBrk="1" hangingPunct="1">
              <a:defRPr/>
            </a:pPr>
            <a:endParaRPr lang="en-US" altLang="en-US" sz="4000" smtClean="0"/>
          </a:p>
        </p:txBody>
      </p:sp>
      <p:sp>
        <p:nvSpPr>
          <p:cNvPr id="3075" name="Rectangle 3"/>
          <p:cNvSpPr>
            <a:spLocks noGrp="1" noChangeArrowheads="1"/>
          </p:cNvSpPr>
          <p:nvPr>
            <p:ph type="body" idx="1"/>
          </p:nvPr>
        </p:nvSpPr>
        <p:spPr>
          <a:xfrm>
            <a:off x="228600" y="1752600"/>
            <a:ext cx="8686800" cy="4876800"/>
          </a:xfrm>
        </p:spPr>
        <p:txBody>
          <a:bodyPr/>
          <a:lstStyle/>
          <a:p>
            <a:pPr marL="609600" indent="-609600" eaLnBrk="1" hangingPunct="1">
              <a:lnSpc>
                <a:spcPct val="90000"/>
              </a:lnSpc>
              <a:buFontTx/>
              <a:buAutoNum type="arabicPeriod"/>
              <a:defRPr/>
            </a:pPr>
            <a:r>
              <a:rPr lang="en-US" altLang="en-US" smtClean="0"/>
              <a:t> Provide rigid support to extrimities and body cavities containing vital organs.</a:t>
            </a:r>
          </a:p>
          <a:p>
            <a:pPr marL="609600" indent="-609600" eaLnBrk="1" hangingPunct="1">
              <a:lnSpc>
                <a:spcPct val="90000"/>
              </a:lnSpc>
              <a:buFontTx/>
              <a:buAutoNum type="arabicPeriod"/>
              <a:defRPr/>
            </a:pPr>
            <a:r>
              <a:rPr lang="en-US" altLang="en-US" smtClean="0"/>
              <a:t> Provide efficient levers and sites of attachment of muscles which are all crucial to locomotion.</a:t>
            </a:r>
          </a:p>
          <a:p>
            <a:pPr marL="609600" indent="-609600" eaLnBrk="1" hangingPunct="1">
              <a:lnSpc>
                <a:spcPct val="90000"/>
              </a:lnSpc>
              <a:buFontTx/>
              <a:buAutoNum type="arabicPeriod"/>
              <a:defRPr/>
            </a:pPr>
            <a:r>
              <a:rPr lang="en-US" altLang="en-US" smtClean="0"/>
              <a:t>Provide a large reservoir of ions such as calcium, phosphorus, magnesium and sodium which are critical for life and can be mobilized when the external environment fails to provide them</a:t>
            </a:r>
          </a:p>
        </p:txBody>
      </p:sp>
      <p:sp>
        <p:nvSpPr>
          <p:cNvPr id="3076" name="Rectangle 4"/>
          <p:cNvSpPr>
            <a:spLocks noChangeArrowheads="1"/>
          </p:cNvSpPr>
          <p:nvPr/>
        </p:nvSpPr>
        <p:spPr bwMode="auto">
          <a:xfrm>
            <a:off x="533400" y="1036638"/>
            <a:ext cx="7848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rtl="1" eaLnBrk="1" hangingPunct="1">
              <a:defRPr/>
            </a:pPr>
            <a:r>
              <a:rPr lang="en-US" altLang="en-US" sz="3600" smtClean="0">
                <a:solidFill>
                  <a:srgbClr val="66FF33"/>
                </a:solidFill>
              </a:rPr>
              <a:t>Bone has three major functions:</a:t>
            </a:r>
          </a:p>
        </p:txBody>
      </p:sp>
    </p:spTree>
    <p:extLst>
      <p:ext uri="{BB962C8B-B14F-4D97-AF65-F5344CB8AC3E}">
        <p14:creationId xmlns:p14="http://schemas.microsoft.com/office/powerpoint/2010/main" val="10866111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Types of Bone</a:t>
            </a:r>
          </a:p>
        </p:txBody>
      </p:sp>
      <p:sp>
        <p:nvSpPr>
          <p:cNvPr id="210947" name="Rectangle 3"/>
          <p:cNvSpPr>
            <a:spLocks noGrp="1" noChangeArrowheads="1"/>
          </p:cNvSpPr>
          <p:nvPr>
            <p:ph type="body" idx="1"/>
          </p:nvPr>
        </p:nvSpPr>
        <p:spPr>
          <a:xfrm>
            <a:off x="228600" y="1752600"/>
            <a:ext cx="8686800" cy="1447800"/>
          </a:xfrm>
        </p:spPr>
        <p:txBody>
          <a:bodyPr/>
          <a:lstStyle/>
          <a:p>
            <a:pPr marL="609600" indent="-609600" eaLnBrk="1" hangingPunct="1">
              <a:buFontTx/>
              <a:buNone/>
              <a:defRPr/>
            </a:pPr>
            <a:r>
              <a:rPr lang="en-US" altLang="en-US" smtClean="0"/>
              <a:t>	The compact bone of Haversian systems such as in the shaft of long bones.</a:t>
            </a:r>
          </a:p>
        </p:txBody>
      </p:sp>
      <p:sp>
        <p:nvSpPr>
          <p:cNvPr id="210948" name="Rectangle 4"/>
          <p:cNvSpPr>
            <a:spLocks noChangeArrowheads="1"/>
          </p:cNvSpPr>
          <p:nvPr/>
        </p:nvSpPr>
        <p:spPr bwMode="auto">
          <a:xfrm>
            <a:off x="533400" y="838200"/>
            <a:ext cx="7848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smtClean="0">
                <a:solidFill>
                  <a:srgbClr val="66FF33"/>
                </a:solidFill>
              </a:rPr>
              <a:t>I. Cortical Bone:</a:t>
            </a:r>
          </a:p>
        </p:txBody>
      </p:sp>
      <p:sp>
        <p:nvSpPr>
          <p:cNvPr id="210949" name="Rectangle 5"/>
          <p:cNvSpPr>
            <a:spLocks noChangeArrowheads="1"/>
          </p:cNvSpPr>
          <p:nvPr/>
        </p:nvSpPr>
        <p:spPr bwMode="auto">
          <a:xfrm>
            <a:off x="533400" y="2819400"/>
            <a:ext cx="7848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smtClean="0">
                <a:solidFill>
                  <a:srgbClr val="66FF33"/>
                </a:solidFill>
              </a:rPr>
              <a:t>II. Trabecular Bone:</a:t>
            </a:r>
          </a:p>
        </p:txBody>
      </p:sp>
      <p:sp>
        <p:nvSpPr>
          <p:cNvPr id="210950" name="Rectangle 6"/>
          <p:cNvSpPr>
            <a:spLocks noChangeArrowheads="1"/>
          </p:cNvSpPr>
          <p:nvPr/>
        </p:nvSpPr>
        <p:spPr bwMode="auto">
          <a:xfrm>
            <a:off x="228600" y="3733800"/>
            <a:ext cx="8610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rtl="0">
              <a:spcBef>
                <a:spcPct val="20000"/>
              </a:spcBef>
              <a:buChar char="•"/>
              <a:defRPr sz="32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990600" indent="-533400" algn="l" rtl="0">
              <a:spcBef>
                <a:spcPct val="20000"/>
              </a:spcBef>
              <a:buChar char="–"/>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371600" indent="-457200" algn="l" rtl="0">
              <a:spcBef>
                <a:spcPct val="20000"/>
              </a:spcBef>
              <a:buChar char="•"/>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7526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2098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6670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31242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5814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40386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buFontTx/>
              <a:buNone/>
              <a:defRPr/>
            </a:pPr>
            <a:r>
              <a:rPr lang="en-US" altLang="en-US" smtClean="0"/>
              <a:t>	The lattice – like network of bone found in the vertebrae and the ends of long bones.</a:t>
            </a:r>
          </a:p>
          <a:p>
            <a:pPr eaLnBrk="1" hangingPunct="1">
              <a:buFontTx/>
              <a:buNone/>
              <a:defRPr/>
            </a:pPr>
            <a:r>
              <a:rPr lang="en-US" altLang="en-US" smtClean="0"/>
              <a:t>	</a:t>
            </a:r>
            <a:r>
              <a:rPr lang="en-US" altLang="en-US" smtClean="0">
                <a:solidFill>
                  <a:srgbClr val="FFFF00"/>
                </a:solidFill>
              </a:rPr>
              <a:t>The difference pattern of bone loss affecting trabecular and cortical bone results in two different fracture syndrome.</a:t>
            </a:r>
          </a:p>
        </p:txBody>
      </p:sp>
    </p:spTree>
    <p:extLst>
      <p:ext uri="{BB962C8B-B14F-4D97-AF65-F5344CB8AC3E}">
        <p14:creationId xmlns:p14="http://schemas.microsoft.com/office/powerpoint/2010/main" val="12462678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4" name="Rectangle 6"/>
          <p:cNvSpPr>
            <a:spLocks noChangeArrowheads="1"/>
          </p:cNvSpPr>
          <p:nvPr/>
        </p:nvSpPr>
        <p:spPr bwMode="auto">
          <a:xfrm>
            <a:off x="228600" y="457200"/>
            <a:ext cx="86106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rtl="0">
              <a:spcBef>
                <a:spcPct val="20000"/>
              </a:spcBef>
              <a:buChar char="•"/>
              <a:defRPr sz="32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990600" indent="-533400" algn="l" rtl="0">
              <a:spcBef>
                <a:spcPct val="20000"/>
              </a:spcBef>
              <a:buChar char="–"/>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371600" indent="-457200" algn="l" rtl="0">
              <a:spcBef>
                <a:spcPct val="20000"/>
              </a:spcBef>
              <a:buChar char="•"/>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7526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2098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6670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31242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5814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40386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buFontTx/>
              <a:buNone/>
              <a:defRPr/>
            </a:pPr>
            <a:r>
              <a:rPr lang="en-US" altLang="en-US" smtClean="0"/>
              <a:t>	Disorders in which cortical bone is defective or scanty lead to fractures of long bones whereas disorders in which trabecular bone is defective or scanty lead to vertebral fractures and also may help in  fractures of lone bones because of the loss of reinforcement.</a:t>
            </a:r>
          </a:p>
          <a:p>
            <a:pPr eaLnBrk="1" hangingPunct="1">
              <a:buFontTx/>
              <a:buNone/>
              <a:defRPr/>
            </a:pPr>
            <a:r>
              <a:rPr lang="en-US" altLang="en-US" smtClean="0"/>
              <a:t>	</a:t>
            </a:r>
            <a:r>
              <a:rPr lang="en-US" altLang="en-US" smtClean="0">
                <a:solidFill>
                  <a:srgbClr val="66FF33"/>
                </a:solidFill>
              </a:rPr>
              <a:t>Bone is resorbed and formed continuously throughout life and these important processes are dependent upon three major types of bone cells.</a:t>
            </a:r>
          </a:p>
        </p:txBody>
      </p:sp>
    </p:spTree>
    <p:extLst>
      <p:ext uri="{BB962C8B-B14F-4D97-AF65-F5344CB8AC3E}">
        <p14:creationId xmlns:p14="http://schemas.microsoft.com/office/powerpoint/2010/main" val="13064910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Grp="1" noChangeArrowheads="1"/>
          </p:cNvSpPr>
          <p:nvPr>
            <p:ph type="body" idx="1"/>
          </p:nvPr>
        </p:nvSpPr>
        <p:spPr>
          <a:xfrm>
            <a:off x="228600" y="914400"/>
            <a:ext cx="8686800" cy="2057400"/>
          </a:xfrm>
        </p:spPr>
        <p:txBody>
          <a:bodyPr/>
          <a:lstStyle/>
          <a:p>
            <a:pPr marL="609600" indent="-609600" eaLnBrk="1" hangingPunct="1">
              <a:lnSpc>
                <a:spcPct val="90000"/>
              </a:lnSpc>
              <a:buFontTx/>
              <a:buNone/>
              <a:defRPr/>
            </a:pPr>
            <a:r>
              <a:rPr lang="en-US" altLang="en-US" sz="2800" smtClean="0"/>
              <a:t>	The bone forming cells which are actively involved in the synthesis of the matrix component of bone (primarily collagen) and probably facilitate the movement of minerals ions between extracellular fluids and bone surfaces.</a:t>
            </a:r>
          </a:p>
        </p:txBody>
      </p:sp>
      <p:sp>
        <p:nvSpPr>
          <p:cNvPr id="212996" name="Rectangle 4"/>
          <p:cNvSpPr>
            <a:spLocks noChangeArrowheads="1"/>
          </p:cNvSpPr>
          <p:nvPr/>
        </p:nvSpPr>
        <p:spPr bwMode="auto">
          <a:xfrm>
            <a:off x="533400" y="152400"/>
            <a:ext cx="7848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u="sng" smtClean="0">
                <a:solidFill>
                  <a:srgbClr val="66FF33"/>
                </a:solidFill>
              </a:rPr>
              <a:t>I. Osteoblasts:</a:t>
            </a:r>
          </a:p>
        </p:txBody>
      </p:sp>
      <p:sp>
        <p:nvSpPr>
          <p:cNvPr id="212997" name="Rectangle 5"/>
          <p:cNvSpPr>
            <a:spLocks noChangeArrowheads="1"/>
          </p:cNvSpPr>
          <p:nvPr/>
        </p:nvSpPr>
        <p:spPr bwMode="auto">
          <a:xfrm>
            <a:off x="533400" y="2971800"/>
            <a:ext cx="7848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u="sng" smtClean="0">
                <a:solidFill>
                  <a:srgbClr val="66FF33"/>
                </a:solidFill>
              </a:rPr>
              <a:t>II. Osteocytes:</a:t>
            </a:r>
          </a:p>
        </p:txBody>
      </p:sp>
      <p:sp>
        <p:nvSpPr>
          <p:cNvPr id="212998" name="Rectangle 6"/>
          <p:cNvSpPr>
            <a:spLocks noChangeArrowheads="1"/>
          </p:cNvSpPr>
          <p:nvPr/>
        </p:nvSpPr>
        <p:spPr bwMode="auto">
          <a:xfrm>
            <a:off x="228600" y="3657600"/>
            <a:ext cx="8610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rtl="0">
              <a:spcBef>
                <a:spcPct val="20000"/>
              </a:spcBef>
              <a:buChar char="•"/>
              <a:defRPr sz="32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990600" indent="-533400" algn="l" rtl="0">
              <a:spcBef>
                <a:spcPct val="20000"/>
              </a:spcBef>
              <a:buChar char="–"/>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371600" indent="-457200" algn="l" rtl="0">
              <a:spcBef>
                <a:spcPct val="20000"/>
              </a:spcBef>
              <a:buChar char="•"/>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7526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2098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6670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31242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5814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40386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buFontTx/>
              <a:buNone/>
              <a:defRPr/>
            </a:pPr>
            <a:r>
              <a:rPr lang="en-US" altLang="en-US" sz="2800" smtClean="0"/>
              <a:t>	The are believed to act as a cellular syncytium that permits translocation of mineral in and out of regions of bone removed from surfaces.</a:t>
            </a:r>
          </a:p>
        </p:txBody>
      </p:sp>
      <p:sp>
        <p:nvSpPr>
          <p:cNvPr id="213000" name="Rectangle 8"/>
          <p:cNvSpPr>
            <a:spLocks noChangeArrowheads="1"/>
          </p:cNvSpPr>
          <p:nvPr/>
        </p:nvSpPr>
        <p:spPr bwMode="auto">
          <a:xfrm>
            <a:off x="533400" y="5257800"/>
            <a:ext cx="7848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u="sng" smtClean="0">
                <a:solidFill>
                  <a:srgbClr val="66FF33"/>
                </a:solidFill>
              </a:rPr>
              <a:t>III. Osteoclasts:</a:t>
            </a:r>
          </a:p>
        </p:txBody>
      </p:sp>
      <p:sp>
        <p:nvSpPr>
          <p:cNvPr id="213001" name="Rectangle 9"/>
          <p:cNvSpPr>
            <a:spLocks noChangeArrowheads="1"/>
          </p:cNvSpPr>
          <p:nvPr/>
        </p:nvSpPr>
        <p:spPr bwMode="auto">
          <a:xfrm>
            <a:off x="228600" y="5791200"/>
            <a:ext cx="861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rtl="0">
              <a:spcBef>
                <a:spcPct val="20000"/>
              </a:spcBef>
              <a:buChar char="•"/>
              <a:defRPr sz="32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990600" indent="-533400" algn="l" rtl="0">
              <a:spcBef>
                <a:spcPct val="20000"/>
              </a:spcBef>
              <a:buChar char="–"/>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371600" indent="-457200" algn="l" rtl="0">
              <a:spcBef>
                <a:spcPct val="20000"/>
              </a:spcBef>
              <a:buChar char="•"/>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7526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2098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6670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31242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5814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40386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buFontTx/>
              <a:buNone/>
              <a:defRPr/>
            </a:pPr>
            <a:r>
              <a:rPr lang="en-US" altLang="en-US" sz="2800" smtClean="0"/>
              <a:t>	The bone resorption cells.</a:t>
            </a:r>
          </a:p>
        </p:txBody>
      </p:sp>
    </p:spTree>
    <p:extLst>
      <p:ext uri="{BB962C8B-B14F-4D97-AF65-F5344CB8AC3E}">
        <p14:creationId xmlns:p14="http://schemas.microsoft.com/office/powerpoint/2010/main" val="22795693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Osteomalacia</a:t>
            </a:r>
          </a:p>
        </p:txBody>
      </p:sp>
      <p:sp>
        <p:nvSpPr>
          <p:cNvPr id="214019" name="Rectangle 3"/>
          <p:cNvSpPr>
            <a:spLocks noGrp="1" noChangeArrowheads="1"/>
          </p:cNvSpPr>
          <p:nvPr>
            <p:ph type="body" idx="1"/>
          </p:nvPr>
        </p:nvSpPr>
        <p:spPr>
          <a:xfrm>
            <a:off x="228600" y="1371600"/>
            <a:ext cx="8686800" cy="5257800"/>
          </a:xfrm>
        </p:spPr>
        <p:txBody>
          <a:bodyPr/>
          <a:lstStyle/>
          <a:p>
            <a:pPr marL="609600" indent="-609600" eaLnBrk="1" hangingPunct="1">
              <a:lnSpc>
                <a:spcPct val="90000"/>
              </a:lnSpc>
              <a:buFontTx/>
              <a:buNone/>
              <a:defRPr/>
            </a:pPr>
            <a:r>
              <a:rPr lang="en-US" altLang="en-US" dirty="0" smtClean="0"/>
              <a:t>	</a:t>
            </a:r>
            <a:r>
              <a:rPr lang="en-US" altLang="en-US" dirty="0" smtClean="0">
                <a:solidFill>
                  <a:srgbClr val="FF3300"/>
                </a:solidFill>
              </a:rPr>
              <a:t>Failure of organic matrix (osteoid) of bone to mineralize normally.</a:t>
            </a:r>
          </a:p>
          <a:p>
            <a:pPr marL="609600" indent="-609600" eaLnBrk="1" hangingPunct="1">
              <a:lnSpc>
                <a:spcPct val="90000"/>
              </a:lnSpc>
              <a:buFontTx/>
              <a:buNone/>
              <a:defRPr/>
            </a:pPr>
            <a:r>
              <a:rPr lang="en-US" altLang="en-US" dirty="0" smtClean="0"/>
              <a:t>	A number of factors are critical for normal bone mineralization. An absence or a defect in any one of them may lead to </a:t>
            </a:r>
            <a:r>
              <a:rPr lang="en-US" altLang="en-US" dirty="0" err="1" smtClean="0"/>
              <a:t>osteomalacia</a:t>
            </a:r>
            <a:r>
              <a:rPr lang="en-US" altLang="en-US" dirty="0" smtClean="0">
                <a:solidFill>
                  <a:srgbClr val="FFFF00"/>
                </a:solidFill>
              </a:rPr>
              <a:t>, the most common biochemical causes are a decrease in the product of concentrations of calcium and phosphate in the extra-cellular fluid so that the supply of minerals to bone forming surfaces is inadequate.</a:t>
            </a:r>
          </a:p>
        </p:txBody>
      </p:sp>
    </p:spTree>
    <p:extLst>
      <p:ext uri="{BB962C8B-B14F-4D97-AF65-F5344CB8AC3E}">
        <p14:creationId xmlns:p14="http://schemas.microsoft.com/office/powerpoint/2010/main" val="3654673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Osteomalacia</a:t>
            </a:r>
          </a:p>
        </p:txBody>
      </p:sp>
      <p:sp>
        <p:nvSpPr>
          <p:cNvPr id="215043" name="Rectangle 3"/>
          <p:cNvSpPr>
            <a:spLocks noGrp="1" noChangeArrowheads="1"/>
          </p:cNvSpPr>
          <p:nvPr>
            <p:ph type="body" idx="1"/>
          </p:nvPr>
        </p:nvSpPr>
        <p:spPr>
          <a:xfrm>
            <a:off x="228600" y="1371600"/>
            <a:ext cx="8686800" cy="1981200"/>
          </a:xfrm>
        </p:spPr>
        <p:txBody>
          <a:bodyPr/>
          <a:lstStyle/>
          <a:p>
            <a:pPr marL="609600" indent="-609600" eaLnBrk="1" hangingPunct="1">
              <a:buFontTx/>
              <a:buNone/>
              <a:defRPr/>
            </a:pPr>
            <a:r>
              <a:rPr lang="en-US" altLang="en-US" smtClean="0"/>
              <a:t>	Other causes include abnormal or defective collagen production and a decrease in the PH at sites of mineralization.</a:t>
            </a:r>
          </a:p>
        </p:txBody>
      </p:sp>
    </p:spTree>
    <p:extLst>
      <p:ext uri="{BB962C8B-B14F-4D97-AF65-F5344CB8AC3E}">
        <p14:creationId xmlns:p14="http://schemas.microsoft.com/office/powerpoint/2010/main" val="2606701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4000" smtClean="0"/>
              <a:t>Disorders of the Parathyroid Glands</a:t>
            </a:r>
          </a:p>
        </p:txBody>
      </p:sp>
      <p:sp>
        <p:nvSpPr>
          <p:cNvPr id="8195" name="Rectangle 3"/>
          <p:cNvSpPr>
            <a:spLocks noGrp="1" noChangeArrowheads="1"/>
          </p:cNvSpPr>
          <p:nvPr>
            <p:ph type="body" idx="1"/>
          </p:nvPr>
        </p:nvSpPr>
        <p:spPr>
          <a:xfrm>
            <a:off x="457200" y="2057400"/>
            <a:ext cx="8229600" cy="4068763"/>
          </a:xfrm>
        </p:spPr>
        <p:txBody>
          <a:bodyPr/>
          <a:lstStyle/>
          <a:p>
            <a:pPr eaLnBrk="1" hangingPunct="1">
              <a:buFontTx/>
              <a:buNone/>
            </a:pPr>
            <a:r>
              <a:rPr lang="en-US" smtClean="0"/>
              <a:t>	</a:t>
            </a:r>
            <a:r>
              <a:rPr lang="en-US" smtClean="0">
                <a:solidFill>
                  <a:srgbClr val="FF3300"/>
                </a:solidFill>
              </a:rPr>
              <a:t>Calcitonin is therefore the physiological antagonist of PTH</a:t>
            </a:r>
            <a:r>
              <a:rPr lang="en-US" smtClean="0"/>
              <a:t>. The two hormones act in concert to maintain normal concentration of calcium ion in the extracellular fluid.</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457200" y="76200"/>
            <a:ext cx="8229600" cy="639763"/>
          </a:xfrm>
        </p:spPr>
        <p:txBody>
          <a:bodyPr/>
          <a:lstStyle/>
          <a:p>
            <a:pPr eaLnBrk="1" hangingPunct="1">
              <a:defRPr/>
            </a:pPr>
            <a:r>
              <a:rPr lang="en-US" altLang="en-US" sz="3600" smtClean="0"/>
              <a:t>Etiology of Osteomalacia</a:t>
            </a:r>
          </a:p>
        </p:txBody>
      </p:sp>
      <p:sp>
        <p:nvSpPr>
          <p:cNvPr id="216067" name="Rectangle 3"/>
          <p:cNvSpPr>
            <a:spLocks noGrp="1" noChangeArrowheads="1"/>
          </p:cNvSpPr>
          <p:nvPr>
            <p:ph type="body" idx="1"/>
          </p:nvPr>
        </p:nvSpPr>
        <p:spPr>
          <a:xfrm>
            <a:off x="228600" y="1371600"/>
            <a:ext cx="8686800" cy="5486400"/>
          </a:xfrm>
        </p:spPr>
        <p:txBody>
          <a:bodyPr/>
          <a:lstStyle/>
          <a:p>
            <a:pPr marL="609600" indent="-609600" eaLnBrk="1" hangingPunct="1">
              <a:lnSpc>
                <a:spcPct val="80000"/>
              </a:lnSpc>
              <a:buFontTx/>
              <a:buAutoNum type="arabicPeriod"/>
              <a:defRPr/>
            </a:pPr>
            <a:r>
              <a:rPr lang="en-US" altLang="en-US" sz="2800" smtClean="0"/>
              <a:t>Inadequate sunlight exposure without dietary supplementation.</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House- or institution bound people.</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Atmosphere smog.</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Long term residence in far northern &amp; far southern latitudes.</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Excessive covering of body with clothing.</a:t>
            </a:r>
          </a:p>
          <a:p>
            <a:pPr marL="609600" indent="-609600" eaLnBrk="1" hangingPunct="1">
              <a:lnSpc>
                <a:spcPct val="80000"/>
              </a:lnSpc>
              <a:buFont typeface="Wingdings" panose="05000000000000000000" pitchFamily="2" charset="2"/>
              <a:buAutoNum type="arabicPeriod"/>
              <a:defRPr/>
            </a:pPr>
            <a:r>
              <a:rPr lang="en-US" altLang="en-US" sz="2800" smtClean="0"/>
              <a:t>Gastrointestinal diseases that interrupts the normal enterohepatic recycling of vit. D &amp; its metabolites, resulting in their fecal loss.</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Chronic steatorrhea (pancreatic)</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Malabsorption (gluten-sensitive enteropathy)</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Surgical resection of large parts of intestine.</a:t>
            </a:r>
          </a:p>
          <a:p>
            <a:pPr marL="990600" lvl="1" indent="-533400" eaLnBrk="1" hangingPunct="1">
              <a:lnSpc>
                <a:spcPct val="80000"/>
              </a:lnSpc>
              <a:buFont typeface="Wingdings" panose="05000000000000000000" pitchFamily="2" charset="2"/>
              <a:buChar char="Ø"/>
              <a:defRPr/>
            </a:pPr>
            <a:r>
              <a:rPr lang="en-US" altLang="en-US" sz="2400" smtClean="0">
                <a:solidFill>
                  <a:srgbClr val="FFFFCC"/>
                </a:solidFill>
              </a:rPr>
              <a:t>Formation of biliary fistulas.</a:t>
            </a:r>
          </a:p>
        </p:txBody>
      </p:sp>
      <p:sp>
        <p:nvSpPr>
          <p:cNvPr id="216068" name="Rectangle 4"/>
          <p:cNvSpPr>
            <a:spLocks noChangeArrowheads="1"/>
          </p:cNvSpPr>
          <p:nvPr/>
        </p:nvSpPr>
        <p:spPr bwMode="auto">
          <a:xfrm>
            <a:off x="533400" y="533400"/>
            <a:ext cx="7848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rtl="1" eaLnBrk="1" hangingPunct="1">
              <a:defRPr/>
            </a:pPr>
            <a:r>
              <a:rPr lang="en-US" altLang="en-US" sz="3200" smtClean="0">
                <a:solidFill>
                  <a:srgbClr val="66FF33"/>
                </a:solidFill>
              </a:rPr>
              <a:t>Vitamin D deficiency:</a:t>
            </a:r>
          </a:p>
        </p:txBody>
      </p:sp>
    </p:spTree>
    <p:extLst>
      <p:ext uri="{BB962C8B-B14F-4D97-AF65-F5344CB8AC3E}">
        <p14:creationId xmlns:p14="http://schemas.microsoft.com/office/powerpoint/2010/main" val="28805595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457200" y="152400"/>
            <a:ext cx="8229600" cy="639763"/>
          </a:xfrm>
        </p:spPr>
        <p:txBody>
          <a:bodyPr/>
          <a:lstStyle/>
          <a:p>
            <a:pPr eaLnBrk="1" hangingPunct="1">
              <a:defRPr/>
            </a:pPr>
            <a:r>
              <a:rPr lang="en-US" altLang="en-US" sz="4000" smtClean="0"/>
              <a:t>Etiology of Osteomalacia</a:t>
            </a:r>
          </a:p>
        </p:txBody>
      </p:sp>
      <p:sp>
        <p:nvSpPr>
          <p:cNvPr id="217091" name="Rectangle 3"/>
          <p:cNvSpPr>
            <a:spLocks noGrp="1" noChangeArrowheads="1"/>
          </p:cNvSpPr>
          <p:nvPr>
            <p:ph type="body" idx="1"/>
          </p:nvPr>
        </p:nvSpPr>
        <p:spPr>
          <a:xfrm>
            <a:off x="228600" y="1600200"/>
            <a:ext cx="8686800" cy="5181600"/>
          </a:xfrm>
        </p:spPr>
        <p:txBody>
          <a:bodyPr/>
          <a:lstStyle/>
          <a:p>
            <a:pPr marL="609600" indent="-609600" eaLnBrk="1" hangingPunct="1">
              <a:buFontTx/>
              <a:buAutoNum type="arabicPeriod" startAt="3"/>
              <a:defRPr/>
            </a:pPr>
            <a:r>
              <a:rPr lang="en-US" altLang="en-US" sz="2800" smtClean="0"/>
              <a:t>Impaired synthesis of 1,25(OH)2D3 by the kidney.</a:t>
            </a:r>
          </a:p>
          <a:p>
            <a:pPr marL="990600" lvl="1" indent="-533400" eaLnBrk="1" hangingPunct="1">
              <a:buFont typeface="Wingdings" panose="05000000000000000000" pitchFamily="2" charset="2"/>
              <a:buChar char="Ø"/>
              <a:defRPr/>
            </a:pPr>
            <a:r>
              <a:rPr lang="en-US" altLang="en-US" sz="2400" smtClean="0">
                <a:solidFill>
                  <a:srgbClr val="FFFFCC"/>
                </a:solidFill>
              </a:rPr>
              <a:t>Nephron loss, as occurs in chronic kidney disease</a:t>
            </a:r>
          </a:p>
          <a:p>
            <a:pPr marL="990600" lvl="1" indent="-533400" eaLnBrk="1" hangingPunct="1">
              <a:buFont typeface="Wingdings" panose="05000000000000000000" pitchFamily="2" charset="2"/>
              <a:buChar char="Ø"/>
              <a:defRPr/>
            </a:pPr>
            <a:r>
              <a:rPr lang="en-US" altLang="en-US" sz="2400" smtClean="0">
                <a:solidFill>
                  <a:srgbClr val="FFFFCC"/>
                </a:solidFill>
              </a:rPr>
              <a:t>Functional impairment of 1,25(OH)2D3 hydroxylase (eg. In hypoparathyroidism)</a:t>
            </a:r>
          </a:p>
          <a:p>
            <a:pPr marL="990600" lvl="1" indent="-533400" eaLnBrk="1" hangingPunct="1">
              <a:buFont typeface="Wingdings" panose="05000000000000000000" pitchFamily="2" charset="2"/>
              <a:buChar char="Ø"/>
              <a:defRPr/>
            </a:pPr>
            <a:r>
              <a:rPr lang="en-US" altLang="en-US" sz="2400" smtClean="0">
                <a:solidFill>
                  <a:srgbClr val="FFFFCC"/>
                </a:solidFill>
              </a:rPr>
              <a:t>Congenital absence of 1,25(OH)2D3 hydroxylase (vit. D-dependency rickets type I).</a:t>
            </a:r>
          </a:p>
          <a:p>
            <a:pPr marL="990600" lvl="1" indent="-533400" eaLnBrk="1" hangingPunct="1">
              <a:buFont typeface="Wingdings" panose="05000000000000000000" pitchFamily="2" charset="2"/>
              <a:buChar char="Ø"/>
              <a:defRPr/>
            </a:pPr>
            <a:r>
              <a:rPr lang="en-US" altLang="en-US" sz="2400" smtClean="0">
                <a:solidFill>
                  <a:srgbClr val="FFFFCC"/>
                </a:solidFill>
              </a:rPr>
              <a:t>Suppression of 1,25(OH)2D3 production by endogenously produced substance (cancer).</a:t>
            </a:r>
          </a:p>
          <a:p>
            <a:pPr marL="609600" indent="-609600" eaLnBrk="1" hangingPunct="1">
              <a:buFont typeface="Wingdings" panose="05000000000000000000" pitchFamily="2" charset="2"/>
              <a:buAutoNum type="arabicPeriod" startAt="4"/>
              <a:defRPr/>
            </a:pPr>
            <a:r>
              <a:rPr lang="en-US" altLang="en-US" sz="2800" smtClean="0"/>
              <a:t>Target cell resistance to 1,25(OH)2D3 e.g. absent, or diminished number of 1,25(OH)2D3 receptors, as in vit.D-dependency rickets type II.</a:t>
            </a:r>
          </a:p>
        </p:txBody>
      </p:sp>
      <p:sp>
        <p:nvSpPr>
          <p:cNvPr id="217092" name="Rectangle 4"/>
          <p:cNvSpPr>
            <a:spLocks noChangeArrowheads="1"/>
          </p:cNvSpPr>
          <p:nvPr/>
        </p:nvSpPr>
        <p:spPr bwMode="auto">
          <a:xfrm>
            <a:off x="533400" y="762000"/>
            <a:ext cx="7848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rtl="1" eaLnBrk="1" hangingPunct="1">
              <a:defRPr/>
            </a:pPr>
            <a:r>
              <a:rPr lang="en-US" altLang="en-US" sz="3200" smtClean="0">
                <a:solidFill>
                  <a:srgbClr val="66FF33"/>
                </a:solidFill>
              </a:rPr>
              <a:t>Vitamin D deficiency:</a:t>
            </a:r>
          </a:p>
        </p:txBody>
      </p:sp>
    </p:spTree>
    <p:extLst>
      <p:ext uri="{BB962C8B-B14F-4D97-AF65-F5344CB8AC3E}">
        <p14:creationId xmlns:p14="http://schemas.microsoft.com/office/powerpoint/2010/main" val="32235143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457200" y="152400"/>
            <a:ext cx="8229600" cy="639763"/>
          </a:xfrm>
        </p:spPr>
        <p:txBody>
          <a:bodyPr/>
          <a:lstStyle/>
          <a:p>
            <a:pPr eaLnBrk="1" hangingPunct="1">
              <a:defRPr/>
            </a:pPr>
            <a:r>
              <a:rPr lang="en-US" altLang="en-US" sz="4000" smtClean="0"/>
              <a:t>Etiology of Osteomalacia</a:t>
            </a:r>
          </a:p>
        </p:txBody>
      </p:sp>
      <p:sp>
        <p:nvSpPr>
          <p:cNvPr id="218115" name="Rectangle 3"/>
          <p:cNvSpPr>
            <a:spLocks noGrp="1" noChangeArrowheads="1"/>
          </p:cNvSpPr>
          <p:nvPr>
            <p:ph type="body" idx="1"/>
          </p:nvPr>
        </p:nvSpPr>
        <p:spPr>
          <a:xfrm>
            <a:off x="228600" y="1600200"/>
            <a:ext cx="8686800" cy="5181600"/>
          </a:xfrm>
        </p:spPr>
        <p:txBody>
          <a:bodyPr/>
          <a:lstStyle/>
          <a:p>
            <a:pPr marL="609600" indent="-609600" eaLnBrk="1" hangingPunct="1">
              <a:lnSpc>
                <a:spcPct val="90000"/>
              </a:lnSpc>
              <a:buFontTx/>
              <a:buNone/>
              <a:defRPr/>
            </a:pPr>
            <a:r>
              <a:rPr lang="en-US" altLang="en-US" smtClean="0"/>
              <a:t>Dietary</a:t>
            </a:r>
          </a:p>
          <a:p>
            <a:pPr marL="990600" lvl="1" indent="-533400" eaLnBrk="1" hangingPunct="1">
              <a:lnSpc>
                <a:spcPct val="90000"/>
              </a:lnSpc>
              <a:buFont typeface="Wingdings" panose="05000000000000000000" pitchFamily="2" charset="2"/>
              <a:buChar char="Ø"/>
              <a:defRPr/>
            </a:pPr>
            <a:r>
              <a:rPr lang="en-US" altLang="en-US" smtClean="0">
                <a:solidFill>
                  <a:srgbClr val="FFFFCC"/>
                </a:solidFill>
              </a:rPr>
              <a:t>Low intake of phosphate.</a:t>
            </a:r>
          </a:p>
          <a:p>
            <a:pPr marL="990600" lvl="1" indent="-533400" eaLnBrk="1" hangingPunct="1">
              <a:lnSpc>
                <a:spcPct val="90000"/>
              </a:lnSpc>
              <a:buFont typeface="Wingdings" panose="05000000000000000000" pitchFamily="2" charset="2"/>
              <a:buChar char="Ø"/>
              <a:defRPr/>
            </a:pPr>
            <a:r>
              <a:rPr lang="en-US" altLang="en-US" smtClean="0">
                <a:solidFill>
                  <a:srgbClr val="FFFFCC"/>
                </a:solidFill>
              </a:rPr>
              <a:t>Excessive ingestion of aluminum hydroxide.</a:t>
            </a:r>
          </a:p>
          <a:p>
            <a:pPr marL="609600" indent="-609600" eaLnBrk="1" hangingPunct="1">
              <a:lnSpc>
                <a:spcPct val="90000"/>
              </a:lnSpc>
              <a:buFont typeface="Wingdings" panose="05000000000000000000" pitchFamily="2" charset="2"/>
              <a:buNone/>
              <a:defRPr/>
            </a:pPr>
            <a:r>
              <a:rPr lang="en-US" altLang="en-US" smtClean="0"/>
              <a:t>Impaired renal tubular reabsorption of phosphate</a:t>
            </a:r>
          </a:p>
          <a:p>
            <a:pPr marL="990600" lvl="1" indent="-533400" eaLnBrk="1" hangingPunct="1">
              <a:lnSpc>
                <a:spcPct val="90000"/>
              </a:lnSpc>
              <a:buFont typeface="Wingdings" panose="05000000000000000000" pitchFamily="2" charset="2"/>
              <a:buChar char="Ø"/>
              <a:defRPr/>
            </a:pPr>
            <a:r>
              <a:rPr lang="en-US" altLang="en-US" smtClean="0">
                <a:solidFill>
                  <a:srgbClr val="FFFFCC"/>
                </a:solidFill>
              </a:rPr>
              <a:t>X-linked hypophosphataemia.</a:t>
            </a:r>
          </a:p>
          <a:p>
            <a:pPr marL="990600" lvl="1" indent="-533400" eaLnBrk="1" hangingPunct="1">
              <a:lnSpc>
                <a:spcPct val="90000"/>
              </a:lnSpc>
              <a:buFont typeface="Wingdings" panose="05000000000000000000" pitchFamily="2" charset="2"/>
              <a:buChar char="Ø"/>
              <a:defRPr/>
            </a:pPr>
            <a:r>
              <a:rPr lang="en-US" altLang="en-US" smtClean="0">
                <a:solidFill>
                  <a:srgbClr val="FFFFCC"/>
                </a:solidFill>
              </a:rPr>
              <a:t>Adult-onset hypophosphataemia.</a:t>
            </a:r>
          </a:p>
          <a:p>
            <a:pPr marL="990600" lvl="1" indent="-533400" eaLnBrk="1" hangingPunct="1">
              <a:lnSpc>
                <a:spcPct val="90000"/>
              </a:lnSpc>
              <a:buFont typeface="Wingdings" panose="05000000000000000000" pitchFamily="2" charset="2"/>
              <a:buChar char="Ø"/>
              <a:defRPr/>
            </a:pPr>
            <a:r>
              <a:rPr lang="en-US" altLang="en-US" smtClean="0">
                <a:solidFill>
                  <a:srgbClr val="FFFFCC"/>
                </a:solidFill>
              </a:rPr>
              <a:t>Other acquired &amp; hereditary renal tubular disorders associated with renal phosphate loss (Fanconi’s sydnrome, Wilson’s disease).</a:t>
            </a:r>
          </a:p>
          <a:p>
            <a:pPr marL="990600" lvl="1" indent="-533400" eaLnBrk="1" hangingPunct="1">
              <a:lnSpc>
                <a:spcPct val="90000"/>
              </a:lnSpc>
              <a:buFont typeface="Wingdings" panose="05000000000000000000" pitchFamily="2" charset="2"/>
              <a:buChar char="Ø"/>
              <a:defRPr/>
            </a:pPr>
            <a:r>
              <a:rPr lang="en-US" altLang="en-US" smtClean="0">
                <a:solidFill>
                  <a:srgbClr val="FFFFCC"/>
                </a:solidFill>
              </a:rPr>
              <a:t>Tumor-associated hypophosphataemia</a:t>
            </a:r>
          </a:p>
        </p:txBody>
      </p:sp>
      <p:sp>
        <p:nvSpPr>
          <p:cNvPr id="218116" name="Rectangle 4"/>
          <p:cNvSpPr>
            <a:spLocks noChangeArrowheads="1"/>
          </p:cNvSpPr>
          <p:nvPr/>
        </p:nvSpPr>
        <p:spPr bwMode="auto">
          <a:xfrm>
            <a:off x="533400" y="762000"/>
            <a:ext cx="7848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rtl="1" eaLnBrk="1" hangingPunct="1">
              <a:defRPr/>
            </a:pPr>
            <a:r>
              <a:rPr lang="en-US" altLang="en-US" sz="3200" smtClean="0">
                <a:solidFill>
                  <a:srgbClr val="66FF33"/>
                </a:solidFill>
              </a:rPr>
              <a:t>Phosphate deficiency:</a:t>
            </a:r>
          </a:p>
        </p:txBody>
      </p:sp>
    </p:spTree>
    <p:extLst>
      <p:ext uri="{BB962C8B-B14F-4D97-AF65-F5344CB8AC3E}">
        <p14:creationId xmlns:p14="http://schemas.microsoft.com/office/powerpoint/2010/main" val="5637938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Etiology of Osteomalacia</a:t>
            </a:r>
          </a:p>
        </p:txBody>
      </p:sp>
      <p:sp>
        <p:nvSpPr>
          <p:cNvPr id="220163" name="Rectangle 3"/>
          <p:cNvSpPr>
            <a:spLocks noGrp="1" noChangeArrowheads="1"/>
          </p:cNvSpPr>
          <p:nvPr>
            <p:ph type="body" idx="1"/>
          </p:nvPr>
        </p:nvSpPr>
        <p:spPr>
          <a:xfrm>
            <a:off x="228600" y="1752600"/>
            <a:ext cx="8686800" cy="2895600"/>
          </a:xfrm>
        </p:spPr>
        <p:txBody>
          <a:bodyPr/>
          <a:lstStyle/>
          <a:p>
            <a:pPr marL="609600" indent="-609600" eaLnBrk="1" hangingPunct="1">
              <a:defRPr/>
            </a:pPr>
            <a:r>
              <a:rPr lang="en-US" altLang="en-US" smtClean="0"/>
              <a:t>Chronic renal failure</a:t>
            </a:r>
          </a:p>
          <a:p>
            <a:pPr marL="609600" indent="-609600" eaLnBrk="1" hangingPunct="1">
              <a:defRPr/>
            </a:pPr>
            <a:r>
              <a:rPr lang="en-US" altLang="en-US" smtClean="0"/>
              <a:t>Distal renal tubular acidosis</a:t>
            </a:r>
          </a:p>
          <a:p>
            <a:pPr marL="609600" indent="-609600" eaLnBrk="1" hangingPunct="1">
              <a:defRPr/>
            </a:pPr>
            <a:r>
              <a:rPr lang="en-US" altLang="en-US" smtClean="0"/>
              <a:t>Ureterosigmoidoscopy</a:t>
            </a:r>
          </a:p>
          <a:p>
            <a:pPr marL="609600" indent="-609600" eaLnBrk="1" hangingPunct="1">
              <a:defRPr/>
            </a:pPr>
            <a:r>
              <a:rPr lang="en-US" altLang="en-US" smtClean="0"/>
              <a:t>Chronic acetazolamide &amp; ammonium chloride administration</a:t>
            </a:r>
          </a:p>
        </p:txBody>
      </p:sp>
      <p:sp>
        <p:nvSpPr>
          <p:cNvPr id="220164" name="Rectangle 4"/>
          <p:cNvSpPr>
            <a:spLocks noChangeArrowheads="1"/>
          </p:cNvSpPr>
          <p:nvPr/>
        </p:nvSpPr>
        <p:spPr bwMode="auto">
          <a:xfrm>
            <a:off x="533400" y="838200"/>
            <a:ext cx="7848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u="sng" smtClean="0">
                <a:solidFill>
                  <a:srgbClr val="66FF33"/>
                </a:solidFill>
              </a:rPr>
              <a:t>Systemic Acidosis:</a:t>
            </a:r>
          </a:p>
        </p:txBody>
      </p:sp>
      <p:sp>
        <p:nvSpPr>
          <p:cNvPr id="220165" name="Rectangle 5"/>
          <p:cNvSpPr>
            <a:spLocks noChangeArrowheads="1"/>
          </p:cNvSpPr>
          <p:nvPr/>
        </p:nvSpPr>
        <p:spPr bwMode="auto">
          <a:xfrm>
            <a:off x="533400" y="4389438"/>
            <a:ext cx="7848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u="sng" smtClean="0">
                <a:solidFill>
                  <a:srgbClr val="66FF33"/>
                </a:solidFill>
              </a:rPr>
              <a:t>Drug induced Osteomalacia:</a:t>
            </a:r>
          </a:p>
        </p:txBody>
      </p:sp>
      <p:sp>
        <p:nvSpPr>
          <p:cNvPr id="220166" name="Rectangle 6"/>
          <p:cNvSpPr>
            <a:spLocks noChangeArrowheads="1"/>
          </p:cNvSpPr>
          <p:nvPr/>
        </p:nvSpPr>
        <p:spPr bwMode="auto">
          <a:xfrm>
            <a:off x="228600" y="5181600"/>
            <a:ext cx="8610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l" rtl="0">
              <a:spcBef>
                <a:spcPct val="20000"/>
              </a:spcBef>
              <a:buChar char="•"/>
              <a:defRPr sz="32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990600" indent="-533400" algn="l" rtl="0">
              <a:spcBef>
                <a:spcPct val="20000"/>
              </a:spcBef>
              <a:buChar char="–"/>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371600" indent="-457200" algn="l" rtl="0">
              <a:spcBef>
                <a:spcPct val="20000"/>
              </a:spcBef>
              <a:buChar char="•"/>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7526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209800" indent="-381000" algn="l" rtl="0">
              <a:spcBef>
                <a:spcPct val="20000"/>
              </a:spcBef>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6670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31242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5814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4038600" indent="-381000" fontAlgn="base">
              <a:spcBef>
                <a:spcPct val="20000"/>
              </a:spcBef>
              <a:spcAft>
                <a:spcPct val="0"/>
              </a:spcAft>
              <a:buChar char="»"/>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buFontTx/>
              <a:buNone/>
              <a:defRPr/>
            </a:pPr>
            <a:endParaRPr lang="en-US" altLang="en-US" smtClean="0"/>
          </a:p>
        </p:txBody>
      </p:sp>
    </p:spTree>
    <p:extLst>
      <p:ext uri="{BB962C8B-B14F-4D97-AF65-F5344CB8AC3E}">
        <p14:creationId xmlns:p14="http://schemas.microsoft.com/office/powerpoint/2010/main" val="17947065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1187" name="Rectangle 3"/>
          <p:cNvSpPr>
            <a:spLocks noGrp="1" noChangeArrowheads="1"/>
          </p:cNvSpPr>
          <p:nvPr>
            <p:ph type="body" idx="1"/>
          </p:nvPr>
        </p:nvSpPr>
        <p:spPr>
          <a:xfrm>
            <a:off x="228600" y="1371600"/>
            <a:ext cx="8686800" cy="3429000"/>
          </a:xfrm>
        </p:spPr>
        <p:txBody>
          <a:bodyPr/>
          <a:lstStyle/>
          <a:p>
            <a:pPr marL="609600" indent="-609600" eaLnBrk="1" hangingPunct="1">
              <a:buFontTx/>
              <a:buNone/>
              <a:defRPr/>
            </a:pPr>
            <a:r>
              <a:rPr lang="en-US" altLang="en-US" smtClean="0"/>
              <a:t>	Patients with osteomalacia go through three phases of development characterized by unique changes in the serum concentration of calcium, phosphate, PTH and vit D3 levels and the radiographically assessed bone lesions.</a:t>
            </a:r>
          </a:p>
        </p:txBody>
      </p:sp>
    </p:spTree>
    <p:extLst>
      <p:ext uri="{BB962C8B-B14F-4D97-AF65-F5344CB8AC3E}">
        <p14:creationId xmlns:p14="http://schemas.microsoft.com/office/powerpoint/2010/main" val="1621051670"/>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2211" name="Rectangle 3"/>
          <p:cNvSpPr>
            <a:spLocks noGrp="1" noChangeArrowheads="1"/>
          </p:cNvSpPr>
          <p:nvPr>
            <p:ph type="body" idx="1"/>
          </p:nvPr>
        </p:nvSpPr>
        <p:spPr>
          <a:xfrm>
            <a:off x="228600" y="1371600"/>
            <a:ext cx="8686800" cy="3429000"/>
          </a:xfrm>
        </p:spPr>
        <p:txBody>
          <a:bodyPr/>
          <a:lstStyle/>
          <a:p>
            <a:pPr marL="609600" indent="-609600" eaLnBrk="1" hangingPunct="1">
              <a:buFontTx/>
              <a:buNone/>
              <a:defRPr/>
            </a:pPr>
            <a:r>
              <a:rPr lang="en-US" altLang="en-US" smtClean="0"/>
              <a:t>	In the first stage there is mild hypocalcaemia, appropriately increased serum PTH, normal or slightly decreased serum phosphate and decreased serum 25OHD3.</a:t>
            </a:r>
          </a:p>
        </p:txBody>
      </p:sp>
    </p:spTree>
    <p:extLst>
      <p:ext uri="{BB962C8B-B14F-4D97-AF65-F5344CB8AC3E}">
        <p14:creationId xmlns:p14="http://schemas.microsoft.com/office/powerpoint/2010/main" val="55909211"/>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3235" name="Rectangle 3"/>
          <p:cNvSpPr>
            <a:spLocks noGrp="1" noChangeArrowheads="1"/>
          </p:cNvSpPr>
          <p:nvPr>
            <p:ph type="body" idx="1"/>
          </p:nvPr>
        </p:nvSpPr>
        <p:spPr>
          <a:xfrm>
            <a:off x="228600" y="1371600"/>
            <a:ext cx="8686800" cy="3429000"/>
          </a:xfrm>
        </p:spPr>
        <p:txBody>
          <a:bodyPr/>
          <a:lstStyle/>
          <a:p>
            <a:pPr marL="609600" indent="-609600" eaLnBrk="1" hangingPunct="1">
              <a:lnSpc>
                <a:spcPct val="90000"/>
              </a:lnSpc>
              <a:buFontTx/>
              <a:buNone/>
              <a:defRPr/>
            </a:pPr>
            <a:r>
              <a:rPr lang="en-US" altLang="en-US" smtClean="0"/>
              <a:t>	In the second stage serum 25OHD3 decreases slightly or not at all, the serum calcium concentration is restored to normal, but paradoxically there is only a small decrease in serum PTH. Hypophosphataemia and bone lesions worsern.</a:t>
            </a:r>
          </a:p>
        </p:txBody>
      </p:sp>
    </p:spTree>
    <p:extLst>
      <p:ext uri="{BB962C8B-B14F-4D97-AF65-F5344CB8AC3E}">
        <p14:creationId xmlns:p14="http://schemas.microsoft.com/office/powerpoint/2010/main" val="3293138827"/>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4259" name="Rectangle 3"/>
          <p:cNvSpPr>
            <a:spLocks noGrp="1" noChangeArrowheads="1"/>
          </p:cNvSpPr>
          <p:nvPr>
            <p:ph type="body" idx="1"/>
          </p:nvPr>
        </p:nvSpPr>
        <p:spPr>
          <a:xfrm>
            <a:off x="228600" y="1371600"/>
            <a:ext cx="8686800" cy="4800600"/>
          </a:xfrm>
        </p:spPr>
        <p:txBody>
          <a:bodyPr/>
          <a:lstStyle/>
          <a:p>
            <a:pPr marL="609600" indent="-609600" eaLnBrk="1" hangingPunct="1">
              <a:buFontTx/>
              <a:buNone/>
              <a:defRPr/>
            </a:pPr>
            <a:r>
              <a:rPr lang="en-US" altLang="en-US" smtClean="0"/>
              <a:t>	In the third stage, when florid osteomalacia manifests, serum 25OHD3 decreases to almost undetectable levels, Hypocalcaemia is again apparent and is more severe than in stage I                                                   and the degree of hypophosphataemia is as severe as in stage II and serum PTH increases further and is appropriate for the degree of hypocalcaemia.</a:t>
            </a:r>
          </a:p>
        </p:txBody>
      </p:sp>
    </p:spTree>
    <p:extLst>
      <p:ext uri="{BB962C8B-B14F-4D97-AF65-F5344CB8AC3E}">
        <p14:creationId xmlns:p14="http://schemas.microsoft.com/office/powerpoint/2010/main" val="3396503241"/>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5283" name="Rectangle 3"/>
          <p:cNvSpPr>
            <a:spLocks noGrp="1" noChangeArrowheads="1"/>
          </p:cNvSpPr>
          <p:nvPr>
            <p:ph type="body" idx="1"/>
          </p:nvPr>
        </p:nvSpPr>
        <p:spPr>
          <a:xfrm>
            <a:off x="228600" y="1371600"/>
            <a:ext cx="8686800" cy="4800600"/>
          </a:xfrm>
        </p:spPr>
        <p:txBody>
          <a:bodyPr/>
          <a:lstStyle/>
          <a:p>
            <a:pPr marL="609600" indent="-609600" eaLnBrk="1" hangingPunct="1">
              <a:lnSpc>
                <a:spcPct val="90000"/>
              </a:lnSpc>
              <a:buFontTx/>
              <a:buNone/>
              <a:defRPr/>
            </a:pPr>
            <a:r>
              <a:rPr lang="en-US" altLang="en-US" dirty="0" smtClean="0"/>
              <a:t>	The underlying defect leading to these changes is </a:t>
            </a:r>
            <a:r>
              <a:rPr lang="en-US" altLang="en-US" dirty="0" smtClean="0">
                <a:solidFill>
                  <a:srgbClr val="FF3300"/>
                </a:solidFill>
              </a:rPr>
              <a:t>the decrease in the production of 1,25(OH)2D3 which is due to diminished availability of the major circulating metabolites of </a:t>
            </a:r>
            <a:r>
              <a:rPr lang="en-US" altLang="en-US" dirty="0" err="1" smtClean="0">
                <a:solidFill>
                  <a:srgbClr val="FF3300"/>
                </a:solidFill>
              </a:rPr>
              <a:t>vit</a:t>
            </a:r>
            <a:r>
              <a:rPr lang="en-US" altLang="en-US" dirty="0" smtClean="0">
                <a:solidFill>
                  <a:srgbClr val="FF3300"/>
                </a:solidFill>
              </a:rPr>
              <a:t> D 25OHD3.</a:t>
            </a:r>
            <a:r>
              <a:rPr lang="en-US" altLang="en-US" dirty="0" smtClean="0"/>
              <a:t> </a:t>
            </a:r>
          </a:p>
          <a:p>
            <a:pPr marL="609600" indent="-609600" eaLnBrk="1" hangingPunct="1">
              <a:lnSpc>
                <a:spcPct val="90000"/>
              </a:lnSpc>
              <a:buFontTx/>
              <a:buNone/>
              <a:defRPr/>
            </a:pPr>
            <a:r>
              <a:rPr lang="en-US" altLang="en-US" dirty="0" smtClean="0"/>
              <a:t>	The decreased 1,25(OH)2D3 results in </a:t>
            </a:r>
            <a:r>
              <a:rPr lang="en-US" altLang="en-US" dirty="0" smtClean="0">
                <a:solidFill>
                  <a:srgbClr val="C00000"/>
                </a:solidFill>
              </a:rPr>
              <a:t>decreased intestinal calcium </a:t>
            </a:r>
            <a:r>
              <a:rPr lang="en-US" altLang="en-US" dirty="0" err="1" smtClean="0">
                <a:solidFill>
                  <a:srgbClr val="C00000"/>
                </a:solidFill>
              </a:rPr>
              <a:t>absorbtion</a:t>
            </a:r>
            <a:r>
              <a:rPr lang="en-US" altLang="en-US" dirty="0" smtClean="0">
                <a:solidFill>
                  <a:srgbClr val="C00000"/>
                </a:solidFill>
              </a:rPr>
              <a:t>, decreased bone resorption</a:t>
            </a:r>
            <a:r>
              <a:rPr lang="en-US" altLang="en-US" dirty="0" smtClean="0"/>
              <a:t>, </a:t>
            </a:r>
            <a:r>
              <a:rPr lang="en-US" altLang="en-US" dirty="0" smtClean="0">
                <a:solidFill>
                  <a:srgbClr val="C00000"/>
                </a:solidFill>
              </a:rPr>
              <a:t>hypocalcaemia</a:t>
            </a:r>
            <a:r>
              <a:rPr lang="en-US" altLang="en-US" dirty="0" smtClean="0"/>
              <a:t>, </a:t>
            </a:r>
            <a:r>
              <a:rPr lang="en-US" altLang="en-US" dirty="0" smtClean="0">
                <a:solidFill>
                  <a:srgbClr val="C00000"/>
                </a:solidFill>
              </a:rPr>
              <a:t>increased PTH secretion </a:t>
            </a:r>
            <a:r>
              <a:rPr lang="en-US" altLang="en-US" dirty="0" smtClean="0"/>
              <a:t>and </a:t>
            </a:r>
            <a:r>
              <a:rPr lang="en-US" altLang="en-US" dirty="0" err="1" smtClean="0">
                <a:solidFill>
                  <a:srgbClr val="C00000"/>
                </a:solidFill>
              </a:rPr>
              <a:t>hypophosphataemia</a:t>
            </a:r>
            <a:r>
              <a:rPr lang="en-US" altLang="en-US" dirty="0" smtClean="0"/>
              <a:t> .</a:t>
            </a:r>
          </a:p>
        </p:txBody>
      </p:sp>
    </p:spTree>
    <p:extLst>
      <p:ext uri="{BB962C8B-B14F-4D97-AF65-F5344CB8AC3E}">
        <p14:creationId xmlns:p14="http://schemas.microsoft.com/office/powerpoint/2010/main" val="20852315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6307" name="Rectangle 3"/>
          <p:cNvSpPr>
            <a:spLocks noGrp="1" noChangeArrowheads="1"/>
          </p:cNvSpPr>
          <p:nvPr>
            <p:ph type="body" idx="1"/>
          </p:nvPr>
        </p:nvSpPr>
        <p:spPr>
          <a:xfrm>
            <a:off x="228600" y="1371600"/>
            <a:ext cx="8686800" cy="4800600"/>
          </a:xfrm>
        </p:spPr>
        <p:txBody>
          <a:bodyPr/>
          <a:lstStyle/>
          <a:p>
            <a:pPr marL="609600" indent="-609600" eaLnBrk="1" hangingPunct="1">
              <a:buFontTx/>
              <a:buNone/>
              <a:defRPr/>
            </a:pPr>
            <a:r>
              <a:rPr lang="en-US" altLang="en-US" dirty="0" smtClean="0"/>
              <a:t>	The resulting </a:t>
            </a:r>
            <a:r>
              <a:rPr lang="en-US" altLang="en-US" dirty="0" smtClean="0">
                <a:solidFill>
                  <a:srgbClr val="C00000"/>
                </a:solidFill>
              </a:rPr>
              <a:t>decreased </a:t>
            </a:r>
            <a:r>
              <a:rPr lang="en-US" altLang="en-US" dirty="0" err="1" smtClean="0">
                <a:solidFill>
                  <a:srgbClr val="C00000"/>
                </a:solidFill>
              </a:rPr>
              <a:t>CaxPho</a:t>
            </a:r>
            <a:r>
              <a:rPr lang="en-US" altLang="en-US" dirty="0" smtClean="0">
                <a:solidFill>
                  <a:srgbClr val="C00000"/>
                </a:solidFill>
              </a:rPr>
              <a:t>. Product </a:t>
            </a:r>
            <a:r>
              <a:rPr lang="en-US" altLang="en-US" dirty="0" smtClean="0"/>
              <a:t>in serum is insufficient for the normal mineralization of bone and the </a:t>
            </a:r>
            <a:r>
              <a:rPr lang="en-US" altLang="en-US" dirty="0" err="1" smtClean="0">
                <a:solidFill>
                  <a:srgbClr val="C00000"/>
                </a:solidFill>
              </a:rPr>
              <a:t>osteomalacic</a:t>
            </a:r>
            <a:r>
              <a:rPr lang="en-US" altLang="en-US" dirty="0" smtClean="0">
                <a:solidFill>
                  <a:srgbClr val="C00000"/>
                </a:solidFill>
              </a:rPr>
              <a:t> process </a:t>
            </a:r>
            <a:r>
              <a:rPr lang="en-US" altLang="en-US" dirty="0" smtClean="0"/>
              <a:t>is initiated. </a:t>
            </a:r>
          </a:p>
          <a:p>
            <a:pPr marL="609600" indent="-609600" eaLnBrk="1" hangingPunct="1">
              <a:buFontTx/>
              <a:buNone/>
              <a:defRPr/>
            </a:pPr>
            <a:r>
              <a:rPr lang="en-US" altLang="en-US" dirty="0" smtClean="0"/>
              <a:t>	The </a:t>
            </a:r>
            <a:r>
              <a:rPr lang="en-US" altLang="en-US" dirty="0" smtClean="0">
                <a:solidFill>
                  <a:srgbClr val="C00000"/>
                </a:solidFill>
              </a:rPr>
              <a:t>increased PTH </a:t>
            </a:r>
            <a:r>
              <a:rPr lang="en-US" altLang="en-US" dirty="0" smtClean="0"/>
              <a:t>secretion and </a:t>
            </a:r>
            <a:r>
              <a:rPr lang="en-US" altLang="en-US" dirty="0" err="1" smtClean="0">
                <a:solidFill>
                  <a:srgbClr val="C00000"/>
                </a:solidFill>
              </a:rPr>
              <a:t>hypophosphataemia</a:t>
            </a:r>
            <a:r>
              <a:rPr lang="en-US" altLang="en-US" dirty="0" smtClean="0"/>
              <a:t> occur at the expense of osseous demineralization caused by hyperparathyroidism.</a:t>
            </a:r>
          </a:p>
        </p:txBody>
      </p:sp>
    </p:spTree>
    <p:extLst>
      <p:ext uri="{BB962C8B-B14F-4D97-AF65-F5344CB8AC3E}">
        <p14:creationId xmlns:p14="http://schemas.microsoft.com/office/powerpoint/2010/main" val="154387581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smtClean="0"/>
          </a:p>
        </p:txBody>
      </p:sp>
      <p:pic>
        <p:nvPicPr>
          <p:cNvPr id="66563" name="Picture 3" descr="Untitled-1 copy"/>
          <p:cNvPicPr>
            <a:picLocks noGrp="1" noChangeAspect="1" noChangeArrowheads="1"/>
          </p:cNvPicPr>
          <p:nvPr>
            <p:ph idx="1"/>
          </p:nvPr>
        </p:nvPicPr>
        <p:blipFill>
          <a:blip r:embed="rId2" cstate="print"/>
          <a:srcRect/>
          <a:stretch>
            <a:fillRect/>
          </a:stretch>
        </p:blipFill>
        <p:spPr>
          <a:xfrm>
            <a:off x="0" y="0"/>
            <a:ext cx="9144000" cy="6858000"/>
          </a:xfrm>
          <a:effectLst>
            <a:outerShdw dist="35921"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27331" name="Rectangle 3"/>
          <p:cNvSpPr>
            <a:spLocks noGrp="1" noChangeArrowheads="1"/>
          </p:cNvSpPr>
          <p:nvPr>
            <p:ph type="body" idx="1"/>
          </p:nvPr>
        </p:nvSpPr>
        <p:spPr>
          <a:xfrm>
            <a:off x="228600" y="1371600"/>
            <a:ext cx="8686800" cy="4800600"/>
          </a:xfrm>
        </p:spPr>
        <p:txBody>
          <a:bodyPr/>
          <a:lstStyle/>
          <a:p>
            <a:pPr marL="609600" indent="-609600" eaLnBrk="1" hangingPunct="1">
              <a:buFontTx/>
              <a:buNone/>
              <a:defRPr/>
            </a:pPr>
            <a:r>
              <a:rPr lang="en-US" altLang="en-US" smtClean="0"/>
              <a:t>	As stage I shifts to stage II, the serverity of hyperparathyroidism restores serum calcium towards normal and this probably occurs depending on increased production of 1,25(OH)2D3.</a:t>
            </a:r>
          </a:p>
          <a:p>
            <a:pPr marL="609600" indent="-609600" eaLnBrk="1" hangingPunct="1">
              <a:buFontTx/>
              <a:buNone/>
              <a:defRPr/>
            </a:pPr>
            <a:r>
              <a:rPr lang="en-US" altLang="en-US" smtClean="0"/>
              <a:t>	This increased production is the result of stimulation of 1 alpha hydroxylase by increased serum levels of PTH.</a:t>
            </a:r>
          </a:p>
        </p:txBody>
      </p:sp>
    </p:spTree>
    <p:extLst>
      <p:ext uri="{BB962C8B-B14F-4D97-AF65-F5344CB8AC3E}">
        <p14:creationId xmlns:p14="http://schemas.microsoft.com/office/powerpoint/2010/main" val="471744780"/>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Documents and Settings\DR. MONA FOUDA\My Documents\My Pictures\vit D.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Clinical Features</a:t>
            </a:r>
          </a:p>
        </p:txBody>
      </p:sp>
      <p:sp>
        <p:nvSpPr>
          <p:cNvPr id="228355" name="Rectangle 3"/>
          <p:cNvSpPr>
            <a:spLocks noGrp="1" noChangeArrowheads="1"/>
          </p:cNvSpPr>
          <p:nvPr>
            <p:ph type="body" idx="1"/>
          </p:nvPr>
        </p:nvSpPr>
        <p:spPr>
          <a:xfrm>
            <a:off x="228600" y="1371600"/>
            <a:ext cx="8686800" cy="4800600"/>
          </a:xfrm>
        </p:spPr>
        <p:txBody>
          <a:bodyPr/>
          <a:lstStyle/>
          <a:p>
            <a:pPr marL="609600" indent="-609600" eaLnBrk="1" hangingPunct="1">
              <a:lnSpc>
                <a:spcPct val="80000"/>
              </a:lnSpc>
              <a:buFontTx/>
              <a:buNone/>
              <a:defRPr/>
            </a:pPr>
            <a:r>
              <a:rPr lang="en-US" altLang="en-US" sz="2800" dirty="0" smtClean="0"/>
              <a:t>	The clinical manifestations of </a:t>
            </a:r>
            <a:r>
              <a:rPr lang="en-US" altLang="en-US" sz="2800" dirty="0" err="1" smtClean="0"/>
              <a:t>osteomalacia</a:t>
            </a:r>
            <a:r>
              <a:rPr lang="en-US" altLang="en-US" sz="2800" dirty="0" smtClean="0"/>
              <a:t> in adults usually go unrecognized because of the </a:t>
            </a:r>
            <a:r>
              <a:rPr lang="en-US" altLang="en-US" sz="2800" dirty="0" smtClean="0">
                <a:solidFill>
                  <a:srgbClr val="C00000"/>
                </a:solidFill>
              </a:rPr>
              <a:t>non-specific skeletal pain and muscular </a:t>
            </a:r>
            <a:r>
              <a:rPr lang="en-US" altLang="en-US" sz="2800" dirty="0" smtClean="0"/>
              <a:t>weakness. Only when the disease is extensive, </a:t>
            </a:r>
            <a:r>
              <a:rPr lang="en-US" altLang="en-US" sz="2800" dirty="0" smtClean="0">
                <a:solidFill>
                  <a:srgbClr val="C00000"/>
                </a:solidFill>
              </a:rPr>
              <a:t>deformities</a:t>
            </a:r>
            <a:r>
              <a:rPr lang="en-US" altLang="en-US" sz="2800" dirty="0" smtClean="0"/>
              <a:t> occur with fractures of ribs, vertebrae and long bones.</a:t>
            </a:r>
          </a:p>
          <a:p>
            <a:pPr marL="609600" indent="-609600" eaLnBrk="1" hangingPunct="1">
              <a:lnSpc>
                <a:spcPct val="80000"/>
              </a:lnSpc>
              <a:buFontTx/>
              <a:buNone/>
              <a:defRPr/>
            </a:pPr>
            <a:r>
              <a:rPr lang="en-US" altLang="en-US" sz="2800" dirty="0" smtClean="0"/>
              <a:t>	Clinically patients with </a:t>
            </a:r>
            <a:r>
              <a:rPr lang="en-US" altLang="en-US" sz="2800" dirty="0" err="1" smtClean="0"/>
              <a:t>osteomalacia</a:t>
            </a:r>
            <a:r>
              <a:rPr lang="en-US" altLang="en-US" sz="2800" dirty="0" smtClean="0"/>
              <a:t> have a characteristic </a:t>
            </a:r>
            <a:r>
              <a:rPr lang="en-US" altLang="en-US" sz="2800" dirty="0" smtClean="0">
                <a:solidFill>
                  <a:srgbClr val="C00000"/>
                </a:solidFill>
              </a:rPr>
              <a:t>waddling gait</a:t>
            </a:r>
            <a:r>
              <a:rPr lang="en-US" altLang="en-US" sz="2800" dirty="0" smtClean="0"/>
              <a:t>, that is due to the </a:t>
            </a:r>
            <a:r>
              <a:rPr lang="en-US" altLang="en-US" sz="2800" dirty="0" smtClean="0">
                <a:solidFill>
                  <a:srgbClr val="C00000"/>
                </a:solidFill>
              </a:rPr>
              <a:t>proximal muscle weakness and to the pain </a:t>
            </a:r>
            <a:r>
              <a:rPr lang="en-US" altLang="en-US" sz="2800" dirty="0" smtClean="0"/>
              <a:t>and discomfort during movements of the limbs. </a:t>
            </a:r>
          </a:p>
          <a:p>
            <a:pPr marL="609600" indent="-609600" eaLnBrk="1" hangingPunct="1">
              <a:lnSpc>
                <a:spcPct val="80000"/>
              </a:lnSpc>
              <a:buFontTx/>
              <a:buNone/>
              <a:defRPr/>
            </a:pPr>
            <a:r>
              <a:rPr lang="en-US" altLang="en-US" sz="2800" dirty="0" smtClean="0"/>
              <a:t>	Some patients have severe </a:t>
            </a:r>
            <a:r>
              <a:rPr lang="en-US" altLang="en-US" sz="2800" dirty="0" smtClean="0">
                <a:solidFill>
                  <a:srgbClr val="C00000"/>
                </a:solidFill>
              </a:rPr>
              <a:t>muscular </a:t>
            </a:r>
            <a:r>
              <a:rPr lang="en-US" altLang="en-US" sz="2800" dirty="0" err="1" smtClean="0">
                <a:solidFill>
                  <a:srgbClr val="C00000"/>
                </a:solidFill>
              </a:rPr>
              <a:t>hypotonia</a:t>
            </a:r>
            <a:r>
              <a:rPr lang="en-US" altLang="en-US" sz="2800" dirty="0" smtClean="0">
                <a:solidFill>
                  <a:srgbClr val="C00000"/>
                </a:solidFill>
              </a:rPr>
              <a:t> </a:t>
            </a:r>
            <a:r>
              <a:rPr lang="en-US" altLang="en-US" sz="2800" dirty="0" smtClean="0"/>
              <a:t>and paradoxically </a:t>
            </a:r>
            <a:r>
              <a:rPr lang="en-US" altLang="en-US" sz="2800" dirty="0" smtClean="0">
                <a:solidFill>
                  <a:srgbClr val="C00000"/>
                </a:solidFill>
              </a:rPr>
              <a:t>brisk deep tendon reflexes</a:t>
            </a:r>
            <a:r>
              <a:rPr lang="en-US" altLang="en-US" sz="2800" dirty="0" smtClean="0"/>
              <a:t>.</a:t>
            </a:r>
          </a:p>
        </p:txBody>
      </p:sp>
    </p:spTree>
    <p:extLst>
      <p:ext uri="{BB962C8B-B14F-4D97-AF65-F5344CB8AC3E}">
        <p14:creationId xmlns:p14="http://schemas.microsoft.com/office/powerpoint/2010/main" val="42302331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Treatment</a:t>
            </a:r>
          </a:p>
        </p:txBody>
      </p:sp>
      <p:sp>
        <p:nvSpPr>
          <p:cNvPr id="229379" name="Rectangle 3"/>
          <p:cNvSpPr>
            <a:spLocks noGrp="1" noChangeArrowheads="1"/>
          </p:cNvSpPr>
          <p:nvPr>
            <p:ph type="body" idx="1"/>
          </p:nvPr>
        </p:nvSpPr>
        <p:spPr>
          <a:xfrm>
            <a:off x="228600" y="1371600"/>
            <a:ext cx="8686800" cy="5181600"/>
          </a:xfrm>
        </p:spPr>
        <p:txBody>
          <a:bodyPr/>
          <a:lstStyle/>
          <a:p>
            <a:pPr marL="609600" indent="-609600" eaLnBrk="1" hangingPunct="1">
              <a:lnSpc>
                <a:spcPct val="90000"/>
              </a:lnSpc>
              <a:buFontTx/>
              <a:buNone/>
              <a:defRPr/>
            </a:pPr>
            <a:r>
              <a:rPr lang="en-US" altLang="en-US" sz="2400" dirty="0" smtClean="0"/>
              <a:t>	Patients with </a:t>
            </a:r>
            <a:r>
              <a:rPr lang="en-US" altLang="en-US" sz="2400" dirty="0" err="1" smtClean="0"/>
              <a:t>osteomalacia</a:t>
            </a:r>
            <a:r>
              <a:rPr lang="en-US" altLang="en-US" sz="2400" dirty="0" smtClean="0"/>
              <a:t> due to simple dietary deficiency of </a:t>
            </a:r>
            <a:r>
              <a:rPr lang="en-US" altLang="en-US" sz="2400" dirty="0" err="1" smtClean="0"/>
              <a:t>vit</a:t>
            </a:r>
            <a:r>
              <a:rPr lang="en-US" altLang="en-US" sz="2400" dirty="0" smtClean="0"/>
              <a:t> D or lack of exposure to sunlight will respond well to small daily doses of </a:t>
            </a:r>
            <a:r>
              <a:rPr lang="en-US" altLang="en-US" sz="2400" dirty="0" err="1" smtClean="0"/>
              <a:t>vit</a:t>
            </a:r>
            <a:r>
              <a:rPr lang="en-US" altLang="en-US" sz="2400" dirty="0" smtClean="0"/>
              <a:t> D and calcium.</a:t>
            </a:r>
          </a:p>
          <a:p>
            <a:pPr marL="609600" indent="-609600" eaLnBrk="1" hangingPunct="1">
              <a:lnSpc>
                <a:spcPct val="90000"/>
              </a:lnSpc>
              <a:buFontTx/>
              <a:buNone/>
              <a:defRPr/>
            </a:pPr>
            <a:r>
              <a:rPr lang="en-US" altLang="en-US" sz="2400" dirty="0" smtClean="0"/>
              <a:t>	Administration of oral doses of </a:t>
            </a:r>
            <a:r>
              <a:rPr lang="en-US" altLang="en-US" sz="2400" dirty="0" err="1" smtClean="0"/>
              <a:t>ergocalciferol</a:t>
            </a:r>
            <a:r>
              <a:rPr lang="en-US" altLang="en-US" sz="2400" dirty="0" smtClean="0"/>
              <a:t>(D2) or </a:t>
            </a:r>
            <a:r>
              <a:rPr lang="en-US" altLang="en-US" sz="2400" dirty="0" err="1" smtClean="0"/>
              <a:t>cholecalciferol</a:t>
            </a:r>
            <a:r>
              <a:rPr lang="en-US" altLang="en-US" sz="2400" dirty="0" smtClean="0"/>
              <a:t> (D3)(2000 IU daily) for several months will heal the bone disease and restores biochemical and hormonal values to normal in most cases.</a:t>
            </a:r>
          </a:p>
          <a:p>
            <a:pPr marL="609600" indent="-609600" eaLnBrk="1" hangingPunct="1">
              <a:lnSpc>
                <a:spcPct val="90000"/>
              </a:lnSpc>
              <a:buFontTx/>
              <a:buNone/>
              <a:defRPr/>
            </a:pPr>
            <a:endParaRPr lang="en-US" altLang="en-US" sz="2400" dirty="0"/>
          </a:p>
          <a:p>
            <a:pPr marL="609600" indent="-609600" eaLnBrk="1" hangingPunct="1">
              <a:lnSpc>
                <a:spcPct val="90000"/>
              </a:lnSpc>
              <a:buFontTx/>
              <a:buNone/>
              <a:defRPr/>
            </a:pPr>
            <a:endParaRPr lang="en-US" altLang="en-US" sz="2400" dirty="0" smtClean="0"/>
          </a:p>
          <a:p>
            <a:pPr marL="609600" indent="-609600" eaLnBrk="1" hangingPunct="1">
              <a:lnSpc>
                <a:spcPct val="90000"/>
              </a:lnSpc>
              <a:buFontTx/>
              <a:buNone/>
              <a:defRPr/>
            </a:pPr>
            <a:r>
              <a:rPr lang="en-US" altLang="en-US" sz="2400" dirty="0" smtClean="0"/>
              <a:t>	1,25(OH)2D3 (calcitriol) has also been successful in the treatment of simple </a:t>
            </a:r>
            <a:r>
              <a:rPr lang="en-US" altLang="en-US" sz="2400" dirty="0" err="1" smtClean="0"/>
              <a:t>osteomalacia</a:t>
            </a:r>
            <a:r>
              <a:rPr lang="en-US" altLang="en-US" sz="2400" dirty="0" smtClean="0"/>
              <a:t>.</a:t>
            </a:r>
          </a:p>
          <a:p>
            <a:pPr marL="609600" indent="-609600" eaLnBrk="1" hangingPunct="1">
              <a:lnSpc>
                <a:spcPct val="90000"/>
              </a:lnSpc>
              <a:buFontTx/>
              <a:buNone/>
              <a:defRPr/>
            </a:pPr>
            <a:r>
              <a:rPr lang="en-US" altLang="en-US" sz="2400" dirty="0" smtClean="0"/>
              <a:t>	</a:t>
            </a:r>
          </a:p>
        </p:txBody>
      </p:sp>
    </p:spTree>
    <p:extLst>
      <p:ext uri="{BB962C8B-B14F-4D97-AF65-F5344CB8AC3E}">
        <p14:creationId xmlns:p14="http://schemas.microsoft.com/office/powerpoint/2010/main" val="287582254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Treatment</a:t>
            </a:r>
          </a:p>
        </p:txBody>
      </p:sp>
      <p:sp>
        <p:nvSpPr>
          <p:cNvPr id="230403" name="Rectangle 3"/>
          <p:cNvSpPr>
            <a:spLocks noGrp="1" noChangeArrowheads="1"/>
          </p:cNvSpPr>
          <p:nvPr>
            <p:ph type="body" idx="1"/>
          </p:nvPr>
        </p:nvSpPr>
        <p:spPr>
          <a:xfrm>
            <a:off x="228600" y="1371600"/>
            <a:ext cx="8686800" cy="5181600"/>
          </a:xfrm>
        </p:spPr>
        <p:txBody>
          <a:bodyPr/>
          <a:lstStyle/>
          <a:p>
            <a:pPr marL="609600" indent="-609600" eaLnBrk="1" hangingPunct="1">
              <a:lnSpc>
                <a:spcPct val="80000"/>
              </a:lnSpc>
              <a:buFontTx/>
              <a:buNone/>
              <a:defRPr/>
            </a:pPr>
            <a:r>
              <a:rPr lang="en-US" altLang="en-US" sz="2800" dirty="0"/>
              <a:t> </a:t>
            </a:r>
            <a:r>
              <a:rPr lang="en-US" altLang="en-US" sz="2800" dirty="0" smtClean="0"/>
              <a:t>      It is important to administer calcium  to provide adequate calcium for bone mineralization (1-2 gm of elemental calcium daily).</a:t>
            </a:r>
          </a:p>
          <a:p>
            <a:pPr marL="609600" indent="-609600" eaLnBrk="1" hangingPunct="1">
              <a:lnSpc>
                <a:spcPct val="80000"/>
              </a:lnSpc>
              <a:buFontTx/>
              <a:buNone/>
              <a:defRPr/>
            </a:pPr>
            <a:endParaRPr lang="en-US" altLang="en-US" sz="2800" dirty="0" smtClean="0"/>
          </a:p>
          <a:p>
            <a:pPr marL="609600" indent="-609600" eaLnBrk="1" hangingPunct="1">
              <a:lnSpc>
                <a:spcPct val="80000"/>
              </a:lnSpc>
              <a:buFontTx/>
              <a:buNone/>
              <a:defRPr/>
            </a:pPr>
            <a:r>
              <a:rPr lang="en-US" altLang="en-US" sz="2800" dirty="0" smtClean="0"/>
              <a:t>	</a:t>
            </a:r>
            <a:r>
              <a:rPr lang="en-US" altLang="en-US" sz="2800" dirty="0" smtClean="0">
                <a:solidFill>
                  <a:srgbClr val="66FF33"/>
                </a:solidFill>
              </a:rPr>
              <a:t>Serum ALP and PTH decrease slowly over several weeks but improvement in radiological </a:t>
            </a:r>
            <a:r>
              <a:rPr lang="en-US" altLang="en-US" sz="2800" dirty="0" err="1" smtClean="0">
                <a:solidFill>
                  <a:srgbClr val="66FF33"/>
                </a:solidFill>
              </a:rPr>
              <a:t>appearences</a:t>
            </a:r>
            <a:r>
              <a:rPr lang="en-US" altLang="en-US" sz="2800" dirty="0" smtClean="0">
                <a:solidFill>
                  <a:srgbClr val="66FF33"/>
                </a:solidFill>
              </a:rPr>
              <a:t> may take several months.</a:t>
            </a:r>
          </a:p>
          <a:p>
            <a:pPr marL="609600" indent="-609600" eaLnBrk="1" hangingPunct="1">
              <a:lnSpc>
                <a:spcPct val="80000"/>
              </a:lnSpc>
              <a:buFontTx/>
              <a:buNone/>
              <a:defRPr/>
            </a:pPr>
            <a:endParaRPr lang="en-US" altLang="en-US" sz="2800" dirty="0" smtClean="0">
              <a:solidFill>
                <a:srgbClr val="66FF33"/>
              </a:solidFill>
            </a:endParaRPr>
          </a:p>
          <a:p>
            <a:pPr marL="609600" indent="-609600" eaLnBrk="1" hangingPunct="1">
              <a:lnSpc>
                <a:spcPct val="80000"/>
              </a:lnSpc>
              <a:buFontTx/>
              <a:buNone/>
              <a:defRPr/>
            </a:pPr>
            <a:r>
              <a:rPr lang="en-US" altLang="en-US" sz="2800" dirty="0" smtClean="0"/>
              <a:t>	Other forms of </a:t>
            </a:r>
            <a:r>
              <a:rPr lang="en-US" altLang="en-US" sz="2800" dirty="0" err="1" smtClean="0"/>
              <a:t>osteomalacia</a:t>
            </a:r>
            <a:r>
              <a:rPr lang="en-US" altLang="en-US" sz="2800" dirty="0" smtClean="0"/>
              <a:t> may need different preparations and doses of treatment e.g., </a:t>
            </a:r>
            <a:r>
              <a:rPr lang="en-US" altLang="en-US" sz="2800" dirty="0" err="1" smtClean="0"/>
              <a:t>osteomalacia</a:t>
            </a:r>
            <a:r>
              <a:rPr lang="en-US" altLang="en-US" sz="2800" dirty="0" smtClean="0"/>
              <a:t> secondary to malabsorption may require huge doses of </a:t>
            </a:r>
            <a:r>
              <a:rPr lang="en-US" altLang="en-US" sz="2800" dirty="0" err="1" smtClean="0"/>
              <a:t>vit</a:t>
            </a:r>
            <a:r>
              <a:rPr lang="en-US" altLang="en-US" sz="2800" dirty="0" smtClean="0"/>
              <a:t> D (200,000 IU orally) because of the poor </a:t>
            </a:r>
            <a:r>
              <a:rPr lang="en-US" altLang="en-US" sz="2800" dirty="0" err="1" smtClean="0"/>
              <a:t>absorbtion</a:t>
            </a:r>
            <a:r>
              <a:rPr lang="en-US" altLang="en-US" sz="2800" dirty="0" smtClean="0"/>
              <a:t> of the drug or even I.V./I.M. </a:t>
            </a:r>
            <a:r>
              <a:rPr lang="en-US" altLang="en-US" sz="2800" dirty="0" err="1" smtClean="0"/>
              <a:t>vit</a:t>
            </a:r>
            <a:r>
              <a:rPr lang="en-US" altLang="en-US" sz="2800" dirty="0" smtClean="0"/>
              <a:t> D (40,000-80,000 IU).</a:t>
            </a:r>
          </a:p>
        </p:txBody>
      </p:sp>
    </p:spTree>
    <p:extLst>
      <p:ext uri="{BB962C8B-B14F-4D97-AF65-F5344CB8AC3E}">
        <p14:creationId xmlns:p14="http://schemas.microsoft.com/office/powerpoint/2010/main" val="388258977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Treatment</a:t>
            </a:r>
          </a:p>
        </p:txBody>
      </p:sp>
      <p:sp>
        <p:nvSpPr>
          <p:cNvPr id="231427"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Oral calciferol and calcitriol in larger than usual doses may also be effective.</a:t>
            </a:r>
          </a:p>
          <a:p>
            <a:pPr marL="609600" indent="-609600" eaLnBrk="1" hangingPunct="1">
              <a:buFontTx/>
              <a:buNone/>
              <a:defRPr/>
            </a:pPr>
            <a:r>
              <a:rPr lang="en-US" altLang="en-US" smtClean="0"/>
              <a:t>	In patients with impaired synthesis of 1,25(OH)2D3 or target cell resistance calcitriol is usually given.</a:t>
            </a:r>
          </a:p>
          <a:p>
            <a:pPr marL="609600" indent="-609600" eaLnBrk="1" hangingPunct="1">
              <a:buFontTx/>
              <a:buNone/>
              <a:defRPr/>
            </a:pPr>
            <a:r>
              <a:rPr lang="en-US" altLang="en-US" smtClean="0"/>
              <a:t>	In hypophosphataemic rickets the treatment is with phosphate supplement (1-5 gm/day) with vit. D to prevent hypocalcaemia and secondary hyperparathyroidism.</a:t>
            </a:r>
          </a:p>
        </p:txBody>
      </p:sp>
    </p:spTree>
    <p:extLst>
      <p:ext uri="{BB962C8B-B14F-4D97-AF65-F5344CB8AC3E}">
        <p14:creationId xmlns:p14="http://schemas.microsoft.com/office/powerpoint/2010/main" val="3448170622"/>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457200" y="228600"/>
            <a:ext cx="8229600" cy="792163"/>
          </a:xfrm>
        </p:spPr>
        <p:txBody>
          <a:bodyPr/>
          <a:lstStyle/>
          <a:p>
            <a:pPr eaLnBrk="1" hangingPunct="1">
              <a:defRPr/>
            </a:pPr>
            <a:r>
              <a:rPr lang="en-US" altLang="en-US" sz="5400" smtClean="0"/>
              <a:t>Osteoporosis</a:t>
            </a:r>
          </a:p>
        </p:txBody>
      </p:sp>
      <p:sp>
        <p:nvSpPr>
          <p:cNvPr id="232451" name="Rectangle 3"/>
          <p:cNvSpPr>
            <a:spLocks noGrp="1" noChangeArrowheads="1"/>
          </p:cNvSpPr>
          <p:nvPr>
            <p:ph type="body" idx="1"/>
          </p:nvPr>
        </p:nvSpPr>
        <p:spPr>
          <a:xfrm>
            <a:off x="152400" y="2133600"/>
            <a:ext cx="8686800" cy="2438400"/>
          </a:xfrm>
        </p:spPr>
        <p:txBody>
          <a:bodyPr/>
          <a:lstStyle/>
          <a:p>
            <a:pPr marL="609600" indent="-609600" algn="ctr" eaLnBrk="1" hangingPunct="1">
              <a:buFontTx/>
              <a:buNone/>
              <a:defRPr/>
            </a:pPr>
            <a:r>
              <a:rPr lang="en-US" altLang="en-US" sz="6000" b="1" smtClean="0">
                <a:solidFill>
                  <a:srgbClr val="FF3300"/>
                </a:solidFill>
              </a:rPr>
              <a:t>	</a:t>
            </a:r>
            <a:r>
              <a:rPr lang="en-US" altLang="en-US" sz="6000" b="1" smtClean="0">
                <a:solidFill>
                  <a:srgbClr val="FFCC00"/>
                </a:solidFill>
              </a:rPr>
              <a:t>“THE  SILENT  THIEF”</a:t>
            </a:r>
          </a:p>
        </p:txBody>
      </p:sp>
    </p:spTree>
    <p:extLst>
      <p:ext uri="{BB962C8B-B14F-4D97-AF65-F5344CB8AC3E}">
        <p14:creationId xmlns:p14="http://schemas.microsoft.com/office/powerpoint/2010/main" val="57879604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Definition</a:t>
            </a:r>
          </a:p>
        </p:txBody>
      </p:sp>
      <p:sp>
        <p:nvSpPr>
          <p:cNvPr id="233475" name="Rectangle 3"/>
          <p:cNvSpPr>
            <a:spLocks noGrp="1" noChangeArrowheads="1"/>
          </p:cNvSpPr>
          <p:nvPr>
            <p:ph type="body" idx="1"/>
          </p:nvPr>
        </p:nvSpPr>
        <p:spPr>
          <a:xfrm>
            <a:off x="228600" y="2286000"/>
            <a:ext cx="8686800" cy="2514600"/>
          </a:xfrm>
        </p:spPr>
        <p:txBody>
          <a:bodyPr/>
          <a:lstStyle/>
          <a:p>
            <a:pPr marL="609600" indent="-609600" eaLnBrk="1" hangingPunct="1">
              <a:buFontTx/>
              <a:buNone/>
              <a:defRPr/>
            </a:pPr>
            <a:r>
              <a:rPr lang="en-US" altLang="en-US" dirty="0" smtClean="0"/>
              <a:t>	Decrease in </a:t>
            </a:r>
            <a:r>
              <a:rPr lang="en-US" altLang="en-US" i="1" dirty="0" smtClean="0">
                <a:solidFill>
                  <a:srgbClr val="C00000"/>
                </a:solidFill>
              </a:rPr>
              <a:t>bone mass </a:t>
            </a:r>
            <a:r>
              <a:rPr lang="en-US" altLang="en-US" dirty="0" smtClean="0"/>
              <a:t>and </a:t>
            </a:r>
            <a:r>
              <a:rPr lang="en-US" altLang="en-US" i="1" dirty="0" smtClean="0">
                <a:solidFill>
                  <a:srgbClr val="C00000"/>
                </a:solidFill>
              </a:rPr>
              <a:t>strength</a:t>
            </a:r>
            <a:r>
              <a:rPr lang="en-US" altLang="en-US" dirty="0" smtClean="0"/>
              <a:t> associated with an increased tendency to </a:t>
            </a:r>
            <a:r>
              <a:rPr lang="en-US" altLang="en-US" i="1" dirty="0" smtClean="0">
                <a:solidFill>
                  <a:srgbClr val="C00000"/>
                </a:solidFill>
              </a:rPr>
              <a:t>fractures</a:t>
            </a:r>
          </a:p>
        </p:txBody>
      </p:sp>
    </p:spTree>
    <p:extLst>
      <p:ext uri="{BB962C8B-B14F-4D97-AF65-F5344CB8AC3E}">
        <p14:creationId xmlns:p14="http://schemas.microsoft.com/office/powerpoint/2010/main" val="34565855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Clinical Features</a:t>
            </a:r>
          </a:p>
        </p:txBody>
      </p:sp>
      <p:sp>
        <p:nvSpPr>
          <p:cNvPr id="234499" name="Rectangle 3"/>
          <p:cNvSpPr>
            <a:spLocks noGrp="1" noChangeArrowheads="1"/>
          </p:cNvSpPr>
          <p:nvPr>
            <p:ph type="body" idx="1"/>
          </p:nvPr>
        </p:nvSpPr>
        <p:spPr>
          <a:xfrm>
            <a:off x="228600" y="1371600"/>
            <a:ext cx="8686800" cy="5181600"/>
          </a:xfrm>
        </p:spPr>
        <p:txBody>
          <a:bodyPr/>
          <a:lstStyle/>
          <a:p>
            <a:pPr marL="609600" indent="-609600" eaLnBrk="1" hangingPunct="1">
              <a:lnSpc>
                <a:spcPct val="80000"/>
              </a:lnSpc>
              <a:buFontTx/>
              <a:buNone/>
              <a:defRPr/>
            </a:pPr>
            <a:r>
              <a:rPr lang="en-US" altLang="en-US" sz="2800" smtClean="0"/>
              <a:t>	It is usually an asymptomatic disease until fractures occur. The first manifestation of reduced bone mass is usually a wrist fracture or a vertebral crush fracture caused by a small amount of force which produces severe localized pain.</a:t>
            </a:r>
          </a:p>
          <a:p>
            <a:pPr marL="609600" indent="-609600" eaLnBrk="1" hangingPunct="1">
              <a:lnSpc>
                <a:spcPct val="80000"/>
              </a:lnSpc>
              <a:buFontTx/>
              <a:buNone/>
              <a:defRPr/>
            </a:pPr>
            <a:r>
              <a:rPr lang="en-US" altLang="en-US" sz="2800" smtClean="0"/>
              <a:t>	Subsequent vertebral fractures may contribute to chronic back pain.</a:t>
            </a:r>
          </a:p>
          <a:p>
            <a:pPr marL="609600" indent="-609600" eaLnBrk="1" hangingPunct="1">
              <a:lnSpc>
                <a:spcPct val="80000"/>
              </a:lnSpc>
              <a:buFontTx/>
              <a:buNone/>
              <a:defRPr/>
            </a:pPr>
            <a:r>
              <a:rPr lang="en-US" altLang="en-US" sz="2800" smtClean="0"/>
              <a:t>	In well established osteoporosis dorsal Kyphosis and loss of height occurs.</a:t>
            </a:r>
          </a:p>
          <a:p>
            <a:pPr marL="609600" indent="-609600" eaLnBrk="1" hangingPunct="1">
              <a:lnSpc>
                <a:spcPct val="80000"/>
              </a:lnSpc>
              <a:buFontTx/>
              <a:buNone/>
              <a:defRPr/>
            </a:pPr>
            <a:r>
              <a:rPr lang="en-US" altLang="en-US" sz="2800" smtClean="0"/>
              <a:t>	Hip fractures with its fatal complications also occur commonly as osteoporosis become more severe. </a:t>
            </a:r>
          </a:p>
        </p:txBody>
      </p:sp>
    </p:spTree>
    <p:extLst>
      <p:ext uri="{BB962C8B-B14F-4D97-AF65-F5344CB8AC3E}">
        <p14:creationId xmlns:p14="http://schemas.microsoft.com/office/powerpoint/2010/main" val="392803192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457200" y="228600"/>
            <a:ext cx="8229600" cy="792163"/>
          </a:xfrm>
        </p:spPr>
        <p:txBody>
          <a:bodyPr/>
          <a:lstStyle/>
          <a:p>
            <a:pPr rtl="0" eaLnBrk="1" hangingPunct="1">
              <a:defRPr/>
            </a:pPr>
            <a:r>
              <a:rPr lang="en-US" altLang="en-US" sz="4000" smtClean="0"/>
              <a:t>Type I: Osteoporosis</a:t>
            </a:r>
            <a:br>
              <a:rPr lang="en-US" altLang="en-US" sz="4000" smtClean="0"/>
            </a:br>
            <a:r>
              <a:rPr lang="en-US" altLang="en-US" sz="3600" u="sng" smtClean="0"/>
              <a:t>(Post Menopausal)</a:t>
            </a:r>
          </a:p>
        </p:txBody>
      </p:sp>
      <p:sp>
        <p:nvSpPr>
          <p:cNvPr id="235523"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Fractures of bones composed mainly of Trabecular bone.</a:t>
            </a:r>
          </a:p>
          <a:p>
            <a:pPr marL="609600" indent="-609600" eaLnBrk="1" hangingPunct="1">
              <a:buFontTx/>
              <a:buNone/>
              <a:defRPr/>
            </a:pPr>
            <a:r>
              <a:rPr lang="en-US" altLang="en-US" smtClean="0"/>
              <a:t>	e.g., Distal Radius	-	Colle’s fracture</a:t>
            </a:r>
          </a:p>
          <a:p>
            <a:pPr marL="609600" indent="-609600" eaLnBrk="1" hangingPunct="1">
              <a:buFontTx/>
              <a:buNone/>
              <a:defRPr/>
            </a:pPr>
            <a:r>
              <a:rPr lang="en-US" altLang="en-US" smtClean="0"/>
              <a:t>			Vertebra		-	Crush &amp; Wedge 						fractures</a:t>
            </a:r>
          </a:p>
          <a:p>
            <a:pPr marL="609600" indent="-609600" eaLnBrk="1" hangingPunct="1">
              <a:buFontTx/>
              <a:buNone/>
              <a:defRPr/>
            </a:pPr>
            <a:endParaRPr lang="en-US" altLang="en-US" smtClean="0"/>
          </a:p>
          <a:p>
            <a:pPr marL="609600" indent="-609600" eaLnBrk="1" hangingPunct="1">
              <a:buFontTx/>
              <a:buNone/>
              <a:defRPr/>
            </a:pPr>
            <a:r>
              <a:rPr lang="en-US" altLang="en-US" smtClean="0"/>
              <a:t>	Usually affects woman within 15 years of menopause.</a:t>
            </a:r>
          </a:p>
        </p:txBody>
      </p:sp>
    </p:spTree>
    <p:extLst>
      <p:ext uri="{BB962C8B-B14F-4D97-AF65-F5344CB8AC3E}">
        <p14:creationId xmlns:p14="http://schemas.microsoft.com/office/powerpoint/2010/main" val="1934348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endParaRPr lang="en-US" smtClean="0"/>
          </a:p>
        </p:txBody>
      </p:sp>
      <p:pic>
        <p:nvPicPr>
          <p:cNvPr id="11267" name="Picture 2" descr="C:\Documents and Settings\DR. MONA FOUDA\My Documents\My Pictures\parathroid pic.jpg"/>
          <p:cNvPicPr>
            <a:picLocks noGrp="1" noChangeAspect="1" noChangeArrowheads="1"/>
          </p:cNvPicPr>
          <p:nvPr>
            <p:ph idx="1"/>
          </p:nvPr>
        </p:nvPicPr>
        <p:blipFill>
          <a:blip r:embed="rId2" cstate="print"/>
          <a:srcRect/>
          <a:stretch>
            <a:fillRect/>
          </a:stretch>
        </p:blipFill>
        <p:spPr>
          <a:xfrm>
            <a:off x="0" y="0"/>
            <a:ext cx="4495800" cy="6858000"/>
          </a:xfrm>
          <a:noFill/>
        </p:spPr>
      </p:pic>
      <p:pic>
        <p:nvPicPr>
          <p:cNvPr id="4" name="Picture 3" descr="220px-Calcium_regulation.png"/>
          <p:cNvPicPr>
            <a:picLocks noChangeAspect="1"/>
          </p:cNvPicPr>
          <p:nvPr/>
        </p:nvPicPr>
        <p:blipFill>
          <a:blip r:embed="rId3" cstate="print"/>
          <a:stretch>
            <a:fillRect/>
          </a:stretch>
        </p:blipFill>
        <p:spPr>
          <a:xfrm>
            <a:off x="4572000" y="0"/>
            <a:ext cx="4572000" cy="6858000"/>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457200" y="228600"/>
            <a:ext cx="8229600" cy="792163"/>
          </a:xfrm>
        </p:spPr>
        <p:txBody>
          <a:bodyPr/>
          <a:lstStyle/>
          <a:p>
            <a:pPr rtl="0" eaLnBrk="1" hangingPunct="1">
              <a:defRPr/>
            </a:pPr>
            <a:r>
              <a:rPr lang="en-US" altLang="en-US" sz="4000" smtClean="0"/>
              <a:t>Type II: Osteoporosis</a:t>
            </a:r>
            <a:br>
              <a:rPr lang="en-US" altLang="en-US" sz="4000" smtClean="0"/>
            </a:br>
            <a:r>
              <a:rPr lang="en-US" altLang="en-US" sz="3600" u="sng" smtClean="0"/>
              <a:t>(Senile)</a:t>
            </a:r>
          </a:p>
        </p:txBody>
      </p:sp>
      <p:sp>
        <p:nvSpPr>
          <p:cNvPr id="236547" name="Rectangle 3"/>
          <p:cNvSpPr>
            <a:spLocks noGrp="1" noChangeArrowheads="1"/>
          </p:cNvSpPr>
          <p:nvPr>
            <p:ph type="body" idx="1"/>
          </p:nvPr>
        </p:nvSpPr>
        <p:spPr>
          <a:xfrm>
            <a:off x="228600" y="1371600"/>
            <a:ext cx="8686800" cy="5181600"/>
          </a:xfrm>
        </p:spPr>
        <p:txBody>
          <a:bodyPr/>
          <a:lstStyle/>
          <a:p>
            <a:pPr marL="609600" indent="-609600" eaLnBrk="1" hangingPunct="1">
              <a:buFontTx/>
              <a:buNone/>
              <a:defRPr/>
            </a:pPr>
            <a:r>
              <a:rPr lang="en-US" altLang="en-US" smtClean="0"/>
              <a:t>	Fractures of bones composed of both cortical &amp; Trabecular bone.</a:t>
            </a:r>
          </a:p>
          <a:p>
            <a:pPr marL="609600" indent="-609600" eaLnBrk="1" hangingPunct="1">
              <a:buFontTx/>
              <a:buNone/>
              <a:defRPr/>
            </a:pPr>
            <a:r>
              <a:rPr lang="en-US" altLang="en-US" smtClean="0"/>
              <a:t>	e.g., Hip		-	Femure neck fracture</a:t>
            </a:r>
          </a:p>
          <a:p>
            <a:pPr marL="609600" indent="-609600" eaLnBrk="1" hangingPunct="1">
              <a:buFontTx/>
              <a:buNone/>
              <a:defRPr/>
            </a:pPr>
            <a:r>
              <a:rPr lang="en-US" altLang="en-US" smtClean="0"/>
              <a:t>			</a:t>
            </a:r>
          </a:p>
          <a:p>
            <a:pPr marL="609600" indent="-609600" eaLnBrk="1" hangingPunct="1">
              <a:buFontTx/>
              <a:buNone/>
              <a:defRPr/>
            </a:pPr>
            <a:endParaRPr lang="en-US" altLang="en-US" smtClean="0"/>
          </a:p>
          <a:p>
            <a:pPr marL="609600" indent="-609600" eaLnBrk="1" hangingPunct="1">
              <a:buFontTx/>
              <a:buNone/>
              <a:defRPr/>
            </a:pPr>
            <a:r>
              <a:rPr lang="en-US" altLang="en-US" smtClean="0"/>
              <a:t>	Usually affects individual over age of 70 years.</a:t>
            </a:r>
          </a:p>
        </p:txBody>
      </p:sp>
    </p:spTree>
    <p:extLst>
      <p:ext uri="{BB962C8B-B14F-4D97-AF65-F5344CB8AC3E}">
        <p14:creationId xmlns:p14="http://schemas.microsoft.com/office/powerpoint/2010/main" val="279190865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8632" name="Rectangle 40"/>
          <p:cNvSpPr>
            <a:spLocks noGrp="1" noChangeArrowheads="1"/>
          </p:cNvSpPr>
          <p:nvPr>
            <p:ph type="title"/>
          </p:nvPr>
        </p:nvSpPr>
        <p:spPr>
          <a:xfrm>
            <a:off x="457200" y="274638"/>
            <a:ext cx="8229600" cy="411162"/>
          </a:xfrm>
        </p:spPr>
        <p:txBody>
          <a:bodyPr/>
          <a:lstStyle/>
          <a:p>
            <a:pPr eaLnBrk="1" hangingPunct="1">
              <a:defRPr/>
            </a:pPr>
            <a:r>
              <a:rPr lang="en-US" altLang="en-US" sz="2800" smtClean="0"/>
              <a:t>Difference in the two type of involutional Osteoporosis</a:t>
            </a:r>
          </a:p>
        </p:txBody>
      </p:sp>
      <p:graphicFrame>
        <p:nvGraphicFramePr>
          <p:cNvPr id="238675" name="Group 83"/>
          <p:cNvGraphicFramePr>
            <a:graphicFrameLocks noGrp="1"/>
          </p:cNvGraphicFramePr>
          <p:nvPr>
            <p:ph idx="1"/>
          </p:nvPr>
        </p:nvGraphicFramePr>
        <p:xfrm>
          <a:off x="457200" y="1447800"/>
          <a:ext cx="8229600" cy="5257800"/>
        </p:xfrm>
        <a:graphic>
          <a:graphicData uri="http://schemas.openxmlformats.org/drawingml/2006/table">
            <a:tbl>
              <a:tblPr rtl="1"/>
              <a:tblGrid>
                <a:gridCol w="2743200"/>
                <a:gridCol w="2743200"/>
                <a:gridCol w="2743200"/>
              </a:tblGrid>
              <a:tr h="5257800">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&gt;70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2 :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Trabecular &amp; Cortical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Not accelerated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Vertebrae (Multiple wedge), hip, pelvis, proximal humerus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Increased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Decreased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Primary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Decreased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Factors related to aging</a:t>
                      </a:r>
                    </a:p>
                  </a:txBody>
                  <a:tcPr horzOverflow="overflow">
                    <a:lnL w="12700" cap="flat" cmpd="sng" algn="ctr">
                      <a:solidFill>
                        <a:srgbClr val="FF33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51 : 75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6 :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Mainly trabecular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Accelerated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Vertebrae (Crush) &amp; distal radius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Decreased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Decreased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Secondary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Decreased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Factors related to menpause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Age (Yr.)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Sex Ratio (F:M)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Type of bone loss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Rate of bone loss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Fracture sites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Parathyroid func.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Ca absorption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Metabolism of 25(OH)2D to 1,25(OH)2d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Main causes</a:t>
                      </a:r>
                    </a:p>
                  </a:txBody>
                  <a:tcPr horzOverflow="overflow">
                    <a:lnL w="12700" cap="flat" cmpd="sng" algn="ctr">
                      <a:solidFill>
                        <a:schemeClr val="bg1"/>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bl>
          </a:graphicData>
        </a:graphic>
      </p:graphicFrame>
      <p:sp>
        <p:nvSpPr>
          <p:cNvPr id="238676" name="Rectangle 84"/>
          <p:cNvSpPr>
            <a:spLocks noChangeArrowheads="1"/>
          </p:cNvSpPr>
          <p:nvPr/>
        </p:nvSpPr>
        <p:spPr bwMode="auto">
          <a:xfrm>
            <a:off x="5867400" y="990600"/>
            <a:ext cx="2743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rtl="1" eaLnBrk="1" hangingPunct="1">
              <a:defRPr/>
            </a:pPr>
            <a:r>
              <a:rPr lang="en-US" altLang="en-US" sz="2800" b="1" smtClean="0">
                <a:solidFill>
                  <a:srgbClr val="FFCC00"/>
                </a:solidFill>
              </a:rPr>
              <a:t>Type II</a:t>
            </a:r>
          </a:p>
        </p:txBody>
      </p:sp>
      <p:sp>
        <p:nvSpPr>
          <p:cNvPr id="238677" name="Rectangle 85"/>
          <p:cNvSpPr>
            <a:spLocks noChangeArrowheads="1"/>
          </p:cNvSpPr>
          <p:nvPr/>
        </p:nvSpPr>
        <p:spPr bwMode="auto">
          <a:xfrm>
            <a:off x="3124200" y="990600"/>
            <a:ext cx="2743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rtl="1" eaLnBrk="1" hangingPunct="1">
              <a:defRPr/>
            </a:pPr>
            <a:r>
              <a:rPr lang="en-US" altLang="en-US" sz="2800" b="1" smtClean="0">
                <a:solidFill>
                  <a:srgbClr val="FFCC00"/>
                </a:solidFill>
              </a:rPr>
              <a:t>Type I</a:t>
            </a:r>
          </a:p>
        </p:txBody>
      </p:sp>
    </p:spTree>
    <p:extLst>
      <p:ext uri="{BB962C8B-B14F-4D97-AF65-F5344CB8AC3E}">
        <p14:creationId xmlns:p14="http://schemas.microsoft.com/office/powerpoint/2010/main" val="4037506505"/>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457200" y="152400"/>
            <a:ext cx="8229600" cy="411163"/>
          </a:xfrm>
        </p:spPr>
        <p:txBody>
          <a:bodyPr/>
          <a:lstStyle/>
          <a:p>
            <a:pPr eaLnBrk="1" hangingPunct="1">
              <a:defRPr/>
            </a:pPr>
            <a:r>
              <a:rPr lang="en-US" altLang="en-US" sz="2800" smtClean="0"/>
              <a:t>Sporadic Factors Affecting Bone Loss</a:t>
            </a:r>
          </a:p>
        </p:txBody>
      </p:sp>
      <p:graphicFrame>
        <p:nvGraphicFramePr>
          <p:cNvPr id="241682" name="Group 18"/>
          <p:cNvGraphicFramePr>
            <a:graphicFrameLocks noGrp="1"/>
          </p:cNvGraphicFramePr>
          <p:nvPr>
            <p:ph idx="1"/>
          </p:nvPr>
        </p:nvGraphicFramePr>
        <p:xfrm>
          <a:off x="914400" y="1447800"/>
          <a:ext cx="7772400" cy="5257800"/>
        </p:xfrm>
        <a:graphic>
          <a:graphicData uri="http://schemas.openxmlformats.org/drawingml/2006/table">
            <a:tbl>
              <a:tblPr rtl="1"/>
              <a:tblGrid>
                <a:gridCol w="3886200"/>
                <a:gridCol w="3886200"/>
              </a:tblGrid>
              <a:tr h="5257800">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Premature menopause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Hypogonadism (in men)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Liver disease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Hyperthyroidism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Hyperparathyroidism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Hemiplegia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Chronic obstructive lung dis.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Glucocorticoids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Anticonvulsants (Phenytoin, Phenobarbitone)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 Low calcium &amp; Vit. D intake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 High phosphorus, protein, sodium, caffeine intake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Smoking &amp; Alcohol abuse</a:t>
                      </a:r>
                    </a:p>
                  </a:txBody>
                  <a:tcPr horzOverflow="overflow">
                    <a:lnL w="12700" cap="flat" cmpd="sng" algn="ctr">
                      <a:solidFill>
                        <a:srgbClr val="FF33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Medical Conditions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Drug Therapy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Nutrition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Behavioral factors</a:t>
                      </a:r>
                    </a:p>
                  </a:txBody>
                  <a:tcPr horzOverflow="overflow">
                    <a:lnL w="12700" cap="flat" cmpd="sng" algn="ctr">
                      <a:solidFill>
                        <a:schemeClr val="bg1"/>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bl>
          </a:graphicData>
        </a:graphic>
      </p:graphicFrame>
      <p:sp>
        <p:nvSpPr>
          <p:cNvPr id="241678" name="Rectangle 14"/>
          <p:cNvSpPr>
            <a:spLocks noChangeArrowheads="1"/>
          </p:cNvSpPr>
          <p:nvPr/>
        </p:nvSpPr>
        <p:spPr bwMode="auto">
          <a:xfrm>
            <a:off x="838200" y="914400"/>
            <a:ext cx="4191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400" smtClean="0">
                <a:solidFill>
                  <a:srgbClr val="FFCC00"/>
                </a:solidFill>
              </a:rPr>
              <a:t>Factors Associated with Decreased Bone desity</a:t>
            </a:r>
          </a:p>
        </p:txBody>
      </p:sp>
    </p:spTree>
    <p:extLst>
      <p:ext uri="{BB962C8B-B14F-4D97-AF65-F5344CB8AC3E}">
        <p14:creationId xmlns:p14="http://schemas.microsoft.com/office/powerpoint/2010/main" val="1582749165"/>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457200" y="152400"/>
            <a:ext cx="8229600" cy="411163"/>
          </a:xfrm>
        </p:spPr>
        <p:txBody>
          <a:bodyPr/>
          <a:lstStyle/>
          <a:p>
            <a:pPr eaLnBrk="1" hangingPunct="1">
              <a:defRPr/>
            </a:pPr>
            <a:r>
              <a:rPr lang="en-US" altLang="en-US" sz="2800" smtClean="0"/>
              <a:t>Sporadic Factors Affecting Bone Loss</a:t>
            </a:r>
          </a:p>
        </p:txBody>
      </p:sp>
      <p:graphicFrame>
        <p:nvGraphicFramePr>
          <p:cNvPr id="242691" name="Group 3"/>
          <p:cNvGraphicFramePr>
            <a:graphicFrameLocks noGrp="1"/>
          </p:cNvGraphicFramePr>
          <p:nvPr>
            <p:ph idx="1"/>
          </p:nvPr>
        </p:nvGraphicFramePr>
        <p:xfrm>
          <a:off x="914400" y="1828800"/>
          <a:ext cx="7772400" cy="4572000"/>
        </p:xfrm>
        <a:graphic>
          <a:graphicData uri="http://schemas.openxmlformats.org/drawingml/2006/table">
            <a:tbl>
              <a:tblPr rtl="1"/>
              <a:tblGrid>
                <a:gridCol w="3886200"/>
                <a:gridCol w="3886200"/>
              </a:tblGrid>
              <a:tr h="4572000">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Obesity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Hyperparathyroidism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Thiazide diuretics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High calcium intake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Flouride intake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Exercise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 Pregnancy, lactation</a:t>
                      </a:r>
                    </a:p>
                  </a:txBody>
                  <a:tcPr horzOverflow="overflow">
                    <a:lnL w="12700" cap="flat" cmpd="sng" algn="ctr">
                      <a:solidFill>
                        <a:srgbClr val="FF33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c>
                  <a:txBody>
                    <a:bodyPr/>
                    <a:lstStyle>
                      <a:lvl1pPr algn="l" rtl="0">
                        <a:spcBef>
                          <a:spcPct val="20000"/>
                        </a:spcBef>
                        <a:defRPr sz="28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l" rtl="0">
                        <a:spcBef>
                          <a:spcPct val="20000"/>
                        </a:spcBef>
                        <a:defRPr sz="24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l" rtl="0">
                        <a:spcBef>
                          <a:spcPct val="20000"/>
                        </a:spcBef>
                        <a:defRPr sz="200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l" rtl="0">
                        <a:spcBef>
                          <a:spcPct val="20000"/>
                        </a:spcBef>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fontAlgn="base">
                        <a:spcBef>
                          <a:spcPct val="20000"/>
                        </a:spcBef>
                        <a:spcAft>
                          <a:spcPct val="0"/>
                        </a:spcAft>
                        <a:defRPr>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Medical Conditions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Drug therapy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Nutrition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Behavioral factors</a:t>
                      </a:r>
                    </a:p>
                  </a:txBody>
                  <a:tcPr horzOverflow="overflow">
                    <a:lnL w="12700" cap="flat" cmpd="sng" algn="ctr">
                      <a:solidFill>
                        <a:schemeClr val="bg1"/>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bl>
          </a:graphicData>
        </a:graphic>
      </p:graphicFrame>
      <p:sp>
        <p:nvSpPr>
          <p:cNvPr id="242700" name="Rectangle 12"/>
          <p:cNvSpPr>
            <a:spLocks noChangeArrowheads="1"/>
          </p:cNvSpPr>
          <p:nvPr/>
        </p:nvSpPr>
        <p:spPr bwMode="auto">
          <a:xfrm>
            <a:off x="838200" y="914400"/>
            <a:ext cx="4191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400" smtClean="0">
                <a:solidFill>
                  <a:srgbClr val="FFCC00"/>
                </a:solidFill>
              </a:rPr>
              <a:t>Factors Associated with Increased Bone desity</a:t>
            </a:r>
          </a:p>
        </p:txBody>
      </p:sp>
    </p:spTree>
    <p:extLst>
      <p:ext uri="{BB962C8B-B14F-4D97-AF65-F5344CB8AC3E}">
        <p14:creationId xmlns:p14="http://schemas.microsoft.com/office/powerpoint/2010/main" val="3114658007"/>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Laboratory &amp; Radiological Findings</a:t>
            </a:r>
          </a:p>
        </p:txBody>
      </p:sp>
      <p:sp>
        <p:nvSpPr>
          <p:cNvPr id="243715" name="Rectangle 3"/>
          <p:cNvSpPr>
            <a:spLocks noGrp="1" noChangeArrowheads="1"/>
          </p:cNvSpPr>
          <p:nvPr>
            <p:ph type="body" idx="1"/>
          </p:nvPr>
        </p:nvSpPr>
        <p:spPr>
          <a:xfrm>
            <a:off x="228600" y="2133600"/>
            <a:ext cx="8686800" cy="4419600"/>
          </a:xfrm>
        </p:spPr>
        <p:txBody>
          <a:bodyPr/>
          <a:lstStyle/>
          <a:p>
            <a:pPr marL="609600" indent="-609600" eaLnBrk="1" hangingPunct="1">
              <a:lnSpc>
                <a:spcPct val="80000"/>
              </a:lnSpc>
              <a:buFontTx/>
              <a:buNone/>
              <a:defRPr/>
            </a:pPr>
            <a:r>
              <a:rPr lang="en-US" altLang="en-US" sz="2800" dirty="0" smtClean="0"/>
              <a:t>	ALP and PTH are within normal in patients with osteoporosis due to sex hormones deficiency and aging.</a:t>
            </a:r>
          </a:p>
          <a:p>
            <a:pPr marL="609600" indent="-609600" eaLnBrk="1" hangingPunct="1">
              <a:lnSpc>
                <a:spcPct val="80000"/>
              </a:lnSpc>
              <a:buFontTx/>
              <a:buNone/>
              <a:defRPr/>
            </a:pPr>
            <a:endParaRPr lang="en-US" altLang="en-US" sz="2800" dirty="0"/>
          </a:p>
          <a:p>
            <a:pPr marL="609600" indent="-609600" eaLnBrk="1" hangingPunct="1">
              <a:lnSpc>
                <a:spcPct val="80000"/>
              </a:lnSpc>
              <a:buFontTx/>
              <a:buNone/>
              <a:defRPr/>
            </a:pPr>
            <a:r>
              <a:rPr lang="en-US" altLang="en-US" sz="2800" dirty="0"/>
              <a:t> </a:t>
            </a:r>
            <a:r>
              <a:rPr lang="en-US" altLang="en-US" sz="2800" dirty="0" smtClean="0"/>
              <a:t>     </a:t>
            </a:r>
            <a:r>
              <a:rPr lang="en-US" altLang="en-US" sz="2800" dirty="0" smtClean="0">
                <a:solidFill>
                  <a:srgbClr val="FF3300"/>
                </a:solidFill>
              </a:rPr>
              <a:t>X-rays of skeleton do not show a decrease in osseous density until at least 30% of bone mass has been lost</a:t>
            </a:r>
            <a:r>
              <a:rPr lang="en-US" altLang="en-US" sz="2800" dirty="0" smtClean="0"/>
              <a:t>.</a:t>
            </a:r>
          </a:p>
        </p:txBody>
      </p:sp>
    </p:spTree>
    <p:extLst>
      <p:ext uri="{BB962C8B-B14F-4D97-AF65-F5344CB8AC3E}">
        <p14:creationId xmlns:p14="http://schemas.microsoft.com/office/powerpoint/2010/main" val="118736037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dirty="0" smtClean="0"/>
              <a:t>Assessment of bone mass available methods</a:t>
            </a:r>
          </a:p>
        </p:txBody>
      </p:sp>
      <p:sp>
        <p:nvSpPr>
          <p:cNvPr id="244739" name="Rectangle 3"/>
          <p:cNvSpPr>
            <a:spLocks noGrp="1" noChangeArrowheads="1"/>
          </p:cNvSpPr>
          <p:nvPr>
            <p:ph type="body" idx="1"/>
          </p:nvPr>
        </p:nvSpPr>
        <p:spPr>
          <a:xfrm>
            <a:off x="228600" y="1371600"/>
            <a:ext cx="8686800" cy="5181600"/>
          </a:xfrm>
        </p:spPr>
        <p:txBody>
          <a:bodyPr/>
          <a:lstStyle/>
          <a:p>
            <a:pPr marL="609600" indent="-609600" eaLnBrk="1" hangingPunct="1">
              <a:defRPr/>
            </a:pPr>
            <a:r>
              <a:rPr lang="en-US" altLang="en-US" sz="2800" dirty="0" smtClean="0"/>
              <a:t>Single-Photon absorptiometry		SPA</a:t>
            </a:r>
          </a:p>
          <a:p>
            <a:pPr marL="609600" indent="-609600" eaLnBrk="1" hangingPunct="1">
              <a:defRPr/>
            </a:pPr>
            <a:r>
              <a:rPr lang="en-US" altLang="en-US" sz="2800" dirty="0" smtClean="0"/>
              <a:t>Dual-Photon absorptiometry		DPA</a:t>
            </a:r>
          </a:p>
          <a:p>
            <a:pPr marL="609600" indent="-609600" eaLnBrk="1" hangingPunct="1">
              <a:defRPr/>
            </a:pPr>
            <a:r>
              <a:rPr lang="en-US" altLang="en-US" sz="2800" dirty="0" smtClean="0"/>
              <a:t>Computed Tomography			CT</a:t>
            </a:r>
          </a:p>
          <a:p>
            <a:pPr marL="609600" indent="-609600" eaLnBrk="1" hangingPunct="1">
              <a:defRPr/>
            </a:pPr>
            <a:r>
              <a:rPr lang="en-US" altLang="en-US" sz="2800" dirty="0" smtClean="0"/>
              <a:t>Dual-Energy X-ray Absorptiometry	DEXA</a:t>
            </a:r>
          </a:p>
          <a:p>
            <a:pPr marL="609600" indent="-609600" eaLnBrk="1" hangingPunct="1">
              <a:buFontTx/>
              <a:buNone/>
              <a:defRPr/>
            </a:pPr>
            <a:endParaRPr lang="en-US" altLang="en-US" sz="2800" dirty="0" smtClean="0"/>
          </a:p>
          <a:p>
            <a:pPr marL="609600" indent="-609600" eaLnBrk="1" hangingPunct="1">
              <a:buFontTx/>
              <a:buNone/>
              <a:defRPr/>
            </a:pPr>
            <a:r>
              <a:rPr lang="en-US" altLang="en-US" sz="2800" dirty="0" smtClean="0"/>
              <a:t>	</a:t>
            </a:r>
            <a:r>
              <a:rPr lang="en-US" altLang="en-US" sz="2800" dirty="0" smtClean="0">
                <a:solidFill>
                  <a:srgbClr val="00B050"/>
                </a:solidFill>
              </a:rPr>
              <a:t> </a:t>
            </a:r>
            <a:r>
              <a:rPr lang="en-US" altLang="en-US" sz="2800" dirty="0">
                <a:solidFill>
                  <a:srgbClr val="00B050"/>
                </a:solidFill>
              </a:rPr>
              <a:t>M</a:t>
            </a:r>
            <a:r>
              <a:rPr lang="en-US" altLang="en-US" sz="2800" dirty="0" smtClean="0">
                <a:solidFill>
                  <a:srgbClr val="00B050"/>
                </a:solidFill>
              </a:rPr>
              <a:t>easure bone mass by the ability of the tissue to absorb the photons emitted from the radionuclide source or the X-ray tube</a:t>
            </a:r>
            <a:r>
              <a:rPr lang="en-US" altLang="en-US" sz="2800" dirty="0" smtClean="0"/>
              <a:t>.</a:t>
            </a:r>
          </a:p>
          <a:p>
            <a:pPr marL="609600" indent="-609600" eaLnBrk="1" hangingPunct="1">
              <a:buFontTx/>
              <a:buNone/>
              <a:defRPr/>
            </a:pPr>
            <a:r>
              <a:rPr lang="en-US" altLang="en-US" sz="2800" dirty="0" smtClean="0"/>
              <a:t>	Age related bone loss particularly trabecular bone in the spine begins in women before menopause.</a:t>
            </a:r>
          </a:p>
        </p:txBody>
      </p:sp>
    </p:spTree>
    <p:extLst>
      <p:ext uri="{BB962C8B-B14F-4D97-AF65-F5344CB8AC3E}">
        <p14:creationId xmlns:p14="http://schemas.microsoft.com/office/powerpoint/2010/main" val="274691616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Assessment of bone mass available methods</a:t>
            </a:r>
          </a:p>
        </p:txBody>
      </p:sp>
      <p:sp>
        <p:nvSpPr>
          <p:cNvPr id="245763" name="Rectangle 3"/>
          <p:cNvSpPr>
            <a:spLocks noGrp="1" noChangeArrowheads="1"/>
          </p:cNvSpPr>
          <p:nvPr>
            <p:ph type="body" idx="1"/>
          </p:nvPr>
        </p:nvSpPr>
        <p:spPr>
          <a:xfrm>
            <a:off x="228600" y="1371600"/>
            <a:ext cx="8686800" cy="5181600"/>
          </a:xfrm>
        </p:spPr>
        <p:txBody>
          <a:bodyPr/>
          <a:lstStyle/>
          <a:p>
            <a:pPr marL="609600" indent="-609600" eaLnBrk="1" hangingPunct="1">
              <a:lnSpc>
                <a:spcPct val="90000"/>
              </a:lnSpc>
              <a:buFontTx/>
              <a:buNone/>
              <a:defRPr/>
            </a:pPr>
            <a:r>
              <a:rPr lang="en-US" altLang="en-US" sz="2800" smtClean="0"/>
              <a:t>	It is appropriate to begin to look for risk factors that predispose a person to osteoporosis and develop a rational prevention program tailored to person’s risk before the menopause.</a:t>
            </a:r>
          </a:p>
          <a:p>
            <a:pPr marL="609600" indent="-609600" eaLnBrk="1" hangingPunct="1">
              <a:lnSpc>
                <a:spcPct val="90000"/>
              </a:lnSpc>
              <a:buFontTx/>
              <a:buNone/>
              <a:defRPr/>
            </a:pPr>
            <a:r>
              <a:rPr lang="en-US" altLang="en-US" sz="2800" smtClean="0"/>
              <a:t>	e.g</a:t>
            </a:r>
            <a:r>
              <a:rPr lang="en-US" altLang="en-US" sz="2800" smtClean="0">
                <a:solidFill>
                  <a:srgbClr val="FF3300"/>
                </a:solidFill>
              </a:rPr>
              <a:t>., Women with thin light frame, history of low calcium intake, decreased physical activity, high alcohol or caffein cumsumption, smoking, family history of osteoporosis, history of prior menstrual disturbances or history of drug like antiepileptics or steroids</a:t>
            </a:r>
            <a:r>
              <a:rPr lang="en-US" altLang="en-US" sz="2800" smtClean="0"/>
              <a:t> are all high risk groups and in the presence of one or more of such risk factors measurement of BMD provides further information to the risk of fractures. </a:t>
            </a:r>
          </a:p>
        </p:txBody>
      </p:sp>
    </p:spTree>
    <p:extLst>
      <p:ext uri="{BB962C8B-B14F-4D97-AF65-F5344CB8AC3E}">
        <p14:creationId xmlns:p14="http://schemas.microsoft.com/office/powerpoint/2010/main" val="131015150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457200" y="228600"/>
            <a:ext cx="8229600" cy="792163"/>
          </a:xfrm>
        </p:spPr>
        <p:txBody>
          <a:bodyPr/>
          <a:lstStyle/>
          <a:p>
            <a:pPr eaLnBrk="1" hangingPunct="1">
              <a:defRPr/>
            </a:pPr>
            <a:r>
              <a:rPr lang="en-US" altLang="en-US" sz="4000" smtClean="0"/>
              <a:t>Strategy for Management of Osteoporosis</a:t>
            </a:r>
          </a:p>
        </p:txBody>
      </p:sp>
      <p:sp>
        <p:nvSpPr>
          <p:cNvPr id="246787" name="Rectangle 3"/>
          <p:cNvSpPr>
            <a:spLocks noGrp="1" noChangeArrowheads="1"/>
          </p:cNvSpPr>
          <p:nvPr>
            <p:ph type="body" idx="1"/>
          </p:nvPr>
        </p:nvSpPr>
        <p:spPr>
          <a:xfrm>
            <a:off x="228600" y="1905000"/>
            <a:ext cx="8686800" cy="3429000"/>
          </a:xfrm>
        </p:spPr>
        <p:txBody>
          <a:bodyPr/>
          <a:lstStyle/>
          <a:p>
            <a:pPr marL="609600" indent="-609600" eaLnBrk="1" hangingPunct="1">
              <a:defRPr/>
            </a:pPr>
            <a:r>
              <a:rPr lang="en-US" altLang="en-US" smtClean="0"/>
              <a:t>Prevent Osteoporosis</a:t>
            </a:r>
          </a:p>
          <a:p>
            <a:pPr marL="609600" indent="-609600" eaLnBrk="1" hangingPunct="1">
              <a:defRPr/>
            </a:pPr>
            <a:endParaRPr lang="en-US" altLang="en-US" smtClean="0"/>
          </a:p>
          <a:p>
            <a:pPr marL="609600" indent="-609600" eaLnBrk="1" hangingPunct="1">
              <a:defRPr/>
            </a:pPr>
            <a:r>
              <a:rPr lang="en-US" altLang="en-US" smtClean="0"/>
              <a:t>Detect and treat early to decrease further progression</a:t>
            </a:r>
          </a:p>
          <a:p>
            <a:pPr marL="609600" indent="-609600" eaLnBrk="1" hangingPunct="1">
              <a:defRPr/>
            </a:pPr>
            <a:endParaRPr lang="en-US" altLang="en-US" smtClean="0"/>
          </a:p>
          <a:p>
            <a:pPr marL="609600" indent="-609600" eaLnBrk="1" hangingPunct="1">
              <a:defRPr/>
            </a:pPr>
            <a:r>
              <a:rPr lang="en-US" altLang="en-US" smtClean="0"/>
              <a:t>Limit disability and provide rehabilitation</a:t>
            </a:r>
          </a:p>
        </p:txBody>
      </p:sp>
    </p:spTree>
    <p:extLst>
      <p:ext uri="{BB962C8B-B14F-4D97-AF65-F5344CB8AC3E}">
        <p14:creationId xmlns:p14="http://schemas.microsoft.com/office/powerpoint/2010/main" val="237593123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57200" y="228600"/>
            <a:ext cx="8229600" cy="792163"/>
          </a:xfrm>
        </p:spPr>
        <p:txBody>
          <a:bodyPr/>
          <a:lstStyle/>
          <a:p>
            <a:pPr eaLnBrk="1" hangingPunct="1">
              <a:defRPr/>
            </a:pPr>
            <a:r>
              <a:rPr lang="en-US" altLang="en-US" smtClean="0"/>
              <a:t>Treatment</a:t>
            </a:r>
          </a:p>
        </p:txBody>
      </p:sp>
      <p:sp>
        <p:nvSpPr>
          <p:cNvPr id="247811" name="Rectangle 3"/>
          <p:cNvSpPr>
            <a:spLocks noGrp="1" noChangeArrowheads="1"/>
          </p:cNvSpPr>
          <p:nvPr>
            <p:ph type="body" idx="1"/>
          </p:nvPr>
        </p:nvSpPr>
        <p:spPr>
          <a:xfrm>
            <a:off x="228600" y="2057400"/>
            <a:ext cx="8686800" cy="3733800"/>
          </a:xfrm>
        </p:spPr>
        <p:txBody>
          <a:bodyPr/>
          <a:lstStyle/>
          <a:p>
            <a:pPr marL="609600" indent="-609600" eaLnBrk="1" hangingPunct="1">
              <a:buFontTx/>
              <a:buNone/>
              <a:defRPr/>
            </a:pPr>
            <a:r>
              <a:rPr lang="en-US" altLang="en-US" sz="3600" i="1" dirty="0" smtClean="0">
                <a:solidFill>
                  <a:srgbClr val="FF3300"/>
                </a:solidFill>
              </a:rPr>
              <a:t>“Senile Osteoporosis is a pediatric disease”.</a:t>
            </a:r>
          </a:p>
          <a:p>
            <a:pPr marL="609600" indent="-609600" eaLnBrk="1" hangingPunct="1">
              <a:defRPr/>
            </a:pPr>
            <a:r>
              <a:rPr lang="en-US" altLang="en-US" sz="2400" dirty="0" smtClean="0"/>
              <a:t>Adequate calcium intake of 1200 </a:t>
            </a:r>
            <a:r>
              <a:rPr lang="en-US" altLang="en-US" sz="2400" dirty="0" err="1" smtClean="0"/>
              <a:t>mgm</a:t>
            </a:r>
            <a:r>
              <a:rPr lang="en-US" altLang="en-US" sz="2400" dirty="0" smtClean="0"/>
              <a:t>/day is recommended.</a:t>
            </a:r>
          </a:p>
          <a:p>
            <a:pPr marL="609600" indent="-609600" eaLnBrk="1" hangingPunct="1">
              <a:defRPr/>
            </a:pPr>
            <a:r>
              <a:rPr lang="en-US" altLang="en-US" sz="2400" dirty="0" smtClean="0"/>
              <a:t>Adequate sun exposure or </a:t>
            </a:r>
            <a:r>
              <a:rPr lang="en-US" altLang="en-US" sz="2400" dirty="0" err="1" smtClean="0"/>
              <a:t>vit</a:t>
            </a:r>
            <a:r>
              <a:rPr lang="en-US" altLang="en-US" sz="2400" dirty="0" smtClean="0"/>
              <a:t> D supplementation to ensure adequate level.</a:t>
            </a:r>
          </a:p>
          <a:p>
            <a:pPr marL="609600" indent="-609600" eaLnBrk="1" hangingPunct="1">
              <a:defRPr/>
            </a:pPr>
            <a:r>
              <a:rPr lang="en-US" altLang="en-US" sz="2400" dirty="0" smtClean="0"/>
              <a:t>A reasonable exercise program is recommended.</a:t>
            </a:r>
          </a:p>
          <a:p>
            <a:pPr marL="609600" indent="-609600" eaLnBrk="1" hangingPunct="1">
              <a:defRPr/>
            </a:pPr>
            <a:r>
              <a:rPr lang="en-US" altLang="en-US" sz="2400" dirty="0" smtClean="0"/>
              <a:t>? Genetic influence on peak bone mass attainment. </a:t>
            </a:r>
          </a:p>
        </p:txBody>
      </p:sp>
      <p:sp>
        <p:nvSpPr>
          <p:cNvPr id="247812" name="Rectangle 4"/>
          <p:cNvSpPr>
            <a:spLocks noChangeArrowheads="1"/>
          </p:cNvSpPr>
          <p:nvPr/>
        </p:nvSpPr>
        <p:spPr bwMode="auto">
          <a:xfrm>
            <a:off x="457200" y="1112838"/>
            <a:ext cx="8229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rtl="1" eaLnBrk="1" hangingPunct="1">
              <a:defRPr/>
            </a:pPr>
            <a:r>
              <a:rPr lang="en-US" altLang="en-US" sz="3200" dirty="0">
                <a:solidFill>
                  <a:srgbClr val="66FF33"/>
                </a:solidFill>
              </a:rPr>
              <a:t> </a:t>
            </a:r>
            <a:r>
              <a:rPr lang="en-US" altLang="en-US" sz="3200" dirty="0" smtClean="0">
                <a:solidFill>
                  <a:srgbClr val="66FF33"/>
                </a:solidFill>
              </a:rPr>
              <a:t>  The Adolescent Female </a:t>
            </a:r>
            <a:br>
              <a:rPr lang="en-US" altLang="en-US" sz="3200" dirty="0" smtClean="0">
                <a:solidFill>
                  <a:srgbClr val="66FF33"/>
                </a:solidFill>
              </a:rPr>
            </a:br>
            <a:r>
              <a:rPr lang="en-US" altLang="en-US" sz="3200" dirty="0" smtClean="0">
                <a:solidFill>
                  <a:srgbClr val="66FF33"/>
                </a:solidFill>
              </a:rPr>
              <a:t>(Peak bone mass attainment)</a:t>
            </a:r>
          </a:p>
        </p:txBody>
      </p:sp>
    </p:spTree>
    <p:extLst>
      <p:ext uri="{BB962C8B-B14F-4D97-AF65-F5344CB8AC3E}">
        <p14:creationId xmlns:p14="http://schemas.microsoft.com/office/powerpoint/2010/main" val="16743238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457200" y="0"/>
            <a:ext cx="8229600" cy="792163"/>
          </a:xfrm>
        </p:spPr>
        <p:txBody>
          <a:bodyPr/>
          <a:lstStyle/>
          <a:p>
            <a:pPr eaLnBrk="1" hangingPunct="1">
              <a:defRPr/>
            </a:pPr>
            <a:r>
              <a:rPr lang="en-US" altLang="en-US" smtClean="0"/>
              <a:t>Treatment</a:t>
            </a:r>
          </a:p>
        </p:txBody>
      </p:sp>
      <p:sp>
        <p:nvSpPr>
          <p:cNvPr id="248835" name="Rectangle 3"/>
          <p:cNvSpPr>
            <a:spLocks noGrp="1" noChangeArrowheads="1"/>
          </p:cNvSpPr>
          <p:nvPr>
            <p:ph type="body" idx="1"/>
          </p:nvPr>
        </p:nvSpPr>
        <p:spPr>
          <a:xfrm>
            <a:off x="228600" y="2133600"/>
            <a:ext cx="8686800" cy="3124200"/>
          </a:xfrm>
        </p:spPr>
        <p:txBody>
          <a:bodyPr/>
          <a:lstStyle/>
          <a:p>
            <a:pPr marL="609600" indent="-609600" eaLnBrk="1" hangingPunct="1">
              <a:buFontTx/>
              <a:buAutoNum type="alphaUcPeriod"/>
              <a:defRPr/>
            </a:pPr>
            <a:r>
              <a:rPr lang="en-US" altLang="en-US" sz="2000" smtClean="0"/>
              <a:t>Adequate calcium intake; 1000-1500 mgm/day disease.</a:t>
            </a:r>
          </a:p>
          <a:p>
            <a:pPr marL="609600" indent="-609600" eaLnBrk="1" hangingPunct="1">
              <a:buFontTx/>
              <a:buAutoNum type="alphaUcPeriod"/>
              <a:defRPr/>
            </a:pPr>
            <a:r>
              <a:rPr lang="en-US" altLang="en-US" sz="2000" smtClean="0"/>
              <a:t>Adequate sun exposure or vit D supplementation</a:t>
            </a:r>
          </a:p>
          <a:p>
            <a:pPr marL="609600" indent="-609600" eaLnBrk="1" hangingPunct="1">
              <a:buFontTx/>
              <a:buAutoNum type="alphaUcPeriod"/>
              <a:defRPr/>
            </a:pPr>
            <a:r>
              <a:rPr lang="en-US" altLang="en-US" sz="2000" smtClean="0"/>
              <a:t>A reasonable exercise program is recommended, but not to the point of amenorrhea.</a:t>
            </a:r>
          </a:p>
          <a:p>
            <a:pPr marL="609600" indent="-609600" eaLnBrk="1" hangingPunct="1">
              <a:buFontTx/>
              <a:buAutoNum type="alphaUcPeriod"/>
              <a:defRPr/>
            </a:pPr>
            <a:r>
              <a:rPr lang="en-US" altLang="en-US" sz="2000" smtClean="0"/>
              <a:t>Avoidance of osteopenia-producing conditions/medications/lifestyles:</a:t>
            </a:r>
          </a:p>
          <a:p>
            <a:pPr marL="990600" lvl="1" indent="-533400" eaLnBrk="1" hangingPunct="1">
              <a:buFontTx/>
              <a:buAutoNum type="arabicPeriod"/>
              <a:defRPr/>
            </a:pPr>
            <a:r>
              <a:rPr lang="en-US" altLang="en-US" sz="2000" smtClean="0"/>
              <a:t>Smoking &amp; excessive alcohol intake, excessive caffeine/protein intake.</a:t>
            </a:r>
          </a:p>
          <a:p>
            <a:pPr marL="990600" lvl="1" indent="-533400" eaLnBrk="1" hangingPunct="1">
              <a:buFontTx/>
              <a:buAutoNum type="arabicPeriod"/>
              <a:defRPr/>
            </a:pPr>
            <a:r>
              <a:rPr lang="en-US" altLang="en-US" sz="2000" smtClean="0"/>
              <a:t>Amenorrhea/oligomenorrhea.</a:t>
            </a:r>
          </a:p>
          <a:p>
            <a:pPr marL="990600" lvl="1" indent="-533400" eaLnBrk="1" hangingPunct="1">
              <a:buFontTx/>
              <a:buAutoNum type="arabicPeriod"/>
              <a:defRPr/>
            </a:pPr>
            <a:r>
              <a:rPr lang="en-US" altLang="en-US" sz="2000" smtClean="0"/>
              <a:t>Cortisone, excessive thyroid hormone replacement (?), loop diuretics, prolonged heparin exposure.</a:t>
            </a:r>
          </a:p>
        </p:txBody>
      </p:sp>
      <p:sp>
        <p:nvSpPr>
          <p:cNvPr id="248836" name="Rectangle 4"/>
          <p:cNvSpPr>
            <a:spLocks noChangeArrowheads="1"/>
          </p:cNvSpPr>
          <p:nvPr/>
        </p:nvSpPr>
        <p:spPr bwMode="auto">
          <a:xfrm>
            <a:off x="457200" y="8382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rtl="1" eaLnBrk="1" hangingPunct="1">
              <a:defRPr/>
            </a:pPr>
            <a:r>
              <a:rPr lang="en-US" altLang="en-US" sz="3200" dirty="0">
                <a:solidFill>
                  <a:srgbClr val="66FF33"/>
                </a:solidFill>
              </a:rPr>
              <a:t> </a:t>
            </a:r>
            <a:r>
              <a:rPr lang="en-US" altLang="en-US" sz="3200" dirty="0" smtClean="0">
                <a:solidFill>
                  <a:srgbClr val="66FF33"/>
                </a:solidFill>
              </a:rPr>
              <a:t> The Premenopausal Female </a:t>
            </a:r>
            <a:br>
              <a:rPr lang="en-US" altLang="en-US" sz="3200" dirty="0" smtClean="0">
                <a:solidFill>
                  <a:srgbClr val="66FF33"/>
                </a:solidFill>
              </a:rPr>
            </a:br>
            <a:r>
              <a:rPr lang="en-US" altLang="en-US" sz="3200" dirty="0" smtClean="0">
                <a:solidFill>
                  <a:srgbClr val="66FF33"/>
                </a:solidFill>
              </a:rPr>
              <a:t>(Maintenance of bone mass)</a:t>
            </a:r>
          </a:p>
        </p:txBody>
      </p:sp>
    </p:spTree>
    <p:extLst>
      <p:ext uri="{BB962C8B-B14F-4D97-AF65-F5344CB8AC3E}">
        <p14:creationId xmlns:p14="http://schemas.microsoft.com/office/powerpoint/2010/main" val="2956354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563562"/>
          </a:xfrm>
        </p:spPr>
        <p:txBody>
          <a:bodyPr/>
          <a:lstStyle/>
          <a:p>
            <a:pPr eaLnBrk="1" hangingPunct="1"/>
            <a:r>
              <a:rPr lang="en-US" sz="3600" smtClean="0"/>
              <a:t>Disorders of the Parathyroid Function</a:t>
            </a:r>
          </a:p>
        </p:txBody>
      </p:sp>
      <p:sp>
        <p:nvSpPr>
          <p:cNvPr id="13315" name="Rectangle 3"/>
          <p:cNvSpPr>
            <a:spLocks noGrp="1" noChangeArrowheads="1"/>
          </p:cNvSpPr>
          <p:nvPr>
            <p:ph type="body" idx="1"/>
          </p:nvPr>
        </p:nvSpPr>
        <p:spPr>
          <a:xfrm>
            <a:off x="457200" y="2057400"/>
            <a:ext cx="8229600" cy="4068763"/>
          </a:xfrm>
        </p:spPr>
        <p:txBody>
          <a:bodyPr/>
          <a:lstStyle/>
          <a:p>
            <a:pPr eaLnBrk="1" hangingPunct="1">
              <a:buFontTx/>
              <a:buNone/>
            </a:pPr>
            <a:r>
              <a:rPr lang="en-US" dirty="0" smtClean="0"/>
              <a:t>	Primary </a:t>
            </a:r>
            <a:r>
              <a:rPr lang="en-US" dirty="0" err="1" smtClean="0"/>
              <a:t>hyperparathyroidismis</a:t>
            </a:r>
            <a:r>
              <a:rPr lang="en-US" dirty="0" smtClean="0"/>
              <a:t> due to </a:t>
            </a:r>
            <a:r>
              <a:rPr lang="en-US" dirty="0" smtClean="0">
                <a:solidFill>
                  <a:srgbClr val="C00000"/>
                </a:solidFill>
              </a:rPr>
              <a:t>excessive production of PTH </a:t>
            </a:r>
            <a:r>
              <a:rPr lang="en-US" dirty="0" smtClean="0"/>
              <a:t>by one or more of </a:t>
            </a:r>
            <a:r>
              <a:rPr lang="en-US" dirty="0" err="1" smtClean="0"/>
              <a:t>hyperfunctioning</a:t>
            </a:r>
            <a:r>
              <a:rPr lang="en-US" dirty="0" smtClean="0"/>
              <a:t> parathyroid glands. This leads to</a:t>
            </a:r>
            <a:r>
              <a:rPr lang="en-US" dirty="0" smtClean="0">
                <a:solidFill>
                  <a:srgbClr val="C00000"/>
                </a:solidFill>
              </a:rPr>
              <a:t> </a:t>
            </a:r>
            <a:r>
              <a:rPr lang="en-US" dirty="0" err="1" smtClean="0">
                <a:solidFill>
                  <a:srgbClr val="C00000"/>
                </a:solidFill>
              </a:rPr>
              <a:t>hyprcalcemia</a:t>
            </a:r>
            <a:r>
              <a:rPr lang="en-US" dirty="0" smtClean="0">
                <a:solidFill>
                  <a:srgbClr val="C00000"/>
                </a:solidFill>
              </a:rPr>
              <a:t> </a:t>
            </a:r>
            <a:r>
              <a:rPr lang="en-US" dirty="0" smtClean="0"/>
              <a:t>which fails to inhibit the gland activity in the normal manner.</a:t>
            </a:r>
          </a:p>
        </p:txBody>
      </p:sp>
      <p:sp>
        <p:nvSpPr>
          <p:cNvPr id="13316" name="Rectangle 4"/>
          <p:cNvSpPr>
            <a:spLocks noChangeArrowheads="1"/>
          </p:cNvSpPr>
          <p:nvPr/>
        </p:nvSpPr>
        <p:spPr bwMode="auto">
          <a:xfrm>
            <a:off x="762000" y="1143000"/>
            <a:ext cx="8229600" cy="563563"/>
          </a:xfrm>
          <a:prstGeom prst="rect">
            <a:avLst/>
          </a:prstGeom>
          <a:noFill/>
          <a:ln w="9525">
            <a:noFill/>
            <a:miter lim="800000"/>
            <a:headEnd/>
            <a:tailEnd/>
          </a:ln>
        </p:spPr>
        <p:txBody>
          <a:bodyPr anchor="ctr"/>
          <a:lstStyle/>
          <a:p>
            <a:pPr algn="l"/>
            <a:r>
              <a:rPr lang="en-US" sz="3200" u="sng">
                <a:solidFill>
                  <a:schemeClr val="folHlink"/>
                </a:solidFill>
              </a:rPr>
              <a:t>Hyperparathyroidism</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457200" y="0"/>
            <a:ext cx="8229600" cy="792163"/>
          </a:xfrm>
        </p:spPr>
        <p:txBody>
          <a:bodyPr/>
          <a:lstStyle/>
          <a:p>
            <a:pPr eaLnBrk="1" hangingPunct="1">
              <a:defRPr/>
            </a:pPr>
            <a:r>
              <a:rPr lang="en-US" altLang="en-US" smtClean="0"/>
              <a:t>Treatment</a:t>
            </a:r>
          </a:p>
        </p:txBody>
      </p:sp>
      <p:sp>
        <p:nvSpPr>
          <p:cNvPr id="249859" name="Rectangle 3"/>
          <p:cNvSpPr>
            <a:spLocks noGrp="1" noChangeArrowheads="1"/>
          </p:cNvSpPr>
          <p:nvPr>
            <p:ph type="body" idx="1"/>
          </p:nvPr>
        </p:nvSpPr>
        <p:spPr>
          <a:xfrm>
            <a:off x="457200" y="1905000"/>
            <a:ext cx="8458200" cy="4572000"/>
          </a:xfrm>
        </p:spPr>
        <p:txBody>
          <a:bodyPr/>
          <a:lstStyle/>
          <a:p>
            <a:pPr marL="609600" indent="-609600" eaLnBrk="1" hangingPunct="1">
              <a:buFontTx/>
              <a:buNone/>
              <a:defRPr/>
            </a:pPr>
            <a:r>
              <a:rPr lang="en-US" altLang="en-US" dirty="0" smtClean="0"/>
              <a:t>     Consideration of estrogen replacement therapy </a:t>
            </a:r>
          </a:p>
          <a:p>
            <a:pPr marL="990600" lvl="1" indent="-533400" eaLnBrk="1" hangingPunct="1">
              <a:buFontTx/>
              <a:buNone/>
              <a:defRPr/>
            </a:pPr>
            <a:r>
              <a:rPr lang="en-US" altLang="en-US" dirty="0" smtClean="0"/>
              <a:t>      </a:t>
            </a:r>
            <a:r>
              <a:rPr lang="en-US" altLang="en-US" b="1" dirty="0" smtClean="0">
                <a:solidFill>
                  <a:srgbClr val="FF3300"/>
                </a:solidFill>
              </a:rPr>
              <a:t>If intact uterus, consideration of </a:t>
            </a:r>
            <a:r>
              <a:rPr lang="en-US" altLang="en-US" b="1" dirty="0" err="1" smtClean="0">
                <a:solidFill>
                  <a:srgbClr val="FF3300"/>
                </a:solidFill>
              </a:rPr>
              <a:t>medroxyprogesterone</a:t>
            </a:r>
            <a:r>
              <a:rPr lang="en-US" altLang="en-US" b="1" dirty="0" smtClean="0">
                <a:solidFill>
                  <a:srgbClr val="FF3300"/>
                </a:solidFill>
              </a:rPr>
              <a:t> </a:t>
            </a:r>
          </a:p>
          <a:p>
            <a:pPr marL="990600" lvl="1" indent="-533400" eaLnBrk="1" hangingPunct="1">
              <a:buFontTx/>
              <a:buNone/>
              <a:defRPr/>
            </a:pPr>
            <a:endParaRPr lang="en-US" altLang="en-US" dirty="0" smtClean="0"/>
          </a:p>
        </p:txBody>
      </p:sp>
      <p:sp>
        <p:nvSpPr>
          <p:cNvPr id="249860" name="Rectangle 4"/>
          <p:cNvSpPr>
            <a:spLocks noChangeArrowheads="1"/>
          </p:cNvSpPr>
          <p:nvPr/>
        </p:nvSpPr>
        <p:spPr bwMode="auto">
          <a:xfrm>
            <a:off x="457200" y="8382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dirty="0">
                <a:solidFill>
                  <a:srgbClr val="66FF33"/>
                </a:solidFill>
              </a:rPr>
              <a:t> </a:t>
            </a:r>
            <a:r>
              <a:rPr lang="en-US" altLang="en-US" sz="3200" dirty="0" smtClean="0">
                <a:solidFill>
                  <a:srgbClr val="66FF33"/>
                </a:solidFill>
              </a:rPr>
              <a:t> The Immediately Postmenopausal Female (Prevention of bone mass loss)</a:t>
            </a:r>
          </a:p>
        </p:txBody>
      </p:sp>
    </p:spTree>
    <p:extLst>
      <p:ext uri="{BB962C8B-B14F-4D97-AF65-F5344CB8AC3E}">
        <p14:creationId xmlns:p14="http://schemas.microsoft.com/office/powerpoint/2010/main" val="211349119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457200" y="0"/>
            <a:ext cx="8229600" cy="792163"/>
          </a:xfrm>
        </p:spPr>
        <p:txBody>
          <a:bodyPr/>
          <a:lstStyle/>
          <a:p>
            <a:pPr eaLnBrk="1" hangingPunct="1">
              <a:defRPr/>
            </a:pPr>
            <a:r>
              <a:rPr lang="en-US" altLang="en-US" smtClean="0"/>
              <a:t>Treatment</a:t>
            </a:r>
          </a:p>
        </p:txBody>
      </p:sp>
      <p:sp>
        <p:nvSpPr>
          <p:cNvPr id="250883" name="Rectangle 3"/>
          <p:cNvSpPr>
            <a:spLocks noGrp="1" noChangeArrowheads="1"/>
          </p:cNvSpPr>
          <p:nvPr>
            <p:ph type="body" idx="1"/>
          </p:nvPr>
        </p:nvSpPr>
        <p:spPr>
          <a:xfrm>
            <a:off x="457200" y="1905000"/>
            <a:ext cx="8458200" cy="4572000"/>
          </a:xfrm>
        </p:spPr>
        <p:txBody>
          <a:bodyPr/>
          <a:lstStyle/>
          <a:p>
            <a:pPr marL="609600" indent="-609600" eaLnBrk="1" hangingPunct="1">
              <a:buFontTx/>
              <a:buNone/>
              <a:defRPr/>
            </a:pPr>
            <a:r>
              <a:rPr lang="en-US" altLang="en-US" dirty="0" smtClean="0"/>
              <a:t>  Other modalities of therapy</a:t>
            </a:r>
          </a:p>
          <a:p>
            <a:pPr marL="990600" lvl="1" indent="-533400" eaLnBrk="1" hangingPunct="1">
              <a:buFontTx/>
              <a:buAutoNum type="arabicPeriod"/>
              <a:defRPr/>
            </a:pPr>
            <a:r>
              <a:rPr lang="en-US" altLang="en-US" dirty="0" smtClean="0"/>
              <a:t>Bisphosphonates</a:t>
            </a:r>
          </a:p>
          <a:p>
            <a:pPr marL="990600" lvl="1" indent="-533400" eaLnBrk="1" hangingPunct="1">
              <a:buFontTx/>
              <a:buAutoNum type="arabicPeriod"/>
              <a:defRPr/>
            </a:pPr>
            <a:r>
              <a:rPr lang="en-US" altLang="en-US" dirty="0" smtClean="0"/>
              <a:t>SERMS (Selective estrogen receptor modulators) e.g., </a:t>
            </a:r>
            <a:r>
              <a:rPr lang="en-US" altLang="en-US" dirty="0" err="1" smtClean="0"/>
              <a:t>Evista</a:t>
            </a:r>
            <a:r>
              <a:rPr lang="en-US" altLang="en-US" dirty="0" smtClean="0"/>
              <a:t>, </a:t>
            </a:r>
            <a:r>
              <a:rPr lang="en-US" altLang="en-US" dirty="0" err="1" smtClean="0"/>
              <a:t>Livial</a:t>
            </a:r>
            <a:endParaRPr lang="en-US" altLang="en-US" dirty="0" smtClean="0"/>
          </a:p>
          <a:p>
            <a:pPr marL="990600" lvl="1" indent="-533400" eaLnBrk="1" hangingPunct="1">
              <a:buFontTx/>
              <a:buAutoNum type="arabicPeriod"/>
              <a:defRPr/>
            </a:pPr>
            <a:r>
              <a:rPr lang="en-US" altLang="en-US" dirty="0" err="1" smtClean="0"/>
              <a:t>Protelos</a:t>
            </a:r>
            <a:r>
              <a:rPr lang="en-US" altLang="en-US" dirty="0" smtClean="0"/>
              <a:t> ( strontium </a:t>
            </a:r>
            <a:r>
              <a:rPr lang="en-US" altLang="en-US" dirty="0" err="1" smtClean="0"/>
              <a:t>ranelate</a:t>
            </a:r>
            <a:r>
              <a:rPr lang="en-US" altLang="en-US" dirty="0" smtClean="0"/>
              <a:t>)</a:t>
            </a:r>
          </a:p>
          <a:p>
            <a:pPr marL="990600" lvl="1" indent="-533400" eaLnBrk="1" hangingPunct="1">
              <a:buFontTx/>
              <a:buAutoNum type="arabicPeriod"/>
              <a:defRPr/>
            </a:pPr>
            <a:r>
              <a:rPr lang="en-US" altLang="en-US" dirty="0" err="1" smtClean="0"/>
              <a:t>Forteo</a:t>
            </a:r>
            <a:r>
              <a:rPr lang="en-US" altLang="en-US" dirty="0" smtClean="0"/>
              <a:t> (</a:t>
            </a:r>
            <a:r>
              <a:rPr lang="en-US" altLang="en-US" dirty="0" err="1" smtClean="0"/>
              <a:t>Teripratide</a:t>
            </a:r>
            <a:r>
              <a:rPr lang="en-US" altLang="en-US" dirty="0" smtClean="0"/>
              <a:t>)</a:t>
            </a:r>
          </a:p>
          <a:p>
            <a:pPr marL="990600" lvl="1" indent="-533400" eaLnBrk="1" hangingPunct="1">
              <a:buFontTx/>
              <a:buAutoNum type="arabicPeriod"/>
              <a:defRPr/>
            </a:pPr>
            <a:r>
              <a:rPr lang="en-US" altLang="en-US" dirty="0" err="1" smtClean="0"/>
              <a:t>Prolia</a:t>
            </a:r>
            <a:r>
              <a:rPr lang="en-US" altLang="en-US" dirty="0" smtClean="0"/>
              <a:t> ( </a:t>
            </a:r>
            <a:r>
              <a:rPr lang="en-US" altLang="en-US" dirty="0" err="1" smtClean="0"/>
              <a:t>Denosumab</a:t>
            </a:r>
            <a:r>
              <a:rPr lang="en-US" altLang="en-US" dirty="0" smtClean="0"/>
              <a:t>)</a:t>
            </a:r>
          </a:p>
        </p:txBody>
      </p:sp>
      <p:sp>
        <p:nvSpPr>
          <p:cNvPr id="250884" name="Rectangle 4"/>
          <p:cNvSpPr>
            <a:spLocks noChangeArrowheads="1"/>
          </p:cNvSpPr>
          <p:nvPr/>
        </p:nvSpPr>
        <p:spPr bwMode="auto">
          <a:xfrm>
            <a:off x="457200" y="8382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3200" dirty="0">
                <a:solidFill>
                  <a:srgbClr val="66FF33"/>
                </a:solidFill>
              </a:rPr>
              <a:t> </a:t>
            </a:r>
            <a:r>
              <a:rPr lang="en-US" altLang="en-US" sz="3200" dirty="0" smtClean="0">
                <a:solidFill>
                  <a:srgbClr val="66FF33"/>
                </a:solidFill>
              </a:rPr>
              <a:t>The Immediately Postmenopausal Female (Prevention of bone mass loss)</a:t>
            </a:r>
          </a:p>
        </p:txBody>
      </p:sp>
    </p:spTree>
    <p:extLst>
      <p:ext uri="{BB962C8B-B14F-4D97-AF65-F5344CB8AC3E}">
        <p14:creationId xmlns:p14="http://schemas.microsoft.com/office/powerpoint/2010/main" val="228989876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smtClean="0"/>
              <a:t>Treatment</a:t>
            </a:r>
          </a:p>
        </p:txBody>
      </p:sp>
      <p:sp>
        <p:nvSpPr>
          <p:cNvPr id="251907" name="Rectangle 3"/>
          <p:cNvSpPr>
            <a:spLocks noGrp="1" noChangeArrowheads="1"/>
          </p:cNvSpPr>
          <p:nvPr>
            <p:ph type="body" idx="1"/>
          </p:nvPr>
        </p:nvSpPr>
        <p:spPr>
          <a:xfrm>
            <a:off x="76200" y="2286000"/>
            <a:ext cx="8915400" cy="3886200"/>
          </a:xfrm>
        </p:spPr>
        <p:txBody>
          <a:bodyPr/>
          <a:lstStyle/>
          <a:p>
            <a:pPr marL="609600" indent="-609600" eaLnBrk="1" hangingPunct="1">
              <a:buFontTx/>
              <a:buAutoNum type="alphaUcPeriod"/>
              <a:defRPr/>
            </a:pPr>
            <a:r>
              <a:rPr lang="en-US" altLang="en-US" sz="2800" dirty="0" smtClean="0"/>
              <a:t>Adequate calcium intake: 1000-1500 mg/day</a:t>
            </a:r>
          </a:p>
          <a:p>
            <a:pPr marL="609600" indent="-609600" eaLnBrk="1" hangingPunct="1">
              <a:buFontTx/>
              <a:buAutoNum type="alphaUcPeriod"/>
              <a:defRPr/>
            </a:pPr>
            <a:r>
              <a:rPr lang="en-US" altLang="en-US" sz="2800" dirty="0" smtClean="0"/>
              <a:t>Adequate supply of </a:t>
            </a:r>
            <a:r>
              <a:rPr lang="en-US" altLang="en-US" sz="2800" dirty="0" err="1" smtClean="0"/>
              <a:t>vit</a:t>
            </a:r>
            <a:r>
              <a:rPr lang="en-US" altLang="en-US" sz="2800" dirty="0" smtClean="0"/>
              <a:t> D (1000-2000IU)</a:t>
            </a:r>
          </a:p>
          <a:p>
            <a:pPr marL="609600" indent="-609600" eaLnBrk="1" hangingPunct="1">
              <a:buFontTx/>
              <a:buAutoNum type="alphaUcPeriod"/>
              <a:defRPr/>
            </a:pPr>
            <a:r>
              <a:rPr lang="en-US" altLang="en-US" sz="2800" dirty="0" smtClean="0"/>
              <a:t>A reasonable exercise program with physical therapy instruction in para spinous muscle group strengthening exercise.</a:t>
            </a:r>
          </a:p>
          <a:p>
            <a:pPr marL="609600" indent="-609600" eaLnBrk="1" hangingPunct="1">
              <a:buFontTx/>
              <a:buAutoNum type="alphaUcPeriod"/>
              <a:defRPr/>
            </a:pPr>
            <a:r>
              <a:rPr lang="en-US" altLang="en-US" sz="2800" dirty="0" smtClean="0"/>
              <a:t>Avoidance of osteopenia-producing conditions/medications/lifestyles:</a:t>
            </a:r>
          </a:p>
          <a:p>
            <a:pPr marL="990600" lvl="1" indent="-533400" eaLnBrk="1" hangingPunct="1">
              <a:buFontTx/>
              <a:buAutoNum type="arabicPeriod"/>
              <a:defRPr/>
            </a:pPr>
            <a:r>
              <a:rPr lang="en-US" altLang="en-US" sz="2400" dirty="0" smtClean="0"/>
              <a:t>Smoking &amp; excessive alcohol intake, excessive caffeine/protein intake.</a:t>
            </a:r>
          </a:p>
          <a:p>
            <a:pPr marL="990600" lvl="1" indent="-533400" eaLnBrk="1" hangingPunct="1">
              <a:buFontTx/>
              <a:buAutoNum type="arabicPeriod"/>
              <a:defRPr/>
            </a:pPr>
            <a:r>
              <a:rPr lang="en-US" altLang="en-US" sz="2400" dirty="0" smtClean="0"/>
              <a:t>Cortisone, excessive thyroid hormone replacement (?), loop diuretics, prolonged heparin exposure.</a:t>
            </a:r>
          </a:p>
        </p:txBody>
      </p:sp>
      <p:sp>
        <p:nvSpPr>
          <p:cNvPr id="251908" name="Rectangle 4"/>
          <p:cNvSpPr>
            <a:spLocks noChangeArrowheads="1"/>
          </p:cNvSpPr>
          <p:nvPr/>
        </p:nvSpPr>
        <p:spPr bwMode="auto">
          <a:xfrm>
            <a:off x="457200" y="1066800"/>
            <a:ext cx="84582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800" dirty="0" smtClean="0">
                <a:solidFill>
                  <a:srgbClr val="66FF33"/>
                </a:solidFill>
              </a:rPr>
              <a:t> The elderly postmenopausal female with low bone mass but no compression fractures (Prevention of bone mass loss &amp; restoration of bone mass previously lost)</a:t>
            </a:r>
          </a:p>
        </p:txBody>
      </p:sp>
    </p:spTree>
    <p:extLst>
      <p:ext uri="{BB962C8B-B14F-4D97-AF65-F5344CB8AC3E}">
        <p14:creationId xmlns:p14="http://schemas.microsoft.com/office/powerpoint/2010/main" val="2692033015"/>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457200" y="0"/>
            <a:ext cx="8229600" cy="792163"/>
          </a:xfrm>
        </p:spPr>
        <p:txBody>
          <a:bodyPr/>
          <a:lstStyle/>
          <a:p>
            <a:pPr eaLnBrk="1" hangingPunct="1">
              <a:defRPr/>
            </a:pPr>
            <a:r>
              <a:rPr lang="en-US" altLang="en-US" dirty="0" smtClean="0"/>
              <a:t>Treatment</a:t>
            </a:r>
          </a:p>
        </p:txBody>
      </p:sp>
      <p:sp>
        <p:nvSpPr>
          <p:cNvPr id="250883" name="Rectangle 3"/>
          <p:cNvSpPr>
            <a:spLocks noGrp="1" noChangeArrowheads="1"/>
          </p:cNvSpPr>
          <p:nvPr>
            <p:ph type="body" idx="1"/>
          </p:nvPr>
        </p:nvSpPr>
        <p:spPr>
          <a:xfrm>
            <a:off x="457200" y="1905000"/>
            <a:ext cx="8458200" cy="4572000"/>
          </a:xfrm>
        </p:spPr>
        <p:txBody>
          <a:bodyPr/>
          <a:lstStyle/>
          <a:p>
            <a:pPr marL="609600" indent="-609600" eaLnBrk="1" hangingPunct="1">
              <a:buFontTx/>
              <a:buNone/>
              <a:defRPr/>
            </a:pPr>
            <a:r>
              <a:rPr lang="en-US" altLang="en-US" dirty="0" smtClean="0"/>
              <a:t>  Other modalities of therapy</a:t>
            </a:r>
          </a:p>
          <a:p>
            <a:pPr marL="990600" lvl="1" indent="-533400" eaLnBrk="1" hangingPunct="1">
              <a:buFontTx/>
              <a:buAutoNum type="arabicPeriod"/>
              <a:defRPr/>
            </a:pPr>
            <a:r>
              <a:rPr lang="en-US" altLang="en-US" dirty="0" smtClean="0"/>
              <a:t>Bisphosphonates</a:t>
            </a:r>
          </a:p>
          <a:p>
            <a:pPr marL="990600" lvl="1" indent="-533400" eaLnBrk="1" hangingPunct="1">
              <a:buFontTx/>
              <a:buAutoNum type="arabicPeriod"/>
              <a:defRPr/>
            </a:pPr>
            <a:r>
              <a:rPr lang="en-US" altLang="en-US" dirty="0" smtClean="0"/>
              <a:t>SERMS (Selective estrogen receptor modulators) e.g., </a:t>
            </a:r>
            <a:r>
              <a:rPr lang="en-US" altLang="en-US" dirty="0" err="1" smtClean="0"/>
              <a:t>Evista</a:t>
            </a:r>
            <a:r>
              <a:rPr lang="en-US" altLang="en-US" dirty="0" smtClean="0"/>
              <a:t>, </a:t>
            </a:r>
            <a:r>
              <a:rPr lang="en-US" altLang="en-US" dirty="0" err="1" smtClean="0"/>
              <a:t>Livial</a:t>
            </a:r>
            <a:endParaRPr lang="en-US" altLang="en-US" dirty="0" smtClean="0"/>
          </a:p>
          <a:p>
            <a:pPr marL="990600" lvl="1" indent="-533400" eaLnBrk="1" hangingPunct="1">
              <a:buFontTx/>
              <a:buAutoNum type="arabicPeriod"/>
              <a:defRPr/>
            </a:pPr>
            <a:r>
              <a:rPr lang="en-US" altLang="en-US" dirty="0" err="1" smtClean="0"/>
              <a:t>Protelos</a:t>
            </a:r>
            <a:r>
              <a:rPr lang="en-US" altLang="en-US" dirty="0" smtClean="0"/>
              <a:t> ( strontium </a:t>
            </a:r>
            <a:r>
              <a:rPr lang="en-US" altLang="en-US" dirty="0" err="1" smtClean="0"/>
              <a:t>ranelate</a:t>
            </a:r>
            <a:r>
              <a:rPr lang="en-US" altLang="en-US" dirty="0" smtClean="0"/>
              <a:t>)</a:t>
            </a:r>
          </a:p>
          <a:p>
            <a:pPr marL="990600" lvl="1" indent="-533400" eaLnBrk="1" hangingPunct="1">
              <a:buFontTx/>
              <a:buAutoNum type="arabicPeriod"/>
              <a:defRPr/>
            </a:pPr>
            <a:r>
              <a:rPr lang="en-US" altLang="en-US" dirty="0" err="1" smtClean="0"/>
              <a:t>Forteo</a:t>
            </a:r>
            <a:r>
              <a:rPr lang="en-US" altLang="en-US" dirty="0" smtClean="0"/>
              <a:t> (</a:t>
            </a:r>
            <a:r>
              <a:rPr lang="en-US" altLang="en-US" dirty="0" err="1" smtClean="0"/>
              <a:t>Teripratide</a:t>
            </a:r>
            <a:r>
              <a:rPr lang="en-US" altLang="en-US" dirty="0" smtClean="0"/>
              <a:t>)</a:t>
            </a:r>
          </a:p>
          <a:p>
            <a:pPr marL="990600" lvl="1" indent="-533400" eaLnBrk="1" hangingPunct="1">
              <a:buFontTx/>
              <a:buAutoNum type="arabicPeriod"/>
              <a:defRPr/>
            </a:pPr>
            <a:r>
              <a:rPr lang="en-US" altLang="en-US" dirty="0" err="1" smtClean="0"/>
              <a:t>Prolia</a:t>
            </a:r>
            <a:r>
              <a:rPr lang="en-US" altLang="en-US" dirty="0" smtClean="0"/>
              <a:t> ( </a:t>
            </a:r>
            <a:r>
              <a:rPr lang="en-US" altLang="en-US" dirty="0" err="1" smtClean="0"/>
              <a:t>Denosumab</a:t>
            </a:r>
            <a:r>
              <a:rPr lang="en-US" altLang="en-US" dirty="0" smtClean="0"/>
              <a:t>)</a:t>
            </a:r>
          </a:p>
        </p:txBody>
      </p:sp>
      <p:sp>
        <p:nvSpPr>
          <p:cNvPr id="250884" name="Rectangle 4"/>
          <p:cNvSpPr>
            <a:spLocks noChangeArrowheads="1"/>
          </p:cNvSpPr>
          <p:nvPr/>
        </p:nvSpPr>
        <p:spPr bwMode="auto">
          <a:xfrm>
            <a:off x="457200" y="8382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endParaRPr lang="en-US" altLang="en-US" sz="3200" dirty="0" smtClean="0">
              <a:solidFill>
                <a:srgbClr val="66FF33"/>
              </a:solidFill>
            </a:endParaRPr>
          </a:p>
        </p:txBody>
      </p:sp>
    </p:spTree>
    <p:extLst>
      <p:ext uri="{BB962C8B-B14F-4D97-AF65-F5344CB8AC3E}">
        <p14:creationId xmlns:p14="http://schemas.microsoft.com/office/powerpoint/2010/main" val="282998271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smtClean="0"/>
              <a:t>Treatment</a:t>
            </a:r>
          </a:p>
        </p:txBody>
      </p:sp>
      <p:sp>
        <p:nvSpPr>
          <p:cNvPr id="257027" name="Rectangle 3"/>
          <p:cNvSpPr>
            <a:spLocks noGrp="1" noChangeArrowheads="1"/>
          </p:cNvSpPr>
          <p:nvPr>
            <p:ph type="body" idx="1"/>
          </p:nvPr>
        </p:nvSpPr>
        <p:spPr>
          <a:xfrm>
            <a:off x="76200" y="1828800"/>
            <a:ext cx="8915400" cy="4419600"/>
          </a:xfrm>
        </p:spPr>
        <p:txBody>
          <a:bodyPr/>
          <a:lstStyle/>
          <a:p>
            <a:pPr marL="0" indent="0" eaLnBrk="1" hangingPunct="1">
              <a:buNone/>
              <a:defRPr/>
            </a:pPr>
            <a:endParaRPr lang="en-US" altLang="en-US" dirty="0" smtClean="0"/>
          </a:p>
        </p:txBody>
      </p:sp>
      <p:sp>
        <p:nvSpPr>
          <p:cNvPr id="257028" name="Rectangle 4"/>
          <p:cNvSpPr>
            <a:spLocks noChangeArrowheads="1"/>
          </p:cNvSpPr>
          <p:nvPr/>
        </p:nvSpPr>
        <p:spPr bwMode="auto">
          <a:xfrm>
            <a:off x="457200" y="1828800"/>
            <a:ext cx="8458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800" dirty="0" smtClean="0">
                <a:solidFill>
                  <a:srgbClr val="66FF33"/>
                </a:solidFill>
              </a:rPr>
              <a:t> The elderly (age&gt;62) postmenopausal female with fractures (spine &amp;/hip)</a:t>
            </a:r>
            <a:br>
              <a:rPr lang="en-US" altLang="en-US" sz="2800" dirty="0" smtClean="0">
                <a:solidFill>
                  <a:srgbClr val="66FF33"/>
                </a:solidFill>
              </a:rPr>
            </a:br>
            <a:r>
              <a:rPr lang="en-US" altLang="en-US" sz="2800" dirty="0" smtClean="0">
                <a:solidFill>
                  <a:srgbClr val="66FF33"/>
                </a:solidFill>
              </a:rPr>
              <a:t>(Prevention of further fractures.)</a:t>
            </a:r>
          </a:p>
        </p:txBody>
      </p:sp>
    </p:spTree>
    <p:extLst>
      <p:ext uri="{BB962C8B-B14F-4D97-AF65-F5344CB8AC3E}">
        <p14:creationId xmlns:p14="http://schemas.microsoft.com/office/powerpoint/2010/main" val="2064854460"/>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smtClean="0"/>
              <a:t>Treatment</a:t>
            </a:r>
          </a:p>
        </p:txBody>
      </p:sp>
      <p:sp>
        <p:nvSpPr>
          <p:cNvPr id="258051" name="Rectangle 3"/>
          <p:cNvSpPr>
            <a:spLocks noGrp="1" noChangeArrowheads="1"/>
          </p:cNvSpPr>
          <p:nvPr>
            <p:ph type="body" idx="1"/>
          </p:nvPr>
        </p:nvSpPr>
        <p:spPr>
          <a:xfrm>
            <a:off x="76200" y="1828800"/>
            <a:ext cx="8915400" cy="4419600"/>
          </a:xfrm>
        </p:spPr>
        <p:txBody>
          <a:bodyPr/>
          <a:lstStyle/>
          <a:p>
            <a:pPr marL="609600" indent="-609600" eaLnBrk="1" hangingPunct="1">
              <a:buFontTx/>
              <a:buAutoNum type="alphaUcPeriod"/>
              <a:defRPr/>
            </a:pPr>
            <a:r>
              <a:rPr lang="en-US" altLang="en-US" sz="2800" dirty="0" smtClean="0"/>
              <a:t>A program of reasonable calcium intake (1000 </a:t>
            </a:r>
            <a:r>
              <a:rPr lang="en-US" altLang="en-US" sz="2800" dirty="0" err="1" smtClean="0"/>
              <a:t>mgm</a:t>
            </a:r>
            <a:r>
              <a:rPr lang="en-US" altLang="en-US" sz="2800" dirty="0" smtClean="0"/>
              <a:t> daily), exercise, short term back bracing and avoidance of osteopenia-producing situation is indicated.</a:t>
            </a:r>
          </a:p>
          <a:p>
            <a:pPr marL="609600" indent="-609600" eaLnBrk="1" hangingPunct="1">
              <a:buFontTx/>
              <a:buAutoNum type="alphaUcPeriod"/>
              <a:defRPr/>
            </a:pPr>
            <a:r>
              <a:rPr lang="en-US" altLang="en-US" sz="2800" dirty="0" smtClean="0"/>
              <a:t>Consideration of testosterone therapy if total and free testosterone levels are low: 200 </a:t>
            </a:r>
            <a:r>
              <a:rPr lang="en-US" altLang="en-US" sz="2800" dirty="0" err="1" smtClean="0"/>
              <a:t>mgm</a:t>
            </a:r>
            <a:r>
              <a:rPr lang="en-US" altLang="en-US" sz="2800" dirty="0" smtClean="0"/>
              <a:t> q 3 week of </a:t>
            </a:r>
            <a:r>
              <a:rPr lang="en-US" altLang="en-US" sz="2800" dirty="0" err="1" smtClean="0"/>
              <a:t>Depo</a:t>
            </a:r>
            <a:r>
              <a:rPr lang="en-US" altLang="en-US" sz="2800" dirty="0" smtClean="0"/>
              <a:t>-testosterone</a:t>
            </a:r>
          </a:p>
          <a:p>
            <a:pPr marL="990600" lvl="1" indent="-533400" eaLnBrk="1" hangingPunct="1">
              <a:buFontTx/>
              <a:buAutoNum type="arabicPeriod"/>
              <a:defRPr/>
            </a:pPr>
            <a:r>
              <a:rPr lang="en-US" altLang="en-US" sz="2400" dirty="0" smtClean="0"/>
              <a:t>Prostate concerns</a:t>
            </a:r>
          </a:p>
          <a:p>
            <a:pPr marL="990600" lvl="1" indent="-533400" eaLnBrk="1" hangingPunct="1">
              <a:buFontTx/>
              <a:buAutoNum type="arabicPeriod"/>
              <a:defRPr/>
            </a:pPr>
            <a:r>
              <a:rPr lang="en-US" altLang="en-US" sz="2400" dirty="0" smtClean="0"/>
              <a:t>Cholesterol concerns</a:t>
            </a:r>
          </a:p>
        </p:txBody>
      </p:sp>
      <p:sp>
        <p:nvSpPr>
          <p:cNvPr id="258052" name="Rectangle 4"/>
          <p:cNvSpPr>
            <a:spLocks noChangeArrowheads="1"/>
          </p:cNvSpPr>
          <p:nvPr/>
        </p:nvSpPr>
        <p:spPr bwMode="auto">
          <a:xfrm>
            <a:off x="457200" y="884238"/>
            <a:ext cx="84582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400" dirty="0" smtClean="0">
                <a:solidFill>
                  <a:srgbClr val="66FF33"/>
                </a:solidFill>
              </a:rPr>
              <a:t> The male with low bone mass and/or fractures (Prevention of bone mass loss &amp; restoration of bone mass previously lost; prevention of further fractures.)</a:t>
            </a:r>
          </a:p>
        </p:txBody>
      </p:sp>
    </p:spTree>
    <p:extLst>
      <p:ext uri="{BB962C8B-B14F-4D97-AF65-F5344CB8AC3E}">
        <p14:creationId xmlns:p14="http://schemas.microsoft.com/office/powerpoint/2010/main" val="154825776"/>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smtClean="0"/>
              <a:t>Treatment</a:t>
            </a:r>
          </a:p>
        </p:txBody>
      </p:sp>
      <p:sp>
        <p:nvSpPr>
          <p:cNvPr id="259075" name="Rectangle 3"/>
          <p:cNvSpPr>
            <a:spLocks noGrp="1" noChangeArrowheads="1"/>
          </p:cNvSpPr>
          <p:nvPr>
            <p:ph type="body" idx="1"/>
          </p:nvPr>
        </p:nvSpPr>
        <p:spPr>
          <a:xfrm>
            <a:off x="76200" y="2667000"/>
            <a:ext cx="8915400" cy="3886200"/>
          </a:xfrm>
        </p:spPr>
        <p:txBody>
          <a:bodyPr/>
          <a:lstStyle/>
          <a:p>
            <a:pPr marL="609600" indent="-609600" eaLnBrk="1" hangingPunct="1">
              <a:buFontTx/>
              <a:buAutoNum type="alphaUcPeriod" startAt="7"/>
              <a:defRPr/>
            </a:pPr>
            <a:r>
              <a:rPr lang="en-US" altLang="en-US" smtClean="0"/>
              <a:t>Other modalities of therapy</a:t>
            </a:r>
          </a:p>
          <a:p>
            <a:pPr marL="990600" lvl="1" indent="-533400" eaLnBrk="1" hangingPunct="1">
              <a:buFontTx/>
              <a:buAutoNum type="arabicPeriod"/>
              <a:defRPr/>
            </a:pPr>
            <a:r>
              <a:rPr lang="en-US" altLang="en-US" smtClean="0"/>
              <a:t>Salmon calcitonin.</a:t>
            </a:r>
          </a:p>
          <a:p>
            <a:pPr marL="990600" lvl="1" indent="-533400" eaLnBrk="1" hangingPunct="1">
              <a:buFontTx/>
              <a:buAutoNum type="arabicPeriod"/>
              <a:defRPr/>
            </a:pPr>
            <a:r>
              <a:rPr lang="en-US" altLang="en-US" sz="2400" smtClean="0"/>
              <a:t>Bisphosphonates</a:t>
            </a:r>
          </a:p>
          <a:p>
            <a:pPr marL="990600" lvl="1" indent="-533400" eaLnBrk="1" hangingPunct="1">
              <a:buFontTx/>
              <a:buAutoNum type="arabicPeriod"/>
              <a:defRPr/>
            </a:pPr>
            <a:r>
              <a:rPr lang="en-US" altLang="en-US" sz="2400" smtClean="0"/>
              <a:t>Anabolic steroids (side effects)</a:t>
            </a:r>
          </a:p>
          <a:p>
            <a:pPr marL="990600" lvl="1" indent="-533400" eaLnBrk="1" hangingPunct="1">
              <a:buFontTx/>
              <a:buAutoNum type="arabicPeriod"/>
              <a:defRPr/>
            </a:pPr>
            <a:r>
              <a:rPr lang="en-US" altLang="en-US" sz="2400" smtClean="0"/>
              <a:t>iPTH anabolic fragments</a:t>
            </a:r>
          </a:p>
          <a:p>
            <a:pPr marL="990600" lvl="1" indent="-533400" eaLnBrk="1" hangingPunct="1">
              <a:buFontTx/>
              <a:buAutoNum type="arabicPeriod"/>
              <a:defRPr/>
            </a:pPr>
            <a:r>
              <a:rPr lang="en-US" altLang="en-US" sz="2400" smtClean="0"/>
              <a:t>Growth factors &amp; cutokines </a:t>
            </a:r>
          </a:p>
          <a:p>
            <a:pPr marL="990600" lvl="1" indent="-533400" eaLnBrk="1" hangingPunct="1">
              <a:buFontTx/>
              <a:buAutoNum type="arabicPeriod"/>
              <a:defRPr/>
            </a:pPr>
            <a:r>
              <a:rPr lang="en-US" altLang="en-US" sz="2400" smtClean="0"/>
              <a:t>D metobolites </a:t>
            </a:r>
          </a:p>
          <a:p>
            <a:pPr marL="990600" lvl="1" indent="-533400" eaLnBrk="1" hangingPunct="1">
              <a:buFontTx/>
              <a:buAutoNum type="arabicPeriod"/>
              <a:defRPr/>
            </a:pPr>
            <a:r>
              <a:rPr lang="en-US" altLang="en-US" sz="2400" smtClean="0"/>
              <a:t>Thiazide diuretics</a:t>
            </a:r>
            <a:endParaRPr lang="en-US" altLang="en-US" smtClean="0"/>
          </a:p>
        </p:txBody>
      </p:sp>
      <p:sp>
        <p:nvSpPr>
          <p:cNvPr id="259077" name="Rectangle 5"/>
          <p:cNvSpPr>
            <a:spLocks noChangeArrowheads="1"/>
          </p:cNvSpPr>
          <p:nvPr/>
        </p:nvSpPr>
        <p:spPr bwMode="auto">
          <a:xfrm>
            <a:off x="457200" y="1341438"/>
            <a:ext cx="84582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800" dirty="0" smtClean="0">
                <a:solidFill>
                  <a:srgbClr val="66FF33"/>
                </a:solidFill>
              </a:rPr>
              <a:t> The male with low bone mass and/or fractures (Prevention of bone mass loss &amp; restoration of bone mass previously lost; prevention of further fractures.)</a:t>
            </a:r>
          </a:p>
        </p:txBody>
      </p:sp>
    </p:spTree>
    <p:extLst>
      <p:ext uri="{BB962C8B-B14F-4D97-AF65-F5344CB8AC3E}">
        <p14:creationId xmlns:p14="http://schemas.microsoft.com/office/powerpoint/2010/main" val="2926317152"/>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dirty="0" smtClean="0"/>
              <a:t>Treatment</a:t>
            </a:r>
          </a:p>
        </p:txBody>
      </p:sp>
      <p:sp>
        <p:nvSpPr>
          <p:cNvPr id="262147" name="Rectangle 3"/>
          <p:cNvSpPr>
            <a:spLocks noGrp="1" noChangeArrowheads="1"/>
          </p:cNvSpPr>
          <p:nvPr>
            <p:ph type="body" idx="1"/>
          </p:nvPr>
        </p:nvSpPr>
        <p:spPr>
          <a:xfrm>
            <a:off x="76200" y="2667000"/>
            <a:ext cx="8915400" cy="3886200"/>
          </a:xfrm>
        </p:spPr>
        <p:txBody>
          <a:bodyPr/>
          <a:lstStyle/>
          <a:p>
            <a:pPr marL="609600" indent="-609600" eaLnBrk="1" hangingPunct="1">
              <a:buFontTx/>
              <a:buAutoNum type="alphaUcPeriod"/>
              <a:defRPr/>
            </a:pPr>
            <a:r>
              <a:rPr lang="en-US" altLang="en-US" sz="2800" smtClean="0"/>
              <a:t>Bone mass measurement if possible to identify bone mass loss</a:t>
            </a:r>
          </a:p>
          <a:p>
            <a:pPr marL="609600" indent="-609600" eaLnBrk="1" hangingPunct="1">
              <a:buFontTx/>
              <a:buAutoNum type="alphaUcPeriod"/>
              <a:defRPr/>
            </a:pPr>
            <a:r>
              <a:rPr lang="en-US" altLang="en-US" sz="2800" smtClean="0"/>
              <a:t>Lowest possible dose of corticosteroids: ? Deflazacort</a:t>
            </a:r>
          </a:p>
          <a:p>
            <a:pPr marL="609600" indent="-609600" eaLnBrk="1" hangingPunct="1">
              <a:buFontTx/>
              <a:buAutoNum type="alphaUcPeriod"/>
              <a:defRPr/>
            </a:pPr>
            <a:r>
              <a:rPr lang="en-US" altLang="en-US" sz="2800" smtClean="0"/>
              <a:t>A program of reasonable calcium intake (1000-1500 mgm daily, depending upon urinary calcium), exercise, &amp; avoidance of other osteopenia-producing situations is indicated.</a:t>
            </a:r>
          </a:p>
        </p:txBody>
      </p:sp>
      <p:sp>
        <p:nvSpPr>
          <p:cNvPr id="262148" name="Rectangle 4"/>
          <p:cNvSpPr>
            <a:spLocks noChangeArrowheads="1"/>
          </p:cNvSpPr>
          <p:nvPr/>
        </p:nvSpPr>
        <p:spPr bwMode="auto">
          <a:xfrm>
            <a:off x="457200" y="1341438"/>
            <a:ext cx="84582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800" dirty="0" smtClean="0">
                <a:solidFill>
                  <a:srgbClr val="66FF33"/>
                </a:solidFill>
              </a:rPr>
              <a:t> The male or female with corticosteroid induced osteopenia</a:t>
            </a:r>
            <a:br>
              <a:rPr lang="en-US" altLang="en-US" sz="2800" dirty="0" smtClean="0">
                <a:solidFill>
                  <a:srgbClr val="66FF33"/>
                </a:solidFill>
              </a:rPr>
            </a:br>
            <a:r>
              <a:rPr lang="en-US" altLang="en-US" sz="2800" dirty="0" smtClean="0">
                <a:solidFill>
                  <a:srgbClr val="66FF33"/>
                </a:solidFill>
              </a:rPr>
              <a:t>(Prevention of bone mass loss &amp; restoration of bone mass previously lost)</a:t>
            </a:r>
          </a:p>
        </p:txBody>
      </p:sp>
    </p:spTree>
    <p:extLst>
      <p:ext uri="{BB962C8B-B14F-4D97-AF65-F5344CB8AC3E}">
        <p14:creationId xmlns:p14="http://schemas.microsoft.com/office/powerpoint/2010/main" val="1102990173"/>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457200" y="152400"/>
            <a:ext cx="8229600" cy="457200"/>
          </a:xfrm>
        </p:spPr>
        <p:txBody>
          <a:bodyPr/>
          <a:lstStyle/>
          <a:p>
            <a:pPr eaLnBrk="1" hangingPunct="1">
              <a:defRPr/>
            </a:pPr>
            <a:r>
              <a:rPr lang="en-US" altLang="en-US" sz="3600" smtClean="0"/>
              <a:t>Treatment</a:t>
            </a:r>
          </a:p>
        </p:txBody>
      </p:sp>
      <p:sp>
        <p:nvSpPr>
          <p:cNvPr id="263171" name="Rectangle 3"/>
          <p:cNvSpPr>
            <a:spLocks noGrp="1" noChangeArrowheads="1"/>
          </p:cNvSpPr>
          <p:nvPr>
            <p:ph type="body" idx="1"/>
          </p:nvPr>
        </p:nvSpPr>
        <p:spPr>
          <a:xfrm>
            <a:off x="76200" y="2667000"/>
            <a:ext cx="8915400" cy="3886200"/>
          </a:xfrm>
        </p:spPr>
        <p:txBody>
          <a:bodyPr/>
          <a:lstStyle/>
          <a:p>
            <a:pPr marL="0" indent="0" eaLnBrk="1" hangingPunct="1">
              <a:buNone/>
              <a:defRPr/>
            </a:pPr>
            <a:r>
              <a:rPr lang="en-US" altLang="en-US" sz="2800" dirty="0" smtClean="0"/>
              <a:t>   Adequate intake of </a:t>
            </a:r>
            <a:r>
              <a:rPr lang="en-US" altLang="en-US" sz="2800" dirty="0" err="1" smtClean="0"/>
              <a:t>vit</a:t>
            </a:r>
            <a:r>
              <a:rPr lang="en-US" altLang="en-US" sz="2800" dirty="0" smtClean="0"/>
              <a:t> D ( 1000-2000 IU)</a:t>
            </a:r>
          </a:p>
          <a:p>
            <a:pPr marL="0" indent="0" eaLnBrk="1" hangingPunct="1">
              <a:buNone/>
              <a:defRPr/>
            </a:pPr>
            <a:r>
              <a:rPr lang="en-US" altLang="en-US" sz="2800" dirty="0"/>
              <a:t> </a:t>
            </a:r>
            <a:r>
              <a:rPr lang="en-US" altLang="en-US" sz="2800" dirty="0" smtClean="0"/>
              <a:t> </a:t>
            </a:r>
            <a:r>
              <a:rPr lang="en-US" altLang="en-US" dirty="0" smtClean="0"/>
              <a:t>Other modalities of therapy</a:t>
            </a:r>
          </a:p>
          <a:p>
            <a:pPr marL="990600" lvl="1" indent="-533400" eaLnBrk="1" hangingPunct="1">
              <a:buFontTx/>
              <a:buAutoNum type="arabicPeriod"/>
              <a:defRPr/>
            </a:pPr>
            <a:r>
              <a:rPr lang="en-US" altLang="en-US" dirty="0" smtClean="0"/>
              <a:t>Estrogen (Females), testosterone (males)</a:t>
            </a:r>
          </a:p>
          <a:p>
            <a:pPr marL="990600" lvl="1" indent="-533400" eaLnBrk="1" hangingPunct="1">
              <a:buFontTx/>
              <a:buAutoNum type="arabicPeriod"/>
              <a:defRPr/>
            </a:pPr>
            <a:r>
              <a:rPr lang="en-US" altLang="en-US" sz="2400" dirty="0" smtClean="0"/>
              <a:t>Bisphosphonates</a:t>
            </a:r>
          </a:p>
          <a:p>
            <a:pPr marL="990600" lvl="1" indent="-533400" eaLnBrk="1" hangingPunct="1">
              <a:buFontTx/>
              <a:buAutoNum type="arabicPeriod"/>
              <a:defRPr/>
            </a:pPr>
            <a:r>
              <a:rPr lang="en-US" altLang="en-US" sz="2400" dirty="0" err="1" smtClean="0"/>
              <a:t>Forteo</a:t>
            </a:r>
            <a:endParaRPr lang="en-US" altLang="en-US" sz="2400" dirty="0" smtClean="0"/>
          </a:p>
          <a:p>
            <a:pPr marL="457200" lvl="1" indent="0" eaLnBrk="1" hangingPunct="1">
              <a:buNone/>
              <a:defRPr/>
            </a:pPr>
            <a:endParaRPr lang="en-US" altLang="en-US" sz="2400" dirty="0" smtClean="0"/>
          </a:p>
        </p:txBody>
      </p:sp>
      <p:sp>
        <p:nvSpPr>
          <p:cNvPr id="263172" name="Rectangle 4"/>
          <p:cNvSpPr>
            <a:spLocks noChangeArrowheads="1"/>
          </p:cNvSpPr>
          <p:nvPr/>
        </p:nvSpPr>
        <p:spPr bwMode="auto">
          <a:xfrm>
            <a:off x="457200" y="1341438"/>
            <a:ext cx="84582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lgn="l" eaLnBrk="1" hangingPunct="1">
              <a:defRPr/>
            </a:pPr>
            <a:r>
              <a:rPr lang="en-US" altLang="en-US" sz="2800" dirty="0" smtClean="0">
                <a:solidFill>
                  <a:srgbClr val="66FF33"/>
                </a:solidFill>
              </a:rPr>
              <a:t> The male or female with corticosteroid induced osteopenia</a:t>
            </a:r>
            <a:br>
              <a:rPr lang="en-US" altLang="en-US" sz="2800" dirty="0" smtClean="0">
                <a:solidFill>
                  <a:srgbClr val="66FF33"/>
                </a:solidFill>
              </a:rPr>
            </a:br>
            <a:r>
              <a:rPr lang="en-US" altLang="en-US" sz="2800" dirty="0" smtClean="0">
                <a:solidFill>
                  <a:srgbClr val="66FF33"/>
                </a:solidFill>
              </a:rPr>
              <a:t>(Prevention of bone mass loss &amp; restoration of bone mass previously lost)</a:t>
            </a:r>
          </a:p>
        </p:txBody>
      </p:sp>
    </p:spTree>
    <p:extLst>
      <p:ext uri="{BB962C8B-B14F-4D97-AF65-F5344CB8AC3E}">
        <p14:creationId xmlns:p14="http://schemas.microsoft.com/office/powerpoint/2010/main" val="3317363659"/>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57200"/>
            <a:ext cx="8153400" cy="6019800"/>
          </a:xfrm>
          <a:prstGeom prst="rect">
            <a:avLst/>
          </a:prstGeom>
        </p:spPr>
      </p:pic>
    </p:spTree>
    <p:extLst>
      <p:ext uri="{BB962C8B-B14F-4D97-AF65-F5344CB8AC3E}">
        <p14:creationId xmlns:p14="http://schemas.microsoft.com/office/powerpoint/2010/main" val="2114390165"/>
      </p:ext>
    </p:extLst>
  </p:cSld>
  <p:clrMapOvr>
    <a:masterClrMapping/>
  </p:clrMapOvr>
</p:sld>
</file>

<file path=ppt/theme/theme1.xml><?xml version="1.0" encoding="utf-8"?>
<a:theme xmlns:a="http://schemas.openxmlformats.org/drawingml/2006/main" name="templateblue">
  <a:themeElements>
    <a:clrScheme name="template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blu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templateblue</Template>
  <TotalTime>769</TotalTime>
  <Words>2177</Words>
  <Application>Microsoft Office PowerPoint</Application>
  <PresentationFormat>On-screen Show (4:3)</PresentationFormat>
  <Paragraphs>612</Paragraphs>
  <Slides>109</Slides>
  <Notes>55</Notes>
  <HiddenSlides>28</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109</vt:i4>
      </vt:variant>
    </vt:vector>
  </HeadingPairs>
  <TitlesOfParts>
    <vt:vector size="116" baseType="lpstr">
      <vt:lpstr>Arial</vt:lpstr>
      <vt:lpstr>Calibri</vt:lpstr>
      <vt:lpstr>Monotype Corsiva</vt:lpstr>
      <vt:lpstr>Times New Roman</vt:lpstr>
      <vt:lpstr>Wingdings</vt:lpstr>
      <vt:lpstr>templateblue</vt:lpstr>
      <vt:lpstr>Presentation</vt:lpstr>
      <vt:lpstr>DISORDERS OF THE PARATHYROID GLANDS</vt:lpstr>
      <vt:lpstr>Disorders of the Parathyroid Glands</vt:lpstr>
      <vt:lpstr>Disorders of the Parathyroid Glands</vt:lpstr>
      <vt:lpstr>Disorders of the Parathyroid Glands</vt:lpstr>
      <vt:lpstr>Disorders of the Parathyroid Glands</vt:lpstr>
      <vt:lpstr>Disorders of the Parathyroid Glands</vt:lpstr>
      <vt:lpstr>PowerPoint Presentation</vt:lpstr>
      <vt:lpstr>PowerPoint Presentation</vt:lpstr>
      <vt:lpstr>Disorders of the Parathyroid Function</vt:lpstr>
      <vt:lpstr>Disorders of the Parathyroid Function</vt:lpstr>
      <vt:lpstr>Disorders of the Parathyroid Function</vt:lpstr>
      <vt:lpstr>Disorders of the Parathyroid Function</vt:lpstr>
      <vt:lpstr>Disorders of the Parathyroid Function</vt:lpstr>
      <vt:lpstr>Disorders of the Parathyroid Function</vt:lpstr>
      <vt:lpstr>Disorders of the Parathyroid Function</vt:lpstr>
      <vt:lpstr>PowerPoint Presentation</vt:lpstr>
      <vt:lpstr>Differential Diagnosis</vt:lpstr>
      <vt:lpstr>Differential Diagnosis</vt:lpstr>
      <vt:lpstr>Diagnosis</vt:lpstr>
      <vt:lpstr>Diagnosis</vt:lpstr>
      <vt:lpstr>Other Diagnostic tests</vt:lpstr>
      <vt:lpstr>Other Diagnostic tests</vt:lpstr>
      <vt:lpstr>Other Diagnostic tests</vt:lpstr>
      <vt:lpstr>Other Diagnostic tests</vt:lpstr>
      <vt:lpstr>PowerPoint Presentation</vt:lpstr>
      <vt:lpstr>Treatment</vt:lpstr>
      <vt:lpstr>Medical Treatment of the hypercalcaemia</vt:lpstr>
      <vt:lpstr>Other agents</vt:lpstr>
      <vt:lpstr>Other agents</vt:lpstr>
      <vt:lpstr>Other agents</vt:lpstr>
      <vt:lpstr>Surgery</vt:lpstr>
      <vt:lpstr>Other Complications</vt:lpstr>
      <vt:lpstr>Secondary hyperparathyroidism</vt:lpstr>
      <vt:lpstr>PowerPoint Presentation</vt:lpstr>
      <vt:lpstr>Major causes of chronic hypocalcemia other than hypoparathyroidism</vt:lpstr>
      <vt:lpstr>Major causes of chronic hypocalcemia other than parathyroprival hypoparathyroidism</vt:lpstr>
      <vt:lpstr>Hypoparathyroidism</vt:lpstr>
      <vt:lpstr>Hypoparathyroidism</vt:lpstr>
      <vt:lpstr>Hypoparathyroidism</vt:lpstr>
      <vt:lpstr>Hypoparathyroidism</vt:lpstr>
      <vt:lpstr>Hypoparathyroidism</vt:lpstr>
      <vt:lpstr>Hypoparathyroidism</vt:lpstr>
      <vt:lpstr>Hypoparathyroidism</vt:lpstr>
      <vt:lpstr>Hypoparathyroidism</vt:lpstr>
      <vt:lpstr>Hypoparathyroidism</vt:lpstr>
      <vt:lpstr>Hypoparathyroidism</vt:lpstr>
      <vt:lpstr>Hypoparathyroidism</vt:lpstr>
      <vt:lpstr>Emergency Treatment for Hypocalcaemic</vt:lpstr>
      <vt:lpstr>Emergency Treatment for Hypocalcaemic</vt:lpstr>
      <vt:lpstr>Pseudohypoparathysoidism and Pseudopseudohypoparathyroidism</vt:lpstr>
      <vt:lpstr>Pseudohypoparathysoidism and Pseudopseudohypoparathyroidism</vt:lpstr>
      <vt:lpstr>PowerPoint Presentation</vt:lpstr>
      <vt:lpstr>METABOLIC                BONE  DISEASES</vt:lpstr>
      <vt:lpstr>PowerPoint Presentation</vt:lpstr>
      <vt:lpstr>Types of Bone</vt:lpstr>
      <vt:lpstr>PowerPoint Presentation</vt:lpstr>
      <vt:lpstr>PowerPoint Presentation</vt:lpstr>
      <vt:lpstr>Osteomalacia</vt:lpstr>
      <vt:lpstr>Osteomalacia</vt:lpstr>
      <vt:lpstr>Etiology of Osteomalacia</vt:lpstr>
      <vt:lpstr>Etiology of Osteomalacia</vt:lpstr>
      <vt:lpstr>Etiology of Osteomalacia</vt:lpstr>
      <vt:lpstr>Etiology of Osteomalacia</vt:lpstr>
      <vt:lpstr>Laboratory &amp; Radiological Findings</vt:lpstr>
      <vt:lpstr>Laboratory &amp; Radiological Findings</vt:lpstr>
      <vt:lpstr>Laboratory &amp; Radiological Findings</vt:lpstr>
      <vt:lpstr>Laboratory &amp; Radiological Findings</vt:lpstr>
      <vt:lpstr>Laboratory &amp; Radiological Findings</vt:lpstr>
      <vt:lpstr>Laboratory &amp; Radiological Findings</vt:lpstr>
      <vt:lpstr>Laboratory &amp; Radiological Findings</vt:lpstr>
      <vt:lpstr>PowerPoint Presentation</vt:lpstr>
      <vt:lpstr>Clinical Features</vt:lpstr>
      <vt:lpstr>Treatment</vt:lpstr>
      <vt:lpstr>Treatment</vt:lpstr>
      <vt:lpstr>Treatment</vt:lpstr>
      <vt:lpstr>Osteoporosis</vt:lpstr>
      <vt:lpstr>Definition</vt:lpstr>
      <vt:lpstr>Clinical Features</vt:lpstr>
      <vt:lpstr>Type I: Osteoporosis (Post Menopausal)</vt:lpstr>
      <vt:lpstr>Type II: Osteoporosis (Senile)</vt:lpstr>
      <vt:lpstr>Difference in the two type of involutional Osteoporosis</vt:lpstr>
      <vt:lpstr>Sporadic Factors Affecting Bone Loss</vt:lpstr>
      <vt:lpstr>Sporadic Factors Affecting Bone Loss</vt:lpstr>
      <vt:lpstr>Laboratory &amp; Radiological Findings</vt:lpstr>
      <vt:lpstr>Assessment of bone mass available methods</vt:lpstr>
      <vt:lpstr>Assessment of bone mass available methods</vt:lpstr>
      <vt:lpstr>Strategy for Management of Osteoporosis</vt:lpstr>
      <vt:lpstr>Treatment</vt:lpstr>
      <vt:lpstr>Treatment</vt:lpstr>
      <vt:lpstr>Treatment</vt:lpstr>
      <vt:lpstr>Treatment</vt:lpstr>
      <vt:lpstr>Treatment</vt:lpstr>
      <vt:lpstr>Treatment</vt:lpstr>
      <vt:lpstr>Treatment</vt:lpstr>
      <vt:lpstr>Treatment</vt:lpstr>
      <vt:lpstr>Treatment</vt:lpstr>
      <vt:lpstr>Treatment</vt:lpstr>
      <vt:lpstr>Treatment</vt:lpstr>
      <vt:lpstr>PowerPoint Presentation</vt:lpstr>
      <vt:lpstr>Treatment</vt:lpstr>
      <vt:lpstr>Treatment</vt:lpstr>
      <vt:lpstr>Paget’s Disease</vt:lpstr>
      <vt:lpstr>Clinical Features</vt:lpstr>
      <vt:lpstr>Clinical Features</vt:lpstr>
      <vt:lpstr>Laboratory &amp; Radiological Findings</vt:lpstr>
      <vt:lpstr>Laboratory &amp; Radiological Findings</vt:lpstr>
      <vt:lpstr>Laboratory &amp; Radiological Findings</vt:lpstr>
      <vt:lpstr>Laboratory &amp; Radiological Findings</vt:lpstr>
      <vt:lpstr>Treatment</vt:lpstr>
    </vt:vector>
  </TitlesOfParts>
  <Company>King Khalid University Hospital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College of Medicine</dc:creator>
  <cp:lastModifiedBy>mona</cp:lastModifiedBy>
  <cp:revision>67</cp:revision>
  <dcterms:created xsi:type="dcterms:W3CDTF">2005-02-20T10:54:23Z</dcterms:created>
  <dcterms:modified xsi:type="dcterms:W3CDTF">2015-02-23T05:34:29Z</dcterms:modified>
</cp:coreProperties>
</file>