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0" r:id="rId3"/>
    <p:sldId id="259" r:id="rId4"/>
    <p:sldId id="267" r:id="rId5"/>
    <p:sldId id="261" r:id="rId6"/>
    <p:sldId id="265" r:id="rId7"/>
    <p:sldId id="264" r:id="rId8"/>
    <p:sldId id="262" r:id="rId9"/>
    <p:sldId id="286" r:id="rId10"/>
    <p:sldId id="268" r:id="rId11"/>
    <p:sldId id="269" r:id="rId12"/>
    <p:sldId id="270" r:id="rId13"/>
    <p:sldId id="263" r:id="rId14"/>
    <p:sldId id="272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87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21" r:id="rId32"/>
    <p:sldId id="324" r:id="rId33"/>
    <p:sldId id="279" r:id="rId34"/>
    <p:sldId id="323" r:id="rId35"/>
    <p:sldId id="280" r:id="rId36"/>
    <p:sldId id="306" r:id="rId37"/>
    <p:sldId id="307" r:id="rId38"/>
    <p:sldId id="325" r:id="rId39"/>
    <p:sldId id="311" r:id="rId40"/>
    <p:sldId id="312" r:id="rId41"/>
    <p:sldId id="313" r:id="rId42"/>
    <p:sldId id="283" r:id="rId43"/>
    <p:sldId id="284" r:id="rId44"/>
    <p:sldId id="285" r:id="rId45"/>
    <p:sldId id="292" r:id="rId46"/>
    <p:sldId id="291" r:id="rId47"/>
    <p:sldId id="290" r:id="rId48"/>
    <p:sldId id="293" r:id="rId49"/>
    <p:sldId id="294" r:id="rId50"/>
    <p:sldId id="295" r:id="rId51"/>
    <p:sldId id="296" r:id="rId52"/>
    <p:sldId id="326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151EC6-DD71-489C-8893-00E60BA81B57}" type="datetimeFigureOut">
              <a:rPr lang="ar-SA" smtClean="0"/>
              <a:t>20/05/1436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581BCA-8CE3-434B-9DCC-95B0BE1D672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957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B6FCDA-5E89-4B2A-82ED-0EEF6EE8A3CC}" type="datetimeFigureOut">
              <a:rPr lang="ar-SA" smtClean="0"/>
              <a:t>20/05/1436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0B21A7-7B1A-4767-8E37-30D00852BB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E3D6A-7A63-47D2-BCBB-B6D8C74EA967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8A08-CABD-4409-8B76-01332776CCD0}" type="datetimeFigureOut">
              <a:rPr lang="ar-SA" smtClean="0"/>
              <a:pPr/>
              <a:t>20/05/1436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64307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CEREBROVASCULAR DISEASES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for medical students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FAWAZ  AL-HUSSAIN  FRCPC, MPH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Professor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Stroke Neurologist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642918"/>
            <a:ext cx="7858180" cy="59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42919"/>
            <a:ext cx="80010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85795"/>
            <a:ext cx="81534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err="1" smtClean="0">
                <a:solidFill>
                  <a:srgbClr val="FF0000"/>
                </a:solidFill>
              </a:rPr>
              <a:t>Vertbero</a:t>
            </a:r>
            <a:r>
              <a:rPr lang="en-US" sz="2800" dirty="0" smtClean="0">
                <a:solidFill>
                  <a:srgbClr val="FF0000"/>
                </a:solidFill>
              </a:rPr>
              <a:t>-Basilar System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4-17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u="sng" dirty="0" smtClean="0">
                <a:solidFill>
                  <a:srgbClr val="FF0000"/>
                </a:solidFill>
              </a:rPr>
              <a:t>Features suggestive of brainstem stroke</a:t>
            </a:r>
            <a:endParaRPr lang="ar-SA" sz="36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/>
              <a:t>Vertigo</a:t>
            </a:r>
          </a:p>
          <a:p>
            <a:pPr algn="l" rtl="0">
              <a:defRPr/>
            </a:pPr>
            <a:r>
              <a:rPr lang="en-US" dirty="0" err="1"/>
              <a:t>Diplopia</a:t>
            </a:r>
            <a:r>
              <a:rPr lang="en-US" dirty="0"/>
              <a:t>/ </a:t>
            </a:r>
            <a:r>
              <a:rPr lang="en-US" dirty="0" err="1"/>
              <a:t>dysconjugate</a:t>
            </a:r>
            <a:r>
              <a:rPr lang="en-US" dirty="0"/>
              <a:t> gaze, ocular palsy homonymous </a:t>
            </a:r>
            <a:r>
              <a:rPr lang="en-US" dirty="0" err="1"/>
              <a:t>hemianopsia</a:t>
            </a:r>
            <a:endParaRPr lang="en-US" dirty="0"/>
          </a:p>
          <a:p>
            <a:pPr algn="l" rtl="0">
              <a:defRPr/>
            </a:pPr>
            <a:r>
              <a:rPr lang="en-US" dirty="0" err="1"/>
              <a:t>Sensorimotor</a:t>
            </a:r>
            <a:r>
              <a:rPr lang="en-US" dirty="0"/>
              <a:t> deficits - </a:t>
            </a:r>
            <a:r>
              <a:rPr lang="en-US" dirty="0" err="1"/>
              <a:t>Ipsilateral</a:t>
            </a:r>
            <a:r>
              <a:rPr lang="en-US" dirty="0"/>
              <a:t> face and </a:t>
            </a:r>
            <a:r>
              <a:rPr lang="en-US" dirty="0" err="1"/>
              <a:t>contralateral</a:t>
            </a:r>
            <a:r>
              <a:rPr lang="en-US" dirty="0"/>
              <a:t> </a:t>
            </a:r>
            <a:r>
              <a:rPr lang="en-US" dirty="0" smtClean="0"/>
              <a:t>limbs</a:t>
            </a:r>
            <a:r>
              <a:rPr lang="en-US" dirty="0"/>
              <a:t> </a:t>
            </a:r>
            <a:r>
              <a:rPr lang="en-US" dirty="0" smtClean="0"/>
              <a:t>(crossing sign)</a:t>
            </a:r>
          </a:p>
          <a:p>
            <a:pPr algn="l" rtl="0">
              <a:defRPr/>
            </a:pPr>
            <a:r>
              <a:rPr lang="en-US" dirty="0" err="1" smtClean="0"/>
              <a:t>Dysarthria</a:t>
            </a:r>
            <a:endParaRPr lang="en-US" dirty="0"/>
          </a:p>
          <a:p>
            <a:pPr algn="l" rtl="0">
              <a:defRPr/>
            </a:pPr>
            <a:r>
              <a:rPr lang="en-US" dirty="0" smtClean="0"/>
              <a:t>Ataxia</a:t>
            </a:r>
          </a:p>
          <a:p>
            <a:pPr algn="l" rtl="0">
              <a:defRPr/>
            </a:pPr>
            <a:r>
              <a:rPr lang="en-US" dirty="0" smtClean="0"/>
              <a:t>Sudden LOC</a:t>
            </a:r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rgbClr val="FF0000"/>
                </a:solidFill>
              </a:rPr>
              <a:t>Watershed Areas: </a:t>
            </a:r>
            <a:r>
              <a:rPr lang="en-US" sz="2800" dirty="0" smtClean="0">
                <a:solidFill>
                  <a:srgbClr val="FF0000"/>
                </a:solidFill>
              </a:rPr>
              <a:t>vulnerable for </a:t>
            </a:r>
            <a:r>
              <a:rPr lang="en-US" sz="2800" dirty="0" err="1" smtClean="0">
                <a:solidFill>
                  <a:srgbClr val="FF0000"/>
                </a:solidFill>
              </a:rPr>
              <a:t>hyopoperfusion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0-10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64360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FF0000"/>
                </a:solidFill>
              </a:rPr>
              <a:t>Stroke Risk Factors</a:t>
            </a: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</a:p>
          <a:p>
            <a:pPr algn="l" rtl="0"/>
            <a:r>
              <a:rPr lang="en-US" dirty="0" smtClean="0"/>
              <a:t>Male gender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Genetic causes </a:t>
            </a:r>
          </a:p>
          <a:p>
            <a:pPr algn="l" rtl="0"/>
            <a:r>
              <a:rPr lang="en-US" dirty="0" smtClean="0"/>
              <a:t>Congenital abnormality like in heart or AVM in CNS</a:t>
            </a:r>
          </a:p>
          <a:p>
            <a:pPr algn="l" rtl="0"/>
            <a:r>
              <a:rPr lang="en-US" dirty="0" smtClean="0"/>
              <a:t>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HTN</a:t>
            </a:r>
          </a:p>
          <a:p>
            <a:pPr algn="l" rtl="0"/>
            <a:r>
              <a:rPr lang="en-US" dirty="0" smtClean="0"/>
              <a:t>Diabetes</a:t>
            </a:r>
          </a:p>
          <a:p>
            <a:pPr algn="l" rtl="0"/>
            <a:r>
              <a:rPr lang="en-US" dirty="0" err="1" smtClean="0"/>
              <a:t>Hyperlipidemia</a:t>
            </a:r>
            <a:endParaRPr lang="en-US" dirty="0" smtClean="0"/>
          </a:p>
          <a:p>
            <a:pPr algn="l" rtl="0"/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algn="l" rtl="0"/>
            <a:r>
              <a:rPr lang="en-US" dirty="0" smtClean="0"/>
              <a:t>Carotid artery disease</a:t>
            </a:r>
          </a:p>
          <a:p>
            <a:pPr algn="l" rtl="0"/>
            <a:r>
              <a:rPr lang="en-US" dirty="0" smtClean="0"/>
              <a:t>Physical inactivity</a:t>
            </a:r>
          </a:p>
          <a:p>
            <a:pPr algn="l" rtl="0"/>
            <a:r>
              <a:rPr lang="en-US" dirty="0" smtClean="0"/>
              <a:t>Obstructive sleep apnea</a:t>
            </a:r>
          </a:p>
          <a:p>
            <a:pPr algn="l" rtl="0"/>
            <a:r>
              <a:rPr lang="en-US" dirty="0" smtClean="0"/>
              <a:t>Smoking</a:t>
            </a:r>
          </a:p>
          <a:p>
            <a:pPr algn="l" rtl="0"/>
            <a:r>
              <a:rPr lang="en-US" dirty="0" smtClean="0"/>
              <a:t>Substance abuse</a:t>
            </a:r>
          </a:p>
          <a:p>
            <a:pPr algn="l" rtl="0"/>
            <a:r>
              <a:rPr lang="en-US" dirty="0" smtClean="0"/>
              <a:t>Medications </a:t>
            </a:r>
          </a:p>
          <a:p>
            <a:pPr algn="l" rtl="0"/>
            <a:r>
              <a:rPr lang="en-US" dirty="0" smtClean="0"/>
              <a:t>Dissection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3108" y="6072206"/>
            <a:ext cx="6072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AND MANY OTHERS,,,,,,,,,,,,,,,,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>
                <a:solidFill>
                  <a:srgbClr val="FF0000"/>
                </a:solidFill>
              </a:rPr>
              <a:t>Stroke Types</a:t>
            </a:r>
            <a:endParaRPr lang="ar-SA" sz="3600" u="sng" dirty="0">
              <a:solidFill>
                <a:srgbClr val="FF00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5000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Ischemic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471990" cy="478634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Thrombosis</a:t>
            </a:r>
          </a:p>
          <a:p>
            <a:pPr algn="l" rtl="0"/>
            <a:r>
              <a:rPr lang="en-US" sz="2800" dirty="0" smtClean="0"/>
              <a:t>Embolism</a:t>
            </a:r>
          </a:p>
          <a:p>
            <a:pPr algn="l" rtl="0"/>
            <a:r>
              <a:rPr lang="en-US" sz="2800" dirty="0" err="1" smtClean="0"/>
              <a:t>Lacunar</a:t>
            </a:r>
            <a:endParaRPr lang="en-US" sz="2800" dirty="0" smtClean="0"/>
          </a:p>
          <a:p>
            <a:pPr algn="l" rtl="0"/>
            <a:r>
              <a:rPr lang="en-US" sz="2800" dirty="0" smtClean="0"/>
              <a:t>Hypo-perfusion</a:t>
            </a:r>
          </a:p>
          <a:p>
            <a:pPr algn="l" rtl="0"/>
            <a:endParaRPr lang="en-US" sz="2800" dirty="0"/>
          </a:p>
          <a:p>
            <a:pPr algn="l" rtl="0">
              <a:buNone/>
            </a:pPr>
            <a:r>
              <a:rPr lang="en-US" sz="2800" dirty="0" smtClean="0"/>
              <a:t>               </a:t>
            </a:r>
            <a:r>
              <a:rPr lang="en-US" sz="2800" b="1" dirty="0" smtClean="0"/>
              <a:t>Venous</a:t>
            </a:r>
          </a:p>
          <a:p>
            <a:pPr algn="l" rtl="0"/>
            <a:r>
              <a:rPr lang="en-US" sz="2800" dirty="0" smtClean="0"/>
              <a:t>Venous sinus thrombosis</a:t>
            </a:r>
          </a:p>
          <a:p>
            <a:pPr algn="l" rtl="0"/>
            <a:r>
              <a:rPr lang="en-US" sz="2800" dirty="0" smtClean="0"/>
              <a:t>Cortical vein thrombosis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Hemorrhagic</a:t>
            </a:r>
            <a:endParaRPr 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357818" y="1785926"/>
            <a:ext cx="3328982" cy="43402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Epidural</a:t>
            </a:r>
          </a:p>
          <a:p>
            <a:pPr algn="l" rtl="0"/>
            <a:r>
              <a:rPr lang="en-US" sz="2800" dirty="0" smtClean="0"/>
              <a:t>Subdural</a:t>
            </a:r>
          </a:p>
          <a:p>
            <a:pPr algn="l" rtl="0"/>
            <a:r>
              <a:rPr lang="en-US" sz="2800" dirty="0" smtClean="0"/>
              <a:t>Subarachnoid</a:t>
            </a:r>
          </a:p>
          <a:p>
            <a:pPr algn="l" rtl="0"/>
            <a:r>
              <a:rPr lang="en-US" sz="2800" dirty="0" smtClean="0"/>
              <a:t>Intra-cerebral</a:t>
            </a:r>
          </a:p>
          <a:p>
            <a:pPr algn="l" rtl="0"/>
            <a:r>
              <a:rPr lang="en-US" sz="2800" dirty="0" smtClean="0"/>
              <a:t>Intra-ventricular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Stroke Epidemiology</a:t>
            </a: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bout 30-40K new cases </a:t>
            </a:r>
            <a:r>
              <a:rPr lang="en-US" dirty="0" smtClean="0"/>
              <a:t>annually in Saudi Arabia (estimation)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Lacunar</a:t>
            </a:r>
            <a:r>
              <a:rPr lang="en-US" dirty="0" smtClean="0"/>
              <a:t> strokes makes near 50 % because of prevalent diabetes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Increasing prevalence of stroke in young because of </a:t>
            </a:r>
            <a:r>
              <a:rPr lang="en-US" i="1" dirty="0" smtClean="0"/>
              <a:t>increasing HTN, diabetes, &amp; substance abuse </a:t>
            </a:r>
            <a:r>
              <a:rPr lang="en-US" dirty="0" smtClean="0"/>
              <a:t>added to cardiogenic causes (MCC) and </a:t>
            </a:r>
            <a:r>
              <a:rPr lang="en-US" dirty="0" err="1" smtClean="0"/>
              <a:t>hypercoagulopathies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Although stroke incidence is higher in men, women have equal life time risk because they live longer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Stroke is a </a:t>
            </a:r>
            <a:r>
              <a:rPr lang="en-US" b="1" dirty="0" smtClean="0"/>
              <a:t>preventable &amp; predictable</a:t>
            </a:r>
            <a:r>
              <a:rPr lang="en-US" dirty="0" smtClean="0"/>
              <a:t> disease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never use the word: ACCIDENT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Case-1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62 yr old man presented to ER because of slurred speech and mild weakness in </a:t>
            </a:r>
            <a:r>
              <a:rPr lang="en-US" dirty="0" err="1" smtClean="0"/>
              <a:t>Rt</a:t>
            </a:r>
            <a:r>
              <a:rPr lang="en-US" dirty="0" smtClean="0"/>
              <a:t> face and arm lasted about 30 minutes then resolved spontaneously. His neurological exam at ER was unremarkable.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Q-1: What is the most likely diagnosis? And would CT(brain) result matters??</a:t>
            </a:r>
          </a:p>
          <a:p>
            <a:pPr algn="l" rtl="0">
              <a:buNone/>
            </a:pPr>
            <a:r>
              <a:rPr lang="en-US" dirty="0" smtClean="0"/>
              <a:t>Q-2: How would you manage such patient?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Anatomy:</a:t>
            </a:r>
            <a:endParaRPr lang="ar-SA" dirty="0"/>
          </a:p>
        </p:txBody>
      </p:sp>
      <p:pic>
        <p:nvPicPr>
          <p:cNvPr id="6" name="Content Placeholder 5" descr="Blum10-02-1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280" y="785794"/>
            <a:ext cx="39748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TIA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2002 definition: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A brief episode of neurological dysfunction caused by focal brain or retinal ischemia, with clinical symptoms typically lasting </a:t>
            </a:r>
            <a:r>
              <a:rPr lang="en-US" dirty="0" smtClean="0">
                <a:solidFill>
                  <a:srgbClr val="FF0000"/>
                </a:solidFill>
              </a:rPr>
              <a:t>&lt;1 hr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evidence of acute infarction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20% of TIA pts will have stroke within 3 months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ALARM FOR COMING STROKE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Case-2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</a:t>
            </a:r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</a:t>
            </a:r>
          </a:p>
          <a:p>
            <a:pPr algn="l" rtl="0">
              <a:buNone/>
            </a:pPr>
            <a:r>
              <a:rPr lang="en-US" dirty="0" smtClean="0"/>
              <a:t>~ What is most likely affected artery?</a:t>
            </a:r>
          </a:p>
          <a:p>
            <a:pPr algn="l" rtl="0">
              <a:buNone/>
            </a:pPr>
            <a:r>
              <a:rPr lang="en-US" dirty="0" smtClean="0"/>
              <a:t>~ No headache; so it must be an ischemic stroke !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Case-2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 </a:t>
            </a:r>
            <a:r>
              <a:rPr lang="en-US" dirty="0" smtClean="0">
                <a:solidFill>
                  <a:srgbClr val="FF0000"/>
                </a:solidFill>
              </a:rPr>
              <a:t>Mechanical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content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 </a:t>
            </a:r>
            <a:r>
              <a:rPr lang="en-US" dirty="0" smtClean="0">
                <a:solidFill>
                  <a:srgbClr val="FF0000"/>
                </a:solidFill>
              </a:rPr>
              <a:t>NIHSS</a:t>
            </a:r>
          </a:p>
          <a:p>
            <a:pPr algn="l" rtl="0">
              <a:buNone/>
            </a:pPr>
            <a:r>
              <a:rPr lang="en-US" dirty="0" smtClean="0"/>
              <a:t>~ What is most likely affected artery? </a:t>
            </a:r>
            <a:r>
              <a:rPr lang="en-US" dirty="0" smtClean="0">
                <a:solidFill>
                  <a:srgbClr val="FF0000"/>
                </a:solidFill>
              </a:rPr>
              <a:t>Lt MCA</a:t>
            </a:r>
          </a:p>
          <a:p>
            <a:pPr algn="l" rtl="0">
              <a:buNone/>
            </a:pPr>
            <a:r>
              <a:rPr lang="en-US" dirty="0" smtClean="0"/>
              <a:t>~ No headache; it must be an ischemic stroke!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>
                <a:solidFill>
                  <a:srgbClr val="FF0000"/>
                </a:solidFill>
              </a:rPr>
              <a:t>Pre Hospital </a:t>
            </a:r>
            <a:r>
              <a:rPr lang="en-US" sz="2800" u="sng" dirty="0" err="1" smtClean="0">
                <a:solidFill>
                  <a:srgbClr val="FF0000"/>
                </a:solidFill>
              </a:rPr>
              <a:t>Mx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  <a:endParaRPr lang="ar-SA" sz="28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Guidelines for EMS Management of Patients with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Suspected Stroke: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Manage ABCs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Cardiac monitoring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Intravenous access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Oxygen (keep O2 sat &gt;92%)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Assess for hypoglycemia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NPO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Alert receiving ED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Rapid transport to closest appropriate facility capable of treating acute stroke</a:t>
            </a:r>
          </a:p>
          <a:p>
            <a:pPr algn="l" rtl="0">
              <a:lnSpc>
                <a:spcPct val="80000"/>
              </a:lnSpc>
              <a:buNone/>
            </a:pPr>
            <a:endParaRPr lang="en-US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Not Recommended: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Dextrose-containing fluids in non-hypoglycemic patients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blood pressure reduction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IV fluids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FF0000"/>
                </a:solidFill>
              </a:rPr>
              <a:t>Acute Ischemic Stroke Work-up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Detailed and accurate history is </a:t>
            </a:r>
            <a:r>
              <a:rPr lang="en-US" dirty="0" smtClean="0">
                <a:solidFill>
                  <a:srgbClr val="00B050"/>
                </a:solidFill>
              </a:rPr>
              <a:t>ESSENTIAL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u="sng" dirty="0" smtClean="0"/>
              <a:t>At ER</a:t>
            </a:r>
            <a:endParaRPr lang="ar-SA" b="1" u="sng" dirty="0" smtClean="0"/>
          </a:p>
          <a:p>
            <a:pPr algn="l" rtl="0"/>
            <a:r>
              <a:rPr lang="en-US" dirty="0" smtClean="0"/>
              <a:t>CBC, </a:t>
            </a:r>
            <a:r>
              <a:rPr lang="en-US" dirty="0" err="1" smtClean="0"/>
              <a:t>lytes</a:t>
            </a:r>
            <a:r>
              <a:rPr lang="en-US" dirty="0" smtClean="0"/>
              <a:t>, Cr, and coagulation profile</a:t>
            </a:r>
          </a:p>
          <a:p>
            <a:pPr algn="l" rtl="0"/>
            <a:r>
              <a:rPr lang="en-US" dirty="0" smtClean="0"/>
              <a:t>12 leads ECG, and </a:t>
            </a:r>
            <a:r>
              <a:rPr lang="en-US" dirty="0" err="1" smtClean="0"/>
              <a:t>troponin</a:t>
            </a:r>
            <a:endParaRPr lang="en-US" dirty="0" smtClean="0"/>
          </a:p>
          <a:p>
            <a:pPr algn="l" rtl="0"/>
            <a:r>
              <a:rPr lang="en-US" dirty="0" smtClean="0"/>
              <a:t>CT (brain)… mainly to R/O hemorrhage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 acute stroke Rx if met indications and no contraindication but needs approval from pt or his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>
                <a:solidFill>
                  <a:srgbClr val="FF0000"/>
                </a:solidFill>
              </a:rPr>
              <a:t>Acute stroke imaging: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dirty="0" smtClean="0"/>
              <a:t>Hypo-attenuation of brain tissues</a:t>
            </a:r>
          </a:p>
          <a:p>
            <a:pPr algn="l" rtl="0" eaLnBrk="1" hangingPunct="1"/>
            <a:r>
              <a:rPr lang="en-US" sz="2800" dirty="0" smtClean="0"/>
              <a:t>Loss of </a:t>
            </a:r>
            <a:r>
              <a:rPr lang="en-US" sz="2800" dirty="0" err="1" smtClean="0"/>
              <a:t>sulcal</a:t>
            </a:r>
            <a:r>
              <a:rPr lang="en-US" sz="2800" dirty="0" smtClean="0"/>
              <a:t> </a:t>
            </a:r>
            <a:r>
              <a:rPr lang="en-US" sz="2800" dirty="0" err="1" smtClean="0"/>
              <a:t>efffacement</a:t>
            </a:r>
            <a:endParaRPr lang="en-US" sz="2800" dirty="0" smtClean="0"/>
          </a:p>
          <a:p>
            <a:pPr algn="l" rtl="0" eaLnBrk="1" hangingPunct="1"/>
            <a:r>
              <a:rPr lang="en-US" sz="2800" dirty="0" smtClean="0"/>
              <a:t>Insular ribbon sign</a:t>
            </a:r>
          </a:p>
          <a:p>
            <a:pPr algn="l" rtl="0" eaLnBrk="1" hangingPunct="1"/>
            <a:r>
              <a:rPr lang="en-US" sz="2800" dirty="0" smtClean="0"/>
              <a:t>Obscuration of </a:t>
            </a:r>
            <a:r>
              <a:rPr lang="en-US" sz="2800" dirty="0" err="1" smtClean="0"/>
              <a:t>lentiform</a:t>
            </a:r>
            <a:r>
              <a:rPr lang="en-US" sz="2800" dirty="0" smtClean="0"/>
              <a:t> nucleus</a:t>
            </a:r>
          </a:p>
          <a:p>
            <a:pPr algn="l" rtl="0" eaLnBrk="1" hangingPunct="1"/>
            <a:r>
              <a:rPr lang="en-US" sz="2800" dirty="0" err="1" smtClean="0"/>
              <a:t>Hyperdense</a:t>
            </a:r>
            <a:r>
              <a:rPr lang="en-US" sz="2800" dirty="0" smtClean="0"/>
              <a:t> sign (MCA&gt;basilar&gt;PCA)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357438"/>
            <a:ext cx="4191000" cy="2709862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 descr="C:\Documents and Settings\Dr.Omar Al Obaid\Desktop\acute stroke Rx\Obscuration of lentiform nucleus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500313"/>
            <a:ext cx="5035550" cy="321468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1571612"/>
            <a:ext cx="578647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500313"/>
            <a:ext cx="4405312" cy="22907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arteri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0310" y="1725771"/>
            <a:ext cx="418338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 descr="C:\Documents and Settings\Dr.Omar Al Obaid\Desktop\acute stroke Rx\dense MCA sign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428875"/>
            <a:ext cx="6072188" cy="30003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71625"/>
            <a:ext cx="6215063" cy="428625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Acute Stroke Treatment Options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IV </a:t>
            </a:r>
            <a:r>
              <a:rPr lang="en-US" dirty="0" smtClean="0"/>
              <a:t>t-PA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standard of care</a:t>
            </a:r>
          </a:p>
          <a:p>
            <a:pPr marL="0" indent="0" algn="l" rtl="0">
              <a:buNone/>
            </a:pPr>
            <a:endParaRPr lang="en-US" dirty="0">
              <a:sym typeface="Wingdings" pitchFamily="2" charset="2"/>
            </a:endParaRPr>
          </a:p>
          <a:p>
            <a:pPr marL="0" indent="0" algn="l" rtl="0">
              <a:buNone/>
            </a:pPr>
            <a:r>
              <a:rPr lang="en-US" dirty="0" smtClean="0"/>
              <a:t>2. Endovascular </a:t>
            </a:r>
            <a:r>
              <a:rPr lang="en-US" dirty="0" smtClean="0"/>
              <a:t>&amp; mechanical disruption </a:t>
            </a:r>
            <a:r>
              <a:rPr lang="en-US" dirty="0" smtClean="0"/>
              <a:t>with/without IA t-PA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dirty="0" smtClean="0">
                <a:sym typeface="Wingdings" pitchFamily="2" charset="2"/>
              </a:rPr>
              <a:t> for proximal MCA and basilar clots.</a:t>
            </a:r>
          </a:p>
          <a:p>
            <a:pPr algn="l" rtl="0">
              <a:buFont typeface="Wingdings" pitchFamily="2" charset="2"/>
              <a:buChar char="Ø"/>
            </a:pPr>
            <a:r>
              <a:rPr lang="en-GB" dirty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 may follow IV t-PA</a:t>
            </a:r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>
                <a:solidFill>
                  <a:srgbClr val="FF0000"/>
                </a:solidFill>
              </a:rPr>
              <a:t>Acute Ischemic stroke treatment using IV t-PA</a:t>
            </a: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Target: salvage the penumbra tissues (at risk)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30 % more likely to have minimal or no disability at 3 months ( NINDS trial)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6.4% vs. 0.6% increase in the frequency of all symptomatic hemorrhage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143125"/>
            <a:ext cx="5643562" cy="35718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Acute Ischemic stroke treatment using IV t-PA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u="sng" dirty="0" smtClean="0"/>
              <a:t>Contraindications:</a:t>
            </a:r>
          </a:p>
          <a:p>
            <a:pPr algn="l" rtl="0">
              <a:buNone/>
            </a:pPr>
            <a:r>
              <a:rPr lang="en-US" dirty="0" smtClean="0"/>
              <a:t>B.P. &gt; 185/110</a:t>
            </a:r>
          </a:p>
          <a:p>
            <a:pPr algn="l" rtl="0">
              <a:buNone/>
            </a:pPr>
            <a:r>
              <a:rPr lang="en-US" dirty="0" smtClean="0"/>
              <a:t>Acute MI</a:t>
            </a:r>
          </a:p>
          <a:p>
            <a:pPr algn="l" rtl="0">
              <a:buNone/>
            </a:pPr>
            <a:r>
              <a:rPr lang="en-US" dirty="0" smtClean="0"/>
              <a:t>Recent hemorrhage</a:t>
            </a:r>
          </a:p>
          <a:p>
            <a:pPr algn="l" rtl="0">
              <a:buNone/>
            </a:pPr>
            <a:r>
              <a:rPr lang="en-US" dirty="0" smtClean="0"/>
              <a:t>LP within 7 days</a:t>
            </a:r>
          </a:p>
          <a:p>
            <a:pPr algn="l" rtl="0">
              <a:buNone/>
            </a:pPr>
            <a:r>
              <a:rPr lang="en-US" dirty="0" smtClean="0"/>
              <a:t>Arterial puncture at incompressible site</a:t>
            </a:r>
          </a:p>
          <a:p>
            <a:pPr algn="l" rtl="0">
              <a:buNone/>
            </a:pPr>
            <a:r>
              <a:rPr lang="en-US" dirty="0" smtClean="0"/>
              <a:t>Surgery within 14 days</a:t>
            </a:r>
          </a:p>
          <a:p>
            <a:pPr algn="l" rtl="0">
              <a:buNone/>
            </a:pPr>
            <a:r>
              <a:rPr lang="en-US" dirty="0" smtClean="0"/>
              <a:t>Bleeding diathesis</a:t>
            </a:r>
          </a:p>
          <a:p>
            <a:pPr algn="l" rtl="0">
              <a:buNone/>
            </a:pPr>
            <a:r>
              <a:rPr lang="en-US" dirty="0" smtClean="0"/>
              <a:t>Head trauma within 3 months</a:t>
            </a:r>
          </a:p>
          <a:p>
            <a:pPr algn="l" rtl="0">
              <a:buNone/>
            </a:pPr>
            <a:r>
              <a:rPr lang="en-US" dirty="0" smtClean="0"/>
              <a:t>History of intracranial hemorrhage</a:t>
            </a:r>
          </a:p>
          <a:p>
            <a:pPr algn="l" rtl="0">
              <a:buNone/>
            </a:pPr>
            <a:r>
              <a:rPr lang="en-US" dirty="0" smtClean="0"/>
              <a:t>Minor or rapidly improving stroke symptoms 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THROMBOLYTICS: IV-TPA</a:t>
            </a:r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Original NINDS trial: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Absolute difference in favorable outcome of tPA versus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placebo was 11-13% across the scales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Depending upon the scale, the increase in relative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frequency of favorable outcome in patients receiving tPA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ranged from 33% to 55%.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The effect of tPA was independent of stroke subtype,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with beneficial effects seen in those with small vessel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occlusive, large vessel occlusive and cardio-embolic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induced ischemia.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FF0000"/>
                </a:solidFill>
              </a:rPr>
              <a:t>IV –</a:t>
            </a:r>
            <a:r>
              <a:rPr lang="en-US" sz="2800" u="sng" dirty="0" err="1" smtClean="0">
                <a:solidFill>
                  <a:srgbClr val="FF0000"/>
                </a:solidFill>
              </a:rPr>
              <a:t>tPA</a:t>
            </a:r>
            <a:r>
              <a:rPr lang="en-US" sz="2800" u="sng" dirty="0" smtClean="0">
                <a:solidFill>
                  <a:srgbClr val="FF0000"/>
                </a:solidFill>
              </a:rPr>
              <a:t> side effects</a:t>
            </a:r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/>
              <a:t>• 6% develop </a:t>
            </a:r>
            <a:r>
              <a:rPr lang="en-US" sz="2400" b="1" dirty="0" smtClean="0"/>
              <a:t>symptomatic </a:t>
            </a:r>
            <a:r>
              <a:rPr lang="en-US" sz="2400" b="1" dirty="0" err="1" smtClean="0"/>
              <a:t>intracerebral</a:t>
            </a:r>
            <a:r>
              <a:rPr lang="en-US" sz="2400" b="1" dirty="0" smtClean="0"/>
              <a:t> hemorrhage </a:t>
            </a:r>
            <a:r>
              <a:rPr lang="en-US" sz="2400" dirty="0" smtClean="0"/>
              <a:t>within 36 hours following treatment (0.6% in placebo group).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• Half of the </a:t>
            </a:r>
            <a:r>
              <a:rPr lang="en-US" sz="2400" dirty="0" err="1" smtClean="0"/>
              <a:t>tPA</a:t>
            </a:r>
            <a:r>
              <a:rPr lang="en-US" sz="2400" dirty="0" smtClean="0"/>
              <a:t> associated symptomatic hemorrhages</a:t>
            </a:r>
          </a:p>
          <a:p>
            <a:pPr algn="l" rtl="0">
              <a:buNone/>
            </a:pPr>
            <a:r>
              <a:rPr lang="en-US" sz="2400" dirty="0" smtClean="0"/>
              <a:t>were fatal, however </a:t>
            </a:r>
            <a:r>
              <a:rPr lang="en-US" sz="2400" dirty="0" err="1" smtClean="0"/>
              <a:t>tPA</a:t>
            </a:r>
            <a:r>
              <a:rPr lang="en-US" sz="2400" dirty="0" smtClean="0"/>
              <a:t> treatment was not associated</a:t>
            </a:r>
          </a:p>
          <a:p>
            <a:pPr algn="l" rtl="0">
              <a:buNone/>
            </a:pPr>
            <a:r>
              <a:rPr lang="en-US" sz="2400" dirty="0" smtClean="0"/>
              <a:t>with an increase in mortality in the three-month outcome</a:t>
            </a:r>
          </a:p>
          <a:p>
            <a:pPr algn="l" rtl="0">
              <a:buNone/>
            </a:pPr>
            <a:r>
              <a:rPr lang="en-US" sz="2400" dirty="0" smtClean="0"/>
              <a:t>analysis.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b="1" dirty="0" smtClean="0"/>
              <a:t>Facial </a:t>
            </a:r>
            <a:r>
              <a:rPr lang="en-US" sz="2400" b="1" dirty="0" err="1" smtClean="0"/>
              <a:t>angioedema</a:t>
            </a:r>
            <a:r>
              <a:rPr lang="en-US" sz="2400" b="1" dirty="0" smtClean="0"/>
              <a:t> : </a:t>
            </a:r>
            <a:r>
              <a:rPr lang="en-US" sz="2400" dirty="0" smtClean="0"/>
              <a:t>another side effect which may cause airway obstruction.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857250"/>
            <a:ext cx="7643813" cy="56435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2800" dirty="0" smtClean="0">
                <a:solidFill>
                  <a:srgbClr val="FF0000"/>
                </a:solidFill>
              </a:rPr>
              <a:t>Anticoagulation in Acute Stroke !!</a:t>
            </a: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29577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Urgent anticoagulation with goal of preventing early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recurrent stroke, halting neurological worsening, or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improving outcomes after acute ischemic stroke not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recommended.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Urgent anticoagulation not recommended for pts with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moderate to severe strokes because of increased risk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of serious ICH complications.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Initiation of anticoagulant </a:t>
            </a:r>
            <a:r>
              <a:rPr lang="en-US" sz="2400" dirty="0" err="1" smtClean="0"/>
              <a:t>tx</a:t>
            </a:r>
            <a:r>
              <a:rPr lang="en-US" sz="2400" dirty="0" smtClean="0"/>
              <a:t> within 24 hours of IV-TPA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not recommended.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Intracranial cerebro-vascular system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>
                <a:solidFill>
                  <a:srgbClr val="FF0000"/>
                </a:solidFill>
              </a:rPr>
              <a:t>Antiplatelet Rx</a:t>
            </a:r>
            <a:r>
              <a:rPr lang="en-US" sz="2800" dirty="0" smtClean="0"/>
              <a:t>:</a:t>
            </a:r>
          </a:p>
        </p:txBody>
      </p:sp>
      <p:sp>
        <p:nvSpPr>
          <p:cNvPr id="296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Class I recommendation: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1. Oral administration of ASA 325 mg within 24 to 48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hours after stroke onset is recommended for tx of most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pts.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>
                <a:solidFill>
                  <a:srgbClr val="FF0000"/>
                </a:solidFill>
              </a:rPr>
              <a:t>BP management</a:t>
            </a:r>
            <a:r>
              <a:rPr lang="en-US" sz="2800" dirty="0" smtClean="0"/>
              <a:t>:</a:t>
            </a:r>
          </a:p>
        </p:txBody>
      </p:sp>
      <p:sp>
        <p:nvSpPr>
          <p:cNvPr id="307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 dirty="0" smtClean="0"/>
              <a:t>For IV-</a:t>
            </a:r>
            <a:r>
              <a:rPr lang="en-US" sz="2000" dirty="0" err="1" smtClean="0"/>
              <a:t>tPA</a:t>
            </a:r>
            <a:r>
              <a:rPr lang="en-US" sz="2000" dirty="0" smtClean="0"/>
              <a:t>: follow NINDS guidelines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      185/110</a:t>
            </a:r>
          </a:p>
          <a:p>
            <a:pPr algn="l" rtl="0" eaLnBrk="1" hangingPunct="1"/>
            <a:r>
              <a:rPr lang="en-US" sz="2000" dirty="0" smtClean="0"/>
              <a:t>Not candidate for thrombolysis: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dirty="0" smtClean="0"/>
              <a:t>       220/120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l" rtl="0" eaLnBrk="1" hangingPunct="1"/>
            <a:r>
              <a:rPr lang="en-US" sz="2000" dirty="0" smtClean="0"/>
              <a:t>Use Labetalol IV 10 mg Q 30 min. PRN</a:t>
            </a:r>
          </a:p>
          <a:p>
            <a:pPr algn="l" rtl="0" eaLnBrk="1" hangingPunct="1">
              <a:buFont typeface="Wingdings" pitchFamily="2" charset="2"/>
              <a:buChar char="Ø"/>
            </a:pPr>
            <a:r>
              <a:rPr lang="en-US" sz="2000" dirty="0" smtClean="0"/>
              <a:t>Avoid quick reduction in BP and look for </a:t>
            </a:r>
            <a:r>
              <a:rPr lang="en-US" sz="2000" dirty="0" err="1" smtClean="0"/>
              <a:t>bradycardia</a:t>
            </a:r>
            <a:r>
              <a:rPr lang="en-US" sz="2000" dirty="0" smtClean="0"/>
              <a:t>.</a:t>
            </a:r>
          </a:p>
          <a:p>
            <a:pPr algn="l" rtl="0" eaLnBrk="1" hangingPunct="1"/>
            <a:r>
              <a:rPr lang="en-US" sz="2000" dirty="0" smtClean="0"/>
              <a:t>Alternative: Hydralazine IV</a:t>
            </a:r>
          </a:p>
          <a:p>
            <a:pPr algn="l" rtl="0" eaLnBrk="1" hangingPunct="1"/>
            <a:r>
              <a:rPr lang="en-US" sz="2000" dirty="0" smtClean="0"/>
              <a:t>Avoid strong </a:t>
            </a:r>
            <a:r>
              <a:rPr lang="en-US" sz="2000" dirty="0" smtClean="0"/>
              <a:t>vasodilators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Stroke Work-up (after acute stroke </a:t>
            </a:r>
            <a:r>
              <a:rPr lang="en-US" sz="3200" dirty="0" err="1" smtClean="0">
                <a:solidFill>
                  <a:srgbClr val="FF0000"/>
                </a:solidFill>
              </a:rPr>
              <a:t>Mx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Fasting blood glucose and lipid profile</a:t>
            </a:r>
          </a:p>
          <a:p>
            <a:pPr algn="l" rtl="0"/>
            <a:r>
              <a:rPr lang="en-US" dirty="0" smtClean="0"/>
              <a:t>Carotid U/S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in all pts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Echocardiogram/ 24 hr </a:t>
            </a:r>
            <a:r>
              <a:rPr lang="en-US" dirty="0" err="1" smtClean="0"/>
              <a:t>holter</a:t>
            </a:r>
            <a:r>
              <a:rPr lang="en-US" dirty="0" smtClean="0"/>
              <a:t> monitor to R/O paroxysmal </a:t>
            </a:r>
            <a:r>
              <a:rPr lang="en-US" dirty="0" err="1" smtClean="0"/>
              <a:t>At.Fib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for pts with embolic  stroke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In selected cases:</a:t>
            </a:r>
          </a:p>
          <a:p>
            <a:pPr algn="l" rtl="0"/>
            <a:r>
              <a:rPr lang="en-US" dirty="0" smtClean="0"/>
              <a:t>MRI/MRA brain</a:t>
            </a:r>
          </a:p>
          <a:p>
            <a:pPr algn="l" rtl="0"/>
            <a:r>
              <a:rPr lang="en-US" dirty="0" smtClean="0"/>
              <a:t>CT </a:t>
            </a:r>
            <a:r>
              <a:rPr lang="en-US" dirty="0" err="1" smtClean="0"/>
              <a:t>angio</a:t>
            </a:r>
            <a:r>
              <a:rPr lang="en-US" dirty="0" smtClean="0"/>
              <a:t> (</a:t>
            </a:r>
            <a:r>
              <a:rPr lang="en-US" dirty="0" err="1" smtClean="0"/>
              <a:t>extrcranial</a:t>
            </a:r>
            <a:r>
              <a:rPr lang="en-US" dirty="0" smtClean="0"/>
              <a:t> and intracranial BVs)</a:t>
            </a:r>
          </a:p>
          <a:p>
            <a:pPr algn="l" rtl="0"/>
            <a:r>
              <a:rPr lang="en-US" dirty="0" smtClean="0"/>
              <a:t>Screen for 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r>
              <a:rPr lang="en-US" dirty="0" smtClean="0"/>
              <a:t>Many other tests to identify the cause and then improve the secondary prevention strategy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 each patient is different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>
                <a:solidFill>
                  <a:srgbClr val="FF0000"/>
                </a:solidFill>
              </a:rPr>
              <a:t>Secondary stroke prevention</a:t>
            </a: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sz="2600" dirty="0" err="1" smtClean="0"/>
              <a:t>Antiplatelet</a:t>
            </a:r>
            <a:r>
              <a:rPr lang="en-US" sz="2600" dirty="0" smtClean="0"/>
              <a:t> therapy (aspirin, </a:t>
            </a:r>
            <a:r>
              <a:rPr lang="en-US" sz="2600" dirty="0" err="1" smtClean="0"/>
              <a:t>dipyridamole</a:t>
            </a:r>
            <a:r>
              <a:rPr lang="en-US" sz="2600" dirty="0" smtClean="0"/>
              <a:t>, or </a:t>
            </a:r>
            <a:r>
              <a:rPr lang="en-US" sz="2600" dirty="0" err="1" smtClean="0"/>
              <a:t>plavix</a:t>
            </a:r>
            <a:r>
              <a:rPr lang="en-US" sz="2600" dirty="0" smtClean="0"/>
              <a:t>)</a:t>
            </a:r>
          </a:p>
          <a:p>
            <a:pPr algn="l" rtl="0"/>
            <a:r>
              <a:rPr lang="en-US" sz="2600" dirty="0" smtClean="0"/>
              <a:t>Combined </a:t>
            </a:r>
            <a:r>
              <a:rPr lang="en-US" sz="2600" dirty="0" err="1" smtClean="0"/>
              <a:t>antiplatelet</a:t>
            </a:r>
            <a:r>
              <a:rPr lang="en-US" sz="2600" dirty="0" smtClean="0"/>
              <a:t> Rx …. In special scenarios</a:t>
            </a:r>
          </a:p>
          <a:p>
            <a:pPr algn="l" rtl="0"/>
            <a:r>
              <a:rPr lang="en-US" sz="2600" dirty="0" err="1" smtClean="0"/>
              <a:t>Statin</a:t>
            </a:r>
            <a:r>
              <a:rPr lang="en-US" sz="2600" dirty="0" smtClean="0"/>
              <a:t>….. Keep LDL cholesterol   1.3 – 2</a:t>
            </a:r>
          </a:p>
          <a:p>
            <a:pPr algn="l" rtl="0"/>
            <a:r>
              <a:rPr lang="en-US" sz="2600" dirty="0" err="1" smtClean="0"/>
              <a:t>Antocoagulation</a:t>
            </a:r>
            <a:r>
              <a:rPr lang="en-US" sz="2600" dirty="0" smtClean="0"/>
              <a:t> for </a:t>
            </a:r>
            <a:r>
              <a:rPr lang="en-US" sz="2600" dirty="0" err="1" smtClean="0"/>
              <a:t>At.Fib</a:t>
            </a:r>
            <a:r>
              <a:rPr lang="en-US" sz="2600" dirty="0" smtClean="0"/>
              <a:t> or </a:t>
            </a:r>
            <a:r>
              <a:rPr lang="en-US" sz="2600" dirty="0" err="1" smtClean="0"/>
              <a:t>hypercoagulopathy</a:t>
            </a:r>
            <a:endParaRPr lang="en-US" sz="2600" dirty="0" smtClean="0"/>
          </a:p>
          <a:p>
            <a:pPr algn="l" rtl="0"/>
            <a:r>
              <a:rPr lang="en-US" sz="2600" dirty="0" smtClean="0"/>
              <a:t>Avoid unnecessary anticoagulation</a:t>
            </a:r>
          </a:p>
          <a:p>
            <a:pPr algn="l" rtl="0"/>
            <a:r>
              <a:rPr lang="en-US" sz="2600" dirty="0" smtClean="0"/>
              <a:t>Carotid artery surgery (CEA or stent)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800" i="1" dirty="0" smtClean="0"/>
              <a:t>Many uncommon causes of stroke exist and each require special approach and wt benefits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risks. Therefore; </a:t>
            </a:r>
            <a:r>
              <a:rPr lang="en-US" sz="2800" b="1" i="1" dirty="0" smtClean="0"/>
              <a:t>secondary stroke prevention is better done at specialized stroke prevention clinics run by stroke experts</a:t>
            </a:r>
          </a:p>
          <a:p>
            <a:pPr algn="l" rtl="0">
              <a:buNone/>
            </a:pPr>
            <a:r>
              <a:rPr lang="en-US" dirty="0" smtClean="0"/>
              <a:t>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Post stroke care: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Maximize secondary stroke prevention</a:t>
            </a:r>
          </a:p>
          <a:p>
            <a:pPr algn="l" rtl="0"/>
            <a:r>
              <a:rPr lang="en-US" sz="2400" dirty="0" smtClean="0"/>
              <a:t>Rehabilitation (motor, language, behavioral,…)</a:t>
            </a:r>
          </a:p>
          <a:p>
            <a:pPr algn="l" rtl="0"/>
            <a:r>
              <a:rPr lang="en-US" sz="2400" dirty="0" smtClean="0"/>
              <a:t>Special care for swallowing and DVT prophylaxis</a:t>
            </a:r>
          </a:p>
          <a:p>
            <a:pPr algn="l" rtl="0"/>
            <a:r>
              <a:rPr lang="en-US" sz="2400" dirty="0" smtClean="0"/>
              <a:t>Most limiting factors for rehab are:</a:t>
            </a:r>
          </a:p>
          <a:p>
            <a:pPr algn="l" rtl="0">
              <a:buNone/>
            </a:pPr>
            <a:r>
              <a:rPr lang="en-US" sz="2400" dirty="0" smtClean="0"/>
              <a:t>    1) Vascular dementia</a:t>
            </a:r>
          </a:p>
          <a:p>
            <a:pPr algn="l" rtl="0">
              <a:buNone/>
            </a:pPr>
            <a:r>
              <a:rPr lang="en-US" sz="2400" dirty="0" smtClean="0"/>
              <a:t>    2) Extensive large stroke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 smtClean="0"/>
              <a:t>Prognosis: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Without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10% die, 30% mild, 30% moderate, and 30% severe disability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9% die, and 30% more chance of complete recovery </a:t>
            </a:r>
            <a:r>
              <a:rPr lang="en-US" sz="2400" i="1" dirty="0" smtClean="0"/>
              <a:t>(great Rx but not perfect)</a:t>
            </a:r>
            <a:endParaRPr lang="ar-S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Intracranial Hemorrhage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u="sng" dirty="0" smtClean="0"/>
              <a:t>Common causes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Hypertension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Trauma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r>
              <a:rPr lang="en-US" dirty="0" smtClean="0"/>
              <a:t>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Ruptured vascular malformation.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Coagulopathy</a:t>
            </a:r>
            <a:r>
              <a:rPr lang="en-US" dirty="0" smtClean="0"/>
              <a:t> (a disease or drug-induced)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Hemorrhage into a tumor 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Venous infarction.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Drug abuse. </a:t>
            </a:r>
            <a:endParaRPr lang="ar-EG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HTN- Induced IC </a:t>
            </a:r>
            <a:r>
              <a:rPr lang="en-US" dirty="0" err="1" smtClean="0">
                <a:solidFill>
                  <a:srgbClr val="FFC000"/>
                </a:solidFill>
              </a:rPr>
              <a:t>hge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be </a:t>
            </a:r>
            <a:r>
              <a:rPr lang="en-US" dirty="0" err="1" smtClean="0"/>
              <a:t>putaminal</a:t>
            </a:r>
            <a:r>
              <a:rPr lang="en-US" dirty="0" smtClean="0"/>
              <a:t>, thalamic, </a:t>
            </a:r>
            <a:r>
              <a:rPr lang="en-US" dirty="0" err="1" smtClean="0"/>
              <a:t>cerebellar</a:t>
            </a:r>
            <a:r>
              <a:rPr lang="en-US" dirty="0" smtClean="0"/>
              <a:t>, or lobar. 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dirty="0" smtClean="0"/>
              <a:t>Can be seen in acute HTN or chronic one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Can be fatal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Traumatic Intracranial </a:t>
            </a:r>
            <a:r>
              <a:rPr lang="en-US" dirty="0" err="1" smtClean="0">
                <a:solidFill>
                  <a:srgbClr val="FFC000"/>
                </a:solidFill>
              </a:rPr>
              <a:t>Hge</a:t>
            </a:r>
            <a:endParaRPr lang="ar-S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00396" cy="38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Subarachnoid </a:t>
            </a:r>
            <a:r>
              <a:rPr lang="en-US" dirty="0" err="1" smtClean="0">
                <a:solidFill>
                  <a:srgbClr val="FFC000"/>
                </a:solidFill>
              </a:rPr>
              <a:t>Hge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000660" cy="54292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Worst headache ever</a:t>
            </a:r>
          </a:p>
          <a:p>
            <a:pPr algn="l" rtl="0"/>
            <a:r>
              <a:rPr lang="en-US" dirty="0" smtClean="0"/>
              <a:t>Use: H&amp;H scale</a:t>
            </a:r>
          </a:p>
          <a:p>
            <a:pPr algn="l" rtl="0"/>
            <a:r>
              <a:rPr lang="en-US" dirty="0" err="1" smtClean="0"/>
              <a:t>Spont</a:t>
            </a:r>
            <a:r>
              <a:rPr lang="en-US" dirty="0" smtClean="0"/>
              <a:t>. Vs. traumatic</a:t>
            </a:r>
          </a:p>
          <a:p>
            <a:pPr algn="l" rtl="0"/>
            <a:r>
              <a:rPr lang="en-US" dirty="0" smtClean="0"/>
              <a:t>Risk of aneurysms increase with smoking (X40 times)</a:t>
            </a:r>
          </a:p>
          <a:p>
            <a:pPr algn="l" rtl="0"/>
            <a:r>
              <a:rPr lang="en-US" dirty="0" err="1" smtClean="0"/>
              <a:t>Sacular</a:t>
            </a:r>
            <a:r>
              <a:rPr lang="en-US" dirty="0" smtClean="0"/>
              <a:t> </a:t>
            </a:r>
            <a:r>
              <a:rPr lang="en-US" dirty="0" err="1" smtClean="0"/>
              <a:t>anurysms</a:t>
            </a:r>
            <a:r>
              <a:rPr lang="en-US" dirty="0" smtClean="0"/>
              <a:t> are more in anterior circulation (90%) while </a:t>
            </a:r>
            <a:r>
              <a:rPr lang="en-US" dirty="0" err="1" smtClean="0"/>
              <a:t>fusiform</a:t>
            </a:r>
            <a:r>
              <a:rPr lang="en-US" dirty="0" smtClean="0"/>
              <a:t> more in basilar</a:t>
            </a:r>
          </a:p>
          <a:p>
            <a:pPr algn="l" rt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tubes of CSF for cells</a:t>
            </a:r>
          </a:p>
          <a:p>
            <a:pPr algn="l" rtl="0"/>
            <a:r>
              <a:rPr lang="en-US" dirty="0" smtClean="0"/>
              <a:t>Need conventional angiogram and neurosurgery consultation for clipping or coiling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714744" cy="3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Case-3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30 year old lady in postpartum developed severe diffuse headache and blurred vision for about 1 day. Clinical exam showed </a:t>
            </a:r>
            <a:r>
              <a:rPr lang="en-US" dirty="0" err="1" smtClean="0"/>
              <a:t>papilledema</a:t>
            </a:r>
            <a:r>
              <a:rPr lang="en-US" dirty="0" smtClean="0"/>
              <a:t> bilaterally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DDx</a:t>
            </a:r>
            <a:r>
              <a:rPr lang="en-US" dirty="0" smtClean="0"/>
              <a:t>??</a:t>
            </a:r>
          </a:p>
          <a:p>
            <a:pPr algn="l" rtl="0"/>
            <a:r>
              <a:rPr lang="en-US" dirty="0" smtClean="0"/>
              <a:t>Approach??</a:t>
            </a:r>
          </a:p>
          <a:p>
            <a:pPr algn="l" rtl="0"/>
            <a:r>
              <a:rPr lang="en-US" dirty="0" smtClean="0"/>
              <a:t>Management??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Circle of Willis: variants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t060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81" y="1600200"/>
            <a:ext cx="3810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rgbClr val="00B0F0"/>
                </a:solidFill>
              </a:rPr>
              <a:t>Cerebral Venous Sinus Thrombosis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357158" y="5786454"/>
            <a:ext cx="3786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Empty delta sign</a:t>
            </a:r>
          </a:p>
          <a:p>
            <a:pPr algn="l" rtl="0"/>
            <a:r>
              <a:rPr lang="en-US" b="1" dirty="0" smtClean="0"/>
              <a:t>CT (brain) with contrast</a:t>
            </a:r>
            <a:endParaRPr lang="ar-S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3571868" y="5786454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MRV</a:t>
            </a:r>
            <a:endParaRPr lang="ar-SA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786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6215074" y="5715016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Venous </a:t>
            </a:r>
            <a:r>
              <a:rPr lang="en-US" b="1" dirty="0" err="1" smtClean="0"/>
              <a:t>Hge</a:t>
            </a:r>
            <a:r>
              <a:rPr lang="en-US" b="1" dirty="0" smtClean="0"/>
              <a:t> in CT(brain)</a:t>
            </a:r>
            <a:endParaRPr lang="ar-SA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Case-3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30 year old lady in postpartum developed severe diffuse headache and blurred vision for about 1 day. Clinical exam showed </a:t>
            </a:r>
            <a:r>
              <a:rPr lang="en-US" sz="2600" dirty="0" err="1" smtClean="0"/>
              <a:t>papilledema</a:t>
            </a:r>
            <a:r>
              <a:rPr lang="en-US" sz="2600" dirty="0" smtClean="0"/>
              <a:t> bilaterally</a:t>
            </a:r>
          </a:p>
          <a:p>
            <a:pPr algn="l" rtl="0">
              <a:buNone/>
            </a:pPr>
            <a:endParaRPr lang="en-US" sz="2600" dirty="0" smtClean="0"/>
          </a:p>
          <a:p>
            <a:pPr algn="l" rtl="0"/>
            <a:r>
              <a:rPr lang="en-US" sz="2600" dirty="0" err="1" smtClean="0"/>
              <a:t>DDx</a:t>
            </a:r>
            <a:r>
              <a:rPr lang="en-US" sz="2600" dirty="0" smtClean="0"/>
              <a:t>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Cerebral venous sinus thrombosis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Pseudotumor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cerebri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(of exclusion if MRI/V is Normal)</a:t>
            </a:r>
          </a:p>
          <a:p>
            <a:pPr algn="l" rtl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Approach??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Imaging (brain MRV or CTV are preferred)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en-US" sz="2600" i="1" dirty="0" smtClean="0">
                <a:solidFill>
                  <a:schemeClr val="accent2">
                    <a:lumMod val="75000"/>
                  </a:schemeClr>
                </a:solidFill>
              </a:rPr>
              <a:t>Opening pressure in LP will be HIGH in BOTH!!</a:t>
            </a:r>
          </a:p>
          <a:p>
            <a:pPr algn="l" rtl="0">
              <a:buNone/>
            </a:pPr>
            <a:endParaRPr lang="en-US" sz="2600" i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Management??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Anticoagulation, and look for the CAUSE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fawaz\Desktop\slide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7"/>
            <a:ext cx="856895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ACA &amp; PCA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Picture 6" descr="Blum10-04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42001"/>
            <a:ext cx="533400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4" descr="Blum10-06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7390" y="1859121"/>
            <a:ext cx="518922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0-07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59121"/>
            <a:ext cx="533400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>
                <a:solidFill>
                  <a:srgbClr val="FF0000"/>
                </a:solidFill>
              </a:rPr>
              <a:t>Common acute stroke presentation based on arterial distribution:</a:t>
            </a:r>
            <a:endParaRPr lang="ar-SA" sz="3200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dirty="0" smtClean="0"/>
              <a:t>ACA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MCA </a:t>
            </a:r>
            <a:r>
              <a:rPr lang="en-US" dirty="0" smtClean="0">
                <a:sym typeface="Wingdings" pitchFamily="2" charset="2"/>
              </a:rPr>
              <a:t> M1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Supperior</a:t>
            </a:r>
            <a:r>
              <a:rPr lang="en-US" dirty="0" smtClean="0"/>
              <a:t> M2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Inferior M2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PCA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Basilar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Sup. </a:t>
            </a:r>
            <a:r>
              <a:rPr lang="en-US" dirty="0" err="1" smtClean="0"/>
              <a:t>Cerebellar</a:t>
            </a:r>
            <a:r>
              <a:rPr lang="en-US" dirty="0" smtClean="0"/>
              <a:t> artery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Wallenberg (lateral </a:t>
            </a:r>
            <a:r>
              <a:rPr lang="en-US" dirty="0" err="1" smtClean="0"/>
              <a:t>medulary</a:t>
            </a:r>
            <a:r>
              <a:rPr lang="en-US" dirty="0" smtClean="0"/>
              <a:t> syndrome)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AND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5 Kinds of </a:t>
            </a:r>
            <a:r>
              <a:rPr lang="en-US" dirty="0" err="1" smtClean="0"/>
              <a:t>lacunar</a:t>
            </a:r>
            <a:r>
              <a:rPr lang="en-US" dirty="0" smtClean="0"/>
              <a:t> strokes (motor, motor &amp; sensory, sensory, ataxic </a:t>
            </a:r>
            <a:r>
              <a:rPr lang="en-US" dirty="0" err="1" smtClean="0"/>
              <a:t>hemiparesis</a:t>
            </a:r>
            <a:r>
              <a:rPr lang="en-US" dirty="0" smtClean="0"/>
              <a:t>, and </a:t>
            </a:r>
            <a:r>
              <a:rPr lang="en-US" dirty="0" err="1" smtClean="0"/>
              <a:t>dysarthria-clumbsy</a:t>
            </a:r>
            <a:r>
              <a:rPr lang="en-US" dirty="0" smtClean="0"/>
              <a:t> hand syndrome)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1596</Words>
  <Application>Microsoft Office PowerPoint</Application>
  <PresentationFormat>On-screen Show (4:3)</PresentationFormat>
  <Paragraphs>292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سمة Office</vt:lpstr>
      <vt:lpstr>CEREBROVASCULAR DISEASES for medical students</vt:lpstr>
      <vt:lpstr>Anatomy:</vt:lpstr>
      <vt:lpstr>PowerPoint Presentation</vt:lpstr>
      <vt:lpstr>Intracranial cerebro-vascular system</vt:lpstr>
      <vt:lpstr>Circle of Willis: variants</vt:lpstr>
      <vt:lpstr>ACA &amp; PCA</vt:lpstr>
      <vt:lpstr>MCA</vt:lpstr>
      <vt:lpstr>MCA</vt:lpstr>
      <vt:lpstr>Common acute stroke presentation based on arterial distribution:</vt:lpstr>
      <vt:lpstr>PowerPoint Presentation</vt:lpstr>
      <vt:lpstr>PowerPoint Presentation</vt:lpstr>
      <vt:lpstr>PowerPoint Presentation</vt:lpstr>
      <vt:lpstr>Vertbero-Basilar System</vt:lpstr>
      <vt:lpstr>Features suggestive of brainstem stroke</vt:lpstr>
      <vt:lpstr>Watershed Areas: vulnerable for hyopoperfusion</vt:lpstr>
      <vt:lpstr>Stroke Risk Factors</vt:lpstr>
      <vt:lpstr>Stroke Types</vt:lpstr>
      <vt:lpstr>Stroke Epidemiology</vt:lpstr>
      <vt:lpstr>Case-1</vt:lpstr>
      <vt:lpstr>TIA</vt:lpstr>
      <vt:lpstr>Case-2</vt:lpstr>
      <vt:lpstr>Case-2</vt:lpstr>
      <vt:lpstr>Pre Hospital Mx:</vt:lpstr>
      <vt:lpstr>Acute Ischemic Stroke Work-up</vt:lpstr>
      <vt:lpstr>Acute stroke imaging: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Stroke Treatment Options</vt:lpstr>
      <vt:lpstr>Acute Ischemic stroke treatment using IV t-PA</vt:lpstr>
      <vt:lpstr>PowerPoint Presentation</vt:lpstr>
      <vt:lpstr>Acute Ischemic stroke treatment using IV t-PA</vt:lpstr>
      <vt:lpstr>THROMBOLYTICS: IV-TPA</vt:lpstr>
      <vt:lpstr>IV –tPA side effects</vt:lpstr>
      <vt:lpstr>PowerPoint Presentation</vt:lpstr>
      <vt:lpstr>Anticoagulation in Acute Stroke !!</vt:lpstr>
      <vt:lpstr>Antiplatelet Rx:</vt:lpstr>
      <vt:lpstr>BP management:</vt:lpstr>
      <vt:lpstr>Stroke Work-up (after acute stroke Mx)</vt:lpstr>
      <vt:lpstr>Secondary stroke prevention</vt:lpstr>
      <vt:lpstr>Post stroke care:</vt:lpstr>
      <vt:lpstr>Intracranial Hemorrhage</vt:lpstr>
      <vt:lpstr>HTN- Induced IC hge</vt:lpstr>
      <vt:lpstr>Traumatic Intracranial Hge</vt:lpstr>
      <vt:lpstr>Subarachnoid Hge</vt:lpstr>
      <vt:lpstr>Case-3</vt:lpstr>
      <vt:lpstr>Cerebral Venous Sinus Thrombosis</vt:lpstr>
      <vt:lpstr>Case-3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CEREBROVASCULAR DISEASES for medical students</dc:title>
  <dc:creator>user</dc:creator>
  <cp:lastModifiedBy>fawaz</cp:lastModifiedBy>
  <cp:revision>35</cp:revision>
  <dcterms:created xsi:type="dcterms:W3CDTF">2011-04-30T19:42:18Z</dcterms:created>
  <dcterms:modified xsi:type="dcterms:W3CDTF">2015-03-10T05:29:29Z</dcterms:modified>
</cp:coreProperties>
</file>