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9" r:id="rId4"/>
    <p:sldId id="263" r:id="rId5"/>
    <p:sldId id="260" r:id="rId6"/>
    <p:sldId id="264" r:id="rId7"/>
    <p:sldId id="266" r:id="rId8"/>
    <p:sldId id="265" r:id="rId9"/>
    <p:sldId id="267" r:id="rId10"/>
    <p:sldId id="258" r:id="rId11"/>
    <p:sldId id="270" r:id="rId12"/>
    <p:sldId id="262" r:id="rId13"/>
    <p:sldId id="274" r:id="rId14"/>
    <p:sldId id="272" r:id="rId15"/>
    <p:sldId id="273" r:id="rId16"/>
    <p:sldId id="261" r:id="rId17"/>
    <p:sldId id="271" r:id="rId18"/>
    <p:sldId id="269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3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297" r:id="rId45"/>
    <p:sldId id="301" r:id="rId46"/>
    <p:sldId id="302" r:id="rId47"/>
    <p:sldId id="303" r:id="rId48"/>
    <p:sldId id="304" r:id="rId49"/>
    <p:sldId id="305" r:id="rId50"/>
    <p:sldId id="308" r:id="rId51"/>
    <p:sldId id="306" r:id="rId52"/>
    <p:sldId id="307" r:id="rId53"/>
    <p:sldId id="309" r:id="rId54"/>
    <p:sldId id="310" r:id="rId55"/>
    <p:sldId id="311" r:id="rId56"/>
    <p:sldId id="313" r:id="rId57"/>
    <p:sldId id="314" r:id="rId58"/>
    <p:sldId id="315" r:id="rId59"/>
    <p:sldId id="312" r:id="rId60"/>
    <p:sldId id="316" r:id="rId61"/>
    <p:sldId id="31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5951" autoAdjust="0"/>
  </p:normalViewPr>
  <p:slideViewPr>
    <p:cSldViewPr>
      <p:cViewPr>
        <p:scale>
          <a:sx n="66" d="100"/>
          <a:sy n="66" d="100"/>
        </p:scale>
        <p:origin x="-90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8CA9-36DE-405B-A11D-2D2B9E9242D6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9E8F-0266-425D-BFAD-93CEA05299B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74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Preschool</a:t>
            </a:r>
            <a:r>
              <a:rPr lang="en-CA" baseline="0" dirty="0" smtClean="0"/>
              <a:t> children increase from 5 to 10 % ( 1980 to 2008),  5.6 to 19  in school age children, adolescent between 5 to 18 % in 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Dietary habits, sedentary lif</a:t>
            </a:r>
            <a:r>
              <a:rPr lang="en-CA" baseline="0" dirty="0" smtClean="0"/>
              <a:t>e style, high socioeconomic status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Determinant of energy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ependitures</a:t>
            </a:r>
            <a:r>
              <a:rPr lang="en-CA" baseline="0" dirty="0" smtClean="0"/>
              <a:t>: 3 of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hypothalamus mainly </a:t>
            </a:r>
            <a:r>
              <a:rPr lang="en-CA" dirty="0" err="1" smtClean="0"/>
              <a:t>paraventricular</a:t>
            </a:r>
            <a:r>
              <a:rPr lang="en-CA" dirty="0" smtClean="0"/>
              <a:t>, </a:t>
            </a:r>
            <a:r>
              <a:rPr lang="en-CA" dirty="0" err="1" smtClean="0"/>
              <a:t>ventromedial</a:t>
            </a:r>
            <a:r>
              <a:rPr lang="en-CA" baseline="0" dirty="0" smtClean="0"/>
              <a:t> nucleus or </a:t>
            </a:r>
            <a:r>
              <a:rPr lang="en-CA" baseline="0" dirty="0" err="1" smtClean="0"/>
              <a:t>amygdala</a:t>
            </a:r>
            <a:r>
              <a:rPr lang="en-CA" baseline="0" dirty="0" smtClean="0"/>
              <a:t> affected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, inflammation, radiation, trauma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Obesity related </a:t>
            </a:r>
            <a:r>
              <a:rPr lang="en-CA" dirty="0" err="1" smtClean="0"/>
              <a:t>glomerulopathy</a:t>
            </a:r>
            <a:r>
              <a:rPr lang="en-CA" dirty="0" smtClean="0"/>
              <a:t>, focal segmental </a:t>
            </a:r>
            <a:r>
              <a:rPr lang="en-CA" dirty="0" err="1" smtClean="0"/>
              <a:t>glomerulosclerosis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adults with a BMI of 25 to 34.9 kg/m2, a waist circumference greater than 102 cm (40 in) for men and 88 cm (35 in) for women is associated with a greater risk of hypertension, type 2 diabetes, and </a:t>
            </a:r>
            <a:r>
              <a:rPr lang="en-CA" dirty="0" err="1" smtClean="0"/>
              <a:t>dyslipidemia</a:t>
            </a:r>
            <a:r>
              <a:rPr lang="en-CA" dirty="0" smtClean="0"/>
              <a:t>, and CHD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 these drugs</a:t>
            </a:r>
            <a:r>
              <a:rPr lang="en-CA" baseline="0" dirty="0" smtClean="0"/>
              <a:t> from the market except </a:t>
            </a:r>
            <a:r>
              <a:rPr lang="en-CA" baseline="0" dirty="0" err="1" smtClean="0"/>
              <a:t>orlistat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7F8946-FB33-41E2-8D54-09CA846FF06E}" type="datetimeFigureOut">
              <a:rPr lang="en-CA" smtClean="0"/>
              <a:pPr/>
              <a:t>18/03/2015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Ali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smtClean="0"/>
              <a:t>341</a:t>
            </a: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Obesity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gh-rates-of-obesity-ar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933056"/>
            <a:ext cx="3085356" cy="2628900"/>
          </a:xfrm>
          <a:prstGeom prst="rect">
            <a:avLst/>
          </a:prstGeom>
        </p:spPr>
      </p:pic>
      <p:pic>
        <p:nvPicPr>
          <p:cNvPr id="6" name="Picture 5" descr="obesity_news_science_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2943225" cy="2448272"/>
          </a:xfrm>
          <a:prstGeom prst="rect">
            <a:avLst/>
          </a:prstGeom>
        </p:spPr>
      </p:pic>
      <p:pic>
        <p:nvPicPr>
          <p:cNvPr id="8" name="Picture 7" descr="focus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952328" cy="245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Food intake and utilization is regulated: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sz="3200" dirty="0" smtClean="0"/>
              <a:t>Hormones</a:t>
            </a:r>
          </a:p>
          <a:p>
            <a:pPr lvl="1"/>
            <a:r>
              <a:rPr lang="en-CA" sz="3200" dirty="0" smtClean="0"/>
              <a:t>Neurotransmitters</a:t>
            </a:r>
          </a:p>
          <a:p>
            <a:pPr lvl="1"/>
            <a:r>
              <a:rPr lang="en-CA" sz="3200" dirty="0" smtClean="0"/>
              <a:t>Central nervous system</a:t>
            </a:r>
            <a:endParaRPr lang="en-CA" sz="3200" dirty="0"/>
          </a:p>
        </p:txBody>
      </p:sp>
      <p:pic>
        <p:nvPicPr>
          <p:cNvPr id="4" name="Content Placeholder 3" descr="balanced-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84984"/>
            <a:ext cx="2810648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Signals from peripheries are carried out by neurotransmitters and hormones to CNS in presence or absence of food</a:t>
            </a:r>
          </a:p>
          <a:p>
            <a:r>
              <a:rPr lang="en-CA" dirty="0" smtClean="0"/>
              <a:t>Signal from fat by hormone </a:t>
            </a:r>
            <a:r>
              <a:rPr lang="en-CA" dirty="0" err="1" smtClean="0"/>
              <a:t>leptin</a:t>
            </a:r>
            <a:r>
              <a:rPr lang="en-CA" dirty="0" smtClean="0"/>
              <a:t> to hypothalamus to reduce food intake and increase sympathetic activity and energy expenditure</a:t>
            </a:r>
          </a:p>
          <a:p>
            <a:r>
              <a:rPr lang="en-CA" dirty="0" smtClean="0"/>
              <a:t>Gastric distension and contraction send signal for satiety and hunger</a:t>
            </a:r>
          </a:p>
          <a:p>
            <a:r>
              <a:rPr lang="en-CA" dirty="0" smtClean="0"/>
              <a:t>Fall in blood sugar send signals to CNS for hunger</a:t>
            </a:r>
          </a:p>
          <a:p>
            <a:r>
              <a:rPr lang="en-CA" dirty="0" smtClean="0"/>
              <a:t>Sympathetic activity from food </a:t>
            </a:r>
            <a:r>
              <a:rPr lang="en-CA" dirty="0" err="1" smtClean="0"/>
              <a:t>thermogenesis</a:t>
            </a:r>
            <a:r>
              <a:rPr lang="en-CA" dirty="0" smtClean="0"/>
              <a:t> leads to reduce food intake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Role of hypothalamus in mediation of</a:t>
            </a:r>
            <a:br>
              <a:rPr lang="en-US" sz="3000" dirty="0" smtClean="0"/>
            </a:br>
            <a:r>
              <a:rPr lang="en-US" sz="3000" dirty="0" smtClean="0"/>
              <a:t>hunger and satiety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  <a:close/>
              </a:path>
            </a:pathLst>
          </a:custGeom>
          <a:solidFill>
            <a:srgbClr val="FFF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190523" y="4498975"/>
            <a:ext cx="170744" cy="776288"/>
          </a:xfrm>
          <a:custGeom>
            <a:avLst/>
            <a:gdLst>
              <a:gd name="T0" fmla="*/ 46 w 121"/>
              <a:gd name="T1" fmla="*/ 0 h 489"/>
              <a:gd name="T2" fmla="*/ 65 w 121"/>
              <a:gd name="T3" fmla="*/ 28 h 489"/>
              <a:gd name="T4" fmla="*/ 82 w 121"/>
              <a:gd name="T5" fmla="*/ 59 h 489"/>
              <a:gd name="T6" fmla="*/ 96 w 121"/>
              <a:gd name="T7" fmla="*/ 90 h 489"/>
              <a:gd name="T8" fmla="*/ 107 w 121"/>
              <a:gd name="T9" fmla="*/ 120 h 489"/>
              <a:gd name="T10" fmla="*/ 115 w 121"/>
              <a:gd name="T11" fmla="*/ 151 h 489"/>
              <a:gd name="T12" fmla="*/ 119 w 121"/>
              <a:gd name="T13" fmla="*/ 182 h 489"/>
              <a:gd name="T14" fmla="*/ 121 w 121"/>
              <a:gd name="T15" fmla="*/ 213 h 489"/>
              <a:gd name="T16" fmla="*/ 119 w 121"/>
              <a:gd name="T17" fmla="*/ 243 h 489"/>
              <a:gd name="T18" fmla="*/ 115 w 121"/>
              <a:gd name="T19" fmla="*/ 274 h 489"/>
              <a:gd name="T20" fmla="*/ 107 w 121"/>
              <a:gd name="T21" fmla="*/ 305 h 489"/>
              <a:gd name="T22" fmla="*/ 98 w 121"/>
              <a:gd name="T23" fmla="*/ 335 h 489"/>
              <a:gd name="T24" fmla="*/ 84 w 121"/>
              <a:gd name="T25" fmla="*/ 366 h 489"/>
              <a:gd name="T26" fmla="*/ 67 w 121"/>
              <a:gd name="T27" fmla="*/ 397 h 489"/>
              <a:gd name="T28" fmla="*/ 48 w 121"/>
              <a:gd name="T29" fmla="*/ 427 h 489"/>
              <a:gd name="T30" fmla="*/ 27 w 121"/>
              <a:gd name="T31" fmla="*/ 458 h 489"/>
              <a:gd name="T32" fmla="*/ 0 w 121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489"/>
              <a:gd name="T53" fmla="*/ 121 w 121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489">
                <a:moveTo>
                  <a:pt x="46" y="0"/>
                </a:moveTo>
                <a:lnTo>
                  <a:pt x="65" y="28"/>
                </a:lnTo>
                <a:lnTo>
                  <a:pt x="82" y="59"/>
                </a:lnTo>
                <a:lnTo>
                  <a:pt x="96" y="90"/>
                </a:lnTo>
                <a:lnTo>
                  <a:pt x="107" y="120"/>
                </a:lnTo>
                <a:lnTo>
                  <a:pt x="115" y="151"/>
                </a:lnTo>
                <a:lnTo>
                  <a:pt x="119" y="182"/>
                </a:lnTo>
                <a:lnTo>
                  <a:pt x="121" y="213"/>
                </a:lnTo>
                <a:lnTo>
                  <a:pt x="119" y="243"/>
                </a:lnTo>
                <a:lnTo>
                  <a:pt x="115" y="274"/>
                </a:lnTo>
                <a:lnTo>
                  <a:pt x="107" y="305"/>
                </a:lnTo>
                <a:lnTo>
                  <a:pt x="98" y="335"/>
                </a:lnTo>
                <a:lnTo>
                  <a:pt x="84" y="366"/>
                </a:lnTo>
                <a:lnTo>
                  <a:pt x="67" y="397"/>
                </a:lnTo>
                <a:lnTo>
                  <a:pt x="48" y="427"/>
                </a:lnTo>
                <a:lnTo>
                  <a:pt x="27" y="458"/>
                </a:lnTo>
                <a:lnTo>
                  <a:pt x="0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621867" y="4498975"/>
            <a:ext cx="167923" cy="776288"/>
          </a:xfrm>
          <a:custGeom>
            <a:avLst/>
            <a:gdLst>
              <a:gd name="T0" fmla="*/ 75 w 119"/>
              <a:gd name="T1" fmla="*/ 0 h 489"/>
              <a:gd name="T2" fmla="*/ 55 w 119"/>
              <a:gd name="T3" fmla="*/ 28 h 489"/>
              <a:gd name="T4" fmla="*/ 38 w 119"/>
              <a:gd name="T5" fmla="*/ 59 h 489"/>
              <a:gd name="T6" fmla="*/ 25 w 119"/>
              <a:gd name="T7" fmla="*/ 90 h 489"/>
              <a:gd name="T8" fmla="*/ 13 w 119"/>
              <a:gd name="T9" fmla="*/ 120 h 489"/>
              <a:gd name="T10" fmla="*/ 6 w 119"/>
              <a:gd name="T11" fmla="*/ 151 h 489"/>
              <a:gd name="T12" fmla="*/ 2 w 119"/>
              <a:gd name="T13" fmla="*/ 182 h 489"/>
              <a:gd name="T14" fmla="*/ 0 w 119"/>
              <a:gd name="T15" fmla="*/ 213 h 489"/>
              <a:gd name="T16" fmla="*/ 0 w 119"/>
              <a:gd name="T17" fmla="*/ 243 h 489"/>
              <a:gd name="T18" fmla="*/ 6 w 119"/>
              <a:gd name="T19" fmla="*/ 274 h 489"/>
              <a:gd name="T20" fmla="*/ 11 w 119"/>
              <a:gd name="T21" fmla="*/ 305 h 489"/>
              <a:gd name="T22" fmla="*/ 23 w 119"/>
              <a:gd name="T23" fmla="*/ 335 h 489"/>
              <a:gd name="T24" fmla="*/ 36 w 119"/>
              <a:gd name="T25" fmla="*/ 366 h 489"/>
              <a:gd name="T26" fmla="*/ 52 w 119"/>
              <a:gd name="T27" fmla="*/ 397 h 489"/>
              <a:gd name="T28" fmla="*/ 71 w 119"/>
              <a:gd name="T29" fmla="*/ 427 h 489"/>
              <a:gd name="T30" fmla="*/ 94 w 119"/>
              <a:gd name="T31" fmla="*/ 458 h 489"/>
              <a:gd name="T32" fmla="*/ 119 w 119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489"/>
              <a:gd name="T53" fmla="*/ 119 w 119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489">
                <a:moveTo>
                  <a:pt x="75" y="0"/>
                </a:moveTo>
                <a:lnTo>
                  <a:pt x="55" y="28"/>
                </a:lnTo>
                <a:lnTo>
                  <a:pt x="38" y="59"/>
                </a:lnTo>
                <a:lnTo>
                  <a:pt x="25" y="90"/>
                </a:lnTo>
                <a:lnTo>
                  <a:pt x="13" y="120"/>
                </a:lnTo>
                <a:lnTo>
                  <a:pt x="6" y="151"/>
                </a:lnTo>
                <a:lnTo>
                  <a:pt x="2" y="182"/>
                </a:lnTo>
                <a:lnTo>
                  <a:pt x="0" y="213"/>
                </a:lnTo>
                <a:lnTo>
                  <a:pt x="0" y="243"/>
                </a:lnTo>
                <a:lnTo>
                  <a:pt x="6" y="274"/>
                </a:lnTo>
                <a:lnTo>
                  <a:pt x="11" y="305"/>
                </a:lnTo>
                <a:lnTo>
                  <a:pt x="23" y="335"/>
                </a:lnTo>
                <a:lnTo>
                  <a:pt x="36" y="366"/>
                </a:lnTo>
                <a:lnTo>
                  <a:pt x="52" y="397"/>
                </a:lnTo>
                <a:lnTo>
                  <a:pt x="71" y="427"/>
                </a:lnTo>
                <a:lnTo>
                  <a:pt x="94" y="458"/>
                </a:lnTo>
                <a:lnTo>
                  <a:pt x="119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603501" y="2420939"/>
            <a:ext cx="1577622" cy="623887"/>
          </a:xfrm>
          <a:custGeom>
            <a:avLst/>
            <a:gdLst>
              <a:gd name="T0" fmla="*/ 1118 w 1118"/>
              <a:gd name="T1" fmla="*/ 389 h 393"/>
              <a:gd name="T2" fmla="*/ 2 w 1118"/>
              <a:gd name="T3" fmla="*/ 0 h 393"/>
              <a:gd name="T4" fmla="*/ 0 w 1118"/>
              <a:gd name="T5" fmla="*/ 4 h 393"/>
              <a:gd name="T6" fmla="*/ 1118 w 1118"/>
              <a:gd name="T7" fmla="*/ 393 h 393"/>
              <a:gd name="T8" fmla="*/ 1118 w 1118"/>
              <a:gd name="T9" fmla="*/ 389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8"/>
              <a:gd name="T16" fmla="*/ 0 h 393"/>
              <a:gd name="T17" fmla="*/ 1118 w 1118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8" h="393">
                <a:moveTo>
                  <a:pt x="1118" y="389"/>
                </a:moveTo>
                <a:lnTo>
                  <a:pt x="2" y="0"/>
                </a:lnTo>
                <a:lnTo>
                  <a:pt x="0" y="4"/>
                </a:lnTo>
                <a:lnTo>
                  <a:pt x="1118" y="393"/>
                </a:lnTo>
                <a:lnTo>
                  <a:pt x="1118" y="3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4168423" y="3008314"/>
            <a:ext cx="59267" cy="65087"/>
          </a:xfrm>
          <a:custGeom>
            <a:avLst/>
            <a:gdLst>
              <a:gd name="T0" fmla="*/ 13 w 42"/>
              <a:gd name="T1" fmla="*/ 0 h 41"/>
              <a:gd name="T2" fmla="*/ 42 w 42"/>
              <a:gd name="T3" fmla="*/ 33 h 41"/>
              <a:gd name="T4" fmla="*/ 0 w 42"/>
              <a:gd name="T5" fmla="*/ 41 h 41"/>
              <a:gd name="T6" fmla="*/ 13 w 42"/>
              <a:gd name="T7" fmla="*/ 0 h 41"/>
              <a:gd name="T8" fmla="*/ 42 w 42"/>
              <a:gd name="T9" fmla="*/ 33 h 41"/>
              <a:gd name="T10" fmla="*/ 13 w 42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1"/>
              <a:gd name="T20" fmla="*/ 42 w 42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1">
                <a:moveTo>
                  <a:pt x="13" y="0"/>
                </a:moveTo>
                <a:lnTo>
                  <a:pt x="42" y="33"/>
                </a:lnTo>
                <a:lnTo>
                  <a:pt x="0" y="41"/>
                </a:lnTo>
                <a:lnTo>
                  <a:pt x="13" y="0"/>
                </a:lnTo>
                <a:lnTo>
                  <a:pt x="42" y="3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4835878" y="1870076"/>
            <a:ext cx="1998133" cy="1273175"/>
          </a:xfrm>
          <a:custGeom>
            <a:avLst/>
            <a:gdLst>
              <a:gd name="T0" fmla="*/ 2 w 1416"/>
              <a:gd name="T1" fmla="*/ 802 h 802"/>
              <a:gd name="T2" fmla="*/ 1416 w 1416"/>
              <a:gd name="T3" fmla="*/ 4 h 802"/>
              <a:gd name="T4" fmla="*/ 1414 w 1416"/>
              <a:gd name="T5" fmla="*/ 0 h 802"/>
              <a:gd name="T6" fmla="*/ 0 w 1416"/>
              <a:gd name="T7" fmla="*/ 798 h 802"/>
              <a:gd name="T8" fmla="*/ 2 w 1416"/>
              <a:gd name="T9" fmla="*/ 802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6"/>
              <a:gd name="T16" fmla="*/ 0 h 802"/>
              <a:gd name="T17" fmla="*/ 1416 w 1416"/>
              <a:gd name="T18" fmla="*/ 802 h 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6" h="802">
                <a:moveTo>
                  <a:pt x="2" y="802"/>
                </a:moveTo>
                <a:lnTo>
                  <a:pt x="1416" y="4"/>
                </a:lnTo>
                <a:lnTo>
                  <a:pt x="1414" y="0"/>
                </a:lnTo>
                <a:lnTo>
                  <a:pt x="0" y="798"/>
                </a:lnTo>
                <a:lnTo>
                  <a:pt x="2" y="8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793545" y="3109913"/>
            <a:ext cx="62089" cy="57150"/>
          </a:xfrm>
          <a:custGeom>
            <a:avLst/>
            <a:gdLst>
              <a:gd name="T0" fmla="*/ 44 w 44"/>
              <a:gd name="T1" fmla="*/ 36 h 36"/>
              <a:gd name="T2" fmla="*/ 0 w 44"/>
              <a:gd name="T3" fmla="*/ 36 h 36"/>
              <a:gd name="T4" fmla="*/ 23 w 44"/>
              <a:gd name="T5" fmla="*/ 0 h 36"/>
              <a:gd name="T6" fmla="*/ 44 w 44"/>
              <a:gd name="T7" fmla="*/ 36 h 36"/>
              <a:gd name="T8" fmla="*/ 0 w 44"/>
              <a:gd name="T9" fmla="*/ 36 h 36"/>
              <a:gd name="T10" fmla="*/ 44 w 44"/>
              <a:gd name="T11" fmla="*/ 3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6"/>
              <a:gd name="T20" fmla="*/ 44 w 44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6">
                <a:moveTo>
                  <a:pt x="44" y="36"/>
                </a:moveTo>
                <a:lnTo>
                  <a:pt x="0" y="36"/>
                </a:lnTo>
                <a:lnTo>
                  <a:pt x="23" y="0"/>
                </a:lnTo>
                <a:lnTo>
                  <a:pt x="44" y="36"/>
                </a:lnTo>
                <a:lnTo>
                  <a:pt x="0" y="36"/>
                </a:lnTo>
                <a:lnTo>
                  <a:pt x="44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4876800" y="2908300"/>
            <a:ext cx="1579034" cy="520700"/>
          </a:xfrm>
          <a:custGeom>
            <a:avLst/>
            <a:gdLst>
              <a:gd name="T0" fmla="*/ 2 w 1119"/>
              <a:gd name="T1" fmla="*/ 328 h 328"/>
              <a:gd name="T2" fmla="*/ 1119 w 1119"/>
              <a:gd name="T3" fmla="*/ 4 h 328"/>
              <a:gd name="T4" fmla="*/ 1117 w 1119"/>
              <a:gd name="T5" fmla="*/ 0 h 328"/>
              <a:gd name="T6" fmla="*/ 0 w 1119"/>
              <a:gd name="T7" fmla="*/ 324 h 328"/>
              <a:gd name="T8" fmla="*/ 2 w 1119"/>
              <a:gd name="T9" fmla="*/ 328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9"/>
              <a:gd name="T16" fmla="*/ 0 h 328"/>
              <a:gd name="T17" fmla="*/ 1119 w 1119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9" h="328">
                <a:moveTo>
                  <a:pt x="2" y="328"/>
                </a:moveTo>
                <a:lnTo>
                  <a:pt x="1119" y="4"/>
                </a:lnTo>
                <a:lnTo>
                  <a:pt x="1117" y="0"/>
                </a:lnTo>
                <a:lnTo>
                  <a:pt x="0" y="324"/>
                </a:lnTo>
                <a:lnTo>
                  <a:pt x="2" y="3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4831645" y="3392489"/>
            <a:ext cx="59267" cy="66675"/>
          </a:xfrm>
          <a:custGeom>
            <a:avLst/>
            <a:gdLst>
              <a:gd name="T0" fmla="*/ 42 w 42"/>
              <a:gd name="T1" fmla="*/ 42 h 42"/>
              <a:gd name="T2" fmla="*/ 0 w 42"/>
              <a:gd name="T3" fmla="*/ 33 h 42"/>
              <a:gd name="T4" fmla="*/ 30 w 42"/>
              <a:gd name="T5" fmla="*/ 0 h 42"/>
              <a:gd name="T6" fmla="*/ 42 w 42"/>
              <a:gd name="T7" fmla="*/ 42 h 42"/>
              <a:gd name="T8" fmla="*/ 0 w 42"/>
              <a:gd name="T9" fmla="*/ 33 h 42"/>
              <a:gd name="T10" fmla="*/ 42 w 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42" y="42"/>
                </a:moveTo>
                <a:lnTo>
                  <a:pt x="0" y="33"/>
                </a:lnTo>
                <a:lnTo>
                  <a:pt x="30" y="0"/>
                </a:lnTo>
                <a:lnTo>
                  <a:pt x="42" y="42"/>
                </a:lnTo>
                <a:lnTo>
                  <a:pt x="0" y="33"/>
                </a:lnTo>
                <a:lnTo>
                  <a:pt x="42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5589411" y="4276725"/>
            <a:ext cx="675922" cy="465138"/>
          </a:xfrm>
          <a:custGeom>
            <a:avLst/>
            <a:gdLst>
              <a:gd name="T0" fmla="*/ 0 w 479"/>
              <a:gd name="T1" fmla="*/ 3 h 293"/>
              <a:gd name="T2" fmla="*/ 478 w 479"/>
              <a:gd name="T3" fmla="*/ 293 h 293"/>
              <a:gd name="T4" fmla="*/ 479 w 479"/>
              <a:gd name="T5" fmla="*/ 289 h 293"/>
              <a:gd name="T6" fmla="*/ 2 w 479"/>
              <a:gd name="T7" fmla="*/ 0 h 293"/>
              <a:gd name="T8" fmla="*/ 0 w 479"/>
              <a:gd name="T9" fmla="*/ 3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9"/>
              <a:gd name="T16" fmla="*/ 0 h 293"/>
              <a:gd name="T17" fmla="*/ 479 w 47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9" h="293">
                <a:moveTo>
                  <a:pt x="0" y="3"/>
                </a:moveTo>
                <a:lnTo>
                  <a:pt x="478" y="293"/>
                </a:lnTo>
                <a:lnTo>
                  <a:pt x="479" y="289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5548489" y="4248151"/>
            <a:ext cx="62089" cy="61913"/>
          </a:xfrm>
          <a:custGeom>
            <a:avLst/>
            <a:gdLst>
              <a:gd name="T0" fmla="*/ 21 w 44"/>
              <a:gd name="T1" fmla="*/ 39 h 39"/>
              <a:gd name="T2" fmla="*/ 0 w 44"/>
              <a:gd name="T3" fmla="*/ 0 h 39"/>
              <a:gd name="T4" fmla="*/ 44 w 44"/>
              <a:gd name="T5" fmla="*/ 2 h 39"/>
              <a:gd name="T6" fmla="*/ 21 w 44"/>
              <a:gd name="T7" fmla="*/ 39 h 39"/>
              <a:gd name="T8" fmla="*/ 0 w 44"/>
              <a:gd name="T9" fmla="*/ 0 h 39"/>
              <a:gd name="T10" fmla="*/ 21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21" y="39"/>
                </a:moveTo>
                <a:lnTo>
                  <a:pt x="0" y="0"/>
                </a:lnTo>
                <a:lnTo>
                  <a:pt x="44" y="2"/>
                </a:lnTo>
                <a:lnTo>
                  <a:pt x="21" y="39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979812" y="4502151"/>
            <a:ext cx="1627011" cy="1128713"/>
          </a:xfrm>
          <a:custGeom>
            <a:avLst/>
            <a:gdLst>
              <a:gd name="T0" fmla="*/ 0 w 1153"/>
              <a:gd name="T1" fmla="*/ 1 h 711"/>
              <a:gd name="T2" fmla="*/ 0 w 1153"/>
              <a:gd name="T3" fmla="*/ 3 h 711"/>
              <a:gd name="T4" fmla="*/ 1151 w 1153"/>
              <a:gd name="T5" fmla="*/ 711 h 711"/>
              <a:gd name="T6" fmla="*/ 1153 w 1153"/>
              <a:gd name="T7" fmla="*/ 708 h 711"/>
              <a:gd name="T8" fmla="*/ 2 w 1153"/>
              <a:gd name="T9" fmla="*/ 0 h 711"/>
              <a:gd name="T10" fmla="*/ 0 w 1153"/>
              <a:gd name="T11" fmla="*/ 1 h 711"/>
              <a:gd name="T12" fmla="*/ 0 w 1153"/>
              <a:gd name="T13" fmla="*/ 1 h 711"/>
              <a:gd name="T14" fmla="*/ 0 w 1153"/>
              <a:gd name="T15" fmla="*/ 3 h 711"/>
              <a:gd name="T16" fmla="*/ 0 w 1153"/>
              <a:gd name="T17" fmla="*/ 3 h 711"/>
              <a:gd name="T18" fmla="*/ 0 w 1153"/>
              <a:gd name="T19" fmla="*/ 1 h 7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711"/>
              <a:gd name="T32" fmla="*/ 1153 w 1153"/>
              <a:gd name="T33" fmla="*/ 711 h 7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711">
                <a:moveTo>
                  <a:pt x="0" y="1"/>
                </a:moveTo>
                <a:lnTo>
                  <a:pt x="0" y="3"/>
                </a:lnTo>
                <a:lnTo>
                  <a:pt x="1151" y="711"/>
                </a:lnTo>
                <a:lnTo>
                  <a:pt x="1153" y="708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974167" y="3959226"/>
            <a:ext cx="11289" cy="544513"/>
          </a:xfrm>
          <a:custGeom>
            <a:avLst/>
            <a:gdLst>
              <a:gd name="T0" fmla="*/ 0 w 8"/>
              <a:gd name="T1" fmla="*/ 0 h 343"/>
              <a:gd name="T2" fmla="*/ 4 w 8"/>
              <a:gd name="T3" fmla="*/ 343 h 343"/>
              <a:gd name="T4" fmla="*/ 8 w 8"/>
              <a:gd name="T5" fmla="*/ 343 h 343"/>
              <a:gd name="T6" fmla="*/ 4 w 8"/>
              <a:gd name="T7" fmla="*/ 0 h 343"/>
              <a:gd name="T8" fmla="*/ 0 w 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43"/>
              <a:gd name="T17" fmla="*/ 8 w 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43">
                <a:moveTo>
                  <a:pt x="0" y="0"/>
                </a:moveTo>
                <a:lnTo>
                  <a:pt x="4" y="343"/>
                </a:lnTo>
                <a:lnTo>
                  <a:pt x="8" y="34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947356" y="3903663"/>
            <a:ext cx="59267" cy="61912"/>
          </a:xfrm>
          <a:custGeom>
            <a:avLst/>
            <a:gdLst>
              <a:gd name="T0" fmla="*/ 0 w 42"/>
              <a:gd name="T1" fmla="*/ 39 h 39"/>
              <a:gd name="T2" fmla="*/ 21 w 42"/>
              <a:gd name="T3" fmla="*/ 0 h 39"/>
              <a:gd name="T4" fmla="*/ 42 w 42"/>
              <a:gd name="T5" fmla="*/ 39 h 39"/>
              <a:gd name="T6" fmla="*/ 0 w 42"/>
              <a:gd name="T7" fmla="*/ 39 h 39"/>
              <a:gd name="T8" fmla="*/ 21 w 42"/>
              <a:gd name="T9" fmla="*/ 0 h 39"/>
              <a:gd name="T10" fmla="*/ 0 w 42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39"/>
              <a:gd name="T20" fmla="*/ 42 w 42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39">
                <a:moveTo>
                  <a:pt x="0" y="39"/>
                </a:moveTo>
                <a:lnTo>
                  <a:pt x="21" y="0"/>
                </a:lnTo>
                <a:lnTo>
                  <a:pt x="42" y="39"/>
                </a:lnTo>
                <a:lnTo>
                  <a:pt x="0" y="39"/>
                </a:lnTo>
                <a:lnTo>
                  <a:pt x="21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867856" y="4695826"/>
            <a:ext cx="407811" cy="658813"/>
          </a:xfrm>
          <a:custGeom>
            <a:avLst/>
            <a:gdLst>
              <a:gd name="T0" fmla="*/ 287 w 289"/>
              <a:gd name="T1" fmla="*/ 0 h 415"/>
              <a:gd name="T2" fmla="*/ 0 w 289"/>
              <a:gd name="T3" fmla="*/ 413 h 415"/>
              <a:gd name="T4" fmla="*/ 2 w 289"/>
              <a:gd name="T5" fmla="*/ 415 h 415"/>
              <a:gd name="T6" fmla="*/ 289 w 289"/>
              <a:gd name="T7" fmla="*/ 2 h 415"/>
              <a:gd name="T8" fmla="*/ 287 w 289"/>
              <a:gd name="T9" fmla="*/ 0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415"/>
              <a:gd name="T17" fmla="*/ 289 w 289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415">
                <a:moveTo>
                  <a:pt x="287" y="0"/>
                </a:moveTo>
                <a:lnTo>
                  <a:pt x="0" y="413"/>
                </a:lnTo>
                <a:lnTo>
                  <a:pt x="2" y="415"/>
                </a:lnTo>
                <a:lnTo>
                  <a:pt x="289" y="2"/>
                </a:lnTo>
                <a:lnTo>
                  <a:pt x="28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4248857" y="4652963"/>
            <a:ext cx="53622" cy="68262"/>
          </a:xfrm>
          <a:custGeom>
            <a:avLst/>
            <a:gdLst>
              <a:gd name="T0" fmla="*/ 0 w 38"/>
              <a:gd name="T1" fmla="*/ 20 h 43"/>
              <a:gd name="T2" fmla="*/ 38 w 38"/>
              <a:gd name="T3" fmla="*/ 0 h 43"/>
              <a:gd name="T4" fmla="*/ 35 w 38"/>
              <a:gd name="T5" fmla="*/ 43 h 43"/>
              <a:gd name="T6" fmla="*/ 0 w 38"/>
              <a:gd name="T7" fmla="*/ 20 h 43"/>
              <a:gd name="T8" fmla="*/ 38 w 38"/>
              <a:gd name="T9" fmla="*/ 0 h 43"/>
              <a:gd name="T10" fmla="*/ 0 w 38"/>
              <a:gd name="T11" fmla="*/ 2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3"/>
              <a:gd name="T20" fmla="*/ 38 w 38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3">
                <a:moveTo>
                  <a:pt x="0" y="20"/>
                </a:moveTo>
                <a:lnTo>
                  <a:pt x="38" y="0"/>
                </a:lnTo>
                <a:lnTo>
                  <a:pt x="35" y="43"/>
                </a:lnTo>
                <a:lnTo>
                  <a:pt x="0" y="20"/>
                </a:lnTo>
                <a:lnTo>
                  <a:pt x="38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640189" y="4502151"/>
            <a:ext cx="371122" cy="176213"/>
          </a:xfrm>
          <a:custGeom>
            <a:avLst/>
            <a:gdLst>
              <a:gd name="T0" fmla="*/ 263 w 263"/>
              <a:gd name="T1" fmla="*/ 0 h 111"/>
              <a:gd name="T2" fmla="*/ 0 w 263"/>
              <a:gd name="T3" fmla="*/ 107 h 111"/>
              <a:gd name="T4" fmla="*/ 2 w 263"/>
              <a:gd name="T5" fmla="*/ 111 h 111"/>
              <a:gd name="T6" fmla="*/ 263 w 263"/>
              <a:gd name="T7" fmla="*/ 3 h 111"/>
              <a:gd name="T8" fmla="*/ 263 w 263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"/>
              <a:gd name="T16" fmla="*/ 0 h 111"/>
              <a:gd name="T17" fmla="*/ 263 w 263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" h="111">
                <a:moveTo>
                  <a:pt x="263" y="0"/>
                </a:moveTo>
                <a:lnTo>
                  <a:pt x="0" y="107"/>
                </a:lnTo>
                <a:lnTo>
                  <a:pt x="2" y="111"/>
                </a:lnTo>
                <a:lnTo>
                  <a:pt x="263" y="3"/>
                </a:lnTo>
                <a:lnTo>
                  <a:pt x="26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2995789" y="4473575"/>
            <a:ext cx="62089" cy="65088"/>
          </a:xfrm>
          <a:custGeom>
            <a:avLst/>
            <a:gdLst>
              <a:gd name="T0" fmla="*/ 0 w 44"/>
              <a:gd name="T1" fmla="*/ 0 h 41"/>
              <a:gd name="T2" fmla="*/ 44 w 44"/>
              <a:gd name="T3" fmla="*/ 6 h 41"/>
              <a:gd name="T4" fmla="*/ 17 w 44"/>
              <a:gd name="T5" fmla="*/ 41 h 41"/>
              <a:gd name="T6" fmla="*/ 0 w 44"/>
              <a:gd name="T7" fmla="*/ 0 h 41"/>
              <a:gd name="T8" fmla="*/ 44 w 44"/>
              <a:gd name="T9" fmla="*/ 6 h 41"/>
              <a:gd name="T10" fmla="*/ 0 w 44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1"/>
              <a:gd name="T20" fmla="*/ 44 w 4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1">
                <a:moveTo>
                  <a:pt x="0" y="0"/>
                </a:moveTo>
                <a:lnTo>
                  <a:pt x="44" y="6"/>
                </a:lnTo>
                <a:lnTo>
                  <a:pt x="17" y="41"/>
                </a:lnTo>
                <a:lnTo>
                  <a:pt x="0" y="0"/>
                </a:lnTo>
                <a:lnTo>
                  <a:pt x="4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2170290" y="3502026"/>
            <a:ext cx="1707444" cy="377825"/>
          </a:xfrm>
          <a:custGeom>
            <a:avLst/>
            <a:gdLst>
              <a:gd name="T0" fmla="*/ 1210 w 1210"/>
              <a:gd name="T1" fmla="*/ 234 h 238"/>
              <a:gd name="T2" fmla="*/ 0 w 1210"/>
              <a:gd name="T3" fmla="*/ 0 h 238"/>
              <a:gd name="T4" fmla="*/ 0 w 1210"/>
              <a:gd name="T5" fmla="*/ 4 h 238"/>
              <a:gd name="T6" fmla="*/ 1208 w 1210"/>
              <a:gd name="T7" fmla="*/ 238 h 238"/>
              <a:gd name="T8" fmla="*/ 1210 w 1210"/>
              <a:gd name="T9" fmla="*/ 234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0"/>
              <a:gd name="T16" fmla="*/ 0 h 238"/>
              <a:gd name="T17" fmla="*/ 1210 w 1210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0" h="238">
                <a:moveTo>
                  <a:pt x="1210" y="234"/>
                </a:moveTo>
                <a:lnTo>
                  <a:pt x="0" y="0"/>
                </a:lnTo>
                <a:lnTo>
                  <a:pt x="0" y="4"/>
                </a:lnTo>
                <a:lnTo>
                  <a:pt x="1208" y="238"/>
                </a:lnTo>
                <a:lnTo>
                  <a:pt x="1210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3867856" y="3843339"/>
            <a:ext cx="59267" cy="66675"/>
          </a:xfrm>
          <a:custGeom>
            <a:avLst/>
            <a:gdLst>
              <a:gd name="T0" fmla="*/ 7 w 42"/>
              <a:gd name="T1" fmla="*/ 0 h 42"/>
              <a:gd name="T2" fmla="*/ 42 w 42"/>
              <a:gd name="T3" fmla="*/ 29 h 42"/>
              <a:gd name="T4" fmla="*/ 0 w 42"/>
              <a:gd name="T5" fmla="*/ 42 h 42"/>
              <a:gd name="T6" fmla="*/ 7 w 42"/>
              <a:gd name="T7" fmla="*/ 0 h 42"/>
              <a:gd name="T8" fmla="*/ 42 w 42"/>
              <a:gd name="T9" fmla="*/ 29 h 42"/>
              <a:gd name="T10" fmla="*/ 7 w 42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7" y="0"/>
                </a:moveTo>
                <a:lnTo>
                  <a:pt x="42" y="29"/>
                </a:lnTo>
                <a:lnTo>
                  <a:pt x="0" y="42"/>
                </a:lnTo>
                <a:lnTo>
                  <a:pt x="7" y="0"/>
                </a:lnTo>
                <a:lnTo>
                  <a:pt x="42" y="29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3986390" y="1514475"/>
            <a:ext cx="112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Thalamus</a:t>
            </a:r>
            <a:endParaRPr lang="en-US" dirty="0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1041400" y="2144713"/>
            <a:ext cx="172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Paraventricular</a:t>
            </a:r>
            <a:endParaRPr lang="en-US" dirty="0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1041400" y="2452688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HO </a:t>
            </a:r>
            <a:r>
              <a:rPr lang="en-US" sz="2000" dirty="0" err="1">
                <a:latin typeface="Swis721 BT" pitchFamily="34" charset="0"/>
              </a:rPr>
              <a:t>conserv</a:t>
            </a:r>
            <a:endParaRPr lang="en-US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1043608" y="2780928"/>
            <a:ext cx="1423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Oxytocin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1206501" y="2597150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latin typeface="Swis721 BT" pitchFamily="34" charset="0"/>
              </a:rPr>
              <a:t>2</a:t>
            </a:r>
            <a:endParaRPr lang="en-US" dirty="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008945" y="3289300"/>
            <a:ext cx="897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Anterior</a:t>
            </a:r>
            <a:endParaRPr lang="en-US" dirty="0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008945" y="3597275"/>
            <a:ext cx="15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hypothalamic</a:t>
            </a:r>
            <a:endParaRPr lang="en-US" dirty="0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1008945" y="3905250"/>
            <a:ext cx="12246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Body</a:t>
            </a:r>
            <a:r>
              <a:rPr lang="en-US" sz="2000" dirty="0">
                <a:solidFill>
                  <a:srgbClr val="FFFFFF"/>
                </a:solidFill>
                <a:latin typeface="Swis721 BT" pitchFamily="34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temp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516945" y="4627563"/>
            <a:ext cx="1165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Optic tract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3196168" y="5467350"/>
            <a:ext cx="883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Arcuate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329745" y="57721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Neuroendocrine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6694311" y="5467350"/>
            <a:ext cx="71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Fornix</a:t>
            </a:r>
            <a:endParaRPr lang="en-US" dirty="0"/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6694311" y="5772150"/>
            <a:ext cx="68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Rage,</a:t>
            </a:r>
            <a:endParaRPr lang="en-US" dirty="0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6694311" y="6080125"/>
            <a:ext cx="841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Hunger</a:t>
            </a:r>
            <a:endParaRPr lang="en-US" dirty="0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352823" y="4529138"/>
            <a:ext cx="122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Supraoptic</a:t>
            </a:r>
            <a:endParaRPr lang="en-US" dirty="0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352822" y="4837113"/>
            <a:ext cx="169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Vasopresin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6606823" y="2565400"/>
            <a:ext cx="144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Dorsomedial</a:t>
            </a:r>
            <a:endParaRPr lang="en-US" dirty="0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6606823" y="2871788"/>
            <a:ext cx="106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GI stimuli</a:t>
            </a:r>
            <a:endParaRPr lang="en-US" dirty="0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6558845" y="1209675"/>
            <a:ext cx="1639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Periventricular</a:t>
            </a:r>
            <a:endParaRPr lang="en-US" dirty="0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6558845" y="15176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Neuroendocrine</a:t>
            </a:r>
            <a:endParaRPr lang="en-US" dirty="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4605867" y="5580063"/>
            <a:ext cx="1629834" cy="684212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4605867" y="5580063"/>
            <a:ext cx="1694326" cy="684212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6455834" y="3289300"/>
            <a:ext cx="1629833" cy="1011238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6444208" y="3284984"/>
            <a:ext cx="1728192" cy="1011238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4720167" y="5586413"/>
            <a:ext cx="1609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Ventromedial</a:t>
            </a:r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720168" y="5894388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Satiety</a:t>
            </a:r>
            <a:endParaRPr lang="en-US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6541911" y="3305175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Lateral</a:t>
            </a:r>
            <a:endParaRPr lang="en-US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541911" y="3613150"/>
            <a:ext cx="1652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hypothalamic</a:t>
            </a:r>
            <a:endParaRPr lang="en-US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6541911" y="3919538"/>
            <a:ext cx="166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Swis721 BT" pitchFamily="34" charset="0"/>
              </a:rPr>
              <a:t>Hunger, thirst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Obesity-Pathogenesis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More in and less out = weight gain</a:t>
            </a:r>
          </a:p>
          <a:p>
            <a:r>
              <a:rPr lang="en-CA" dirty="0" smtClean="0"/>
              <a:t>More out and less in = weight loss</a:t>
            </a:r>
          </a:p>
          <a:p>
            <a:r>
              <a:rPr lang="en-CA" dirty="0" smtClean="0"/>
              <a:t>Hypothalamus:</a:t>
            </a:r>
          </a:p>
          <a:p>
            <a:pPr lvl="1"/>
            <a:r>
              <a:rPr lang="en-CA" dirty="0" smtClean="0"/>
              <a:t>Control center for hunger and satiety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Endocrine disorders:</a:t>
            </a:r>
          </a:p>
          <a:p>
            <a:pPr lvl="1"/>
            <a:r>
              <a:rPr lang="en-CA" dirty="0" smtClean="0"/>
              <a:t>Where are the hormones?</a:t>
            </a:r>
          </a:p>
        </p:txBody>
      </p:sp>
      <p:pic>
        <p:nvPicPr>
          <p:cNvPr id="4" name="Picture 3" descr="obesity_pictur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35283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Leptin</a:t>
            </a:r>
            <a:r>
              <a:rPr lang="en-CA" dirty="0" smtClean="0"/>
              <a:t> from </a:t>
            </a:r>
            <a:r>
              <a:rPr lang="en-CA" dirty="0" err="1" smtClean="0"/>
              <a:t>adipocytes</a:t>
            </a:r>
            <a:endParaRPr lang="en-CA" dirty="0" smtClean="0"/>
          </a:p>
          <a:p>
            <a:r>
              <a:rPr lang="en-CA" dirty="0" smtClean="0"/>
              <a:t>Acts on hypothalamus to decrease food intake and stimulate energy expenditure</a:t>
            </a:r>
          </a:p>
          <a:p>
            <a:endParaRPr lang="en-CA" dirty="0"/>
          </a:p>
        </p:txBody>
      </p:sp>
      <p:pic>
        <p:nvPicPr>
          <p:cNvPr id="4" name="Picture 3" descr="lepti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597666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Ghrelin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Secreted in the stomach</a:t>
            </a:r>
          </a:p>
          <a:p>
            <a:pPr lvl="1"/>
            <a:r>
              <a:rPr lang="en-CA" dirty="0" smtClean="0"/>
              <a:t>Acts on hypothalamus to stimulate appetite</a:t>
            </a:r>
          </a:p>
          <a:p>
            <a:pPr lvl="1"/>
            <a:r>
              <a:rPr lang="en-CA" dirty="0" smtClean="0"/>
              <a:t>Peak before meal and decrease after 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Obesity – An imbalance in energy intake and energy expenditure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63156" y="3714750"/>
            <a:ext cx="2595034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63156" y="3714750"/>
            <a:ext cx="2801132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741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Proteins (20%)</a:t>
            </a:r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8122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BMR (60-65%)</a:t>
            </a:r>
            <a:endParaRPr lang="en-US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16667" y="3746500"/>
            <a:ext cx="19796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FFFFFF"/>
                </a:solidFill>
                <a:latin typeface="Swis721 BT" pitchFamily="34" charset="0"/>
              </a:rPr>
              <a:t>ENERGY INTAKE</a:t>
            </a:r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427984" y="3789040"/>
            <a:ext cx="2821670" cy="29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1" dirty="0">
                <a:solidFill>
                  <a:srgbClr val="FFFFFF"/>
                </a:solidFill>
                <a:latin typeface="Swis721 BT" pitchFamily="34" charset="0"/>
              </a:rPr>
              <a:t>ENERGY EXPENDITURE</a:t>
            </a:r>
            <a:endParaRPr lang="en-US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45923" y="5033964"/>
            <a:ext cx="23243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Carbohydrates (55%)</a:t>
            </a:r>
            <a:endParaRPr lang="en-US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60523" y="5033964"/>
            <a:ext cx="27956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Physical activity (25-30%)</a:t>
            </a:r>
            <a:endParaRPr lang="en-US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7145" y="3749676"/>
            <a:ext cx="11942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Swis721 BT" pitchFamily="34" charset="0"/>
              </a:rPr>
              <a:t>Fats (25%)</a:t>
            </a:r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518400" y="3625850"/>
            <a:ext cx="15424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 err="1">
                <a:latin typeface="Swis721 BT" pitchFamily="34" charset="0"/>
              </a:rPr>
              <a:t>Thermic</a:t>
            </a:r>
            <a:r>
              <a:rPr lang="en-US" sz="1900" dirty="0">
                <a:latin typeface="Swis721 BT" pitchFamily="34" charset="0"/>
              </a:rPr>
              <a:t> effect</a:t>
            </a:r>
            <a:endParaRPr 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18400" y="3913189"/>
            <a:ext cx="146674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of food (10%)</a:t>
            </a:r>
            <a:endParaRPr lang="en-US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949223" y="2840038"/>
            <a:ext cx="4234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2921001" y="3640138"/>
            <a:ext cx="60678" cy="61912"/>
          </a:xfrm>
          <a:custGeom>
            <a:avLst/>
            <a:gdLst>
              <a:gd name="T0" fmla="*/ 43 w 43"/>
              <a:gd name="T1" fmla="*/ 0 h 39"/>
              <a:gd name="T2" fmla="*/ 21 w 43"/>
              <a:gd name="T3" fmla="*/ 39 h 39"/>
              <a:gd name="T4" fmla="*/ 0 w 43"/>
              <a:gd name="T5" fmla="*/ 0 h 39"/>
              <a:gd name="T6" fmla="*/ 43 w 43"/>
              <a:gd name="T7" fmla="*/ 0 h 39"/>
              <a:gd name="T8" fmla="*/ 21 w 43"/>
              <a:gd name="T9" fmla="*/ 39 h 39"/>
              <a:gd name="T10" fmla="*/ 43 w 43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9"/>
              <a:gd name="T20" fmla="*/ 43 w 4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9">
                <a:moveTo>
                  <a:pt x="43" y="0"/>
                </a:moveTo>
                <a:lnTo>
                  <a:pt x="21" y="39"/>
                </a:lnTo>
                <a:lnTo>
                  <a:pt x="0" y="0"/>
                </a:lnTo>
                <a:lnTo>
                  <a:pt x="43" y="0"/>
                </a:lnTo>
                <a:lnTo>
                  <a:pt x="21" y="39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658556" y="2895600"/>
            <a:ext cx="5644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630333" y="2840038"/>
            <a:ext cx="62089" cy="61912"/>
          </a:xfrm>
          <a:custGeom>
            <a:avLst/>
            <a:gdLst>
              <a:gd name="T0" fmla="*/ 0 w 44"/>
              <a:gd name="T1" fmla="*/ 39 h 39"/>
              <a:gd name="T2" fmla="*/ 22 w 44"/>
              <a:gd name="T3" fmla="*/ 0 h 39"/>
              <a:gd name="T4" fmla="*/ 44 w 44"/>
              <a:gd name="T5" fmla="*/ 39 h 39"/>
              <a:gd name="T6" fmla="*/ 0 w 44"/>
              <a:gd name="T7" fmla="*/ 39 h 39"/>
              <a:gd name="T8" fmla="*/ 22 w 44"/>
              <a:gd name="T9" fmla="*/ 0 h 39"/>
              <a:gd name="T10" fmla="*/ 0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0" y="39"/>
                </a:moveTo>
                <a:lnTo>
                  <a:pt x="22" y="0"/>
                </a:lnTo>
                <a:lnTo>
                  <a:pt x="44" y="39"/>
                </a:lnTo>
                <a:lnTo>
                  <a:pt x="0" y="39"/>
                </a:lnTo>
                <a:lnTo>
                  <a:pt x="22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949223" y="4140201"/>
            <a:ext cx="4234" cy="803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2921001" y="4083051"/>
            <a:ext cx="60678" cy="60325"/>
          </a:xfrm>
          <a:custGeom>
            <a:avLst/>
            <a:gdLst>
              <a:gd name="T0" fmla="*/ 0 w 43"/>
              <a:gd name="T1" fmla="*/ 38 h 38"/>
              <a:gd name="T2" fmla="*/ 21 w 43"/>
              <a:gd name="T3" fmla="*/ 0 h 38"/>
              <a:gd name="T4" fmla="*/ 43 w 43"/>
              <a:gd name="T5" fmla="*/ 38 h 38"/>
              <a:gd name="T6" fmla="*/ 0 w 43"/>
              <a:gd name="T7" fmla="*/ 38 h 38"/>
              <a:gd name="T8" fmla="*/ 21 w 43"/>
              <a:gd name="T9" fmla="*/ 0 h 38"/>
              <a:gd name="T10" fmla="*/ 0 w 43"/>
              <a:gd name="T11" fmla="*/ 38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8"/>
              <a:gd name="T20" fmla="*/ 43 w 4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8">
                <a:moveTo>
                  <a:pt x="0" y="38"/>
                </a:moveTo>
                <a:lnTo>
                  <a:pt x="21" y="0"/>
                </a:lnTo>
                <a:lnTo>
                  <a:pt x="43" y="38"/>
                </a:lnTo>
                <a:lnTo>
                  <a:pt x="0" y="38"/>
                </a:lnTo>
                <a:lnTo>
                  <a:pt x="21" y="0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658556" y="4083051"/>
            <a:ext cx="5644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6FF33"/>
              </a:solidFill>
            </a:endParaRPr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630333" y="4879975"/>
            <a:ext cx="62089" cy="63500"/>
          </a:xfrm>
          <a:custGeom>
            <a:avLst/>
            <a:gdLst>
              <a:gd name="T0" fmla="*/ 44 w 44"/>
              <a:gd name="T1" fmla="*/ 0 h 40"/>
              <a:gd name="T2" fmla="*/ 22 w 44"/>
              <a:gd name="T3" fmla="*/ 40 h 40"/>
              <a:gd name="T4" fmla="*/ 0 w 44"/>
              <a:gd name="T5" fmla="*/ 0 h 40"/>
              <a:gd name="T6" fmla="*/ 44 w 44"/>
              <a:gd name="T7" fmla="*/ 0 h 40"/>
              <a:gd name="T8" fmla="*/ 22 w 44"/>
              <a:gd name="T9" fmla="*/ 40 h 40"/>
              <a:gd name="T10" fmla="*/ 44 w 4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0"/>
              <a:gd name="T20" fmla="*/ 44 w 44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0">
                <a:moveTo>
                  <a:pt x="44" y="0"/>
                </a:moveTo>
                <a:lnTo>
                  <a:pt x="22" y="40"/>
                </a:lnTo>
                <a:lnTo>
                  <a:pt x="0" y="0"/>
                </a:lnTo>
                <a:lnTo>
                  <a:pt x="44" y="0"/>
                </a:lnTo>
                <a:lnTo>
                  <a:pt x="22" y="40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646767" y="3894138"/>
            <a:ext cx="338667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1982612" y="3862388"/>
            <a:ext cx="53622" cy="69850"/>
          </a:xfrm>
          <a:custGeom>
            <a:avLst/>
            <a:gdLst>
              <a:gd name="T0" fmla="*/ 0 w 38"/>
              <a:gd name="T1" fmla="*/ 0 h 44"/>
              <a:gd name="T2" fmla="*/ 38 w 38"/>
              <a:gd name="T3" fmla="*/ 22 h 44"/>
              <a:gd name="T4" fmla="*/ 0 w 38"/>
              <a:gd name="T5" fmla="*/ 44 h 44"/>
              <a:gd name="T6" fmla="*/ 0 w 38"/>
              <a:gd name="T7" fmla="*/ 0 h 44"/>
              <a:gd name="T8" fmla="*/ 38 w 38"/>
              <a:gd name="T9" fmla="*/ 22 h 44"/>
              <a:gd name="T10" fmla="*/ 0 w 38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4"/>
              <a:gd name="T20" fmla="*/ 38 w 38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4">
                <a:moveTo>
                  <a:pt x="0" y="0"/>
                </a:moveTo>
                <a:lnTo>
                  <a:pt x="38" y="22"/>
                </a:lnTo>
                <a:lnTo>
                  <a:pt x="0" y="44"/>
                </a:lnTo>
                <a:lnTo>
                  <a:pt x="0" y="0"/>
                </a:lnTo>
                <a:lnTo>
                  <a:pt x="38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72301" y="3894138"/>
            <a:ext cx="341489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7308145" y="3862388"/>
            <a:ext cx="56444" cy="69850"/>
          </a:xfrm>
          <a:custGeom>
            <a:avLst/>
            <a:gdLst>
              <a:gd name="T0" fmla="*/ 0 w 40"/>
              <a:gd name="T1" fmla="*/ 0 h 44"/>
              <a:gd name="T2" fmla="*/ 40 w 40"/>
              <a:gd name="T3" fmla="*/ 22 h 44"/>
              <a:gd name="T4" fmla="*/ 0 w 40"/>
              <a:gd name="T5" fmla="*/ 44 h 44"/>
              <a:gd name="T6" fmla="*/ 0 w 40"/>
              <a:gd name="T7" fmla="*/ 0 h 44"/>
              <a:gd name="T8" fmla="*/ 40 w 40"/>
              <a:gd name="T9" fmla="*/ 22 h 44"/>
              <a:gd name="T10" fmla="*/ 0 w 40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44"/>
              <a:gd name="T20" fmla="*/ 40 w 40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44">
                <a:moveTo>
                  <a:pt x="0" y="0"/>
                </a:moveTo>
                <a:lnTo>
                  <a:pt x="40" y="22"/>
                </a:lnTo>
                <a:lnTo>
                  <a:pt x="0" y="44"/>
                </a:lnTo>
                <a:lnTo>
                  <a:pt x="0" y="0"/>
                </a:lnTo>
                <a:lnTo>
                  <a:pt x="4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3914422" y="3865564"/>
            <a:ext cx="50800" cy="47625"/>
          </a:xfrm>
          <a:custGeom>
            <a:avLst/>
            <a:gdLst>
              <a:gd name="T0" fmla="*/ 36 w 36"/>
              <a:gd name="T1" fmla="*/ 0 h 30"/>
              <a:gd name="T2" fmla="*/ 8 w 36"/>
              <a:gd name="T3" fmla="*/ 16 h 30"/>
              <a:gd name="T4" fmla="*/ 36 w 36"/>
              <a:gd name="T5" fmla="*/ 30 h 30"/>
              <a:gd name="T6" fmla="*/ 36 w 36"/>
              <a:gd name="T7" fmla="*/ 0 h 30"/>
              <a:gd name="T8" fmla="*/ 0 w 36"/>
              <a:gd name="T9" fmla="*/ 16 h 30"/>
              <a:gd name="T10" fmla="*/ 36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36" y="0"/>
                </a:moveTo>
                <a:lnTo>
                  <a:pt x="8" y="16"/>
                </a:lnTo>
                <a:lnTo>
                  <a:pt x="36" y="30"/>
                </a:lnTo>
                <a:lnTo>
                  <a:pt x="36" y="0"/>
                </a:lnTo>
                <a:lnTo>
                  <a:pt x="0" y="16"/>
                </a:lnTo>
                <a:lnTo>
                  <a:pt x="3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65222" y="3887788"/>
            <a:ext cx="344311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4309533" y="3865564"/>
            <a:ext cx="50800" cy="47625"/>
          </a:xfrm>
          <a:custGeom>
            <a:avLst/>
            <a:gdLst>
              <a:gd name="T0" fmla="*/ 0 w 36"/>
              <a:gd name="T1" fmla="*/ 0 h 30"/>
              <a:gd name="T2" fmla="*/ 28 w 36"/>
              <a:gd name="T3" fmla="*/ 16 h 30"/>
              <a:gd name="T4" fmla="*/ 0 w 36"/>
              <a:gd name="T5" fmla="*/ 30 h 30"/>
              <a:gd name="T6" fmla="*/ 0 w 36"/>
              <a:gd name="T7" fmla="*/ 0 h 30"/>
              <a:gd name="T8" fmla="*/ 36 w 36"/>
              <a:gd name="T9" fmla="*/ 16 h 30"/>
              <a:gd name="T10" fmla="*/ 0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0" y="0"/>
                </a:moveTo>
                <a:lnTo>
                  <a:pt x="28" y="16"/>
                </a:lnTo>
                <a:lnTo>
                  <a:pt x="0" y="30"/>
                </a:lnTo>
                <a:lnTo>
                  <a:pt x="0" y="0"/>
                </a:lnTo>
                <a:lnTo>
                  <a:pt x="3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959578" y="3883025"/>
            <a:ext cx="35418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946400" y="2971800"/>
            <a:ext cx="0" cy="70485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2946400" y="4114800"/>
            <a:ext cx="0" cy="83820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1676400" y="3905250"/>
            <a:ext cx="3217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911600" y="3638551"/>
            <a:ext cx="452967" cy="485775"/>
          </a:xfrm>
          <a:prstGeom prst="leftRightArrow">
            <a:avLst>
              <a:gd name="adj1" fmla="val 50000"/>
              <a:gd name="adj2" fmla="val 2098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Obesity: How does it happen?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Calories  consumed not equal calories used</a:t>
            </a:r>
          </a:p>
          <a:p>
            <a:r>
              <a:rPr lang="en-CA" dirty="0" smtClean="0"/>
              <a:t>Over along period of time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Due to combination of several factors:</a:t>
            </a:r>
          </a:p>
          <a:p>
            <a:pPr lvl="1"/>
            <a:r>
              <a:rPr lang="en-CA" dirty="0" smtClean="0"/>
              <a:t>Individual </a:t>
            </a:r>
            <a:r>
              <a:rPr lang="en-CA" dirty="0" err="1" smtClean="0"/>
              <a:t>behaviors</a:t>
            </a:r>
            <a:r>
              <a:rPr lang="en-CA" dirty="0" smtClean="0"/>
              <a:t> ( 10 % to BMI)</a:t>
            </a:r>
          </a:p>
          <a:p>
            <a:pPr lvl="1"/>
            <a:r>
              <a:rPr lang="en-CA" dirty="0" smtClean="0"/>
              <a:t>Social interaction</a:t>
            </a:r>
          </a:p>
          <a:p>
            <a:pPr lvl="1"/>
            <a:r>
              <a:rPr lang="en-CA" dirty="0" smtClean="0"/>
              <a:t>Environmental factors</a:t>
            </a:r>
          </a:p>
          <a:p>
            <a:pPr lvl="1"/>
            <a:r>
              <a:rPr lang="en-CA" dirty="0" smtClean="0"/>
              <a:t>Genetic ( 40 % to BMI and adiposity)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balance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95232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Lifestyle:</a:t>
            </a:r>
          </a:p>
          <a:p>
            <a:pPr lvl="1"/>
            <a:r>
              <a:rPr lang="en-CA" dirty="0" smtClean="0"/>
              <a:t>Sedentary lifestyle lowers energy expenditure</a:t>
            </a:r>
          </a:p>
          <a:p>
            <a:pPr lvl="1"/>
            <a:r>
              <a:rPr lang="en-CA" dirty="0" smtClean="0"/>
              <a:t>52 % of Saudi women are inactive, &lt; 19 % doing regular physical activity</a:t>
            </a:r>
          </a:p>
          <a:p>
            <a:pPr lvl="1"/>
            <a:r>
              <a:rPr lang="en-CA" dirty="0" smtClean="0"/>
              <a:t>Prolonged TV watching</a:t>
            </a:r>
          </a:p>
          <a:p>
            <a:r>
              <a:rPr lang="en-CA" dirty="0" smtClean="0"/>
              <a:t>Sleep deprivation:</a:t>
            </a:r>
          </a:p>
          <a:p>
            <a:pPr lvl="1"/>
            <a:r>
              <a:rPr lang="en-CA" dirty="0" smtClean="0"/>
              <a:t>&lt; 7 hours of sleep                          obesity</a:t>
            </a:r>
          </a:p>
          <a:p>
            <a:pPr lvl="1"/>
            <a:r>
              <a:rPr lang="en-CA" dirty="0" smtClean="0">
                <a:latin typeface="Times New Roman"/>
                <a:cs typeface="Times New Roman"/>
              </a:rPr>
              <a:t>↓ sleep                           ↓ </a:t>
            </a:r>
            <a:r>
              <a:rPr lang="en-CA" dirty="0" err="1" smtClean="0">
                <a:latin typeface="Times New Roman"/>
                <a:cs typeface="Times New Roman"/>
              </a:rPr>
              <a:t>leptin</a:t>
            </a:r>
            <a:r>
              <a:rPr lang="en-CA" dirty="0" smtClean="0">
                <a:latin typeface="Times New Roman"/>
                <a:cs typeface="Times New Roman"/>
              </a:rPr>
              <a:t>, ↑↑ </a:t>
            </a:r>
            <a:r>
              <a:rPr lang="en-CA" dirty="0" err="1" smtClean="0">
                <a:latin typeface="Times New Roman"/>
                <a:cs typeface="Times New Roman"/>
              </a:rPr>
              <a:t>Ghrelin</a:t>
            </a:r>
            <a:r>
              <a:rPr lang="en-CA" dirty="0" smtClean="0">
                <a:latin typeface="Times New Roman"/>
                <a:cs typeface="Times New Roman"/>
              </a:rPr>
              <a:t>           ↑ appetite and CHO eating at night</a:t>
            </a:r>
          </a:p>
          <a:p>
            <a:pPr lvl="1">
              <a:buNone/>
            </a:pPr>
            <a:r>
              <a:rPr lang="en-CA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48" y="4293096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472514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472514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cus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97153"/>
            <a:ext cx="4427984" cy="206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Cessation of smoking:</a:t>
            </a:r>
          </a:p>
          <a:p>
            <a:pPr lvl="1"/>
            <a:r>
              <a:rPr lang="en-CA" dirty="0" smtClean="0"/>
              <a:t>Average weight gain is 4 kg</a:t>
            </a:r>
          </a:p>
          <a:p>
            <a:pPr lvl="1"/>
            <a:r>
              <a:rPr lang="en-CA" dirty="0" smtClean="0"/>
              <a:t>Due to nicotine withdrawal</a:t>
            </a:r>
          </a:p>
          <a:p>
            <a:pPr lvl="1"/>
            <a:r>
              <a:rPr lang="en-CA" dirty="0" smtClean="0"/>
              <a:t>Can be prevented by calories restriction and exercise program</a:t>
            </a:r>
          </a:p>
          <a:p>
            <a:r>
              <a:rPr lang="en-CA" dirty="0" smtClean="0"/>
              <a:t>Social influences:</a:t>
            </a:r>
          </a:p>
          <a:p>
            <a:pPr lvl="1"/>
            <a:r>
              <a:rPr lang="en-CA" dirty="0" smtClean="0"/>
              <a:t>Obese parents most likely to have obese children</a:t>
            </a:r>
          </a:p>
          <a:p>
            <a:pPr lvl="1"/>
            <a:r>
              <a:rPr lang="en-CA" dirty="0" smtClean="0"/>
              <a:t>Obese individuals are surrounded by obese friends</a:t>
            </a:r>
          </a:p>
          <a:p>
            <a:r>
              <a:rPr lang="en-CA" dirty="0" smtClean="0"/>
              <a:t>Diet:</a:t>
            </a:r>
          </a:p>
          <a:p>
            <a:pPr lvl="1"/>
            <a:r>
              <a:rPr lang="en-CA" dirty="0" smtClean="0"/>
              <a:t>Overeating, frequency of eating, high fat meal, fast food( &gt; 2 fast food/wk)</a:t>
            </a:r>
          </a:p>
          <a:p>
            <a:pPr lvl="1"/>
            <a:r>
              <a:rPr lang="en-CA" dirty="0" smtClean="0"/>
              <a:t>Night eating syndrome: if &gt; 25 % of intake in the evening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Definition</a:t>
            </a:r>
          </a:p>
          <a:p>
            <a:r>
              <a:rPr lang="en-CA" dirty="0" smtClean="0"/>
              <a:t>Pathogenesis of obesity</a:t>
            </a:r>
          </a:p>
          <a:p>
            <a:r>
              <a:rPr lang="en-CA" dirty="0" smtClean="0"/>
              <a:t>Factors predisposing to obesity</a:t>
            </a:r>
          </a:p>
          <a:p>
            <a:r>
              <a:rPr lang="en-CA" dirty="0" smtClean="0"/>
              <a:t>Complications of obesity</a:t>
            </a:r>
          </a:p>
          <a:p>
            <a:r>
              <a:rPr lang="en-CA" dirty="0" smtClean="0"/>
              <a:t>Assessment and screening of obesity</a:t>
            </a:r>
          </a:p>
          <a:p>
            <a:r>
              <a:rPr lang="en-CA" dirty="0" smtClean="0"/>
              <a:t>Management of obesity</a:t>
            </a:r>
            <a:endParaRPr lang="en-CA" dirty="0"/>
          </a:p>
        </p:txBody>
      </p:sp>
      <p:pic>
        <p:nvPicPr>
          <p:cNvPr id="5" name="Picture 4" descr="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8438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predispose to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197861213_7458a317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96952"/>
            <a:ext cx="23397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Greater BMI is associated with increased death from all causes and from  CVD</a:t>
            </a:r>
          </a:p>
          <a:p>
            <a:r>
              <a:rPr lang="en-CA" dirty="0" smtClean="0"/>
              <a:t>Although overweight associated with decreased survival</a:t>
            </a:r>
          </a:p>
          <a:p>
            <a:r>
              <a:rPr lang="en-CA" dirty="0" smtClean="0"/>
              <a:t>Each 5 kg/m2 increase in BMI was associated with significant increase in mortality related to:</a:t>
            </a:r>
          </a:p>
          <a:p>
            <a:pPr lvl="1"/>
            <a:r>
              <a:rPr lang="en-CA" dirty="0" smtClean="0"/>
              <a:t>IHD and stroke</a:t>
            </a:r>
          </a:p>
          <a:p>
            <a:pPr lvl="1"/>
            <a:r>
              <a:rPr lang="en-CA" dirty="0" smtClean="0"/>
              <a:t>Diabetes and non-</a:t>
            </a:r>
            <a:r>
              <a:rPr lang="en-CA" dirty="0" err="1" smtClean="0"/>
              <a:t>neoplastic</a:t>
            </a:r>
            <a:r>
              <a:rPr lang="en-CA" dirty="0" smtClean="0"/>
              <a:t> kidney disease</a:t>
            </a:r>
          </a:p>
          <a:p>
            <a:pPr lvl="1"/>
            <a:r>
              <a:rPr lang="en-CA" dirty="0" smtClean="0"/>
              <a:t>Different types of cancer</a:t>
            </a:r>
          </a:p>
          <a:p>
            <a:pPr lvl="1"/>
            <a:r>
              <a:rPr lang="en-CA" dirty="0" smtClean="0"/>
              <a:t>Respiratory disease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Obesity is associated with reduction in life expectancy during adulthood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Increase in BMI is associated with increase in morbidity and CVD risk </a:t>
            </a:r>
            <a:r>
              <a:rPr lang="en-CA" dirty="0" err="1" smtClean="0"/>
              <a:t>factos</a:t>
            </a:r>
            <a:endParaRPr lang="en-CA" dirty="0"/>
          </a:p>
        </p:txBody>
      </p:sp>
      <p:pic>
        <p:nvPicPr>
          <p:cNvPr id="4" name="Picture 3" descr="childhood-obesit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24089"/>
            <a:ext cx="3131840" cy="30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980728"/>
            <a:ext cx="5832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620688"/>
            <a:ext cx="6324600" cy="55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both men and women, increasing BMI was associated with higher death rates due to the following cancers:</a:t>
            </a:r>
          </a:p>
          <a:p>
            <a:pPr lvl="1"/>
            <a:r>
              <a:rPr lang="en-CA" dirty="0" err="1" smtClean="0"/>
              <a:t>Esophagus</a:t>
            </a:r>
            <a:endParaRPr lang="en-CA" dirty="0" smtClean="0"/>
          </a:p>
          <a:p>
            <a:pPr lvl="1"/>
            <a:r>
              <a:rPr lang="en-CA" dirty="0" smtClean="0"/>
              <a:t>Colon and rectum</a:t>
            </a:r>
          </a:p>
          <a:p>
            <a:pPr lvl="1"/>
            <a:r>
              <a:rPr lang="en-CA" dirty="0" smtClean="0"/>
              <a:t>Liver</a:t>
            </a:r>
          </a:p>
          <a:p>
            <a:pPr lvl="1"/>
            <a:r>
              <a:rPr lang="en-CA" dirty="0" smtClean="0"/>
              <a:t>Gallbladder</a:t>
            </a:r>
          </a:p>
          <a:p>
            <a:pPr lvl="1"/>
            <a:r>
              <a:rPr lang="en-CA" dirty="0" smtClean="0"/>
              <a:t>Pancreas</a:t>
            </a:r>
          </a:p>
          <a:p>
            <a:pPr lvl="1"/>
            <a:r>
              <a:rPr lang="en-CA" dirty="0" smtClean="0"/>
              <a:t>Kidney</a:t>
            </a:r>
          </a:p>
          <a:p>
            <a:pPr lvl="1"/>
            <a:r>
              <a:rPr lang="en-CA" dirty="0" smtClean="0"/>
              <a:t>Non-Hodgkin lymphoma</a:t>
            </a:r>
          </a:p>
          <a:p>
            <a:pPr lvl="1"/>
            <a:r>
              <a:rPr lang="en-CA" dirty="0" smtClean="0"/>
              <a:t>Multiple myeloma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Increase cost rate on obesity</a:t>
            </a:r>
          </a:p>
          <a:p>
            <a:r>
              <a:rPr lang="en-CA" dirty="0" smtClean="0"/>
              <a:t>Increase number of sick leaves for obese subjects</a:t>
            </a:r>
          </a:p>
          <a:p>
            <a:r>
              <a:rPr lang="en-CA" dirty="0" smtClean="0"/>
              <a:t>Increase number of hospitalization</a:t>
            </a:r>
          </a:p>
          <a:p>
            <a:r>
              <a:rPr lang="en-CA" dirty="0" smtClean="0"/>
              <a:t>Early age of retirement</a:t>
            </a:r>
          </a:p>
          <a:p>
            <a:r>
              <a:rPr lang="en-CA" dirty="0" smtClean="0"/>
              <a:t>Increase cost of drugs for DM, CVD, GI disease</a:t>
            </a:r>
          </a:p>
          <a:p>
            <a:r>
              <a:rPr lang="en-CA" dirty="0" smtClean="0"/>
              <a:t>Poor quality of life due to psychosocial issues</a:t>
            </a:r>
          </a:p>
          <a:p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291581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screening of adults for obesity is important</a:t>
            </a:r>
          </a:p>
          <a:p>
            <a:r>
              <a:rPr lang="en-CA" dirty="0" smtClean="0"/>
              <a:t>With significant increase in morbidity and mortality</a:t>
            </a:r>
          </a:p>
          <a:p>
            <a:r>
              <a:rPr lang="en-CA" dirty="0" smtClean="0"/>
              <a:t>Although not in routine practice but it should be as a  part of periodic health assessment</a:t>
            </a:r>
          </a:p>
          <a:p>
            <a:r>
              <a:rPr lang="en-CA" dirty="0" smtClean="0"/>
              <a:t>Screening:</a:t>
            </a:r>
          </a:p>
          <a:p>
            <a:pPr lvl="1"/>
            <a:r>
              <a:rPr lang="en-CA" dirty="0" smtClean="0"/>
              <a:t>BMI measurement</a:t>
            </a:r>
          </a:p>
          <a:p>
            <a:pPr lvl="1"/>
            <a:r>
              <a:rPr lang="en-CA" dirty="0" smtClean="0"/>
              <a:t>Waist circumference</a:t>
            </a:r>
          </a:p>
          <a:p>
            <a:pPr lvl="1"/>
            <a:r>
              <a:rPr lang="en-CA" dirty="0" smtClean="0"/>
              <a:t>Evaluation of overall medical risks</a:t>
            </a:r>
            <a:endParaRPr lang="en-CA" dirty="0"/>
          </a:p>
        </p:txBody>
      </p:sp>
      <p:pic>
        <p:nvPicPr>
          <p:cNvPr id="4" name="Picture 3" descr="scalesAlamy_24180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the patient obese or overweight?</a:t>
            </a:r>
          </a:p>
          <a:p>
            <a:r>
              <a:rPr lang="en-CA" dirty="0" smtClean="0"/>
              <a:t>What are his key health issues? Morbidity and mortality-related</a:t>
            </a:r>
          </a:p>
          <a:p>
            <a:endParaRPr lang="en-CA" dirty="0"/>
          </a:p>
        </p:txBody>
      </p:sp>
      <p:pic>
        <p:nvPicPr>
          <p:cNvPr id="4" name="Picture 3" descr="obeseG160706_228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7444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6120680" cy="4680520"/>
          </a:xfrm>
        </p:spPr>
      </p:pic>
      <p:pic>
        <p:nvPicPr>
          <p:cNvPr id="5" name="Picture 4" descr="obes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20580"/>
            <a:ext cx="2699792" cy="213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Obesity?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Obesity means excess accumulation of fat in the body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20% or more over an individual’s ideal body weight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Once it develops it is difficult to ‘cure’ and usually persists throughout life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Obesity is usually diagnosed on the basis of calculation of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Body mass index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Measurement of waist-hip ratio</a:t>
            </a:r>
          </a:p>
        </p:txBody>
      </p:sp>
      <p:pic>
        <p:nvPicPr>
          <p:cNvPr id="4" name="Picture 3" descr="obes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149080"/>
            <a:ext cx="19050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measurement: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Reliable, easy, correlated with percentage of body fat</a:t>
            </a:r>
          </a:p>
          <a:p>
            <a:pPr lvl="1"/>
            <a:r>
              <a:rPr lang="en-CA" dirty="0" smtClean="0"/>
              <a:t>Guide for selection of therapy</a:t>
            </a:r>
          </a:p>
          <a:p>
            <a:pPr lvl="1"/>
            <a:r>
              <a:rPr lang="en-CA" dirty="0" smtClean="0"/>
              <a:t>Varies among different races</a:t>
            </a:r>
          </a:p>
          <a:p>
            <a:pPr lvl="1"/>
            <a:r>
              <a:rPr lang="en-CA" dirty="0" smtClean="0"/>
              <a:t>Recent WHO classification applied to whites, </a:t>
            </a:r>
            <a:r>
              <a:rPr lang="en-CA" dirty="0" err="1" smtClean="0"/>
              <a:t>hispanics</a:t>
            </a:r>
            <a:r>
              <a:rPr lang="en-CA" dirty="0" smtClean="0"/>
              <a:t> and black</a:t>
            </a:r>
          </a:p>
          <a:p>
            <a:pPr lvl="1"/>
            <a:r>
              <a:rPr lang="en-CA" dirty="0" smtClean="0"/>
              <a:t>Asians are different: overweight BMI  23-24.9 kg/m2 and obesity by BMI &gt; 25 kg/m2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Waist circumference:</a:t>
            </a:r>
          </a:p>
          <a:p>
            <a:pPr lvl="1"/>
            <a:r>
              <a:rPr lang="en-CA" dirty="0" smtClean="0"/>
              <a:t>Measurement of central adiposity</a:t>
            </a:r>
          </a:p>
          <a:p>
            <a:pPr lvl="1"/>
            <a:r>
              <a:rPr lang="en-CA" dirty="0" smtClean="0"/>
              <a:t>Associated with increased risk of morbidity and mortality</a:t>
            </a:r>
          </a:p>
          <a:p>
            <a:pPr lvl="1"/>
            <a:r>
              <a:rPr lang="en-CA" dirty="0" smtClean="0"/>
              <a:t>Reflects visceral adiposity</a:t>
            </a:r>
          </a:p>
          <a:p>
            <a:pPr lvl="1"/>
            <a:r>
              <a:rPr lang="en-CA" dirty="0" smtClean="0"/>
              <a:t>Increase risk of heart disease, DM, hypertension,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1"/>
            <a:r>
              <a:rPr lang="en-CA" dirty="0" smtClean="0"/>
              <a:t>Important in identifying the risk in BMI 25-34.9 kg/m2</a:t>
            </a:r>
          </a:p>
          <a:p>
            <a:pPr lvl="1"/>
            <a:r>
              <a:rPr lang="en-CA" dirty="0" smtClean="0"/>
              <a:t>Risk increase with WC &gt; 88 cm in women, 102 cm in men</a:t>
            </a:r>
          </a:p>
          <a:p>
            <a:pPr lvl="1"/>
            <a:r>
              <a:rPr lang="en-CA" dirty="0" smtClean="0"/>
              <a:t>Not useful if BMI &gt; 35 kg/m2</a:t>
            </a:r>
          </a:p>
          <a:p>
            <a:pPr lvl="1"/>
            <a:r>
              <a:rPr lang="en-CA" dirty="0" smtClean="0"/>
              <a:t>In Asian population risk starts with WC &gt; 80 cm in Asian women and &gt; 90 cm in Asian men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Waist circumference</a:t>
            </a:r>
            <a:endParaRPr lang="en-CA" dirty="0"/>
          </a:p>
        </p:txBody>
      </p:sp>
      <p:pic>
        <p:nvPicPr>
          <p:cNvPr id="4" name="Content Placeholder 3" descr="measureTa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5"/>
            <a:ext cx="3410744" cy="3528393"/>
          </a:xfrm>
        </p:spPr>
      </p:pic>
      <p:pic>
        <p:nvPicPr>
          <p:cNvPr id="5" name="Picture 4" descr="3166_waist_measure_right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2880320" cy="1872208"/>
          </a:xfrm>
          <a:prstGeom prst="rect">
            <a:avLst/>
          </a:prstGeom>
        </p:spPr>
      </p:pic>
      <p:pic>
        <p:nvPicPr>
          <p:cNvPr id="6" name="Picture 5" descr="skele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3501008"/>
            <a:ext cx="288032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6120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6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Identify the aetiology:</a:t>
            </a:r>
          </a:p>
          <a:p>
            <a:pPr lvl="1"/>
            <a:r>
              <a:rPr lang="en-CA" dirty="0" smtClean="0"/>
              <a:t>Medical history is important</a:t>
            </a:r>
          </a:p>
          <a:p>
            <a:pPr lvl="1"/>
            <a:r>
              <a:rPr lang="en-CA" dirty="0" smtClean="0"/>
              <a:t>Age at onset of obesity, course of it</a:t>
            </a:r>
          </a:p>
          <a:p>
            <a:pPr lvl="1"/>
            <a:r>
              <a:rPr lang="en-CA" dirty="0" smtClean="0"/>
              <a:t>Eating habits, activity habits</a:t>
            </a:r>
          </a:p>
          <a:p>
            <a:pPr lvl="1"/>
            <a:r>
              <a:rPr lang="en-CA" dirty="0" smtClean="0"/>
              <a:t>Past medical history</a:t>
            </a:r>
          </a:p>
          <a:p>
            <a:pPr lvl="1"/>
            <a:r>
              <a:rPr lang="en-CA" dirty="0" smtClean="0"/>
              <a:t>Medications</a:t>
            </a:r>
          </a:p>
          <a:p>
            <a:pPr lvl="1"/>
            <a:r>
              <a:rPr lang="en-CA" dirty="0" smtClean="0"/>
              <a:t>Cessation of smoking history</a:t>
            </a:r>
          </a:p>
          <a:p>
            <a:pPr lvl="1"/>
            <a:r>
              <a:rPr lang="en-CA" dirty="0" smtClean="0"/>
              <a:t>Ethnic background</a:t>
            </a:r>
          </a:p>
          <a:p>
            <a:pPr lvl="1"/>
            <a:r>
              <a:rPr lang="en-CA" dirty="0" smtClean="0"/>
              <a:t>Family history of obesity</a:t>
            </a:r>
            <a:endParaRPr lang="en-CA" dirty="0"/>
          </a:p>
        </p:txBody>
      </p:sp>
      <p:pic>
        <p:nvPicPr>
          <p:cNvPr id="4" name="Picture 3" descr="obese la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752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616624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80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Assessment of risk status</a:t>
            </a:r>
          </a:p>
          <a:p>
            <a:pPr lvl="1"/>
            <a:r>
              <a:rPr lang="en-CA" dirty="0" smtClean="0"/>
              <a:t>Identify risk factors:</a:t>
            </a:r>
          </a:p>
          <a:p>
            <a:pPr lvl="2"/>
            <a:r>
              <a:rPr lang="en-CA" dirty="0" smtClean="0"/>
              <a:t>After BMI and WC, history</a:t>
            </a:r>
          </a:p>
          <a:p>
            <a:pPr lvl="2"/>
            <a:r>
              <a:rPr lang="en-CA" dirty="0" smtClean="0"/>
              <a:t>BP measurement</a:t>
            </a:r>
          </a:p>
          <a:p>
            <a:pPr lvl="2"/>
            <a:r>
              <a:rPr lang="en-CA" dirty="0" smtClean="0"/>
              <a:t>Fasting lipid profile</a:t>
            </a:r>
          </a:p>
          <a:p>
            <a:pPr lvl="2"/>
            <a:r>
              <a:rPr lang="en-CA" dirty="0" smtClean="0"/>
              <a:t>Fasting blood sugar</a:t>
            </a:r>
          </a:p>
          <a:p>
            <a:pPr lvl="1"/>
            <a:r>
              <a:rPr lang="en-CA" dirty="0" smtClean="0"/>
              <a:t>Identify </a:t>
            </a:r>
            <a:r>
              <a:rPr lang="en-CA" dirty="0" err="1" smtClean="0"/>
              <a:t>comorbidity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Help to classify the risk of mortality</a:t>
            </a:r>
          </a:p>
          <a:p>
            <a:pPr lvl="2"/>
            <a:r>
              <a:rPr lang="en-CA" dirty="0" smtClean="0"/>
              <a:t>Presence of atherosclerosis, DM2, HTN,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2"/>
            <a:r>
              <a:rPr lang="en-CA" dirty="0" smtClean="0"/>
              <a:t>Sleep apnoea</a:t>
            </a:r>
          </a:p>
          <a:p>
            <a:pPr lvl="2"/>
            <a:r>
              <a:rPr lang="en-CA" dirty="0" smtClean="0"/>
              <a:t>GI, osteoarthritis, gout</a:t>
            </a:r>
          </a:p>
          <a:p>
            <a:pPr lvl="2"/>
            <a:endParaRPr lang="en-CA" dirty="0"/>
          </a:p>
        </p:txBody>
      </p:sp>
      <p:pic>
        <p:nvPicPr>
          <p:cNvPr id="6" name="Picture 5" descr="Obesity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81128"/>
            <a:ext cx="197971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CA" dirty="0" smtClean="0"/>
              <a:t>CVD risk factors that would affect mortality risk:</a:t>
            </a:r>
          </a:p>
          <a:p>
            <a:pPr lvl="2"/>
            <a:r>
              <a:rPr lang="en-CA" dirty="0" smtClean="0"/>
              <a:t>HTN</a:t>
            </a:r>
          </a:p>
          <a:p>
            <a:pPr lvl="2"/>
            <a:r>
              <a:rPr lang="en-CA" dirty="0" smtClean="0"/>
              <a:t>DM2 ( fasting blood glucose 110-125 mg/dl) </a:t>
            </a:r>
          </a:p>
          <a:p>
            <a:pPr lvl="2"/>
            <a:r>
              <a:rPr lang="en-CA" dirty="0" smtClean="0"/>
              <a:t>Smoking</a:t>
            </a:r>
          </a:p>
          <a:p>
            <a:pPr lvl="2"/>
            <a:r>
              <a:rPr lang="en-CA" dirty="0" err="1" smtClean="0"/>
              <a:t>Dyslipidemia</a:t>
            </a:r>
            <a:r>
              <a:rPr lang="en-CA" dirty="0" smtClean="0"/>
              <a:t> ( low HDL  &lt; 35 or high LDL&gt; 130)</a:t>
            </a:r>
          </a:p>
          <a:p>
            <a:pPr lvl="2"/>
            <a:r>
              <a:rPr lang="en-CA" dirty="0" smtClean="0"/>
              <a:t>Family history of premature CAD</a:t>
            </a:r>
          </a:p>
          <a:p>
            <a:pPr lvl="2"/>
            <a:r>
              <a:rPr lang="en-CA" dirty="0" smtClean="0"/>
              <a:t>Physical inactivity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other risk factors:</a:t>
            </a:r>
          </a:p>
          <a:p>
            <a:pPr lvl="2"/>
            <a:r>
              <a:rPr lang="en-CA" dirty="0" smtClean="0"/>
              <a:t>Age of onset of obesity</a:t>
            </a:r>
          </a:p>
          <a:p>
            <a:pPr lvl="2">
              <a:buNone/>
            </a:pPr>
            <a:endParaRPr lang="en-CA" dirty="0"/>
          </a:p>
        </p:txBody>
      </p:sp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29000"/>
            <a:ext cx="39239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 Classification-BMI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Calculation (kg/m2):</a:t>
            </a:r>
          </a:p>
          <a:p>
            <a:endParaRPr lang="en-CA" dirty="0" smtClean="0"/>
          </a:p>
          <a:p>
            <a:pPr lvl="2" algn="ctr">
              <a:buNone/>
            </a:pPr>
            <a:r>
              <a:rPr lang="en-CA" sz="3200" dirty="0" smtClean="0"/>
              <a:t>Weight ( Kg)</a:t>
            </a:r>
          </a:p>
          <a:p>
            <a:pPr lvl="2" algn="ctr">
              <a:buNone/>
            </a:pPr>
            <a:r>
              <a:rPr lang="en-CA" sz="3200" dirty="0" smtClean="0"/>
              <a:t>------------------------------</a:t>
            </a:r>
          </a:p>
          <a:p>
            <a:pPr lvl="2" algn="ctr">
              <a:buNone/>
            </a:pPr>
            <a:r>
              <a:rPr lang="en-CA" sz="3200" dirty="0" smtClean="0"/>
              <a:t>Height  squared (meters)</a:t>
            </a:r>
            <a:endParaRPr lang="en-CA" sz="3200" dirty="0"/>
          </a:p>
        </p:txBody>
      </p:sp>
      <p:pic>
        <p:nvPicPr>
          <p:cNvPr id="4" name="Picture 3" descr="obesitydefi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2232248" cy="20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is it important to look at it?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 It is a common disease with significant morbidity and mortality and without screening many high risk patients may not receive </a:t>
            </a:r>
            <a:r>
              <a:rPr lang="en-CA" dirty="0" err="1" smtClean="0"/>
              <a:t>counseling</a:t>
            </a:r>
            <a:r>
              <a:rPr lang="en-CA" dirty="0" smtClean="0"/>
              <a:t> about health risks, lifestyle changes, obesity treatment options, and risk factor reduction.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Screening with BMI, waist circumference, and risk factor assessment is inexpensive and available to nearly all clinicians.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Weight loss is associated with a reduction in obesity-associated morbidity.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Advantages of weight loss</a:t>
            </a:r>
            <a:endParaRPr lang="en-GB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Weight loss of 0.5-9 kg (n=43,457) associated with 53% reduction in cancer-deaths, 44% reduction in diabetes-associated mortality and 20% reduction in total mortality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Survival increased 3-4 months for every kilogram of weight loss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Reduced </a:t>
            </a:r>
            <a:r>
              <a:rPr lang="en-US" sz="2400" dirty="0" err="1" smtClean="0"/>
              <a:t>hyperlipidemia</a:t>
            </a:r>
            <a:r>
              <a:rPr lang="en-US" sz="2400" dirty="0" smtClean="0"/>
              <a:t>, hypertension and insulin resistance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Improvement in severity of diseases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Person feels ‘fit’ and mentally more active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cs typeface="Times New Roman" pitchFamily="18" charset="0"/>
              </a:rPr>
              <a:t/>
            </a:r>
            <a:br>
              <a:rPr lang="en-US" sz="3600" i="1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Treatment goals</a:t>
            </a:r>
            <a:endParaRPr lang="en-GB" sz="3600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Prevention of further weight gain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Weight loss to achieve a realistic, target BMI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Long-term maintenance of a lower body-weight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GB" i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86367" y="4100513"/>
            <a:ext cx="7789333" cy="195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weight loss is significant?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590" y="1700808"/>
            <a:ext cx="8051800" cy="3600399"/>
          </a:xfrm>
          <a:ln>
            <a:solidFill>
              <a:srgbClr val="66FF33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A 5-10% reduction in weight (within 6 months) and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weight maintenance should be stressed in any weight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loss program and contributes significantly to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decreased morbidity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3 main interventions: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Lifestyle intervention ( diet, exercise)</a:t>
            </a:r>
          </a:p>
          <a:p>
            <a:pPr lvl="1"/>
            <a:r>
              <a:rPr lang="en-CA" dirty="0" smtClean="0"/>
              <a:t>Pharmacotherapy</a:t>
            </a:r>
          </a:p>
          <a:p>
            <a:pPr lvl="1"/>
            <a:r>
              <a:rPr lang="en-CA" dirty="0" smtClean="0"/>
              <a:t>Surgical intervention</a:t>
            </a:r>
          </a:p>
        </p:txBody>
      </p:sp>
      <p:pic>
        <p:nvPicPr>
          <p:cNvPr id="5" name="Picture 4" descr="IN10_OBESITY_1226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744416" cy="2849141"/>
          </a:xfrm>
          <a:prstGeom prst="rect">
            <a:avLst/>
          </a:prstGeom>
        </p:spPr>
      </p:pic>
      <p:pic>
        <p:nvPicPr>
          <p:cNvPr id="6" name="Picture 5" descr="fighting-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3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Diet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err="1" smtClean="0"/>
              <a:t>Behavior</a:t>
            </a:r>
            <a:r>
              <a:rPr lang="en-CA" dirty="0" smtClean="0"/>
              <a:t> change</a:t>
            </a:r>
          </a:p>
          <a:p>
            <a:endParaRPr lang="en-CA" dirty="0" smtClean="0"/>
          </a:p>
          <a:p>
            <a:r>
              <a:rPr lang="en-CA" dirty="0" smtClean="0"/>
              <a:t>Most important recommendation</a:t>
            </a:r>
            <a:endParaRPr lang="en-CA" dirty="0"/>
          </a:p>
        </p:txBody>
      </p:sp>
      <p:pic>
        <p:nvPicPr>
          <p:cNvPr id="4" name="Picture 3" descr="Appetite-suppressant-anti-obesity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Initial goal: 10% weight loss</a:t>
            </a:r>
          </a:p>
          <a:p>
            <a:pPr lvl="1"/>
            <a:r>
              <a:rPr lang="en-CA" dirty="0" smtClean="0"/>
              <a:t>Significantly decreases risk factors</a:t>
            </a:r>
          </a:p>
          <a:p>
            <a:r>
              <a:rPr lang="en-CA" dirty="0" smtClean="0"/>
              <a:t>Rate of weight loss:</a:t>
            </a:r>
          </a:p>
          <a:p>
            <a:pPr lvl="1"/>
            <a:r>
              <a:rPr lang="en-CA" dirty="0" smtClean="0"/>
              <a:t>1-2  pound per week</a:t>
            </a:r>
          </a:p>
          <a:p>
            <a:pPr lvl="1"/>
            <a:r>
              <a:rPr lang="en-CA" dirty="0" smtClean="0"/>
              <a:t>Reduction of calories intake 500-1000 calories/day</a:t>
            </a:r>
          </a:p>
          <a:p>
            <a:r>
              <a:rPr lang="en-CA" dirty="0" smtClean="0"/>
              <a:t>Slow weight loss is preferred approach</a:t>
            </a:r>
          </a:p>
          <a:p>
            <a:pPr lvl="1"/>
            <a:r>
              <a:rPr lang="en-CA" dirty="0" smtClean="0"/>
              <a:t>Rapid weight loss is almost always followed by rapid weight gain</a:t>
            </a:r>
          </a:p>
          <a:p>
            <a:pPr lvl="1"/>
            <a:r>
              <a:rPr lang="en-CA" dirty="0" smtClean="0"/>
              <a:t>Rapid weight loss is associated with gallstones and electrolytes abnormalities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Aim for 4-6 months for weight loss</a:t>
            </a:r>
          </a:p>
          <a:p>
            <a:r>
              <a:rPr lang="en-CA" dirty="0" smtClean="0"/>
              <a:t>Average is 8-10 kg loss</a:t>
            </a:r>
          </a:p>
          <a:p>
            <a:r>
              <a:rPr lang="en-CA" dirty="0" smtClean="0"/>
              <a:t>After 6 months, weight loss is difficult</a:t>
            </a:r>
          </a:p>
          <a:p>
            <a:pPr lvl="1"/>
            <a:r>
              <a:rPr lang="en-CA" dirty="0" err="1" smtClean="0"/>
              <a:t>Ghrelin</a:t>
            </a:r>
            <a:r>
              <a:rPr lang="en-CA" dirty="0" smtClean="0"/>
              <a:t> and </a:t>
            </a:r>
            <a:r>
              <a:rPr lang="en-CA" dirty="0" err="1" smtClean="0"/>
              <a:t>leptin</a:t>
            </a:r>
            <a:r>
              <a:rPr lang="en-CA" dirty="0" smtClean="0"/>
              <a:t> effect</a:t>
            </a:r>
          </a:p>
          <a:p>
            <a:pPr lvl="1"/>
            <a:r>
              <a:rPr lang="en-CA" dirty="0" smtClean="0"/>
              <a:t>Energy requirement decreased as weight decreases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Set goals for weight maintenance for next </a:t>
            </a:r>
          </a:p>
          <a:p>
            <a:pPr>
              <a:buNone/>
            </a:pPr>
            <a:r>
              <a:rPr lang="en-CA" dirty="0" smtClean="0"/>
              <a:t>6 months then reassess		</a:t>
            </a:r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2483768" cy="2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for all with BMI &gt; 30 and those with BMI 25- 30 with </a:t>
            </a:r>
            <a:r>
              <a:rPr lang="en-CA" dirty="0" err="1" smtClean="0"/>
              <a:t>comorbidities</a:t>
            </a:r>
            <a:endParaRPr lang="en-CA" dirty="0" smtClean="0"/>
          </a:p>
          <a:p>
            <a:r>
              <a:rPr lang="en-CA" dirty="0" smtClean="0"/>
              <a:t>Teaching about food composition ( fat, CHO, protein)</a:t>
            </a:r>
          </a:p>
          <a:p>
            <a:r>
              <a:rPr lang="en-CA" dirty="0" smtClean="0"/>
              <a:t>Calories contents of food by reading labels</a:t>
            </a:r>
          </a:p>
          <a:p>
            <a:r>
              <a:rPr lang="en-CA" dirty="0" smtClean="0"/>
              <a:t>Type of food to buy and to prepare</a:t>
            </a:r>
            <a:endParaRPr lang="en-CA" dirty="0"/>
          </a:p>
        </p:txBody>
      </p:sp>
      <p:pic>
        <p:nvPicPr>
          <p:cNvPr id="4" name="Picture 3" descr="Take-on-fast-fo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3789040"/>
            <a:ext cx="3143250" cy="3068960"/>
          </a:xfrm>
          <a:prstGeom prst="rect">
            <a:avLst/>
          </a:prstGeom>
        </p:spPr>
      </p:pic>
      <p:pic>
        <p:nvPicPr>
          <p:cNvPr id="5" name="Picture 4" descr="healthy20f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509120"/>
            <a:ext cx="58326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Low calories diet-portion controlled</a:t>
            </a:r>
          </a:p>
          <a:p>
            <a:r>
              <a:rPr lang="en-CA" dirty="0" smtClean="0"/>
              <a:t>Low fat diet</a:t>
            </a:r>
          </a:p>
          <a:p>
            <a:r>
              <a:rPr lang="en-CA" dirty="0" smtClean="0"/>
              <a:t>Low CHO diet</a:t>
            </a:r>
          </a:p>
          <a:p>
            <a:r>
              <a:rPr lang="en-CA" dirty="0" err="1" smtClean="0"/>
              <a:t>Meditarrean</a:t>
            </a:r>
            <a:r>
              <a:rPr lang="en-CA" dirty="0" smtClean="0"/>
              <a:t> diet</a:t>
            </a:r>
          </a:p>
          <a:p>
            <a:r>
              <a:rPr lang="en-CA" dirty="0" smtClean="0"/>
              <a:t>Average for women: 1000-1200 kcal/day</a:t>
            </a:r>
          </a:p>
          <a:p>
            <a:r>
              <a:rPr lang="en-CA" dirty="0" smtClean="0"/>
              <a:t>Average for men: 1200-1600 kcal/day</a:t>
            </a:r>
          </a:p>
          <a:p>
            <a:r>
              <a:rPr lang="en-CA" dirty="0" smtClean="0"/>
              <a:t>Adjust based on activity and weight</a:t>
            </a:r>
            <a:endParaRPr lang="en-CA" dirty="0"/>
          </a:p>
        </p:txBody>
      </p:sp>
      <p:pic>
        <p:nvPicPr>
          <p:cNvPr id="5" name="Picture 4" descr="gu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03920" cy="4572000"/>
          </a:xfrm>
        </p:spPr>
        <p:txBody>
          <a:bodyPr/>
          <a:lstStyle/>
          <a:p>
            <a:r>
              <a:rPr lang="en-CA" dirty="0" smtClean="0"/>
              <a:t>How much is 1200 calories?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 1 big </a:t>
            </a:r>
            <a:r>
              <a:rPr lang="en-CA" dirty="0" err="1" smtClean="0"/>
              <a:t>mac</a:t>
            </a:r>
            <a:r>
              <a:rPr lang="en-CA" dirty="0" smtClean="0"/>
              <a:t> ( 580)</a:t>
            </a:r>
          </a:p>
          <a:p>
            <a:r>
              <a:rPr lang="en-CA" dirty="0" smtClean="0"/>
              <a:t>1 small fries (210)</a:t>
            </a:r>
          </a:p>
          <a:p>
            <a:r>
              <a:rPr lang="en-CA" dirty="0" smtClean="0"/>
              <a:t>1 small shake (430)</a:t>
            </a:r>
          </a:p>
          <a:p>
            <a:endParaRPr lang="en-CA" dirty="0"/>
          </a:p>
        </p:txBody>
      </p:sp>
      <p:pic>
        <p:nvPicPr>
          <p:cNvPr id="6" name="Picture 5" descr="big-mac-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48064" y="2420888"/>
            <a:ext cx="294337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Then weight maintenance</a:t>
            </a:r>
          </a:p>
          <a:p>
            <a:r>
              <a:rPr lang="en-CA" smtClean="0"/>
              <a:t>How much </a:t>
            </a:r>
            <a:r>
              <a:rPr lang="en-CA" dirty="0" smtClean="0"/>
              <a:t>should people eat?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2924944"/>
          <a:ext cx="6096000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068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Age 20-49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2900 kcal/day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</a:t>
                      </a:r>
                      <a:r>
                        <a:rPr lang="en-CA" baseline="0" dirty="0" smtClean="0"/>
                        <a:t> 50 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2500 Kcal/day</a:t>
                      </a:r>
                      <a:endParaRPr lang="en-CA" dirty="0"/>
                    </a:p>
                  </a:txBody>
                  <a:tcPr/>
                </a:tc>
              </a:tr>
              <a:tr h="940229">
                <a:tc>
                  <a:txBody>
                    <a:bodyPr/>
                    <a:lstStyle/>
                    <a:p>
                      <a:r>
                        <a:rPr lang="en-CA" dirty="0" smtClean="0"/>
                        <a:t>Female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20-49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2300</a:t>
                      </a:r>
                      <a:r>
                        <a:rPr lang="en-CA" baseline="0" dirty="0" smtClean="0"/>
                        <a:t> Kcal/day</a:t>
                      </a:r>
                      <a:endParaRPr lang="en-CA" dirty="0"/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50+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1900 Kcal/day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</a:t>
            </a:r>
            <a:r>
              <a:rPr lang="en-CA" dirty="0" err="1" smtClean="0"/>
              <a:t>activiy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 integral part of weight loss</a:t>
            </a:r>
          </a:p>
          <a:p>
            <a:r>
              <a:rPr lang="en-CA" dirty="0" smtClean="0"/>
              <a:t>Reduce risk of DM, heart disease, hypertension</a:t>
            </a:r>
          </a:p>
          <a:p>
            <a:r>
              <a:rPr lang="en-CA" dirty="0" smtClean="0"/>
              <a:t>Alone is not helping</a:t>
            </a:r>
          </a:p>
          <a:p>
            <a:r>
              <a:rPr lang="en-CA" dirty="0" smtClean="0"/>
              <a:t>Help to  prevent weight regain</a:t>
            </a:r>
          </a:p>
          <a:p>
            <a:endParaRPr lang="en-CA" dirty="0"/>
          </a:p>
        </p:txBody>
      </p:sp>
      <p:pic>
        <p:nvPicPr>
          <p:cNvPr id="4" name="Picture 3" descr="Mississippi_against_obesity_group-thumb-400xauto-1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8245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Start slowly</a:t>
            </a:r>
          </a:p>
          <a:p>
            <a:pPr lvl="1"/>
            <a:r>
              <a:rPr lang="en-CA" dirty="0" smtClean="0"/>
              <a:t>Change of daily living activities</a:t>
            </a:r>
          </a:p>
          <a:p>
            <a:pPr lvl="1"/>
            <a:r>
              <a:rPr lang="en-CA" dirty="0" smtClean="0"/>
              <a:t>Avoid injury</a:t>
            </a:r>
          </a:p>
          <a:p>
            <a:r>
              <a:rPr lang="en-CA" dirty="0" smtClean="0"/>
              <a:t>Increase intensity and duration gradually</a:t>
            </a:r>
          </a:p>
          <a:p>
            <a:r>
              <a:rPr lang="en-CA" dirty="0" smtClean="0"/>
              <a:t>Long –term goal:</a:t>
            </a:r>
          </a:p>
          <a:p>
            <a:pPr lvl="1"/>
            <a:r>
              <a:rPr lang="en-CA" dirty="0" smtClean="0"/>
              <a:t>30-45 min or more of physical activity daily</a:t>
            </a:r>
          </a:p>
          <a:p>
            <a:pPr lvl="1"/>
            <a:r>
              <a:rPr lang="en-CA" dirty="0" smtClean="0"/>
              <a:t>5 or more days per week</a:t>
            </a:r>
          </a:p>
          <a:p>
            <a:pPr lvl="1"/>
            <a:r>
              <a:rPr lang="en-CA" dirty="0" smtClean="0"/>
              <a:t>Burn 1000+ calories per week</a:t>
            </a:r>
          </a:p>
        </p:txBody>
      </p:sp>
      <p:pic>
        <p:nvPicPr>
          <p:cNvPr id="4" name="Picture 3" descr="ist2_2537348_exercise_30120938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428396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Behavioral</a:t>
            </a:r>
            <a:r>
              <a:rPr lang="en-CA" dirty="0" smtClean="0"/>
              <a:t>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Keep agenda of diet and activity</a:t>
            </a:r>
          </a:p>
          <a:p>
            <a:pPr lvl="1"/>
            <a:r>
              <a:rPr lang="en-CA" dirty="0" smtClean="0"/>
              <a:t>Set specific goals regarding: diet, activity related </a:t>
            </a:r>
            <a:r>
              <a:rPr lang="en-CA" dirty="0" err="1" smtClean="0"/>
              <a:t>behavior</a:t>
            </a:r>
            <a:endParaRPr lang="en-CA" dirty="0" smtClean="0"/>
          </a:p>
          <a:p>
            <a:pPr lvl="1"/>
            <a:r>
              <a:rPr lang="en-CA" dirty="0" smtClean="0"/>
              <a:t>Reminder system</a:t>
            </a:r>
          </a:p>
          <a:p>
            <a:pPr lvl="1"/>
            <a:r>
              <a:rPr lang="en-CA" dirty="0" smtClean="0"/>
              <a:t>Reward yourself </a:t>
            </a:r>
          </a:p>
          <a:p>
            <a:pPr lvl="1"/>
            <a:r>
              <a:rPr lang="en-CA" dirty="0" smtClean="0"/>
              <a:t>Don’t deprive yourself, watch portion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Track improvement:</a:t>
            </a:r>
          </a:p>
          <a:p>
            <a:pPr lvl="1"/>
            <a:r>
              <a:rPr lang="en-CA" dirty="0" smtClean="0"/>
              <a:t>Weight measurement on regular basis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heavy-tow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3312368" cy="327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in:</a:t>
            </a:r>
          </a:p>
          <a:p>
            <a:endParaRPr lang="en-CA" dirty="0" smtClean="0"/>
          </a:p>
          <a:p>
            <a:pPr lvl="1"/>
            <a:r>
              <a:rPr lang="en-CA" sz="2400" dirty="0" smtClean="0"/>
              <a:t>BMI &gt; 30</a:t>
            </a:r>
          </a:p>
          <a:p>
            <a:pPr lvl="1"/>
            <a:r>
              <a:rPr lang="en-CA" sz="2400" dirty="0" smtClean="0"/>
              <a:t>BMI 27-30 with </a:t>
            </a:r>
            <a:r>
              <a:rPr lang="en-CA" sz="2400" dirty="0" err="1" smtClean="0"/>
              <a:t>comorbidities</a:t>
            </a:r>
            <a:endParaRPr lang="en-CA" sz="2400" dirty="0" smtClean="0"/>
          </a:p>
          <a:p>
            <a:pPr lvl="1"/>
            <a:r>
              <a:rPr lang="en-CA" sz="2400" dirty="0" smtClean="0"/>
              <a:t>Should not be used for cosmetic weight loss</a:t>
            </a:r>
          </a:p>
          <a:p>
            <a:pPr lvl="1"/>
            <a:r>
              <a:rPr lang="en-CA" sz="2400" dirty="0" smtClean="0"/>
              <a:t>Used only when 6  months </a:t>
            </a:r>
            <a:r>
              <a:rPr lang="en-CA" sz="2400" smtClean="0"/>
              <a:t>trial if </a:t>
            </a:r>
            <a:r>
              <a:rPr lang="en-CA" sz="2400" dirty="0" smtClean="0"/>
              <a:t>weight and exercise fail to achieve weight loss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 descr="Diet+p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81128"/>
            <a:ext cx="41044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err="1" smtClean="0"/>
              <a:t>Sympathomimetics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Stimulate release of </a:t>
            </a:r>
            <a:r>
              <a:rPr lang="en-CA" dirty="0" err="1" smtClean="0"/>
              <a:t>norepinephrine</a:t>
            </a:r>
            <a:r>
              <a:rPr lang="en-CA" dirty="0" smtClean="0"/>
              <a:t> or inhibits its reuptake by nerve terminals</a:t>
            </a:r>
          </a:p>
          <a:p>
            <a:pPr lvl="1"/>
            <a:r>
              <a:rPr lang="en-CA" dirty="0" smtClean="0"/>
              <a:t>Block serotonin and NE reuptake ( </a:t>
            </a:r>
            <a:r>
              <a:rPr lang="en-CA" dirty="0" err="1" smtClean="0"/>
              <a:t>sibutramine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Directly act upon adrenergic receptor</a:t>
            </a:r>
          </a:p>
          <a:p>
            <a:pPr lvl="1"/>
            <a:r>
              <a:rPr lang="en-CA" dirty="0" smtClean="0"/>
              <a:t>Reduced appetite by early satiety</a:t>
            </a:r>
          </a:p>
          <a:p>
            <a:r>
              <a:rPr lang="en-CA" dirty="0" smtClean="0"/>
              <a:t>Pancreatic lipase inhibitor: </a:t>
            </a:r>
          </a:p>
          <a:p>
            <a:pPr lvl="1"/>
            <a:r>
              <a:rPr lang="en-CA" dirty="0" err="1" smtClean="0"/>
              <a:t>Orlistat</a:t>
            </a:r>
            <a:r>
              <a:rPr lang="en-CA" dirty="0" smtClean="0"/>
              <a:t>: inhibits fat absorption</a:t>
            </a:r>
          </a:p>
          <a:p>
            <a:r>
              <a:rPr lang="en-CA" dirty="0" smtClean="0"/>
              <a:t>Antidepressant</a:t>
            </a:r>
          </a:p>
          <a:p>
            <a:r>
              <a:rPr lang="en-CA" dirty="0" smtClean="0"/>
              <a:t>Antiepileptic</a:t>
            </a:r>
          </a:p>
          <a:p>
            <a:r>
              <a:rPr lang="en-CA" dirty="0" smtClean="0"/>
              <a:t>Diabetic drugs: </a:t>
            </a:r>
            <a:r>
              <a:rPr lang="en-CA" dirty="0" err="1" smtClean="0"/>
              <a:t>metformin</a:t>
            </a:r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205" name="Picture 204" descr="xen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33375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92888" cy="619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Weight loss Surgical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Indicated in:</a:t>
            </a:r>
          </a:p>
          <a:p>
            <a:pPr lvl="1"/>
            <a:r>
              <a:rPr lang="en-CA" sz="2300" dirty="0" smtClean="0"/>
              <a:t>Well-</a:t>
            </a:r>
            <a:r>
              <a:rPr lang="en-CA" sz="2300" dirty="0" err="1" smtClean="0"/>
              <a:t>infomed</a:t>
            </a:r>
            <a:r>
              <a:rPr lang="en-CA" sz="2300" dirty="0" smtClean="0"/>
              <a:t> and motivated patients</a:t>
            </a:r>
          </a:p>
          <a:p>
            <a:pPr lvl="1"/>
            <a:r>
              <a:rPr lang="en-CA" sz="2300" dirty="0" smtClean="0"/>
              <a:t>Have BMI &gt; 40</a:t>
            </a:r>
          </a:p>
          <a:p>
            <a:pPr lvl="1"/>
            <a:r>
              <a:rPr lang="en-CA" sz="2300" dirty="0" smtClean="0"/>
              <a:t>Acceptable risk of surgery</a:t>
            </a:r>
          </a:p>
          <a:p>
            <a:pPr lvl="1"/>
            <a:r>
              <a:rPr lang="en-CA" sz="2300" dirty="0" smtClean="0"/>
              <a:t>Failed previous non-surgical method</a:t>
            </a:r>
          </a:p>
          <a:p>
            <a:pPr lvl="1"/>
            <a:r>
              <a:rPr lang="en-CA" sz="2300" dirty="0" smtClean="0"/>
              <a:t>BMI &gt; 35 with </a:t>
            </a:r>
            <a:r>
              <a:rPr lang="en-CA" sz="2300" dirty="0" err="1" smtClean="0"/>
              <a:t>comorbidities</a:t>
            </a:r>
            <a:r>
              <a:rPr lang="en-CA" sz="2300" dirty="0" smtClean="0"/>
              <a:t> like diabetes, sleep </a:t>
            </a:r>
            <a:r>
              <a:rPr lang="en-CA" sz="2300" dirty="0" err="1" smtClean="0"/>
              <a:t>apneoa</a:t>
            </a:r>
            <a:r>
              <a:rPr lang="en-CA" sz="2300" dirty="0" smtClean="0"/>
              <a:t>, osteoarthritis, </a:t>
            </a:r>
            <a:r>
              <a:rPr lang="en-CA" sz="2300" dirty="0" err="1" smtClean="0"/>
              <a:t>cardiomyopathy</a:t>
            </a:r>
            <a:endParaRPr lang="en-CA" sz="2300" dirty="0" smtClean="0"/>
          </a:p>
          <a:p>
            <a:pPr lvl="1"/>
            <a:r>
              <a:rPr lang="en-CA" sz="2300" dirty="0" smtClean="0"/>
              <a:t>BMI 25-29.9 with WC &gt; 102 cm in male and 88 cm in women</a:t>
            </a:r>
          </a:p>
          <a:p>
            <a:pPr lvl="1"/>
            <a:r>
              <a:rPr lang="en-CA" sz="2300" dirty="0" smtClean="0"/>
              <a:t>Age 18-60</a:t>
            </a:r>
          </a:p>
          <a:p>
            <a:pPr lvl="1"/>
            <a:r>
              <a:rPr lang="en-CA" sz="2300" dirty="0" smtClean="0"/>
              <a:t>Psychologically stable</a:t>
            </a:r>
          </a:p>
          <a:p>
            <a:pPr lvl="1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Obesity-BMI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7174"/>
            <a:ext cx="7992888" cy="507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Weight loss Surgical therapy( bariatric surgery)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Restrictive-type of surgery:</a:t>
            </a:r>
          </a:p>
          <a:p>
            <a:pPr lvl="1"/>
            <a:r>
              <a:rPr lang="en-CA" dirty="0" smtClean="0"/>
              <a:t>Vertical banded-</a:t>
            </a:r>
            <a:r>
              <a:rPr lang="en-CA" dirty="0" err="1" smtClean="0"/>
              <a:t>gastroplasy</a:t>
            </a:r>
            <a:endParaRPr lang="en-CA" dirty="0" smtClean="0"/>
          </a:p>
          <a:p>
            <a:pPr lvl="1"/>
            <a:r>
              <a:rPr lang="en-CA" dirty="0" smtClean="0"/>
              <a:t>Gastric banding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err="1" smtClean="0"/>
              <a:t>Malabsorptive</a:t>
            </a:r>
            <a:r>
              <a:rPr lang="en-CA" dirty="0" smtClean="0"/>
              <a:t> and restrictive:</a:t>
            </a:r>
          </a:p>
          <a:p>
            <a:pPr lvl="1"/>
            <a:r>
              <a:rPr lang="en-CA" dirty="0" smtClean="0"/>
              <a:t>Roux-en-Y gastric bypass</a:t>
            </a:r>
          </a:p>
          <a:p>
            <a:pPr lvl="1"/>
            <a:r>
              <a:rPr lang="en-CA" dirty="0" err="1" smtClean="0"/>
              <a:t>Biliopancreatic</a:t>
            </a:r>
            <a:r>
              <a:rPr lang="en-CA" dirty="0" smtClean="0"/>
              <a:t> diversion</a:t>
            </a:r>
          </a:p>
          <a:p>
            <a:pPr lvl="1">
              <a:buNone/>
            </a:pPr>
            <a:endParaRPr lang="en-CA" dirty="0" smtClean="0"/>
          </a:p>
          <a:p>
            <a:pPr marL="457200" indent="-457200"/>
            <a:r>
              <a:rPr lang="en-CA" dirty="0" smtClean="0"/>
              <a:t>Follow up is </a:t>
            </a:r>
            <a:r>
              <a:rPr lang="en-CA" dirty="0" err="1" smtClean="0"/>
              <a:t>crutial</a:t>
            </a:r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4" name="Picture 3" descr="BaraitricRoux-en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36912"/>
            <a:ext cx="302433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Questions????</a:t>
            </a:r>
            <a:endParaRPr lang="en-CA"/>
          </a:p>
        </p:txBody>
      </p:sp>
      <p:pic>
        <p:nvPicPr>
          <p:cNvPr id="4" name="Content Placeholder 3" descr="inner_top_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91200" cy="2476500"/>
          </a:xfrm>
        </p:spPr>
      </p:pic>
      <p:pic>
        <p:nvPicPr>
          <p:cNvPr id="5" name="Picture 4" descr="1266397660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77072"/>
            <a:ext cx="5904656" cy="23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Classification of obesity as per fat distribution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89" y="1854200"/>
            <a:ext cx="7605889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Android (or abdominal or central, males)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Collection of fat mostly in the abdomen (above the waist)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apple-shaped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Associated with insulin resistance and heart disease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Gynoid</a:t>
            </a:r>
            <a:r>
              <a:rPr lang="en-US" sz="2000" b="1" dirty="0" smtClean="0">
                <a:solidFill>
                  <a:schemeClr val="tx2"/>
                </a:solidFill>
              </a:rPr>
              <a:t> (below the waist, females)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 Collection of fat on hips and buttocks 	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pear-shaped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200" dirty="0" smtClean="0"/>
              <a:t>Associated with mechanical problems</a:t>
            </a:r>
          </a:p>
        </p:txBody>
      </p:sp>
      <p:pic>
        <p:nvPicPr>
          <p:cNvPr id="5" name="Picture 4" descr="apple_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31683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Well recognized as a serious and growing public health problem</a:t>
            </a:r>
          </a:p>
          <a:p>
            <a:r>
              <a:rPr lang="en-CA" dirty="0" smtClean="0"/>
              <a:t>WHO estimates that over  1.7 billion people around the world are overweight, 310 million are obese</a:t>
            </a:r>
          </a:p>
          <a:p>
            <a:r>
              <a:rPr lang="en-CA" dirty="0" smtClean="0"/>
              <a:t>Rates of obesity have tripled in the last 20 years in the developing world</a:t>
            </a:r>
          </a:p>
          <a:p>
            <a:r>
              <a:rPr lang="en-CA" dirty="0" smtClean="0"/>
              <a:t>In US, 33.3 % of  men and 35 % of women are obese in 2007</a:t>
            </a:r>
            <a:endParaRPr lang="en-CA" dirty="0"/>
          </a:p>
        </p:txBody>
      </p:sp>
      <p:pic>
        <p:nvPicPr>
          <p:cNvPr id="6" name="Picture 5" descr="obesity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229200"/>
            <a:ext cx="324036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4000" dirty="0" smtClean="0"/>
              <a:t>15-25 % of American children are obese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In SA: study done between 1995-2000 in age group between 30-70 on 17000 subjects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Prevalence of overweight: 36.9 %  : 42% male, 31.8 % female</a:t>
            </a:r>
          </a:p>
          <a:p>
            <a:endParaRPr lang="en-CA" sz="4000" dirty="0" smtClean="0"/>
          </a:p>
          <a:p>
            <a:r>
              <a:rPr lang="en-CA" sz="4000" dirty="0" smtClean="0"/>
              <a:t>Prevalence of obesity: 35.5 % , severe obesity 3.2 % with female of 44 %, male 26.4 %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800" dirty="0" smtClean="0"/>
              <a:t>The prevalence of overweight and obesity was higher amongst a group of married women than among a group of single women in Saudi Arabia</a:t>
            </a:r>
          </a:p>
          <a:p>
            <a:endParaRPr lang="en-CA" sz="4400" dirty="0" smtClean="0"/>
          </a:p>
          <a:p>
            <a:pPr algn="r" rtl="1"/>
            <a:r>
              <a:rPr lang="en-CA" sz="2200" dirty="0" smtClean="0"/>
              <a:t>Saudi Med J. 2005 May;26(5):824-9</a:t>
            </a:r>
          </a:p>
          <a:p>
            <a:pPr algn="r" rtl="1"/>
            <a:r>
              <a:rPr lang="en-CA" sz="2000" i="1" dirty="0" smtClean="0"/>
              <a:t>International Journal of Obesity</a:t>
            </a:r>
            <a:r>
              <a:rPr lang="en-CA" sz="2000" dirty="0" smtClean="0"/>
              <a:t> (2003) </a:t>
            </a:r>
            <a:r>
              <a:rPr lang="en-CA" sz="2000" b="1" dirty="0" smtClean="0"/>
              <a:t>27,</a:t>
            </a:r>
            <a:r>
              <a:rPr lang="en-CA" sz="2000" dirty="0" smtClean="0"/>
              <a:t> 134–139. </a:t>
            </a:r>
          </a:p>
          <a:p>
            <a:pPr algn="r" rtl="1"/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3075</TotalTime>
  <Words>2055</Words>
  <Application>Microsoft Office PowerPoint</Application>
  <PresentationFormat>On-screen Show (4:3)</PresentationFormat>
  <Paragraphs>430</Paragraphs>
  <Slides>61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Civic</vt:lpstr>
      <vt:lpstr>Obesity</vt:lpstr>
      <vt:lpstr>Objectives</vt:lpstr>
      <vt:lpstr>What is Obesity?</vt:lpstr>
      <vt:lpstr>Obesity Classification-BMI</vt:lpstr>
      <vt:lpstr>PowerPoint Presentation</vt:lpstr>
      <vt:lpstr>Obesity-BMI</vt:lpstr>
      <vt:lpstr>Classification of obesity as per fat distribution</vt:lpstr>
      <vt:lpstr>Obesity-prevalence</vt:lpstr>
      <vt:lpstr>Obesity-prevalence</vt:lpstr>
      <vt:lpstr>Mechanism of Obesity</vt:lpstr>
      <vt:lpstr>Mechanism of obesity</vt:lpstr>
      <vt:lpstr> Role of hypothalamus in mediation of hunger and satiety</vt:lpstr>
      <vt:lpstr>Obesity-Pathogenesis</vt:lpstr>
      <vt:lpstr>Hormones</vt:lpstr>
      <vt:lpstr>Hormones</vt:lpstr>
      <vt:lpstr>Obesity – An imbalance in energy intake and energy expenditure</vt:lpstr>
      <vt:lpstr>Obesity: How does it happen?</vt:lpstr>
      <vt:lpstr>Factors  predispose to obesity</vt:lpstr>
      <vt:lpstr>Factors  predispose to obesity</vt:lpstr>
      <vt:lpstr>Factors predispose to obesity</vt:lpstr>
      <vt:lpstr>Health consequences of obesity</vt:lpstr>
      <vt:lpstr>Health consequences of obesity</vt:lpstr>
      <vt:lpstr>Health consequences of obesity</vt:lpstr>
      <vt:lpstr>PowerPoint Presentation</vt:lpstr>
      <vt:lpstr>Health consequences of obesity</vt:lpstr>
      <vt:lpstr>Health consequences of obesity</vt:lpstr>
      <vt:lpstr>Assessment and screening</vt:lpstr>
      <vt:lpstr>Assessment and screening</vt:lpstr>
      <vt:lpstr>Assessment and screening</vt:lpstr>
      <vt:lpstr>Assessment and screening</vt:lpstr>
      <vt:lpstr>PowerPoint Presentation</vt:lpstr>
      <vt:lpstr>Assessment and screening</vt:lpstr>
      <vt:lpstr>Waist circumference</vt:lpstr>
      <vt:lpstr>PowerPoint Presentation</vt:lpstr>
      <vt:lpstr>Assessment and screening</vt:lpstr>
      <vt:lpstr>PowerPoint Presentation</vt:lpstr>
      <vt:lpstr>PowerPoint Presentation</vt:lpstr>
      <vt:lpstr>Assessment and screening</vt:lpstr>
      <vt:lpstr>Assessment and screening</vt:lpstr>
      <vt:lpstr>Assessment and screening</vt:lpstr>
      <vt:lpstr>       Advantages of weight loss</vt:lpstr>
      <vt:lpstr>   Treatment goals</vt:lpstr>
      <vt:lpstr>How much weight loss is significant?</vt:lpstr>
      <vt:lpstr>Management of obesity</vt:lpstr>
      <vt:lpstr>Lifestyle</vt:lpstr>
      <vt:lpstr>lifestyle</vt:lpstr>
      <vt:lpstr>lifestyle</vt:lpstr>
      <vt:lpstr>Diet therapy</vt:lpstr>
      <vt:lpstr>Diet therapy</vt:lpstr>
      <vt:lpstr>Diet therapy</vt:lpstr>
      <vt:lpstr>Diet therapy</vt:lpstr>
      <vt:lpstr>Physical activiy</vt:lpstr>
      <vt:lpstr>Physical activity</vt:lpstr>
      <vt:lpstr>Behavioral strategies</vt:lpstr>
      <vt:lpstr>Pharmacotherapy</vt:lpstr>
      <vt:lpstr>Pharmacotherapy</vt:lpstr>
      <vt:lpstr>PowerPoint Presentation</vt:lpstr>
      <vt:lpstr>PowerPoint Presentation</vt:lpstr>
      <vt:lpstr>Weight loss Surgical therapy</vt:lpstr>
      <vt:lpstr>Weight loss Surgical therapy( bariatric surgery)</vt:lpstr>
      <vt:lpstr>Questions????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aishah</dc:creator>
  <cp:lastModifiedBy>aishah1</cp:lastModifiedBy>
  <cp:revision>164</cp:revision>
  <dcterms:created xsi:type="dcterms:W3CDTF">2010-10-26T16:14:31Z</dcterms:created>
  <dcterms:modified xsi:type="dcterms:W3CDTF">2015-03-18T06:40:29Z</dcterms:modified>
</cp:coreProperties>
</file>