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55" r:id="rId3"/>
    <p:sldId id="313" r:id="rId4"/>
    <p:sldId id="362" r:id="rId5"/>
    <p:sldId id="257" r:id="rId6"/>
    <p:sldId id="310" r:id="rId7"/>
    <p:sldId id="312" r:id="rId8"/>
    <p:sldId id="317" r:id="rId9"/>
    <p:sldId id="305" r:id="rId10"/>
    <p:sldId id="357" r:id="rId11"/>
    <p:sldId id="359" r:id="rId12"/>
    <p:sldId id="314" r:id="rId13"/>
    <p:sldId id="309" r:id="rId14"/>
    <p:sldId id="318" r:id="rId15"/>
    <p:sldId id="325" r:id="rId16"/>
    <p:sldId id="319" r:id="rId17"/>
    <p:sldId id="320" r:id="rId18"/>
    <p:sldId id="321" r:id="rId19"/>
    <p:sldId id="322" r:id="rId20"/>
    <p:sldId id="332" r:id="rId21"/>
    <p:sldId id="331" r:id="rId22"/>
    <p:sldId id="323" r:id="rId23"/>
    <p:sldId id="324" r:id="rId24"/>
    <p:sldId id="360" r:id="rId25"/>
    <p:sldId id="350" r:id="rId26"/>
    <p:sldId id="348" r:id="rId27"/>
    <p:sldId id="349" r:id="rId28"/>
    <p:sldId id="347" r:id="rId29"/>
    <p:sldId id="351" r:id="rId30"/>
    <p:sldId id="334" r:id="rId31"/>
    <p:sldId id="336" r:id="rId32"/>
    <p:sldId id="259" r:id="rId33"/>
    <p:sldId id="342" r:id="rId34"/>
    <p:sldId id="260" r:id="rId35"/>
    <p:sldId id="261" r:id="rId36"/>
    <p:sldId id="262" r:id="rId37"/>
    <p:sldId id="337" r:id="rId38"/>
    <p:sldId id="338" r:id="rId39"/>
    <p:sldId id="340" r:id="rId40"/>
    <p:sldId id="341" r:id="rId41"/>
    <p:sldId id="343" r:id="rId42"/>
    <p:sldId id="263" r:id="rId43"/>
    <p:sldId id="264" r:id="rId44"/>
    <p:sldId id="265" r:id="rId45"/>
    <p:sldId id="270" r:id="rId46"/>
    <p:sldId id="266" r:id="rId47"/>
    <p:sldId id="267" r:id="rId48"/>
    <p:sldId id="268" r:id="rId49"/>
    <p:sldId id="269" r:id="rId50"/>
    <p:sldId id="271" r:id="rId51"/>
    <p:sldId id="272" r:id="rId52"/>
    <p:sldId id="273" r:id="rId53"/>
    <p:sldId id="364" r:id="rId54"/>
    <p:sldId id="365" r:id="rId55"/>
    <p:sldId id="366" r:id="rId56"/>
    <p:sldId id="361" r:id="rId57"/>
    <p:sldId id="274" r:id="rId58"/>
    <p:sldId id="275" r:id="rId59"/>
    <p:sldId id="294" r:id="rId60"/>
    <p:sldId id="276" r:id="rId61"/>
    <p:sldId id="277" r:id="rId62"/>
    <p:sldId id="352" r:id="rId63"/>
    <p:sldId id="345" r:id="rId64"/>
    <p:sldId id="280" r:id="rId65"/>
    <p:sldId id="281" r:id="rId66"/>
    <p:sldId id="282" r:id="rId67"/>
    <p:sldId id="283" r:id="rId68"/>
    <p:sldId id="284" r:id="rId69"/>
    <p:sldId id="286" r:id="rId70"/>
    <p:sldId id="278" r:id="rId71"/>
    <p:sldId id="279" r:id="rId72"/>
    <p:sldId id="293" r:id="rId73"/>
    <p:sldId id="292" r:id="rId74"/>
    <p:sldId id="367" r:id="rId75"/>
    <p:sldId id="288" r:id="rId76"/>
    <p:sldId id="368" r:id="rId77"/>
    <p:sldId id="287" r:id="rId78"/>
    <p:sldId id="289" r:id="rId79"/>
    <p:sldId id="290" r:id="rId80"/>
    <p:sldId id="296" r:id="rId81"/>
    <p:sldId id="297" r:id="rId82"/>
    <p:sldId id="299" r:id="rId83"/>
    <p:sldId id="300" r:id="rId84"/>
    <p:sldId id="301" r:id="rId85"/>
    <p:sldId id="363" r:id="rId86"/>
    <p:sldId id="353" r:id="rId87"/>
    <p:sldId id="354" r:id="rId88"/>
    <p:sldId id="302" r:id="rId89"/>
    <p:sldId id="303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W1Vdpvb1J+jiUxt5znJDg==" hashData="11L+0e+++9IJoNMG2Ysji5svFA8="/>
  <p:extLst>
    <p:ext uri="{521415D9-36F7-43E2-AB2F-B90AF26B5E84}">
      <p14:sectionLst xmlns:p14="http://schemas.microsoft.com/office/powerpoint/2010/main">
        <p14:section name="Default Section" id="{DBCDD8CA-8FCC-894B-9F78-36D2EDB52E24}">
          <p14:sldIdLst>
            <p14:sldId id="256"/>
            <p14:sldId id="355"/>
            <p14:sldId id="313"/>
            <p14:sldId id="362"/>
            <p14:sldId id="257"/>
            <p14:sldId id="310"/>
            <p14:sldId id="312"/>
            <p14:sldId id="317"/>
            <p14:sldId id="305"/>
            <p14:sldId id="357"/>
            <p14:sldId id="359"/>
            <p14:sldId id="314"/>
            <p14:sldId id="309"/>
            <p14:sldId id="318"/>
            <p14:sldId id="325"/>
            <p14:sldId id="319"/>
            <p14:sldId id="320"/>
            <p14:sldId id="321"/>
            <p14:sldId id="322"/>
            <p14:sldId id="332"/>
            <p14:sldId id="331"/>
            <p14:sldId id="323"/>
            <p14:sldId id="324"/>
            <p14:sldId id="360"/>
            <p14:sldId id="350"/>
            <p14:sldId id="348"/>
            <p14:sldId id="349"/>
            <p14:sldId id="347"/>
            <p14:sldId id="351"/>
            <p14:sldId id="334"/>
            <p14:sldId id="336"/>
            <p14:sldId id="259"/>
            <p14:sldId id="342"/>
            <p14:sldId id="260"/>
            <p14:sldId id="261"/>
            <p14:sldId id="262"/>
            <p14:sldId id="337"/>
            <p14:sldId id="338"/>
            <p14:sldId id="340"/>
            <p14:sldId id="341"/>
            <p14:sldId id="343"/>
            <p14:sldId id="263"/>
            <p14:sldId id="264"/>
            <p14:sldId id="265"/>
            <p14:sldId id="270"/>
            <p14:sldId id="266"/>
            <p14:sldId id="267"/>
            <p14:sldId id="268"/>
            <p14:sldId id="269"/>
            <p14:sldId id="271"/>
            <p14:sldId id="272"/>
            <p14:sldId id="273"/>
            <p14:sldId id="364"/>
            <p14:sldId id="365"/>
            <p14:sldId id="366"/>
            <p14:sldId id="361"/>
            <p14:sldId id="274"/>
            <p14:sldId id="275"/>
            <p14:sldId id="294"/>
            <p14:sldId id="276"/>
            <p14:sldId id="277"/>
            <p14:sldId id="352"/>
            <p14:sldId id="345"/>
          </p14:sldIdLst>
        </p14:section>
        <p14:section name="Untitled Section" id="{AB660CE7-AE99-404B-BDEB-54C03370C86A}">
          <p14:sldIdLst>
            <p14:sldId id="280"/>
            <p14:sldId id="281"/>
            <p14:sldId id="282"/>
            <p14:sldId id="283"/>
            <p14:sldId id="284"/>
            <p14:sldId id="286"/>
            <p14:sldId id="278"/>
            <p14:sldId id="279"/>
            <p14:sldId id="293"/>
            <p14:sldId id="292"/>
            <p14:sldId id="367"/>
            <p14:sldId id="288"/>
            <p14:sldId id="368"/>
            <p14:sldId id="287"/>
            <p14:sldId id="289"/>
            <p14:sldId id="290"/>
            <p14:sldId id="296"/>
            <p14:sldId id="297"/>
            <p14:sldId id="299"/>
            <p14:sldId id="300"/>
            <p14:sldId id="301"/>
            <p14:sldId id="363"/>
            <p14:sldId id="353"/>
            <p14:sldId id="354"/>
            <p14:sldId id="302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06" autoAdjust="0"/>
    <p:restoredTop sz="99283" autoAdjust="0"/>
  </p:normalViewPr>
  <p:slideViewPr>
    <p:cSldViewPr snapToGrid="0" snapToObjects="1">
      <p:cViewPr>
        <p:scale>
          <a:sx n="121" d="100"/>
          <a:sy n="121" d="100"/>
        </p:scale>
        <p:origin x="-328" y="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printerSettings" Target="printerSettings/printerSettings1.bin"/><Relationship Id="rId92" Type="http://schemas.openxmlformats.org/officeDocument/2006/relationships/presProps" Target="presProps.xml"/><Relationship Id="rId93" Type="http://schemas.openxmlformats.org/officeDocument/2006/relationships/viewProps" Target="viewProps.xml"/><Relationship Id="rId94" Type="http://schemas.openxmlformats.org/officeDocument/2006/relationships/theme" Target="theme/theme1.xml"/><Relationship Id="rId9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3A64AA-6A71-0E4E-8A05-BAA8A0C6982C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6AED2A43-0B93-BC4B-929F-2F86A153B77A}">
      <dgm:prSet phldrT="[Text]"/>
      <dgm:spPr/>
      <dgm:t>
        <a:bodyPr/>
        <a:lstStyle/>
        <a:p>
          <a:r>
            <a:rPr lang="en-US" dirty="0" smtClean="0"/>
            <a:t>accumulation of </a:t>
          </a:r>
          <a:r>
            <a:rPr lang="en-US" dirty="0" err="1" smtClean="0"/>
            <a:t>Ca</a:t>
          </a:r>
          <a:endParaRPr lang="en-US" dirty="0"/>
        </a:p>
      </dgm:t>
    </dgm:pt>
    <dgm:pt modelId="{13297182-2DF8-894D-9F6D-87150043B8EE}" type="parTrans" cxnId="{1E42B066-F407-FD4B-9113-3D6EE652AAC4}">
      <dgm:prSet/>
      <dgm:spPr/>
      <dgm:t>
        <a:bodyPr/>
        <a:lstStyle/>
        <a:p>
          <a:endParaRPr lang="en-US"/>
        </a:p>
      </dgm:t>
    </dgm:pt>
    <dgm:pt modelId="{AB0A187F-1832-774A-B869-FA321E8043CE}" type="sibTrans" cxnId="{1E42B066-F407-FD4B-9113-3D6EE652AAC4}">
      <dgm:prSet/>
      <dgm:spPr/>
      <dgm:t>
        <a:bodyPr/>
        <a:lstStyle/>
        <a:p>
          <a:endParaRPr lang="en-US"/>
        </a:p>
      </dgm:t>
    </dgm:pt>
    <dgm:pt modelId="{2EC225C5-5AD3-3042-975C-5076C697509E}">
      <dgm:prSet phldrT="[Text]"/>
      <dgm:spPr/>
      <dgm:t>
        <a:bodyPr/>
        <a:lstStyle/>
        <a:p>
          <a:r>
            <a:rPr lang="en-US" dirty="0" smtClean="0"/>
            <a:t>sustained muscle contraction </a:t>
          </a:r>
          <a:endParaRPr lang="en-US" dirty="0"/>
        </a:p>
      </dgm:t>
    </dgm:pt>
    <dgm:pt modelId="{9155C833-FAF5-3C4C-AEB5-3585BE86F08E}" type="parTrans" cxnId="{80269004-58E6-5844-8123-1E2596087F18}">
      <dgm:prSet/>
      <dgm:spPr/>
      <dgm:t>
        <a:bodyPr/>
        <a:lstStyle/>
        <a:p>
          <a:endParaRPr lang="en-US"/>
        </a:p>
      </dgm:t>
    </dgm:pt>
    <dgm:pt modelId="{410D3469-21C9-3F45-B4D4-B1A7EDC704DE}" type="sibTrans" cxnId="{80269004-58E6-5844-8123-1E2596087F18}">
      <dgm:prSet/>
      <dgm:spPr/>
      <dgm:t>
        <a:bodyPr/>
        <a:lstStyle/>
        <a:p>
          <a:endParaRPr lang="en-US"/>
        </a:p>
      </dgm:t>
    </dgm:pt>
    <dgm:pt modelId="{7B29A87F-354D-434E-A209-D65F69AC6B45}">
      <dgm:prSet/>
      <dgm:spPr/>
      <dgm:t>
        <a:bodyPr/>
        <a:lstStyle/>
        <a:p>
          <a:r>
            <a:rPr lang="en-US" dirty="0" smtClean="0"/>
            <a:t>Rhabdomyolysis</a:t>
          </a:r>
          <a:endParaRPr lang="en-US" dirty="0"/>
        </a:p>
      </dgm:t>
    </dgm:pt>
    <dgm:pt modelId="{D72A2693-C552-5640-B873-478D99B08AA5}" type="parTrans" cxnId="{7A8EE414-0654-7145-847A-FB8E1C2A5F50}">
      <dgm:prSet/>
      <dgm:spPr/>
      <dgm:t>
        <a:bodyPr/>
        <a:lstStyle/>
        <a:p>
          <a:endParaRPr lang="en-US"/>
        </a:p>
      </dgm:t>
    </dgm:pt>
    <dgm:pt modelId="{1EC79871-F085-7A47-8480-F002E04DEB04}" type="sibTrans" cxnId="{7A8EE414-0654-7145-847A-FB8E1C2A5F50}">
      <dgm:prSet/>
      <dgm:spPr/>
      <dgm:t>
        <a:bodyPr/>
        <a:lstStyle/>
        <a:p>
          <a:endParaRPr lang="en-US"/>
        </a:p>
      </dgm:t>
    </dgm:pt>
    <dgm:pt modelId="{5BD6EE8B-04D1-D846-8BB6-B96C715BAABD}">
      <dgm:prSet/>
      <dgm:spPr/>
      <dgm:t>
        <a:bodyPr/>
        <a:lstStyle/>
        <a:p>
          <a:r>
            <a:rPr lang="en-US" dirty="0" smtClean="0"/>
            <a:t>Depletion of O2, anaerobic metabolism, acidosis</a:t>
          </a:r>
          <a:endParaRPr lang="en-US" dirty="0"/>
        </a:p>
      </dgm:t>
    </dgm:pt>
    <dgm:pt modelId="{5CB0AB6E-31CB-EF47-AC1F-2BC273C9A6F8}" type="parTrans" cxnId="{7859DCD1-058C-2D48-BAC8-90B31ED6EC5C}">
      <dgm:prSet/>
      <dgm:spPr/>
      <dgm:t>
        <a:bodyPr/>
        <a:lstStyle/>
        <a:p>
          <a:endParaRPr lang="en-US"/>
        </a:p>
      </dgm:t>
    </dgm:pt>
    <dgm:pt modelId="{37952BB1-EB21-734D-8001-866446327B32}" type="sibTrans" cxnId="{7859DCD1-058C-2D48-BAC8-90B31ED6EC5C}">
      <dgm:prSet/>
      <dgm:spPr/>
      <dgm:t>
        <a:bodyPr/>
        <a:lstStyle/>
        <a:p>
          <a:endParaRPr lang="en-US"/>
        </a:p>
      </dgm:t>
    </dgm:pt>
    <dgm:pt modelId="{55C3A84E-B617-064E-B7CA-3F3032A4A0B3}" type="pres">
      <dgm:prSet presAssocID="{FC3A64AA-6A71-0E4E-8A05-BAA8A0C6982C}" presName="Name0" presStyleCnt="0">
        <dgm:presLayoutVars>
          <dgm:dir/>
          <dgm:resizeHandles val="exact"/>
        </dgm:presLayoutVars>
      </dgm:prSet>
      <dgm:spPr/>
    </dgm:pt>
    <dgm:pt modelId="{EE50A223-F1B8-1147-ADD5-2A6CFCD2600D}" type="pres">
      <dgm:prSet presAssocID="{6AED2A43-0B93-BC4B-929F-2F86A153B77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4117D-AA43-144D-8F53-E8F6831F7DE3}" type="pres">
      <dgm:prSet presAssocID="{AB0A187F-1832-774A-B869-FA321E8043C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449AE92D-B6B4-A946-8F9F-5561E3FA700D}" type="pres">
      <dgm:prSet presAssocID="{AB0A187F-1832-774A-B869-FA321E8043C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DB15378-7109-4E41-8AA7-A03A757DB10C}" type="pres">
      <dgm:prSet presAssocID="{2EC225C5-5AD3-3042-975C-5076C69750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1BCEEB-F5B4-F347-B5B2-18D3C85144D6}" type="pres">
      <dgm:prSet presAssocID="{410D3469-21C9-3F45-B4D4-B1A7EDC704D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D3B252E-6942-6E4D-8553-7489C8788777}" type="pres">
      <dgm:prSet presAssocID="{410D3469-21C9-3F45-B4D4-B1A7EDC704D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A68521-4B3B-FA4D-8F95-23152C9B86C3}" type="pres">
      <dgm:prSet presAssocID="{5BD6EE8B-04D1-D846-8BB6-B96C715BAAB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EA531-FCE3-8247-87B8-48B1F76FDE07}" type="pres">
      <dgm:prSet presAssocID="{37952BB1-EB21-734D-8001-866446327B3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E34A65A-9DF8-2245-9513-73457D8BDEFC}" type="pres">
      <dgm:prSet presAssocID="{37952BB1-EB21-734D-8001-866446327B3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D7EF2E8-A2CA-574E-AE26-C9435430C77E}" type="pres">
      <dgm:prSet presAssocID="{7B29A87F-354D-434E-A209-D65F69AC6B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0C964-E701-3A48-9F48-7DAC532B453E}" type="presOf" srcId="{410D3469-21C9-3F45-B4D4-B1A7EDC704DE}" destId="{D81BCEEB-F5B4-F347-B5B2-18D3C85144D6}" srcOrd="0" destOrd="0" presId="urn:microsoft.com/office/officeart/2005/8/layout/process1"/>
    <dgm:cxn modelId="{80269004-58E6-5844-8123-1E2596087F18}" srcId="{FC3A64AA-6A71-0E4E-8A05-BAA8A0C6982C}" destId="{2EC225C5-5AD3-3042-975C-5076C697509E}" srcOrd="1" destOrd="0" parTransId="{9155C833-FAF5-3C4C-AEB5-3585BE86F08E}" sibTransId="{410D3469-21C9-3F45-B4D4-B1A7EDC704DE}"/>
    <dgm:cxn modelId="{0071EB4D-D989-254A-A09A-6DD1028A7CAB}" type="presOf" srcId="{37952BB1-EB21-734D-8001-866446327B32}" destId="{D68EA531-FCE3-8247-87B8-48B1F76FDE07}" srcOrd="0" destOrd="0" presId="urn:microsoft.com/office/officeart/2005/8/layout/process1"/>
    <dgm:cxn modelId="{7A8EE414-0654-7145-847A-FB8E1C2A5F50}" srcId="{FC3A64AA-6A71-0E4E-8A05-BAA8A0C6982C}" destId="{7B29A87F-354D-434E-A209-D65F69AC6B45}" srcOrd="3" destOrd="0" parTransId="{D72A2693-C552-5640-B873-478D99B08AA5}" sibTransId="{1EC79871-F085-7A47-8480-F002E04DEB04}"/>
    <dgm:cxn modelId="{3CFCFF55-E051-9343-91C7-F6F1D4486171}" type="presOf" srcId="{2EC225C5-5AD3-3042-975C-5076C697509E}" destId="{3DB15378-7109-4E41-8AA7-A03A757DB10C}" srcOrd="0" destOrd="0" presId="urn:microsoft.com/office/officeart/2005/8/layout/process1"/>
    <dgm:cxn modelId="{8D940E97-EEF5-9A45-9182-D5488A7587B0}" type="presOf" srcId="{6AED2A43-0B93-BC4B-929F-2F86A153B77A}" destId="{EE50A223-F1B8-1147-ADD5-2A6CFCD2600D}" srcOrd="0" destOrd="0" presId="urn:microsoft.com/office/officeart/2005/8/layout/process1"/>
    <dgm:cxn modelId="{BA3C8B82-4C84-4A4C-A810-2E2E541685C0}" type="presOf" srcId="{AB0A187F-1832-774A-B869-FA321E8043CE}" destId="{449AE92D-B6B4-A946-8F9F-5561E3FA700D}" srcOrd="1" destOrd="0" presId="urn:microsoft.com/office/officeart/2005/8/layout/process1"/>
    <dgm:cxn modelId="{7859DCD1-058C-2D48-BAC8-90B31ED6EC5C}" srcId="{FC3A64AA-6A71-0E4E-8A05-BAA8A0C6982C}" destId="{5BD6EE8B-04D1-D846-8BB6-B96C715BAABD}" srcOrd="2" destOrd="0" parTransId="{5CB0AB6E-31CB-EF47-AC1F-2BC273C9A6F8}" sibTransId="{37952BB1-EB21-734D-8001-866446327B32}"/>
    <dgm:cxn modelId="{AE7A0DB9-7481-C14C-8083-4B1DE882FA52}" type="presOf" srcId="{7B29A87F-354D-434E-A209-D65F69AC6B45}" destId="{8D7EF2E8-A2CA-574E-AE26-C9435430C77E}" srcOrd="0" destOrd="0" presId="urn:microsoft.com/office/officeart/2005/8/layout/process1"/>
    <dgm:cxn modelId="{1E42B066-F407-FD4B-9113-3D6EE652AAC4}" srcId="{FC3A64AA-6A71-0E4E-8A05-BAA8A0C6982C}" destId="{6AED2A43-0B93-BC4B-929F-2F86A153B77A}" srcOrd="0" destOrd="0" parTransId="{13297182-2DF8-894D-9F6D-87150043B8EE}" sibTransId="{AB0A187F-1832-774A-B869-FA321E8043CE}"/>
    <dgm:cxn modelId="{7A244ECD-8F0D-C849-AAFE-D9A51188DAE6}" type="presOf" srcId="{37952BB1-EB21-734D-8001-866446327B32}" destId="{5E34A65A-9DF8-2245-9513-73457D8BDEFC}" srcOrd="1" destOrd="0" presId="urn:microsoft.com/office/officeart/2005/8/layout/process1"/>
    <dgm:cxn modelId="{C3F4A380-B9BC-E349-8970-76DC8F78117D}" type="presOf" srcId="{5BD6EE8B-04D1-D846-8BB6-B96C715BAABD}" destId="{CBA68521-4B3B-FA4D-8F95-23152C9B86C3}" srcOrd="0" destOrd="0" presId="urn:microsoft.com/office/officeart/2005/8/layout/process1"/>
    <dgm:cxn modelId="{15861F49-F5FD-3F4A-89BB-6B23E67BA299}" type="presOf" srcId="{AB0A187F-1832-774A-B869-FA321E8043CE}" destId="{4DA4117D-AA43-144D-8F53-E8F6831F7DE3}" srcOrd="0" destOrd="0" presId="urn:microsoft.com/office/officeart/2005/8/layout/process1"/>
    <dgm:cxn modelId="{DF5AB718-F2D9-4246-B555-541E0D279164}" type="presOf" srcId="{FC3A64AA-6A71-0E4E-8A05-BAA8A0C6982C}" destId="{55C3A84E-B617-064E-B7CA-3F3032A4A0B3}" srcOrd="0" destOrd="0" presId="urn:microsoft.com/office/officeart/2005/8/layout/process1"/>
    <dgm:cxn modelId="{A5392458-36CC-5F4F-A4F8-333FFCD77C6F}" type="presOf" srcId="{410D3469-21C9-3F45-B4D4-B1A7EDC704DE}" destId="{ED3B252E-6942-6E4D-8553-7489C8788777}" srcOrd="1" destOrd="0" presId="urn:microsoft.com/office/officeart/2005/8/layout/process1"/>
    <dgm:cxn modelId="{7E4973A7-C328-5D49-9224-A298219B3262}" type="presParOf" srcId="{55C3A84E-B617-064E-B7CA-3F3032A4A0B3}" destId="{EE50A223-F1B8-1147-ADD5-2A6CFCD2600D}" srcOrd="0" destOrd="0" presId="urn:microsoft.com/office/officeart/2005/8/layout/process1"/>
    <dgm:cxn modelId="{05A9F3F0-154D-A441-94E6-B87504668E8D}" type="presParOf" srcId="{55C3A84E-B617-064E-B7CA-3F3032A4A0B3}" destId="{4DA4117D-AA43-144D-8F53-E8F6831F7DE3}" srcOrd="1" destOrd="0" presId="urn:microsoft.com/office/officeart/2005/8/layout/process1"/>
    <dgm:cxn modelId="{928642AB-4633-AE49-AD3E-1CF73AB97143}" type="presParOf" srcId="{4DA4117D-AA43-144D-8F53-E8F6831F7DE3}" destId="{449AE92D-B6B4-A946-8F9F-5561E3FA700D}" srcOrd="0" destOrd="0" presId="urn:microsoft.com/office/officeart/2005/8/layout/process1"/>
    <dgm:cxn modelId="{0CBF9B7A-A7DC-3740-8E00-04DB23EE3606}" type="presParOf" srcId="{55C3A84E-B617-064E-B7CA-3F3032A4A0B3}" destId="{3DB15378-7109-4E41-8AA7-A03A757DB10C}" srcOrd="2" destOrd="0" presId="urn:microsoft.com/office/officeart/2005/8/layout/process1"/>
    <dgm:cxn modelId="{80127AC4-70FB-DF47-8F5A-F1F8D8DA57D7}" type="presParOf" srcId="{55C3A84E-B617-064E-B7CA-3F3032A4A0B3}" destId="{D81BCEEB-F5B4-F347-B5B2-18D3C85144D6}" srcOrd="3" destOrd="0" presId="urn:microsoft.com/office/officeart/2005/8/layout/process1"/>
    <dgm:cxn modelId="{F5AD871D-77DC-B747-80B9-4742B27B1F1B}" type="presParOf" srcId="{D81BCEEB-F5B4-F347-B5B2-18D3C85144D6}" destId="{ED3B252E-6942-6E4D-8553-7489C8788777}" srcOrd="0" destOrd="0" presId="urn:microsoft.com/office/officeart/2005/8/layout/process1"/>
    <dgm:cxn modelId="{EA705179-4A1C-9740-B9DF-7DF5EAB8D94C}" type="presParOf" srcId="{55C3A84E-B617-064E-B7CA-3F3032A4A0B3}" destId="{CBA68521-4B3B-FA4D-8F95-23152C9B86C3}" srcOrd="4" destOrd="0" presId="urn:microsoft.com/office/officeart/2005/8/layout/process1"/>
    <dgm:cxn modelId="{A5E80076-FF99-5145-8BED-B66D6AFD238E}" type="presParOf" srcId="{55C3A84E-B617-064E-B7CA-3F3032A4A0B3}" destId="{D68EA531-FCE3-8247-87B8-48B1F76FDE07}" srcOrd="5" destOrd="0" presId="urn:microsoft.com/office/officeart/2005/8/layout/process1"/>
    <dgm:cxn modelId="{3792786A-A6FA-E942-9224-A5B79397EB04}" type="presParOf" srcId="{D68EA531-FCE3-8247-87B8-48B1F76FDE07}" destId="{5E34A65A-9DF8-2245-9513-73457D8BDEFC}" srcOrd="0" destOrd="0" presId="urn:microsoft.com/office/officeart/2005/8/layout/process1"/>
    <dgm:cxn modelId="{DA5B3034-4FB3-834E-896E-ACE11717188C}" type="presParOf" srcId="{55C3A84E-B617-064E-B7CA-3F3032A4A0B3}" destId="{8D7EF2E8-A2CA-574E-AE26-C9435430C77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0A223-F1B8-1147-ADD5-2A6CFCD2600D}">
      <dsp:nvSpPr>
        <dsp:cNvPr id="0" name=""/>
        <dsp:cNvSpPr/>
      </dsp:nvSpPr>
      <dsp:spPr>
        <a:xfrm>
          <a:off x="3327" y="1667501"/>
          <a:ext cx="1454640" cy="954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accumulation of </a:t>
          </a:r>
          <a:r>
            <a:rPr lang="en-US" sz="1400" kern="1200" dirty="0" err="1" smtClean="0"/>
            <a:t>Ca</a:t>
          </a:r>
          <a:endParaRPr lang="en-US" sz="1400" kern="1200" dirty="0"/>
        </a:p>
      </dsp:txBody>
      <dsp:txXfrm>
        <a:off x="31287" y="1695461"/>
        <a:ext cx="1398720" cy="898688"/>
      </dsp:txXfrm>
    </dsp:sp>
    <dsp:sp modelId="{4DA4117D-AA43-144D-8F53-E8F6831F7DE3}">
      <dsp:nvSpPr>
        <dsp:cNvPr id="0" name=""/>
        <dsp:cNvSpPr/>
      </dsp:nvSpPr>
      <dsp:spPr>
        <a:xfrm>
          <a:off x="1603432" y="1964430"/>
          <a:ext cx="308383" cy="36075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03432" y="2036580"/>
        <a:ext cx="215868" cy="216450"/>
      </dsp:txXfrm>
    </dsp:sp>
    <dsp:sp modelId="{3DB15378-7109-4E41-8AA7-A03A757DB10C}">
      <dsp:nvSpPr>
        <dsp:cNvPr id="0" name=""/>
        <dsp:cNvSpPr/>
      </dsp:nvSpPr>
      <dsp:spPr>
        <a:xfrm>
          <a:off x="2039824" y="1667501"/>
          <a:ext cx="1454640" cy="954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sustained muscle contraction </a:t>
          </a:r>
          <a:endParaRPr lang="en-US" sz="1400" kern="1200" dirty="0"/>
        </a:p>
      </dsp:txBody>
      <dsp:txXfrm>
        <a:off x="2067784" y="1695461"/>
        <a:ext cx="1398720" cy="898688"/>
      </dsp:txXfrm>
    </dsp:sp>
    <dsp:sp modelId="{D81BCEEB-F5B4-F347-B5B2-18D3C85144D6}">
      <dsp:nvSpPr>
        <dsp:cNvPr id="0" name=""/>
        <dsp:cNvSpPr/>
      </dsp:nvSpPr>
      <dsp:spPr>
        <a:xfrm>
          <a:off x="3639929" y="1964430"/>
          <a:ext cx="308383" cy="36075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639929" y="2036580"/>
        <a:ext cx="215868" cy="216450"/>
      </dsp:txXfrm>
    </dsp:sp>
    <dsp:sp modelId="{CBA68521-4B3B-FA4D-8F95-23152C9B86C3}">
      <dsp:nvSpPr>
        <dsp:cNvPr id="0" name=""/>
        <dsp:cNvSpPr/>
      </dsp:nvSpPr>
      <dsp:spPr>
        <a:xfrm>
          <a:off x="4076321" y="1667501"/>
          <a:ext cx="1454640" cy="954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Depletion of O2, anaerobic metabolism, acidosis</a:t>
          </a:r>
          <a:endParaRPr lang="en-US" sz="1400" kern="1200" dirty="0"/>
        </a:p>
      </dsp:txBody>
      <dsp:txXfrm>
        <a:off x="4104281" y="1695461"/>
        <a:ext cx="1398720" cy="898688"/>
      </dsp:txXfrm>
    </dsp:sp>
    <dsp:sp modelId="{D68EA531-FCE3-8247-87B8-48B1F76FDE07}">
      <dsp:nvSpPr>
        <dsp:cNvPr id="0" name=""/>
        <dsp:cNvSpPr/>
      </dsp:nvSpPr>
      <dsp:spPr>
        <a:xfrm>
          <a:off x="5676426" y="1964430"/>
          <a:ext cx="308383" cy="36075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676426" y="2036580"/>
        <a:ext cx="215868" cy="216450"/>
      </dsp:txXfrm>
    </dsp:sp>
    <dsp:sp modelId="{8D7EF2E8-A2CA-574E-AE26-C9435430C77E}">
      <dsp:nvSpPr>
        <dsp:cNvPr id="0" name=""/>
        <dsp:cNvSpPr/>
      </dsp:nvSpPr>
      <dsp:spPr>
        <a:xfrm>
          <a:off x="6112819" y="1667501"/>
          <a:ext cx="1454640" cy="9546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Rhabdomyolysis</a:t>
          </a:r>
          <a:endParaRPr lang="en-US" sz="1400" kern="1200" dirty="0"/>
        </a:p>
      </dsp:txBody>
      <dsp:txXfrm>
        <a:off x="6140779" y="1695461"/>
        <a:ext cx="1398720" cy="898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2015-04-05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2015-04-05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2015-04-05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1844296"/>
            <a:ext cx="5681401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MYOPATHIES</a:t>
            </a:r>
            <a:r>
              <a:rPr lang="ar-sa" dirty="0" smtClean="0"/>
              <a:t> </a:t>
            </a:r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3110" y="5562599"/>
            <a:ext cx="5363081" cy="112606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NUHA ALKHAWAJAH</a:t>
            </a:r>
          </a:p>
          <a:p>
            <a:r>
              <a:rPr lang="en-US" sz="2000" dirty="0" smtClean="0"/>
              <a:t>CONSULTANT, KKUH</a:t>
            </a:r>
          </a:p>
          <a:p>
            <a:r>
              <a:rPr lang="en-US" sz="2000" dirty="0" smtClean="0"/>
              <a:t>ASSISTANT PROFESSOR, KSU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5651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proximal leg weakness may rise from sitting on the floor by “climbing up their legs with their hands.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This </a:t>
            </a:r>
            <a:r>
              <a:rPr lang="en-US" dirty="0"/>
              <a:t>is termed </a:t>
            </a:r>
            <a:r>
              <a:rPr lang="en-US" dirty="0" smtClean="0"/>
              <a:t>Gower's </a:t>
            </a:r>
            <a:r>
              <a:rPr lang="en-US" dirty="0"/>
              <a:t>sign </a:t>
            </a:r>
          </a:p>
        </p:txBody>
      </p:sp>
    </p:spTree>
    <p:extLst>
      <p:ext uri="{BB962C8B-B14F-4D97-AF65-F5344CB8AC3E}">
        <p14:creationId xmlns:p14="http://schemas.microsoft.com/office/powerpoint/2010/main" val="231836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301" b="-3953"/>
          <a:stretch/>
        </p:blipFill>
        <p:spPr>
          <a:xfrm>
            <a:off x="792163" y="987834"/>
            <a:ext cx="7570787" cy="6115165"/>
          </a:xfrm>
        </p:spPr>
      </p:pic>
    </p:spTree>
    <p:extLst>
      <p:ext uri="{BB962C8B-B14F-4D97-AF65-F5344CB8AC3E}">
        <p14:creationId xmlns:p14="http://schemas.microsoft.com/office/powerpoint/2010/main" val="256094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1-Weakness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185" y="1931381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Onset.</a:t>
            </a:r>
          </a:p>
          <a:p>
            <a:r>
              <a:rPr lang="en-US" dirty="0" smtClean="0"/>
              <a:t>Course.</a:t>
            </a:r>
          </a:p>
          <a:p>
            <a:r>
              <a:rPr lang="en-US" dirty="0" smtClean="0"/>
              <a:t>Limbs involved</a:t>
            </a:r>
          </a:p>
          <a:p>
            <a:r>
              <a:rPr lang="en-US" dirty="0"/>
              <a:t>M</a:t>
            </a:r>
            <a:r>
              <a:rPr lang="en-US" dirty="0" smtClean="0"/>
              <a:t>uscles involved.</a:t>
            </a:r>
          </a:p>
          <a:p>
            <a:r>
              <a:rPr lang="en-US" dirty="0" smtClean="0"/>
              <a:t>Progression</a:t>
            </a:r>
          </a:p>
          <a:p>
            <a:r>
              <a:rPr lang="en-US" dirty="0" smtClean="0"/>
              <a:t>Presence of sensory/autonomic symptoms</a:t>
            </a:r>
          </a:p>
          <a:p>
            <a:r>
              <a:rPr lang="en-US" dirty="0" smtClean="0"/>
              <a:t>Patient’s demographics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20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08" y="157444"/>
            <a:ext cx="7351985" cy="1385507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1-</a:t>
            </a:r>
            <a:r>
              <a:rPr lang="en-US" sz="3600" dirty="0" smtClean="0"/>
              <a:t>Weakness</a:t>
            </a:r>
            <a:br>
              <a:rPr lang="en-US" sz="36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42951"/>
            <a:ext cx="8469125" cy="53150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Define </a:t>
            </a:r>
            <a:r>
              <a:rPr lang="en-US" sz="2400" dirty="0"/>
              <a:t>Pattern of </a:t>
            </a:r>
            <a:r>
              <a:rPr lang="en-US" sz="2400" dirty="0" smtClean="0"/>
              <a:t>Weakness: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PROXIMAL </a:t>
            </a:r>
            <a:r>
              <a:rPr lang="en-US" sz="2000" dirty="0" smtClean="0"/>
              <a:t>LIMB GIRDLE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DISTAL DISTRIBUTION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SCAPULOPERONEAL DISTRIBUTION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DISTAL ARM AND PROXIMAL LOWER LIMB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PTOSIS +/- </a:t>
            </a:r>
            <a:r>
              <a:rPr lang="en-US" sz="2000" dirty="0" smtClean="0"/>
              <a:t>OPHTHALMOPLEGIA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7454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</a:t>
            </a:r>
            <a:r>
              <a:rPr lang="en-US" sz="3200" dirty="0" smtClean="0"/>
              <a:t>-Exercise </a:t>
            </a:r>
            <a:r>
              <a:rPr lang="en-US" sz="3200" dirty="0" smtClean="0"/>
              <a:t>Intolerance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29609"/>
            <a:ext cx="7556313" cy="4144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 less </a:t>
            </a:r>
            <a:r>
              <a:rPr lang="en-US" sz="2400" dirty="0"/>
              <a:t>reliable negative </a:t>
            </a:r>
            <a:r>
              <a:rPr lang="en-US" sz="2400" dirty="0" smtClean="0"/>
              <a:t>symptom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ften </a:t>
            </a:r>
            <a:r>
              <a:rPr lang="en-US" sz="2400" dirty="0"/>
              <a:t>reflects the general level of conditioning </a:t>
            </a:r>
            <a:r>
              <a:rPr lang="en-US" sz="2400" dirty="0" smtClean="0"/>
              <a:t>and health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In patients without </a:t>
            </a:r>
            <a:r>
              <a:rPr lang="en-US" sz="2400" dirty="0"/>
              <a:t>any objective </a:t>
            </a:r>
            <a:r>
              <a:rPr lang="en-US" sz="2400" dirty="0" smtClean="0"/>
              <a:t>weakness depression </a:t>
            </a:r>
            <a:r>
              <a:rPr lang="en-US" sz="2400" dirty="0"/>
              <a:t>should be considered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84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</a:t>
            </a:r>
            <a:r>
              <a:rPr lang="en-US" sz="3200" dirty="0" smtClean="0"/>
              <a:t>-Exercise </a:t>
            </a:r>
            <a:r>
              <a:rPr lang="en-US" sz="3200" dirty="0"/>
              <a:t>Intolerance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908413" cy="42896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</a:t>
            </a:r>
            <a:r>
              <a:rPr lang="en-US" dirty="0" smtClean="0"/>
              <a:t>xclude </a:t>
            </a:r>
            <a:r>
              <a:rPr lang="en-US" dirty="0"/>
              <a:t>certain </a:t>
            </a:r>
            <a:r>
              <a:rPr lang="en-US" b="1" i="1" dirty="0">
                <a:solidFill>
                  <a:srgbClr val="7B61C6"/>
                </a:solidFill>
              </a:rPr>
              <a:t>metabolic myopathies </a:t>
            </a:r>
            <a:r>
              <a:rPr lang="en-US" dirty="0"/>
              <a:t>or </a:t>
            </a:r>
            <a:r>
              <a:rPr lang="en-US" b="1" i="1" dirty="0">
                <a:solidFill>
                  <a:srgbClr val="7B61C6"/>
                </a:solidFill>
              </a:rPr>
              <a:t>mitochondrial </a:t>
            </a:r>
            <a:r>
              <a:rPr lang="en-US" b="1" i="1" dirty="0" err="1">
                <a:solidFill>
                  <a:srgbClr val="7B61C6"/>
                </a:solidFill>
              </a:rPr>
              <a:t>cytopathies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Ask if </a:t>
            </a:r>
            <a:r>
              <a:rPr lang="en-US" dirty="0" smtClean="0"/>
              <a:t>it </a:t>
            </a:r>
            <a:r>
              <a:rPr lang="en-US" dirty="0" smtClean="0"/>
              <a:t>is </a:t>
            </a:r>
            <a:r>
              <a:rPr lang="en-US" dirty="0"/>
              <a:t>elicited by brief or long term exercise, which orients towards a disorder of </a:t>
            </a:r>
            <a:r>
              <a:rPr lang="en-US" dirty="0" smtClean="0"/>
              <a:t>carbohydrates </a:t>
            </a:r>
            <a:r>
              <a:rPr lang="en-US" dirty="0"/>
              <a:t>or lipid metabolism, respectively.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5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3-Myalgias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90052"/>
            <a:ext cx="7556313" cy="46984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An infrequent symptom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Orthopaedic</a:t>
            </a:r>
            <a:r>
              <a:rPr lang="en-US" dirty="0"/>
              <a:t> or rheumatologic </a:t>
            </a:r>
            <a:r>
              <a:rPr lang="en-US" dirty="0" smtClean="0"/>
              <a:t>conditions </a:t>
            </a:r>
            <a:r>
              <a:rPr lang="en-US" dirty="0"/>
              <a:t>are </a:t>
            </a:r>
            <a:r>
              <a:rPr lang="en-US" dirty="0" smtClean="0"/>
              <a:t>more </a:t>
            </a:r>
            <a:r>
              <a:rPr lang="en-US" dirty="0"/>
              <a:t>frequent causes.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Constant proximal muscle pain </a:t>
            </a:r>
            <a:r>
              <a:rPr lang="en-US" dirty="0"/>
              <a:t>often accompanies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inflammatory </a:t>
            </a:r>
            <a:r>
              <a:rPr lang="en-US" b="1" i="1" dirty="0">
                <a:solidFill>
                  <a:schemeClr val="bg2">
                    <a:lumMod val="75000"/>
                  </a:schemeClr>
                </a:solidFill>
              </a:rPr>
              <a:t>myopathies </a:t>
            </a:r>
            <a:endParaRPr lang="en-US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Episodic </a:t>
            </a:r>
            <a:r>
              <a:rPr lang="en-US" dirty="0" err="1"/>
              <a:t>myalgias</a:t>
            </a:r>
            <a:r>
              <a:rPr lang="en-US" dirty="0"/>
              <a:t> </a:t>
            </a:r>
            <a:r>
              <a:rPr lang="en-US" dirty="0" smtClean="0"/>
              <a:t>after exercise </a:t>
            </a:r>
            <a:r>
              <a:rPr lang="en-US" dirty="0"/>
              <a:t>point to </a:t>
            </a:r>
            <a:r>
              <a:rPr lang="en-US" b="1" i="1" dirty="0">
                <a:solidFill>
                  <a:srgbClr val="7B61C6"/>
                </a:solidFill>
              </a:rPr>
              <a:t>metabolic </a:t>
            </a:r>
            <a:r>
              <a:rPr lang="en-US" b="1" i="1" dirty="0" smtClean="0">
                <a:solidFill>
                  <a:srgbClr val="7B61C6"/>
                </a:solidFill>
              </a:rPr>
              <a:t>myopathies</a:t>
            </a:r>
            <a:endParaRPr lang="en-US" b="1" i="1" dirty="0">
              <a:solidFill>
                <a:srgbClr val="7B61C6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individuals with waxing and waning</a:t>
            </a:r>
            <a:r>
              <a:rPr lang="en-US" dirty="0" smtClean="0"/>
              <a:t>, diffuse </a:t>
            </a:r>
            <a:r>
              <a:rPr lang="en-US" dirty="0" err="1" smtClean="0"/>
              <a:t>myalgias</a:t>
            </a:r>
            <a:r>
              <a:rPr lang="en-US" dirty="0" smtClean="0"/>
              <a:t>, especially in neck and lower back anxiety should be ruled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280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4-Cramps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nvoluntary </a:t>
            </a:r>
            <a:r>
              <a:rPr lang="en-US" dirty="0"/>
              <a:t>contractions of </a:t>
            </a:r>
            <a:r>
              <a:rPr lang="en-US" dirty="0" smtClean="0"/>
              <a:t>muscle that  </a:t>
            </a:r>
            <a:r>
              <a:rPr lang="en-US" dirty="0"/>
              <a:t>last for </a:t>
            </a:r>
            <a:r>
              <a:rPr lang="en-US" dirty="0" smtClean="0"/>
              <a:t>seconds </a:t>
            </a:r>
            <a:r>
              <a:rPr lang="en-US" dirty="0"/>
              <a:t>to minutes.</a:t>
            </a:r>
          </a:p>
          <a:p>
            <a:r>
              <a:rPr lang="en-US" dirty="0" smtClean="0"/>
              <a:t>Most are </a:t>
            </a:r>
            <a:r>
              <a:rPr lang="en-US" b="1" i="1" dirty="0">
                <a:solidFill>
                  <a:srgbClr val="7B61C6"/>
                </a:solidFill>
              </a:rPr>
              <a:t>benign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occur predominantly in calves. </a:t>
            </a:r>
          </a:p>
          <a:p>
            <a:r>
              <a:rPr lang="en-US" dirty="0" smtClean="0"/>
              <a:t>Risk factors </a:t>
            </a:r>
            <a:r>
              <a:rPr lang="en-US" dirty="0"/>
              <a:t>are old age, dehydration, </a:t>
            </a:r>
            <a:r>
              <a:rPr lang="en-US" dirty="0" smtClean="0"/>
              <a:t>prolonged sitting, use </a:t>
            </a:r>
            <a:r>
              <a:rPr lang="en-US" dirty="0"/>
              <a:t>of diuretics</a:t>
            </a:r>
            <a:r>
              <a:rPr lang="en-US" dirty="0" smtClean="0"/>
              <a:t>, hypothyroid </a:t>
            </a:r>
            <a:r>
              <a:rPr lang="en-US" dirty="0"/>
              <a:t>state, </a:t>
            </a:r>
            <a:r>
              <a:rPr lang="en-US" dirty="0" smtClean="0"/>
              <a:t>DM</a:t>
            </a:r>
          </a:p>
          <a:p>
            <a:r>
              <a:rPr lang="en-US" dirty="0"/>
              <a:t>T</a:t>
            </a:r>
            <a:r>
              <a:rPr lang="en-US" dirty="0" smtClean="0"/>
              <a:t>hey are most </a:t>
            </a:r>
            <a:r>
              <a:rPr lang="en-US" dirty="0"/>
              <a:t>common in </a:t>
            </a:r>
            <a:r>
              <a:rPr lang="en-US" b="1" i="1" dirty="0">
                <a:solidFill>
                  <a:srgbClr val="7B61C6"/>
                </a:solidFill>
              </a:rPr>
              <a:t>motor neuron </a:t>
            </a:r>
            <a:r>
              <a:rPr lang="en-US" b="1" i="1" dirty="0" smtClean="0">
                <a:solidFill>
                  <a:srgbClr val="7B61C6"/>
                </a:solidFill>
              </a:rPr>
              <a:t>disease</a:t>
            </a:r>
            <a:r>
              <a:rPr lang="en-US" dirty="0" smtClean="0"/>
              <a:t>, and in </a:t>
            </a:r>
            <a:r>
              <a:rPr lang="en-US" b="1" i="1" dirty="0" smtClean="0">
                <a:solidFill>
                  <a:srgbClr val="7B61C6"/>
                </a:solidFill>
              </a:rPr>
              <a:t>chronic neuropathies </a:t>
            </a:r>
            <a:r>
              <a:rPr lang="en-US" dirty="0" smtClean="0"/>
              <a:t>rather than in myopathies</a:t>
            </a:r>
          </a:p>
          <a:p>
            <a:r>
              <a:rPr lang="en-US" dirty="0"/>
              <a:t>C</a:t>
            </a:r>
            <a:r>
              <a:rPr lang="en-US" dirty="0" smtClean="0"/>
              <a:t>ramps </a:t>
            </a:r>
            <a:r>
              <a:rPr lang="en-US" dirty="0"/>
              <a:t>are only common in </a:t>
            </a:r>
            <a:r>
              <a:rPr lang="en-US" b="1" i="1" dirty="0" smtClean="0">
                <a:solidFill>
                  <a:srgbClr val="7B61C6"/>
                </a:solidFill>
              </a:rPr>
              <a:t>metabolic myopathies </a:t>
            </a:r>
            <a:r>
              <a:rPr lang="en-US" dirty="0"/>
              <a:t>such as </a:t>
            </a:r>
            <a:r>
              <a:rPr lang="en-US" dirty="0" err="1"/>
              <a:t>myophosphorylase</a:t>
            </a:r>
            <a:r>
              <a:rPr lang="en-US" dirty="0"/>
              <a:t> </a:t>
            </a:r>
            <a:r>
              <a:rPr lang="en-US" dirty="0" smtClean="0"/>
              <a:t>deficiency (</a:t>
            </a:r>
            <a:r>
              <a:rPr lang="en-US" dirty="0" err="1"/>
              <a:t>McArdle’s</a:t>
            </a:r>
            <a:r>
              <a:rPr lang="en-US" dirty="0"/>
              <a:t> disease), and in </a:t>
            </a:r>
            <a:r>
              <a:rPr lang="en-US" b="1" i="1" dirty="0">
                <a:solidFill>
                  <a:srgbClr val="7B61C6"/>
                </a:solidFill>
              </a:rPr>
              <a:t>hypothyroid myopathy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3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5-Myotonia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mpaired relaxation after </a:t>
            </a:r>
            <a:r>
              <a:rPr lang="en-US" dirty="0"/>
              <a:t>sustained voluntary contraction. </a:t>
            </a:r>
            <a:endParaRPr lang="en-US" dirty="0" smtClean="0"/>
          </a:p>
          <a:p>
            <a:r>
              <a:rPr lang="en-US" dirty="0" smtClean="0"/>
              <a:t>A painless </a:t>
            </a:r>
            <a:r>
              <a:rPr lang="en-US" dirty="0"/>
              <a:t>phenomenon </a:t>
            </a:r>
            <a:endParaRPr lang="en-US" dirty="0" smtClean="0"/>
          </a:p>
          <a:p>
            <a:r>
              <a:rPr lang="en-US" dirty="0" smtClean="0"/>
              <a:t>commonly </a:t>
            </a:r>
            <a:r>
              <a:rPr lang="en-US" dirty="0"/>
              <a:t>involves </a:t>
            </a:r>
            <a:r>
              <a:rPr lang="en-US" dirty="0" smtClean="0"/>
              <a:t>intrinsic hand </a:t>
            </a:r>
            <a:r>
              <a:rPr lang="en-US" dirty="0"/>
              <a:t>muscles and eyelids.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is due to </a:t>
            </a:r>
            <a:r>
              <a:rPr lang="en-US" dirty="0" smtClean="0"/>
              <a:t>repetitive depolarization </a:t>
            </a:r>
            <a:r>
              <a:rPr lang="en-US" dirty="0"/>
              <a:t>of the muscle fibers </a:t>
            </a:r>
            <a:endParaRPr lang="en-US" dirty="0" smtClean="0"/>
          </a:p>
          <a:p>
            <a:r>
              <a:rPr lang="en-US" dirty="0" smtClean="0"/>
              <a:t>It improves with repeated exercise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980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5-Myotonia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Clinically, </a:t>
            </a:r>
            <a:r>
              <a:rPr lang="en-US" dirty="0" err="1" smtClean="0"/>
              <a:t>myotonia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be seen by tapping the muscle (</a:t>
            </a:r>
            <a:r>
              <a:rPr lang="en-US" dirty="0" smtClean="0"/>
              <a:t>percussion </a:t>
            </a:r>
            <a:r>
              <a:rPr lang="en-US" dirty="0" err="1" smtClean="0"/>
              <a:t>myotonia</a:t>
            </a:r>
            <a:r>
              <a:rPr lang="en-US" dirty="0"/>
              <a:t>) or by voluntary contractions of </a:t>
            </a:r>
            <a:r>
              <a:rPr lang="en-US" dirty="0" smtClean="0"/>
              <a:t>muscle groups </a:t>
            </a:r>
            <a:r>
              <a:rPr lang="en-US" dirty="0"/>
              <a:t>(action </a:t>
            </a:r>
            <a:r>
              <a:rPr lang="en-US" dirty="0" err="1"/>
              <a:t>myotonia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Typical </a:t>
            </a:r>
            <a:r>
              <a:rPr lang="en-US" dirty="0"/>
              <a:t>tests are </a:t>
            </a:r>
            <a:r>
              <a:rPr lang="en-US" dirty="0" smtClean="0"/>
              <a:t>squeezing the </a:t>
            </a:r>
            <a:r>
              <a:rPr lang="en-US" dirty="0"/>
              <a:t>hand of the examiner or forceful </a:t>
            </a:r>
            <a:r>
              <a:rPr lang="en-US" dirty="0" smtClean="0"/>
              <a:t>closure of 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MYOPATHY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7363" r="-37363"/>
          <a:stretch>
            <a:fillRect/>
          </a:stretch>
        </p:blipFill>
        <p:spPr>
          <a:xfrm>
            <a:off x="792163" y="1762125"/>
            <a:ext cx="7570787" cy="4289425"/>
          </a:xfrm>
        </p:spPr>
      </p:pic>
    </p:spTree>
    <p:extLst>
      <p:ext uri="{BB962C8B-B14F-4D97-AF65-F5344CB8AC3E}">
        <p14:creationId xmlns:p14="http://schemas.microsoft.com/office/powerpoint/2010/main" val="31681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5-Myotonia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667" b="12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770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5-Myotonia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75" r="5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162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6-Myoglobinuria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xcess </a:t>
            </a:r>
            <a:r>
              <a:rPr lang="en-US" dirty="0"/>
              <a:t>myoglobin in urine, resulting in a </a:t>
            </a:r>
            <a:r>
              <a:rPr lang="en-US" dirty="0" smtClean="0"/>
              <a:t>cola </a:t>
            </a:r>
            <a:r>
              <a:rPr lang="en-US" dirty="0" err="1" smtClean="0"/>
              <a:t>coloured</a:t>
            </a:r>
            <a:r>
              <a:rPr lang="en-US" dirty="0"/>
              <a:t> </a:t>
            </a:r>
            <a:r>
              <a:rPr lang="en-US" dirty="0" smtClean="0"/>
              <a:t>urine</a:t>
            </a:r>
          </a:p>
          <a:p>
            <a:r>
              <a:rPr lang="en-US" dirty="0" smtClean="0"/>
              <a:t>It </a:t>
            </a:r>
            <a:r>
              <a:rPr lang="en-US" dirty="0"/>
              <a:t>is an uncommon finding </a:t>
            </a:r>
          </a:p>
          <a:p>
            <a:r>
              <a:rPr lang="en-US" dirty="0" smtClean="0"/>
              <a:t>Severe </a:t>
            </a:r>
            <a:r>
              <a:rPr lang="en-US" dirty="0"/>
              <a:t>and relatively </a:t>
            </a:r>
            <a:r>
              <a:rPr lang="en-US" dirty="0" smtClean="0"/>
              <a:t>acute massive </a:t>
            </a:r>
            <a:r>
              <a:rPr lang="en-US" dirty="0"/>
              <a:t>muscle fiber </a:t>
            </a:r>
            <a:r>
              <a:rPr lang="en-US" dirty="0" smtClean="0"/>
              <a:t>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54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6-Myoglobinuria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CAUSES: idiopathic, unaccustomed </a:t>
            </a:r>
            <a:r>
              <a:rPr lang="en-US" dirty="0"/>
              <a:t>strenuous exercise, after drugs </a:t>
            </a:r>
            <a:r>
              <a:rPr lang="en-US" dirty="0" smtClean="0"/>
              <a:t>or toxin intake, infections</a:t>
            </a:r>
            <a:r>
              <a:rPr lang="en-US" dirty="0"/>
              <a:t>, </a:t>
            </a:r>
            <a:r>
              <a:rPr lang="en-US" dirty="0" smtClean="0"/>
              <a:t>heat </a:t>
            </a:r>
            <a:r>
              <a:rPr lang="en-US" dirty="0"/>
              <a:t>stroke, etc.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case of </a:t>
            </a:r>
            <a:r>
              <a:rPr lang="en-US" dirty="0" smtClean="0"/>
              <a:t>recurrent </a:t>
            </a:r>
            <a:r>
              <a:rPr lang="en-US" dirty="0" err="1" smtClean="0"/>
              <a:t>myoglobinuria</a:t>
            </a:r>
            <a:r>
              <a:rPr lang="en-US" dirty="0"/>
              <a:t>, </a:t>
            </a:r>
            <a:r>
              <a:rPr lang="en-US" b="1" i="1" dirty="0" err="1">
                <a:solidFill>
                  <a:srgbClr val="7B61C6"/>
                </a:solidFill>
              </a:rPr>
              <a:t>glycogenoses</a:t>
            </a:r>
            <a:r>
              <a:rPr lang="en-US" b="1" i="1" dirty="0">
                <a:solidFill>
                  <a:srgbClr val="7B61C6"/>
                </a:solidFill>
              </a:rPr>
              <a:t>,</a:t>
            </a:r>
            <a:r>
              <a:rPr lang="en-US" dirty="0"/>
              <a:t> lipid </a:t>
            </a:r>
            <a:r>
              <a:rPr lang="en-US" dirty="0" smtClean="0"/>
              <a:t>storage myopathies </a:t>
            </a:r>
            <a:r>
              <a:rPr lang="en-US" dirty="0"/>
              <a:t>or </a:t>
            </a:r>
            <a:r>
              <a:rPr lang="en-US" b="1" i="1" dirty="0">
                <a:solidFill>
                  <a:srgbClr val="7B61C6"/>
                </a:solidFill>
              </a:rPr>
              <a:t>central core </a:t>
            </a:r>
            <a:r>
              <a:rPr lang="en-US" dirty="0" smtClean="0"/>
              <a:t>disease with malignant hyperthermia should be ruled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2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Lab Investigations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9381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Muscle enzymes: CK, </a:t>
            </a:r>
            <a:r>
              <a:rPr lang="en-US" sz="2000" dirty="0" err="1" smtClean="0"/>
              <a:t>aldolase</a:t>
            </a:r>
            <a:r>
              <a:rPr lang="en-US" sz="2000" dirty="0" smtClean="0"/>
              <a:t>, LDH and </a:t>
            </a:r>
            <a:r>
              <a:rPr lang="en-US" sz="2000" dirty="0"/>
              <a:t>the </a:t>
            </a:r>
            <a:r>
              <a:rPr lang="en-US" sz="2000" dirty="0" smtClean="0"/>
              <a:t>aminotransferases </a:t>
            </a:r>
            <a:endParaRPr lang="en-US" sz="2000" dirty="0" smtClean="0"/>
          </a:p>
          <a:p>
            <a:r>
              <a:rPr lang="en-US" sz="2000" dirty="0" smtClean="0"/>
              <a:t>ANA</a:t>
            </a:r>
            <a:r>
              <a:rPr lang="en-US" sz="2000" dirty="0" smtClean="0"/>
              <a:t>, ENA antibodies (</a:t>
            </a:r>
            <a:r>
              <a:rPr lang="en-US" sz="2000" dirty="0"/>
              <a:t>anti-Ro/SSA, anti-La/SSB, anti-</a:t>
            </a:r>
            <a:r>
              <a:rPr lang="en-US" sz="2000" dirty="0" err="1"/>
              <a:t>Sm</a:t>
            </a:r>
            <a:r>
              <a:rPr lang="en-US" sz="2000" dirty="0"/>
              <a:t>, and anti-RNP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Myositis specific </a:t>
            </a:r>
            <a:r>
              <a:rPr lang="en-US" sz="2000" dirty="0" err="1" smtClean="0"/>
              <a:t>Ab</a:t>
            </a:r>
            <a:r>
              <a:rPr lang="en-US" sz="2000" dirty="0" smtClean="0"/>
              <a:t> (</a:t>
            </a:r>
            <a:r>
              <a:rPr lang="en-US" sz="2000" dirty="0" err="1"/>
              <a:t>eg</a:t>
            </a:r>
            <a:r>
              <a:rPr lang="en-US" sz="2000" dirty="0"/>
              <a:t>, anti-</a:t>
            </a:r>
            <a:r>
              <a:rPr lang="en-US" sz="2000" dirty="0" err="1"/>
              <a:t>histidyl</a:t>
            </a:r>
            <a:r>
              <a:rPr lang="en-US" sz="2000" dirty="0"/>
              <a:t>-t-RNA synthase [anti-Jo-1]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Genetic testing 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3062841" y="-73473"/>
            <a:ext cx="5300108" cy="24351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Strenuous </a:t>
            </a:r>
            <a:r>
              <a:rPr lang="en-US" sz="2000" dirty="0">
                <a:solidFill>
                  <a:schemeClr val="tx1"/>
                </a:solidFill>
              </a:rPr>
              <a:t>exercise, intramuscular injections, or muscle trauma in the absence of generalized muscle disease </a:t>
            </a:r>
          </a:p>
        </p:txBody>
      </p:sp>
    </p:spTree>
    <p:extLst>
      <p:ext uri="{BB962C8B-B14F-4D97-AF65-F5344CB8AC3E}">
        <p14:creationId xmlns:p14="http://schemas.microsoft.com/office/powerpoint/2010/main" val="3397300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Electromyography:</a:t>
            </a:r>
            <a:r>
              <a:rPr lang="en-US" dirty="0" smtClean="0"/>
              <a:t> An electro-diagnostic technique </a:t>
            </a:r>
            <a:r>
              <a:rPr lang="en-US" dirty="0"/>
              <a:t>for evaluating and recording the </a:t>
            </a:r>
            <a:r>
              <a:rPr lang="en-US" dirty="0" smtClean="0"/>
              <a:t>electrical activity produced by skeletal muscles, the signals can </a:t>
            </a:r>
            <a:r>
              <a:rPr lang="en-US" dirty="0"/>
              <a:t>be analyzed to detect medical </a:t>
            </a:r>
            <a:r>
              <a:rPr lang="en-US" dirty="0" smtClean="0"/>
              <a:t>abnormalities.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4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828" b="78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4935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25" b="84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130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MRI</a:t>
            </a:r>
          </a:p>
          <a:p>
            <a:endParaRPr lang="en-US" dirty="0"/>
          </a:p>
          <a:p>
            <a:r>
              <a:rPr lang="en-US" dirty="0"/>
              <a:t>Muscle biopsy</a:t>
            </a:r>
          </a:p>
        </p:txBody>
      </p:sp>
    </p:spTree>
    <p:extLst>
      <p:ext uri="{BB962C8B-B14F-4D97-AF65-F5344CB8AC3E}">
        <p14:creationId xmlns:p14="http://schemas.microsoft.com/office/powerpoint/2010/main" val="179167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yo</a:t>
            </a:r>
            <a:r>
              <a:rPr lang="en-US" dirty="0"/>
              <a:t>- </a:t>
            </a:r>
            <a:r>
              <a:rPr lang="en-US" dirty="0" smtClean="0"/>
              <a:t>is muscle, pathos is suffering in Greek</a:t>
            </a:r>
            <a:endParaRPr lang="en-US" dirty="0"/>
          </a:p>
          <a:p>
            <a:r>
              <a:rPr lang="en-US" dirty="0" smtClean="0"/>
              <a:t>Disorders </a:t>
            </a:r>
            <a:r>
              <a:rPr lang="en-US" dirty="0"/>
              <a:t>in which there is a </a:t>
            </a:r>
            <a:r>
              <a:rPr lang="en-US" dirty="0" smtClean="0"/>
              <a:t>primary functional </a:t>
            </a:r>
            <a:r>
              <a:rPr lang="en-US" dirty="0"/>
              <a:t>or structural impairment of </a:t>
            </a:r>
            <a:r>
              <a:rPr lang="en-US" dirty="0" smtClean="0"/>
              <a:t>skeletal muscle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18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Congenital Myopathies</a:t>
            </a:r>
          </a:p>
          <a:p>
            <a:r>
              <a:rPr lang="en-US" dirty="0" smtClean="0"/>
              <a:t>Muscular dystrophies</a:t>
            </a:r>
          </a:p>
          <a:p>
            <a:r>
              <a:rPr lang="en-US" dirty="0" err="1" smtClean="0"/>
              <a:t>Channelopathies</a:t>
            </a:r>
            <a:endParaRPr lang="en-US" dirty="0" smtClean="0"/>
          </a:p>
          <a:p>
            <a:r>
              <a:rPr lang="en-US" dirty="0" smtClean="0"/>
              <a:t>Metabolic myopathies</a:t>
            </a:r>
          </a:p>
          <a:p>
            <a:r>
              <a:rPr lang="en-US" dirty="0" smtClean="0"/>
              <a:t>Mitochondrial myopathies</a:t>
            </a:r>
          </a:p>
          <a:p>
            <a:r>
              <a:rPr lang="en-US" dirty="0" smtClean="0"/>
              <a:t>Inflammatory myopathies</a:t>
            </a:r>
          </a:p>
          <a:p>
            <a:r>
              <a:rPr lang="en-US" dirty="0" smtClean="0"/>
              <a:t>Acquired toxic</a:t>
            </a:r>
            <a:r>
              <a:rPr lang="en-US" dirty="0"/>
              <a:t>,</a:t>
            </a:r>
            <a:r>
              <a:rPr lang="en-US" dirty="0" smtClean="0"/>
              <a:t> infectious, and metabolic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8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9519" t="-6759" r="-17227" b="2097"/>
          <a:stretch/>
        </p:blipFill>
        <p:spPr>
          <a:xfrm>
            <a:off x="344909" y="-454717"/>
            <a:ext cx="8018040" cy="7040279"/>
          </a:xfrm>
        </p:spPr>
      </p:pic>
    </p:spTree>
    <p:extLst>
      <p:ext uri="{BB962C8B-B14F-4D97-AF65-F5344CB8AC3E}">
        <p14:creationId xmlns:p14="http://schemas.microsoft.com/office/powerpoint/2010/main" val="213314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Congenital Myopathies</a:t>
            </a:r>
          </a:p>
          <a:p>
            <a:r>
              <a:rPr lang="en-US" dirty="0" smtClean="0"/>
              <a:t>Muscular dystrophies</a:t>
            </a:r>
          </a:p>
          <a:p>
            <a:r>
              <a:rPr lang="en-US" dirty="0" err="1" smtClean="0"/>
              <a:t>Channelopathies</a:t>
            </a:r>
            <a:endParaRPr lang="en-US" dirty="0" smtClean="0"/>
          </a:p>
          <a:p>
            <a:r>
              <a:rPr lang="en-US" dirty="0" smtClean="0"/>
              <a:t>Metabolic myopathies</a:t>
            </a:r>
          </a:p>
          <a:p>
            <a:r>
              <a:rPr lang="en-US" dirty="0" smtClean="0"/>
              <a:t>Mitochondrial myopathies</a:t>
            </a:r>
          </a:p>
          <a:p>
            <a:r>
              <a:rPr lang="en-US" dirty="0" smtClean="0"/>
              <a:t>Inflammatory myopathies</a:t>
            </a:r>
          </a:p>
          <a:p>
            <a:r>
              <a:rPr lang="en-US" dirty="0" smtClean="0"/>
              <a:t>Acquired toxic</a:t>
            </a:r>
            <a:endParaRPr lang="en-US" dirty="0"/>
          </a:p>
          <a:p>
            <a:r>
              <a:rPr lang="en-US" dirty="0" smtClean="0"/>
              <a:t>Acquired infectious, and metabolic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85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7152C2"/>
                </a:solidFill>
              </a:rPr>
              <a:t>1-CONGENITAL MYOPATHIES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3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CONGENITAL MYOPATHIES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958232" cy="4144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Clinical characteristics present from birth or prenatally</a:t>
            </a:r>
          </a:p>
          <a:p>
            <a:r>
              <a:rPr lang="en-US" dirty="0" smtClean="0"/>
              <a:t>Prenatal: decreased fetal movements</a:t>
            </a:r>
          </a:p>
          <a:p>
            <a:r>
              <a:rPr lang="en-US" dirty="0" smtClean="0"/>
              <a:t>Postnatal: </a:t>
            </a:r>
            <a:r>
              <a:rPr lang="en-US" dirty="0" err="1" smtClean="0"/>
              <a:t>Hypotonia</a:t>
            </a:r>
            <a:r>
              <a:rPr lang="en-US" dirty="0" smtClean="0"/>
              <a:t>, poor respiratory effort, difficulty feeding, reduced muscle bulk, weakness</a:t>
            </a:r>
          </a:p>
          <a:p>
            <a:r>
              <a:rPr lang="en-US" dirty="0" smtClean="0"/>
              <a:t>First year and beyond: </a:t>
            </a:r>
            <a:r>
              <a:rPr lang="en-US" dirty="0" err="1" smtClean="0"/>
              <a:t>hypotonia</a:t>
            </a:r>
            <a:r>
              <a:rPr lang="en-US" dirty="0" smtClean="0"/>
              <a:t>, weakness, delayed milestones, failure to thrive, recurrent respiratory infections, </a:t>
            </a:r>
            <a:r>
              <a:rPr lang="en-US" dirty="0"/>
              <a:t>flaccid </a:t>
            </a:r>
            <a:r>
              <a:rPr lang="en-US" dirty="0" smtClean="0"/>
              <a:t>speech</a:t>
            </a:r>
          </a:p>
          <a:p>
            <a:r>
              <a:rPr lang="en-US" dirty="0" smtClean="0"/>
              <a:t>Slow or non progressive course</a:t>
            </a:r>
          </a:p>
          <a:p>
            <a:r>
              <a:rPr lang="en-US" dirty="0" smtClean="0"/>
              <a:t>No treatment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18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CONGENITAL MYOPATHIES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Central core disease</a:t>
            </a:r>
          </a:p>
          <a:p>
            <a:r>
              <a:rPr lang="en-US" dirty="0" smtClean="0"/>
              <a:t>Multicore (</a:t>
            </a:r>
            <a:r>
              <a:rPr lang="en-US" dirty="0" err="1" smtClean="0"/>
              <a:t>minicore</a:t>
            </a:r>
            <a:r>
              <a:rPr lang="en-US" dirty="0" smtClean="0"/>
              <a:t>) disease</a:t>
            </a:r>
          </a:p>
          <a:p>
            <a:r>
              <a:rPr lang="en-US" dirty="0" err="1" smtClean="0"/>
              <a:t>Nemaline</a:t>
            </a:r>
            <a:r>
              <a:rPr lang="en-US" dirty="0" smtClean="0"/>
              <a:t> myopathy</a:t>
            </a:r>
          </a:p>
          <a:p>
            <a:r>
              <a:rPr lang="en-US" dirty="0" err="1" smtClean="0"/>
              <a:t>Myotubular</a:t>
            </a:r>
            <a:r>
              <a:rPr lang="en-US" dirty="0" smtClean="0"/>
              <a:t> (</a:t>
            </a:r>
            <a:r>
              <a:rPr lang="en-US" dirty="0" err="1" smtClean="0"/>
              <a:t>centronuclear</a:t>
            </a:r>
            <a:r>
              <a:rPr lang="en-US" dirty="0" smtClean="0"/>
              <a:t>) myopathy</a:t>
            </a:r>
          </a:p>
          <a:p>
            <a:r>
              <a:rPr lang="en-US" dirty="0" err="1" smtClean="0"/>
              <a:t>Myofibrillar</a:t>
            </a:r>
            <a:r>
              <a:rPr lang="en-US" dirty="0" smtClean="0"/>
              <a:t> (</a:t>
            </a:r>
            <a:r>
              <a:rPr lang="en-US" dirty="0" err="1" smtClean="0"/>
              <a:t>desmin</a:t>
            </a:r>
            <a:r>
              <a:rPr lang="en-US" dirty="0" smtClean="0"/>
              <a:t> related)</a:t>
            </a:r>
          </a:p>
          <a:p>
            <a:r>
              <a:rPr lang="en-US" dirty="0" smtClean="0"/>
              <a:t>Congenital fiber type disproportion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89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CONGENITAL MYOPATHIES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Management: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- genetic counseling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- detection and treatment of orthopedic complications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-prevention of complications (e.g. general anesthesia)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Malignant </a:t>
            </a:r>
            <a:r>
              <a:rPr lang="en-US" sz="2800" dirty="0" smtClean="0"/>
              <a:t>Hyperthermia</a:t>
            </a:r>
            <a:r>
              <a:rPr lang="en-US" sz="2800" dirty="0"/>
              <a:t> </a:t>
            </a:r>
            <a:r>
              <a:rPr lang="en-US" sz="2800" dirty="0" smtClean="0"/>
              <a:t>(MH)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109868" cy="4289611"/>
          </a:xfrm>
        </p:spPr>
        <p:txBody>
          <a:bodyPr>
            <a:normAutofit/>
          </a:bodyPr>
          <a:lstStyle/>
          <a:p>
            <a:r>
              <a:rPr lang="en-US" dirty="0" err="1"/>
              <a:t>H</a:t>
            </a:r>
            <a:r>
              <a:rPr lang="en-US" dirty="0" err="1" smtClean="0"/>
              <a:t>ypermetabolic</a:t>
            </a:r>
            <a:r>
              <a:rPr lang="en-US" dirty="0" smtClean="0"/>
              <a:t> crisis</a:t>
            </a:r>
          </a:p>
          <a:p>
            <a:r>
              <a:rPr lang="en-US" dirty="0" smtClean="0"/>
              <a:t>MH</a:t>
            </a:r>
            <a:r>
              <a:rPr lang="en-US" dirty="0"/>
              <a:t>-</a:t>
            </a:r>
            <a:r>
              <a:rPr lang="en-US" dirty="0" smtClean="0"/>
              <a:t>susceptible </a:t>
            </a:r>
            <a:r>
              <a:rPr lang="en-US" dirty="0"/>
              <a:t>individual is exposed to a volatile </a:t>
            </a:r>
            <a:r>
              <a:rPr lang="en-US" dirty="0" smtClean="0"/>
              <a:t>anesthetic or succinylcholine</a:t>
            </a:r>
          </a:p>
          <a:p>
            <a:r>
              <a:rPr lang="en-US" dirty="0"/>
              <a:t>G</a:t>
            </a:r>
            <a:r>
              <a:rPr lang="en-US" dirty="0" smtClean="0"/>
              <a:t>enetic </a:t>
            </a:r>
            <a:r>
              <a:rPr lang="en-US" dirty="0"/>
              <a:t>skeletal muscle receptor abnormalities, allowing excessive calcium accumulation in the presence of certain anesthetic triggering </a:t>
            </a:r>
            <a:r>
              <a:rPr lang="en-US" dirty="0" smtClean="0"/>
              <a:t>agents</a:t>
            </a:r>
          </a:p>
        </p:txBody>
      </p:sp>
    </p:spTree>
    <p:extLst>
      <p:ext uri="{BB962C8B-B14F-4D97-AF65-F5344CB8AC3E}">
        <p14:creationId xmlns:p14="http://schemas.microsoft.com/office/powerpoint/2010/main" val="2990700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MH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058574"/>
              </p:ext>
            </p:extLst>
          </p:nvPr>
        </p:nvGraphicFramePr>
        <p:xfrm>
          <a:off x="792162" y="1761565"/>
          <a:ext cx="7570787" cy="4289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4497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048220" cy="42896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Masseter spasm </a:t>
            </a:r>
            <a:r>
              <a:rPr lang="en-US" sz="2600" dirty="0">
                <a:solidFill>
                  <a:srgbClr val="000000"/>
                </a:solidFill>
              </a:rPr>
              <a:t>i</a:t>
            </a:r>
            <a:r>
              <a:rPr lang="en-US" sz="2600" dirty="0" smtClean="0">
                <a:solidFill>
                  <a:srgbClr val="000000"/>
                </a:solidFill>
              </a:rPr>
              <a:t>mmediately </a:t>
            </a:r>
            <a:r>
              <a:rPr lang="en-US" sz="2600" dirty="0">
                <a:solidFill>
                  <a:srgbClr val="000000"/>
                </a:solidFill>
              </a:rPr>
              <a:t>following anesthetic </a:t>
            </a:r>
            <a:r>
              <a:rPr lang="en-US" sz="2600" dirty="0" smtClean="0">
                <a:solidFill>
                  <a:srgbClr val="000000"/>
                </a:solidFill>
              </a:rPr>
              <a:t>induction</a:t>
            </a:r>
          </a:p>
          <a:p>
            <a:pPr>
              <a:lnSpc>
                <a:spcPct val="130000"/>
              </a:lnSpc>
            </a:pPr>
            <a:r>
              <a:rPr lang="en-US" sz="2600" dirty="0" err="1" smtClean="0">
                <a:solidFill>
                  <a:srgbClr val="000000"/>
                </a:solidFill>
              </a:rPr>
              <a:t>Hypercarbia</a:t>
            </a:r>
            <a:r>
              <a:rPr lang="en-US" sz="2600" dirty="0" smtClean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Sinus tachycardia	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Generalized muscular rigidity	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Tachypnea	</a:t>
            </a:r>
          </a:p>
          <a:p>
            <a:pPr>
              <a:lnSpc>
                <a:spcPct val="130000"/>
              </a:lnSpc>
            </a:pPr>
            <a:r>
              <a:rPr lang="en-US" sz="2600" dirty="0" smtClean="0">
                <a:solidFill>
                  <a:srgbClr val="000000"/>
                </a:solidFill>
              </a:rPr>
              <a:t>Cyanosis</a:t>
            </a:r>
            <a:r>
              <a:rPr lang="en-US" sz="2600" dirty="0">
                <a:solidFill>
                  <a:srgbClr val="000000"/>
                </a:solidFill>
              </a:rPr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24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065842" cy="4289611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=8wa04qYsaps</a:t>
            </a:r>
          </a:p>
        </p:txBody>
      </p:sp>
    </p:spTree>
    <p:extLst>
      <p:ext uri="{BB962C8B-B14F-4D97-AF65-F5344CB8AC3E}">
        <p14:creationId xmlns:p14="http://schemas.microsoft.com/office/powerpoint/2010/main" val="383423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Rapidly </a:t>
            </a:r>
            <a:r>
              <a:rPr lang="en-US" sz="2000" dirty="0"/>
              <a:t>increasing </a:t>
            </a:r>
            <a:r>
              <a:rPr lang="en-US" sz="2000" dirty="0" smtClean="0">
                <a:solidFill>
                  <a:srgbClr val="000000"/>
                </a:solidFill>
              </a:rPr>
              <a:t>temperature is a </a:t>
            </a:r>
            <a:r>
              <a:rPr lang="en-US" sz="2000" i="1" dirty="0">
                <a:solidFill>
                  <a:srgbClr val="000000"/>
                </a:solidFill>
              </a:rPr>
              <a:t>later sign </a:t>
            </a:r>
            <a:r>
              <a:rPr lang="en-US" sz="2000" dirty="0">
                <a:solidFill>
                  <a:srgbClr val="000000"/>
                </a:solidFill>
              </a:rPr>
              <a:t>of MH </a:t>
            </a:r>
            <a:r>
              <a:rPr lang="en-US" sz="2000" dirty="0"/>
              <a:t>and is typically absent when the diagnosis is initially suspected	</a:t>
            </a:r>
          </a:p>
          <a:p>
            <a:r>
              <a:rPr lang="en-US" sz="2000" dirty="0" smtClean="0"/>
              <a:t>Sweating</a:t>
            </a:r>
            <a:r>
              <a:rPr lang="en-US" sz="2000" dirty="0"/>
              <a:t>		</a:t>
            </a:r>
          </a:p>
          <a:p>
            <a:r>
              <a:rPr lang="en-US" sz="2000" dirty="0"/>
              <a:t>Cola-colored urine	</a:t>
            </a:r>
          </a:p>
          <a:p>
            <a:r>
              <a:rPr lang="en-US" sz="2000" dirty="0"/>
              <a:t>Ventricular fibrillation	</a:t>
            </a:r>
          </a:p>
          <a:p>
            <a:pPr marL="0" indent="0">
              <a:buNone/>
            </a:pPr>
            <a:r>
              <a:rPr lang="en-US" sz="2000" dirty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007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lnSpc>
                <a:spcPct val="130000"/>
              </a:lnSpc>
              <a:buNone/>
            </a:pPr>
            <a:r>
              <a:rPr lang="en-US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2-MUSCULAR </a:t>
            </a:r>
            <a:r>
              <a:rPr lang="en-US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DYSTROPHIES (MD)</a:t>
            </a:r>
          </a:p>
        </p:txBody>
      </p:sp>
    </p:spTree>
    <p:extLst>
      <p:ext uri="{BB962C8B-B14F-4D97-AF65-F5344CB8AC3E}">
        <p14:creationId xmlns:p14="http://schemas.microsoft.com/office/powerpoint/2010/main" val="749709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081597"/>
          </a:xfrm>
        </p:spPr>
        <p:txBody>
          <a:bodyPr/>
          <a:lstStyle/>
          <a:p>
            <a:r>
              <a:rPr lang="en-US" sz="3200" dirty="0" smtClean="0"/>
              <a:t>MUSCULAR DYSTROPHIES (MD)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863274" cy="4289611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nherited myopathies</a:t>
            </a:r>
          </a:p>
          <a:p>
            <a:r>
              <a:rPr lang="en-US" dirty="0"/>
              <a:t>Variable age at </a:t>
            </a:r>
            <a:r>
              <a:rPr lang="en-US" dirty="0" smtClean="0"/>
              <a:t>onset</a:t>
            </a:r>
          </a:p>
          <a:p>
            <a:r>
              <a:rPr lang="en-US" dirty="0" smtClean="0"/>
              <a:t>Progressive degeneration of the muscles with connective tissue replacing muscle fibers</a:t>
            </a:r>
          </a:p>
          <a:p>
            <a:r>
              <a:rPr lang="en-US" dirty="0" smtClean="0"/>
              <a:t>Systemic involvement</a:t>
            </a:r>
          </a:p>
        </p:txBody>
      </p:sp>
    </p:spTree>
    <p:extLst>
      <p:ext uri="{BB962C8B-B14F-4D97-AF65-F5344CB8AC3E}">
        <p14:creationId xmlns:p14="http://schemas.microsoft.com/office/powerpoint/2010/main" val="1296506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MD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904641" cy="601944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Dystrophinopathies (</a:t>
            </a:r>
            <a:r>
              <a:rPr lang="en-US" sz="2300" dirty="0"/>
              <a:t>D</a:t>
            </a:r>
            <a:r>
              <a:rPr lang="en-US" sz="2300" dirty="0" smtClean="0"/>
              <a:t>uchenne and </a:t>
            </a:r>
            <a:r>
              <a:rPr lang="en-US" sz="2300" dirty="0" err="1" smtClean="0"/>
              <a:t>Beker</a:t>
            </a:r>
            <a:r>
              <a:rPr lang="en-US" sz="2300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Emery-</a:t>
            </a:r>
            <a:r>
              <a:rPr lang="en-US" sz="2300" dirty="0" err="1" smtClean="0"/>
              <a:t>Dreifuss</a:t>
            </a:r>
            <a:r>
              <a:rPr lang="en-US" sz="2300" dirty="0" smtClean="0"/>
              <a:t> muscular dystrophy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err="1" smtClean="0"/>
              <a:t>Barths</a:t>
            </a:r>
            <a:r>
              <a:rPr lang="en-US" sz="2300" dirty="0" smtClean="0"/>
              <a:t> syndrome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300" dirty="0" smtClean="0"/>
              <a:t>Autosomal dominant dystrophies: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        -</a:t>
            </a:r>
            <a:r>
              <a:rPr lang="en-US" sz="2300" dirty="0" err="1" smtClean="0"/>
              <a:t>Facioscapulohumeral</a:t>
            </a:r>
            <a:r>
              <a:rPr lang="en-US" sz="2300" dirty="0" smtClean="0"/>
              <a:t> MD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        -</a:t>
            </a:r>
            <a:r>
              <a:rPr lang="en-US" sz="2300" dirty="0" err="1" smtClean="0"/>
              <a:t>Oculopharyngeal</a:t>
            </a:r>
            <a:r>
              <a:rPr lang="en-US" sz="2300" dirty="0" smtClean="0"/>
              <a:t> MD</a:t>
            </a:r>
          </a:p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        -Classic, Congenital and Proximal </a:t>
            </a:r>
            <a:r>
              <a:rPr lang="en-US" sz="2300" dirty="0" err="1" smtClean="0"/>
              <a:t>myotonic</a:t>
            </a:r>
            <a:r>
              <a:rPr lang="en-US" sz="2300" dirty="0" smtClean="0"/>
              <a:t> dystrophy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n-US" sz="2300" dirty="0"/>
              <a:t> </a:t>
            </a:r>
            <a:r>
              <a:rPr lang="en-US" sz="2300" dirty="0" smtClean="0"/>
              <a:t>Limb girdle MD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500" dirty="0" smtClean="0"/>
              <a:t>                   </a:t>
            </a:r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600" dirty="0" smtClean="0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2a-DYSTROPHINOPATHIES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X linked recessive disorders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Duchenne &amp;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Becker (DMD, BD)</a:t>
            </a:r>
          </a:p>
          <a:p>
            <a:r>
              <a:rPr lang="en-US" dirty="0" smtClean="0"/>
              <a:t>Caused by mutation in the </a:t>
            </a:r>
            <a:r>
              <a:rPr lang="en-US" dirty="0" err="1" smtClean="0"/>
              <a:t>dystrophin</a:t>
            </a:r>
            <a:r>
              <a:rPr lang="en-US" dirty="0" smtClean="0"/>
              <a:t> gene</a:t>
            </a:r>
          </a:p>
          <a:p>
            <a:r>
              <a:rPr lang="en-US" dirty="0" err="1"/>
              <a:t>Dystrophin</a:t>
            </a:r>
            <a:r>
              <a:rPr lang="en-US" dirty="0"/>
              <a:t> </a:t>
            </a:r>
            <a:r>
              <a:rPr lang="en-US" dirty="0" smtClean="0"/>
              <a:t>provides </a:t>
            </a:r>
            <a:r>
              <a:rPr lang="en-US" dirty="0"/>
              <a:t>mechanical reinforcement to the sarcolemma and stabilizes the glycoprotein </a:t>
            </a:r>
            <a:r>
              <a:rPr lang="en-US" dirty="0" smtClean="0"/>
              <a:t>complex</a:t>
            </a:r>
          </a:p>
          <a:p>
            <a:r>
              <a:rPr lang="en-US" dirty="0" smtClean="0"/>
              <a:t>Its absence causes digestion of </a:t>
            </a:r>
            <a:r>
              <a:rPr lang="en-US" dirty="0"/>
              <a:t>the glycoprotein complex </a:t>
            </a:r>
            <a:endParaRPr lang="en-US" dirty="0" smtClean="0"/>
          </a:p>
          <a:p>
            <a:r>
              <a:rPr lang="en-US" dirty="0" smtClean="0"/>
              <a:t>This initiates degeneration </a:t>
            </a:r>
            <a:r>
              <a:rPr lang="en-US" dirty="0"/>
              <a:t>of muscle fibers, resulting in muscle weakness.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56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Duchenne MD (DMD)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Weakness of upper and lower </a:t>
            </a:r>
            <a:r>
              <a:rPr lang="en-US" dirty="0" smtClean="0"/>
              <a:t>limbs that is </a:t>
            </a:r>
            <a:r>
              <a:rPr lang="en-US" dirty="0"/>
              <a:t>more pronounced </a:t>
            </a:r>
            <a:r>
              <a:rPr lang="en-US" dirty="0" smtClean="0"/>
              <a:t>proximally</a:t>
            </a:r>
          </a:p>
          <a:p>
            <a:r>
              <a:rPr lang="en-US" dirty="0" err="1" smtClean="0"/>
              <a:t>Scapulo-peroneal</a:t>
            </a:r>
            <a:r>
              <a:rPr lang="en-US" dirty="0" smtClean="0"/>
              <a:t> distribution: TA and peronei muscles more than gastrocnemius and </a:t>
            </a:r>
            <a:r>
              <a:rPr lang="en-US" dirty="0" err="1" smtClean="0"/>
              <a:t>tibialis</a:t>
            </a:r>
            <a:r>
              <a:rPr lang="en-US" dirty="0" smtClean="0"/>
              <a:t> posterior</a:t>
            </a:r>
          </a:p>
          <a:p>
            <a:r>
              <a:rPr lang="en-US" dirty="0" smtClean="0"/>
              <a:t>Neck flexors, wrist and digit extensors</a:t>
            </a:r>
            <a:endParaRPr lang="en-US" dirty="0"/>
          </a:p>
          <a:p>
            <a:r>
              <a:rPr lang="en-US" dirty="0" smtClean="0"/>
              <a:t>Respiratory muscles</a:t>
            </a:r>
          </a:p>
          <a:p>
            <a:r>
              <a:rPr lang="en-US" dirty="0" smtClean="0"/>
              <a:t>Sparing of the cranial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9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Duchenne MD </a:t>
            </a:r>
            <a:r>
              <a:rPr lang="en-US" sz="4000" dirty="0" smtClean="0"/>
              <a:t>(DMD)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Motor developmental delay</a:t>
            </a:r>
          </a:p>
          <a:p>
            <a:r>
              <a:rPr lang="en-US" dirty="0" smtClean="0"/>
              <a:t>Toe walking, </a:t>
            </a:r>
            <a:r>
              <a:rPr lang="en-US" dirty="0"/>
              <a:t>as a compensation for the progressive weakness of the knee </a:t>
            </a:r>
            <a:r>
              <a:rPr lang="en-US" dirty="0" smtClean="0"/>
              <a:t>extensors</a:t>
            </a:r>
          </a:p>
          <a:p>
            <a:r>
              <a:rPr lang="en-US" dirty="0" smtClean="0"/>
              <a:t>difficulty rising from sitting position</a:t>
            </a:r>
          </a:p>
          <a:p>
            <a:r>
              <a:rPr lang="en-US" dirty="0" smtClean="0"/>
              <a:t>Gower’s sign</a:t>
            </a:r>
          </a:p>
          <a:p>
            <a:r>
              <a:rPr lang="en-US" dirty="0"/>
              <a:t>lumbar lordosis</a:t>
            </a:r>
            <a:r>
              <a:rPr lang="en-US" dirty="0" smtClean="0"/>
              <a:t>, </a:t>
            </a:r>
            <a:r>
              <a:rPr lang="en-US" dirty="0"/>
              <a:t>waddling </a:t>
            </a:r>
            <a:r>
              <a:rPr lang="en-US" dirty="0" smtClean="0"/>
              <a:t>gait, pseudo-hypertrophy of the calves</a:t>
            </a:r>
          </a:p>
          <a:p>
            <a:r>
              <a:rPr lang="en-US" dirty="0" smtClean="0"/>
              <a:t>12 years: loss of ambulation, marked wasting of muscles, contractures, </a:t>
            </a:r>
            <a:r>
              <a:rPr lang="en-US" dirty="0" err="1" smtClean="0"/>
              <a:t>kypho</a:t>
            </a:r>
            <a:r>
              <a:rPr lang="en-US" dirty="0" smtClean="0"/>
              <a:t>-scoliosis, exaggerated lumbar lordosis</a:t>
            </a:r>
          </a:p>
          <a:p>
            <a:r>
              <a:rPr lang="en-US" dirty="0" smtClean="0"/>
              <a:t>Death due to respiratory complications between 15-30 years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73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SYSTEMIC INVOVEMENT: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Cardiomyopathy: CHF and arrhythmias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Malignant Hyperthermia like reactions with rhabdomyolysis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Intestinal pseudo-obstruction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CNS involvement: Mental retardation, learning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4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INVESTIGATIONS: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CK is markedly elevated early in the disease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Electromyography: </a:t>
            </a:r>
            <a:r>
              <a:rPr lang="en-US" dirty="0" err="1" smtClean="0"/>
              <a:t>myopathic</a:t>
            </a:r>
            <a:r>
              <a:rPr lang="en-US" dirty="0" smtClean="0"/>
              <a:t> potentials</a:t>
            </a:r>
          </a:p>
          <a:p>
            <a:pPr>
              <a:buFont typeface="Wingdings" charset="2"/>
              <a:buChar char="§"/>
            </a:pPr>
            <a:r>
              <a:rPr lang="en-US" dirty="0" smtClean="0"/>
              <a:t>Muscle biopsy: necrosis,</a:t>
            </a:r>
            <a:r>
              <a:rPr lang="en-US" dirty="0"/>
              <a:t> replacement with connective tissue and </a:t>
            </a:r>
            <a:r>
              <a:rPr lang="en-US" dirty="0" smtClean="0"/>
              <a:t>fibrosis, variation in muscle fiber size, absent </a:t>
            </a:r>
            <a:r>
              <a:rPr lang="en-US" dirty="0" err="1" smtClean="0"/>
              <a:t>dystrophin</a:t>
            </a:r>
            <a:r>
              <a:rPr lang="en-US" dirty="0" smtClean="0"/>
              <a:t>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6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Management:</a:t>
            </a:r>
          </a:p>
          <a:p>
            <a:pPr>
              <a:buFont typeface="Courier New"/>
              <a:buChar char="o"/>
            </a:pPr>
            <a:r>
              <a:rPr lang="en-US" dirty="0"/>
              <a:t>  </a:t>
            </a:r>
            <a:r>
              <a:rPr lang="en-US" dirty="0" smtClean="0"/>
              <a:t>  Early detection of systemic involvement:</a:t>
            </a:r>
          </a:p>
          <a:p>
            <a:pPr lvl="2"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Assessing for evidence of cardiac dysfunction and treatment accordingly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 Screening for orthopedic complications to maintain function and prevent contractures</a:t>
            </a:r>
          </a:p>
          <a:p>
            <a:pPr lvl="2">
              <a:buFont typeface="Arial"/>
              <a:buChar char="•"/>
            </a:pPr>
            <a:r>
              <a:rPr lang="en-US" dirty="0"/>
              <a:t>dietary calcium and vitamin D supplementation, and yearly DXA scanning </a:t>
            </a:r>
            <a:endParaRPr lang="en-US" dirty="0" smtClean="0"/>
          </a:p>
          <a:p>
            <a:pPr lvl="2">
              <a:buFont typeface="Arial"/>
              <a:buChar char="•"/>
            </a:pPr>
            <a:r>
              <a:rPr lang="en-US" dirty="0" smtClean="0"/>
              <a:t>Weight and growth monitoring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Avoidance of anesthesia and sedation if possible</a:t>
            </a:r>
          </a:p>
          <a:p>
            <a:pPr lvl="2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1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STEPS:</a:t>
            </a:r>
            <a:endParaRPr lang="en-US" dirty="0"/>
          </a:p>
          <a:p>
            <a:r>
              <a:rPr lang="en-US" dirty="0"/>
              <a:t>Distinguishing true muscle weakness </a:t>
            </a:r>
            <a:r>
              <a:rPr lang="en-US" dirty="0" smtClean="0"/>
              <a:t>from other symptoms</a:t>
            </a:r>
          </a:p>
          <a:p>
            <a:r>
              <a:rPr lang="en-US" dirty="0" smtClean="0"/>
              <a:t>Distinguishing CNS from PNS lesions</a:t>
            </a:r>
          </a:p>
          <a:p>
            <a:r>
              <a:rPr lang="en-US" dirty="0" smtClean="0"/>
              <a:t>Determining the etiology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784609" y="401924"/>
            <a:ext cx="4169484" cy="323257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ASTHENIA</a:t>
            </a:r>
          </a:p>
          <a:p>
            <a:pPr algn="ctr"/>
            <a:r>
              <a:rPr lang="en-US" sz="2000" dirty="0" smtClean="0"/>
              <a:t>Motor </a:t>
            </a:r>
            <a:r>
              <a:rPr lang="en-US" sz="2000" dirty="0"/>
              <a:t>impairment due to pain or joint </a:t>
            </a:r>
            <a:r>
              <a:rPr lang="en-US" sz="2000" dirty="0" smtClean="0"/>
              <a:t>dysfunction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188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66544"/>
          </a:xfrm>
        </p:spPr>
        <p:txBody>
          <a:bodyPr>
            <a:normAutofit/>
          </a:bodyPr>
          <a:lstStyle/>
          <a:p>
            <a:pPr lvl="1">
              <a:buFont typeface="Courier New"/>
              <a:buChar char="o"/>
            </a:pPr>
            <a:r>
              <a:rPr lang="en-US" dirty="0"/>
              <a:t>Glucocorticoids are the mainstay </a:t>
            </a: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boys </a:t>
            </a:r>
            <a:r>
              <a:rPr lang="en-US" dirty="0" smtClean="0"/>
              <a:t>5 years </a:t>
            </a:r>
            <a:r>
              <a:rPr lang="en-US" dirty="0"/>
              <a:t>of age and older </a:t>
            </a:r>
            <a:r>
              <a:rPr lang="en-US" dirty="0" smtClean="0"/>
              <a:t>who </a:t>
            </a:r>
            <a:r>
              <a:rPr lang="en-US" dirty="0"/>
              <a:t>are no longer gaining motor skills, or whose motor skills are </a:t>
            </a:r>
            <a:r>
              <a:rPr lang="en-US" dirty="0" smtClean="0"/>
              <a:t>declining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It increases </a:t>
            </a:r>
            <a:r>
              <a:rPr lang="en-US" dirty="0"/>
              <a:t>strength, muscle function, and pulmonary function </a:t>
            </a: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Reduces </a:t>
            </a:r>
            <a:r>
              <a:rPr lang="en-US" dirty="0"/>
              <a:t>cardiomyopathy and lowers mortality </a:t>
            </a: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Has an anabolic action </a:t>
            </a:r>
            <a:r>
              <a:rPr lang="en-US" dirty="0"/>
              <a:t>in contrast to its catabolic action on normal skeletal muscle in unaffected people</a:t>
            </a:r>
            <a:r>
              <a:rPr lang="en-US" dirty="0" smtClean="0"/>
              <a:t>.  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Stabilizes sarcolemma</a:t>
            </a:r>
          </a:p>
        </p:txBody>
      </p:sp>
    </p:spTree>
    <p:extLst>
      <p:ext uri="{BB962C8B-B14F-4D97-AF65-F5344CB8AC3E}">
        <p14:creationId xmlns:p14="http://schemas.microsoft.com/office/powerpoint/2010/main" val="177340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93070"/>
          </a:xfrm>
        </p:spPr>
        <p:txBody>
          <a:bodyPr>
            <a:normAutofit lnSpcReduction="10000"/>
          </a:bodyPr>
          <a:lstStyle/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Weight gain, </a:t>
            </a:r>
          </a:p>
          <a:p>
            <a:pPr>
              <a:buFont typeface="Courier New"/>
              <a:buChar char="o"/>
            </a:pPr>
            <a:r>
              <a:rPr lang="en-US" dirty="0" err="1" smtClean="0">
                <a:solidFill>
                  <a:schemeClr val="tx1"/>
                </a:solidFill>
              </a:rPr>
              <a:t>cushingoid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facial </a:t>
            </a:r>
            <a:r>
              <a:rPr lang="en-US" dirty="0" smtClean="0">
                <a:solidFill>
                  <a:schemeClr val="tx1"/>
                </a:solidFill>
              </a:rPr>
              <a:t>appearance, acne 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short stature, </a:t>
            </a:r>
            <a:r>
              <a:rPr lang="en-US" dirty="0">
                <a:solidFill>
                  <a:schemeClr val="tx1"/>
                </a:solidFill>
              </a:rPr>
              <a:t>compression fractures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delayed puberty 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excessive hair growth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gastrointestinal bleeding</a:t>
            </a:r>
          </a:p>
          <a:p>
            <a:pPr>
              <a:buFont typeface="Courier New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Psychosis, and behavioral changes</a:t>
            </a:r>
          </a:p>
          <a:p>
            <a:pPr>
              <a:buFont typeface="Courier New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831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Becker Dystrophy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age at onset</a:t>
            </a:r>
          </a:p>
          <a:p>
            <a:r>
              <a:rPr lang="en-US" dirty="0" smtClean="0"/>
              <a:t>Less severe symptoms</a:t>
            </a:r>
          </a:p>
          <a:p>
            <a:r>
              <a:rPr lang="en-US" dirty="0" smtClean="0"/>
              <a:t>Loss of ambulation is usually in the 4</a:t>
            </a:r>
            <a:r>
              <a:rPr lang="en-US" baseline="30000" dirty="0" smtClean="0"/>
              <a:t>th</a:t>
            </a:r>
            <a:r>
              <a:rPr lang="en-US" dirty="0" smtClean="0"/>
              <a:t> decade</a:t>
            </a:r>
          </a:p>
          <a:p>
            <a:r>
              <a:rPr lang="en-US" dirty="0" smtClean="0"/>
              <a:t>Muscle biopsy shows decreased staining patterns rather than complete absence of </a:t>
            </a:r>
            <a:r>
              <a:rPr lang="en-US" dirty="0" err="1" smtClean="0"/>
              <a:t>dystrophin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0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2b- </a:t>
            </a:r>
            <a:r>
              <a:rPr lang="en-US" sz="4400" dirty="0" err="1" smtClean="0"/>
              <a:t>Myotonic</a:t>
            </a:r>
            <a:r>
              <a:rPr lang="en-US" sz="4400" dirty="0" smtClean="0"/>
              <a:t> Dystrophy (MD):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most prevalent inherited neuromuscular disease in adults</a:t>
            </a:r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Age of onset average is 29 years</a:t>
            </a:r>
          </a:p>
          <a:p>
            <a:r>
              <a:rPr lang="en-US" dirty="0" err="1" smtClean="0"/>
              <a:t>Myotonia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eakness of the forearms and </a:t>
            </a:r>
            <a:r>
              <a:rPr lang="en-US" dirty="0" err="1" smtClean="0"/>
              <a:t>peroneal</a:t>
            </a:r>
            <a:r>
              <a:rPr lang="en-US" dirty="0" smtClean="0"/>
              <a:t> muscles</a:t>
            </a:r>
          </a:p>
          <a:p>
            <a:r>
              <a:rPr lang="en-US" dirty="0" smtClean="0"/>
              <a:t>Ptosis and weakness of other facial muscles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2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Frontal bolding</a:t>
            </a:r>
          </a:p>
          <a:p>
            <a:r>
              <a:rPr lang="en-US" dirty="0" smtClean="0"/>
              <a:t>Mild axonal neuropathy</a:t>
            </a:r>
          </a:p>
          <a:p>
            <a:r>
              <a:rPr lang="en-US" dirty="0" smtClean="0"/>
              <a:t>Heart involvement</a:t>
            </a:r>
          </a:p>
          <a:p>
            <a:r>
              <a:rPr lang="en-US" dirty="0" smtClean="0"/>
              <a:t>GIT </a:t>
            </a:r>
            <a:r>
              <a:rPr lang="en-US" dirty="0" err="1" smtClean="0"/>
              <a:t>dys</a:t>
            </a:r>
            <a:r>
              <a:rPr lang="en-US" dirty="0" smtClean="0"/>
              <a:t>-motility, constipation and diarrhea</a:t>
            </a:r>
          </a:p>
          <a:p>
            <a:r>
              <a:rPr lang="en-US" dirty="0" smtClean="0"/>
              <a:t>Cataract</a:t>
            </a:r>
          </a:p>
          <a:p>
            <a:r>
              <a:rPr lang="en-US" dirty="0" smtClean="0"/>
              <a:t>Endocrine abnormalities</a:t>
            </a:r>
          </a:p>
          <a:p>
            <a:r>
              <a:rPr lang="en-US" dirty="0" smtClean="0"/>
              <a:t>Low 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49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602" b="86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457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3-INFLAMMATORY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MYOPATHIES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6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INFLAMMATORY MYOPATHIES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Polymyositis</a:t>
            </a:r>
            <a:r>
              <a:rPr lang="en-US" dirty="0" smtClean="0"/>
              <a:t> (PM)</a:t>
            </a:r>
          </a:p>
          <a:p>
            <a:r>
              <a:rPr lang="en-US" dirty="0" err="1" smtClean="0"/>
              <a:t>Dermatomyositis</a:t>
            </a:r>
            <a:r>
              <a:rPr lang="en-US" dirty="0" smtClean="0"/>
              <a:t> (DM)</a:t>
            </a:r>
          </a:p>
          <a:p>
            <a:r>
              <a:rPr lang="en-US" dirty="0" smtClean="0"/>
              <a:t>Inclusion body myositis (IBM)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67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and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Epidemiology: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/>
              <a:t>combined incidence </a:t>
            </a:r>
            <a:r>
              <a:rPr lang="en-US" dirty="0" smtClean="0"/>
              <a:t>is 2/100,000 </a:t>
            </a:r>
            <a:r>
              <a:rPr lang="en-US" dirty="0"/>
              <a:t>annually </a:t>
            </a:r>
            <a:endParaRPr lang="en-US" dirty="0" smtClean="0"/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rgbClr val="7152C2"/>
                </a:solidFill>
              </a:rPr>
              <a:t>Female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male ratio of 2:1</a:t>
            </a:r>
          </a:p>
          <a:p>
            <a:pPr lvl="1">
              <a:lnSpc>
                <a:spcPct val="200000"/>
              </a:lnSpc>
            </a:pPr>
            <a:r>
              <a:rPr lang="en-US" dirty="0"/>
              <a:t>DM affects </a:t>
            </a:r>
            <a:r>
              <a:rPr lang="en-US" dirty="0">
                <a:solidFill>
                  <a:srgbClr val="7152C2"/>
                </a:solidFill>
              </a:rPr>
              <a:t>children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dults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PM affects mainly adults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The </a:t>
            </a:r>
            <a:r>
              <a:rPr lang="en-US" dirty="0"/>
              <a:t>peak incidence in adults occurs between the ages of </a:t>
            </a:r>
            <a:r>
              <a:rPr lang="en-US" dirty="0" smtClean="0"/>
              <a:t>40-50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199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&amp;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IMMUNOPATHOGENESIS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71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Distinguishing between myopathy and </a:t>
            </a:r>
            <a:r>
              <a:rPr lang="en-US" dirty="0" err="1" smtClean="0"/>
              <a:t>nonmyopathic</a:t>
            </a:r>
            <a:r>
              <a:rPr lang="en-US" dirty="0" smtClean="0"/>
              <a:t> pain </a:t>
            </a:r>
            <a:r>
              <a:rPr lang="en-US" dirty="0"/>
              <a:t>or weakness is the first step in evaluating patients </a:t>
            </a:r>
            <a:r>
              <a:rPr lang="en-US" dirty="0" smtClean="0"/>
              <a:t>with muscle</a:t>
            </a:r>
            <a:r>
              <a:rPr lang="en-US" dirty="0"/>
              <a:t>-related complaints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SOB,  joint pain, fatigue, poor exercise tolerance, or </a:t>
            </a:r>
            <a:r>
              <a:rPr lang="en-US" dirty="0" err="1"/>
              <a:t>paresthesias</a:t>
            </a:r>
            <a:r>
              <a:rPr lang="en-US" dirty="0"/>
              <a:t>,  rather than a true muscle </a:t>
            </a:r>
            <a:r>
              <a:rPr lang="en-US" dirty="0" smtClean="0"/>
              <a:t>weakness</a:t>
            </a:r>
          </a:p>
          <a:p>
            <a:pPr>
              <a:lnSpc>
                <a:spcPct val="150000"/>
              </a:lnSpc>
            </a:pPr>
            <a:r>
              <a:rPr lang="en-US" dirty="0"/>
              <a:t>H</a:t>
            </a:r>
            <a:r>
              <a:rPr lang="en-US" dirty="0" smtClean="0"/>
              <a:t>eart </a:t>
            </a:r>
            <a:r>
              <a:rPr lang="en-US" dirty="0" smtClean="0"/>
              <a:t>failure, arthritis, depression…</a:t>
            </a:r>
          </a:p>
        </p:txBody>
      </p:sp>
    </p:spTree>
    <p:extLst>
      <p:ext uri="{BB962C8B-B14F-4D97-AF65-F5344CB8AC3E}">
        <p14:creationId xmlns:p14="http://schemas.microsoft.com/office/powerpoint/2010/main" val="253050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and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5548650"/>
          </a:xfrm>
        </p:spPr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M</a:t>
            </a:r>
            <a:r>
              <a:rPr lang="en-US" sz="2000" dirty="0" smtClean="0"/>
              <a:t>ulti-system disorders.</a:t>
            </a:r>
          </a:p>
          <a:p>
            <a:pPr lvl="2">
              <a:lnSpc>
                <a:spcPct val="140000"/>
              </a:lnSpc>
            </a:pPr>
            <a:r>
              <a:rPr lang="en-US" sz="2000" dirty="0"/>
              <a:t>Sub-acute progressive proximal skeletal muscle weakness. </a:t>
            </a:r>
            <a:endParaRPr lang="en-US" sz="2000" dirty="0" smtClean="0"/>
          </a:p>
          <a:p>
            <a:pPr lvl="2">
              <a:lnSpc>
                <a:spcPct val="140000"/>
              </a:lnSpc>
            </a:pPr>
            <a:r>
              <a:rPr lang="en-US" sz="2000" dirty="0"/>
              <a:t>M</a:t>
            </a:r>
            <a:r>
              <a:rPr lang="en-US" sz="2000" dirty="0" smtClean="0"/>
              <a:t>ild </a:t>
            </a:r>
            <a:r>
              <a:rPr lang="en-US" sz="2000" dirty="0" err="1"/>
              <a:t>myalgias</a:t>
            </a:r>
            <a:r>
              <a:rPr lang="en-US" sz="2000" dirty="0"/>
              <a:t> and muscle </a:t>
            </a:r>
            <a:r>
              <a:rPr lang="en-US" sz="2000" dirty="0" smtClean="0"/>
              <a:t>tenderness</a:t>
            </a:r>
          </a:p>
          <a:p>
            <a:pPr lvl="2">
              <a:lnSpc>
                <a:spcPct val="140000"/>
              </a:lnSpc>
            </a:pPr>
            <a:r>
              <a:rPr lang="en-US" sz="2000" dirty="0" smtClean="0"/>
              <a:t>Neck flexors are commonly involved</a:t>
            </a:r>
            <a:endParaRPr lang="ar-sa" sz="2000" dirty="0" smtClean="0"/>
          </a:p>
          <a:p>
            <a:pPr lvl="2">
              <a:lnSpc>
                <a:spcPct val="140000"/>
              </a:lnSpc>
            </a:pPr>
            <a:r>
              <a:rPr lang="en-US" sz="2000" dirty="0"/>
              <a:t>Facial muscles are usually spared</a:t>
            </a:r>
          </a:p>
          <a:p>
            <a:pPr lvl="2">
              <a:lnSpc>
                <a:spcPct val="140000"/>
              </a:lnSpc>
            </a:pPr>
            <a:endParaRPr lang="en-US" sz="2000" dirty="0" smtClean="0"/>
          </a:p>
          <a:p>
            <a:pPr lvl="2"/>
            <a:endParaRPr lang="en-US" sz="2000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58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and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43" y="1722080"/>
            <a:ext cx="8438194" cy="4848584"/>
          </a:xfrm>
        </p:spPr>
        <p:txBody>
          <a:bodyPr>
            <a:normAutofit fontScale="92500" lnSpcReduction="20000"/>
          </a:bodyPr>
          <a:lstStyle/>
          <a:p>
            <a:pPr lvl="2">
              <a:lnSpc>
                <a:spcPct val="140000"/>
              </a:lnSpc>
            </a:pPr>
            <a:r>
              <a:rPr lang="en-US" sz="2800" dirty="0" smtClean="0"/>
              <a:t>Dysphagia </a:t>
            </a:r>
            <a:r>
              <a:rPr lang="en-US" sz="2800" dirty="0"/>
              <a:t>due to pharyngeal and upper esophageal muscles </a:t>
            </a:r>
            <a:r>
              <a:rPr lang="en-US" sz="2800" dirty="0" smtClean="0"/>
              <a:t>involvement</a:t>
            </a:r>
            <a:r>
              <a:rPr lang="ar-sa" sz="2800" dirty="0" smtClean="0"/>
              <a:t> (</a:t>
            </a:r>
            <a:r>
              <a:rPr lang="en-US" sz="2800" dirty="0" smtClean="0"/>
              <a:t>30%</a:t>
            </a:r>
            <a:r>
              <a:rPr lang="ar-sa" sz="2800" dirty="0" smtClean="0"/>
              <a:t>)</a:t>
            </a:r>
            <a:r>
              <a:rPr lang="en-US" sz="2800" dirty="0" smtClean="0"/>
              <a:t> </a:t>
            </a:r>
            <a:endParaRPr lang="ar-sa" sz="2800" dirty="0" smtClean="0"/>
          </a:p>
          <a:p>
            <a:pPr lvl="2">
              <a:lnSpc>
                <a:spcPct val="14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advanced cases muscle wasting and hypo-</a:t>
            </a:r>
            <a:r>
              <a:rPr lang="en-US" sz="2800" dirty="0" err="1" smtClean="0"/>
              <a:t>reflexia</a:t>
            </a:r>
            <a:endParaRPr lang="en-US" sz="2800" dirty="0" smtClean="0"/>
          </a:p>
          <a:p>
            <a:pPr lvl="2">
              <a:lnSpc>
                <a:spcPct val="140000"/>
              </a:lnSpc>
            </a:pPr>
            <a:r>
              <a:rPr lang="en-US" sz="2800" dirty="0" smtClean="0"/>
              <a:t>Respiratory </a:t>
            </a:r>
            <a:r>
              <a:rPr lang="en-US" sz="2800" dirty="0"/>
              <a:t>muscles </a:t>
            </a:r>
            <a:r>
              <a:rPr lang="en-US" sz="2800" dirty="0" smtClean="0"/>
              <a:t>weakness</a:t>
            </a:r>
          </a:p>
          <a:p>
            <a:pPr lvl="2">
              <a:lnSpc>
                <a:spcPct val="140000"/>
              </a:lnSpc>
            </a:pPr>
            <a:r>
              <a:rPr lang="en-US" sz="2800" dirty="0" smtClean="0"/>
              <a:t>Interstitial </a:t>
            </a:r>
            <a:r>
              <a:rPr lang="en-US" sz="2800" dirty="0"/>
              <a:t>lung </a:t>
            </a:r>
            <a:r>
              <a:rPr lang="en-US" sz="2800" dirty="0" smtClean="0"/>
              <a:t>disease 10% </a:t>
            </a:r>
            <a:r>
              <a:rPr lang="en-US" sz="2800" dirty="0"/>
              <a:t>(anti-</a:t>
            </a:r>
            <a:r>
              <a:rPr lang="en-US" sz="2800" dirty="0" err="1"/>
              <a:t>tRNA</a:t>
            </a:r>
            <a:r>
              <a:rPr lang="en-US" sz="2800" dirty="0"/>
              <a:t> </a:t>
            </a:r>
            <a:r>
              <a:rPr lang="en-US" sz="2800" dirty="0" err="1"/>
              <a:t>synthetase</a:t>
            </a:r>
            <a:r>
              <a:rPr lang="en-US" sz="2800" dirty="0"/>
              <a:t> or Jo-1)</a:t>
            </a:r>
          </a:p>
          <a:p>
            <a:pPr lvl="2">
              <a:lnSpc>
                <a:spcPct val="140000"/>
              </a:lnSpc>
            </a:pPr>
            <a:r>
              <a:rPr lang="en-US" sz="2800" dirty="0"/>
              <a:t>Cardiac </a:t>
            </a:r>
            <a:r>
              <a:rPr lang="en-US" sz="2800" dirty="0" smtClean="0"/>
              <a:t>arrhythmias, bundle branch block and ST changes</a:t>
            </a:r>
          </a:p>
          <a:p>
            <a:pPr lvl="2">
              <a:lnSpc>
                <a:spcPct val="14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093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&amp;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992375" cy="4289611"/>
          </a:xfrm>
        </p:spPr>
        <p:txBody>
          <a:bodyPr>
            <a:normAutofit/>
          </a:bodyPr>
          <a:lstStyle/>
          <a:p>
            <a:pPr lvl="2">
              <a:lnSpc>
                <a:spcPct val="140000"/>
              </a:lnSpc>
            </a:pPr>
            <a:r>
              <a:rPr lang="en-US" sz="3200" dirty="0"/>
              <a:t>Polyarthritis</a:t>
            </a:r>
          </a:p>
          <a:p>
            <a:pPr lvl="2">
              <a:lnSpc>
                <a:spcPct val="140000"/>
              </a:lnSpc>
            </a:pPr>
            <a:r>
              <a:rPr lang="en-US" sz="3200" dirty="0"/>
              <a:t>Raynaud phenomenon</a:t>
            </a:r>
            <a:endParaRPr lang="ar-sa" sz="3200" dirty="0"/>
          </a:p>
          <a:p>
            <a:pPr lvl="2">
              <a:lnSpc>
                <a:spcPct val="140000"/>
              </a:lnSpc>
            </a:pPr>
            <a:r>
              <a:rPr lang="en-US" sz="3200" dirty="0"/>
              <a:t>C</a:t>
            </a:r>
            <a:r>
              <a:rPr lang="en-US" sz="3200" dirty="0" smtClean="0"/>
              <a:t>utaneous </a:t>
            </a:r>
            <a:r>
              <a:rPr lang="en-US" sz="3200" dirty="0"/>
              <a:t>manifestations </a:t>
            </a:r>
            <a:r>
              <a:rPr lang="en-US" sz="3200" dirty="0" smtClean="0"/>
              <a:t>in DM that precedes </a:t>
            </a:r>
            <a:r>
              <a:rPr lang="en-US" sz="3200" dirty="0"/>
              <a:t>or accompany weakness</a:t>
            </a:r>
          </a:p>
          <a:p>
            <a:pPr lvl="2">
              <a:lnSpc>
                <a:spcPct val="140000"/>
              </a:lnSpc>
            </a:pPr>
            <a:r>
              <a:rPr lang="en-US" sz="3200" dirty="0"/>
              <a:t>Malignancy</a:t>
            </a:r>
          </a:p>
        </p:txBody>
      </p:sp>
    </p:spTree>
    <p:extLst>
      <p:ext uri="{BB962C8B-B14F-4D97-AF65-F5344CB8AC3E}">
        <p14:creationId xmlns:p14="http://schemas.microsoft.com/office/powerpoint/2010/main" val="77654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 &amp; PM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771975" cy="4289611"/>
          </a:xfrm>
        </p:spPr>
        <p:txBody>
          <a:bodyPr/>
          <a:lstStyle/>
          <a:p>
            <a:r>
              <a:rPr lang="en-US" dirty="0" smtClean="0"/>
              <a:t>MALIGNANCY: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r>
              <a:rPr lang="en-US" sz="2800" dirty="0" smtClean="0"/>
              <a:t>Risk in DM is 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30-40% </a:t>
            </a:r>
            <a:r>
              <a:rPr lang="en-US" sz="2800" dirty="0" smtClean="0"/>
              <a:t>(ovarian and lung)</a:t>
            </a:r>
          </a:p>
          <a:p>
            <a:endParaRPr lang="en-US" dirty="0"/>
          </a:p>
          <a:p>
            <a:pPr lvl="2"/>
            <a:r>
              <a:rPr lang="en-US" sz="2800" dirty="0" smtClean="0"/>
              <a:t>Risk in PM is 15% (non-Hodgkin's lymphoma and lung)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46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i="1" dirty="0" smtClean="0"/>
              <a:t>Cutaneous Manifestations:</a:t>
            </a:r>
          </a:p>
          <a:p>
            <a:pPr lvl="1">
              <a:lnSpc>
                <a:spcPct val="150000"/>
              </a:lnSpc>
            </a:pPr>
            <a:r>
              <a:rPr lang="en-US" i="1" dirty="0" err="1" smtClean="0"/>
              <a:t>Gottron’s</a:t>
            </a:r>
            <a:r>
              <a:rPr lang="en-US" i="1" dirty="0" smtClean="0"/>
              <a:t> </a:t>
            </a:r>
            <a:r>
              <a:rPr lang="en-US" i="1" dirty="0"/>
              <a:t>papules </a:t>
            </a:r>
            <a:r>
              <a:rPr lang="en-US" dirty="0"/>
              <a:t>and the </a:t>
            </a:r>
            <a:r>
              <a:rPr lang="en-US" i="1" dirty="0"/>
              <a:t>heliotrope eruption </a:t>
            </a:r>
            <a:r>
              <a:rPr lang="en-US" dirty="0"/>
              <a:t>are the hallmark </a:t>
            </a:r>
            <a:r>
              <a:rPr lang="en-US" dirty="0" smtClean="0"/>
              <a:t>and </a:t>
            </a:r>
            <a:r>
              <a:rPr lang="en-US" dirty="0"/>
              <a:t>pathognomonic features</a:t>
            </a:r>
          </a:p>
        </p:txBody>
      </p:sp>
    </p:spTree>
    <p:extLst>
      <p:ext uri="{BB962C8B-B14F-4D97-AF65-F5344CB8AC3E}">
        <p14:creationId xmlns:p14="http://schemas.microsoft.com/office/powerpoint/2010/main" val="95747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1" b="20101"/>
          <a:stretch>
            <a:fillRect/>
          </a:stretch>
        </p:blipFill>
        <p:spPr bwMode="auto">
          <a:xfrm>
            <a:off x="498474" y="1391127"/>
            <a:ext cx="7556313" cy="414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49360" y="5733567"/>
            <a:ext cx="6401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Multiple </a:t>
            </a:r>
            <a:r>
              <a:rPr lang="en-US" dirty="0" err="1"/>
              <a:t>violaceous</a:t>
            </a:r>
            <a:r>
              <a:rPr lang="en-US" dirty="0"/>
              <a:t>, scaly papules are present overlying the joints on the dorsal hand.</a:t>
            </a:r>
          </a:p>
        </p:txBody>
      </p:sp>
    </p:spTree>
    <p:extLst>
      <p:ext uri="{BB962C8B-B14F-4D97-AF65-F5344CB8AC3E}">
        <p14:creationId xmlns:p14="http://schemas.microsoft.com/office/powerpoint/2010/main" val="552801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7" b="1705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25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6193" b="61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376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05" r="14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1150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0"/>
            <a:ext cx="76708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3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Distinguishing </a:t>
            </a:r>
            <a:r>
              <a:rPr lang="en-US" sz="2800" dirty="0" err="1" smtClean="0"/>
              <a:t>Myopathic</a:t>
            </a:r>
            <a:r>
              <a:rPr lang="en-US" sz="2800" dirty="0" smtClean="0"/>
              <a:t> from Non-</a:t>
            </a:r>
            <a:r>
              <a:rPr lang="en-US" sz="2800" dirty="0" err="1" smtClean="0"/>
              <a:t>myopathic</a:t>
            </a:r>
            <a:r>
              <a:rPr lang="en-US" sz="2800" dirty="0" smtClean="0"/>
              <a:t> Muscle Weakness &amp; Pain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2" b="272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020100" y="6271667"/>
            <a:ext cx="37680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Brent W. </a:t>
            </a:r>
            <a:r>
              <a:rPr lang="en-US" sz="1100" dirty="0" smtClean="0"/>
              <a:t>Smith et al The </a:t>
            </a:r>
            <a:r>
              <a:rPr lang="en-US" sz="1100" dirty="0" err="1" smtClean="0"/>
              <a:t>journnal</a:t>
            </a:r>
            <a:r>
              <a:rPr lang="en-US" sz="1100" dirty="0" smtClean="0"/>
              <a:t> of Family Practice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487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Photodistributed</a:t>
            </a:r>
            <a:r>
              <a:rPr lang="en-US" dirty="0" smtClean="0"/>
              <a:t> </a:t>
            </a:r>
            <a:r>
              <a:rPr lang="en-US" dirty="0" err="1"/>
              <a:t>poikiloderma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Generalized </a:t>
            </a:r>
            <a:r>
              <a:rPr lang="en-US" dirty="0" err="1"/>
              <a:t>erythroderma</a:t>
            </a:r>
            <a:endParaRPr lang="en-US" dirty="0"/>
          </a:p>
          <a:p>
            <a:r>
              <a:rPr lang="en-US" dirty="0" err="1" smtClean="0"/>
              <a:t>Psoriasiform</a:t>
            </a:r>
            <a:r>
              <a:rPr lang="en-US" dirty="0" smtClean="0"/>
              <a:t> </a:t>
            </a:r>
            <a:r>
              <a:rPr lang="en-US" dirty="0"/>
              <a:t>changes in scalp</a:t>
            </a:r>
          </a:p>
          <a:p>
            <a:r>
              <a:rPr lang="en-US" dirty="0" err="1"/>
              <a:t>Calcinosis</a:t>
            </a:r>
            <a:r>
              <a:rPr lang="en-US" dirty="0"/>
              <a:t> </a:t>
            </a:r>
            <a:r>
              <a:rPr lang="en-US" dirty="0" smtClean="0"/>
              <a:t>cutis</a:t>
            </a:r>
          </a:p>
          <a:p>
            <a:r>
              <a:rPr lang="en-US" dirty="0"/>
              <a:t>mechanic’s hands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92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and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84" y="1981200"/>
            <a:ext cx="8454431" cy="475740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DIAGNOSIS: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Elevated </a:t>
            </a:r>
            <a:r>
              <a:rPr lang="en-US" dirty="0"/>
              <a:t>levels of muscle </a:t>
            </a:r>
            <a:r>
              <a:rPr lang="en-US" dirty="0" smtClean="0"/>
              <a:t>enzymes </a:t>
            </a:r>
            <a:r>
              <a:rPr lang="en-US" dirty="0"/>
              <a:t>(</a:t>
            </a:r>
            <a:r>
              <a:rPr lang="en-US" dirty="0" smtClean="0"/>
              <a:t>CK, LD, </a:t>
            </a:r>
            <a:r>
              <a:rPr lang="en-US" dirty="0" err="1"/>
              <a:t>aldolase</a:t>
            </a:r>
            <a:r>
              <a:rPr lang="en-US" dirty="0"/>
              <a:t>, </a:t>
            </a:r>
            <a:r>
              <a:rPr lang="en-US" dirty="0" smtClean="0"/>
              <a:t>AST, and ALT</a:t>
            </a:r>
            <a:r>
              <a:rPr lang="en-US" dirty="0"/>
              <a:t>) 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Autoantibodies, </a:t>
            </a:r>
            <a:r>
              <a:rPr lang="en-US" dirty="0" smtClean="0"/>
              <a:t>ANA, </a:t>
            </a:r>
            <a:r>
              <a:rPr lang="en-US" dirty="0"/>
              <a:t>in up to </a:t>
            </a:r>
            <a:r>
              <a:rPr lang="en-US" dirty="0" smtClean="0"/>
              <a:t>80% of </a:t>
            </a:r>
            <a:r>
              <a:rPr lang="en-US" dirty="0"/>
              <a:t>patients </a:t>
            </a:r>
            <a:r>
              <a:rPr lang="en-US" dirty="0" smtClean="0"/>
              <a:t> 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Antibodies associated with primary myositis syndromes: anti-Jo1 (20%), anti SRP (5%), anti-Mi-2 (15-35% of DM and 5-9% PM)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Antibodies associated </a:t>
            </a:r>
            <a:r>
              <a:rPr lang="en-US" dirty="0" smtClean="0"/>
              <a:t>overlap syndrome: anti-PM/</a:t>
            </a:r>
            <a:r>
              <a:rPr lang="en-US" dirty="0" err="1" smtClean="0"/>
              <a:t>Scl</a:t>
            </a:r>
            <a:r>
              <a:rPr lang="en-US" dirty="0" smtClean="0"/>
              <a:t>, anti-Ro, anti-La, anti-U1 </a:t>
            </a:r>
            <a:r>
              <a:rPr lang="en-US" dirty="0" err="1" smtClean="0"/>
              <a:t>snRNP</a:t>
            </a:r>
            <a:r>
              <a:rPr lang="en-US" dirty="0" smtClean="0"/>
              <a:t> (SLE, systemic scleroderma, RA or mixed CTD), anti-U2 </a:t>
            </a:r>
            <a:r>
              <a:rPr lang="en-US" dirty="0" err="1" smtClean="0"/>
              <a:t>snRNP</a:t>
            </a:r>
            <a:r>
              <a:rPr lang="en-US" dirty="0" smtClean="0"/>
              <a:t> (scleroderma)</a:t>
            </a:r>
          </a:p>
          <a:p>
            <a:pPr marL="457200" lvl="2" indent="0">
              <a:lnSpc>
                <a:spcPct val="200000"/>
              </a:lnSpc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4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&amp;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83" y="1761565"/>
            <a:ext cx="7570787" cy="4289611"/>
          </a:xfrm>
        </p:spPr>
        <p:txBody>
          <a:bodyPr/>
          <a:lstStyle/>
          <a:p>
            <a:pPr lvl="2">
              <a:lnSpc>
                <a:spcPct val="200000"/>
              </a:lnSpc>
            </a:pPr>
            <a:r>
              <a:rPr lang="en-US" dirty="0"/>
              <a:t>Elevated levels of serum and urine myoglobin 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EMG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MRI: inflammation, edema with active myositis, fibrosis, and calcification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4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8076337" cy="4289611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MUSCLE BIOPSY:</a:t>
            </a:r>
          </a:p>
          <a:p>
            <a:pPr lvl="2">
              <a:lnSpc>
                <a:spcPct val="130000"/>
              </a:lnSpc>
            </a:pPr>
            <a:r>
              <a:rPr lang="en-US" dirty="0" err="1" smtClean="0">
                <a:solidFill>
                  <a:srgbClr val="7152C2"/>
                </a:solidFill>
              </a:rPr>
              <a:t>Perifasicular</a:t>
            </a:r>
            <a:r>
              <a:rPr lang="en-US" dirty="0" smtClean="0"/>
              <a:t> atrophy</a:t>
            </a:r>
          </a:p>
          <a:p>
            <a:pPr marL="685800" lvl="2" indent="0">
              <a:lnSpc>
                <a:spcPct val="130000"/>
              </a:lnSpc>
              <a:buNone/>
            </a:pPr>
            <a:endParaRPr lang="en-US" dirty="0" smtClean="0"/>
          </a:p>
          <a:p>
            <a:pPr lvl="2">
              <a:lnSpc>
                <a:spcPct val="130000"/>
              </a:lnSpc>
            </a:pPr>
            <a:r>
              <a:rPr lang="en-US" dirty="0" err="1" smtClean="0">
                <a:solidFill>
                  <a:srgbClr val="7152C2"/>
                </a:solidFill>
              </a:rPr>
              <a:t>Microvascular</a:t>
            </a:r>
            <a:r>
              <a:rPr lang="en-US" dirty="0" smtClean="0"/>
              <a:t> injury and deposition of membrane attack complex, endothelial </a:t>
            </a:r>
            <a:r>
              <a:rPr lang="en-US" dirty="0" err="1" smtClean="0"/>
              <a:t>microtubular</a:t>
            </a:r>
            <a:r>
              <a:rPr lang="en-US" dirty="0" smtClean="0"/>
              <a:t> inclusions and hyperplasia</a:t>
            </a:r>
          </a:p>
          <a:p>
            <a:pPr marL="685800" lvl="2" indent="0">
              <a:lnSpc>
                <a:spcPct val="130000"/>
              </a:lnSpc>
              <a:buNone/>
            </a:pPr>
            <a:endParaRPr lang="en-US" dirty="0" smtClean="0"/>
          </a:p>
          <a:p>
            <a:pPr lvl="2">
              <a:lnSpc>
                <a:spcPct val="130000"/>
              </a:lnSpc>
            </a:pPr>
            <a:r>
              <a:rPr lang="en-US" dirty="0" err="1" smtClean="0"/>
              <a:t>Perimysial</a:t>
            </a:r>
            <a:r>
              <a:rPr lang="en-US" dirty="0" smtClean="0"/>
              <a:t> inflammatory cells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1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677" r="-7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30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MUSCLE BIOPSY:</a:t>
            </a:r>
          </a:p>
          <a:p>
            <a:pPr lvl="2">
              <a:lnSpc>
                <a:spcPct val="200000"/>
              </a:lnSpc>
            </a:pPr>
            <a:r>
              <a:rPr lang="en-US" dirty="0" err="1" smtClean="0"/>
              <a:t>Endomysial</a:t>
            </a:r>
            <a:r>
              <a:rPr lang="en-US" dirty="0" smtClean="0"/>
              <a:t>, </a:t>
            </a:r>
            <a:r>
              <a:rPr lang="en-US" dirty="0" err="1" smtClean="0"/>
              <a:t>perimysial</a:t>
            </a:r>
            <a:r>
              <a:rPr lang="en-US" dirty="0" smtClean="0"/>
              <a:t> and perivascular inflammatory infiltrates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Muscle destruction and regeneration, muscle fiber size variation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No </a:t>
            </a:r>
            <a:r>
              <a:rPr lang="en-US" dirty="0" err="1" smtClean="0"/>
              <a:t>perifascicular</a:t>
            </a:r>
            <a:r>
              <a:rPr lang="en-US" dirty="0" smtClean="0"/>
              <a:t> atrophy, </a:t>
            </a:r>
            <a:r>
              <a:rPr lang="en-US" dirty="0" err="1" smtClean="0"/>
              <a:t>microvascular</a:t>
            </a:r>
            <a:r>
              <a:rPr lang="en-US" dirty="0" smtClean="0"/>
              <a:t> injury, </a:t>
            </a:r>
            <a:r>
              <a:rPr lang="en-US" dirty="0" err="1" smtClean="0"/>
              <a:t>endothelail</a:t>
            </a:r>
            <a:r>
              <a:rPr lang="en-US" dirty="0" smtClean="0"/>
              <a:t> hyperplasia and inclusions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0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3318" b="-233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819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and DM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TREATMENT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Prednisone at 1mg/kg/day to be tapered gradually over 12 months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Calcium and vitamin D</a:t>
            </a:r>
          </a:p>
          <a:p>
            <a:pPr lvl="2">
              <a:lnSpc>
                <a:spcPct val="200000"/>
              </a:lnSpc>
            </a:pPr>
            <a:r>
              <a:rPr lang="en-US" dirty="0"/>
              <a:t>glucocorticoid-sparing </a:t>
            </a:r>
            <a:r>
              <a:rPr lang="en-US" dirty="0" smtClean="0"/>
              <a:t>agent: azathioprine and methotrexate</a:t>
            </a:r>
          </a:p>
          <a:p>
            <a:pPr lvl="2">
              <a:lnSpc>
                <a:spcPct val="200000"/>
              </a:lnSpc>
            </a:pPr>
            <a:r>
              <a:rPr lang="en-US" dirty="0" smtClean="0"/>
              <a:t>Physiotherapy and occupational therapy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sp>
        <p:nvSpPr>
          <p:cNvPr id="4" name="Left Arrow Callout 3"/>
          <p:cNvSpPr/>
          <p:nvPr/>
        </p:nvSpPr>
        <p:spPr>
          <a:xfrm>
            <a:off x="2488861" y="1359735"/>
            <a:ext cx="2899396" cy="3232575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 smtClean="0"/>
              <a:t>Osteoporosis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Infections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DM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Sleep disturbances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Poor wound healing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Cushingoid appearance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864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 &amp;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88785"/>
            <a:ext cx="8251029" cy="4144963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</a:pPr>
            <a:r>
              <a:rPr lang="en-US" sz="2400" dirty="0" smtClean="0"/>
              <a:t>Prevention of aspiration: swallowing assessment, elevation </a:t>
            </a:r>
            <a:r>
              <a:rPr lang="en-US" sz="2400" dirty="0"/>
              <a:t>of the head of the </a:t>
            </a:r>
            <a:r>
              <a:rPr lang="en-US" sz="2400" dirty="0" smtClean="0"/>
              <a:t>bed, nasopharyngeal </a:t>
            </a:r>
            <a:r>
              <a:rPr lang="en-US" sz="2400" dirty="0"/>
              <a:t>or </a:t>
            </a:r>
            <a:r>
              <a:rPr lang="en-US" sz="2400" dirty="0" smtClean="0"/>
              <a:t>gastric tube, Semi thick diets</a:t>
            </a:r>
          </a:p>
          <a:p>
            <a:pPr lvl="1">
              <a:lnSpc>
                <a:spcPct val="200000"/>
              </a:lnSpc>
            </a:pPr>
            <a:r>
              <a:rPr lang="en-US" sz="2400" dirty="0" smtClean="0"/>
              <a:t>Sun protection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8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Inclusion </a:t>
            </a:r>
            <a:r>
              <a:rPr lang="en-US" sz="3600" b="1" dirty="0"/>
              <a:t>B</a:t>
            </a:r>
            <a:r>
              <a:rPr lang="en-US" sz="3600" b="1" dirty="0" smtClean="0"/>
              <a:t>ody Myositis (IBM)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Epidemiology</a:t>
            </a:r>
            <a:r>
              <a:rPr lang="en-US" dirty="0" smtClean="0"/>
              <a:t>:</a:t>
            </a:r>
          </a:p>
          <a:p>
            <a:endParaRPr lang="ar-sa" dirty="0" smtClean="0"/>
          </a:p>
          <a:p>
            <a:pPr lvl="2"/>
            <a:r>
              <a:rPr lang="en-US" dirty="0" smtClean="0"/>
              <a:t>Adults 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older than 50 </a:t>
            </a:r>
            <a:r>
              <a:rPr lang="en-US" dirty="0" smtClean="0"/>
              <a:t>(</a:t>
            </a:r>
            <a:r>
              <a:rPr lang="en-US" dirty="0"/>
              <a:t>third to the ninth </a:t>
            </a:r>
            <a:r>
              <a:rPr lang="en-US" dirty="0" smtClean="0"/>
              <a:t>decade)</a:t>
            </a:r>
          </a:p>
          <a:p>
            <a:pPr lvl="2"/>
            <a:r>
              <a:rPr lang="en-US" dirty="0" smtClean="0"/>
              <a:t>More common in </a:t>
            </a:r>
            <a:r>
              <a:rPr lang="en-US" b="1" i="1" dirty="0" smtClean="0">
                <a:solidFill>
                  <a:srgbClr val="7152C2"/>
                </a:solidFill>
              </a:rPr>
              <a:t>men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More common in whites.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4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SYMPTOMS: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Positive symptoms: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Myalgia, </a:t>
            </a:r>
            <a:r>
              <a:rPr lang="en-US" dirty="0" err="1" smtClean="0">
                <a:solidFill>
                  <a:schemeClr val="tx1"/>
                </a:solidFill>
              </a:rPr>
              <a:t>myotonia</a:t>
            </a:r>
            <a:r>
              <a:rPr lang="en-US" dirty="0" smtClean="0">
                <a:solidFill>
                  <a:schemeClr val="tx1"/>
                </a:solidFill>
              </a:rPr>
              <a:t>, cramps, contractures, </a:t>
            </a:r>
            <a:r>
              <a:rPr lang="en-US" dirty="0" err="1" smtClean="0">
                <a:solidFill>
                  <a:schemeClr val="tx1"/>
                </a:solidFill>
              </a:rPr>
              <a:t>myoglobinuria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Negative symptoms: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Weakness, atrophy, </a:t>
            </a:r>
            <a:r>
              <a:rPr lang="en-US" dirty="0" smtClean="0">
                <a:solidFill>
                  <a:schemeClr val="tx1"/>
                </a:solidFill>
              </a:rPr>
              <a:t>exercise </a:t>
            </a:r>
            <a:r>
              <a:rPr lang="en-US" dirty="0" smtClean="0">
                <a:solidFill>
                  <a:schemeClr val="tx1"/>
                </a:solidFill>
              </a:rPr>
              <a:t>intolerance, periodic paralysis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4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62778"/>
            <a:ext cx="7771975" cy="5059202"/>
          </a:xfrm>
        </p:spPr>
        <p:txBody>
          <a:bodyPr>
            <a:normAutofit/>
          </a:bodyPr>
          <a:lstStyle/>
          <a:p>
            <a:r>
              <a:rPr lang="en-US" dirty="0" smtClean="0"/>
              <a:t>CLINICAL FEATURES:</a:t>
            </a:r>
          </a:p>
          <a:p>
            <a:endParaRPr lang="en-US" dirty="0" smtClean="0"/>
          </a:p>
          <a:p>
            <a:pPr lvl="3"/>
            <a:r>
              <a:rPr lang="en-US" dirty="0" smtClean="0"/>
              <a:t>Proximal </a:t>
            </a:r>
            <a:r>
              <a:rPr lang="en-US" dirty="0"/>
              <a:t>lower extremity weakness is usually the first sign</a:t>
            </a:r>
            <a:endParaRPr lang="en-US" dirty="0" smtClean="0"/>
          </a:p>
          <a:p>
            <a:pPr lvl="3"/>
            <a:r>
              <a:rPr lang="en-US" dirty="0" smtClean="0"/>
              <a:t>Chronic </a:t>
            </a:r>
            <a:r>
              <a:rPr lang="en-US" dirty="0" smtClean="0">
                <a:solidFill>
                  <a:srgbClr val="A08BD6"/>
                </a:solidFill>
              </a:rPr>
              <a:t>slowly</a:t>
            </a:r>
            <a:r>
              <a:rPr lang="en-US" dirty="0" smtClean="0"/>
              <a:t> progressive symmetric myopathy</a:t>
            </a:r>
          </a:p>
          <a:p>
            <a:pPr lvl="3"/>
            <a:r>
              <a:rPr lang="en-US" dirty="0" smtClean="0">
                <a:solidFill>
                  <a:srgbClr val="A08BD6"/>
                </a:solidFill>
              </a:rPr>
              <a:t>Asymmetric </a:t>
            </a:r>
            <a:r>
              <a:rPr lang="en-US" dirty="0" smtClean="0"/>
              <a:t>weakness could occur</a:t>
            </a:r>
          </a:p>
          <a:p>
            <a:pPr lvl="3"/>
            <a:r>
              <a:rPr lang="en-US" dirty="0" smtClean="0"/>
              <a:t>Myalgia 40%</a:t>
            </a:r>
          </a:p>
          <a:p>
            <a:pPr lvl="3"/>
            <a:r>
              <a:rPr lang="en-US" dirty="0" smtClean="0">
                <a:solidFill>
                  <a:srgbClr val="A08BD6"/>
                </a:solidFill>
              </a:rPr>
              <a:t>Wrist and Fingers flexors</a:t>
            </a:r>
            <a:r>
              <a:rPr lang="en-US" dirty="0" smtClean="0"/>
              <a:t>, hip flexors, quadriceps muscles</a:t>
            </a:r>
          </a:p>
          <a:p>
            <a:pPr lvl="3"/>
            <a:r>
              <a:rPr lang="en-US" dirty="0" smtClean="0"/>
              <a:t>Mild </a:t>
            </a:r>
            <a:r>
              <a:rPr lang="en-US" dirty="0" smtClean="0">
                <a:solidFill>
                  <a:srgbClr val="A08BD6"/>
                </a:solidFill>
              </a:rPr>
              <a:t>facial weakness </a:t>
            </a:r>
            <a:r>
              <a:rPr lang="en-US" dirty="0" smtClean="0"/>
              <a:t>in 60%</a:t>
            </a:r>
          </a:p>
          <a:p>
            <a:pPr lvl="3"/>
            <a:r>
              <a:rPr lang="en-US" dirty="0" smtClean="0"/>
              <a:t>Esophageal </a:t>
            </a:r>
            <a:r>
              <a:rPr lang="en-US" dirty="0" err="1" smtClean="0"/>
              <a:t>dismotility</a:t>
            </a:r>
            <a:r>
              <a:rPr lang="en-US" dirty="0" smtClean="0"/>
              <a:t> and </a:t>
            </a:r>
            <a:r>
              <a:rPr lang="en-US" dirty="0" err="1" smtClean="0"/>
              <a:t>dysphagial</a:t>
            </a:r>
            <a:r>
              <a:rPr lang="en-US" dirty="0" smtClean="0"/>
              <a:t> in 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54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DIAGNOSIS</a:t>
            </a:r>
            <a:r>
              <a:rPr lang="en-US" dirty="0" smtClean="0"/>
              <a:t>:</a:t>
            </a:r>
          </a:p>
          <a:p>
            <a:pPr lvl="3">
              <a:lnSpc>
                <a:spcPct val="200000"/>
              </a:lnSpc>
            </a:pPr>
            <a:r>
              <a:rPr lang="en-US" dirty="0"/>
              <a:t>Muscle enzymes are </a:t>
            </a:r>
            <a:r>
              <a:rPr lang="en-US" b="1" i="1" dirty="0">
                <a:solidFill>
                  <a:srgbClr val="7152C2"/>
                </a:solidFill>
              </a:rPr>
              <a:t>typically normal </a:t>
            </a:r>
            <a:r>
              <a:rPr lang="en-US" dirty="0"/>
              <a:t>or mildly </a:t>
            </a:r>
            <a:r>
              <a:rPr lang="en-US" dirty="0" smtClean="0"/>
              <a:t>elevated, CK is less </a:t>
            </a:r>
            <a:r>
              <a:rPr lang="en-US" dirty="0"/>
              <a:t>than 10 times </a:t>
            </a:r>
            <a:r>
              <a:rPr lang="en-US" dirty="0" smtClean="0"/>
              <a:t>normal</a:t>
            </a:r>
          </a:p>
          <a:p>
            <a:pPr lvl="3">
              <a:lnSpc>
                <a:spcPct val="200000"/>
              </a:lnSpc>
            </a:pPr>
            <a:r>
              <a:rPr lang="en-US" dirty="0"/>
              <a:t>M</a:t>
            </a:r>
            <a:r>
              <a:rPr lang="en-US" dirty="0" smtClean="0"/>
              <a:t>yositis</a:t>
            </a:r>
            <a:r>
              <a:rPr lang="en-US" dirty="0"/>
              <a:t>-specific autoantibodies are </a:t>
            </a:r>
            <a:r>
              <a:rPr lang="en-US" b="1" i="1" dirty="0">
                <a:solidFill>
                  <a:srgbClr val="7152C2"/>
                </a:solidFill>
              </a:rPr>
              <a:t>typically absent </a:t>
            </a:r>
            <a:r>
              <a:rPr lang="en-US" dirty="0"/>
              <a:t>in patients with IBM</a:t>
            </a:r>
            <a:r>
              <a:rPr lang="en-US" dirty="0" smtClean="0"/>
              <a:t>.</a:t>
            </a:r>
          </a:p>
          <a:p>
            <a:pPr lvl="3">
              <a:lnSpc>
                <a:spcPct val="200000"/>
              </a:lnSpc>
            </a:pPr>
            <a:r>
              <a:rPr lang="en-US" dirty="0" smtClean="0"/>
              <a:t>EMG</a:t>
            </a:r>
          </a:p>
          <a:p>
            <a:pPr lvl="3">
              <a:lnSpc>
                <a:spcPct val="200000"/>
              </a:lnSpc>
            </a:pPr>
            <a:r>
              <a:rPr lang="en-US" dirty="0" smtClean="0"/>
              <a:t>MRI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4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82" y="1761565"/>
            <a:ext cx="8322746" cy="4746122"/>
          </a:xfrm>
        </p:spPr>
        <p:txBody>
          <a:bodyPr>
            <a:normAutofit/>
          </a:bodyPr>
          <a:lstStyle/>
          <a:p>
            <a:r>
              <a:rPr lang="en-US" dirty="0" smtClean="0"/>
              <a:t>BIOPSY:</a:t>
            </a:r>
          </a:p>
          <a:p>
            <a:pPr lvl="1"/>
            <a:r>
              <a:rPr lang="en-US" dirty="0" err="1" smtClean="0"/>
              <a:t>Endomysial</a:t>
            </a:r>
            <a:r>
              <a:rPr lang="en-US" dirty="0" smtClean="0"/>
              <a:t> inflammation 90%</a:t>
            </a:r>
          </a:p>
          <a:p>
            <a:pPr lvl="1"/>
            <a:r>
              <a:rPr lang="en-US" dirty="0"/>
              <a:t>Basophilic-rimmed </a:t>
            </a:r>
            <a:r>
              <a:rPr lang="en-US" dirty="0" smtClean="0"/>
              <a:t>vacuoles 70%</a:t>
            </a:r>
          </a:p>
          <a:p>
            <a:pPr lvl="1"/>
            <a:r>
              <a:rPr lang="en-US" dirty="0" err="1"/>
              <a:t>Eosinophilic</a:t>
            </a:r>
            <a:r>
              <a:rPr lang="en-US" dirty="0"/>
              <a:t> </a:t>
            </a:r>
            <a:r>
              <a:rPr lang="en-US" dirty="0" smtClean="0"/>
              <a:t>inclusions </a:t>
            </a:r>
            <a:r>
              <a:rPr lang="en-US" dirty="0"/>
              <a:t>adjacent to the basophilic-rimmed </a:t>
            </a:r>
            <a:r>
              <a:rPr lang="en-US" dirty="0" smtClean="0"/>
              <a:t>vacuoles 50%</a:t>
            </a:r>
          </a:p>
          <a:p>
            <a:pPr lvl="1"/>
            <a:r>
              <a:rPr lang="en-US" dirty="0"/>
              <a:t>The definitive diagnostic feature </a:t>
            </a:r>
            <a:r>
              <a:rPr lang="en-US" dirty="0" smtClean="0"/>
              <a:t>is </a:t>
            </a:r>
            <a:r>
              <a:rPr lang="en-US" dirty="0"/>
              <a:t>filamentous </a:t>
            </a:r>
            <a:r>
              <a:rPr lang="en-US" b="1" dirty="0"/>
              <a:t>inclusions</a:t>
            </a:r>
            <a:r>
              <a:rPr lang="en-US" dirty="0"/>
              <a:t> and </a:t>
            </a:r>
            <a:r>
              <a:rPr lang="en-US" dirty="0" smtClean="0"/>
              <a:t>vacuoles 90%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3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response to therapy is generally very </a:t>
            </a:r>
            <a:r>
              <a:rPr lang="en-US" dirty="0" smtClean="0"/>
              <a:t>poor</a:t>
            </a:r>
          </a:p>
          <a:p>
            <a:pPr lvl="1"/>
            <a:r>
              <a:rPr lang="en-US" dirty="0" smtClean="0"/>
              <a:t>Steroids and steroids sparing agents</a:t>
            </a:r>
          </a:p>
          <a:p>
            <a:pPr lvl="1"/>
            <a:r>
              <a:rPr lang="en-US" dirty="0" smtClean="0"/>
              <a:t>IVIG for dysphagia</a:t>
            </a:r>
          </a:p>
          <a:p>
            <a:pPr lvl="1"/>
            <a:r>
              <a:rPr lang="en-US" dirty="0" smtClean="0"/>
              <a:t>Physiotherapy, occupational therapy </a:t>
            </a:r>
          </a:p>
          <a:p>
            <a:pPr lvl="1"/>
            <a:endParaRPr lang="en-US" dirty="0" smtClean="0"/>
          </a:p>
          <a:p>
            <a:pPr lvl="3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0570" y="21678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5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4-ACQUIRED TOXIC MYOPATHIES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Alcohol, </a:t>
            </a:r>
            <a:r>
              <a:rPr lang="en-US" dirty="0" smtClean="0"/>
              <a:t>Cocaine</a:t>
            </a:r>
          </a:p>
          <a:p>
            <a:r>
              <a:rPr lang="en-US" dirty="0" smtClean="0"/>
              <a:t>Lipid lowering agents</a:t>
            </a:r>
          </a:p>
          <a:p>
            <a:r>
              <a:rPr lang="en-US" dirty="0" smtClean="0"/>
              <a:t>Steroid </a:t>
            </a:r>
          </a:p>
          <a:p>
            <a:r>
              <a:rPr lang="en-US" dirty="0" err="1" smtClean="0"/>
              <a:t>Antimalarials</a:t>
            </a:r>
            <a:r>
              <a:rPr lang="en-US" dirty="0"/>
              <a:t>, </a:t>
            </a:r>
            <a:r>
              <a:rPr lang="en-US" dirty="0" err="1" smtClean="0"/>
              <a:t>Antiretrovirals</a:t>
            </a:r>
            <a:endParaRPr lang="en-US" dirty="0" smtClean="0"/>
          </a:p>
          <a:p>
            <a:r>
              <a:rPr lang="en-US" dirty="0" smtClean="0"/>
              <a:t>Antipsychotic</a:t>
            </a:r>
          </a:p>
          <a:p>
            <a:r>
              <a:rPr lang="en-US" dirty="0" smtClean="0"/>
              <a:t>Chemotherapies</a:t>
            </a:r>
          </a:p>
          <a:p>
            <a:r>
              <a:rPr lang="en-US" dirty="0" smtClean="0"/>
              <a:t>Ipecac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i="1" dirty="0" smtClean="0">
                <a:solidFill>
                  <a:srgbClr val="7152C2"/>
                </a:solidFill>
              </a:rPr>
              <a:t>STATINS </a:t>
            </a:r>
            <a:r>
              <a:rPr lang="en-US" b="1" i="1" dirty="0">
                <a:solidFill>
                  <a:srgbClr val="7152C2"/>
                </a:solidFill>
              </a:rPr>
              <a:t>INDUCED </a:t>
            </a:r>
            <a:r>
              <a:rPr lang="en-US" b="1" i="1" dirty="0" smtClean="0">
                <a:solidFill>
                  <a:srgbClr val="7152C2"/>
                </a:solidFill>
              </a:rPr>
              <a:t>MYOPATHY</a:t>
            </a:r>
          </a:p>
          <a:p>
            <a:pPr algn="ctr"/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610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/>
              <a:t>STATINS INDUCED MYOPATHY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mechanism is </a:t>
            </a:r>
            <a:r>
              <a:rPr lang="en-US" dirty="0"/>
              <a:t>not well </a:t>
            </a:r>
            <a:r>
              <a:rPr lang="en-US" dirty="0" smtClean="0"/>
              <a:t>understood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Myalgia, </a:t>
            </a:r>
            <a:r>
              <a:rPr lang="en-US" dirty="0" smtClean="0"/>
              <a:t>2-11%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yopathic</a:t>
            </a:r>
            <a:r>
              <a:rPr lang="en-US" dirty="0" smtClean="0"/>
              <a:t> weakness, 2-11%</a:t>
            </a:r>
          </a:p>
          <a:p>
            <a:r>
              <a:rPr lang="en-US" dirty="0" smtClean="0"/>
              <a:t>Myositis</a:t>
            </a:r>
          </a:p>
          <a:p>
            <a:r>
              <a:rPr lang="en-US" dirty="0" err="1" smtClean="0"/>
              <a:t>Myonecrosis</a:t>
            </a:r>
            <a:r>
              <a:rPr lang="en-US" dirty="0" smtClean="0"/>
              <a:t>, </a:t>
            </a:r>
            <a:r>
              <a:rPr lang="en-US" dirty="0" smtClean="0"/>
              <a:t>0.5%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Rhabdomyolysis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0.1</a:t>
            </a:r>
            <a:r>
              <a:rPr lang="en-US" dirty="0" smtClean="0">
                <a:solidFill>
                  <a:schemeClr val="tx1"/>
                </a:solidFill>
              </a:rPr>
              <a:t>%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8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STATINS INDUCED MYOPATHY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266" y="1780749"/>
            <a:ext cx="8065842" cy="42896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Prevention:</a:t>
            </a:r>
          </a:p>
          <a:p>
            <a:pPr lvl="2"/>
            <a:r>
              <a:rPr lang="en-US" dirty="0" smtClean="0"/>
              <a:t>Pravastatin and </a:t>
            </a:r>
            <a:r>
              <a:rPr lang="en-US" dirty="0" err="1" smtClean="0"/>
              <a:t>fluvastatin</a:t>
            </a:r>
            <a:endParaRPr lang="en-US" dirty="0" smtClean="0"/>
          </a:p>
          <a:p>
            <a:pPr marL="6858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baseline CK </a:t>
            </a:r>
            <a:r>
              <a:rPr lang="en-US" dirty="0" smtClean="0"/>
              <a:t>level </a:t>
            </a:r>
            <a:r>
              <a:rPr lang="en-US" dirty="0"/>
              <a:t>prior to starting </a:t>
            </a:r>
            <a:r>
              <a:rPr lang="en-US" dirty="0" smtClean="0"/>
              <a:t>statin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Patients should </a:t>
            </a:r>
            <a:r>
              <a:rPr lang="en-US" dirty="0"/>
              <a:t>be alerted to report the new onset of </a:t>
            </a:r>
            <a:r>
              <a:rPr lang="en-US" dirty="0" err="1"/>
              <a:t>myalgias</a:t>
            </a:r>
            <a:r>
              <a:rPr lang="en-US" dirty="0"/>
              <a:t> or </a:t>
            </a:r>
            <a:r>
              <a:rPr lang="en-US" dirty="0" smtClean="0"/>
              <a:t>weakness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Caution in patients with renal failure, hypothyroidism and liver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759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 &amp; PE are are of paramount importance for differentiation of weakness due to myopathy from that caused by other causes</a:t>
            </a:r>
          </a:p>
          <a:p>
            <a:r>
              <a:rPr lang="en-US" dirty="0" smtClean="0"/>
              <a:t>Myopathy could be inherited (congenital, MD..) or </a:t>
            </a:r>
            <a:r>
              <a:rPr lang="en-US" dirty="0" smtClean="0"/>
              <a:t>acquired </a:t>
            </a:r>
            <a:r>
              <a:rPr lang="en-US" dirty="0" smtClean="0"/>
              <a:t>(steroid induced, infections..)</a:t>
            </a:r>
          </a:p>
          <a:p>
            <a:r>
              <a:rPr lang="en-US" dirty="0" smtClean="0"/>
              <a:t>There is a wide variation in the age of onset of different types of myopathies but the in all the cardinal symptom is weakness</a:t>
            </a:r>
          </a:p>
          <a:p>
            <a:r>
              <a:rPr lang="en-US" dirty="0" smtClean="0"/>
              <a:t>Screening for systemic involvement (cardiac, pulmonary…) early on diagnosis affects long term prognosis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0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7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1-weakness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45628"/>
            <a:ext cx="8139921" cy="4144963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atin typeface="Calibri"/>
                <a:cs typeface="Calibri"/>
              </a:rPr>
              <a:t>Weakness is the </a:t>
            </a:r>
            <a:r>
              <a:rPr lang="en-US" sz="2600" dirty="0" smtClean="0">
                <a:latin typeface="Calibri"/>
                <a:cs typeface="Calibri"/>
              </a:rPr>
              <a:t>cardinal symptom</a:t>
            </a:r>
            <a:endParaRPr lang="en-US" sz="2600" dirty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The </a:t>
            </a:r>
            <a:r>
              <a:rPr lang="en-US" sz="2600" dirty="0">
                <a:latin typeface="Calibri"/>
                <a:cs typeface="Calibri"/>
              </a:rPr>
              <a:t>distribution of weakness is </a:t>
            </a:r>
            <a:r>
              <a:rPr lang="en-US" sz="2600" dirty="0" smtClean="0">
                <a:latin typeface="Calibri"/>
                <a:cs typeface="Calibri"/>
              </a:rPr>
              <a:t>variable and </a:t>
            </a:r>
            <a:r>
              <a:rPr lang="en-US" sz="2600" dirty="0">
                <a:latin typeface="Calibri"/>
                <a:cs typeface="Calibri"/>
              </a:rPr>
              <a:t>may change over time. 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>
                <a:latin typeface="Calibri"/>
                <a:cs typeface="Calibri"/>
              </a:rPr>
              <a:t>C</a:t>
            </a:r>
            <a:r>
              <a:rPr lang="en-US" sz="2600" dirty="0" smtClean="0">
                <a:latin typeface="Calibri"/>
                <a:cs typeface="Calibri"/>
              </a:rPr>
              <a:t>omplaints </a:t>
            </a:r>
            <a:r>
              <a:rPr lang="en-US" sz="2600" dirty="0">
                <a:latin typeface="Calibri"/>
                <a:cs typeface="Calibri"/>
              </a:rPr>
              <a:t>such as difficulty arising from a chair </a:t>
            </a:r>
            <a:r>
              <a:rPr lang="en-US" sz="2600" dirty="0" smtClean="0">
                <a:latin typeface="Calibri"/>
                <a:cs typeface="Calibri"/>
              </a:rPr>
              <a:t>or low </a:t>
            </a:r>
            <a:r>
              <a:rPr lang="en-US" sz="2600" dirty="0" smtClean="0">
                <a:latin typeface="Calibri"/>
                <a:cs typeface="Calibri"/>
              </a:rPr>
              <a:t>toilet, difficulty climbing </a:t>
            </a:r>
            <a:r>
              <a:rPr lang="en-US" sz="2600" dirty="0">
                <a:latin typeface="Calibri"/>
                <a:cs typeface="Calibri"/>
              </a:rPr>
              <a:t>stairs, a waddling </a:t>
            </a:r>
            <a:r>
              <a:rPr lang="en-US" sz="2600" dirty="0" smtClean="0">
                <a:latin typeface="Calibri"/>
                <a:cs typeface="Calibri"/>
              </a:rPr>
              <a:t>gait, </a:t>
            </a:r>
            <a:r>
              <a:rPr lang="en-US" sz="2600" dirty="0" smtClean="0">
                <a:latin typeface="Calibri"/>
                <a:cs typeface="Calibri"/>
              </a:rPr>
              <a:t>difficulty </a:t>
            </a:r>
            <a:r>
              <a:rPr lang="en-US" sz="2600" dirty="0">
                <a:latin typeface="Calibri"/>
                <a:cs typeface="Calibri"/>
              </a:rPr>
              <a:t>lifting objects over the head, </a:t>
            </a:r>
            <a:r>
              <a:rPr lang="en-US" sz="2600" dirty="0" smtClean="0">
                <a:latin typeface="Calibri"/>
                <a:cs typeface="Calibri"/>
              </a:rPr>
              <a:t>combing hair </a:t>
            </a:r>
            <a:r>
              <a:rPr lang="en-US" sz="2600" dirty="0">
                <a:latin typeface="Calibri"/>
                <a:cs typeface="Calibri"/>
              </a:rPr>
              <a:t>or brushing teeth. 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>
                <a:latin typeface="Calibri"/>
                <a:cs typeface="Calibri"/>
              </a:rPr>
              <a:t>Distal weakness is less </a:t>
            </a:r>
            <a:r>
              <a:rPr lang="en-US" sz="2600" dirty="0" smtClean="0">
                <a:latin typeface="Calibri"/>
                <a:cs typeface="Calibri"/>
              </a:rPr>
              <a:t>common</a:t>
            </a:r>
            <a:r>
              <a:rPr lang="en-US" sz="2600" dirty="0">
                <a:latin typeface="Calibri"/>
                <a:cs typeface="Calibri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19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21610</TotalTime>
  <Words>2426</Words>
  <Application>Microsoft Macintosh PowerPoint</Application>
  <PresentationFormat>On-screen Show (4:3)</PresentationFormat>
  <Paragraphs>429</Paragraphs>
  <Slides>89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Infusion</vt:lpstr>
      <vt:lpstr>MYOPATHIES an INTRODUCTION</vt:lpstr>
      <vt:lpstr>MYOPATHY</vt:lpstr>
      <vt:lpstr>MYOPATHY</vt:lpstr>
      <vt:lpstr>PowerPoint Presentation</vt:lpstr>
      <vt:lpstr>APPROACH</vt:lpstr>
      <vt:lpstr>cont</vt:lpstr>
      <vt:lpstr>Distinguishing Myopathic from Non-myopathic Muscle Weakness &amp; Pain</vt:lpstr>
      <vt:lpstr>Approach</vt:lpstr>
      <vt:lpstr>1-weakness</vt:lpstr>
      <vt:lpstr>1-Weakness</vt:lpstr>
      <vt:lpstr>PowerPoint Presentation</vt:lpstr>
      <vt:lpstr>1-Weakness</vt:lpstr>
      <vt:lpstr> 1-Weakness </vt:lpstr>
      <vt:lpstr>2-Exercise Intolerance</vt:lpstr>
      <vt:lpstr>2-Exercise Intolerance</vt:lpstr>
      <vt:lpstr>3-Myalgias</vt:lpstr>
      <vt:lpstr>4-Cramps</vt:lpstr>
      <vt:lpstr>5-Myotonia</vt:lpstr>
      <vt:lpstr>5-Myotonia </vt:lpstr>
      <vt:lpstr>5-Myotonia </vt:lpstr>
      <vt:lpstr>5-Myotonia </vt:lpstr>
      <vt:lpstr>6-Myoglobinuria</vt:lpstr>
      <vt:lpstr>6-Myoglobinuria</vt:lpstr>
      <vt:lpstr>PowerPoint Presentation</vt:lpstr>
      <vt:lpstr>Lab Investigations</vt:lpstr>
      <vt:lpstr>Lab Investigations</vt:lpstr>
      <vt:lpstr>NCS</vt:lpstr>
      <vt:lpstr>EMG</vt:lpstr>
      <vt:lpstr>Lab Investigations</vt:lpstr>
      <vt:lpstr>Classification:</vt:lpstr>
      <vt:lpstr>PowerPoint Presentation</vt:lpstr>
      <vt:lpstr>Classification:</vt:lpstr>
      <vt:lpstr>PowerPoint Presentation</vt:lpstr>
      <vt:lpstr>CONGENITAL MYOPATHIES</vt:lpstr>
      <vt:lpstr>CONGENITAL MYOPATHIES</vt:lpstr>
      <vt:lpstr>CONGENITAL MYOPATHIES</vt:lpstr>
      <vt:lpstr>Malignant Hyperthermia (MH)</vt:lpstr>
      <vt:lpstr>MH</vt:lpstr>
      <vt:lpstr>MH</vt:lpstr>
      <vt:lpstr>MH</vt:lpstr>
      <vt:lpstr>PowerPoint Presentation</vt:lpstr>
      <vt:lpstr>MUSCULAR DYSTROPHIES (MD)</vt:lpstr>
      <vt:lpstr>MD</vt:lpstr>
      <vt:lpstr>2a-DYSTROPHINOPATHIES </vt:lpstr>
      <vt:lpstr>Duchenne MD (DMD)</vt:lpstr>
      <vt:lpstr>Duchenne MD (DMD)</vt:lpstr>
      <vt:lpstr>DMD</vt:lpstr>
      <vt:lpstr>DMD</vt:lpstr>
      <vt:lpstr>DMD</vt:lpstr>
      <vt:lpstr>DMD</vt:lpstr>
      <vt:lpstr>DMD</vt:lpstr>
      <vt:lpstr>Becker Dystrophy</vt:lpstr>
      <vt:lpstr>2b- Myotonic Dystrophy (MD):</vt:lpstr>
      <vt:lpstr>MD</vt:lpstr>
      <vt:lpstr>PowerPoint Presentation</vt:lpstr>
      <vt:lpstr>PowerPoint Presentation</vt:lpstr>
      <vt:lpstr>INFLAMMATORY MYOPATHIES</vt:lpstr>
      <vt:lpstr>PM and DM</vt:lpstr>
      <vt:lpstr>PM &amp; DM</vt:lpstr>
      <vt:lpstr>PM and DM</vt:lpstr>
      <vt:lpstr>PM and DM</vt:lpstr>
      <vt:lpstr>PM &amp; DM</vt:lpstr>
      <vt:lpstr>DM &amp; PM</vt:lpstr>
      <vt:lpstr>DM</vt:lpstr>
      <vt:lpstr>DM</vt:lpstr>
      <vt:lpstr>DM</vt:lpstr>
      <vt:lpstr>DM</vt:lpstr>
      <vt:lpstr>DM</vt:lpstr>
      <vt:lpstr>PowerPoint Presentation</vt:lpstr>
      <vt:lpstr>DM</vt:lpstr>
      <vt:lpstr>PM and DM</vt:lpstr>
      <vt:lpstr>PM &amp; DM</vt:lpstr>
      <vt:lpstr>DM:</vt:lpstr>
      <vt:lpstr>DM</vt:lpstr>
      <vt:lpstr>PM:</vt:lpstr>
      <vt:lpstr>PM</vt:lpstr>
      <vt:lpstr>PM and DM</vt:lpstr>
      <vt:lpstr>PM &amp; DM</vt:lpstr>
      <vt:lpstr>Inclusion Body Myositis (IBM)</vt:lpstr>
      <vt:lpstr>IBM</vt:lpstr>
      <vt:lpstr>IBM:</vt:lpstr>
      <vt:lpstr>IBM</vt:lpstr>
      <vt:lpstr>IBM</vt:lpstr>
      <vt:lpstr>4-ACQUIRED TOXIC MYOPATHIES</vt:lpstr>
      <vt:lpstr>PowerPoint Presentation</vt:lpstr>
      <vt:lpstr>STATINS INDUCED MYOPATHY</vt:lpstr>
      <vt:lpstr>STATINS INDUCED MYOPATHY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MYOPATHIS APPROACH &amp; MANAGEMENT</dc:title>
  <dc:creator>Nuha</dc:creator>
  <cp:lastModifiedBy>Nuha</cp:lastModifiedBy>
  <cp:revision>281</cp:revision>
  <dcterms:created xsi:type="dcterms:W3CDTF">2015-02-16T19:42:27Z</dcterms:created>
  <dcterms:modified xsi:type="dcterms:W3CDTF">2015-04-06T05:32:49Z</dcterms:modified>
</cp:coreProperties>
</file>