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notesSlides/notesSlide1.xml" ContentType="application/vnd.openxmlformats-officedocument.presentationml.notesSl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notesSlides/notesSlide2.xml" ContentType="application/vnd.openxmlformats-officedocument.presentationml.notesSl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ppt/theme/themeOverride39.xml" ContentType="application/vnd.openxmlformats-officedocument.themeOverride+xml"/>
  <Override PartName="/ppt/notesSlides/notesSlide3.xml" ContentType="application/vnd.openxmlformats-officedocument.presentationml.notesSlide+xml"/>
  <Override PartName="/ppt/theme/themeOverride40.xml" ContentType="application/vnd.openxmlformats-officedocument.themeOverride+xml"/>
  <Override PartName="/ppt/theme/themeOverride41.xml" ContentType="application/vnd.openxmlformats-officedocument.themeOverride+xml"/>
  <Override PartName="/ppt/theme/themeOverride42.xml" ContentType="application/vnd.openxmlformats-officedocument.themeOverride+xml"/>
  <Override PartName="/ppt/theme/themeOverride43.xml" ContentType="application/vnd.openxmlformats-officedocument.themeOverride+xml"/>
  <Override PartName="/ppt/theme/themeOverride44.xml" ContentType="application/vnd.openxmlformats-officedocument.themeOverride+xml"/>
  <Override PartName="/ppt/theme/themeOverride45.xml" ContentType="application/vnd.openxmlformats-officedocument.themeOverride+xml"/>
  <Override PartName="/ppt/theme/themeOverride46.xml" ContentType="application/vnd.openxmlformats-officedocument.themeOverride+xml"/>
  <Override PartName="/ppt/theme/themeOverride47.xml" ContentType="application/vnd.openxmlformats-officedocument.themeOverride+xml"/>
  <Override PartName="/ppt/theme/themeOverride48.xml" ContentType="application/vnd.openxmlformats-officedocument.themeOverride+xml"/>
  <Override PartName="/ppt/theme/themeOverride49.xml" ContentType="application/vnd.openxmlformats-officedocument.themeOverride+xml"/>
  <Override PartName="/ppt/theme/themeOverride50.xml" ContentType="application/vnd.openxmlformats-officedocument.themeOverride+xml"/>
  <Override PartName="/ppt/theme/themeOverride51.xml" ContentType="application/vnd.openxmlformats-officedocument.themeOverride+xml"/>
  <Override PartName="/ppt/notesSlides/notesSlide4.xml" ContentType="application/vnd.openxmlformats-officedocument.presentationml.notesSlide+xml"/>
  <Override PartName="/ppt/theme/themeOverride52.xml" ContentType="application/vnd.openxmlformats-officedocument.themeOverride+xml"/>
  <Override PartName="/ppt/theme/themeOverride53.xml" ContentType="application/vnd.openxmlformats-officedocument.themeOverride+xml"/>
  <Override PartName="/ppt/theme/themeOverride54.xml" ContentType="application/vnd.openxmlformats-officedocument.themeOverride+xml"/>
  <Override PartName="/ppt/theme/themeOverride55.xml" ContentType="application/vnd.openxmlformats-officedocument.themeOverride+xml"/>
  <Override PartName="/ppt/theme/themeOverride56.xml" ContentType="application/vnd.openxmlformats-officedocument.themeOverride+xml"/>
  <Override PartName="/ppt/theme/themeOverride57.xml" ContentType="application/vnd.openxmlformats-officedocument.themeOverride+xml"/>
  <Override PartName="/ppt/theme/themeOverride58.xml" ContentType="application/vnd.openxmlformats-officedocument.themeOverride+xml"/>
  <Override PartName="/ppt/theme/themeOverride59.xml" ContentType="application/vnd.openxmlformats-officedocument.themeOverride+xml"/>
  <Override PartName="/ppt/theme/themeOverride60.xml" ContentType="application/vnd.openxmlformats-officedocument.themeOverride+xml"/>
  <Override PartName="/ppt/theme/themeOverride61.xml" ContentType="application/vnd.openxmlformats-officedocument.themeOverride+xml"/>
  <Override PartName="/ppt/theme/themeOverride62.xml" ContentType="application/vnd.openxmlformats-officedocument.themeOverride+xml"/>
  <Override PartName="/ppt/theme/themeOverride63.xml" ContentType="application/vnd.openxmlformats-officedocument.themeOverride+xml"/>
  <Override PartName="/ppt/theme/themeOverride64.xml" ContentType="application/vnd.openxmlformats-officedocument.themeOverride+xml"/>
  <Override PartName="/ppt/theme/themeOverride65.xml" ContentType="application/vnd.openxmlformats-officedocument.themeOverride+xml"/>
  <Override PartName="/ppt/theme/themeOverride66.xml" ContentType="application/vnd.openxmlformats-officedocument.themeOverride+xml"/>
  <Override PartName="/ppt/theme/themeOverride67.xml" ContentType="application/vnd.openxmlformats-officedocument.themeOverride+xml"/>
  <Override PartName="/ppt/theme/themeOverride68.xml" ContentType="application/vnd.openxmlformats-officedocument.themeOverride+xml"/>
  <Override PartName="/ppt/theme/themeOverride69.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77"/>
  </p:notesMasterIdLst>
  <p:sldIdLst>
    <p:sldId id="327" r:id="rId2"/>
    <p:sldId id="331" r:id="rId3"/>
    <p:sldId id="332" r:id="rId4"/>
    <p:sldId id="333" r:id="rId5"/>
    <p:sldId id="334" r:id="rId6"/>
    <p:sldId id="335" r:id="rId7"/>
    <p:sldId id="336" r:id="rId8"/>
    <p:sldId id="337" r:id="rId9"/>
    <p:sldId id="338" r:id="rId10"/>
    <p:sldId id="339" r:id="rId11"/>
    <p:sldId id="340" r:id="rId12"/>
    <p:sldId id="341" r:id="rId13"/>
    <p:sldId id="342" r:id="rId14"/>
    <p:sldId id="343" r:id="rId15"/>
    <p:sldId id="344" r:id="rId16"/>
    <p:sldId id="345" r:id="rId17"/>
    <p:sldId id="346" r:id="rId18"/>
    <p:sldId id="347" r:id="rId19"/>
    <p:sldId id="348" r:id="rId20"/>
    <p:sldId id="349" r:id="rId21"/>
    <p:sldId id="350" r:id="rId22"/>
    <p:sldId id="351" r:id="rId23"/>
    <p:sldId id="352" r:id="rId24"/>
    <p:sldId id="353" r:id="rId25"/>
    <p:sldId id="354" r:id="rId26"/>
    <p:sldId id="355" r:id="rId27"/>
    <p:sldId id="356" r:id="rId28"/>
    <p:sldId id="357" r:id="rId29"/>
    <p:sldId id="358" r:id="rId30"/>
    <p:sldId id="359" r:id="rId31"/>
    <p:sldId id="360" r:id="rId32"/>
    <p:sldId id="361" r:id="rId33"/>
    <p:sldId id="362" r:id="rId34"/>
    <p:sldId id="363" r:id="rId35"/>
    <p:sldId id="364" r:id="rId36"/>
    <p:sldId id="365" r:id="rId37"/>
    <p:sldId id="366" r:id="rId38"/>
    <p:sldId id="367" r:id="rId39"/>
    <p:sldId id="406" r:id="rId40"/>
    <p:sldId id="369" r:id="rId41"/>
    <p:sldId id="370" r:id="rId42"/>
    <p:sldId id="371" r:id="rId43"/>
    <p:sldId id="372" r:id="rId44"/>
    <p:sldId id="373" r:id="rId45"/>
    <p:sldId id="374" r:id="rId46"/>
    <p:sldId id="375" r:id="rId47"/>
    <p:sldId id="376" r:id="rId48"/>
    <p:sldId id="377" r:id="rId49"/>
    <p:sldId id="407" r:id="rId50"/>
    <p:sldId id="379" r:id="rId51"/>
    <p:sldId id="380" r:id="rId52"/>
    <p:sldId id="381" r:id="rId53"/>
    <p:sldId id="382" r:id="rId54"/>
    <p:sldId id="408" r:id="rId55"/>
    <p:sldId id="409" r:id="rId56"/>
    <p:sldId id="385" r:id="rId57"/>
    <p:sldId id="386" r:id="rId58"/>
    <p:sldId id="387" r:id="rId59"/>
    <p:sldId id="388" r:id="rId60"/>
    <p:sldId id="389" r:id="rId61"/>
    <p:sldId id="390" r:id="rId62"/>
    <p:sldId id="410" r:id="rId63"/>
    <p:sldId id="392" r:id="rId64"/>
    <p:sldId id="393" r:id="rId65"/>
    <p:sldId id="394" r:id="rId66"/>
    <p:sldId id="395" r:id="rId67"/>
    <p:sldId id="396" r:id="rId68"/>
    <p:sldId id="397" r:id="rId69"/>
    <p:sldId id="398" r:id="rId70"/>
    <p:sldId id="411" r:id="rId71"/>
    <p:sldId id="400" r:id="rId72"/>
    <p:sldId id="401" r:id="rId73"/>
    <p:sldId id="402" r:id="rId74"/>
    <p:sldId id="403" r:id="rId75"/>
    <p:sldId id="404" r:id="rId7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sorterViewPr>
    <p:cViewPr>
      <p:scale>
        <a:sx n="100" d="100"/>
        <a:sy n="100" d="100"/>
      </p:scale>
      <p:origin x="0" y="267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C5AE62A-3FDA-47F1-AE40-FC6CACBE00DE}" type="datetimeFigureOut">
              <a:rPr lang="ar-SA" smtClean="0"/>
              <a:t>23/06/36</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1F03EEE-FBF3-4530-95A3-648D2EBFA1D5}" type="slidenum">
              <a:rPr lang="ar-SA" smtClean="0"/>
              <a:t>‹#›</a:t>
            </a:fld>
            <a:endParaRPr lang="ar-SA"/>
          </a:p>
        </p:txBody>
      </p:sp>
    </p:spTree>
    <p:extLst>
      <p:ext uri="{BB962C8B-B14F-4D97-AF65-F5344CB8AC3E}">
        <p14:creationId xmlns:p14="http://schemas.microsoft.com/office/powerpoint/2010/main" val="282873209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-As a person breathes in infected air, the bacilli go the lungs through the bronchioles. At the end of the bronchioles are alveoli, which are balloon-like sacs where blood takes oxygen from inhaled air and releases carbon dioxide into the air exhaled. TB bacilli infect the alveoli and the bodyπs immune system begins to fight them. Macrophages — specialized white blood cells that ingest harmful organisms — begin to surround and "wall off" the tuberculosis bacteria in the lungs, much like a scab forming over a wound. Then, special immune system cells surround and separate the infected macrophages. The mass resulting from the separated infected macrophages are hard, grayish nodules called tubercles.</a:t>
            </a:r>
            <a:br>
              <a:rPr lang="en-GB" smtClean="0"/>
            </a:br>
            <a:r>
              <a:rPr lang="en-GB" smtClean="0"/>
              <a:t/>
            </a:r>
            <a:br>
              <a:rPr lang="en-GB" smtClean="0"/>
            </a:br>
            <a:r>
              <a:rPr lang="en-GB" smtClean="0"/>
              <a:t>-Active TB spreads through the lymphatic system to other parts of the body. In these other parts, the immune system kills bacilli, but immune cells and local tissue die as well. The dead cells form masses called granulomas, where bacilli survive but donπt grow. As more lung tissue is destroyed and granulomas expand, cavities develop in the lungs, which causes more coughing and shortness of breathe. Granulomas can also eat away at blood vessels which causes bleeding in the lungs, and bloody sputum.</a:t>
            </a:r>
            <a:br>
              <a:rPr lang="en-GB" smtClean="0"/>
            </a:br>
            <a:endParaRPr lang="en-GB"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79D07614-26FD-49D7-BD07-4DE2DFE52DA7}" type="slidenum">
              <a:rPr lang="en-GB" smtClean="0"/>
              <a:pPr eaLnBrk="1" hangingPunct="1"/>
              <a:t>15</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eaLnBrk="1" fontAlgn="auto" hangingPunct="1">
              <a:spcBef>
                <a:spcPts val="0"/>
              </a:spcBef>
              <a:spcAft>
                <a:spcPts val="0"/>
              </a:spcAft>
              <a:defRPr/>
            </a:pPr>
            <a:r>
              <a:rPr lang="en-GB" dirty="0" smtClean="0"/>
              <a:t>ÄTB bacteria become active if the immune system can't stop them from growing. The active bacteria begin to multiply in the body and cause active TB disease. The bacteria attack the body and destroy tissue. If this occurs in the lungs, the bacteria can actually create a hole in the lung. Some people develop active TB disease soon after becoming infected, before their immune system can fight the TB bacteria. Other people may get sick later, when their immune system becomes weak for another reason.</a:t>
            </a:r>
            <a:br>
              <a:rPr lang="en-GB" dirty="0" smtClean="0"/>
            </a:br>
            <a:r>
              <a:rPr lang="en-GB" dirty="0" smtClean="0"/>
              <a:t/>
            </a:r>
            <a:br>
              <a:rPr lang="en-GB" dirty="0" smtClean="0"/>
            </a:br>
            <a:r>
              <a:rPr lang="en-GB" dirty="0" err="1" smtClean="0"/>
              <a:t>ÄFor</a:t>
            </a:r>
            <a:r>
              <a:rPr lang="en-GB" dirty="0" smtClean="0"/>
              <a:t> most people who breathe in TB bacteria and become infected, the body is able to fight the bacteria to stop them from growing. The bacteria become inactive, but they remain alive in the body and can become active later. This is called latent TB infection. Many people who have latent TB infection never develop active TB disease. In these people, the TB bacteria remain inactive for a lifetime without causing disease. But in other people, especially people who have weak immune systems, the bacteria become active and cause TB disease.</a:t>
            </a:r>
            <a:br>
              <a:rPr lang="en-GB" dirty="0" smtClean="0"/>
            </a:br>
            <a:r>
              <a:rPr lang="en-GB" dirty="0" smtClean="0"/>
              <a:t/>
            </a:r>
            <a:br>
              <a:rPr lang="en-GB" dirty="0" smtClean="0"/>
            </a:br>
            <a:r>
              <a:rPr lang="en-GB" dirty="0" smtClean="0"/>
              <a:t>Difference between active and latent TB:</a:t>
            </a:r>
            <a:br>
              <a:rPr lang="en-GB" dirty="0" smtClean="0"/>
            </a:br>
            <a:r>
              <a:rPr lang="en-GB" dirty="0" smtClean="0"/>
              <a:t>Person with Latent TB:</a:t>
            </a:r>
            <a:br>
              <a:rPr lang="en-GB" dirty="0" smtClean="0"/>
            </a:br>
            <a:r>
              <a:rPr lang="en-GB" dirty="0" smtClean="0"/>
              <a:t>	-Has no symptoms</a:t>
            </a:r>
            <a:br>
              <a:rPr lang="en-GB" dirty="0" smtClean="0"/>
            </a:br>
            <a:r>
              <a:rPr lang="en-GB" dirty="0" smtClean="0"/>
              <a:t>	-Does not feel sick</a:t>
            </a:r>
            <a:br>
              <a:rPr lang="en-GB" dirty="0" smtClean="0"/>
            </a:br>
            <a:r>
              <a:rPr lang="en-GB" dirty="0" smtClean="0"/>
              <a:t>	-Cannot spread TB to others</a:t>
            </a:r>
            <a:br>
              <a:rPr lang="en-GB" dirty="0" smtClean="0"/>
            </a:br>
            <a:r>
              <a:rPr lang="en-GB" dirty="0" smtClean="0"/>
              <a:t>	-Usually has a positive skin test</a:t>
            </a:r>
            <a:br>
              <a:rPr lang="en-GB" dirty="0" smtClean="0"/>
            </a:br>
            <a:r>
              <a:rPr lang="en-GB" dirty="0" smtClean="0"/>
              <a:t>	-Has a normal chest x-ray and sputum test</a:t>
            </a:r>
            <a:br>
              <a:rPr lang="en-GB" dirty="0" smtClean="0"/>
            </a:br>
            <a:r>
              <a:rPr lang="en-GB" dirty="0" smtClean="0"/>
              <a:t>Person with active TB:</a:t>
            </a:r>
            <a:br>
              <a:rPr lang="en-GB" dirty="0" smtClean="0"/>
            </a:br>
            <a:r>
              <a:rPr lang="en-GB" dirty="0" smtClean="0"/>
              <a:t>	-has symptoms</a:t>
            </a:r>
            <a:br>
              <a:rPr lang="en-GB" dirty="0" smtClean="0"/>
            </a:br>
            <a:r>
              <a:rPr lang="en-GB" dirty="0" smtClean="0"/>
              <a:t>	-may spread TB to others</a:t>
            </a:r>
            <a:br>
              <a:rPr lang="en-GB" dirty="0" smtClean="0"/>
            </a:br>
            <a:r>
              <a:rPr lang="en-GB" dirty="0" smtClean="0"/>
              <a:t>	-has a positive skin test</a:t>
            </a:r>
            <a:br>
              <a:rPr lang="en-GB" dirty="0" smtClean="0"/>
            </a:br>
            <a:r>
              <a:rPr lang="en-GB" dirty="0" smtClean="0"/>
              <a:t>	-May have an abnormal chest x-ray, or positive sputum smear</a:t>
            </a:r>
            <a:br>
              <a:rPr lang="en-GB" dirty="0" smtClean="0"/>
            </a:br>
            <a:endParaRPr lang="en-GB" dirty="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4B0C02B4-E47F-4517-948A-DFA90A1A05E2}" type="slidenum">
              <a:rPr lang="en-GB" smtClean="0"/>
              <a:pPr eaLnBrk="1" hangingPunct="1"/>
              <a:t>20</a:t>
            </a:fld>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r>
              <a:rPr lang="en-GB" dirty="0" err="1" smtClean="0"/>
              <a:t>ÄNationality</a:t>
            </a:r>
            <a:r>
              <a:rPr lang="en-GB" dirty="0" smtClean="0"/>
              <a:t>. People from regions with high rates of TB — especially Africa, Asia and Latin America, are more likely to develop TB.</a:t>
            </a:r>
            <a:br>
              <a:rPr lang="en-GB" dirty="0" smtClean="0"/>
            </a:br>
            <a:r>
              <a:rPr lang="en-GB" dirty="0" smtClean="0"/>
              <a:t/>
            </a:r>
            <a:br>
              <a:rPr lang="en-GB" dirty="0" smtClean="0"/>
            </a:br>
            <a:r>
              <a:rPr lang="en-GB" dirty="0" err="1" smtClean="0"/>
              <a:t>ÄYour</a:t>
            </a:r>
            <a:r>
              <a:rPr lang="en-GB" dirty="0" smtClean="0"/>
              <a:t> sex. In most of the world, more men than women are infected with TB. Men are also more likely to die of the disease.</a:t>
            </a:r>
            <a:br>
              <a:rPr lang="en-GB" dirty="0" smtClean="0"/>
            </a:br>
            <a:r>
              <a:rPr lang="en-GB" dirty="0" smtClean="0"/>
              <a:t/>
            </a:r>
            <a:br>
              <a:rPr lang="en-GB" dirty="0" smtClean="0"/>
            </a:br>
            <a:r>
              <a:rPr lang="en-GB" dirty="0" err="1" smtClean="0"/>
              <a:t>ÄRace</a:t>
            </a:r>
            <a:r>
              <a:rPr lang="en-GB" dirty="0" smtClean="0"/>
              <a:t>. In the United States, Hispanics, American Indians and blacks are at higher risk of TB than are whites. Asian-Americans have the highest TB rate.</a:t>
            </a:r>
            <a:br>
              <a:rPr lang="en-GB" dirty="0" smtClean="0"/>
            </a:br>
            <a:r>
              <a:rPr lang="en-GB" dirty="0" smtClean="0"/>
              <a:t/>
            </a:r>
            <a:br>
              <a:rPr lang="en-GB" dirty="0" smtClean="0"/>
            </a:br>
            <a:r>
              <a:rPr lang="en-GB" dirty="0" err="1" smtClean="0"/>
              <a:t>ÄAge</a:t>
            </a:r>
            <a:r>
              <a:rPr lang="en-GB" dirty="0" smtClean="0"/>
              <a:t>. Older adults are at greater risk of TB because normal aging or illness may weaken their immune systems. They're also more likely to live in nursing homes, where mini-epidemics of TB can occur.</a:t>
            </a:r>
            <a:br>
              <a:rPr lang="en-GB" dirty="0" smtClean="0"/>
            </a:br>
            <a:r>
              <a:rPr lang="en-GB" dirty="0" smtClean="0"/>
              <a:t/>
            </a:r>
            <a:br>
              <a:rPr lang="en-GB" dirty="0" smtClean="0"/>
            </a:br>
            <a:r>
              <a:rPr lang="en-GB" dirty="0" err="1" smtClean="0"/>
              <a:t>ÄSubstance</a:t>
            </a:r>
            <a:r>
              <a:rPr lang="en-GB" dirty="0" smtClean="0"/>
              <a:t> abuse. Long-term drug or alcohol use weakens your immune system and makes you more vulnerable to TB.</a:t>
            </a:r>
            <a:br>
              <a:rPr lang="en-GB" dirty="0" smtClean="0"/>
            </a:br>
            <a:r>
              <a:rPr lang="en-GB" dirty="0" smtClean="0"/>
              <a:t/>
            </a:r>
            <a:br>
              <a:rPr lang="en-GB" dirty="0" smtClean="0"/>
            </a:br>
            <a:r>
              <a:rPr lang="en-GB" dirty="0" err="1" smtClean="0"/>
              <a:t>ÄMalnutrition</a:t>
            </a:r>
            <a:r>
              <a:rPr lang="en-GB" dirty="0" smtClean="0"/>
              <a:t>. A poor diet or one too low in calories puts you at greater risk of TB.</a:t>
            </a:r>
            <a:br>
              <a:rPr lang="en-GB" dirty="0" smtClean="0"/>
            </a:br>
            <a:r>
              <a:rPr lang="en-GB" dirty="0" smtClean="0"/>
              <a:t/>
            </a:r>
            <a:br>
              <a:rPr lang="en-GB" dirty="0" smtClean="0"/>
            </a:br>
            <a:r>
              <a:rPr lang="en-GB" dirty="0" err="1" smtClean="0"/>
              <a:t>ÄLack</a:t>
            </a:r>
            <a:r>
              <a:rPr lang="en-GB" dirty="0" smtClean="0"/>
              <a:t> of medical care. If you are on a low or fixed income, live in a remote area, have recently immigrated to the United States, or are homeless, you may lack access to the medical care you need to diagnose and treat TB.</a:t>
            </a:r>
            <a:br>
              <a:rPr lang="en-GB" dirty="0" smtClean="0"/>
            </a:br>
            <a:r>
              <a:rPr lang="en-GB" dirty="0" smtClean="0"/>
              <a:t/>
            </a:r>
            <a:br>
              <a:rPr lang="en-GB" dirty="0" smtClean="0"/>
            </a:br>
            <a:endParaRPr lang="en-GB" dirty="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B8944C3A-C853-4101-A5AB-8436FD8A6715}" type="slidenum">
              <a:rPr lang="en-GB" smtClean="0"/>
              <a:pPr eaLnBrk="1" hangingPunct="1"/>
              <a:t>40</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ÄThe tuberculin Mantoux PPD skin test shows if a person has been infected.</a:t>
            </a:r>
            <a:br>
              <a:rPr lang="en-GB" smtClean="0"/>
            </a:br>
            <a:r>
              <a:rPr lang="en-GB" smtClean="0"/>
              <a:t/>
            </a:r>
            <a:br>
              <a:rPr lang="en-GB" smtClean="0"/>
            </a:br>
            <a:r>
              <a:rPr lang="en-GB" smtClean="0"/>
              <a:t>Ä A chest X-ray is given if the Mantoux skin test shows that a person has been infected. The X-ray shows if any damage has been done to the lungs.</a:t>
            </a:r>
            <a:br>
              <a:rPr lang="en-GB" smtClean="0"/>
            </a:br>
            <a:r>
              <a:rPr lang="en-GB" smtClean="0"/>
              <a:t/>
            </a:r>
            <a:br>
              <a:rPr lang="en-GB" smtClean="0"/>
            </a:br>
            <a:r>
              <a:rPr lang="en-GB" smtClean="0"/>
              <a:t>ÄA sputum test shows if TB germs are in the thick liquid a person coughs up.</a:t>
            </a:r>
            <a:br>
              <a:rPr lang="en-GB" smtClean="0"/>
            </a:br>
            <a:endParaRPr lang="en-GB"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A118B8ED-7CF3-4724-91FA-9C41174983C3}" type="slidenum">
              <a:rPr lang="en-GB" smtClean="0"/>
              <a:pPr eaLnBrk="1" hangingPunct="1"/>
              <a:t>53</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fld id="{C4B40827-7209-450E-99FC-0083B4378FE6}" type="datetimeFigureOut">
              <a:rPr lang="ar-SA" smtClean="0"/>
              <a:t>23/06/36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761110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C4B40827-7209-450E-99FC-0083B4378FE6}" type="datetimeFigureOut">
              <a:rPr lang="ar-SA" smtClean="0"/>
              <a:t>23/06/36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80034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C4B40827-7209-450E-99FC-0083B4378FE6}" type="datetimeFigureOut">
              <a:rPr lang="ar-SA" smtClean="0"/>
              <a:t>23/06/36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3780036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accent1">
                    <a:lumMod val="20000"/>
                    <a:lumOff val="80000"/>
                  </a:schemeClr>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accent1">
                  <a:lumMod val="20000"/>
                  <a:lumOff val="80000"/>
                </a:schemeClr>
              </a:buClr>
              <a:buSzPct val="70000"/>
              <a:buFont typeface="Wingdings" pitchFamily="2" charset="2"/>
              <a:buChar char="q"/>
              <a:defRPr sz="2400" b="1" baseline="0">
                <a:solidFill>
                  <a:schemeClr val="bg2"/>
                </a:solidFill>
              </a:defRPr>
            </a:lvl1pPr>
            <a:lvl2pPr>
              <a:buClr>
                <a:schemeClr val="accent1">
                  <a:lumMod val="20000"/>
                  <a:lumOff val="80000"/>
                </a:schemeClr>
              </a:buClr>
              <a:buSzPct val="100000"/>
              <a:buFont typeface="Wingdings" pitchFamily="2" charset="2"/>
              <a:buChar char="§"/>
              <a:defRPr sz="2400">
                <a:solidFill>
                  <a:schemeClr val="bg2"/>
                </a:solidFill>
              </a:defRPr>
            </a:lvl2pPr>
            <a:lvl3pPr>
              <a:buClr>
                <a:schemeClr val="accent1">
                  <a:lumMod val="20000"/>
                  <a:lumOff val="80000"/>
                </a:schemeClr>
              </a:buClr>
              <a:buSzPct val="100000"/>
              <a:buFont typeface="Arial" pitchFamily="34" charset="0"/>
              <a:buChar char="•"/>
              <a:defRPr sz="2400">
                <a:solidFill>
                  <a:schemeClr val="bg2"/>
                </a:solidFill>
              </a:defRPr>
            </a:lvl3pPr>
            <a:lvl4pPr>
              <a:buClr>
                <a:schemeClr val="accent1">
                  <a:lumMod val="20000"/>
                  <a:lumOff val="80000"/>
                </a:schemeClr>
              </a:buClr>
              <a:buSzPct val="70000"/>
              <a:buFont typeface="Courier New" pitchFamily="49" charset="0"/>
              <a:buChar char="o"/>
              <a:defRPr sz="1800" baseline="0">
                <a:solidFill>
                  <a:schemeClr val="bg2"/>
                </a:solidFill>
              </a:defRPr>
            </a:lvl4pPr>
            <a:lvl5pPr>
              <a:buClr>
                <a:schemeClr val="accent1">
                  <a:lumMod val="20000"/>
                  <a:lumOff val="80000"/>
                </a:schemeClr>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252219600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C4B40827-7209-450E-99FC-0083B4378FE6}" type="datetimeFigureOut">
              <a:rPr lang="ar-SA" smtClean="0"/>
              <a:t>23/06/36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3064742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B40827-7209-450E-99FC-0083B4378FE6}" type="datetimeFigureOut">
              <a:rPr lang="ar-SA" smtClean="0"/>
              <a:t>23/06/36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3445924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C4B40827-7209-450E-99FC-0083B4378FE6}" type="datetimeFigureOut">
              <a:rPr lang="ar-SA" smtClean="0"/>
              <a:t>23/06/36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2838547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fld id="{C4B40827-7209-450E-99FC-0083B4378FE6}" type="datetimeFigureOut">
              <a:rPr lang="ar-SA" smtClean="0"/>
              <a:t>23/06/36</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2718922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fld id="{C4B40827-7209-450E-99FC-0083B4378FE6}" type="datetimeFigureOut">
              <a:rPr lang="ar-SA" smtClean="0"/>
              <a:t>23/06/36</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336607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B40827-7209-450E-99FC-0083B4378FE6}" type="datetimeFigureOut">
              <a:rPr lang="ar-SA" smtClean="0"/>
              <a:t>23/06/36</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3531168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B40827-7209-450E-99FC-0083B4378FE6}" type="datetimeFigureOut">
              <a:rPr lang="ar-SA" smtClean="0"/>
              <a:t>23/06/36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1260393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B40827-7209-450E-99FC-0083B4378FE6}" type="datetimeFigureOut">
              <a:rPr lang="ar-SA" smtClean="0"/>
              <a:t>23/06/36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1103655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4B40827-7209-450E-99FC-0083B4378FE6}" type="datetimeFigureOut">
              <a:rPr lang="ar-SA" smtClean="0"/>
              <a:t>23/06/36</a:t>
            </a:fld>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EB83912-35EC-499F-91C5-0B1DC9691907}" type="slidenum">
              <a:rPr lang="ar-SA" smtClean="0"/>
              <a:t>‹#›</a:t>
            </a:fld>
            <a:endParaRPr lang="ar-SA"/>
          </a:p>
        </p:txBody>
      </p:sp>
    </p:spTree>
    <p:extLst>
      <p:ext uri="{BB962C8B-B14F-4D97-AF65-F5344CB8AC3E}">
        <p14:creationId xmlns:p14="http://schemas.microsoft.com/office/powerpoint/2010/main" val="964961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10.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12.xml"/><Relationship Id="rId5" Type="http://schemas.openxmlformats.org/officeDocument/2006/relationships/image" Target="../media/image6.jpe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13.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14.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5.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2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39.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40.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41.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4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43.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44.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45.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46.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4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4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48.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49.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50.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5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52.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53.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54.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5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56.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5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58.xm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59.xm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60.xml"/></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61.xml"/></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62.xml"/></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63.xml"/></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64.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65.xml"/></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66.xml"/></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67.xml"/></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68.xml"/></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themeOverride" Target="../theme/themeOverride69.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8.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9.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124744"/>
            <a:ext cx="7772400" cy="1470025"/>
          </a:xfrm>
        </p:spPr>
        <p:txBody>
          <a:bodyPr>
            <a:normAutofit/>
          </a:bodyPr>
          <a:lstStyle/>
          <a:p>
            <a:r>
              <a:rPr lang="en-US" sz="6600" b="1" dirty="0" smtClean="0">
                <a:solidFill>
                  <a:schemeClr val="accent1">
                    <a:lumMod val="20000"/>
                    <a:lumOff val="80000"/>
                  </a:schemeClr>
                </a:solidFill>
                <a:effectLst/>
              </a:rPr>
              <a:t>TUBERCULOSIS</a:t>
            </a:r>
            <a:endParaRPr lang="ar-SA" sz="6600" b="1" dirty="0"/>
          </a:p>
        </p:txBody>
      </p:sp>
      <p:sp>
        <p:nvSpPr>
          <p:cNvPr id="3" name="Subtitle 2"/>
          <p:cNvSpPr>
            <a:spLocks noGrp="1"/>
          </p:cNvSpPr>
          <p:nvPr>
            <p:ph type="subTitle" idx="1"/>
          </p:nvPr>
        </p:nvSpPr>
        <p:spPr>
          <a:xfrm>
            <a:off x="1331640" y="3140968"/>
            <a:ext cx="6400800" cy="2952328"/>
          </a:xfrm>
        </p:spPr>
        <p:txBody>
          <a:bodyPr>
            <a:normAutofit/>
          </a:bodyPr>
          <a:lstStyle/>
          <a:p>
            <a:pPr rtl="0" fontAlgn="base">
              <a:spcAft>
                <a:spcPct val="0"/>
              </a:spcAft>
              <a:buClr>
                <a:schemeClr val="hlink"/>
              </a:buClr>
              <a:buSzPct val="70000"/>
              <a:defRPr/>
            </a:pPr>
            <a:r>
              <a:rPr lang="en-US" sz="3600" dirty="0">
                <a:solidFill>
                  <a:schemeClr val="accent1">
                    <a:lumMod val="20000"/>
                    <a:lumOff val="80000"/>
                  </a:schemeClr>
                </a:solidFill>
                <a:latin typeface="+mj-lt"/>
                <a:ea typeface="+mj-ea"/>
                <a:cs typeface="+mj-cs"/>
              </a:rPr>
              <a:t>Dr. </a:t>
            </a:r>
            <a:r>
              <a:rPr lang="en-US" sz="3600" dirty="0" err="1">
                <a:solidFill>
                  <a:schemeClr val="accent1">
                    <a:lumMod val="20000"/>
                    <a:lumOff val="80000"/>
                  </a:schemeClr>
                </a:solidFill>
                <a:latin typeface="+mj-lt"/>
                <a:ea typeface="+mj-ea"/>
                <a:cs typeface="+mj-cs"/>
              </a:rPr>
              <a:t>Awadh</a:t>
            </a:r>
            <a:r>
              <a:rPr lang="en-US" sz="3600" dirty="0">
                <a:solidFill>
                  <a:schemeClr val="accent1">
                    <a:lumMod val="20000"/>
                    <a:lumOff val="80000"/>
                  </a:schemeClr>
                </a:solidFill>
                <a:latin typeface="+mj-lt"/>
                <a:ea typeface="+mj-ea"/>
                <a:cs typeface="+mj-cs"/>
              </a:rPr>
              <a:t> Al-</a:t>
            </a:r>
            <a:r>
              <a:rPr lang="en-US" sz="3600" dirty="0" err="1">
                <a:solidFill>
                  <a:schemeClr val="accent1">
                    <a:lumMod val="20000"/>
                    <a:lumOff val="80000"/>
                  </a:schemeClr>
                </a:solidFill>
                <a:latin typeface="+mj-lt"/>
                <a:ea typeface="+mj-ea"/>
                <a:cs typeface="+mj-cs"/>
              </a:rPr>
              <a:t>Anazi</a:t>
            </a:r>
            <a:endParaRPr lang="en-US" sz="3600" dirty="0">
              <a:solidFill>
                <a:schemeClr val="accent1">
                  <a:lumMod val="20000"/>
                  <a:lumOff val="80000"/>
                </a:schemeClr>
              </a:solidFill>
              <a:latin typeface="+mj-lt"/>
              <a:ea typeface="+mj-ea"/>
              <a:cs typeface="+mj-cs"/>
            </a:endParaRPr>
          </a:p>
          <a:p>
            <a:endParaRPr lang="en-US" dirty="0" smtClean="0"/>
          </a:p>
          <a:p>
            <a:endParaRPr lang="en-US" dirty="0"/>
          </a:p>
          <a:p>
            <a:pPr algn="r" rtl="0"/>
            <a:r>
              <a:rPr lang="en-US" sz="1800" dirty="0" smtClean="0">
                <a:solidFill>
                  <a:schemeClr val="accent1">
                    <a:lumMod val="20000"/>
                    <a:lumOff val="80000"/>
                  </a:schemeClr>
                </a:solidFill>
                <a:latin typeface="+mj-lt"/>
                <a:ea typeface="+mj-ea"/>
                <a:cs typeface="+mj-cs"/>
              </a:rPr>
              <a:t>2015 </a:t>
            </a:r>
            <a:r>
              <a:rPr lang="en-US" sz="1800" dirty="0">
                <a:solidFill>
                  <a:schemeClr val="accent1">
                    <a:lumMod val="20000"/>
                    <a:lumOff val="80000"/>
                  </a:schemeClr>
                </a:solidFill>
                <a:latin typeface="+mj-lt"/>
                <a:ea typeface="+mj-ea"/>
                <a:cs typeface="+mj-cs"/>
              </a:rPr>
              <a:t>- </a:t>
            </a:r>
            <a:r>
              <a:rPr lang="en-US" sz="1800" dirty="0" smtClean="0">
                <a:solidFill>
                  <a:schemeClr val="accent1">
                    <a:lumMod val="20000"/>
                    <a:lumOff val="80000"/>
                  </a:schemeClr>
                </a:solidFill>
                <a:latin typeface="+mj-lt"/>
                <a:ea typeface="+mj-ea"/>
                <a:cs typeface="+mj-cs"/>
              </a:rPr>
              <a:t>1436</a:t>
            </a:r>
            <a:endParaRPr lang="ar-SA" sz="1800" dirty="0">
              <a:solidFill>
                <a:schemeClr val="accent1">
                  <a:lumMod val="20000"/>
                  <a:lumOff val="80000"/>
                </a:schemeClr>
              </a:solidFill>
              <a:latin typeface="+mj-lt"/>
              <a:ea typeface="+mj-ea"/>
              <a:cs typeface="+mj-cs"/>
            </a:endParaRPr>
          </a:p>
        </p:txBody>
      </p:sp>
    </p:spTree>
    <p:extLst>
      <p:ext uri="{BB962C8B-B14F-4D97-AF65-F5344CB8AC3E}">
        <p14:creationId xmlns:p14="http://schemas.microsoft.com/office/powerpoint/2010/main" val="5426013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96962"/>
          </a:xfrm>
        </p:spPr>
        <p:txBody>
          <a:bodyPr>
            <a:normAutofit/>
          </a:bodyPr>
          <a:lstStyle/>
          <a:p>
            <a:r>
              <a:rPr lang="en-US" sz="3200" dirty="0" smtClean="0"/>
              <a:t>Transmission of </a:t>
            </a:r>
            <a:r>
              <a:rPr lang="en-US" sz="3200" i="1" dirty="0" smtClean="0"/>
              <a:t>M. tuberculosis</a:t>
            </a:r>
            <a:endParaRPr lang="en-US" sz="3200" dirty="0"/>
          </a:p>
        </p:txBody>
      </p:sp>
      <p:sp>
        <p:nvSpPr>
          <p:cNvPr id="3" name="Content Placeholder 2"/>
          <p:cNvSpPr>
            <a:spLocks noGrp="1"/>
          </p:cNvSpPr>
          <p:nvPr>
            <p:ph idx="1"/>
          </p:nvPr>
        </p:nvSpPr>
        <p:spPr>
          <a:xfrm>
            <a:off x="481584" y="1447800"/>
            <a:ext cx="8153400" cy="4876800"/>
          </a:xfrm>
        </p:spPr>
        <p:txBody>
          <a:bodyPr/>
          <a:lstStyle/>
          <a:p>
            <a:pPr lvl="1" algn="l" rtl="0" eaLnBrk="1" hangingPunct="1">
              <a:buFont typeface="Arial" pitchFamily="34" charset="0"/>
              <a:buChar char="•"/>
            </a:pPr>
            <a:r>
              <a:rPr lang="en-US" b="1" kern="1200" dirty="0"/>
              <a:t>M. tb spread via airborne</a:t>
            </a:r>
            <a:br>
              <a:rPr lang="en-US" b="1" kern="1200" dirty="0"/>
            </a:br>
            <a:r>
              <a:rPr lang="en-US" b="1" kern="1200" dirty="0"/>
              <a:t>particles called droplet</a:t>
            </a:r>
            <a:br>
              <a:rPr lang="en-US" b="1" kern="1200" dirty="0"/>
            </a:br>
            <a:r>
              <a:rPr lang="en-US" b="1" kern="1200" dirty="0"/>
              <a:t>nuclei</a:t>
            </a:r>
          </a:p>
          <a:p>
            <a:pPr lvl="1" algn="l" rtl="0" eaLnBrk="1" hangingPunct="1">
              <a:buFont typeface="Arial" pitchFamily="34" charset="0"/>
              <a:buChar char="•"/>
            </a:pPr>
            <a:r>
              <a:rPr lang="en-US" b="1" kern="1200" dirty="0"/>
              <a:t>Expelled when person with</a:t>
            </a:r>
            <a:br>
              <a:rPr lang="en-US" b="1" kern="1200" dirty="0"/>
            </a:br>
            <a:r>
              <a:rPr lang="en-US" b="1" kern="1200" dirty="0"/>
              <a:t>infectious TB coughs, </a:t>
            </a:r>
            <a:br>
              <a:rPr lang="en-US" b="1" kern="1200" dirty="0"/>
            </a:br>
            <a:r>
              <a:rPr lang="en-US" b="1" kern="1200" dirty="0"/>
              <a:t>sneezes, shouts, or sings</a:t>
            </a:r>
          </a:p>
          <a:p>
            <a:pPr lvl="1" algn="l" rtl="0" eaLnBrk="1" hangingPunct="1">
              <a:buFont typeface="Arial" pitchFamily="34" charset="0"/>
              <a:buChar char="•"/>
            </a:pPr>
            <a:r>
              <a:rPr lang="en-US" b="1" kern="1200" dirty="0"/>
              <a:t>Transmission occurs when droplet nuclei inhaled and reach the alveoli of the lungs, via nasal passages, respiratory tract, and bronchi</a:t>
            </a:r>
          </a:p>
          <a:p>
            <a:pPr lvl="0" algn="l" rtl="0"/>
            <a:endParaRPr lang="en-US" dirty="0" smtClean="0"/>
          </a:p>
        </p:txBody>
      </p:sp>
      <p:pic>
        <p:nvPicPr>
          <p:cNvPr id="4" name="Picture 3" descr="Fig 2"/>
          <p:cNvPicPr/>
          <p:nvPr/>
        </p:nvPicPr>
        <p:blipFill>
          <a:blip r:embed="rId4" cstate="print"/>
          <a:srcRect/>
          <a:stretch>
            <a:fillRect/>
          </a:stretch>
        </p:blipFill>
        <p:spPr bwMode="auto">
          <a:xfrm>
            <a:off x="5105400" y="1524000"/>
            <a:ext cx="3505200" cy="22098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77792996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14400" y="396875"/>
            <a:ext cx="7543800" cy="1431925"/>
          </a:xfrm>
        </p:spPr>
        <p:txBody>
          <a:bodyPr>
            <a:normAutofit/>
          </a:bodyPr>
          <a:lstStyle/>
          <a:p>
            <a:pPr eaLnBrk="1" hangingPunct="1">
              <a:defRPr/>
            </a:pPr>
            <a:r>
              <a:rPr lang="en-US" sz="3200" b="1" dirty="0" smtClean="0">
                <a:solidFill>
                  <a:schemeClr val="accent1">
                    <a:lumMod val="20000"/>
                    <a:lumOff val="80000"/>
                  </a:schemeClr>
                </a:solidFill>
              </a:rPr>
              <a:t>Pathogenesis</a:t>
            </a:r>
            <a:endParaRPr lang="en-GB" sz="3200" b="1" dirty="0">
              <a:solidFill>
                <a:schemeClr val="accent1">
                  <a:lumMod val="20000"/>
                  <a:lumOff val="80000"/>
                </a:schemeClr>
              </a:solidFill>
            </a:endParaRPr>
          </a:p>
        </p:txBody>
      </p:sp>
      <p:sp>
        <p:nvSpPr>
          <p:cNvPr id="9219" name="Rectangle 3"/>
          <p:cNvSpPr>
            <a:spLocks noGrp="1" noChangeArrowheads="1"/>
          </p:cNvSpPr>
          <p:nvPr>
            <p:ph idx="1"/>
          </p:nvPr>
        </p:nvSpPr>
        <p:spPr>
          <a:xfrm>
            <a:off x="827584" y="1556792"/>
            <a:ext cx="7543800" cy="4680520"/>
          </a:xfrm>
        </p:spPr>
        <p:txBody>
          <a:bodyPr>
            <a:normAutofit/>
          </a:bodyPr>
          <a:lstStyle/>
          <a:p>
            <a:pPr algn="l" rtl="0" eaLnBrk="1" hangingPunct="1">
              <a:defRPr/>
            </a:pPr>
            <a:r>
              <a:rPr lang="en-US" sz="2400" b="1" dirty="0" smtClean="0">
                <a:solidFill>
                  <a:schemeClr val="accent1">
                    <a:lumMod val="20000"/>
                    <a:lumOff val="80000"/>
                  </a:schemeClr>
                </a:solidFill>
              </a:rPr>
              <a:t>Droplet </a:t>
            </a:r>
            <a:r>
              <a:rPr lang="en-US" sz="2400" b="1" dirty="0" err="1" smtClean="0">
                <a:solidFill>
                  <a:schemeClr val="accent1">
                    <a:lumMod val="20000"/>
                    <a:lumOff val="80000"/>
                  </a:schemeClr>
                </a:solidFill>
              </a:rPr>
              <a:t>nuclie</a:t>
            </a:r>
            <a:r>
              <a:rPr lang="en-US" sz="2400" b="1" dirty="0" smtClean="0">
                <a:solidFill>
                  <a:schemeClr val="accent1">
                    <a:lumMod val="20000"/>
                    <a:lumOff val="80000"/>
                  </a:schemeClr>
                </a:solidFill>
              </a:rPr>
              <a:t> ---terminal air space ---</a:t>
            </a:r>
          </a:p>
          <a:p>
            <a:pPr algn="l" rtl="0" eaLnBrk="1" hangingPunct="1">
              <a:defRPr/>
            </a:pPr>
            <a:r>
              <a:rPr lang="en-US" sz="2400" b="1" dirty="0" smtClean="0">
                <a:solidFill>
                  <a:schemeClr val="accent1">
                    <a:lumMod val="20000"/>
                    <a:lumOff val="80000"/>
                  </a:schemeClr>
                </a:solidFill>
              </a:rPr>
              <a:t>Multiplication … initial focus</a:t>
            </a:r>
          </a:p>
          <a:p>
            <a:pPr lvl="1" algn="l" rtl="0" eaLnBrk="1" hangingPunct="1">
              <a:defRPr/>
            </a:pPr>
            <a:r>
              <a:rPr lang="en-US" sz="2400" b="1" dirty="0" err="1" smtClean="0">
                <a:solidFill>
                  <a:schemeClr val="accent1">
                    <a:lumMod val="20000"/>
                    <a:lumOff val="80000"/>
                  </a:schemeClr>
                </a:solidFill>
              </a:rPr>
              <a:t>Subpleural</a:t>
            </a:r>
            <a:endParaRPr lang="en-US" sz="2400" b="1" dirty="0" smtClean="0">
              <a:solidFill>
                <a:schemeClr val="accent1">
                  <a:lumMod val="20000"/>
                  <a:lumOff val="80000"/>
                </a:schemeClr>
              </a:solidFill>
            </a:endParaRPr>
          </a:p>
          <a:p>
            <a:pPr lvl="1" algn="l" rtl="0" eaLnBrk="1" hangingPunct="1">
              <a:defRPr/>
            </a:pPr>
            <a:r>
              <a:rPr lang="en-US" sz="2400" b="1" dirty="0" smtClean="0">
                <a:solidFill>
                  <a:schemeClr val="accent1">
                    <a:lumMod val="20000"/>
                    <a:lumOff val="80000"/>
                  </a:schemeClr>
                </a:solidFill>
              </a:rPr>
              <a:t>75%single</a:t>
            </a:r>
          </a:p>
          <a:p>
            <a:pPr algn="l" rtl="0" eaLnBrk="1" hangingPunct="1">
              <a:defRPr/>
            </a:pPr>
            <a:r>
              <a:rPr lang="en-US" sz="2400" b="1" dirty="0" smtClean="0">
                <a:solidFill>
                  <a:schemeClr val="accent1">
                    <a:lumMod val="20000"/>
                    <a:lumOff val="80000"/>
                  </a:schemeClr>
                </a:solidFill>
              </a:rPr>
              <a:t>Migration through blood and lymph node --- another focus</a:t>
            </a:r>
          </a:p>
          <a:p>
            <a:pPr algn="l" rtl="0" eaLnBrk="1" hangingPunct="1">
              <a:defRPr/>
            </a:pPr>
            <a:r>
              <a:rPr lang="en-US" sz="2400" b="1" dirty="0" smtClean="0">
                <a:solidFill>
                  <a:schemeClr val="accent1">
                    <a:lumMod val="20000"/>
                    <a:lumOff val="80000"/>
                  </a:schemeClr>
                </a:solidFill>
              </a:rPr>
              <a:t>Ingestion of the bacteria by the macrophage --- slow multiplication</a:t>
            </a:r>
            <a:endParaRPr lang="en-GB" sz="2400" b="1" dirty="0" smtClean="0">
              <a:solidFill>
                <a:schemeClr val="accent1">
                  <a:lumMod val="20000"/>
                  <a:lumOff val="80000"/>
                </a:schemeClr>
              </a:solidFill>
            </a:endParaRPr>
          </a:p>
        </p:txBody>
      </p:sp>
    </p:spTree>
    <p:extLst>
      <p:ext uri="{BB962C8B-B14F-4D97-AF65-F5344CB8AC3E}">
        <p14:creationId xmlns:p14="http://schemas.microsoft.com/office/powerpoint/2010/main" val="49421628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Pathogenesis</a:t>
            </a:r>
            <a:endParaRPr lang="en-US" sz="3200" dirty="0"/>
          </a:p>
        </p:txBody>
      </p:sp>
      <p:graphicFrame>
        <p:nvGraphicFramePr>
          <p:cNvPr id="52" name="Content Placeholder 51"/>
          <p:cNvGraphicFramePr>
            <a:graphicFrameLocks noGrp="1"/>
          </p:cNvGraphicFramePr>
          <p:nvPr>
            <p:ph idx="1"/>
            <p:extLst>
              <p:ext uri="{D42A27DB-BD31-4B8C-83A1-F6EECF244321}">
                <p14:modId xmlns:p14="http://schemas.microsoft.com/office/powerpoint/2010/main" val="892175422"/>
              </p:ext>
            </p:extLst>
          </p:nvPr>
        </p:nvGraphicFramePr>
        <p:xfrm>
          <a:off x="914400" y="1524000"/>
          <a:ext cx="7315200" cy="4495800"/>
        </p:xfrm>
        <a:graphic>
          <a:graphicData uri="http://schemas.openxmlformats.org/drawingml/2006/table">
            <a:tbl>
              <a:tblPr firstRow="1" bandRow="1">
                <a:tableStyleId>{5C22544A-7EE6-4342-B048-85BDC9FD1C3A}</a:tableStyleId>
              </a:tblPr>
              <a:tblGrid>
                <a:gridCol w="2209800"/>
                <a:gridCol w="5105400"/>
              </a:tblGrid>
              <a:tr h="2247900">
                <a:tc>
                  <a:txBody>
                    <a:bodyPr/>
                    <a:lstStyle/>
                    <a:p>
                      <a:pPr algn="l" rtl="0"/>
                      <a:endParaRPr lang="en-US"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rtl="0"/>
                      <a:r>
                        <a:rPr lang="en-US" sz="2400" b="1" kern="1200" dirty="0" smtClean="0">
                          <a:solidFill>
                            <a:schemeClr val="bg2"/>
                          </a:solidFill>
                          <a:latin typeface="+mn-lt"/>
                          <a:ea typeface="+mn-ea"/>
                          <a:cs typeface="+mn-cs"/>
                        </a:rPr>
                        <a:t>Droplet nuclei containing tubercle bacilli are inhaled, enter the lungs, and travel to the alveoli.</a:t>
                      </a:r>
                      <a:endParaRPr lang="en-US" sz="2400" dirty="0">
                        <a:solidFill>
                          <a:schemeClr val="bg2"/>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r>
              <a:tr h="2247900">
                <a:tc>
                  <a:txBody>
                    <a:bodyPr/>
                    <a:lstStyle/>
                    <a:p>
                      <a:pPr algn="l" rtl="0"/>
                      <a:endParaRPr lang="en-US"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rtl="0"/>
                      <a:r>
                        <a:rPr lang="en-US" sz="2400" b="1" kern="1200" dirty="0" smtClean="0">
                          <a:solidFill>
                            <a:schemeClr val="bg2"/>
                          </a:solidFill>
                          <a:latin typeface="+mn-lt"/>
                          <a:ea typeface="+mn-ea"/>
                          <a:cs typeface="+mn-cs"/>
                        </a:rPr>
                        <a:t>Tubercle bacilli multiply in the alveoli.</a:t>
                      </a:r>
                      <a:endParaRPr lang="en-US" sz="2400" b="1" dirty="0">
                        <a:solidFill>
                          <a:schemeClr val="bg2"/>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r>
            </a:tbl>
          </a:graphicData>
        </a:graphic>
      </p:graphicFrame>
      <p:pic>
        <p:nvPicPr>
          <p:cNvPr id="49" name="Picture 48" descr="Fig 2.3.1 - Pathogenesis.jpg"/>
          <p:cNvPicPr>
            <a:picLocks noChangeAspect="1"/>
          </p:cNvPicPr>
          <p:nvPr/>
        </p:nvPicPr>
        <p:blipFill>
          <a:blip r:embed="rId4" cstate="print"/>
          <a:stretch>
            <a:fillRect/>
          </a:stretch>
        </p:blipFill>
        <p:spPr>
          <a:xfrm>
            <a:off x="1066800" y="1600200"/>
            <a:ext cx="1729258" cy="2057400"/>
          </a:xfrm>
          <a:prstGeom prst="rect">
            <a:avLst/>
          </a:prstGeom>
        </p:spPr>
      </p:pic>
      <p:pic>
        <p:nvPicPr>
          <p:cNvPr id="53" name="Picture 52" descr="Fig 2.3.2 - Pathogenesis.jpg"/>
          <p:cNvPicPr>
            <a:picLocks noChangeAspect="1"/>
          </p:cNvPicPr>
          <p:nvPr/>
        </p:nvPicPr>
        <p:blipFill>
          <a:blip r:embed="rId5" cstate="print"/>
          <a:stretch>
            <a:fillRect/>
          </a:stretch>
        </p:blipFill>
        <p:spPr>
          <a:xfrm>
            <a:off x="1219200" y="3808681"/>
            <a:ext cx="1525675" cy="2162351"/>
          </a:xfrm>
          <a:prstGeom prst="rect">
            <a:avLst/>
          </a:prstGeom>
        </p:spPr>
      </p:pic>
    </p:spTree>
    <p:extLst>
      <p:ext uri="{BB962C8B-B14F-4D97-AF65-F5344CB8AC3E}">
        <p14:creationId xmlns:p14="http://schemas.microsoft.com/office/powerpoint/2010/main" val="45929066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1143000"/>
          </a:xfrm>
          <a:prstGeom prst="rect">
            <a:avLst/>
          </a:prstGeom>
        </p:spPr>
        <p:txBody>
          <a:bodyPr anchor="b" anchorCtr="0"/>
          <a:lstStyle/>
          <a:p>
            <a:pPr marL="0" marR="0" lvl="0" indent="0" algn="ctr" defTabSz="914400" rtl="0" eaLnBrk="1" fontAlgn="auto" latinLnBrk="0" hangingPunct="1">
              <a:lnSpc>
                <a:spcPts val="3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accent1">
                    <a:lumMod val="20000"/>
                    <a:lumOff val="80000"/>
                  </a:schemeClr>
                </a:solidFill>
                <a:effectLst/>
                <a:uLnTx/>
                <a:uFillTx/>
                <a:latin typeface="+mj-lt"/>
                <a:ea typeface="+mj-ea"/>
                <a:cs typeface="+mj-cs"/>
              </a:rPr>
              <a:t>Pathogenesis</a:t>
            </a:r>
            <a:endParaRPr kumimoji="0" lang="en-US" sz="3200" b="1" i="0" u="none" strike="noStrike" kern="1200" cap="none" spc="0" normalizeH="0" baseline="0" noProof="0" dirty="0">
              <a:ln>
                <a:noFill/>
              </a:ln>
              <a:solidFill>
                <a:schemeClr val="accent1">
                  <a:lumMod val="20000"/>
                  <a:lumOff val="80000"/>
                </a:schemeClr>
              </a:solidFill>
              <a:effectLst/>
              <a:uLnTx/>
              <a:uFillTx/>
              <a:latin typeface="+mj-lt"/>
              <a:ea typeface="+mj-ea"/>
              <a:cs typeface="+mj-cs"/>
            </a:endParaRPr>
          </a:p>
        </p:txBody>
      </p:sp>
      <p:graphicFrame>
        <p:nvGraphicFramePr>
          <p:cNvPr id="7" name="Content Placeholder 51"/>
          <p:cNvGraphicFramePr>
            <a:graphicFrameLocks/>
          </p:cNvGraphicFramePr>
          <p:nvPr>
            <p:extLst>
              <p:ext uri="{D42A27DB-BD31-4B8C-83A1-F6EECF244321}">
                <p14:modId xmlns:p14="http://schemas.microsoft.com/office/powerpoint/2010/main" val="1003644863"/>
              </p:ext>
            </p:extLst>
          </p:nvPr>
        </p:nvGraphicFramePr>
        <p:xfrm>
          <a:off x="914400" y="1752600"/>
          <a:ext cx="7315200" cy="3886200"/>
        </p:xfrm>
        <a:graphic>
          <a:graphicData uri="http://schemas.openxmlformats.org/drawingml/2006/table">
            <a:tbl>
              <a:tblPr firstRow="1" bandRow="1">
                <a:tableStyleId>{5C22544A-7EE6-4342-B048-85BDC9FD1C3A}</a:tableStyleId>
              </a:tblPr>
              <a:tblGrid>
                <a:gridCol w="2667000"/>
                <a:gridCol w="4648200"/>
              </a:tblGrid>
              <a:tr h="3886200">
                <a:tc>
                  <a:txBody>
                    <a:bodyPr/>
                    <a:lstStyle/>
                    <a:p>
                      <a:pPr algn="l" rtl="0"/>
                      <a:endParaRPr lang="en-US"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rtl="0"/>
                      <a:r>
                        <a:rPr lang="en-US" sz="2400" b="1" kern="1200" dirty="0" smtClean="0">
                          <a:solidFill>
                            <a:schemeClr val="bg2"/>
                          </a:solidFill>
                          <a:latin typeface="+mn-lt"/>
                          <a:ea typeface="+mn-ea"/>
                          <a:cs typeface="+mn-cs"/>
                        </a:rPr>
                        <a:t>A small number of tubercle bacilli enter the bloodstream and spread throughout the body. The tubercle bacilli may reach any part of the body, including areas where TB disease is more likely to develop (such as the brain, larynx, lymph node, lung, spine, bone, or kidney).</a:t>
                      </a:r>
                      <a:endParaRPr lang="en-US" sz="2400" dirty="0">
                        <a:solidFill>
                          <a:schemeClr val="bg2"/>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r>
            </a:tbl>
          </a:graphicData>
        </a:graphic>
      </p:graphicFrame>
      <p:pic>
        <p:nvPicPr>
          <p:cNvPr id="9" name="Picture 8" descr="Fig 2.3.3 - Pathogenesis.jpg"/>
          <p:cNvPicPr>
            <a:picLocks noChangeAspect="1"/>
          </p:cNvPicPr>
          <p:nvPr/>
        </p:nvPicPr>
        <p:blipFill>
          <a:blip r:embed="rId4" cstate="print"/>
          <a:stretch>
            <a:fillRect/>
          </a:stretch>
        </p:blipFill>
        <p:spPr>
          <a:xfrm>
            <a:off x="990600" y="1905000"/>
            <a:ext cx="2500466" cy="2981326"/>
          </a:xfrm>
          <a:prstGeom prst="rect">
            <a:avLst/>
          </a:prstGeom>
        </p:spPr>
      </p:pic>
    </p:spTree>
    <p:extLst>
      <p:ext uri="{BB962C8B-B14F-4D97-AF65-F5344CB8AC3E}">
        <p14:creationId xmlns:p14="http://schemas.microsoft.com/office/powerpoint/2010/main" val="363007019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sz="3200" dirty="0" smtClean="0"/>
              <a:t>Pathogenesis</a:t>
            </a:r>
            <a:endParaRPr lang="en-US" sz="3200" dirty="0"/>
          </a:p>
        </p:txBody>
      </p:sp>
      <p:graphicFrame>
        <p:nvGraphicFramePr>
          <p:cNvPr id="7" name="Content Placeholder 51"/>
          <p:cNvGraphicFramePr>
            <a:graphicFrameLocks noGrp="1"/>
          </p:cNvGraphicFramePr>
          <p:nvPr>
            <p:ph idx="1"/>
            <p:extLst>
              <p:ext uri="{D42A27DB-BD31-4B8C-83A1-F6EECF244321}">
                <p14:modId xmlns:p14="http://schemas.microsoft.com/office/powerpoint/2010/main" val="3533221439"/>
              </p:ext>
            </p:extLst>
          </p:nvPr>
        </p:nvGraphicFramePr>
        <p:xfrm>
          <a:off x="914400" y="1524000"/>
          <a:ext cx="7315200" cy="4572000"/>
        </p:xfrm>
        <a:graphic>
          <a:graphicData uri="http://schemas.openxmlformats.org/drawingml/2006/table">
            <a:tbl>
              <a:tblPr firstRow="1" bandRow="1">
                <a:tableStyleId>{5C22544A-7EE6-4342-B048-85BDC9FD1C3A}</a:tableStyleId>
              </a:tblPr>
              <a:tblGrid>
                <a:gridCol w="1752600"/>
                <a:gridCol w="5562600"/>
              </a:tblGrid>
              <a:tr h="2247900">
                <a:tc>
                  <a:txBody>
                    <a:bodyPr/>
                    <a:lstStyle/>
                    <a:p>
                      <a:pPr algn="l" rtl="0"/>
                      <a:endParaRPr lang="en-US"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rtl="0"/>
                      <a:r>
                        <a:rPr lang="en-US" sz="2400" b="1" kern="1200" dirty="0" smtClean="0">
                          <a:solidFill>
                            <a:schemeClr val="bg2"/>
                          </a:solidFill>
                          <a:latin typeface="+mn-lt"/>
                          <a:ea typeface="+mn-ea"/>
                          <a:cs typeface="+mn-cs"/>
                        </a:rPr>
                        <a:t>Within 2 to 8 weeks, special immune cells called macrophages ingest and surround the tubercle bacilli. The cells form a barrier shell, called a </a:t>
                      </a:r>
                      <a:r>
                        <a:rPr lang="en-US" sz="2400" b="1" kern="1200" dirty="0" err="1" smtClean="0">
                          <a:solidFill>
                            <a:schemeClr val="bg2"/>
                          </a:solidFill>
                          <a:latin typeface="+mn-lt"/>
                          <a:ea typeface="+mn-ea"/>
                          <a:cs typeface="+mn-cs"/>
                        </a:rPr>
                        <a:t>granuloma</a:t>
                      </a:r>
                      <a:r>
                        <a:rPr lang="en-US" sz="2400" b="1" kern="1200" dirty="0" smtClean="0">
                          <a:solidFill>
                            <a:schemeClr val="bg2"/>
                          </a:solidFill>
                          <a:latin typeface="+mn-lt"/>
                          <a:ea typeface="+mn-ea"/>
                          <a:cs typeface="+mn-cs"/>
                        </a:rPr>
                        <a:t>, that keeps the bacilli contained and under control (LTBI).</a:t>
                      </a:r>
                      <a:endParaRPr lang="en-US" sz="2400" dirty="0">
                        <a:solidFill>
                          <a:schemeClr val="bg2"/>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r>
              <a:tr h="2247900">
                <a:tc>
                  <a:txBody>
                    <a:bodyPr/>
                    <a:lstStyle/>
                    <a:p>
                      <a:pPr algn="l" rtl="0"/>
                      <a:endParaRPr lang="en-US"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rtl="0"/>
                      <a:r>
                        <a:rPr lang="en-US" sz="2400" b="1" kern="1200" dirty="0" smtClean="0">
                          <a:solidFill>
                            <a:schemeClr val="bg2"/>
                          </a:solidFill>
                          <a:latin typeface="+mn-lt"/>
                          <a:ea typeface="+mn-ea"/>
                          <a:cs typeface="+mn-cs"/>
                        </a:rPr>
                        <a:t>If the immune system cannot keep the tubercle bacilli under control, the bacilli begin to multiply rapidly (TB disease). This process can occur in different areas in the body, such as the lungs, kidneys, brain, or bone.</a:t>
                      </a:r>
                      <a:endParaRPr lang="en-US" sz="2400" b="1" dirty="0">
                        <a:solidFill>
                          <a:schemeClr val="bg2"/>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r>
            </a:tbl>
          </a:graphicData>
        </a:graphic>
      </p:graphicFrame>
      <p:pic>
        <p:nvPicPr>
          <p:cNvPr id="2049" name="Picture 1" descr="Fig 2"/>
          <p:cNvPicPr>
            <a:picLocks noChangeAspect="1" noChangeArrowheads="1"/>
          </p:cNvPicPr>
          <p:nvPr/>
        </p:nvPicPr>
        <p:blipFill>
          <a:blip r:embed="rId4" cstate="print"/>
          <a:srcRect l="22537" t="21671" r="13364" b="25948"/>
          <a:stretch>
            <a:fillRect/>
          </a:stretch>
        </p:blipFill>
        <p:spPr bwMode="auto">
          <a:xfrm>
            <a:off x="990600" y="1676400"/>
            <a:ext cx="1598613" cy="1825625"/>
          </a:xfrm>
          <a:prstGeom prst="rect">
            <a:avLst/>
          </a:prstGeom>
          <a:noFill/>
          <a:ln w="9525">
            <a:solidFill>
              <a:srgbClr val="000000"/>
            </a:solidFill>
            <a:miter lim="800000"/>
            <a:headEnd/>
            <a:tailEnd/>
          </a:ln>
        </p:spPr>
      </p:pic>
      <p:pic>
        <p:nvPicPr>
          <p:cNvPr id="2050" name="Picture 2" descr="Fig 2"/>
          <p:cNvPicPr>
            <a:picLocks noChangeAspect="1" noChangeArrowheads="1"/>
          </p:cNvPicPr>
          <p:nvPr/>
        </p:nvPicPr>
        <p:blipFill>
          <a:blip r:embed="rId5" cstate="print"/>
          <a:srcRect l="23137" t="21956" r="13364" b="25806"/>
          <a:stretch>
            <a:fillRect/>
          </a:stretch>
        </p:blipFill>
        <p:spPr bwMode="auto">
          <a:xfrm>
            <a:off x="990600" y="3886200"/>
            <a:ext cx="1600200" cy="1838325"/>
          </a:xfrm>
          <a:prstGeom prst="rect">
            <a:avLst/>
          </a:prstGeom>
          <a:noFill/>
          <a:ln w="9525">
            <a:solidFill>
              <a:srgbClr val="000000"/>
            </a:solidFill>
            <a:miter lim="800000"/>
            <a:headEnd/>
            <a:tailEnd/>
          </a:ln>
        </p:spPr>
      </p:pic>
    </p:spTree>
    <p:extLst>
      <p:ext uri="{BB962C8B-B14F-4D97-AF65-F5344CB8AC3E}">
        <p14:creationId xmlns:p14="http://schemas.microsoft.com/office/powerpoint/2010/main" val="268198399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sz="3200" b="1" dirty="0">
                <a:solidFill>
                  <a:schemeClr val="accent1">
                    <a:lumMod val="20000"/>
                    <a:lumOff val="80000"/>
                  </a:schemeClr>
                </a:solidFill>
              </a:rPr>
              <a:t>Inside </a:t>
            </a:r>
            <a:r>
              <a:rPr lang="en-US" sz="3200" b="1" dirty="0">
                <a:solidFill>
                  <a:schemeClr val="accent1">
                    <a:lumMod val="20000"/>
                    <a:lumOff val="80000"/>
                  </a:schemeClr>
                </a:solidFill>
              </a:rPr>
              <a:t>t</a:t>
            </a:r>
            <a:r>
              <a:rPr lang="en-GB" sz="3200" b="1" dirty="0">
                <a:solidFill>
                  <a:schemeClr val="accent1">
                    <a:lumMod val="20000"/>
                    <a:lumOff val="80000"/>
                  </a:schemeClr>
                </a:solidFill>
              </a:rPr>
              <a:t>he Body</a:t>
            </a:r>
          </a:p>
        </p:txBody>
      </p:sp>
      <p:sp>
        <p:nvSpPr>
          <p:cNvPr id="3" name="Content Placeholder 2"/>
          <p:cNvSpPr>
            <a:spLocks noGrp="1"/>
          </p:cNvSpPr>
          <p:nvPr>
            <p:ph idx="1"/>
          </p:nvPr>
        </p:nvSpPr>
        <p:spPr>
          <a:xfrm>
            <a:off x="381000" y="1981200"/>
            <a:ext cx="8458200" cy="3464024"/>
          </a:xfrm>
        </p:spPr>
        <p:txBody>
          <a:bodyPr>
            <a:normAutofit/>
          </a:bodyPr>
          <a:lstStyle/>
          <a:p>
            <a:pPr algn="l" rtl="0">
              <a:defRPr/>
            </a:pPr>
            <a:r>
              <a:rPr lang="en-GB" sz="2400" b="1" dirty="0" smtClean="0">
                <a:solidFill>
                  <a:schemeClr val="accent1">
                    <a:lumMod val="20000"/>
                    <a:lumOff val="80000"/>
                  </a:schemeClr>
                </a:solidFill>
              </a:rPr>
              <a:t>Breathe in infected air and bacilli go to lungs through bronchioles</a:t>
            </a:r>
          </a:p>
          <a:p>
            <a:pPr algn="l" rtl="0">
              <a:defRPr/>
            </a:pPr>
            <a:r>
              <a:rPr lang="en-GB" sz="2400" b="1" dirty="0" smtClean="0">
                <a:solidFill>
                  <a:schemeClr val="accent1">
                    <a:lumMod val="20000"/>
                    <a:lumOff val="80000"/>
                  </a:schemeClr>
                </a:solidFill>
              </a:rPr>
              <a:t>Bacilli infect alveoli</a:t>
            </a:r>
          </a:p>
          <a:p>
            <a:pPr algn="l" rtl="0">
              <a:defRPr/>
            </a:pPr>
            <a:r>
              <a:rPr lang="en-GB" sz="2400" b="1" dirty="0" smtClean="0">
                <a:solidFill>
                  <a:schemeClr val="accent1">
                    <a:lumMod val="20000"/>
                    <a:lumOff val="80000"/>
                  </a:schemeClr>
                </a:solidFill>
              </a:rPr>
              <a:t>Macrophages attack bacteria, but some survive</a:t>
            </a:r>
          </a:p>
          <a:p>
            <a:pPr algn="l" rtl="0">
              <a:defRPr/>
            </a:pPr>
            <a:r>
              <a:rPr lang="en-GB" sz="2400" b="1" dirty="0" smtClean="0">
                <a:solidFill>
                  <a:schemeClr val="accent1">
                    <a:lumMod val="20000"/>
                    <a:lumOff val="80000"/>
                  </a:schemeClr>
                </a:solidFill>
              </a:rPr>
              <a:t>Infected macrophages separate and form tubercles</a:t>
            </a:r>
          </a:p>
          <a:p>
            <a:pPr algn="l" rtl="0">
              <a:defRPr/>
            </a:pPr>
            <a:r>
              <a:rPr lang="en-GB" sz="2400" b="1" dirty="0" smtClean="0">
                <a:solidFill>
                  <a:schemeClr val="accent1">
                    <a:lumMod val="20000"/>
                    <a:lumOff val="80000"/>
                  </a:schemeClr>
                </a:solidFill>
              </a:rPr>
              <a:t>Dead cells form </a:t>
            </a:r>
            <a:r>
              <a:rPr lang="en-GB" sz="2400" b="1" dirty="0" err="1" smtClean="0">
                <a:solidFill>
                  <a:schemeClr val="accent1">
                    <a:lumMod val="20000"/>
                    <a:lumOff val="80000"/>
                  </a:schemeClr>
                </a:solidFill>
              </a:rPr>
              <a:t>granulomas</a:t>
            </a:r>
            <a:r>
              <a:rPr lang="en-GB" sz="2400" b="1" dirty="0" smtClean="0">
                <a:solidFill>
                  <a:schemeClr val="accent1">
                    <a:lumMod val="20000"/>
                    <a:lumOff val="80000"/>
                  </a:schemeClr>
                </a:solidFill>
              </a:rPr>
              <a:t/>
            </a:r>
            <a:br>
              <a:rPr lang="en-GB" sz="2400" b="1" dirty="0" smtClean="0">
                <a:solidFill>
                  <a:schemeClr val="accent1">
                    <a:lumMod val="20000"/>
                    <a:lumOff val="80000"/>
                  </a:schemeClr>
                </a:solidFill>
              </a:rPr>
            </a:br>
            <a:r>
              <a:rPr lang="en-GB" sz="2400" b="1" dirty="0" smtClean="0">
                <a:solidFill>
                  <a:schemeClr val="accent1">
                    <a:lumMod val="20000"/>
                    <a:lumOff val="80000"/>
                  </a:schemeClr>
                </a:solidFill>
              </a:rPr>
              <a:t/>
            </a:r>
            <a:br>
              <a:rPr lang="en-GB" sz="2400" b="1" dirty="0" smtClean="0">
                <a:solidFill>
                  <a:schemeClr val="accent1">
                    <a:lumMod val="20000"/>
                    <a:lumOff val="80000"/>
                  </a:schemeClr>
                </a:solidFill>
              </a:rPr>
            </a:br>
            <a:endParaRPr lang="en-GB" sz="2400" b="1" dirty="0" smtClean="0">
              <a:solidFill>
                <a:schemeClr val="accent1">
                  <a:lumMod val="20000"/>
                  <a:lumOff val="80000"/>
                </a:schemeClr>
              </a:solidFill>
            </a:endParaRPr>
          </a:p>
          <a:p>
            <a:pPr algn="l" rtl="0">
              <a:defRPr/>
            </a:pPr>
            <a:endParaRPr lang="en-GB" sz="2400" b="1" dirty="0">
              <a:solidFill>
                <a:schemeClr val="accent1">
                  <a:lumMod val="20000"/>
                  <a:lumOff val="80000"/>
                </a:schemeClr>
              </a:solidFill>
            </a:endParaRPr>
          </a:p>
        </p:txBody>
      </p:sp>
    </p:spTree>
    <p:extLst>
      <p:ext uri="{BB962C8B-B14F-4D97-AF65-F5344CB8AC3E}">
        <p14:creationId xmlns:p14="http://schemas.microsoft.com/office/powerpoint/2010/main" val="12955784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sz="3200" b="1" dirty="0" smtClean="0">
                <a:solidFill>
                  <a:schemeClr val="accent1">
                    <a:lumMod val="20000"/>
                    <a:lumOff val="80000"/>
                  </a:schemeClr>
                </a:solidFill>
              </a:rPr>
              <a:t>Inside the Body (Cont.)</a:t>
            </a:r>
            <a:endParaRPr lang="en-GB" sz="3200" b="1" dirty="0">
              <a:solidFill>
                <a:schemeClr val="accent1">
                  <a:lumMod val="20000"/>
                  <a:lumOff val="80000"/>
                </a:schemeClr>
              </a:solidFill>
            </a:endParaRPr>
          </a:p>
        </p:txBody>
      </p:sp>
      <p:sp>
        <p:nvSpPr>
          <p:cNvPr id="3" name="Content Placeholder 2"/>
          <p:cNvSpPr>
            <a:spLocks noGrp="1"/>
          </p:cNvSpPr>
          <p:nvPr>
            <p:ph idx="1"/>
          </p:nvPr>
        </p:nvSpPr>
        <p:spPr>
          <a:xfrm>
            <a:off x="251520" y="1340768"/>
            <a:ext cx="8640960" cy="4876800"/>
          </a:xfrm>
        </p:spPr>
        <p:txBody>
          <a:bodyPr>
            <a:noAutofit/>
          </a:bodyPr>
          <a:lstStyle/>
          <a:p>
            <a:pPr algn="l" rtl="0">
              <a:buFont typeface="Wingdings" pitchFamily="2" charset="2"/>
              <a:buNone/>
              <a:defRPr/>
            </a:pPr>
            <a:r>
              <a:rPr lang="en-GB" sz="2000" b="1" dirty="0" smtClean="0">
                <a:solidFill>
                  <a:schemeClr val="accent1">
                    <a:lumMod val="20000"/>
                    <a:lumOff val="80000"/>
                  </a:schemeClr>
                </a:solidFill>
              </a:rPr>
              <a:t>     As a person breathes in infected air, the bacilli go to the lungs through the bronchioles. At the end of the bronchioles are alveoli, which are balloon-like sacs where blood takes oxygen from inhaled air and releases carbon dioxide into the air exhaled. </a:t>
            </a:r>
          </a:p>
          <a:p>
            <a:pPr algn="l" rtl="0">
              <a:buFont typeface="Wingdings" pitchFamily="2" charset="2"/>
              <a:buNone/>
              <a:defRPr/>
            </a:pPr>
            <a:endParaRPr lang="en-GB" sz="2000" b="1" dirty="0" smtClean="0">
              <a:solidFill>
                <a:schemeClr val="accent1">
                  <a:lumMod val="20000"/>
                  <a:lumOff val="80000"/>
                </a:schemeClr>
              </a:solidFill>
            </a:endParaRPr>
          </a:p>
          <a:p>
            <a:pPr algn="l" rtl="0">
              <a:buFont typeface="Wingdings" pitchFamily="2" charset="2"/>
              <a:buNone/>
              <a:defRPr/>
            </a:pPr>
            <a:r>
              <a:rPr lang="en-GB" sz="2000" b="1" dirty="0" smtClean="0">
                <a:solidFill>
                  <a:schemeClr val="accent1">
                    <a:lumMod val="20000"/>
                    <a:lumOff val="80000"/>
                  </a:schemeClr>
                </a:solidFill>
              </a:rPr>
              <a:t>     TB bacilli infect the alveoli and the body immune system begins to fight them. Macrophages — specialized white blood cells that ingest harmful organisms — begin to surround and "wall off" the tuberculosis bacteria in the lungs, much like a scab forming over a wound. </a:t>
            </a:r>
          </a:p>
          <a:p>
            <a:pPr algn="l" rtl="0">
              <a:buFont typeface="Wingdings" pitchFamily="2" charset="2"/>
              <a:buNone/>
              <a:defRPr/>
            </a:pPr>
            <a:endParaRPr lang="en-GB" sz="2000" b="1" dirty="0" smtClean="0">
              <a:solidFill>
                <a:schemeClr val="accent1">
                  <a:lumMod val="20000"/>
                  <a:lumOff val="80000"/>
                </a:schemeClr>
              </a:solidFill>
            </a:endParaRPr>
          </a:p>
          <a:p>
            <a:pPr algn="l" rtl="0">
              <a:buFont typeface="Wingdings" pitchFamily="2" charset="2"/>
              <a:buNone/>
              <a:defRPr/>
            </a:pPr>
            <a:r>
              <a:rPr lang="en-GB" sz="2000" b="1" dirty="0" smtClean="0">
                <a:solidFill>
                  <a:schemeClr val="accent1">
                    <a:lumMod val="20000"/>
                    <a:lumOff val="80000"/>
                  </a:schemeClr>
                </a:solidFill>
              </a:rPr>
              <a:t>    Then, special immune system cells surround and separate the infected macrophages. The mass resulting from the separated infected macrophages are hard, </a:t>
            </a:r>
            <a:r>
              <a:rPr lang="en-GB" sz="2000" b="1" dirty="0" err="1" smtClean="0">
                <a:solidFill>
                  <a:schemeClr val="accent1">
                    <a:lumMod val="20000"/>
                    <a:lumOff val="80000"/>
                  </a:schemeClr>
                </a:solidFill>
              </a:rPr>
              <a:t>grayish</a:t>
            </a:r>
            <a:r>
              <a:rPr lang="en-GB" sz="2000" b="1" dirty="0" smtClean="0">
                <a:solidFill>
                  <a:schemeClr val="accent1">
                    <a:lumMod val="20000"/>
                    <a:lumOff val="80000"/>
                  </a:schemeClr>
                </a:solidFill>
              </a:rPr>
              <a:t> nodules called tubercles.</a:t>
            </a:r>
            <a:br>
              <a:rPr lang="en-GB" sz="2000" b="1" dirty="0" smtClean="0">
                <a:solidFill>
                  <a:schemeClr val="accent1">
                    <a:lumMod val="20000"/>
                    <a:lumOff val="80000"/>
                  </a:schemeClr>
                </a:solidFill>
              </a:rPr>
            </a:br>
            <a:endParaRPr lang="en-GB" sz="2000" b="1" dirty="0">
              <a:solidFill>
                <a:schemeClr val="accent1">
                  <a:lumMod val="20000"/>
                  <a:lumOff val="80000"/>
                </a:schemeClr>
              </a:solidFill>
            </a:endParaRPr>
          </a:p>
        </p:txBody>
      </p:sp>
    </p:spTree>
    <p:extLst>
      <p:ext uri="{BB962C8B-B14F-4D97-AF65-F5344CB8AC3E}">
        <p14:creationId xmlns:p14="http://schemas.microsoft.com/office/powerpoint/2010/main" val="165247735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sz="3200" b="1" dirty="0">
                <a:solidFill>
                  <a:schemeClr val="accent1">
                    <a:lumMod val="20000"/>
                    <a:lumOff val="80000"/>
                  </a:schemeClr>
                </a:solidFill>
              </a:rPr>
              <a:t>Inside the Body (Cont.)</a:t>
            </a:r>
            <a:endParaRPr lang="en-GB" sz="3200" dirty="0"/>
          </a:p>
        </p:txBody>
      </p:sp>
      <p:sp>
        <p:nvSpPr>
          <p:cNvPr id="3" name="Content Placeholder 2"/>
          <p:cNvSpPr>
            <a:spLocks noGrp="1"/>
          </p:cNvSpPr>
          <p:nvPr>
            <p:ph idx="1"/>
          </p:nvPr>
        </p:nvSpPr>
        <p:spPr>
          <a:xfrm>
            <a:off x="323528" y="1981200"/>
            <a:ext cx="8496944" cy="4400128"/>
          </a:xfrm>
        </p:spPr>
        <p:txBody>
          <a:bodyPr>
            <a:normAutofit lnSpcReduction="10000"/>
          </a:bodyPr>
          <a:lstStyle/>
          <a:p>
            <a:pPr algn="l" rtl="0">
              <a:buFont typeface="Wingdings" pitchFamily="2" charset="2"/>
              <a:buNone/>
              <a:defRPr/>
            </a:pPr>
            <a:r>
              <a:rPr lang="en-GB" sz="2400" b="1" dirty="0" smtClean="0">
                <a:solidFill>
                  <a:schemeClr val="accent1">
                    <a:lumMod val="20000"/>
                    <a:lumOff val="80000"/>
                  </a:schemeClr>
                </a:solidFill>
              </a:rPr>
              <a:t>    Active TB spreads through the lymphatic system to other parts of the body. In these other parts, the immune system kills bacilli, but immune cells and local tissue die as well. The dead cells form masses called </a:t>
            </a:r>
            <a:r>
              <a:rPr lang="en-GB" sz="2400" b="1" dirty="0" err="1" smtClean="0">
                <a:solidFill>
                  <a:schemeClr val="accent1">
                    <a:lumMod val="20000"/>
                    <a:lumOff val="80000"/>
                  </a:schemeClr>
                </a:solidFill>
              </a:rPr>
              <a:t>granulomas</a:t>
            </a:r>
            <a:r>
              <a:rPr lang="en-GB" sz="2400" b="1" dirty="0" smtClean="0">
                <a:solidFill>
                  <a:schemeClr val="accent1">
                    <a:lumMod val="20000"/>
                    <a:lumOff val="80000"/>
                  </a:schemeClr>
                </a:solidFill>
              </a:rPr>
              <a:t>, where bacilli survive but don’t grow. </a:t>
            </a:r>
          </a:p>
          <a:p>
            <a:pPr algn="l" rtl="0">
              <a:buFont typeface="Wingdings" pitchFamily="2" charset="2"/>
              <a:buNone/>
              <a:defRPr/>
            </a:pPr>
            <a:endParaRPr lang="en-GB" sz="2400" b="1" dirty="0" smtClean="0">
              <a:solidFill>
                <a:schemeClr val="accent1">
                  <a:lumMod val="20000"/>
                  <a:lumOff val="80000"/>
                </a:schemeClr>
              </a:solidFill>
            </a:endParaRPr>
          </a:p>
          <a:p>
            <a:pPr algn="l" rtl="0">
              <a:buFont typeface="Wingdings" pitchFamily="2" charset="2"/>
              <a:buNone/>
              <a:defRPr/>
            </a:pPr>
            <a:r>
              <a:rPr lang="en-GB" sz="2400" b="1" dirty="0" smtClean="0">
                <a:solidFill>
                  <a:schemeClr val="accent1">
                    <a:lumMod val="20000"/>
                    <a:lumOff val="80000"/>
                  </a:schemeClr>
                </a:solidFill>
              </a:rPr>
              <a:t>    As more lung tissue is destroyed and </a:t>
            </a:r>
            <a:r>
              <a:rPr lang="en-GB" sz="2400" b="1" dirty="0" err="1" smtClean="0">
                <a:solidFill>
                  <a:schemeClr val="accent1">
                    <a:lumMod val="20000"/>
                    <a:lumOff val="80000"/>
                  </a:schemeClr>
                </a:solidFill>
              </a:rPr>
              <a:t>granulomas</a:t>
            </a:r>
            <a:r>
              <a:rPr lang="en-GB" sz="2400" b="1" dirty="0" smtClean="0">
                <a:solidFill>
                  <a:schemeClr val="accent1">
                    <a:lumMod val="20000"/>
                    <a:lumOff val="80000"/>
                  </a:schemeClr>
                </a:solidFill>
              </a:rPr>
              <a:t> expand, cavities develop in the lungs, which causes more coughing and shortness of breathe. </a:t>
            </a:r>
            <a:r>
              <a:rPr lang="en-GB" sz="2400" b="1" dirty="0" err="1" smtClean="0">
                <a:solidFill>
                  <a:schemeClr val="accent1">
                    <a:lumMod val="20000"/>
                    <a:lumOff val="80000"/>
                  </a:schemeClr>
                </a:solidFill>
              </a:rPr>
              <a:t>Granulomas</a:t>
            </a:r>
            <a:r>
              <a:rPr lang="en-GB" sz="2400" b="1" dirty="0" smtClean="0">
                <a:solidFill>
                  <a:schemeClr val="accent1">
                    <a:lumMod val="20000"/>
                    <a:lumOff val="80000"/>
                  </a:schemeClr>
                </a:solidFill>
              </a:rPr>
              <a:t> can also eat away blood vessels which causes bleeding in the lungs, and bloody sputum.</a:t>
            </a:r>
            <a:br>
              <a:rPr lang="en-GB" sz="2400" b="1" dirty="0" smtClean="0">
                <a:solidFill>
                  <a:schemeClr val="accent1">
                    <a:lumMod val="20000"/>
                    <a:lumOff val="80000"/>
                  </a:schemeClr>
                </a:solidFill>
              </a:rPr>
            </a:br>
            <a:endParaRPr lang="en-GB" sz="2400" b="1" dirty="0" smtClean="0">
              <a:solidFill>
                <a:schemeClr val="accent1">
                  <a:lumMod val="20000"/>
                  <a:lumOff val="80000"/>
                </a:schemeClr>
              </a:solidFill>
            </a:endParaRPr>
          </a:p>
          <a:p>
            <a:pPr algn="l" rtl="0">
              <a:defRPr/>
            </a:pPr>
            <a:endParaRPr lang="en-GB" sz="2400" b="1" dirty="0">
              <a:solidFill>
                <a:schemeClr val="accent1">
                  <a:lumMod val="20000"/>
                  <a:lumOff val="80000"/>
                </a:schemeClr>
              </a:solidFill>
            </a:endParaRPr>
          </a:p>
        </p:txBody>
      </p:sp>
    </p:spTree>
    <p:extLst>
      <p:ext uri="{BB962C8B-B14F-4D97-AF65-F5344CB8AC3E}">
        <p14:creationId xmlns:p14="http://schemas.microsoft.com/office/powerpoint/2010/main" val="402791760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14400" y="396875"/>
            <a:ext cx="7543800" cy="1431925"/>
          </a:xfrm>
        </p:spPr>
        <p:txBody>
          <a:bodyPr>
            <a:normAutofit/>
          </a:bodyPr>
          <a:lstStyle/>
          <a:p>
            <a:pPr eaLnBrk="1" hangingPunct="1">
              <a:defRPr/>
            </a:pPr>
            <a:r>
              <a:rPr lang="en-US" sz="3200" b="1" dirty="0">
                <a:solidFill>
                  <a:schemeClr val="accent1">
                    <a:lumMod val="20000"/>
                    <a:lumOff val="80000"/>
                  </a:schemeClr>
                </a:solidFill>
              </a:rPr>
              <a:t>Immunological Feature</a:t>
            </a:r>
            <a:endParaRPr lang="en-GB" sz="3200" b="1" dirty="0">
              <a:solidFill>
                <a:schemeClr val="accent1">
                  <a:lumMod val="20000"/>
                  <a:lumOff val="80000"/>
                </a:schemeClr>
              </a:solidFill>
            </a:endParaRPr>
          </a:p>
        </p:txBody>
      </p:sp>
      <p:sp>
        <p:nvSpPr>
          <p:cNvPr id="10243" name="Rectangle 3"/>
          <p:cNvSpPr>
            <a:spLocks noGrp="1" noChangeArrowheads="1"/>
          </p:cNvSpPr>
          <p:nvPr>
            <p:ph idx="1"/>
          </p:nvPr>
        </p:nvSpPr>
        <p:spPr>
          <a:xfrm>
            <a:off x="914400" y="1905000"/>
            <a:ext cx="7543800" cy="4114800"/>
          </a:xfrm>
        </p:spPr>
        <p:txBody>
          <a:bodyPr>
            <a:normAutofit/>
          </a:bodyPr>
          <a:lstStyle/>
          <a:p>
            <a:pPr algn="l" rtl="0" eaLnBrk="1" hangingPunct="1">
              <a:defRPr/>
            </a:pPr>
            <a:r>
              <a:rPr lang="en-US" sz="2400" b="1" dirty="0" smtClean="0">
                <a:solidFill>
                  <a:schemeClr val="accent1">
                    <a:lumMod val="20000"/>
                    <a:lumOff val="80000"/>
                  </a:schemeClr>
                </a:solidFill>
              </a:rPr>
              <a:t>TB require CMI for its control</a:t>
            </a:r>
          </a:p>
          <a:p>
            <a:pPr algn="l" rtl="0" eaLnBrk="1" hangingPunct="1">
              <a:defRPr/>
            </a:pPr>
            <a:r>
              <a:rPr lang="en-US" sz="2400" b="1" dirty="0" err="1" smtClean="0">
                <a:solidFill>
                  <a:schemeClr val="accent1">
                    <a:lumMod val="20000"/>
                    <a:lumOff val="80000"/>
                  </a:schemeClr>
                </a:solidFill>
              </a:rPr>
              <a:t>Ab</a:t>
            </a:r>
            <a:r>
              <a:rPr lang="en-US" sz="2400" b="1" dirty="0" smtClean="0">
                <a:solidFill>
                  <a:schemeClr val="accent1">
                    <a:lumMod val="20000"/>
                    <a:lumOff val="80000"/>
                  </a:schemeClr>
                </a:solidFill>
              </a:rPr>
              <a:t> response is rich but has no role </a:t>
            </a:r>
          </a:p>
          <a:p>
            <a:pPr algn="l" rtl="0" eaLnBrk="1" hangingPunct="1">
              <a:defRPr/>
            </a:pPr>
            <a:r>
              <a:rPr lang="en-US" sz="2400" b="1" dirty="0" smtClean="0">
                <a:solidFill>
                  <a:schemeClr val="accent1">
                    <a:lumMod val="20000"/>
                    <a:lumOff val="80000"/>
                  </a:schemeClr>
                </a:solidFill>
              </a:rPr>
              <a:t>Multiplication proceeds for weeks both in:</a:t>
            </a:r>
          </a:p>
          <a:p>
            <a:pPr lvl="1" algn="l" rtl="0" eaLnBrk="1" hangingPunct="1">
              <a:defRPr/>
            </a:pPr>
            <a:r>
              <a:rPr lang="en-US" sz="2400" b="1" dirty="0" smtClean="0">
                <a:solidFill>
                  <a:schemeClr val="accent1">
                    <a:lumMod val="20000"/>
                    <a:lumOff val="80000"/>
                  </a:schemeClr>
                </a:solidFill>
              </a:rPr>
              <a:t>initial focus</a:t>
            </a:r>
          </a:p>
          <a:p>
            <a:pPr lvl="1" algn="l" rtl="0" eaLnBrk="1" hangingPunct="1">
              <a:defRPr/>
            </a:pPr>
            <a:r>
              <a:rPr lang="en-US" sz="2400" b="1" dirty="0" err="1" smtClean="0">
                <a:solidFill>
                  <a:schemeClr val="accent1">
                    <a:lumMod val="20000"/>
                    <a:lumOff val="80000"/>
                  </a:schemeClr>
                </a:solidFill>
              </a:rPr>
              <a:t>lymphohaematogenous</a:t>
            </a:r>
            <a:r>
              <a:rPr lang="en-US" sz="2400" b="1" dirty="0" smtClean="0">
                <a:solidFill>
                  <a:schemeClr val="accent1">
                    <a:lumMod val="20000"/>
                    <a:lumOff val="80000"/>
                  </a:schemeClr>
                </a:solidFill>
              </a:rPr>
              <a:t> metastatic foci</a:t>
            </a:r>
          </a:p>
          <a:p>
            <a:pPr algn="l" rtl="0" eaLnBrk="1" hangingPunct="1">
              <a:defRPr/>
            </a:pPr>
            <a:r>
              <a:rPr lang="en-US" sz="2400" b="1" dirty="0" smtClean="0">
                <a:solidFill>
                  <a:schemeClr val="accent1">
                    <a:lumMod val="20000"/>
                    <a:lumOff val="80000"/>
                  </a:schemeClr>
                </a:solidFill>
              </a:rPr>
              <a:t>Until development of ... cell mediated immunity</a:t>
            </a:r>
          </a:p>
          <a:p>
            <a:pPr algn="l" rtl="0" eaLnBrk="1" hangingPunct="1">
              <a:defRPr/>
            </a:pPr>
            <a:endParaRPr lang="en-GB" sz="2400" b="1" dirty="0" smtClean="0">
              <a:solidFill>
                <a:schemeClr val="accent1">
                  <a:lumMod val="20000"/>
                  <a:lumOff val="80000"/>
                </a:schemeClr>
              </a:solidFill>
            </a:endParaRPr>
          </a:p>
        </p:txBody>
      </p:sp>
    </p:spTree>
    <p:extLst>
      <p:ext uri="{BB962C8B-B14F-4D97-AF65-F5344CB8AC3E}">
        <p14:creationId xmlns:p14="http://schemas.microsoft.com/office/powerpoint/2010/main" val="128326947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14400" y="533400"/>
            <a:ext cx="7772400" cy="1143000"/>
          </a:xfrm>
        </p:spPr>
        <p:txBody>
          <a:bodyPr>
            <a:normAutofit/>
          </a:bodyPr>
          <a:lstStyle/>
          <a:p>
            <a:pPr>
              <a:defRPr/>
            </a:pPr>
            <a:r>
              <a:rPr lang="en-US" sz="3200" b="1" dirty="0" smtClean="0">
                <a:solidFill>
                  <a:schemeClr val="accent1">
                    <a:lumMod val="20000"/>
                    <a:lumOff val="80000"/>
                  </a:schemeClr>
                </a:solidFill>
              </a:rPr>
              <a:t>Microbiology</a:t>
            </a:r>
            <a:endParaRPr lang="en-GB" sz="3200" b="1" dirty="0">
              <a:solidFill>
                <a:schemeClr val="accent1">
                  <a:lumMod val="20000"/>
                  <a:lumOff val="80000"/>
                </a:schemeClr>
              </a:solidFill>
            </a:endParaRPr>
          </a:p>
        </p:txBody>
      </p:sp>
      <p:sp>
        <p:nvSpPr>
          <p:cNvPr id="3075" name="Rectangle 3"/>
          <p:cNvSpPr>
            <a:spLocks noGrp="1" noChangeArrowheads="1"/>
          </p:cNvSpPr>
          <p:nvPr>
            <p:ph idx="1"/>
          </p:nvPr>
        </p:nvSpPr>
        <p:spPr>
          <a:xfrm>
            <a:off x="971600" y="1628800"/>
            <a:ext cx="7543800" cy="4114800"/>
          </a:xfrm>
        </p:spPr>
        <p:txBody>
          <a:bodyPr>
            <a:normAutofit/>
          </a:bodyPr>
          <a:lstStyle/>
          <a:p>
            <a:pPr algn="l" rtl="0" eaLnBrk="1" hangingPunct="1">
              <a:lnSpc>
                <a:spcPct val="90000"/>
              </a:lnSpc>
              <a:defRPr/>
            </a:pPr>
            <a:r>
              <a:rPr lang="en-US" sz="2400" b="1" dirty="0" smtClean="0">
                <a:solidFill>
                  <a:schemeClr val="accent1">
                    <a:lumMod val="20000"/>
                    <a:lumOff val="80000"/>
                  </a:schemeClr>
                </a:solidFill>
              </a:rPr>
              <a:t>Organism: </a:t>
            </a:r>
          </a:p>
          <a:p>
            <a:pPr lvl="1" algn="l" rtl="0" eaLnBrk="1" hangingPunct="1">
              <a:lnSpc>
                <a:spcPct val="90000"/>
              </a:lnSpc>
              <a:defRPr/>
            </a:pPr>
            <a:r>
              <a:rPr lang="en-US" sz="2400" b="1" dirty="0" smtClean="0">
                <a:solidFill>
                  <a:schemeClr val="accent1">
                    <a:lumMod val="20000"/>
                    <a:lumOff val="80000"/>
                  </a:schemeClr>
                </a:solidFill>
              </a:rPr>
              <a:t>Mycobacterium tuberculosis</a:t>
            </a:r>
          </a:p>
          <a:p>
            <a:pPr lvl="1" algn="l" rtl="0" eaLnBrk="1" hangingPunct="1">
              <a:lnSpc>
                <a:spcPct val="90000"/>
              </a:lnSpc>
              <a:defRPr/>
            </a:pPr>
            <a:r>
              <a:rPr lang="en-US" sz="2400" b="1" dirty="0" smtClean="0">
                <a:solidFill>
                  <a:schemeClr val="accent1">
                    <a:lumMod val="20000"/>
                    <a:lumOff val="80000"/>
                  </a:schemeClr>
                </a:solidFill>
              </a:rPr>
              <a:t>Aerobic</a:t>
            </a:r>
          </a:p>
          <a:p>
            <a:pPr lvl="1" algn="l" rtl="0" eaLnBrk="1" hangingPunct="1">
              <a:lnSpc>
                <a:spcPct val="90000"/>
              </a:lnSpc>
              <a:defRPr/>
            </a:pPr>
            <a:r>
              <a:rPr lang="en-US" sz="2400" b="1" dirty="0" smtClean="0">
                <a:solidFill>
                  <a:schemeClr val="accent1">
                    <a:lumMod val="20000"/>
                    <a:lumOff val="80000"/>
                  </a:schemeClr>
                </a:solidFill>
              </a:rPr>
              <a:t>Non-spore forming ,non-motile</a:t>
            </a:r>
          </a:p>
          <a:p>
            <a:pPr lvl="1" algn="l" rtl="0" eaLnBrk="1" hangingPunct="1">
              <a:lnSpc>
                <a:spcPct val="90000"/>
              </a:lnSpc>
              <a:defRPr/>
            </a:pPr>
            <a:r>
              <a:rPr lang="en-US" sz="2400" b="1" dirty="0" smtClean="0">
                <a:solidFill>
                  <a:schemeClr val="accent1">
                    <a:lumMod val="20000"/>
                    <a:lumOff val="80000"/>
                  </a:schemeClr>
                </a:solidFill>
              </a:rPr>
              <a:t>Rod..: 2—5 mm long</a:t>
            </a:r>
          </a:p>
          <a:p>
            <a:pPr lvl="1" algn="l" rtl="0" eaLnBrk="1" hangingPunct="1">
              <a:lnSpc>
                <a:spcPct val="90000"/>
              </a:lnSpc>
              <a:defRPr/>
            </a:pPr>
            <a:r>
              <a:rPr lang="en-US" sz="2400" b="1" dirty="0" smtClean="0">
                <a:solidFill>
                  <a:schemeClr val="accent1">
                    <a:lumMod val="20000"/>
                    <a:lumOff val="80000"/>
                  </a:schemeClr>
                </a:solidFill>
              </a:rPr>
              <a:t>Resistant to disinfectant</a:t>
            </a:r>
          </a:p>
          <a:p>
            <a:pPr lvl="1" algn="l" rtl="0" eaLnBrk="1" hangingPunct="1">
              <a:lnSpc>
                <a:spcPct val="90000"/>
              </a:lnSpc>
              <a:defRPr/>
            </a:pPr>
            <a:r>
              <a:rPr lang="en-US" sz="2400" b="1" dirty="0" smtClean="0">
                <a:solidFill>
                  <a:schemeClr val="accent1">
                    <a:lumMod val="20000"/>
                    <a:lumOff val="80000"/>
                  </a:schemeClr>
                </a:solidFill>
              </a:rPr>
              <a:t>Once stained it resists </a:t>
            </a:r>
            <a:r>
              <a:rPr lang="en-US" sz="2400" b="1" dirty="0" err="1" smtClean="0">
                <a:solidFill>
                  <a:schemeClr val="accent1">
                    <a:lumMod val="20000"/>
                    <a:lumOff val="80000"/>
                  </a:schemeClr>
                </a:solidFill>
              </a:rPr>
              <a:t>decolorization</a:t>
            </a:r>
            <a:r>
              <a:rPr lang="en-US" sz="2400" b="1" dirty="0" smtClean="0">
                <a:solidFill>
                  <a:schemeClr val="accent1">
                    <a:lumMod val="20000"/>
                    <a:lumOff val="80000"/>
                  </a:schemeClr>
                </a:solidFill>
              </a:rPr>
              <a:t> with acid and alcohol facultative intracellular organism</a:t>
            </a:r>
          </a:p>
          <a:p>
            <a:pPr algn="l" rtl="0" eaLnBrk="1" hangingPunct="1">
              <a:lnSpc>
                <a:spcPct val="90000"/>
              </a:lnSpc>
              <a:defRPr/>
            </a:pPr>
            <a:r>
              <a:rPr lang="en-US" sz="2400" b="1" dirty="0" smtClean="0">
                <a:solidFill>
                  <a:schemeClr val="accent1">
                    <a:lumMod val="20000"/>
                    <a:lumOff val="80000"/>
                  </a:schemeClr>
                </a:solidFill>
              </a:rPr>
              <a:t>Human is the main reservoir of MTB</a:t>
            </a:r>
          </a:p>
          <a:p>
            <a:pPr algn="l" rtl="0" eaLnBrk="1" hangingPunct="1">
              <a:lnSpc>
                <a:spcPct val="90000"/>
              </a:lnSpc>
              <a:buFont typeface="Wingdings" pitchFamily="2" charset="2"/>
              <a:buNone/>
              <a:defRPr/>
            </a:pPr>
            <a:endParaRPr lang="en-GB" sz="2400" b="1" dirty="0" smtClean="0">
              <a:solidFill>
                <a:schemeClr val="accent1">
                  <a:lumMod val="20000"/>
                  <a:lumOff val="80000"/>
                </a:schemeClr>
              </a:solidFill>
            </a:endParaRPr>
          </a:p>
        </p:txBody>
      </p:sp>
    </p:spTree>
    <p:extLst>
      <p:ext uri="{BB962C8B-B14F-4D97-AF65-F5344CB8AC3E}">
        <p14:creationId xmlns:p14="http://schemas.microsoft.com/office/powerpoint/2010/main" val="116481044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200" dirty="0" smtClean="0"/>
              <a:t>Objectives</a:t>
            </a:r>
            <a:endParaRPr lang="ar-SA" sz="3200" dirty="0"/>
          </a:p>
        </p:txBody>
      </p:sp>
      <p:sp>
        <p:nvSpPr>
          <p:cNvPr id="3" name="Content Placeholder 2"/>
          <p:cNvSpPr>
            <a:spLocks noGrp="1"/>
          </p:cNvSpPr>
          <p:nvPr>
            <p:ph idx="1"/>
          </p:nvPr>
        </p:nvSpPr>
        <p:spPr>
          <a:xfrm>
            <a:off x="457200" y="1600200"/>
            <a:ext cx="8229600" cy="4495799"/>
          </a:xfrm>
        </p:spPr>
        <p:txBody>
          <a:bodyPr/>
          <a:lstStyle/>
          <a:p>
            <a:pPr marL="457200" lvl="1" indent="0" algn="l" rtl="0" eaLnBrk="1" hangingPunct="1">
              <a:buNone/>
            </a:pPr>
            <a:r>
              <a:rPr lang="en-US" b="1" kern="1200" dirty="0">
                <a:solidFill>
                  <a:schemeClr val="accent1">
                    <a:lumMod val="20000"/>
                    <a:lumOff val="80000"/>
                  </a:schemeClr>
                </a:solidFill>
              </a:rPr>
              <a:t>By the end of this lecture, students should know the following about Tuberculosis</a:t>
            </a:r>
            <a:r>
              <a:rPr lang="en-US" b="1" kern="1200" dirty="0" smtClean="0">
                <a:solidFill>
                  <a:schemeClr val="accent1">
                    <a:lumMod val="20000"/>
                    <a:lumOff val="80000"/>
                  </a:schemeClr>
                </a:solidFill>
              </a:rPr>
              <a:t>:</a:t>
            </a:r>
            <a:endParaRPr lang="en-US" b="1" kern="1200" dirty="0">
              <a:solidFill>
                <a:schemeClr val="accent1">
                  <a:lumMod val="20000"/>
                  <a:lumOff val="80000"/>
                </a:schemeClr>
              </a:solidFill>
            </a:endParaRPr>
          </a:p>
          <a:p>
            <a:pPr lvl="1" algn="l" rtl="0" eaLnBrk="1" hangingPunct="1">
              <a:buFont typeface="Arial" pitchFamily="34" charset="0"/>
              <a:buChar char="•"/>
              <a:defRPr/>
            </a:pPr>
            <a:r>
              <a:rPr lang="en-US" b="1" kern="1200" dirty="0">
                <a:solidFill>
                  <a:schemeClr val="accent1">
                    <a:lumMod val="20000"/>
                    <a:lumOff val="80000"/>
                  </a:schemeClr>
                </a:solidFill>
              </a:rPr>
              <a:t>Overview of Tuberculosis (TB) Epidemiology</a:t>
            </a:r>
          </a:p>
          <a:p>
            <a:pPr lvl="1" algn="l" rtl="0" eaLnBrk="1" hangingPunct="1">
              <a:buFont typeface="Arial" pitchFamily="34" charset="0"/>
              <a:buChar char="•"/>
            </a:pPr>
            <a:r>
              <a:rPr lang="en-US" b="1" kern="1200" dirty="0">
                <a:solidFill>
                  <a:schemeClr val="accent1">
                    <a:lumMod val="20000"/>
                    <a:lumOff val="80000"/>
                  </a:schemeClr>
                </a:solidFill>
              </a:rPr>
              <a:t>Transmission and Pathogenesis of TB</a:t>
            </a:r>
          </a:p>
          <a:p>
            <a:pPr lvl="1" algn="l" rtl="0" eaLnBrk="1" hangingPunct="1">
              <a:buFont typeface="Arial" pitchFamily="34" charset="0"/>
              <a:buChar char="•"/>
            </a:pPr>
            <a:r>
              <a:rPr lang="en-US" b="1" kern="1200" dirty="0">
                <a:solidFill>
                  <a:schemeClr val="accent1">
                    <a:lumMod val="20000"/>
                    <a:lumOff val="80000"/>
                  </a:schemeClr>
                </a:solidFill>
              </a:rPr>
              <a:t>Testing for TB Infection and Disease</a:t>
            </a:r>
          </a:p>
          <a:p>
            <a:pPr lvl="1" algn="l" rtl="0" eaLnBrk="1" hangingPunct="1">
              <a:buFont typeface="Arial" pitchFamily="34" charset="0"/>
              <a:buChar char="•"/>
            </a:pPr>
            <a:r>
              <a:rPr lang="en-US" b="1" kern="1200" dirty="0">
                <a:solidFill>
                  <a:schemeClr val="accent1">
                    <a:lumMod val="20000"/>
                    <a:lumOff val="80000"/>
                  </a:schemeClr>
                </a:solidFill>
              </a:rPr>
              <a:t>Diagnosis of TB Disease</a:t>
            </a:r>
          </a:p>
          <a:p>
            <a:pPr lvl="1" algn="l" rtl="0" eaLnBrk="1" hangingPunct="1">
              <a:buFont typeface="Arial" pitchFamily="34" charset="0"/>
              <a:buChar char="•"/>
            </a:pPr>
            <a:r>
              <a:rPr lang="en-US" b="1" kern="1200" dirty="0">
                <a:solidFill>
                  <a:schemeClr val="accent1">
                    <a:lumMod val="20000"/>
                    <a:lumOff val="80000"/>
                  </a:schemeClr>
                </a:solidFill>
              </a:rPr>
              <a:t>Treatment for Latent TB Infection</a:t>
            </a:r>
          </a:p>
          <a:p>
            <a:pPr lvl="1" algn="l" rtl="0" eaLnBrk="1" hangingPunct="1">
              <a:buFont typeface="Arial" pitchFamily="34" charset="0"/>
              <a:buChar char="•"/>
              <a:defRPr/>
            </a:pPr>
            <a:r>
              <a:rPr lang="en-US" b="1" kern="1200" dirty="0">
                <a:solidFill>
                  <a:schemeClr val="accent1">
                    <a:lumMod val="20000"/>
                    <a:lumOff val="80000"/>
                  </a:schemeClr>
                </a:solidFill>
              </a:rPr>
              <a:t>Treatment for TB Disease</a:t>
            </a:r>
          </a:p>
          <a:p>
            <a:pPr lvl="1" algn="l" rtl="0" eaLnBrk="1" hangingPunct="1">
              <a:buFont typeface="Arial" pitchFamily="34" charset="0"/>
              <a:buChar char="•"/>
            </a:pPr>
            <a:r>
              <a:rPr lang="en-US" b="1" kern="1200" dirty="0">
                <a:solidFill>
                  <a:schemeClr val="accent1">
                    <a:lumMod val="20000"/>
                    <a:lumOff val="80000"/>
                  </a:schemeClr>
                </a:solidFill>
              </a:rPr>
              <a:t>TB Infection Control</a:t>
            </a:r>
          </a:p>
          <a:p>
            <a:pPr algn="l" rtl="0"/>
            <a:endParaRPr lang="ar-SA" dirty="0"/>
          </a:p>
        </p:txBody>
      </p:sp>
    </p:spTree>
    <p:extLst>
      <p:ext uri="{BB962C8B-B14F-4D97-AF65-F5344CB8AC3E}">
        <p14:creationId xmlns:p14="http://schemas.microsoft.com/office/powerpoint/2010/main" val="426441214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200" b="1" dirty="0" smtClean="0">
                <a:solidFill>
                  <a:schemeClr val="accent1">
                    <a:lumMod val="20000"/>
                    <a:lumOff val="80000"/>
                  </a:schemeClr>
                </a:solidFill>
              </a:rPr>
              <a:t>Clinical Features</a:t>
            </a:r>
            <a:r>
              <a:rPr lang="en-GB" sz="3200" b="1" dirty="0" smtClean="0">
                <a:solidFill>
                  <a:schemeClr val="accent1">
                    <a:lumMod val="20000"/>
                    <a:lumOff val="80000"/>
                  </a:schemeClr>
                </a:solidFill>
              </a:rPr>
              <a:t/>
            </a:r>
            <a:br>
              <a:rPr lang="en-GB" sz="3200" b="1" dirty="0" smtClean="0">
                <a:solidFill>
                  <a:schemeClr val="accent1">
                    <a:lumMod val="20000"/>
                    <a:lumOff val="80000"/>
                  </a:schemeClr>
                </a:solidFill>
              </a:rPr>
            </a:br>
            <a:r>
              <a:rPr lang="en-GB" sz="3200" b="1" dirty="0" smtClean="0">
                <a:solidFill>
                  <a:schemeClr val="accent1">
                    <a:lumMod val="20000"/>
                    <a:lumOff val="80000"/>
                  </a:schemeClr>
                </a:solidFill>
              </a:rPr>
              <a:t>Active VS. Latent Infection</a:t>
            </a:r>
            <a:endParaRPr lang="en-GB" sz="3200" b="1" dirty="0">
              <a:solidFill>
                <a:schemeClr val="accent1">
                  <a:lumMod val="20000"/>
                  <a:lumOff val="80000"/>
                </a:schemeClr>
              </a:solidFill>
            </a:endParaRPr>
          </a:p>
        </p:txBody>
      </p:sp>
      <p:sp>
        <p:nvSpPr>
          <p:cNvPr id="3" name="Content Placeholder 2"/>
          <p:cNvSpPr>
            <a:spLocks noGrp="1"/>
          </p:cNvSpPr>
          <p:nvPr>
            <p:ph idx="1"/>
          </p:nvPr>
        </p:nvSpPr>
        <p:spPr>
          <a:xfrm>
            <a:off x="971600" y="1642512"/>
            <a:ext cx="8077200" cy="4378776"/>
          </a:xfrm>
        </p:spPr>
        <p:txBody>
          <a:bodyPr>
            <a:noAutofit/>
          </a:bodyPr>
          <a:lstStyle/>
          <a:p>
            <a:pPr algn="l" rtl="0">
              <a:buFont typeface="Wingdings" pitchFamily="2" charset="2"/>
              <a:buChar char="Ø"/>
              <a:defRPr/>
            </a:pPr>
            <a:r>
              <a:rPr lang="en-GB" sz="2000" b="1" dirty="0" smtClean="0">
                <a:solidFill>
                  <a:schemeClr val="accent1">
                    <a:lumMod val="20000"/>
                    <a:lumOff val="80000"/>
                  </a:schemeClr>
                </a:solidFill>
              </a:rPr>
              <a:t>Unhealthy person</a:t>
            </a:r>
          </a:p>
          <a:p>
            <a:pPr algn="l" rtl="0">
              <a:defRPr/>
            </a:pPr>
            <a:r>
              <a:rPr lang="en-GB" sz="2000" b="1" dirty="0" smtClean="0">
                <a:solidFill>
                  <a:schemeClr val="accent1">
                    <a:lumMod val="20000"/>
                    <a:lumOff val="80000"/>
                  </a:schemeClr>
                </a:solidFill>
              </a:rPr>
              <a:t>Bacilli overwhelm immune system</a:t>
            </a:r>
          </a:p>
          <a:p>
            <a:pPr algn="l" rtl="0">
              <a:defRPr/>
            </a:pPr>
            <a:r>
              <a:rPr lang="en-GB" sz="2000" b="1" dirty="0" smtClean="0">
                <a:solidFill>
                  <a:schemeClr val="accent1">
                    <a:lumMod val="20000"/>
                    <a:lumOff val="80000"/>
                  </a:schemeClr>
                </a:solidFill>
              </a:rPr>
              <a:t>Bacilli break out of tubercles in alveoli and                                                 spread through bloodstream</a:t>
            </a:r>
          </a:p>
          <a:p>
            <a:pPr algn="l" rtl="0">
              <a:defRPr/>
            </a:pPr>
            <a:r>
              <a:rPr lang="en-GB" sz="2000" b="1" dirty="0" smtClean="0">
                <a:solidFill>
                  <a:schemeClr val="accent1">
                    <a:lumMod val="20000"/>
                    <a:lumOff val="80000"/>
                  </a:schemeClr>
                </a:solidFill>
              </a:rPr>
              <a:t>This is (active) TB</a:t>
            </a:r>
            <a:br>
              <a:rPr lang="en-GB" sz="2000" b="1" dirty="0" smtClean="0">
                <a:solidFill>
                  <a:schemeClr val="accent1">
                    <a:lumMod val="20000"/>
                    <a:lumOff val="80000"/>
                  </a:schemeClr>
                </a:solidFill>
              </a:rPr>
            </a:br>
            <a:endParaRPr lang="en-GB" sz="2000" b="1" dirty="0" smtClean="0">
              <a:solidFill>
                <a:schemeClr val="accent1">
                  <a:lumMod val="20000"/>
                  <a:lumOff val="80000"/>
                </a:schemeClr>
              </a:solidFill>
            </a:endParaRPr>
          </a:p>
          <a:p>
            <a:pPr algn="l" rtl="0">
              <a:buFont typeface="Wingdings" pitchFamily="2" charset="2"/>
              <a:buChar char="Ø"/>
              <a:defRPr/>
            </a:pPr>
            <a:r>
              <a:rPr lang="en-GB" sz="2000" b="1" dirty="0" smtClean="0">
                <a:solidFill>
                  <a:schemeClr val="accent1">
                    <a:lumMod val="20000"/>
                    <a:lumOff val="80000"/>
                  </a:schemeClr>
                </a:solidFill>
              </a:rPr>
              <a:t>Healthy person</a:t>
            </a:r>
          </a:p>
          <a:p>
            <a:pPr algn="l" rtl="0">
              <a:defRPr/>
            </a:pPr>
            <a:r>
              <a:rPr lang="en-GB" sz="2000" b="1" dirty="0" smtClean="0">
                <a:solidFill>
                  <a:schemeClr val="accent1">
                    <a:lumMod val="20000"/>
                    <a:lumOff val="80000"/>
                  </a:schemeClr>
                </a:solidFill>
              </a:rPr>
              <a:t>Initial infection controlled by immune system</a:t>
            </a:r>
          </a:p>
          <a:p>
            <a:pPr algn="l" rtl="0">
              <a:defRPr/>
            </a:pPr>
            <a:r>
              <a:rPr lang="en-GB" sz="2000" b="1" dirty="0" smtClean="0">
                <a:solidFill>
                  <a:schemeClr val="accent1">
                    <a:lumMod val="20000"/>
                    <a:lumOff val="80000"/>
                  </a:schemeClr>
                </a:solidFill>
              </a:rPr>
              <a:t>Bacilli remain confined in tubercles for years</a:t>
            </a:r>
          </a:p>
          <a:p>
            <a:pPr algn="l" rtl="0">
              <a:defRPr/>
            </a:pPr>
            <a:r>
              <a:rPr lang="en-GB" sz="2000" b="1" dirty="0" smtClean="0">
                <a:solidFill>
                  <a:schemeClr val="accent1">
                    <a:lumMod val="20000"/>
                    <a:lumOff val="80000"/>
                  </a:schemeClr>
                </a:solidFill>
              </a:rPr>
              <a:t>This is(latent) TB</a:t>
            </a:r>
          </a:p>
          <a:p>
            <a:pPr algn="l" rtl="0">
              <a:defRPr/>
            </a:pPr>
            <a:endParaRPr lang="en-GB" sz="2000" b="1" dirty="0">
              <a:solidFill>
                <a:schemeClr val="accent1">
                  <a:lumMod val="20000"/>
                  <a:lumOff val="80000"/>
                </a:schemeClr>
              </a:solidFill>
            </a:endParaRPr>
          </a:p>
        </p:txBody>
      </p:sp>
      <p:pic>
        <p:nvPicPr>
          <p:cNvPr id="18436" name="Picture 3" descr="slide0005_image008.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1676400"/>
            <a:ext cx="2544763"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4" descr="slide0005_image007.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3994695"/>
            <a:ext cx="2524125"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562574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sz="3200" b="1" dirty="0" smtClean="0">
                <a:solidFill>
                  <a:schemeClr val="accent1">
                    <a:lumMod val="20000"/>
                    <a:lumOff val="80000"/>
                  </a:schemeClr>
                </a:solidFill>
              </a:rPr>
              <a:t>Symptoms</a:t>
            </a:r>
            <a:endParaRPr lang="en-GB" sz="3200" b="1" dirty="0">
              <a:solidFill>
                <a:schemeClr val="accent1">
                  <a:lumMod val="20000"/>
                  <a:lumOff val="80000"/>
                </a:schemeClr>
              </a:solidFill>
            </a:endParaRPr>
          </a:p>
        </p:txBody>
      </p:sp>
      <p:sp>
        <p:nvSpPr>
          <p:cNvPr id="3" name="Content Placeholder 2"/>
          <p:cNvSpPr>
            <a:spLocks noGrp="1"/>
          </p:cNvSpPr>
          <p:nvPr>
            <p:ph idx="1"/>
          </p:nvPr>
        </p:nvSpPr>
        <p:spPr>
          <a:xfrm>
            <a:off x="467544" y="1412776"/>
            <a:ext cx="8229600" cy="4637112"/>
          </a:xfrm>
        </p:spPr>
        <p:txBody>
          <a:bodyPr>
            <a:normAutofit/>
          </a:bodyPr>
          <a:lstStyle/>
          <a:p>
            <a:pPr algn="l" rtl="0">
              <a:lnSpc>
                <a:spcPct val="120000"/>
              </a:lnSpc>
              <a:defRPr/>
            </a:pPr>
            <a:r>
              <a:rPr lang="en-GB" sz="2400" b="1" dirty="0" smtClean="0">
                <a:solidFill>
                  <a:schemeClr val="accent1">
                    <a:lumMod val="20000"/>
                    <a:lumOff val="80000"/>
                  </a:schemeClr>
                </a:solidFill>
              </a:rPr>
              <a:t>Cough</a:t>
            </a:r>
          </a:p>
          <a:p>
            <a:pPr algn="l" rtl="0">
              <a:lnSpc>
                <a:spcPct val="120000"/>
              </a:lnSpc>
              <a:defRPr/>
            </a:pPr>
            <a:r>
              <a:rPr lang="en-GB" sz="2400" b="1" dirty="0" smtClean="0">
                <a:solidFill>
                  <a:schemeClr val="accent1">
                    <a:lumMod val="20000"/>
                    <a:lumOff val="80000"/>
                  </a:schemeClr>
                </a:solidFill>
              </a:rPr>
              <a:t>Fever</a:t>
            </a:r>
          </a:p>
          <a:p>
            <a:pPr algn="l" rtl="0">
              <a:lnSpc>
                <a:spcPct val="120000"/>
              </a:lnSpc>
              <a:defRPr/>
            </a:pPr>
            <a:r>
              <a:rPr lang="en-GB" sz="2400" b="1" dirty="0" smtClean="0">
                <a:solidFill>
                  <a:schemeClr val="accent1">
                    <a:lumMod val="20000"/>
                    <a:lumOff val="80000"/>
                  </a:schemeClr>
                </a:solidFill>
              </a:rPr>
              <a:t>Weight loss</a:t>
            </a:r>
          </a:p>
          <a:p>
            <a:pPr algn="l" rtl="0">
              <a:lnSpc>
                <a:spcPct val="120000"/>
              </a:lnSpc>
              <a:defRPr/>
            </a:pPr>
            <a:r>
              <a:rPr lang="en-GB" sz="2400" b="1" dirty="0" smtClean="0">
                <a:solidFill>
                  <a:schemeClr val="accent1">
                    <a:lumMod val="20000"/>
                    <a:lumOff val="80000"/>
                  </a:schemeClr>
                </a:solidFill>
              </a:rPr>
              <a:t>Night sweats</a:t>
            </a:r>
          </a:p>
          <a:p>
            <a:pPr algn="l" rtl="0">
              <a:lnSpc>
                <a:spcPct val="120000"/>
              </a:lnSpc>
              <a:defRPr/>
            </a:pPr>
            <a:r>
              <a:rPr lang="en-GB" sz="2400" b="1" dirty="0" smtClean="0">
                <a:solidFill>
                  <a:schemeClr val="accent1">
                    <a:lumMod val="20000"/>
                    <a:lumOff val="80000"/>
                  </a:schemeClr>
                </a:solidFill>
              </a:rPr>
              <a:t>Loss of appetite</a:t>
            </a:r>
          </a:p>
          <a:p>
            <a:pPr algn="l" rtl="0">
              <a:lnSpc>
                <a:spcPct val="120000"/>
              </a:lnSpc>
              <a:defRPr/>
            </a:pPr>
            <a:r>
              <a:rPr lang="en-GB" sz="2400" b="1" dirty="0" smtClean="0">
                <a:solidFill>
                  <a:schemeClr val="accent1">
                    <a:lumMod val="20000"/>
                    <a:lumOff val="80000"/>
                  </a:schemeClr>
                </a:solidFill>
              </a:rPr>
              <a:t>Fatigue</a:t>
            </a:r>
          </a:p>
          <a:p>
            <a:pPr algn="l" rtl="0">
              <a:lnSpc>
                <a:spcPct val="120000"/>
              </a:lnSpc>
              <a:defRPr/>
            </a:pPr>
            <a:r>
              <a:rPr lang="en-GB" sz="2400" b="1" dirty="0" smtClean="0">
                <a:solidFill>
                  <a:schemeClr val="accent1">
                    <a:lumMod val="20000"/>
                    <a:lumOff val="80000"/>
                  </a:schemeClr>
                </a:solidFill>
              </a:rPr>
              <a:t>Swollen glands (lymph nodes)</a:t>
            </a:r>
          </a:p>
          <a:p>
            <a:pPr algn="l" rtl="0">
              <a:lnSpc>
                <a:spcPct val="120000"/>
              </a:lnSpc>
              <a:defRPr/>
            </a:pPr>
            <a:r>
              <a:rPr lang="en-GB" sz="2400" b="1" dirty="0" smtClean="0">
                <a:solidFill>
                  <a:schemeClr val="accent1">
                    <a:lumMod val="20000"/>
                    <a:lumOff val="80000"/>
                  </a:schemeClr>
                </a:solidFill>
              </a:rPr>
              <a:t>Chills</a:t>
            </a:r>
          </a:p>
          <a:p>
            <a:pPr algn="l" rtl="0">
              <a:lnSpc>
                <a:spcPct val="120000"/>
              </a:lnSpc>
              <a:defRPr/>
            </a:pPr>
            <a:r>
              <a:rPr lang="en-GB" sz="2400" b="1" dirty="0" smtClean="0">
                <a:solidFill>
                  <a:schemeClr val="accent1">
                    <a:lumMod val="20000"/>
                    <a:lumOff val="80000"/>
                  </a:schemeClr>
                </a:solidFill>
              </a:rPr>
              <a:t>Pain while breathing</a:t>
            </a:r>
          </a:p>
          <a:p>
            <a:pPr algn="l" rtl="0">
              <a:defRPr/>
            </a:pPr>
            <a:endParaRPr lang="en-GB" sz="2400" b="1" dirty="0">
              <a:solidFill>
                <a:schemeClr val="accent1">
                  <a:lumMod val="20000"/>
                  <a:lumOff val="80000"/>
                </a:schemeClr>
              </a:solidFill>
            </a:endParaRPr>
          </a:p>
        </p:txBody>
      </p:sp>
    </p:spTree>
    <p:extLst>
      <p:ext uri="{BB962C8B-B14F-4D97-AF65-F5344CB8AC3E}">
        <p14:creationId xmlns:p14="http://schemas.microsoft.com/office/powerpoint/2010/main" val="252307239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990600" y="396875"/>
            <a:ext cx="7543800" cy="1431925"/>
          </a:xfrm>
        </p:spPr>
        <p:txBody>
          <a:bodyPr>
            <a:normAutofit/>
          </a:bodyPr>
          <a:lstStyle/>
          <a:p>
            <a:pPr eaLnBrk="1" hangingPunct="1">
              <a:defRPr/>
            </a:pPr>
            <a:r>
              <a:rPr lang="en-US" sz="3200" b="1" dirty="0" smtClean="0">
                <a:solidFill>
                  <a:schemeClr val="accent1">
                    <a:lumMod val="20000"/>
                    <a:lumOff val="80000"/>
                  </a:schemeClr>
                </a:solidFill>
              </a:rPr>
              <a:t>Clinical Features</a:t>
            </a:r>
            <a:endParaRPr lang="en-GB" sz="3200" b="1" dirty="0" smtClean="0">
              <a:solidFill>
                <a:schemeClr val="accent1">
                  <a:lumMod val="20000"/>
                  <a:lumOff val="80000"/>
                </a:schemeClr>
              </a:solidFill>
            </a:endParaRPr>
          </a:p>
        </p:txBody>
      </p:sp>
      <p:sp>
        <p:nvSpPr>
          <p:cNvPr id="11267" name="Rectangle 3"/>
          <p:cNvSpPr>
            <a:spLocks noGrp="1" noChangeArrowheads="1"/>
          </p:cNvSpPr>
          <p:nvPr>
            <p:ph idx="1"/>
          </p:nvPr>
        </p:nvSpPr>
        <p:spPr>
          <a:xfrm>
            <a:off x="914400" y="1905000"/>
            <a:ext cx="7696200" cy="4044280"/>
          </a:xfrm>
        </p:spPr>
        <p:txBody>
          <a:bodyPr>
            <a:normAutofit/>
          </a:bodyPr>
          <a:lstStyle/>
          <a:p>
            <a:pPr algn="l" rtl="0" eaLnBrk="1" hangingPunct="1">
              <a:lnSpc>
                <a:spcPct val="90000"/>
              </a:lnSpc>
              <a:defRPr/>
            </a:pPr>
            <a:r>
              <a:rPr lang="en-US" sz="2400" b="1" dirty="0" smtClean="0">
                <a:solidFill>
                  <a:schemeClr val="accent1">
                    <a:lumMod val="20000"/>
                    <a:lumOff val="80000"/>
                  </a:schemeClr>
                </a:solidFill>
              </a:rPr>
              <a:t>Pulmonary 80%</a:t>
            </a:r>
          </a:p>
          <a:p>
            <a:pPr algn="l" rtl="0" eaLnBrk="1" hangingPunct="1">
              <a:lnSpc>
                <a:spcPct val="90000"/>
              </a:lnSpc>
              <a:defRPr/>
            </a:pPr>
            <a:r>
              <a:rPr lang="en-US" sz="2400" b="1" dirty="0" smtClean="0">
                <a:solidFill>
                  <a:schemeClr val="accent1">
                    <a:lumMod val="20000"/>
                    <a:lumOff val="80000"/>
                  </a:schemeClr>
                </a:solidFill>
              </a:rPr>
              <a:t>Extra pulmonary 20%</a:t>
            </a:r>
          </a:p>
          <a:p>
            <a:pPr algn="l" rtl="0" eaLnBrk="1" hangingPunct="1">
              <a:lnSpc>
                <a:spcPct val="90000"/>
              </a:lnSpc>
              <a:defRPr/>
            </a:pPr>
            <a:r>
              <a:rPr lang="en-US" sz="2400" b="1" dirty="0" smtClean="0">
                <a:solidFill>
                  <a:schemeClr val="accent1">
                    <a:lumMod val="20000"/>
                    <a:lumOff val="80000"/>
                  </a:schemeClr>
                </a:solidFill>
              </a:rPr>
              <a:t>Pulmonary tuberculosis</a:t>
            </a:r>
          </a:p>
          <a:p>
            <a:pPr algn="l" rtl="0" eaLnBrk="1" hangingPunct="1">
              <a:lnSpc>
                <a:spcPct val="90000"/>
              </a:lnSpc>
              <a:defRPr/>
            </a:pPr>
            <a:r>
              <a:rPr lang="en-US" sz="2400" b="1" dirty="0" smtClean="0">
                <a:solidFill>
                  <a:schemeClr val="accent1">
                    <a:lumMod val="20000"/>
                    <a:lumOff val="80000"/>
                  </a:schemeClr>
                </a:solidFill>
              </a:rPr>
              <a:t>Primary: the lung is the 1</a:t>
            </a:r>
            <a:r>
              <a:rPr lang="en-US" sz="2400" b="1" baseline="30000" dirty="0" smtClean="0">
                <a:solidFill>
                  <a:schemeClr val="accent1">
                    <a:lumMod val="20000"/>
                    <a:lumOff val="80000"/>
                  </a:schemeClr>
                </a:solidFill>
              </a:rPr>
              <a:t>st</a:t>
            </a:r>
            <a:r>
              <a:rPr lang="en-US" sz="2400" b="1" dirty="0" smtClean="0">
                <a:solidFill>
                  <a:schemeClr val="accent1">
                    <a:lumMod val="20000"/>
                    <a:lumOff val="80000"/>
                  </a:schemeClr>
                </a:solidFill>
              </a:rPr>
              <a:t> organ involved ... middle and lower lobe</a:t>
            </a:r>
          </a:p>
          <a:p>
            <a:pPr algn="l" rtl="0" eaLnBrk="1" hangingPunct="1">
              <a:lnSpc>
                <a:spcPct val="90000"/>
              </a:lnSpc>
              <a:defRPr/>
            </a:pPr>
            <a:r>
              <a:rPr lang="en-US" sz="2400" b="1" dirty="0" smtClean="0">
                <a:solidFill>
                  <a:schemeClr val="accent1">
                    <a:lumMod val="20000"/>
                    <a:lumOff val="80000"/>
                  </a:schemeClr>
                </a:solidFill>
              </a:rPr>
              <a:t>Health: asymptomatic </a:t>
            </a:r>
          </a:p>
          <a:p>
            <a:pPr algn="l" rtl="0" eaLnBrk="1" hangingPunct="1">
              <a:lnSpc>
                <a:spcPct val="90000"/>
              </a:lnSpc>
              <a:defRPr/>
            </a:pPr>
            <a:r>
              <a:rPr lang="en-US" sz="2400" b="1" dirty="0" smtClean="0">
                <a:solidFill>
                  <a:schemeClr val="accent1">
                    <a:lumMod val="20000"/>
                    <a:lumOff val="80000"/>
                  </a:schemeClr>
                </a:solidFill>
              </a:rPr>
              <a:t>Heals spontaneously</a:t>
            </a:r>
          </a:p>
          <a:p>
            <a:pPr algn="l" rtl="0" eaLnBrk="1" hangingPunct="1">
              <a:lnSpc>
                <a:spcPct val="90000"/>
              </a:lnSpc>
              <a:defRPr/>
            </a:pPr>
            <a:r>
              <a:rPr lang="en-US" sz="2400" b="1" dirty="0" smtClean="0">
                <a:solidFill>
                  <a:schemeClr val="accent1">
                    <a:lumMod val="20000"/>
                    <a:lumOff val="80000"/>
                  </a:schemeClr>
                </a:solidFill>
              </a:rPr>
              <a:t>CXR normal</a:t>
            </a:r>
            <a:endParaRPr lang="en-GB" sz="2400" b="1" dirty="0" smtClean="0">
              <a:solidFill>
                <a:schemeClr val="accent1">
                  <a:lumMod val="20000"/>
                  <a:lumOff val="80000"/>
                </a:schemeClr>
              </a:solidFill>
            </a:endParaRPr>
          </a:p>
        </p:txBody>
      </p:sp>
    </p:spTree>
    <p:extLst>
      <p:ext uri="{BB962C8B-B14F-4D97-AF65-F5344CB8AC3E}">
        <p14:creationId xmlns:p14="http://schemas.microsoft.com/office/powerpoint/2010/main" val="6760353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14400" y="396875"/>
            <a:ext cx="7543800" cy="1431925"/>
          </a:xfrm>
        </p:spPr>
        <p:txBody>
          <a:bodyPr>
            <a:normAutofit/>
          </a:bodyPr>
          <a:lstStyle/>
          <a:p>
            <a:pPr>
              <a:defRPr/>
            </a:pPr>
            <a:r>
              <a:rPr lang="en-US" sz="3200" b="1" dirty="0">
                <a:solidFill>
                  <a:schemeClr val="accent1">
                    <a:lumMod val="20000"/>
                    <a:lumOff val="80000"/>
                  </a:schemeClr>
                </a:solidFill>
              </a:rPr>
              <a:t>Clinical Features</a:t>
            </a:r>
            <a:endParaRPr lang="en-US" sz="3200" dirty="0" smtClean="0"/>
          </a:p>
        </p:txBody>
      </p:sp>
      <p:sp>
        <p:nvSpPr>
          <p:cNvPr id="14339" name="Rectangle 3"/>
          <p:cNvSpPr>
            <a:spLocks noGrp="1" noChangeArrowheads="1"/>
          </p:cNvSpPr>
          <p:nvPr>
            <p:ph idx="1"/>
          </p:nvPr>
        </p:nvSpPr>
        <p:spPr>
          <a:xfrm>
            <a:off x="1066800" y="1981200"/>
            <a:ext cx="7543800" cy="3752056"/>
          </a:xfrm>
        </p:spPr>
        <p:txBody>
          <a:bodyPr>
            <a:normAutofit/>
          </a:bodyPr>
          <a:lstStyle/>
          <a:p>
            <a:pPr algn="l" rtl="0" eaLnBrk="1" hangingPunct="1">
              <a:lnSpc>
                <a:spcPct val="90000"/>
              </a:lnSpc>
              <a:defRPr/>
            </a:pPr>
            <a:r>
              <a:rPr lang="en-US" sz="2400" b="1" dirty="0" smtClean="0">
                <a:solidFill>
                  <a:schemeClr val="accent1">
                    <a:lumMod val="20000"/>
                    <a:lumOff val="80000"/>
                  </a:schemeClr>
                </a:solidFill>
              </a:rPr>
              <a:t>Post primary (reactivation)</a:t>
            </a:r>
          </a:p>
          <a:p>
            <a:pPr algn="l" rtl="0" eaLnBrk="1" hangingPunct="1">
              <a:lnSpc>
                <a:spcPct val="90000"/>
              </a:lnSpc>
              <a:defRPr/>
            </a:pPr>
            <a:r>
              <a:rPr lang="en-US" sz="2400" b="1" dirty="0" smtClean="0">
                <a:solidFill>
                  <a:schemeClr val="accent1">
                    <a:lumMod val="20000"/>
                    <a:lumOff val="80000"/>
                  </a:schemeClr>
                </a:solidFill>
              </a:rPr>
              <a:t>Result from endogenous reactivation of latent infection and manifest clinically: </a:t>
            </a:r>
          </a:p>
          <a:p>
            <a:pPr lvl="1" algn="l" rtl="0" eaLnBrk="1" hangingPunct="1">
              <a:lnSpc>
                <a:spcPct val="90000"/>
              </a:lnSpc>
              <a:defRPr/>
            </a:pPr>
            <a:r>
              <a:rPr lang="en-US" sz="2400" b="1" dirty="0" smtClean="0">
                <a:solidFill>
                  <a:schemeClr val="accent1">
                    <a:lumMod val="20000"/>
                    <a:lumOff val="80000"/>
                  </a:schemeClr>
                </a:solidFill>
              </a:rPr>
              <a:t>Fever and night sweat</a:t>
            </a:r>
          </a:p>
          <a:p>
            <a:pPr lvl="1" algn="l" rtl="0" eaLnBrk="1" hangingPunct="1">
              <a:lnSpc>
                <a:spcPct val="90000"/>
              </a:lnSpc>
              <a:defRPr/>
            </a:pPr>
            <a:r>
              <a:rPr lang="en-US" sz="2400" b="1" dirty="0" smtClean="0">
                <a:solidFill>
                  <a:schemeClr val="accent1">
                    <a:lumMod val="20000"/>
                    <a:lumOff val="80000"/>
                  </a:schemeClr>
                </a:solidFill>
              </a:rPr>
              <a:t>Weight loss</a:t>
            </a:r>
          </a:p>
          <a:p>
            <a:pPr lvl="1" algn="l" rtl="0" eaLnBrk="1" hangingPunct="1">
              <a:lnSpc>
                <a:spcPct val="90000"/>
              </a:lnSpc>
              <a:defRPr/>
            </a:pPr>
            <a:r>
              <a:rPr lang="en-US" sz="2400" b="1" dirty="0" smtClean="0">
                <a:solidFill>
                  <a:schemeClr val="accent1">
                    <a:lumMod val="20000"/>
                    <a:lumOff val="80000"/>
                  </a:schemeClr>
                </a:solidFill>
              </a:rPr>
              <a:t>Cough… non-productive then productive</a:t>
            </a:r>
          </a:p>
          <a:p>
            <a:pPr algn="l" rtl="0" eaLnBrk="1" hangingPunct="1">
              <a:lnSpc>
                <a:spcPct val="90000"/>
              </a:lnSpc>
              <a:defRPr/>
            </a:pPr>
            <a:r>
              <a:rPr lang="en-US" sz="2400" b="1" dirty="0" smtClean="0">
                <a:solidFill>
                  <a:schemeClr val="accent1">
                    <a:lumMod val="20000"/>
                    <a:lumOff val="80000"/>
                  </a:schemeClr>
                </a:solidFill>
              </a:rPr>
              <a:t>May have </a:t>
            </a:r>
            <a:r>
              <a:rPr lang="en-US" sz="2400" b="1" dirty="0" err="1" smtClean="0">
                <a:solidFill>
                  <a:schemeClr val="accent1">
                    <a:lumMod val="20000"/>
                    <a:lumOff val="80000"/>
                  </a:schemeClr>
                </a:solidFill>
              </a:rPr>
              <a:t>haemoptysis</a:t>
            </a:r>
            <a:endParaRPr lang="en-US" sz="2400" b="1" dirty="0" smtClean="0">
              <a:solidFill>
                <a:schemeClr val="accent1">
                  <a:lumMod val="20000"/>
                  <a:lumOff val="80000"/>
                </a:schemeClr>
              </a:solidFill>
            </a:endParaRPr>
          </a:p>
          <a:p>
            <a:pPr algn="l" rtl="0" eaLnBrk="1" hangingPunct="1">
              <a:lnSpc>
                <a:spcPct val="90000"/>
              </a:lnSpc>
              <a:defRPr/>
            </a:pPr>
            <a:r>
              <a:rPr lang="en-US" sz="2400" b="1" dirty="0" smtClean="0">
                <a:solidFill>
                  <a:schemeClr val="accent1">
                    <a:lumMod val="20000"/>
                    <a:lumOff val="80000"/>
                  </a:schemeClr>
                </a:solidFill>
              </a:rPr>
              <a:t>Signs: </a:t>
            </a:r>
            <a:r>
              <a:rPr lang="en-US" sz="2400" b="1" dirty="0" err="1" smtClean="0">
                <a:solidFill>
                  <a:schemeClr val="accent1">
                    <a:lumMod val="20000"/>
                    <a:lumOff val="80000"/>
                  </a:schemeClr>
                </a:solidFill>
              </a:rPr>
              <a:t>rales</a:t>
            </a:r>
            <a:r>
              <a:rPr lang="en-US" sz="2400" b="1" dirty="0" smtClean="0">
                <a:solidFill>
                  <a:schemeClr val="accent1">
                    <a:lumMod val="20000"/>
                    <a:lumOff val="80000"/>
                  </a:schemeClr>
                </a:solidFill>
              </a:rPr>
              <a:t> in chest exam</a:t>
            </a:r>
            <a:endParaRPr lang="en-GB" sz="2400" b="1" dirty="0" smtClean="0">
              <a:solidFill>
                <a:schemeClr val="accent1">
                  <a:lumMod val="20000"/>
                  <a:lumOff val="80000"/>
                </a:schemeClr>
              </a:solidFill>
            </a:endParaRPr>
          </a:p>
        </p:txBody>
      </p:sp>
    </p:spTree>
    <p:extLst>
      <p:ext uri="{BB962C8B-B14F-4D97-AF65-F5344CB8AC3E}">
        <p14:creationId xmlns:p14="http://schemas.microsoft.com/office/powerpoint/2010/main" val="7617429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914400" y="396875"/>
            <a:ext cx="7543800" cy="1431925"/>
          </a:xfrm>
        </p:spPr>
        <p:txBody>
          <a:bodyPr/>
          <a:lstStyle/>
          <a:p>
            <a:pPr rtl="0" eaLnBrk="1" hangingPunct="1">
              <a:defRPr/>
            </a:pPr>
            <a:r>
              <a:rPr lang="en-US" sz="3200" b="1" dirty="0" smtClean="0">
                <a:solidFill>
                  <a:schemeClr val="accent1">
                    <a:lumMod val="20000"/>
                    <a:lumOff val="80000"/>
                  </a:schemeClr>
                </a:solidFill>
              </a:rPr>
              <a:t>C.F </a:t>
            </a:r>
            <a:r>
              <a:rPr lang="en-US" sz="3200" b="1" dirty="0">
                <a:solidFill>
                  <a:schemeClr val="accent1">
                    <a:lumMod val="20000"/>
                    <a:lumOff val="80000"/>
                  </a:schemeClr>
                </a:solidFill>
              </a:rPr>
              <a:t>cont.</a:t>
            </a:r>
          </a:p>
        </p:txBody>
      </p:sp>
      <p:sp>
        <p:nvSpPr>
          <p:cNvPr id="15363" name="Rectangle 3"/>
          <p:cNvSpPr>
            <a:spLocks noGrp="1" noChangeArrowheads="1"/>
          </p:cNvSpPr>
          <p:nvPr>
            <p:ph idx="1"/>
          </p:nvPr>
        </p:nvSpPr>
        <p:spPr>
          <a:xfrm>
            <a:off x="914400" y="1905000"/>
            <a:ext cx="7543800" cy="4114800"/>
          </a:xfrm>
        </p:spPr>
        <p:txBody>
          <a:bodyPr>
            <a:normAutofit/>
          </a:bodyPr>
          <a:lstStyle/>
          <a:p>
            <a:pPr algn="l" rtl="0" eaLnBrk="1" hangingPunct="1">
              <a:defRPr/>
            </a:pPr>
            <a:r>
              <a:rPr lang="en-US" sz="2400" b="1" dirty="0" smtClean="0">
                <a:solidFill>
                  <a:schemeClr val="accent1">
                    <a:lumMod val="20000"/>
                    <a:lumOff val="80000"/>
                  </a:schemeClr>
                </a:solidFill>
              </a:rPr>
              <a:t>Extra pulmonary </a:t>
            </a:r>
          </a:p>
          <a:p>
            <a:pPr lvl="1" algn="l" rtl="0" eaLnBrk="1" hangingPunct="1">
              <a:defRPr/>
            </a:pPr>
            <a:r>
              <a:rPr lang="en-US" sz="2400" b="1" dirty="0" smtClean="0">
                <a:solidFill>
                  <a:schemeClr val="accent1">
                    <a:lumMod val="20000"/>
                    <a:lumOff val="80000"/>
                  </a:schemeClr>
                </a:solidFill>
              </a:rPr>
              <a:t>Lymph node </a:t>
            </a:r>
          </a:p>
          <a:p>
            <a:pPr lvl="1" algn="l" rtl="0" eaLnBrk="1" hangingPunct="1">
              <a:defRPr/>
            </a:pPr>
            <a:r>
              <a:rPr lang="en-US" sz="2400" b="1" dirty="0" smtClean="0">
                <a:solidFill>
                  <a:schemeClr val="accent1">
                    <a:lumMod val="20000"/>
                    <a:lumOff val="80000"/>
                  </a:schemeClr>
                </a:solidFill>
              </a:rPr>
              <a:t>Pleural </a:t>
            </a:r>
          </a:p>
          <a:p>
            <a:pPr lvl="1" algn="l" rtl="0" eaLnBrk="1" hangingPunct="1">
              <a:defRPr/>
            </a:pPr>
            <a:r>
              <a:rPr lang="en-US" sz="2400" b="1" dirty="0" smtClean="0">
                <a:solidFill>
                  <a:schemeClr val="accent1">
                    <a:lumMod val="20000"/>
                    <a:lumOff val="80000"/>
                  </a:schemeClr>
                </a:solidFill>
              </a:rPr>
              <a:t>Bone and joint</a:t>
            </a:r>
          </a:p>
          <a:p>
            <a:pPr lvl="1" algn="l" rtl="0" eaLnBrk="1" hangingPunct="1">
              <a:defRPr/>
            </a:pPr>
            <a:r>
              <a:rPr lang="en-US" sz="2400" b="1" dirty="0" smtClean="0">
                <a:solidFill>
                  <a:schemeClr val="accent1">
                    <a:lumMod val="20000"/>
                    <a:lumOff val="80000"/>
                  </a:schemeClr>
                </a:solidFill>
              </a:rPr>
              <a:t>Meninges</a:t>
            </a:r>
          </a:p>
          <a:p>
            <a:pPr lvl="1" algn="l" rtl="0" eaLnBrk="1" hangingPunct="1">
              <a:defRPr/>
            </a:pPr>
            <a:r>
              <a:rPr lang="en-US" sz="2400" b="1" dirty="0" err="1" smtClean="0">
                <a:solidFill>
                  <a:schemeClr val="accent1">
                    <a:lumMod val="20000"/>
                    <a:lumOff val="80000"/>
                  </a:schemeClr>
                </a:solidFill>
              </a:rPr>
              <a:t>Peritonium</a:t>
            </a:r>
            <a:endParaRPr lang="en-GB" sz="2400" b="1" dirty="0" smtClean="0">
              <a:solidFill>
                <a:schemeClr val="accent1">
                  <a:lumMod val="20000"/>
                  <a:lumOff val="80000"/>
                </a:schemeClr>
              </a:solidFill>
            </a:endParaRPr>
          </a:p>
        </p:txBody>
      </p:sp>
    </p:spTree>
    <p:extLst>
      <p:ext uri="{BB962C8B-B14F-4D97-AF65-F5344CB8AC3E}">
        <p14:creationId xmlns:p14="http://schemas.microsoft.com/office/powerpoint/2010/main" val="1851409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914400" y="396875"/>
            <a:ext cx="7543800" cy="1431925"/>
          </a:xfrm>
        </p:spPr>
        <p:txBody>
          <a:bodyPr>
            <a:normAutofit/>
          </a:bodyPr>
          <a:lstStyle/>
          <a:p>
            <a:pPr>
              <a:defRPr/>
            </a:pPr>
            <a:r>
              <a:rPr lang="en-US" sz="3200" b="1" dirty="0">
                <a:solidFill>
                  <a:schemeClr val="accent1">
                    <a:lumMod val="20000"/>
                    <a:lumOff val="80000"/>
                  </a:schemeClr>
                </a:solidFill>
              </a:rPr>
              <a:t>C.F cont.</a:t>
            </a:r>
            <a:endParaRPr lang="en-US" sz="3200" dirty="0" smtClean="0"/>
          </a:p>
        </p:txBody>
      </p:sp>
      <p:sp>
        <p:nvSpPr>
          <p:cNvPr id="16387" name="Rectangle 3"/>
          <p:cNvSpPr>
            <a:spLocks noGrp="1" noChangeArrowheads="1"/>
          </p:cNvSpPr>
          <p:nvPr>
            <p:ph idx="1"/>
          </p:nvPr>
        </p:nvSpPr>
        <p:spPr>
          <a:xfrm>
            <a:off x="914400" y="1905000"/>
            <a:ext cx="7543800" cy="4953000"/>
          </a:xfrm>
        </p:spPr>
        <p:txBody>
          <a:bodyPr>
            <a:normAutofit/>
          </a:bodyPr>
          <a:lstStyle/>
          <a:p>
            <a:pPr algn="l" rtl="0" eaLnBrk="1" hangingPunct="1">
              <a:lnSpc>
                <a:spcPct val="90000"/>
              </a:lnSpc>
              <a:defRPr/>
            </a:pPr>
            <a:r>
              <a:rPr lang="en-US" sz="2400" b="1" dirty="0" err="1" smtClean="0">
                <a:solidFill>
                  <a:schemeClr val="accent1">
                    <a:lumMod val="20000"/>
                    <a:lumOff val="80000"/>
                  </a:schemeClr>
                </a:solidFill>
              </a:rPr>
              <a:t>Tuberculous</a:t>
            </a:r>
            <a:r>
              <a:rPr lang="en-US" sz="2400" b="1" dirty="0" smtClean="0">
                <a:solidFill>
                  <a:schemeClr val="accent1">
                    <a:lumMod val="20000"/>
                    <a:lumOff val="80000"/>
                  </a:schemeClr>
                </a:solidFill>
              </a:rPr>
              <a:t> lymphadenitis … 25 %</a:t>
            </a:r>
          </a:p>
          <a:p>
            <a:pPr algn="l" rtl="0" eaLnBrk="1" hangingPunct="1">
              <a:lnSpc>
                <a:spcPct val="90000"/>
              </a:lnSpc>
              <a:defRPr/>
            </a:pPr>
            <a:r>
              <a:rPr lang="en-US" sz="2400" b="1" dirty="0" smtClean="0">
                <a:solidFill>
                  <a:schemeClr val="accent1">
                    <a:lumMod val="20000"/>
                    <a:lumOff val="80000"/>
                  </a:schemeClr>
                </a:solidFill>
              </a:rPr>
              <a:t>The commonest</a:t>
            </a:r>
          </a:p>
          <a:p>
            <a:pPr algn="l" rtl="0" eaLnBrk="1" hangingPunct="1">
              <a:lnSpc>
                <a:spcPct val="90000"/>
              </a:lnSpc>
              <a:defRPr/>
            </a:pPr>
            <a:r>
              <a:rPr lang="en-US" sz="2400" b="1" dirty="0" smtClean="0">
                <a:solidFill>
                  <a:schemeClr val="accent1">
                    <a:lumMod val="20000"/>
                    <a:lumOff val="80000"/>
                  </a:schemeClr>
                </a:solidFill>
              </a:rPr>
              <a:t>Localized painless swelling</a:t>
            </a:r>
          </a:p>
          <a:p>
            <a:pPr algn="l" rtl="0" eaLnBrk="1" hangingPunct="1">
              <a:lnSpc>
                <a:spcPct val="90000"/>
              </a:lnSpc>
              <a:defRPr/>
            </a:pPr>
            <a:r>
              <a:rPr lang="en-US" sz="2400" b="1" dirty="0" smtClean="0">
                <a:solidFill>
                  <a:schemeClr val="accent1">
                    <a:lumMod val="20000"/>
                    <a:lumOff val="80000"/>
                  </a:schemeClr>
                </a:solidFill>
              </a:rPr>
              <a:t>Common sites: cervical &amp; </a:t>
            </a:r>
            <a:r>
              <a:rPr lang="en-US" sz="2400" b="1" dirty="0" err="1" smtClean="0">
                <a:solidFill>
                  <a:schemeClr val="accent1">
                    <a:lumMod val="20000"/>
                    <a:lumOff val="80000"/>
                  </a:schemeClr>
                </a:solidFill>
              </a:rPr>
              <a:t>supraclavicular</a:t>
            </a:r>
            <a:endParaRPr lang="en-US" sz="2400" b="1" dirty="0" smtClean="0">
              <a:solidFill>
                <a:schemeClr val="accent1">
                  <a:lumMod val="20000"/>
                  <a:lumOff val="80000"/>
                </a:schemeClr>
              </a:solidFill>
            </a:endParaRPr>
          </a:p>
          <a:p>
            <a:pPr algn="l" rtl="0" eaLnBrk="1" hangingPunct="1">
              <a:lnSpc>
                <a:spcPct val="90000"/>
              </a:lnSpc>
              <a:defRPr/>
            </a:pPr>
            <a:r>
              <a:rPr lang="en-US" sz="2400" b="1" dirty="0" smtClean="0">
                <a:solidFill>
                  <a:schemeClr val="accent1">
                    <a:lumMod val="20000"/>
                    <a:lumOff val="80000"/>
                  </a:schemeClr>
                </a:solidFill>
              </a:rPr>
              <a:t>Early: glands are discrete</a:t>
            </a:r>
          </a:p>
          <a:p>
            <a:pPr algn="l" rtl="0" eaLnBrk="1" hangingPunct="1">
              <a:lnSpc>
                <a:spcPct val="90000"/>
              </a:lnSpc>
              <a:defRPr/>
            </a:pPr>
            <a:r>
              <a:rPr lang="en-US" sz="2400" b="1" dirty="0" smtClean="0">
                <a:solidFill>
                  <a:schemeClr val="accent1">
                    <a:lumMod val="20000"/>
                    <a:lumOff val="80000"/>
                  </a:schemeClr>
                </a:solidFill>
              </a:rPr>
              <a:t>Late: glands are matted -/+ sinus</a:t>
            </a:r>
          </a:p>
          <a:p>
            <a:pPr algn="l" rtl="0" eaLnBrk="1" hangingPunct="1">
              <a:lnSpc>
                <a:spcPct val="90000"/>
              </a:lnSpc>
              <a:defRPr/>
            </a:pPr>
            <a:r>
              <a:rPr lang="en-US" sz="2400" b="1" dirty="0" err="1" smtClean="0">
                <a:solidFill>
                  <a:schemeClr val="accent1">
                    <a:lumMod val="20000"/>
                    <a:lumOff val="80000"/>
                  </a:schemeClr>
                </a:solidFill>
              </a:rPr>
              <a:t>Dx</a:t>
            </a:r>
            <a:r>
              <a:rPr lang="en-US" sz="2400" b="1" dirty="0" smtClean="0">
                <a:solidFill>
                  <a:schemeClr val="accent1">
                    <a:lumMod val="20000"/>
                    <a:lumOff val="80000"/>
                  </a:schemeClr>
                </a:solidFill>
              </a:rPr>
              <a:t>: FNA 30% in biopsy for </a:t>
            </a:r>
            <a:r>
              <a:rPr lang="en-US" sz="2400" b="1" dirty="0" err="1" smtClean="0">
                <a:solidFill>
                  <a:schemeClr val="accent1">
                    <a:lumMod val="20000"/>
                    <a:lumOff val="80000"/>
                  </a:schemeClr>
                </a:solidFill>
              </a:rPr>
              <a:t>histo</a:t>
            </a:r>
            <a:r>
              <a:rPr lang="en-US" sz="2400" b="1" dirty="0" smtClean="0">
                <a:solidFill>
                  <a:schemeClr val="accent1">
                    <a:lumMod val="20000"/>
                    <a:lumOff val="80000"/>
                  </a:schemeClr>
                </a:solidFill>
              </a:rPr>
              <a:t> and culture</a:t>
            </a:r>
            <a:endParaRPr lang="en-GB" sz="2400" b="1" dirty="0" smtClean="0">
              <a:solidFill>
                <a:schemeClr val="accent1">
                  <a:lumMod val="20000"/>
                  <a:lumOff val="80000"/>
                </a:schemeClr>
              </a:solidFill>
            </a:endParaRPr>
          </a:p>
        </p:txBody>
      </p:sp>
    </p:spTree>
    <p:extLst>
      <p:ext uri="{BB962C8B-B14F-4D97-AF65-F5344CB8AC3E}">
        <p14:creationId xmlns:p14="http://schemas.microsoft.com/office/powerpoint/2010/main" val="28478505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914400" y="396875"/>
            <a:ext cx="7543800" cy="1431925"/>
          </a:xfrm>
        </p:spPr>
        <p:txBody>
          <a:bodyPr>
            <a:normAutofit/>
          </a:bodyPr>
          <a:lstStyle/>
          <a:p>
            <a:pPr rtl="0" eaLnBrk="1" hangingPunct="1">
              <a:defRPr/>
            </a:pPr>
            <a:r>
              <a:rPr lang="en-US" sz="3200" b="1" dirty="0" smtClean="0">
                <a:solidFill>
                  <a:schemeClr val="accent1">
                    <a:lumMod val="20000"/>
                    <a:lumOff val="80000"/>
                  </a:schemeClr>
                </a:solidFill>
              </a:rPr>
              <a:t>C.F cont.</a:t>
            </a:r>
            <a:endParaRPr lang="en-US" sz="3200" b="1" dirty="0">
              <a:solidFill>
                <a:schemeClr val="accent1">
                  <a:lumMod val="20000"/>
                  <a:lumOff val="80000"/>
                </a:schemeClr>
              </a:solidFill>
            </a:endParaRPr>
          </a:p>
        </p:txBody>
      </p:sp>
      <p:sp>
        <p:nvSpPr>
          <p:cNvPr id="17411" name="Rectangle 3"/>
          <p:cNvSpPr>
            <a:spLocks noGrp="1" noChangeArrowheads="1"/>
          </p:cNvSpPr>
          <p:nvPr>
            <p:ph idx="1"/>
          </p:nvPr>
        </p:nvSpPr>
        <p:spPr>
          <a:xfrm>
            <a:off x="914400" y="1905000"/>
            <a:ext cx="7543800" cy="4114800"/>
          </a:xfrm>
        </p:spPr>
        <p:txBody>
          <a:bodyPr>
            <a:normAutofit/>
          </a:bodyPr>
          <a:lstStyle/>
          <a:p>
            <a:pPr algn="l" rtl="0" eaLnBrk="1" hangingPunct="1">
              <a:lnSpc>
                <a:spcPct val="90000"/>
              </a:lnSpc>
              <a:defRPr/>
            </a:pPr>
            <a:r>
              <a:rPr lang="en-US" sz="2400" b="1" dirty="0" smtClean="0">
                <a:solidFill>
                  <a:schemeClr val="accent1">
                    <a:lumMod val="20000"/>
                    <a:lumOff val="80000"/>
                  </a:schemeClr>
                </a:solidFill>
              </a:rPr>
              <a:t>Pleural</a:t>
            </a:r>
            <a:r>
              <a:rPr lang="en-US" sz="2400" b="1" dirty="0">
                <a:solidFill>
                  <a:schemeClr val="accent1">
                    <a:lumMod val="20000"/>
                    <a:lumOff val="80000"/>
                  </a:schemeClr>
                </a:solidFill>
              </a:rPr>
              <a:t> Tb</a:t>
            </a:r>
          </a:p>
          <a:p>
            <a:pPr algn="l" rtl="0" eaLnBrk="1" hangingPunct="1">
              <a:lnSpc>
                <a:spcPct val="90000"/>
              </a:lnSpc>
              <a:defRPr/>
            </a:pPr>
            <a:r>
              <a:rPr lang="en-US" sz="2400" b="1" dirty="0">
                <a:solidFill>
                  <a:schemeClr val="accent1">
                    <a:lumMod val="20000"/>
                    <a:lumOff val="80000"/>
                  </a:schemeClr>
                </a:solidFill>
              </a:rPr>
              <a:t>Result form penetration by few bacilli into the pleural space resulting into :</a:t>
            </a:r>
          </a:p>
          <a:p>
            <a:pPr lvl="1" algn="l" rtl="0" eaLnBrk="1" hangingPunct="1">
              <a:lnSpc>
                <a:spcPct val="90000"/>
              </a:lnSpc>
              <a:defRPr/>
            </a:pPr>
            <a:r>
              <a:rPr lang="en-US" sz="2400" b="1" dirty="0">
                <a:solidFill>
                  <a:schemeClr val="accent1">
                    <a:lumMod val="20000"/>
                    <a:lumOff val="80000"/>
                  </a:schemeClr>
                </a:solidFill>
              </a:rPr>
              <a:t>pleural effusion and fever </a:t>
            </a:r>
          </a:p>
          <a:p>
            <a:pPr lvl="1" algn="l" rtl="0" eaLnBrk="1" hangingPunct="1">
              <a:lnSpc>
                <a:spcPct val="90000"/>
              </a:lnSpc>
              <a:defRPr/>
            </a:pPr>
            <a:r>
              <a:rPr lang="en-US" sz="2400" b="1" dirty="0">
                <a:solidFill>
                  <a:schemeClr val="accent1">
                    <a:lumMod val="20000"/>
                    <a:lumOff val="80000"/>
                  </a:schemeClr>
                </a:solidFill>
              </a:rPr>
              <a:t>DX; aspirate --- </a:t>
            </a:r>
            <a:r>
              <a:rPr lang="en-US" sz="2400" b="1" dirty="0" err="1">
                <a:solidFill>
                  <a:schemeClr val="accent1">
                    <a:lumMod val="20000"/>
                    <a:lumOff val="80000"/>
                  </a:schemeClr>
                </a:solidFill>
              </a:rPr>
              <a:t>exudate</a:t>
            </a:r>
            <a:r>
              <a:rPr lang="en-US" sz="2400" b="1" dirty="0">
                <a:solidFill>
                  <a:schemeClr val="accent1">
                    <a:lumMod val="20000"/>
                    <a:lumOff val="80000"/>
                  </a:schemeClr>
                </a:solidFill>
              </a:rPr>
              <a:t> </a:t>
            </a:r>
          </a:p>
          <a:p>
            <a:pPr lvl="1" algn="l" rtl="0" eaLnBrk="1" hangingPunct="1">
              <a:lnSpc>
                <a:spcPct val="90000"/>
              </a:lnSpc>
              <a:defRPr/>
            </a:pPr>
            <a:r>
              <a:rPr lang="en-US" sz="2400" b="1" dirty="0">
                <a:solidFill>
                  <a:schemeClr val="accent1">
                    <a:lumMod val="20000"/>
                    <a:lumOff val="80000"/>
                  </a:schemeClr>
                </a:solidFill>
              </a:rPr>
              <a:t>AFB rarely seen </a:t>
            </a:r>
          </a:p>
          <a:p>
            <a:pPr lvl="1" algn="l" rtl="0" eaLnBrk="1" hangingPunct="1">
              <a:lnSpc>
                <a:spcPct val="90000"/>
              </a:lnSpc>
              <a:defRPr/>
            </a:pPr>
            <a:r>
              <a:rPr lang="en-US" sz="2400" b="1" dirty="0">
                <a:solidFill>
                  <a:schemeClr val="accent1">
                    <a:lumMod val="20000"/>
                    <a:lumOff val="80000"/>
                  </a:schemeClr>
                </a:solidFill>
              </a:rPr>
              <a:t>culture 30% positive</a:t>
            </a:r>
          </a:p>
          <a:p>
            <a:pPr lvl="1" algn="l" rtl="0" eaLnBrk="1" hangingPunct="1">
              <a:lnSpc>
                <a:spcPct val="90000"/>
              </a:lnSpc>
              <a:defRPr/>
            </a:pPr>
            <a:r>
              <a:rPr lang="en-US" sz="2400" b="1" dirty="0" smtClean="0">
                <a:solidFill>
                  <a:schemeClr val="accent1">
                    <a:lumMod val="20000"/>
                    <a:lumOff val="80000"/>
                  </a:schemeClr>
                </a:solidFill>
              </a:rPr>
              <a:t>BX 80% </a:t>
            </a:r>
            <a:r>
              <a:rPr lang="en-US" sz="2400" b="1" dirty="0" err="1" smtClean="0">
                <a:solidFill>
                  <a:schemeClr val="accent1">
                    <a:lumMod val="20000"/>
                    <a:lumOff val="80000"/>
                  </a:schemeClr>
                </a:solidFill>
              </a:rPr>
              <a:t>granuloma</a:t>
            </a:r>
            <a:endParaRPr lang="en-GB" sz="2400" b="1" dirty="0" smtClean="0">
              <a:solidFill>
                <a:schemeClr val="accent1">
                  <a:lumMod val="20000"/>
                  <a:lumOff val="80000"/>
                </a:schemeClr>
              </a:solidFill>
            </a:endParaRPr>
          </a:p>
        </p:txBody>
      </p:sp>
    </p:spTree>
    <p:extLst>
      <p:ext uri="{BB962C8B-B14F-4D97-AF65-F5344CB8AC3E}">
        <p14:creationId xmlns:p14="http://schemas.microsoft.com/office/powerpoint/2010/main" val="117678749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14400" y="320675"/>
            <a:ext cx="7543800" cy="1431925"/>
          </a:xfrm>
        </p:spPr>
        <p:txBody>
          <a:bodyPr>
            <a:normAutofit/>
          </a:bodyPr>
          <a:lstStyle/>
          <a:p>
            <a:pPr rtl="0" eaLnBrk="1" hangingPunct="1">
              <a:defRPr/>
            </a:pPr>
            <a:r>
              <a:rPr lang="en-US" sz="3200" b="1" dirty="0" smtClean="0">
                <a:solidFill>
                  <a:schemeClr val="accent1">
                    <a:lumMod val="20000"/>
                    <a:lumOff val="80000"/>
                  </a:schemeClr>
                </a:solidFill>
              </a:rPr>
              <a:t>C.F</a:t>
            </a:r>
            <a:r>
              <a:rPr lang="en-US" sz="3200" dirty="0"/>
              <a:t> </a:t>
            </a:r>
            <a:r>
              <a:rPr lang="en-US" sz="3200" b="1" dirty="0" smtClean="0">
                <a:solidFill>
                  <a:schemeClr val="accent1">
                    <a:lumMod val="20000"/>
                    <a:lumOff val="80000"/>
                  </a:schemeClr>
                </a:solidFill>
              </a:rPr>
              <a:t>cont.</a:t>
            </a:r>
            <a:endParaRPr lang="en-US" sz="3200" b="1" dirty="0">
              <a:solidFill>
                <a:schemeClr val="accent1">
                  <a:lumMod val="20000"/>
                  <a:lumOff val="80000"/>
                </a:schemeClr>
              </a:solidFill>
            </a:endParaRPr>
          </a:p>
        </p:txBody>
      </p:sp>
      <p:sp>
        <p:nvSpPr>
          <p:cNvPr id="18435" name="Rectangle 3"/>
          <p:cNvSpPr>
            <a:spLocks noGrp="1" noChangeArrowheads="1"/>
          </p:cNvSpPr>
          <p:nvPr>
            <p:ph idx="1"/>
          </p:nvPr>
        </p:nvSpPr>
        <p:spPr>
          <a:xfrm>
            <a:off x="914400" y="1905000"/>
            <a:ext cx="7543800" cy="4114800"/>
          </a:xfrm>
        </p:spPr>
        <p:txBody>
          <a:bodyPr>
            <a:normAutofit/>
          </a:bodyPr>
          <a:lstStyle/>
          <a:p>
            <a:pPr algn="l" rtl="0" eaLnBrk="1" hangingPunct="1">
              <a:defRPr/>
            </a:pPr>
            <a:r>
              <a:rPr lang="en-US" sz="2400" b="1" dirty="0" smtClean="0">
                <a:solidFill>
                  <a:schemeClr val="accent1">
                    <a:lumMod val="20000"/>
                    <a:lumOff val="80000"/>
                  </a:schemeClr>
                </a:solidFill>
              </a:rPr>
              <a:t>Skeletal  Tb </a:t>
            </a:r>
          </a:p>
          <a:p>
            <a:pPr algn="l" rtl="0" eaLnBrk="1" hangingPunct="1">
              <a:defRPr/>
            </a:pPr>
            <a:r>
              <a:rPr lang="en-US" sz="2400" b="1" dirty="0" smtClean="0">
                <a:solidFill>
                  <a:schemeClr val="accent1">
                    <a:lumMod val="20000"/>
                    <a:lumOff val="80000"/>
                  </a:schemeClr>
                </a:solidFill>
              </a:rPr>
              <a:t>Source: </a:t>
            </a:r>
          </a:p>
          <a:p>
            <a:pPr lvl="1" algn="l" rtl="0" eaLnBrk="1" hangingPunct="1">
              <a:defRPr/>
            </a:pPr>
            <a:r>
              <a:rPr lang="en-US" sz="2400" b="1" dirty="0" smtClean="0">
                <a:solidFill>
                  <a:schemeClr val="accent1">
                    <a:lumMod val="20000"/>
                    <a:lumOff val="80000"/>
                  </a:schemeClr>
                </a:solidFill>
              </a:rPr>
              <a:t>reactivation of </a:t>
            </a:r>
            <a:r>
              <a:rPr lang="en-US" sz="2400" b="1" dirty="0" err="1" smtClean="0">
                <a:solidFill>
                  <a:schemeClr val="accent1">
                    <a:lumMod val="20000"/>
                    <a:lumOff val="80000"/>
                  </a:schemeClr>
                </a:solidFill>
              </a:rPr>
              <a:t>haematogenous</a:t>
            </a:r>
            <a:r>
              <a:rPr lang="en-US" sz="2400" b="1" dirty="0" smtClean="0">
                <a:solidFill>
                  <a:schemeClr val="accent1">
                    <a:lumMod val="20000"/>
                    <a:lumOff val="80000"/>
                  </a:schemeClr>
                </a:solidFill>
              </a:rPr>
              <a:t> focus</a:t>
            </a:r>
          </a:p>
          <a:p>
            <a:pPr lvl="1" algn="l" rtl="0" eaLnBrk="1" hangingPunct="1">
              <a:defRPr/>
            </a:pPr>
            <a:r>
              <a:rPr lang="en-US" sz="2400" b="1" dirty="0" smtClean="0">
                <a:solidFill>
                  <a:schemeClr val="accent1">
                    <a:lumMod val="20000"/>
                    <a:lumOff val="80000"/>
                  </a:schemeClr>
                </a:solidFill>
              </a:rPr>
              <a:t>spread from an adjacent  LN </a:t>
            </a:r>
          </a:p>
          <a:p>
            <a:pPr algn="l" rtl="0" eaLnBrk="1" hangingPunct="1">
              <a:defRPr/>
            </a:pPr>
            <a:r>
              <a:rPr lang="en-US" sz="2400" b="1" dirty="0" smtClean="0">
                <a:solidFill>
                  <a:schemeClr val="accent1">
                    <a:lumMod val="20000"/>
                    <a:lumOff val="80000"/>
                  </a:schemeClr>
                </a:solidFill>
              </a:rPr>
              <a:t>Common sites: spine --- hips --- knees</a:t>
            </a:r>
          </a:p>
          <a:p>
            <a:pPr algn="l" rtl="0" eaLnBrk="1" hangingPunct="1">
              <a:defRPr/>
            </a:pPr>
            <a:r>
              <a:rPr lang="en-US" sz="2400" b="1" dirty="0" smtClean="0">
                <a:solidFill>
                  <a:schemeClr val="accent1">
                    <a:lumMod val="20000"/>
                    <a:lumOff val="80000"/>
                  </a:schemeClr>
                </a:solidFill>
              </a:rPr>
              <a:t>Spinal Tb:</a:t>
            </a:r>
          </a:p>
          <a:p>
            <a:pPr algn="l" rtl="0" eaLnBrk="1" hangingPunct="1">
              <a:defRPr/>
            </a:pPr>
            <a:r>
              <a:rPr lang="en-US" sz="2400" b="1" dirty="0" smtClean="0">
                <a:solidFill>
                  <a:schemeClr val="accent1">
                    <a:lumMod val="20000"/>
                    <a:lumOff val="80000"/>
                  </a:schemeClr>
                </a:solidFill>
              </a:rPr>
              <a:t>Dorsal site is the commonest site </a:t>
            </a:r>
          </a:p>
          <a:p>
            <a:pPr algn="l" rtl="0" eaLnBrk="1" hangingPunct="1">
              <a:defRPr/>
            </a:pPr>
            <a:endParaRPr lang="en-GB" sz="2400" b="1" dirty="0" smtClean="0">
              <a:solidFill>
                <a:schemeClr val="accent1">
                  <a:lumMod val="20000"/>
                  <a:lumOff val="80000"/>
                </a:schemeClr>
              </a:solidFill>
            </a:endParaRPr>
          </a:p>
        </p:txBody>
      </p:sp>
    </p:spTree>
    <p:extLst>
      <p:ext uri="{BB962C8B-B14F-4D97-AF65-F5344CB8AC3E}">
        <p14:creationId xmlns:p14="http://schemas.microsoft.com/office/powerpoint/2010/main" val="152075372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914400" y="396875"/>
            <a:ext cx="7543800" cy="1431925"/>
          </a:xfrm>
        </p:spPr>
        <p:txBody>
          <a:bodyPr>
            <a:normAutofit/>
          </a:bodyPr>
          <a:lstStyle/>
          <a:p>
            <a:pPr>
              <a:defRPr/>
            </a:pPr>
            <a:r>
              <a:rPr lang="en-US" sz="3200" b="1" dirty="0" smtClean="0">
                <a:solidFill>
                  <a:schemeClr val="accent1">
                    <a:lumMod val="20000"/>
                    <a:lumOff val="80000"/>
                  </a:schemeClr>
                </a:solidFill>
              </a:rPr>
              <a:t>C.F</a:t>
            </a:r>
            <a:r>
              <a:rPr lang="en-US" sz="3200" dirty="0" smtClean="0"/>
              <a:t> </a:t>
            </a:r>
            <a:r>
              <a:rPr lang="en-US" sz="3200" b="1" dirty="0">
                <a:solidFill>
                  <a:schemeClr val="accent1">
                    <a:lumMod val="20000"/>
                    <a:lumOff val="80000"/>
                  </a:schemeClr>
                </a:solidFill>
              </a:rPr>
              <a:t>cont.</a:t>
            </a:r>
            <a:endParaRPr lang="en-US" sz="3200" dirty="0" smtClean="0"/>
          </a:p>
        </p:txBody>
      </p:sp>
      <p:sp>
        <p:nvSpPr>
          <p:cNvPr id="19459" name="Rectangle 3"/>
          <p:cNvSpPr>
            <a:spLocks noGrp="1" noChangeArrowheads="1"/>
          </p:cNvSpPr>
          <p:nvPr>
            <p:ph idx="1"/>
          </p:nvPr>
        </p:nvSpPr>
        <p:spPr>
          <a:xfrm>
            <a:off x="914400" y="1905000"/>
            <a:ext cx="7690048" cy="3756248"/>
          </a:xfrm>
        </p:spPr>
        <p:txBody>
          <a:bodyPr>
            <a:normAutofit/>
          </a:bodyPr>
          <a:lstStyle/>
          <a:p>
            <a:pPr algn="l" rtl="0" eaLnBrk="1" hangingPunct="1">
              <a:defRPr/>
            </a:pPr>
            <a:r>
              <a:rPr lang="en-US" sz="2400" b="1" dirty="0" smtClean="0">
                <a:solidFill>
                  <a:schemeClr val="accent1">
                    <a:lumMod val="20000"/>
                    <a:lumOff val="80000"/>
                  </a:schemeClr>
                </a:solidFill>
              </a:rPr>
              <a:t>Involve two vertebral bodies and destroy the disc in between</a:t>
            </a:r>
          </a:p>
          <a:p>
            <a:pPr algn="l" rtl="0" eaLnBrk="1" hangingPunct="1">
              <a:defRPr/>
            </a:pPr>
            <a:r>
              <a:rPr lang="en-US" sz="2400" b="1" dirty="0" smtClean="0">
                <a:solidFill>
                  <a:schemeClr val="accent1">
                    <a:lumMod val="20000"/>
                    <a:lumOff val="80000"/>
                  </a:schemeClr>
                </a:solidFill>
              </a:rPr>
              <a:t>Advance disease </a:t>
            </a:r>
          </a:p>
          <a:p>
            <a:pPr algn="l" rtl="0" eaLnBrk="1" hangingPunct="1">
              <a:defRPr/>
            </a:pPr>
            <a:r>
              <a:rPr lang="en-US" sz="2400" b="1" dirty="0" smtClean="0">
                <a:solidFill>
                  <a:schemeClr val="accent1">
                    <a:lumMod val="20000"/>
                    <a:lumOff val="80000"/>
                  </a:schemeClr>
                </a:solidFill>
              </a:rPr>
              <a:t>Collapse fracture of the bodies ------</a:t>
            </a:r>
          </a:p>
          <a:p>
            <a:pPr algn="l" rtl="0" eaLnBrk="1" hangingPunct="1">
              <a:defRPr/>
            </a:pPr>
            <a:r>
              <a:rPr lang="en-US" sz="2400" b="1" dirty="0" err="1" smtClean="0">
                <a:solidFill>
                  <a:schemeClr val="accent1">
                    <a:lumMod val="20000"/>
                    <a:lumOff val="80000"/>
                  </a:schemeClr>
                </a:solidFill>
              </a:rPr>
              <a:t>Kyphosis</a:t>
            </a:r>
            <a:r>
              <a:rPr lang="en-US" sz="2400" b="1" dirty="0" smtClean="0">
                <a:solidFill>
                  <a:schemeClr val="accent1">
                    <a:lumMod val="20000"/>
                    <a:lumOff val="80000"/>
                  </a:schemeClr>
                </a:solidFill>
              </a:rPr>
              <a:t> and </a:t>
            </a:r>
            <a:r>
              <a:rPr lang="en-US" sz="2400" b="1" dirty="0" err="1" smtClean="0">
                <a:solidFill>
                  <a:schemeClr val="accent1">
                    <a:lumMod val="20000"/>
                    <a:lumOff val="80000"/>
                  </a:schemeClr>
                </a:solidFill>
              </a:rPr>
              <a:t>gibbus</a:t>
            </a:r>
            <a:r>
              <a:rPr lang="en-US" sz="2400" b="1" dirty="0" smtClean="0">
                <a:solidFill>
                  <a:schemeClr val="accent1">
                    <a:lumMod val="20000"/>
                    <a:lumOff val="80000"/>
                  </a:schemeClr>
                </a:solidFill>
              </a:rPr>
              <a:t> deformity</a:t>
            </a:r>
          </a:p>
          <a:p>
            <a:pPr algn="l" rtl="0" eaLnBrk="1" hangingPunct="1">
              <a:defRPr/>
            </a:pPr>
            <a:r>
              <a:rPr lang="en-US" sz="2400" b="1" dirty="0" err="1" smtClean="0">
                <a:solidFill>
                  <a:schemeClr val="accent1">
                    <a:lumMod val="20000"/>
                    <a:lumOff val="80000"/>
                  </a:schemeClr>
                </a:solidFill>
              </a:rPr>
              <a:t>Paravertebral</a:t>
            </a:r>
            <a:r>
              <a:rPr lang="en-US" sz="2400" b="1" dirty="0" smtClean="0">
                <a:solidFill>
                  <a:schemeClr val="accent1">
                    <a:lumMod val="20000"/>
                    <a:lumOff val="80000"/>
                  </a:schemeClr>
                </a:solidFill>
              </a:rPr>
              <a:t> abscess(cold </a:t>
            </a:r>
            <a:r>
              <a:rPr lang="en-US" sz="2400" b="1" dirty="0" err="1" smtClean="0">
                <a:solidFill>
                  <a:schemeClr val="accent1">
                    <a:lumMod val="20000"/>
                    <a:lumOff val="80000"/>
                  </a:schemeClr>
                </a:solidFill>
              </a:rPr>
              <a:t>abcess</a:t>
            </a:r>
            <a:r>
              <a:rPr lang="en-US" sz="2400" b="1" dirty="0" smtClean="0">
                <a:solidFill>
                  <a:schemeClr val="accent1">
                    <a:lumMod val="20000"/>
                    <a:lumOff val="80000"/>
                  </a:schemeClr>
                </a:solidFill>
              </a:rPr>
              <a:t>)</a:t>
            </a:r>
          </a:p>
          <a:p>
            <a:pPr algn="l" rtl="0" eaLnBrk="1" hangingPunct="1">
              <a:defRPr/>
            </a:pPr>
            <a:r>
              <a:rPr lang="en-US" sz="2400" b="1" dirty="0" err="1" smtClean="0">
                <a:solidFill>
                  <a:schemeClr val="accent1">
                    <a:lumMod val="20000"/>
                    <a:lumOff val="80000"/>
                  </a:schemeClr>
                </a:solidFill>
              </a:rPr>
              <a:t>Dx</a:t>
            </a:r>
            <a:r>
              <a:rPr lang="en-US" sz="2400" b="1" dirty="0" smtClean="0">
                <a:solidFill>
                  <a:schemeClr val="accent1">
                    <a:lumMod val="20000"/>
                    <a:lumOff val="80000"/>
                  </a:schemeClr>
                </a:solidFill>
              </a:rPr>
              <a:t>: CT scan and MRI</a:t>
            </a:r>
          </a:p>
          <a:p>
            <a:pPr algn="l" rtl="0" eaLnBrk="1" hangingPunct="1">
              <a:defRPr/>
            </a:pPr>
            <a:r>
              <a:rPr lang="en-US" sz="2400" b="1" dirty="0" smtClean="0">
                <a:solidFill>
                  <a:schemeClr val="accent1">
                    <a:lumMod val="20000"/>
                    <a:lumOff val="80000"/>
                  </a:schemeClr>
                </a:solidFill>
              </a:rPr>
              <a:t>Biopsy: </a:t>
            </a:r>
            <a:r>
              <a:rPr lang="en-US" sz="2400" b="1" dirty="0" err="1" smtClean="0">
                <a:solidFill>
                  <a:schemeClr val="accent1">
                    <a:lumMod val="20000"/>
                    <a:lumOff val="80000"/>
                  </a:schemeClr>
                </a:solidFill>
              </a:rPr>
              <a:t>histopath</a:t>
            </a:r>
            <a:endParaRPr lang="en-GB" sz="2400" b="1" dirty="0" smtClean="0">
              <a:solidFill>
                <a:schemeClr val="accent1">
                  <a:lumMod val="20000"/>
                  <a:lumOff val="80000"/>
                </a:schemeClr>
              </a:solidFill>
            </a:endParaRPr>
          </a:p>
        </p:txBody>
      </p:sp>
    </p:spTree>
    <p:extLst>
      <p:ext uri="{BB962C8B-B14F-4D97-AF65-F5344CB8AC3E}">
        <p14:creationId xmlns:p14="http://schemas.microsoft.com/office/powerpoint/2010/main" val="100915641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914400" y="396875"/>
            <a:ext cx="7543800" cy="1431925"/>
          </a:xfrm>
        </p:spPr>
        <p:txBody>
          <a:bodyPr>
            <a:normAutofit/>
          </a:bodyPr>
          <a:lstStyle/>
          <a:p>
            <a:pPr rtl="0" eaLnBrk="1" hangingPunct="1">
              <a:defRPr/>
            </a:pPr>
            <a:r>
              <a:rPr lang="en-US" sz="3200" b="1" dirty="0" smtClean="0">
                <a:solidFill>
                  <a:schemeClr val="accent1">
                    <a:lumMod val="20000"/>
                    <a:lumOff val="80000"/>
                  </a:schemeClr>
                </a:solidFill>
              </a:rPr>
              <a:t>C.F cont.</a:t>
            </a:r>
          </a:p>
        </p:txBody>
      </p:sp>
      <p:sp>
        <p:nvSpPr>
          <p:cNvPr id="20483" name="Rectangle 3"/>
          <p:cNvSpPr>
            <a:spLocks noGrp="1" noChangeArrowheads="1"/>
          </p:cNvSpPr>
          <p:nvPr>
            <p:ph idx="1"/>
          </p:nvPr>
        </p:nvSpPr>
        <p:spPr>
          <a:xfrm>
            <a:off x="914400" y="1905000"/>
            <a:ext cx="7543800" cy="3468216"/>
          </a:xfrm>
        </p:spPr>
        <p:txBody>
          <a:bodyPr>
            <a:normAutofit/>
          </a:bodyPr>
          <a:lstStyle/>
          <a:p>
            <a:pPr algn="l" rtl="0" eaLnBrk="1" hangingPunct="1">
              <a:defRPr/>
            </a:pPr>
            <a:r>
              <a:rPr lang="en-US" sz="2400" b="1" dirty="0" err="1" smtClean="0">
                <a:solidFill>
                  <a:schemeClr val="accent1">
                    <a:lumMod val="20000"/>
                    <a:lumOff val="80000"/>
                  </a:schemeClr>
                </a:solidFill>
              </a:rPr>
              <a:t>Tuberculous</a:t>
            </a:r>
            <a:r>
              <a:rPr lang="en-US" sz="2400" b="1" dirty="0" smtClean="0">
                <a:solidFill>
                  <a:schemeClr val="accent1">
                    <a:lumMod val="20000"/>
                    <a:lumOff val="80000"/>
                  </a:schemeClr>
                </a:solidFill>
              </a:rPr>
              <a:t> meningitis </a:t>
            </a:r>
          </a:p>
          <a:p>
            <a:pPr algn="l" rtl="0" eaLnBrk="1" hangingPunct="1">
              <a:defRPr/>
            </a:pPr>
            <a:r>
              <a:rPr lang="en-US" sz="2400" b="1" dirty="0" smtClean="0">
                <a:solidFill>
                  <a:schemeClr val="accent1">
                    <a:lumMod val="20000"/>
                    <a:lumOff val="80000"/>
                  </a:schemeClr>
                </a:solidFill>
              </a:rPr>
              <a:t>Most often: children and may affect adult</a:t>
            </a:r>
          </a:p>
          <a:p>
            <a:pPr algn="l" rtl="0" eaLnBrk="1" hangingPunct="1">
              <a:buFont typeface="Wingdings" pitchFamily="2" charset="2"/>
              <a:buNone/>
              <a:defRPr/>
            </a:pPr>
            <a:endParaRPr lang="en-US" sz="2400" b="1" dirty="0" smtClean="0">
              <a:solidFill>
                <a:schemeClr val="accent1">
                  <a:lumMod val="20000"/>
                  <a:lumOff val="80000"/>
                </a:schemeClr>
              </a:solidFill>
            </a:endParaRPr>
          </a:p>
          <a:p>
            <a:pPr algn="l" rtl="0" eaLnBrk="1" hangingPunct="1">
              <a:defRPr/>
            </a:pPr>
            <a:r>
              <a:rPr lang="en-US" sz="2400" b="1" dirty="0" smtClean="0">
                <a:solidFill>
                  <a:schemeClr val="accent1">
                    <a:lumMod val="20000"/>
                    <a:lumOff val="80000"/>
                  </a:schemeClr>
                </a:solidFill>
              </a:rPr>
              <a:t>Source: </a:t>
            </a:r>
          </a:p>
          <a:p>
            <a:pPr lvl="1" algn="l" rtl="0" eaLnBrk="1" hangingPunct="1">
              <a:defRPr/>
            </a:pPr>
            <a:r>
              <a:rPr lang="en-US" sz="2400" b="1" dirty="0">
                <a:solidFill>
                  <a:schemeClr val="accent1">
                    <a:lumMod val="20000"/>
                    <a:lumOff val="80000"/>
                  </a:schemeClr>
                </a:solidFill>
              </a:rPr>
              <a:t>B</a:t>
            </a:r>
            <a:r>
              <a:rPr lang="en-US" sz="2400" b="1" dirty="0" smtClean="0">
                <a:solidFill>
                  <a:schemeClr val="accent1">
                    <a:lumMod val="20000"/>
                    <a:lumOff val="80000"/>
                  </a:schemeClr>
                </a:solidFill>
              </a:rPr>
              <a:t>lood spread </a:t>
            </a:r>
          </a:p>
          <a:p>
            <a:pPr lvl="1" algn="l" rtl="0" eaLnBrk="1" hangingPunct="1">
              <a:defRPr/>
            </a:pPr>
            <a:r>
              <a:rPr lang="en-US" sz="2400" b="1" dirty="0">
                <a:solidFill>
                  <a:schemeClr val="accent1">
                    <a:lumMod val="20000"/>
                    <a:lumOff val="80000"/>
                  </a:schemeClr>
                </a:solidFill>
              </a:rPr>
              <a:t>R</a:t>
            </a:r>
            <a:r>
              <a:rPr lang="en-US" sz="2400" b="1" dirty="0" smtClean="0">
                <a:solidFill>
                  <a:schemeClr val="accent1">
                    <a:lumMod val="20000"/>
                    <a:lumOff val="80000"/>
                  </a:schemeClr>
                </a:solidFill>
              </a:rPr>
              <a:t>upture of a sub-ependymal tubercle</a:t>
            </a:r>
          </a:p>
        </p:txBody>
      </p:sp>
    </p:spTree>
    <p:extLst>
      <p:ext uri="{BB962C8B-B14F-4D97-AF65-F5344CB8AC3E}">
        <p14:creationId xmlns:p14="http://schemas.microsoft.com/office/powerpoint/2010/main" val="4877913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1" algn="ctr">
              <a:defRPr/>
            </a:pPr>
            <a:r>
              <a:rPr lang="en-GB" dirty="0" smtClean="0"/>
              <a:t/>
            </a:r>
            <a:br>
              <a:rPr lang="en-GB" dirty="0" smtClean="0"/>
            </a:br>
            <a:r>
              <a:rPr lang="en-US" sz="3600" b="1" kern="1200" dirty="0">
                <a:solidFill>
                  <a:schemeClr val="accent1">
                    <a:lumMod val="20000"/>
                    <a:lumOff val="80000"/>
                  </a:schemeClr>
                </a:solidFill>
                <a:latin typeface="+mj-lt"/>
                <a:ea typeface="+mj-ea"/>
                <a:cs typeface="+mj-cs"/>
              </a:rPr>
              <a:t>Overview of Tuberculosis (TB) Epidemiology</a:t>
            </a:r>
            <a:r>
              <a:rPr lang="en-US" kern="1200" dirty="0">
                <a:solidFill>
                  <a:schemeClr val="tx2"/>
                </a:solidFill>
              </a:rPr>
              <a:t/>
            </a:r>
            <a:br>
              <a:rPr lang="en-US" kern="1200" dirty="0">
                <a:solidFill>
                  <a:schemeClr val="tx2"/>
                </a:solidFill>
              </a:rPr>
            </a:br>
            <a:r>
              <a:rPr lang="en-GB" dirty="0" smtClean="0"/>
              <a:t/>
            </a:r>
            <a:br>
              <a:rPr lang="en-GB" dirty="0" smtClean="0"/>
            </a:br>
            <a:endParaRPr lang="en-GB" dirty="0"/>
          </a:p>
        </p:txBody>
      </p:sp>
      <p:sp>
        <p:nvSpPr>
          <p:cNvPr id="3" name="Content Placeholder 2"/>
          <p:cNvSpPr>
            <a:spLocks noGrp="1"/>
          </p:cNvSpPr>
          <p:nvPr>
            <p:ph idx="1"/>
          </p:nvPr>
        </p:nvSpPr>
        <p:spPr>
          <a:xfrm>
            <a:off x="683568" y="1124744"/>
            <a:ext cx="8064896" cy="4495800"/>
          </a:xfrm>
        </p:spPr>
        <p:txBody>
          <a:bodyPr>
            <a:normAutofit/>
          </a:bodyPr>
          <a:lstStyle/>
          <a:p>
            <a:pPr algn="l" rtl="0">
              <a:defRPr/>
            </a:pPr>
            <a:endParaRPr lang="en-GB" b="1" dirty="0" smtClean="0">
              <a:solidFill>
                <a:schemeClr val="accent1">
                  <a:lumMod val="20000"/>
                  <a:lumOff val="80000"/>
                </a:schemeClr>
              </a:solidFill>
            </a:endParaRPr>
          </a:p>
          <a:p>
            <a:pPr algn="l" rtl="0">
              <a:defRPr/>
            </a:pPr>
            <a:r>
              <a:rPr lang="en-GB" sz="2400" b="1" dirty="0">
                <a:solidFill>
                  <a:schemeClr val="accent1">
                    <a:lumMod val="20000"/>
                    <a:lumOff val="80000"/>
                  </a:schemeClr>
                </a:solidFill>
              </a:rPr>
              <a:t>Bacterial </a:t>
            </a:r>
            <a:r>
              <a:rPr lang="en-GB" sz="2400" b="1" dirty="0" smtClean="0">
                <a:solidFill>
                  <a:schemeClr val="accent1">
                    <a:lumMod val="20000"/>
                    <a:lumOff val="80000"/>
                  </a:schemeClr>
                </a:solidFill>
              </a:rPr>
              <a:t>infection</a:t>
            </a:r>
            <a:endParaRPr lang="en-GB" sz="2400" b="1" dirty="0">
              <a:solidFill>
                <a:schemeClr val="accent1">
                  <a:lumMod val="20000"/>
                  <a:lumOff val="80000"/>
                </a:schemeClr>
              </a:solidFill>
            </a:endParaRPr>
          </a:p>
          <a:p>
            <a:pPr algn="l" rtl="0">
              <a:defRPr/>
            </a:pPr>
            <a:r>
              <a:rPr lang="en-GB" sz="2400" b="1" dirty="0">
                <a:solidFill>
                  <a:schemeClr val="accent1">
                    <a:lumMod val="20000"/>
                    <a:lumOff val="80000"/>
                  </a:schemeClr>
                </a:solidFill>
              </a:rPr>
              <a:t>Caused by Mycobacterium </a:t>
            </a:r>
            <a:r>
              <a:rPr lang="en-GB" sz="2400" b="1" dirty="0" smtClean="0">
                <a:solidFill>
                  <a:schemeClr val="accent1">
                    <a:lumMod val="20000"/>
                    <a:lumOff val="80000"/>
                  </a:schemeClr>
                </a:solidFill>
              </a:rPr>
              <a:t>tuberculosis </a:t>
            </a:r>
            <a:r>
              <a:rPr lang="en-GB" sz="2400" b="1" dirty="0">
                <a:solidFill>
                  <a:schemeClr val="accent1">
                    <a:lumMod val="20000"/>
                    <a:lumOff val="80000"/>
                  </a:schemeClr>
                </a:solidFill>
              </a:rPr>
              <a:t>(also called </a:t>
            </a:r>
          </a:p>
          <a:p>
            <a:pPr algn="l" rtl="0">
              <a:buFont typeface="Wingdings" pitchFamily="2" charset="2"/>
              <a:buNone/>
              <a:defRPr/>
            </a:pPr>
            <a:r>
              <a:rPr lang="en-GB" sz="2400" b="1" dirty="0">
                <a:solidFill>
                  <a:schemeClr val="accent1">
                    <a:lumMod val="20000"/>
                    <a:lumOff val="80000"/>
                  </a:schemeClr>
                </a:solidFill>
              </a:rPr>
              <a:t>     tubercle bacillus)</a:t>
            </a:r>
          </a:p>
          <a:p>
            <a:pPr algn="l" rtl="0">
              <a:defRPr/>
            </a:pPr>
            <a:r>
              <a:rPr lang="en-GB" sz="2400" b="1" dirty="0">
                <a:solidFill>
                  <a:schemeClr val="accent1">
                    <a:lumMod val="20000"/>
                    <a:lumOff val="80000"/>
                  </a:schemeClr>
                </a:solidFill>
              </a:rPr>
              <a:t>Damages a person’s lungs </a:t>
            </a:r>
            <a:r>
              <a:rPr lang="en-GB" sz="2400" b="1" dirty="0" smtClean="0">
                <a:solidFill>
                  <a:schemeClr val="accent1">
                    <a:lumMod val="20000"/>
                    <a:lumOff val="80000"/>
                  </a:schemeClr>
                </a:solidFill>
              </a:rPr>
              <a:t>or other </a:t>
            </a:r>
            <a:r>
              <a:rPr lang="en-GB" sz="2400" b="1" dirty="0">
                <a:solidFill>
                  <a:schemeClr val="accent1">
                    <a:lumMod val="20000"/>
                    <a:lumOff val="80000"/>
                  </a:schemeClr>
                </a:solidFill>
              </a:rPr>
              <a:t>parts of the </a:t>
            </a:r>
            <a:r>
              <a:rPr lang="en-GB" sz="2400" b="1" dirty="0" smtClean="0">
                <a:solidFill>
                  <a:schemeClr val="accent1">
                    <a:lumMod val="20000"/>
                    <a:lumOff val="80000"/>
                  </a:schemeClr>
                </a:solidFill>
              </a:rPr>
              <a:t>body</a:t>
            </a:r>
            <a:endParaRPr lang="en-GB" sz="2400" b="1" dirty="0">
              <a:solidFill>
                <a:schemeClr val="accent1">
                  <a:lumMod val="20000"/>
                  <a:lumOff val="80000"/>
                </a:schemeClr>
              </a:solidFill>
            </a:endParaRPr>
          </a:p>
          <a:p>
            <a:pPr algn="l" rtl="0">
              <a:defRPr/>
            </a:pPr>
            <a:r>
              <a:rPr lang="en-GB" sz="2400" b="1" dirty="0">
                <a:solidFill>
                  <a:schemeClr val="accent1">
                    <a:lumMod val="20000"/>
                    <a:lumOff val="80000"/>
                  </a:schemeClr>
                </a:solidFill>
              </a:rPr>
              <a:t>Fatal if not </a:t>
            </a:r>
            <a:r>
              <a:rPr lang="en-GB" sz="2400" b="1" dirty="0" smtClean="0">
                <a:solidFill>
                  <a:schemeClr val="accent1">
                    <a:lumMod val="20000"/>
                    <a:lumOff val="80000"/>
                  </a:schemeClr>
                </a:solidFill>
              </a:rPr>
              <a:t>treated </a:t>
            </a:r>
            <a:r>
              <a:rPr lang="en-GB" sz="2400" b="1" dirty="0">
                <a:solidFill>
                  <a:schemeClr val="accent1">
                    <a:lumMod val="20000"/>
                    <a:lumOff val="80000"/>
                  </a:schemeClr>
                </a:solidFill>
              </a:rPr>
              <a:t>properly</a:t>
            </a:r>
            <a:r>
              <a:rPr lang="en-GB" b="1" dirty="0" smtClean="0">
                <a:solidFill>
                  <a:schemeClr val="accent1">
                    <a:lumMod val="20000"/>
                    <a:lumOff val="80000"/>
                  </a:schemeClr>
                </a:solidFill>
              </a:rPr>
              <a:t/>
            </a:r>
            <a:br>
              <a:rPr lang="en-GB" b="1" dirty="0" smtClean="0">
                <a:solidFill>
                  <a:schemeClr val="accent1">
                    <a:lumMod val="20000"/>
                    <a:lumOff val="80000"/>
                  </a:schemeClr>
                </a:solidFill>
              </a:rPr>
            </a:br>
            <a:endParaRPr lang="en-GB" b="1" dirty="0" smtClean="0">
              <a:solidFill>
                <a:schemeClr val="accent1">
                  <a:lumMod val="20000"/>
                  <a:lumOff val="80000"/>
                </a:schemeClr>
              </a:solidFill>
            </a:endParaRPr>
          </a:p>
          <a:p>
            <a:pPr algn="l" rtl="0">
              <a:defRPr/>
            </a:pPr>
            <a:endParaRPr lang="en-GB" b="1" dirty="0" smtClean="0">
              <a:solidFill>
                <a:schemeClr val="accent1">
                  <a:lumMod val="20000"/>
                  <a:lumOff val="80000"/>
                </a:schemeClr>
              </a:solidFill>
            </a:endParaRPr>
          </a:p>
        </p:txBody>
      </p:sp>
    </p:spTree>
    <p:extLst>
      <p:ext uri="{BB962C8B-B14F-4D97-AF65-F5344CB8AC3E}">
        <p14:creationId xmlns:p14="http://schemas.microsoft.com/office/powerpoint/2010/main" val="16176729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914400" y="396875"/>
            <a:ext cx="7543800" cy="1431925"/>
          </a:xfrm>
        </p:spPr>
        <p:txBody>
          <a:bodyPr>
            <a:normAutofit/>
          </a:bodyPr>
          <a:lstStyle/>
          <a:p>
            <a:pPr rtl="0" eaLnBrk="1" hangingPunct="1">
              <a:defRPr/>
            </a:pPr>
            <a:r>
              <a:rPr lang="en-US" sz="3200" b="1" dirty="0" smtClean="0">
                <a:solidFill>
                  <a:schemeClr val="accent1">
                    <a:lumMod val="20000"/>
                    <a:lumOff val="80000"/>
                  </a:schemeClr>
                </a:solidFill>
              </a:rPr>
              <a:t>C.F cont.</a:t>
            </a:r>
          </a:p>
        </p:txBody>
      </p:sp>
      <p:sp>
        <p:nvSpPr>
          <p:cNvPr id="38915" name="Rectangle 3"/>
          <p:cNvSpPr>
            <a:spLocks noGrp="1" noChangeArrowheads="1"/>
          </p:cNvSpPr>
          <p:nvPr>
            <p:ph idx="1"/>
          </p:nvPr>
        </p:nvSpPr>
        <p:spPr>
          <a:xfrm>
            <a:off x="914400" y="1905000"/>
            <a:ext cx="7543800" cy="4114800"/>
          </a:xfrm>
        </p:spPr>
        <p:txBody>
          <a:bodyPr>
            <a:normAutofit/>
          </a:bodyPr>
          <a:lstStyle/>
          <a:p>
            <a:pPr algn="l" rtl="0" eaLnBrk="1" hangingPunct="1">
              <a:defRPr/>
            </a:pPr>
            <a:r>
              <a:rPr lang="en-US" sz="2400" b="1" dirty="0" smtClean="0">
                <a:solidFill>
                  <a:schemeClr val="accent1">
                    <a:lumMod val="20000"/>
                    <a:lumOff val="80000"/>
                  </a:schemeClr>
                </a:solidFill>
              </a:rPr>
              <a:t>Symptoms: </a:t>
            </a:r>
          </a:p>
          <a:p>
            <a:pPr lvl="1" algn="l" rtl="0" eaLnBrk="1" hangingPunct="1">
              <a:defRPr/>
            </a:pPr>
            <a:r>
              <a:rPr lang="en-US" sz="2400" b="1" dirty="0" smtClean="0">
                <a:solidFill>
                  <a:schemeClr val="accent1">
                    <a:lumMod val="20000"/>
                    <a:lumOff val="80000"/>
                  </a:schemeClr>
                </a:solidFill>
              </a:rPr>
              <a:t>fever </a:t>
            </a:r>
          </a:p>
          <a:p>
            <a:pPr lvl="1" algn="l" rtl="0" eaLnBrk="1" hangingPunct="1">
              <a:defRPr/>
            </a:pPr>
            <a:r>
              <a:rPr lang="en-US" sz="2400" b="1" dirty="0" smtClean="0">
                <a:solidFill>
                  <a:schemeClr val="accent1">
                    <a:lumMod val="20000"/>
                    <a:lumOff val="80000"/>
                  </a:schemeClr>
                </a:solidFill>
              </a:rPr>
              <a:t>headache </a:t>
            </a:r>
          </a:p>
          <a:p>
            <a:pPr lvl="1" algn="l" rtl="0" eaLnBrk="1" hangingPunct="1">
              <a:defRPr/>
            </a:pPr>
            <a:r>
              <a:rPr lang="en-US" sz="2400" b="1" dirty="0" smtClean="0">
                <a:solidFill>
                  <a:schemeClr val="accent1">
                    <a:lumMod val="20000"/>
                    <a:lumOff val="80000"/>
                  </a:schemeClr>
                </a:solidFill>
              </a:rPr>
              <a:t>neck rigidity </a:t>
            </a:r>
          </a:p>
          <a:p>
            <a:pPr algn="l" rtl="0" eaLnBrk="1" hangingPunct="1">
              <a:defRPr/>
            </a:pPr>
            <a:r>
              <a:rPr lang="en-US" sz="2400" b="1" dirty="0" smtClean="0">
                <a:solidFill>
                  <a:schemeClr val="accent1">
                    <a:lumMod val="20000"/>
                    <a:lumOff val="80000"/>
                  </a:schemeClr>
                </a:solidFill>
              </a:rPr>
              <a:t>Disease typically evolve in 2 wks. </a:t>
            </a:r>
          </a:p>
          <a:p>
            <a:pPr algn="l" rtl="0" eaLnBrk="1" hangingPunct="1">
              <a:defRPr/>
            </a:pPr>
            <a:r>
              <a:rPr lang="en-US" sz="2400" b="1" dirty="0" err="1" smtClean="0">
                <a:solidFill>
                  <a:schemeClr val="accent1">
                    <a:lumMod val="20000"/>
                    <a:lumOff val="80000"/>
                  </a:schemeClr>
                </a:solidFill>
              </a:rPr>
              <a:t>Dx</a:t>
            </a:r>
            <a:r>
              <a:rPr lang="en-US" sz="2400" b="1" dirty="0" smtClean="0">
                <a:solidFill>
                  <a:schemeClr val="accent1">
                    <a:lumMod val="20000"/>
                    <a:lumOff val="80000"/>
                  </a:schemeClr>
                </a:solidFill>
              </a:rPr>
              <a:t>; </a:t>
            </a:r>
            <a:r>
              <a:rPr lang="en-US" sz="2400" b="1" dirty="0" err="1" smtClean="0">
                <a:solidFill>
                  <a:schemeClr val="accent1">
                    <a:lumMod val="20000"/>
                    <a:lumOff val="80000"/>
                  </a:schemeClr>
                </a:solidFill>
              </a:rPr>
              <a:t>csf</a:t>
            </a:r>
            <a:r>
              <a:rPr lang="en-US" sz="2400" b="1" dirty="0" smtClean="0">
                <a:solidFill>
                  <a:schemeClr val="accent1">
                    <a:lumMod val="20000"/>
                    <a:lumOff val="80000"/>
                  </a:schemeClr>
                </a:solidFill>
              </a:rPr>
              <a:t> </a:t>
            </a:r>
            <a:endParaRPr lang="en-GB" sz="2400" b="1" dirty="0" smtClean="0">
              <a:solidFill>
                <a:schemeClr val="accent1">
                  <a:lumMod val="20000"/>
                  <a:lumOff val="80000"/>
                </a:schemeClr>
              </a:solidFill>
            </a:endParaRPr>
          </a:p>
          <a:p>
            <a:pPr algn="l" rtl="0" eaLnBrk="1" hangingPunct="1">
              <a:defRPr/>
            </a:pPr>
            <a:endParaRPr lang="en-US" sz="2400" b="1" dirty="0" smtClean="0">
              <a:solidFill>
                <a:schemeClr val="accent1">
                  <a:lumMod val="20000"/>
                  <a:lumOff val="80000"/>
                </a:schemeClr>
              </a:solidFill>
            </a:endParaRPr>
          </a:p>
        </p:txBody>
      </p:sp>
    </p:spTree>
    <p:extLst>
      <p:ext uri="{BB962C8B-B14F-4D97-AF65-F5344CB8AC3E}">
        <p14:creationId xmlns:p14="http://schemas.microsoft.com/office/powerpoint/2010/main" val="423461102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914400" y="396875"/>
            <a:ext cx="7543800" cy="1431925"/>
          </a:xfrm>
        </p:spPr>
        <p:txBody>
          <a:bodyPr>
            <a:normAutofit/>
          </a:bodyPr>
          <a:lstStyle/>
          <a:p>
            <a:pPr eaLnBrk="1" hangingPunct="1">
              <a:defRPr/>
            </a:pPr>
            <a:r>
              <a:rPr lang="en-US" sz="3200" b="1" dirty="0" smtClean="0">
                <a:solidFill>
                  <a:schemeClr val="accent1">
                    <a:lumMod val="20000"/>
                    <a:lumOff val="80000"/>
                  </a:schemeClr>
                </a:solidFill>
              </a:rPr>
              <a:t>Clinical Features</a:t>
            </a:r>
          </a:p>
        </p:txBody>
      </p:sp>
      <p:sp>
        <p:nvSpPr>
          <p:cNvPr id="12291" name="Rectangle 3"/>
          <p:cNvSpPr>
            <a:spLocks noGrp="1" noChangeArrowheads="1"/>
          </p:cNvSpPr>
          <p:nvPr>
            <p:ph idx="1"/>
          </p:nvPr>
        </p:nvSpPr>
        <p:spPr>
          <a:xfrm>
            <a:off x="914400" y="1905000"/>
            <a:ext cx="7543800" cy="4404320"/>
          </a:xfrm>
        </p:spPr>
        <p:txBody>
          <a:bodyPr>
            <a:normAutofit/>
          </a:bodyPr>
          <a:lstStyle/>
          <a:p>
            <a:pPr algn="l" rtl="0" eaLnBrk="1" hangingPunct="1">
              <a:defRPr/>
            </a:pPr>
            <a:r>
              <a:rPr lang="en-US" sz="2400" b="1" dirty="0" smtClean="0">
                <a:solidFill>
                  <a:schemeClr val="accent1">
                    <a:lumMod val="20000"/>
                    <a:lumOff val="80000"/>
                  </a:schemeClr>
                </a:solidFill>
              </a:rPr>
              <a:t>Malnutrition</a:t>
            </a:r>
          </a:p>
          <a:p>
            <a:pPr algn="l" rtl="0" eaLnBrk="1" hangingPunct="1">
              <a:defRPr/>
            </a:pPr>
            <a:r>
              <a:rPr lang="en-US" sz="2400" b="1" dirty="0" smtClean="0">
                <a:solidFill>
                  <a:schemeClr val="accent1">
                    <a:lumMod val="20000"/>
                    <a:lumOff val="80000"/>
                  </a:schemeClr>
                </a:solidFill>
              </a:rPr>
              <a:t>HIV</a:t>
            </a:r>
          </a:p>
          <a:p>
            <a:pPr algn="l" rtl="0" eaLnBrk="1" hangingPunct="1">
              <a:defRPr/>
            </a:pPr>
            <a:r>
              <a:rPr lang="en-US" sz="2400" b="1" dirty="0" smtClean="0">
                <a:solidFill>
                  <a:schemeClr val="accent1">
                    <a:lumMod val="20000"/>
                    <a:lumOff val="80000"/>
                  </a:schemeClr>
                </a:solidFill>
              </a:rPr>
              <a:t>Severe cases</a:t>
            </a:r>
          </a:p>
          <a:p>
            <a:pPr lvl="1" algn="l" rtl="0" eaLnBrk="1" hangingPunct="1">
              <a:defRPr/>
            </a:pPr>
            <a:r>
              <a:rPr lang="en-US" sz="2400" b="1" dirty="0" smtClean="0">
                <a:solidFill>
                  <a:schemeClr val="accent1">
                    <a:lumMod val="20000"/>
                    <a:lumOff val="80000"/>
                  </a:schemeClr>
                </a:solidFill>
              </a:rPr>
              <a:t>primary lesion progress to clinical illness</a:t>
            </a:r>
          </a:p>
          <a:p>
            <a:pPr lvl="1" algn="l" rtl="0" eaLnBrk="1" hangingPunct="1">
              <a:defRPr/>
            </a:pPr>
            <a:r>
              <a:rPr lang="en-US" sz="2400" b="1" dirty="0" err="1" smtClean="0">
                <a:solidFill>
                  <a:schemeClr val="accent1">
                    <a:lumMod val="20000"/>
                    <a:lumOff val="80000"/>
                  </a:schemeClr>
                </a:solidFill>
              </a:rPr>
              <a:t>cavitating</a:t>
            </a:r>
            <a:r>
              <a:rPr lang="en-US" sz="2400" b="1" dirty="0" smtClean="0">
                <a:solidFill>
                  <a:schemeClr val="accent1">
                    <a:lumMod val="20000"/>
                    <a:lumOff val="80000"/>
                  </a:schemeClr>
                </a:solidFill>
              </a:rPr>
              <a:t> pneumonia</a:t>
            </a:r>
          </a:p>
          <a:p>
            <a:pPr lvl="1" algn="l" rtl="0" eaLnBrk="1" hangingPunct="1">
              <a:defRPr/>
            </a:pPr>
            <a:r>
              <a:rPr lang="en-US" sz="2400" b="1" dirty="0" smtClean="0">
                <a:solidFill>
                  <a:schemeClr val="accent1">
                    <a:lumMod val="20000"/>
                    <a:lumOff val="80000"/>
                  </a:schemeClr>
                </a:solidFill>
              </a:rPr>
              <a:t>lymphatic spread and lobar collapse due to LN</a:t>
            </a:r>
          </a:p>
          <a:p>
            <a:pPr algn="l" rtl="0" eaLnBrk="1" hangingPunct="1">
              <a:defRPr/>
            </a:pPr>
            <a:r>
              <a:rPr lang="en-US" sz="2400" b="1" dirty="0" smtClean="0">
                <a:solidFill>
                  <a:schemeClr val="accent1">
                    <a:lumMod val="20000"/>
                    <a:lumOff val="80000"/>
                  </a:schemeClr>
                </a:solidFill>
              </a:rPr>
              <a:t>40% </a:t>
            </a:r>
            <a:r>
              <a:rPr lang="en-US" sz="2400" b="1" dirty="0" err="1" smtClean="0">
                <a:solidFill>
                  <a:schemeClr val="accent1">
                    <a:lumMod val="20000"/>
                    <a:lumOff val="80000"/>
                  </a:schemeClr>
                </a:solidFill>
              </a:rPr>
              <a:t>haematogenous</a:t>
            </a:r>
            <a:r>
              <a:rPr lang="en-US" sz="2400" b="1" dirty="0" smtClean="0">
                <a:solidFill>
                  <a:schemeClr val="accent1">
                    <a:lumMod val="20000"/>
                    <a:lumOff val="80000"/>
                  </a:schemeClr>
                </a:solidFill>
              </a:rPr>
              <a:t> dissemination </a:t>
            </a:r>
            <a:endParaRPr lang="en-GB" sz="2400" b="1" dirty="0" smtClean="0">
              <a:solidFill>
                <a:schemeClr val="accent1">
                  <a:lumMod val="20000"/>
                  <a:lumOff val="80000"/>
                </a:schemeClr>
              </a:solidFill>
            </a:endParaRPr>
          </a:p>
        </p:txBody>
      </p:sp>
    </p:spTree>
    <p:extLst>
      <p:ext uri="{BB962C8B-B14F-4D97-AF65-F5344CB8AC3E}">
        <p14:creationId xmlns:p14="http://schemas.microsoft.com/office/powerpoint/2010/main" val="329719819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14400" y="396875"/>
            <a:ext cx="7543800" cy="1431925"/>
          </a:xfrm>
        </p:spPr>
        <p:txBody>
          <a:bodyPr>
            <a:normAutofit/>
          </a:bodyPr>
          <a:lstStyle/>
          <a:p>
            <a:pPr eaLnBrk="1" hangingPunct="1">
              <a:defRPr/>
            </a:pPr>
            <a:r>
              <a:rPr lang="en-US" sz="3200" b="1" dirty="0" smtClean="0">
                <a:solidFill>
                  <a:schemeClr val="accent1">
                    <a:lumMod val="20000"/>
                    <a:lumOff val="80000"/>
                  </a:schemeClr>
                </a:solidFill>
              </a:rPr>
              <a:t>Clinical Features</a:t>
            </a:r>
            <a:endParaRPr lang="en-US" sz="3200" b="1" dirty="0">
              <a:solidFill>
                <a:schemeClr val="accent1">
                  <a:lumMod val="20000"/>
                  <a:lumOff val="80000"/>
                </a:schemeClr>
              </a:solidFill>
            </a:endParaRPr>
          </a:p>
        </p:txBody>
      </p:sp>
      <p:sp>
        <p:nvSpPr>
          <p:cNvPr id="13315" name="Rectangle 3"/>
          <p:cNvSpPr>
            <a:spLocks noGrp="1" noChangeArrowheads="1"/>
          </p:cNvSpPr>
          <p:nvPr>
            <p:ph idx="1"/>
          </p:nvPr>
        </p:nvSpPr>
        <p:spPr>
          <a:xfrm>
            <a:off x="914400" y="1905000"/>
            <a:ext cx="7543800" cy="4114800"/>
          </a:xfrm>
        </p:spPr>
        <p:txBody>
          <a:bodyPr>
            <a:normAutofit/>
          </a:bodyPr>
          <a:lstStyle/>
          <a:p>
            <a:pPr algn="l" rtl="0" eaLnBrk="1" hangingPunct="1">
              <a:defRPr/>
            </a:pPr>
            <a:r>
              <a:rPr lang="en-US" sz="2400" b="1" dirty="0" smtClean="0">
                <a:solidFill>
                  <a:schemeClr val="accent1">
                    <a:lumMod val="20000"/>
                    <a:lumOff val="80000"/>
                  </a:schemeClr>
                </a:solidFill>
              </a:rPr>
              <a:t>In children </a:t>
            </a:r>
          </a:p>
          <a:p>
            <a:pPr algn="l" rtl="0" eaLnBrk="1" hangingPunct="1">
              <a:defRPr/>
            </a:pPr>
            <a:r>
              <a:rPr lang="en-US" sz="2400" b="1" dirty="0" smtClean="0">
                <a:solidFill>
                  <a:schemeClr val="accent1">
                    <a:lumMod val="20000"/>
                    <a:lumOff val="80000"/>
                  </a:schemeClr>
                </a:solidFill>
              </a:rPr>
              <a:t>Asymptomatic state may cause </a:t>
            </a:r>
            <a:r>
              <a:rPr lang="en-US" sz="2400" b="1" dirty="0" err="1" smtClean="0">
                <a:solidFill>
                  <a:schemeClr val="accent1">
                    <a:lumMod val="20000"/>
                    <a:lumOff val="80000"/>
                  </a:schemeClr>
                </a:solidFill>
              </a:rPr>
              <a:t>miliary</a:t>
            </a:r>
            <a:r>
              <a:rPr lang="en-US" sz="2400" b="1" dirty="0" smtClean="0">
                <a:solidFill>
                  <a:schemeClr val="accent1">
                    <a:lumMod val="20000"/>
                    <a:lumOff val="80000"/>
                  </a:schemeClr>
                </a:solidFill>
              </a:rPr>
              <a:t> tuberculosis and TB meningitis </a:t>
            </a:r>
            <a:endParaRPr lang="en-GB" sz="2400" b="1" dirty="0" smtClean="0">
              <a:solidFill>
                <a:schemeClr val="accent1">
                  <a:lumMod val="20000"/>
                  <a:lumOff val="80000"/>
                </a:schemeClr>
              </a:solidFill>
            </a:endParaRPr>
          </a:p>
        </p:txBody>
      </p:sp>
    </p:spTree>
    <p:extLst>
      <p:ext uri="{BB962C8B-B14F-4D97-AF65-F5344CB8AC3E}">
        <p14:creationId xmlns:p14="http://schemas.microsoft.com/office/powerpoint/2010/main" val="423626807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914400" y="396875"/>
            <a:ext cx="7543800" cy="1431925"/>
          </a:xfrm>
        </p:spPr>
        <p:txBody>
          <a:bodyPr>
            <a:normAutofit/>
          </a:bodyPr>
          <a:lstStyle/>
          <a:p>
            <a:pPr eaLnBrk="1" hangingPunct="1">
              <a:defRPr/>
            </a:pPr>
            <a:r>
              <a:rPr lang="en-US" sz="3200" b="1" dirty="0" smtClean="0">
                <a:solidFill>
                  <a:schemeClr val="accent1">
                    <a:lumMod val="20000"/>
                    <a:lumOff val="80000"/>
                  </a:schemeClr>
                </a:solidFill>
              </a:rPr>
              <a:t>TB &amp; Aids</a:t>
            </a:r>
            <a:endParaRPr lang="en-GB" sz="3200" b="1" dirty="0" smtClean="0">
              <a:solidFill>
                <a:schemeClr val="accent1">
                  <a:lumMod val="20000"/>
                  <a:lumOff val="80000"/>
                </a:schemeClr>
              </a:solidFill>
            </a:endParaRPr>
          </a:p>
        </p:txBody>
      </p:sp>
      <p:sp>
        <p:nvSpPr>
          <p:cNvPr id="21507" name="Rectangle 3"/>
          <p:cNvSpPr>
            <a:spLocks noGrp="1" noChangeArrowheads="1"/>
          </p:cNvSpPr>
          <p:nvPr>
            <p:ph idx="1"/>
          </p:nvPr>
        </p:nvSpPr>
        <p:spPr>
          <a:xfrm>
            <a:off x="914400" y="1905000"/>
            <a:ext cx="7543800" cy="4114800"/>
          </a:xfrm>
        </p:spPr>
        <p:txBody>
          <a:bodyPr>
            <a:normAutofit/>
          </a:bodyPr>
          <a:lstStyle/>
          <a:p>
            <a:pPr algn="l" rtl="0" eaLnBrk="1" hangingPunct="1">
              <a:defRPr/>
            </a:pPr>
            <a:r>
              <a:rPr lang="en-US" sz="2400" b="1" dirty="0" smtClean="0">
                <a:solidFill>
                  <a:schemeClr val="accent1">
                    <a:lumMod val="20000"/>
                    <a:lumOff val="80000"/>
                  </a:schemeClr>
                </a:solidFill>
              </a:rPr>
              <a:t>Person with active TB are more frequent to have HIV than general population</a:t>
            </a:r>
          </a:p>
          <a:p>
            <a:pPr algn="l" rtl="0" eaLnBrk="1" hangingPunct="1">
              <a:defRPr/>
            </a:pPr>
            <a:r>
              <a:rPr lang="en-US" sz="2400" b="1" dirty="0" smtClean="0">
                <a:solidFill>
                  <a:schemeClr val="accent1">
                    <a:lumMod val="20000"/>
                    <a:lumOff val="80000"/>
                  </a:schemeClr>
                </a:solidFill>
              </a:rPr>
              <a:t>AIDS in HAITIANS: almost all children are positive for PPD --- active TB in </a:t>
            </a:r>
          </a:p>
          <a:p>
            <a:pPr algn="l" rtl="0" eaLnBrk="1" hangingPunct="1">
              <a:buFont typeface="Wingdings" pitchFamily="2" charset="2"/>
              <a:buNone/>
              <a:defRPr/>
            </a:pPr>
            <a:r>
              <a:rPr lang="en-US" sz="2400" b="1" dirty="0" smtClean="0">
                <a:solidFill>
                  <a:schemeClr val="accent1">
                    <a:lumMod val="20000"/>
                    <a:lumOff val="80000"/>
                  </a:schemeClr>
                </a:solidFill>
              </a:rPr>
              <a:t>	60%</a:t>
            </a:r>
          </a:p>
          <a:p>
            <a:pPr algn="l" rtl="0" eaLnBrk="1" hangingPunct="1">
              <a:defRPr/>
            </a:pPr>
            <a:r>
              <a:rPr lang="en-US" sz="2400" b="1" dirty="0" smtClean="0">
                <a:solidFill>
                  <a:schemeClr val="accent1">
                    <a:lumMod val="20000"/>
                    <a:lumOff val="80000"/>
                  </a:schemeClr>
                </a:solidFill>
              </a:rPr>
              <a:t>New York: 50% of active TB patients are HIV+</a:t>
            </a:r>
          </a:p>
        </p:txBody>
      </p:sp>
    </p:spTree>
    <p:extLst>
      <p:ext uri="{BB962C8B-B14F-4D97-AF65-F5344CB8AC3E}">
        <p14:creationId xmlns:p14="http://schemas.microsoft.com/office/powerpoint/2010/main" val="3789964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914400" y="396875"/>
            <a:ext cx="7543800" cy="1431925"/>
          </a:xfrm>
        </p:spPr>
        <p:txBody>
          <a:bodyPr>
            <a:normAutofit/>
          </a:bodyPr>
          <a:lstStyle/>
          <a:p>
            <a:pPr>
              <a:defRPr/>
            </a:pPr>
            <a:r>
              <a:rPr lang="en-US" sz="3200" b="1" dirty="0">
                <a:solidFill>
                  <a:schemeClr val="accent1">
                    <a:lumMod val="20000"/>
                    <a:lumOff val="80000"/>
                  </a:schemeClr>
                </a:solidFill>
              </a:rPr>
              <a:t>TB &amp; Aids</a:t>
            </a:r>
            <a:endParaRPr lang="en-US" sz="3200" dirty="0" smtClean="0"/>
          </a:p>
        </p:txBody>
      </p:sp>
      <p:sp>
        <p:nvSpPr>
          <p:cNvPr id="39939" name="Rectangle 3"/>
          <p:cNvSpPr>
            <a:spLocks noGrp="1" noChangeArrowheads="1"/>
          </p:cNvSpPr>
          <p:nvPr>
            <p:ph idx="1"/>
          </p:nvPr>
        </p:nvSpPr>
        <p:spPr>
          <a:xfrm>
            <a:off x="914400" y="1905000"/>
            <a:ext cx="7543800" cy="4114800"/>
          </a:xfrm>
        </p:spPr>
        <p:txBody>
          <a:bodyPr>
            <a:normAutofit/>
          </a:bodyPr>
          <a:lstStyle/>
          <a:p>
            <a:pPr algn="l" rtl="0" eaLnBrk="1" hangingPunct="1">
              <a:defRPr/>
            </a:pPr>
            <a:r>
              <a:rPr lang="en-US" sz="2400" b="1" dirty="0" smtClean="0">
                <a:solidFill>
                  <a:schemeClr val="accent1">
                    <a:lumMod val="20000"/>
                    <a:lumOff val="80000"/>
                  </a:schemeClr>
                </a:solidFill>
              </a:rPr>
              <a:t>Africans: 60% of active TB patients are HIV+</a:t>
            </a:r>
          </a:p>
          <a:p>
            <a:pPr algn="l" rtl="0" eaLnBrk="1" hangingPunct="1">
              <a:defRPr/>
            </a:pPr>
            <a:r>
              <a:rPr lang="en-US" sz="2400" b="1" dirty="0" smtClean="0">
                <a:solidFill>
                  <a:schemeClr val="accent1">
                    <a:lumMod val="20000"/>
                    <a:lumOff val="80000"/>
                  </a:schemeClr>
                </a:solidFill>
              </a:rPr>
              <a:t>TB can appear at any stage of HIV infection</a:t>
            </a:r>
          </a:p>
          <a:p>
            <a:pPr algn="l" rtl="0" eaLnBrk="1" hangingPunct="1">
              <a:defRPr/>
            </a:pPr>
            <a:r>
              <a:rPr lang="en-US" sz="2400" b="1" dirty="0" smtClean="0">
                <a:solidFill>
                  <a:schemeClr val="accent1">
                    <a:lumMod val="20000"/>
                    <a:lumOff val="80000"/>
                  </a:schemeClr>
                </a:solidFill>
              </a:rPr>
              <a:t>But presentation varies with the stage: </a:t>
            </a:r>
            <a:endParaRPr lang="en-GB" sz="2400" b="1" dirty="0" smtClean="0">
              <a:solidFill>
                <a:schemeClr val="accent1">
                  <a:lumMod val="20000"/>
                  <a:lumOff val="80000"/>
                </a:schemeClr>
              </a:solidFill>
            </a:endParaRPr>
          </a:p>
          <a:p>
            <a:pPr algn="l" rtl="0" eaLnBrk="1" hangingPunct="1">
              <a:buFont typeface="Wingdings" pitchFamily="2" charset="2"/>
              <a:buNone/>
              <a:defRPr/>
            </a:pPr>
            <a:endParaRPr lang="en-US" sz="2400" b="1" dirty="0" smtClean="0">
              <a:solidFill>
                <a:schemeClr val="accent1">
                  <a:lumMod val="20000"/>
                  <a:lumOff val="80000"/>
                </a:schemeClr>
              </a:solidFill>
            </a:endParaRPr>
          </a:p>
        </p:txBody>
      </p:sp>
    </p:spTree>
    <p:extLst>
      <p:ext uri="{BB962C8B-B14F-4D97-AF65-F5344CB8AC3E}">
        <p14:creationId xmlns:p14="http://schemas.microsoft.com/office/powerpoint/2010/main" val="191715775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14400" y="396875"/>
            <a:ext cx="7543800" cy="1431925"/>
          </a:xfrm>
        </p:spPr>
        <p:txBody>
          <a:bodyPr>
            <a:normAutofit/>
          </a:bodyPr>
          <a:lstStyle/>
          <a:p>
            <a:pPr>
              <a:defRPr/>
            </a:pPr>
            <a:r>
              <a:rPr lang="en-US" sz="3200" b="1" dirty="0">
                <a:solidFill>
                  <a:schemeClr val="accent1">
                    <a:lumMod val="20000"/>
                    <a:lumOff val="80000"/>
                  </a:schemeClr>
                </a:solidFill>
              </a:rPr>
              <a:t>TB &amp; Aids</a:t>
            </a:r>
            <a:endParaRPr lang="en-US" sz="3200" dirty="0" smtClean="0"/>
          </a:p>
        </p:txBody>
      </p:sp>
      <p:sp>
        <p:nvSpPr>
          <p:cNvPr id="22531" name="Rectangle 3"/>
          <p:cNvSpPr>
            <a:spLocks noGrp="1" noChangeArrowheads="1"/>
          </p:cNvSpPr>
          <p:nvPr>
            <p:ph idx="1"/>
          </p:nvPr>
        </p:nvSpPr>
        <p:spPr>
          <a:xfrm>
            <a:off x="914400" y="1905000"/>
            <a:ext cx="7834064" cy="4114800"/>
          </a:xfrm>
        </p:spPr>
        <p:txBody>
          <a:bodyPr>
            <a:normAutofit/>
          </a:bodyPr>
          <a:lstStyle/>
          <a:p>
            <a:pPr algn="l" rtl="0" eaLnBrk="1" hangingPunct="1">
              <a:defRPr/>
            </a:pPr>
            <a:r>
              <a:rPr lang="en-US" sz="2400" b="1" dirty="0" smtClean="0">
                <a:solidFill>
                  <a:schemeClr val="accent1">
                    <a:lumMod val="20000"/>
                    <a:lumOff val="80000"/>
                  </a:schemeClr>
                </a:solidFill>
              </a:rPr>
              <a:t>Early:</a:t>
            </a:r>
          </a:p>
          <a:p>
            <a:pPr lvl="1" algn="l" rtl="0" eaLnBrk="1" hangingPunct="1">
              <a:defRPr/>
            </a:pPr>
            <a:r>
              <a:rPr lang="en-US" sz="2400" b="1" dirty="0" smtClean="0">
                <a:solidFill>
                  <a:schemeClr val="accent1">
                    <a:lumMod val="20000"/>
                    <a:lumOff val="80000"/>
                  </a:schemeClr>
                </a:solidFill>
              </a:rPr>
              <a:t>Typical pattern of upper lobe infiltrate -+cavitation …</a:t>
            </a:r>
          </a:p>
          <a:p>
            <a:pPr algn="l" rtl="0" eaLnBrk="1" hangingPunct="1">
              <a:defRPr/>
            </a:pPr>
            <a:r>
              <a:rPr lang="en-US" sz="2400" b="1" dirty="0" smtClean="0">
                <a:solidFill>
                  <a:schemeClr val="accent1">
                    <a:lumMod val="20000"/>
                    <a:lumOff val="80000"/>
                  </a:schemeClr>
                </a:solidFill>
              </a:rPr>
              <a:t>Late: </a:t>
            </a:r>
          </a:p>
          <a:p>
            <a:pPr lvl="1" algn="l" rtl="0" eaLnBrk="1" hangingPunct="1">
              <a:defRPr/>
            </a:pPr>
            <a:r>
              <a:rPr lang="en-US" sz="2400" b="1" dirty="0">
                <a:solidFill>
                  <a:schemeClr val="accent1">
                    <a:lumMod val="20000"/>
                    <a:lumOff val="80000"/>
                  </a:schemeClr>
                </a:solidFill>
              </a:rPr>
              <a:t>D</a:t>
            </a:r>
            <a:r>
              <a:rPr lang="en-US" sz="2400" b="1" dirty="0" smtClean="0">
                <a:solidFill>
                  <a:schemeClr val="accent1">
                    <a:lumMod val="20000"/>
                    <a:lumOff val="80000"/>
                  </a:schemeClr>
                </a:solidFill>
              </a:rPr>
              <a:t>iffuse infiltrate .. no cavitation .. LN</a:t>
            </a:r>
          </a:p>
          <a:p>
            <a:pPr algn="l" rtl="0" eaLnBrk="1" hangingPunct="1">
              <a:defRPr/>
            </a:pPr>
            <a:r>
              <a:rPr lang="en-US" sz="2400" b="1" dirty="0" smtClean="0">
                <a:solidFill>
                  <a:schemeClr val="accent1">
                    <a:lumMod val="20000"/>
                    <a:lumOff val="80000"/>
                  </a:schemeClr>
                </a:solidFill>
              </a:rPr>
              <a:t>Sputum is less frequent to be + for AFB with HIV than without</a:t>
            </a:r>
          </a:p>
          <a:p>
            <a:pPr algn="l" rtl="0" eaLnBrk="1" hangingPunct="1">
              <a:defRPr/>
            </a:pPr>
            <a:r>
              <a:rPr lang="en-US" sz="2400" b="1" dirty="0" smtClean="0">
                <a:solidFill>
                  <a:schemeClr val="accent1">
                    <a:lumMod val="20000"/>
                    <a:lumOff val="80000"/>
                  </a:schemeClr>
                </a:solidFill>
              </a:rPr>
              <a:t>Extra pulmonary is more common … 40%</a:t>
            </a:r>
            <a:endParaRPr lang="en-GB" sz="2400" b="1" dirty="0" smtClean="0">
              <a:solidFill>
                <a:schemeClr val="accent1">
                  <a:lumMod val="20000"/>
                  <a:lumOff val="80000"/>
                </a:schemeClr>
              </a:solidFill>
            </a:endParaRPr>
          </a:p>
        </p:txBody>
      </p:sp>
    </p:spTree>
    <p:extLst>
      <p:ext uri="{BB962C8B-B14F-4D97-AF65-F5344CB8AC3E}">
        <p14:creationId xmlns:p14="http://schemas.microsoft.com/office/powerpoint/2010/main" val="12931973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914400" y="396875"/>
            <a:ext cx="7543800" cy="1431925"/>
          </a:xfrm>
        </p:spPr>
        <p:txBody>
          <a:bodyPr>
            <a:normAutofit/>
          </a:bodyPr>
          <a:lstStyle/>
          <a:p>
            <a:pPr rtl="0">
              <a:defRPr/>
            </a:pPr>
            <a:r>
              <a:rPr lang="en-US" sz="3200" b="1" dirty="0">
                <a:solidFill>
                  <a:schemeClr val="accent1">
                    <a:lumMod val="20000"/>
                    <a:lumOff val="80000"/>
                  </a:schemeClr>
                </a:solidFill>
              </a:rPr>
              <a:t>TB &amp; Aids</a:t>
            </a:r>
            <a:endParaRPr lang="en-US" sz="3200" dirty="0" smtClean="0"/>
          </a:p>
        </p:txBody>
      </p:sp>
      <p:sp>
        <p:nvSpPr>
          <p:cNvPr id="23555" name="Rectangle 3"/>
          <p:cNvSpPr>
            <a:spLocks noGrp="1" noChangeArrowheads="1"/>
          </p:cNvSpPr>
          <p:nvPr>
            <p:ph idx="1"/>
          </p:nvPr>
        </p:nvSpPr>
        <p:spPr>
          <a:xfrm>
            <a:off x="914400" y="1905000"/>
            <a:ext cx="7543800" cy="4114800"/>
          </a:xfrm>
        </p:spPr>
        <p:txBody>
          <a:bodyPr>
            <a:normAutofit/>
          </a:bodyPr>
          <a:lstStyle/>
          <a:p>
            <a:pPr algn="l" rtl="0" eaLnBrk="1" hangingPunct="1">
              <a:defRPr/>
            </a:pPr>
            <a:r>
              <a:rPr lang="en-US" sz="2400" b="1" dirty="0" smtClean="0">
                <a:solidFill>
                  <a:schemeClr val="accent1">
                    <a:lumMod val="20000"/>
                    <a:lumOff val="80000"/>
                  </a:schemeClr>
                </a:solidFill>
              </a:rPr>
              <a:t>Pulmonary TB and HIV --- diagnosis is difficult</a:t>
            </a:r>
          </a:p>
          <a:p>
            <a:pPr lvl="1" algn="l" rtl="0" eaLnBrk="1" hangingPunct="1">
              <a:defRPr/>
            </a:pPr>
            <a:r>
              <a:rPr lang="en-US" sz="2400" b="1" dirty="0" smtClean="0">
                <a:solidFill>
                  <a:schemeClr val="accent1">
                    <a:lumMod val="20000"/>
                    <a:lumOff val="80000"/>
                  </a:schemeClr>
                </a:solidFill>
              </a:rPr>
              <a:t>sputum (-) in 40 %</a:t>
            </a:r>
          </a:p>
          <a:p>
            <a:pPr lvl="1" algn="l" rtl="0" eaLnBrk="1" hangingPunct="1">
              <a:defRPr/>
            </a:pPr>
            <a:r>
              <a:rPr lang="en-US" sz="2400" b="1" dirty="0" smtClean="0">
                <a:solidFill>
                  <a:schemeClr val="accent1">
                    <a:lumMod val="20000"/>
                    <a:lumOff val="80000"/>
                  </a:schemeClr>
                </a:solidFill>
              </a:rPr>
              <a:t>atypical  CXR</a:t>
            </a:r>
          </a:p>
          <a:p>
            <a:pPr lvl="1" algn="l" rtl="0" eaLnBrk="1" hangingPunct="1">
              <a:defRPr/>
            </a:pPr>
            <a:r>
              <a:rPr lang="en-US" sz="2400" b="1" dirty="0" smtClean="0">
                <a:solidFill>
                  <a:schemeClr val="accent1">
                    <a:lumMod val="20000"/>
                    <a:lumOff val="80000"/>
                  </a:schemeClr>
                </a:solidFill>
              </a:rPr>
              <a:t>negative PPD</a:t>
            </a:r>
            <a:endParaRPr lang="en-GB" sz="2400" b="1" dirty="0" smtClean="0">
              <a:solidFill>
                <a:schemeClr val="accent1">
                  <a:lumMod val="20000"/>
                  <a:lumOff val="80000"/>
                </a:schemeClr>
              </a:solidFill>
            </a:endParaRPr>
          </a:p>
        </p:txBody>
      </p:sp>
    </p:spTree>
    <p:extLst>
      <p:ext uri="{BB962C8B-B14F-4D97-AF65-F5344CB8AC3E}">
        <p14:creationId xmlns:p14="http://schemas.microsoft.com/office/powerpoint/2010/main" val="28520185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Latent TB Infection (LTBI)</a:t>
            </a:r>
            <a:endParaRPr lang="en-US" dirty="0"/>
          </a:p>
        </p:txBody>
      </p:sp>
      <p:sp>
        <p:nvSpPr>
          <p:cNvPr id="3" name="Content Placeholder 2"/>
          <p:cNvSpPr>
            <a:spLocks noGrp="1"/>
          </p:cNvSpPr>
          <p:nvPr>
            <p:ph idx="1"/>
          </p:nvPr>
        </p:nvSpPr>
        <p:spPr/>
        <p:txBody>
          <a:bodyPr/>
          <a:lstStyle/>
          <a:p>
            <a:pPr algn="l" rtl="0"/>
            <a:r>
              <a:rPr lang="en-US" dirty="0" err="1" smtClean="0"/>
              <a:t>Granulomas</a:t>
            </a:r>
            <a:r>
              <a:rPr lang="en-US" dirty="0" smtClean="0"/>
              <a:t> may persist (LTBI), or may break down to produce TB disease</a:t>
            </a:r>
          </a:p>
          <a:p>
            <a:pPr lvl="0" algn="l" rtl="0"/>
            <a:r>
              <a:rPr lang="en-US" dirty="0" smtClean="0"/>
              <a:t>2 to 8 weeks after infection, LTBI can be detected via TST or interferon-gamma release assay (IGRA)</a:t>
            </a:r>
          </a:p>
          <a:p>
            <a:pPr lvl="0" algn="l" rtl="0"/>
            <a:r>
              <a:rPr lang="en-US" dirty="0" smtClean="0"/>
              <a:t>The immune system is usually able to stop the multiplication of bacilli</a:t>
            </a:r>
          </a:p>
          <a:p>
            <a:pPr lvl="0" algn="l" rtl="0"/>
            <a:r>
              <a:rPr lang="en-US" dirty="0" smtClean="0"/>
              <a:t>Persons with LTBI are not infectious and do not spread organisms to others</a:t>
            </a:r>
          </a:p>
        </p:txBody>
      </p:sp>
    </p:spTree>
    <p:extLst>
      <p:ext uri="{BB962C8B-B14F-4D97-AF65-F5344CB8AC3E}">
        <p14:creationId xmlns:p14="http://schemas.microsoft.com/office/powerpoint/2010/main" val="373604641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TB Disease</a:t>
            </a:r>
            <a:endParaRPr lang="en-US" dirty="0"/>
          </a:p>
        </p:txBody>
      </p:sp>
      <p:sp>
        <p:nvSpPr>
          <p:cNvPr id="3" name="Content Placeholder 2"/>
          <p:cNvSpPr>
            <a:spLocks noGrp="1"/>
          </p:cNvSpPr>
          <p:nvPr>
            <p:ph idx="1"/>
          </p:nvPr>
        </p:nvSpPr>
        <p:spPr/>
        <p:txBody>
          <a:bodyPr/>
          <a:lstStyle/>
          <a:p>
            <a:pPr lvl="0" algn="l" rtl="0"/>
            <a:r>
              <a:rPr lang="en-US" dirty="0" smtClean="0"/>
              <a:t>In some, the </a:t>
            </a:r>
            <a:r>
              <a:rPr lang="en-US" dirty="0" err="1" smtClean="0"/>
              <a:t>granulomas</a:t>
            </a:r>
            <a:r>
              <a:rPr lang="en-US" dirty="0" smtClean="0"/>
              <a:t> break down, bacilli escape and multiply, resulting in TB disease</a:t>
            </a:r>
          </a:p>
          <a:p>
            <a:pPr lvl="0" algn="l" rtl="0"/>
            <a:r>
              <a:rPr lang="en-US" dirty="0" smtClean="0"/>
              <a:t>Can occur soon after infection, or years later</a:t>
            </a:r>
          </a:p>
          <a:p>
            <a:pPr lvl="0" algn="l" rtl="0"/>
            <a:r>
              <a:rPr lang="en-US" dirty="0" smtClean="0"/>
              <a:t>Persons with TB disease are usually infectious and can spread bacteria to others</a:t>
            </a:r>
          </a:p>
          <a:p>
            <a:pPr lvl="0" algn="l" rtl="0"/>
            <a:r>
              <a:rPr lang="en-US" dirty="0" smtClean="0"/>
              <a:t>Positive </a:t>
            </a:r>
            <a:r>
              <a:rPr lang="en-US" i="1" dirty="0" smtClean="0"/>
              <a:t>M. tb</a:t>
            </a:r>
            <a:r>
              <a:rPr lang="en-US" dirty="0" smtClean="0"/>
              <a:t> culture confirms TB diagnosis</a:t>
            </a:r>
          </a:p>
        </p:txBody>
      </p:sp>
    </p:spTree>
    <p:extLst>
      <p:ext uri="{BB962C8B-B14F-4D97-AF65-F5344CB8AC3E}">
        <p14:creationId xmlns:p14="http://schemas.microsoft.com/office/powerpoint/2010/main" val="57536246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dirty="0" smtClean="0"/>
              <a:t>LTBI vs. TB Disease</a:t>
            </a:r>
            <a:endParaRPr lang="en-US" sz="3200" dirty="0"/>
          </a:p>
        </p:txBody>
      </p:sp>
      <p:graphicFrame>
        <p:nvGraphicFramePr>
          <p:cNvPr id="7" name="Table 6"/>
          <p:cNvGraphicFramePr>
            <a:graphicFrameLocks noGrp="1"/>
          </p:cNvGraphicFramePr>
          <p:nvPr>
            <p:extLst>
              <p:ext uri="{D42A27DB-BD31-4B8C-83A1-F6EECF244321}">
                <p14:modId xmlns:p14="http://schemas.microsoft.com/office/powerpoint/2010/main" val="276252098"/>
              </p:ext>
            </p:extLst>
          </p:nvPr>
        </p:nvGraphicFramePr>
        <p:xfrm>
          <a:off x="457200" y="984843"/>
          <a:ext cx="8229600" cy="5111157"/>
        </p:xfrm>
        <a:graphic>
          <a:graphicData uri="http://schemas.openxmlformats.org/drawingml/2006/table">
            <a:tbl>
              <a:tblPr/>
              <a:tblGrid>
                <a:gridCol w="3958508"/>
                <a:gridCol w="4271092"/>
              </a:tblGrid>
              <a:tr h="380998">
                <a:tc>
                  <a:txBody>
                    <a:bodyPr/>
                    <a:lstStyle/>
                    <a:p>
                      <a:pPr marL="0" marR="0" algn="ctr" rtl="0">
                        <a:spcBef>
                          <a:spcPts val="0"/>
                        </a:spcBef>
                        <a:spcAft>
                          <a:spcPts val="0"/>
                        </a:spcAft>
                      </a:pPr>
                      <a:r>
                        <a:rPr lang="en-US" sz="1800" b="1" baseline="0" dirty="0">
                          <a:solidFill>
                            <a:srgbClr val="000099"/>
                          </a:solidFill>
                          <a:latin typeface="Arial"/>
                          <a:ea typeface="Times New Roman"/>
                          <a:cs typeface="Times New Roman"/>
                        </a:rPr>
                        <a:t>Person </a:t>
                      </a:r>
                      <a:r>
                        <a:rPr lang="en-US" sz="1800" b="1" baseline="0" dirty="0" smtClean="0">
                          <a:solidFill>
                            <a:srgbClr val="000099"/>
                          </a:solidFill>
                          <a:latin typeface="Arial"/>
                          <a:ea typeface="Times New Roman"/>
                          <a:cs typeface="Times New Roman"/>
                        </a:rPr>
                        <a:t>with LTBI </a:t>
                      </a:r>
                      <a:r>
                        <a:rPr lang="en-US" sz="1800" b="1" baseline="0" dirty="0">
                          <a:solidFill>
                            <a:srgbClr val="000099"/>
                          </a:solidFill>
                          <a:latin typeface="Arial"/>
                          <a:ea typeface="Times New Roman"/>
                          <a:cs typeface="Times New Roman"/>
                        </a:rPr>
                        <a:t>(Infected)</a:t>
                      </a:r>
                      <a:endParaRPr lang="en-US" sz="1800" b="1" baseline="0" dirty="0">
                        <a:solidFill>
                          <a:srgbClr val="000099"/>
                        </a:solidFill>
                        <a:latin typeface="Times New Roman"/>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ECFF"/>
                    </a:solidFill>
                  </a:tcPr>
                </a:tc>
                <a:tc>
                  <a:txBody>
                    <a:bodyPr/>
                    <a:lstStyle/>
                    <a:p>
                      <a:pPr marL="0" marR="0" algn="ctr" rtl="0">
                        <a:spcBef>
                          <a:spcPts val="0"/>
                        </a:spcBef>
                        <a:spcAft>
                          <a:spcPts val="0"/>
                        </a:spcAft>
                      </a:pPr>
                      <a:r>
                        <a:rPr lang="en-US" sz="1800" b="1" baseline="0" dirty="0">
                          <a:solidFill>
                            <a:srgbClr val="000099"/>
                          </a:solidFill>
                          <a:latin typeface="Arial"/>
                          <a:ea typeface="Times New Roman"/>
                          <a:cs typeface="Times New Roman"/>
                        </a:rPr>
                        <a:t>Person </a:t>
                      </a:r>
                      <a:r>
                        <a:rPr lang="en-US" sz="1800" b="1" baseline="0" dirty="0" smtClean="0">
                          <a:solidFill>
                            <a:srgbClr val="000099"/>
                          </a:solidFill>
                          <a:latin typeface="Arial"/>
                          <a:ea typeface="Times New Roman"/>
                          <a:cs typeface="Times New Roman"/>
                        </a:rPr>
                        <a:t>with TB </a:t>
                      </a:r>
                      <a:r>
                        <a:rPr lang="en-US" sz="1800" b="1" baseline="0" dirty="0">
                          <a:solidFill>
                            <a:srgbClr val="000099"/>
                          </a:solidFill>
                          <a:latin typeface="Arial"/>
                          <a:ea typeface="Times New Roman"/>
                          <a:cs typeface="Times New Roman"/>
                        </a:rPr>
                        <a:t>Disease (Infectious)</a:t>
                      </a:r>
                      <a:endParaRPr lang="en-US" sz="1800" b="1" baseline="0" dirty="0">
                        <a:solidFill>
                          <a:srgbClr val="000099"/>
                        </a:solidFill>
                        <a:latin typeface="Times New Roman"/>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ECFF"/>
                    </a:solidFill>
                  </a:tcPr>
                </a:tc>
              </a:tr>
              <a:tr h="727716">
                <a:tc>
                  <a:txBody>
                    <a:bodyPr/>
                    <a:lstStyle/>
                    <a:p>
                      <a:pPr marL="0" marR="0" algn="l" rtl="0">
                        <a:lnSpc>
                          <a:spcPct val="115000"/>
                        </a:lnSpc>
                        <a:spcBef>
                          <a:spcPts val="0"/>
                        </a:spcBef>
                        <a:spcAft>
                          <a:spcPts val="0"/>
                        </a:spcAft>
                      </a:pPr>
                      <a:r>
                        <a:rPr lang="en-US" sz="1600" b="1" dirty="0">
                          <a:solidFill>
                            <a:schemeClr val="bg2"/>
                          </a:solidFill>
                          <a:latin typeface="+mn-lt"/>
                          <a:ea typeface="Times New Roman"/>
                          <a:cs typeface="Times New Roman"/>
                        </a:rPr>
                        <a:t>Has a small amount of TB bacteria in his/her body that are alive, but inactive</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gn="l" rtl="0">
                        <a:lnSpc>
                          <a:spcPct val="115000"/>
                        </a:lnSpc>
                        <a:spcBef>
                          <a:spcPts val="0"/>
                        </a:spcBef>
                        <a:spcAft>
                          <a:spcPts val="0"/>
                        </a:spcAft>
                      </a:pPr>
                      <a:r>
                        <a:rPr lang="en-US" sz="1600" b="1" dirty="0">
                          <a:solidFill>
                            <a:schemeClr val="bg2"/>
                          </a:solidFill>
                          <a:latin typeface="+mn-lt"/>
                          <a:ea typeface="Times New Roman"/>
                          <a:cs typeface="Times New Roman"/>
                        </a:rPr>
                        <a:t>Has a large amount of active TB bacteria in his/her body</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363859">
                <a:tc>
                  <a:txBody>
                    <a:bodyPr/>
                    <a:lstStyle/>
                    <a:p>
                      <a:pPr marL="0" marR="0" algn="l" rtl="0">
                        <a:lnSpc>
                          <a:spcPct val="115000"/>
                        </a:lnSpc>
                        <a:spcBef>
                          <a:spcPts val="0"/>
                        </a:spcBef>
                        <a:spcAft>
                          <a:spcPts val="0"/>
                        </a:spcAft>
                      </a:pPr>
                      <a:r>
                        <a:rPr lang="en-US" sz="1600" b="1" dirty="0">
                          <a:solidFill>
                            <a:schemeClr val="bg2"/>
                          </a:solidFill>
                          <a:latin typeface="+mn-lt"/>
                          <a:ea typeface="Times New Roman"/>
                          <a:cs typeface="Times New Roman"/>
                        </a:rPr>
                        <a:t>Cannot spread TB bacteria to others</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gn="l" rtl="0">
                        <a:lnSpc>
                          <a:spcPct val="115000"/>
                        </a:lnSpc>
                        <a:spcBef>
                          <a:spcPts val="0"/>
                        </a:spcBef>
                        <a:spcAft>
                          <a:spcPts val="0"/>
                        </a:spcAft>
                      </a:pPr>
                      <a:r>
                        <a:rPr lang="en-US" sz="1600" b="1" dirty="0">
                          <a:solidFill>
                            <a:schemeClr val="bg2"/>
                          </a:solidFill>
                          <a:latin typeface="+mn-lt"/>
                          <a:ea typeface="Times New Roman"/>
                          <a:cs typeface="Times New Roman"/>
                        </a:rPr>
                        <a:t>May spread TB bacteria to others</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727716">
                <a:tc>
                  <a:txBody>
                    <a:bodyPr/>
                    <a:lstStyle/>
                    <a:p>
                      <a:pPr marL="0" marR="0" algn="l" rtl="0">
                        <a:lnSpc>
                          <a:spcPct val="115000"/>
                        </a:lnSpc>
                        <a:spcBef>
                          <a:spcPts val="0"/>
                        </a:spcBef>
                        <a:spcAft>
                          <a:spcPts val="0"/>
                        </a:spcAft>
                      </a:pPr>
                      <a:r>
                        <a:rPr lang="en-US" sz="1600" b="1" dirty="0">
                          <a:solidFill>
                            <a:schemeClr val="bg2"/>
                          </a:solidFill>
                          <a:latin typeface="+mn-lt"/>
                          <a:ea typeface="Times New Roman"/>
                          <a:cs typeface="Times New Roman"/>
                        </a:rPr>
                        <a:t>Does not feel sick, but may become sick if the bacteria become active in his/her body</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gn="l" rtl="0">
                        <a:lnSpc>
                          <a:spcPct val="115000"/>
                        </a:lnSpc>
                        <a:spcBef>
                          <a:spcPts val="0"/>
                        </a:spcBef>
                        <a:spcAft>
                          <a:spcPts val="0"/>
                        </a:spcAft>
                      </a:pPr>
                      <a:r>
                        <a:rPr lang="en-US" sz="1600" b="1" dirty="0">
                          <a:solidFill>
                            <a:schemeClr val="bg2"/>
                          </a:solidFill>
                          <a:latin typeface="+mn-lt"/>
                          <a:ea typeface="Times New Roman"/>
                          <a:cs typeface="Times New Roman"/>
                        </a:rPr>
                        <a:t>May feel sick and may have symptoms such as a cough, fever, and/or weight loss</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727716">
                <a:tc>
                  <a:txBody>
                    <a:bodyPr/>
                    <a:lstStyle/>
                    <a:p>
                      <a:pPr marL="0" marR="0" algn="l" rtl="0">
                        <a:lnSpc>
                          <a:spcPct val="115000"/>
                        </a:lnSpc>
                        <a:spcBef>
                          <a:spcPts val="0"/>
                        </a:spcBef>
                        <a:spcAft>
                          <a:spcPts val="0"/>
                        </a:spcAft>
                      </a:pPr>
                      <a:r>
                        <a:rPr lang="en-US" sz="1600" b="1" dirty="0">
                          <a:solidFill>
                            <a:schemeClr val="bg2"/>
                          </a:solidFill>
                          <a:latin typeface="+mn-lt"/>
                          <a:ea typeface="Times New Roman"/>
                          <a:cs typeface="Times New Roman"/>
                        </a:rPr>
                        <a:t>Usually has a TB skin test or TB blood test reaction indicating TB infection</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gn="l" rtl="0">
                        <a:lnSpc>
                          <a:spcPct val="115000"/>
                        </a:lnSpc>
                        <a:spcBef>
                          <a:spcPts val="0"/>
                        </a:spcBef>
                        <a:spcAft>
                          <a:spcPts val="0"/>
                        </a:spcAft>
                      </a:pPr>
                      <a:r>
                        <a:rPr lang="en-US" sz="1600" b="1" dirty="0">
                          <a:solidFill>
                            <a:schemeClr val="bg2"/>
                          </a:solidFill>
                          <a:latin typeface="+mn-lt"/>
                          <a:ea typeface="Times New Roman"/>
                          <a:cs typeface="Times New Roman"/>
                        </a:rPr>
                        <a:t>Usually has a TB skin test or TB blood test reaction indicating TB infection</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363859">
                <a:tc>
                  <a:txBody>
                    <a:bodyPr/>
                    <a:lstStyle/>
                    <a:p>
                      <a:pPr marL="0" marR="0" algn="l" rtl="0">
                        <a:lnSpc>
                          <a:spcPct val="115000"/>
                        </a:lnSpc>
                        <a:spcBef>
                          <a:spcPts val="0"/>
                        </a:spcBef>
                        <a:spcAft>
                          <a:spcPts val="0"/>
                        </a:spcAft>
                      </a:pPr>
                      <a:r>
                        <a:rPr lang="en-US" sz="1600" b="1" dirty="0">
                          <a:solidFill>
                            <a:schemeClr val="bg2"/>
                          </a:solidFill>
                          <a:latin typeface="+mn-lt"/>
                          <a:ea typeface="Times New Roman"/>
                          <a:cs typeface="Times New Roman"/>
                        </a:rPr>
                        <a:t>Radiograph is typically normal</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gn="l" rtl="0">
                        <a:lnSpc>
                          <a:spcPct val="115000"/>
                        </a:lnSpc>
                        <a:spcBef>
                          <a:spcPts val="0"/>
                        </a:spcBef>
                        <a:spcAft>
                          <a:spcPts val="0"/>
                        </a:spcAft>
                      </a:pPr>
                      <a:r>
                        <a:rPr lang="en-US" sz="1600" b="1" dirty="0">
                          <a:solidFill>
                            <a:schemeClr val="bg2"/>
                          </a:solidFill>
                          <a:latin typeface="+mn-lt"/>
                          <a:ea typeface="Times New Roman"/>
                          <a:cs typeface="Times New Roman"/>
                        </a:rPr>
                        <a:t>Radiograph may be abnormal</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363859">
                <a:tc>
                  <a:txBody>
                    <a:bodyPr/>
                    <a:lstStyle/>
                    <a:p>
                      <a:pPr marL="0" marR="0" algn="l" rtl="0">
                        <a:lnSpc>
                          <a:spcPct val="115000"/>
                        </a:lnSpc>
                        <a:spcBef>
                          <a:spcPts val="0"/>
                        </a:spcBef>
                        <a:spcAft>
                          <a:spcPts val="0"/>
                        </a:spcAft>
                      </a:pPr>
                      <a:r>
                        <a:rPr lang="en-US" sz="1600" b="1" dirty="0">
                          <a:solidFill>
                            <a:schemeClr val="bg2"/>
                          </a:solidFill>
                          <a:latin typeface="+mn-lt"/>
                          <a:ea typeface="Times New Roman"/>
                          <a:cs typeface="Times New Roman"/>
                        </a:rPr>
                        <a:t>Sputum smears and cultures are negative</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gn="l" rtl="0">
                        <a:lnSpc>
                          <a:spcPct val="115000"/>
                        </a:lnSpc>
                        <a:spcBef>
                          <a:spcPts val="0"/>
                        </a:spcBef>
                        <a:spcAft>
                          <a:spcPts val="0"/>
                        </a:spcAft>
                      </a:pPr>
                      <a:r>
                        <a:rPr lang="en-US" sz="1600" b="1" dirty="0">
                          <a:solidFill>
                            <a:schemeClr val="bg2"/>
                          </a:solidFill>
                          <a:latin typeface="+mn-lt"/>
                          <a:ea typeface="Times New Roman"/>
                          <a:cs typeface="Times New Roman"/>
                        </a:rPr>
                        <a:t>Sputum smears and cultures may be positive</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727716">
                <a:tc>
                  <a:txBody>
                    <a:bodyPr/>
                    <a:lstStyle/>
                    <a:p>
                      <a:pPr marL="0" marR="0" algn="l" rtl="0">
                        <a:lnSpc>
                          <a:spcPct val="115000"/>
                        </a:lnSpc>
                        <a:spcBef>
                          <a:spcPts val="0"/>
                        </a:spcBef>
                        <a:spcAft>
                          <a:spcPts val="0"/>
                        </a:spcAft>
                      </a:pPr>
                      <a:r>
                        <a:rPr lang="en-US" sz="1600" b="1" dirty="0">
                          <a:solidFill>
                            <a:schemeClr val="bg2"/>
                          </a:solidFill>
                          <a:latin typeface="+mn-lt"/>
                          <a:ea typeface="Times New Roman"/>
                          <a:cs typeface="Times New Roman"/>
                        </a:rPr>
                        <a:t>Should consider treatment for LTBI to prevent TB disease</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gn="l" rtl="0">
                        <a:lnSpc>
                          <a:spcPct val="115000"/>
                        </a:lnSpc>
                        <a:spcBef>
                          <a:spcPts val="0"/>
                        </a:spcBef>
                        <a:spcAft>
                          <a:spcPts val="0"/>
                        </a:spcAft>
                      </a:pPr>
                      <a:r>
                        <a:rPr lang="en-US" sz="1600" b="1" dirty="0">
                          <a:solidFill>
                            <a:schemeClr val="bg2"/>
                          </a:solidFill>
                          <a:latin typeface="+mn-lt"/>
                          <a:ea typeface="Times New Roman"/>
                          <a:cs typeface="Times New Roman"/>
                        </a:rPr>
                        <a:t>Needs treatment for TB disease</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363859">
                <a:tc>
                  <a:txBody>
                    <a:bodyPr/>
                    <a:lstStyle/>
                    <a:p>
                      <a:pPr marL="0" marR="0" algn="l" rtl="0">
                        <a:lnSpc>
                          <a:spcPct val="115000"/>
                        </a:lnSpc>
                        <a:spcBef>
                          <a:spcPts val="0"/>
                        </a:spcBef>
                        <a:spcAft>
                          <a:spcPts val="0"/>
                        </a:spcAft>
                      </a:pPr>
                      <a:r>
                        <a:rPr lang="en-US" sz="1600" b="1" dirty="0">
                          <a:solidFill>
                            <a:schemeClr val="bg2"/>
                          </a:solidFill>
                          <a:latin typeface="+mn-lt"/>
                          <a:ea typeface="Times New Roman"/>
                          <a:cs typeface="Times New Roman"/>
                        </a:rPr>
                        <a:t>Does not require respiratory isolation</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gn="l" rtl="0">
                        <a:lnSpc>
                          <a:spcPct val="115000"/>
                        </a:lnSpc>
                        <a:spcBef>
                          <a:spcPts val="0"/>
                        </a:spcBef>
                        <a:spcAft>
                          <a:spcPts val="0"/>
                        </a:spcAft>
                      </a:pPr>
                      <a:r>
                        <a:rPr lang="en-US" sz="1600" b="1" dirty="0">
                          <a:solidFill>
                            <a:schemeClr val="bg2"/>
                          </a:solidFill>
                          <a:latin typeface="+mn-lt"/>
                          <a:ea typeface="Times New Roman"/>
                          <a:cs typeface="Times New Roman"/>
                        </a:rPr>
                        <a:t>May require respiratory isolation</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363859">
                <a:tc>
                  <a:txBody>
                    <a:bodyPr/>
                    <a:lstStyle/>
                    <a:p>
                      <a:pPr marL="0" marR="0" algn="l" rtl="0">
                        <a:lnSpc>
                          <a:spcPct val="115000"/>
                        </a:lnSpc>
                        <a:spcBef>
                          <a:spcPts val="0"/>
                        </a:spcBef>
                        <a:spcAft>
                          <a:spcPts val="0"/>
                        </a:spcAft>
                      </a:pPr>
                      <a:r>
                        <a:rPr lang="en-US" sz="1600" b="1" dirty="0">
                          <a:solidFill>
                            <a:schemeClr val="bg2"/>
                          </a:solidFill>
                          <a:latin typeface="+mn-lt"/>
                          <a:ea typeface="Times New Roman"/>
                          <a:cs typeface="Times New Roman"/>
                        </a:rPr>
                        <a:t>Not a TB case</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gn="l" rtl="0">
                        <a:lnSpc>
                          <a:spcPct val="115000"/>
                        </a:lnSpc>
                        <a:spcBef>
                          <a:spcPts val="0"/>
                        </a:spcBef>
                        <a:spcAft>
                          <a:spcPts val="0"/>
                        </a:spcAft>
                      </a:pPr>
                      <a:r>
                        <a:rPr lang="en-US" sz="1600" b="1" dirty="0">
                          <a:solidFill>
                            <a:schemeClr val="bg2"/>
                          </a:solidFill>
                          <a:latin typeface="+mn-lt"/>
                          <a:ea typeface="Times New Roman"/>
                          <a:cs typeface="Times New Roman"/>
                        </a:rPr>
                        <a:t>A TB case</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7998518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914400" y="396875"/>
            <a:ext cx="7543800" cy="1087909"/>
          </a:xfrm>
        </p:spPr>
        <p:txBody>
          <a:bodyPr>
            <a:normAutofit/>
          </a:bodyPr>
          <a:lstStyle/>
          <a:p>
            <a:pPr>
              <a:lnSpc>
                <a:spcPts val="3000"/>
              </a:lnSpc>
              <a:defRPr/>
            </a:pPr>
            <a:r>
              <a:rPr lang="en-US" sz="3200" b="1" dirty="0">
                <a:solidFill>
                  <a:schemeClr val="accent1">
                    <a:lumMod val="20000"/>
                    <a:lumOff val="80000"/>
                  </a:schemeClr>
                </a:solidFill>
              </a:rPr>
              <a:t>Epidemiology</a:t>
            </a:r>
            <a:endParaRPr lang="en-GB" sz="3200" b="1" dirty="0">
              <a:solidFill>
                <a:schemeClr val="accent1">
                  <a:lumMod val="20000"/>
                  <a:lumOff val="80000"/>
                </a:schemeClr>
              </a:solidFill>
            </a:endParaRPr>
          </a:p>
        </p:txBody>
      </p:sp>
      <p:sp>
        <p:nvSpPr>
          <p:cNvPr id="4099" name="Rectangle 3"/>
          <p:cNvSpPr>
            <a:spLocks noGrp="1" noChangeArrowheads="1"/>
          </p:cNvSpPr>
          <p:nvPr>
            <p:ph idx="1"/>
          </p:nvPr>
        </p:nvSpPr>
        <p:spPr>
          <a:xfrm>
            <a:off x="755576" y="1484784"/>
            <a:ext cx="7543800" cy="4680520"/>
          </a:xfrm>
        </p:spPr>
        <p:txBody>
          <a:bodyPr>
            <a:normAutofit/>
          </a:bodyPr>
          <a:lstStyle/>
          <a:p>
            <a:pPr algn="l" rtl="0" eaLnBrk="1" hangingPunct="1">
              <a:lnSpc>
                <a:spcPct val="90000"/>
              </a:lnSpc>
              <a:defRPr/>
            </a:pPr>
            <a:r>
              <a:rPr lang="en-US" sz="2400" b="1" dirty="0" smtClean="0">
                <a:solidFill>
                  <a:schemeClr val="accent1">
                    <a:lumMod val="20000"/>
                    <a:lumOff val="80000"/>
                  </a:schemeClr>
                </a:solidFill>
              </a:rPr>
              <a:t>It is a world wide disease</a:t>
            </a:r>
          </a:p>
          <a:p>
            <a:pPr algn="l" rtl="0" eaLnBrk="1" hangingPunct="1">
              <a:lnSpc>
                <a:spcPct val="90000"/>
              </a:lnSpc>
              <a:defRPr/>
            </a:pPr>
            <a:r>
              <a:rPr lang="en-US" sz="2400" b="1" dirty="0" smtClean="0">
                <a:solidFill>
                  <a:schemeClr val="accent1">
                    <a:lumMod val="20000"/>
                    <a:lumOff val="80000"/>
                  </a:schemeClr>
                </a:solidFill>
              </a:rPr>
              <a:t>TB infects 1.7 billion with 3 million deaths/yr</a:t>
            </a:r>
          </a:p>
          <a:p>
            <a:pPr algn="l" rtl="0" eaLnBrk="1" hangingPunct="1">
              <a:lnSpc>
                <a:spcPct val="90000"/>
              </a:lnSpc>
              <a:defRPr/>
            </a:pPr>
            <a:r>
              <a:rPr lang="en-US" sz="2400" b="1" dirty="0" smtClean="0">
                <a:solidFill>
                  <a:schemeClr val="accent1">
                    <a:lumMod val="20000"/>
                    <a:lumOff val="80000"/>
                  </a:schemeClr>
                </a:solidFill>
              </a:rPr>
              <a:t>UK: 1st half of 20</a:t>
            </a:r>
            <a:r>
              <a:rPr lang="en-US" sz="2400" b="1" baseline="30000" dirty="0" smtClean="0">
                <a:solidFill>
                  <a:schemeClr val="accent1">
                    <a:lumMod val="20000"/>
                    <a:lumOff val="80000"/>
                  </a:schemeClr>
                </a:solidFill>
              </a:rPr>
              <a:t>th</a:t>
            </a:r>
            <a:r>
              <a:rPr lang="en-US" sz="2400" b="1" dirty="0" smtClean="0">
                <a:solidFill>
                  <a:schemeClr val="accent1">
                    <a:lumMod val="20000"/>
                    <a:lumOff val="80000"/>
                  </a:schemeClr>
                </a:solidFill>
              </a:rPr>
              <a:t> century: a lot of death secondary to TB epidemic</a:t>
            </a:r>
          </a:p>
          <a:p>
            <a:pPr algn="l" rtl="0" eaLnBrk="1" hangingPunct="1">
              <a:lnSpc>
                <a:spcPct val="90000"/>
              </a:lnSpc>
              <a:defRPr/>
            </a:pPr>
            <a:r>
              <a:rPr lang="en-US" sz="2400" b="1" dirty="0" smtClean="0">
                <a:solidFill>
                  <a:schemeClr val="accent1">
                    <a:lumMod val="20000"/>
                    <a:lumOff val="80000"/>
                  </a:schemeClr>
                </a:solidFill>
              </a:rPr>
              <a:t>90% of cases and 95% of death occurred in developing countries.</a:t>
            </a:r>
          </a:p>
          <a:p>
            <a:pPr algn="l" rtl="0" eaLnBrk="1" hangingPunct="1">
              <a:lnSpc>
                <a:spcPct val="90000"/>
              </a:lnSpc>
              <a:defRPr/>
            </a:pPr>
            <a:r>
              <a:rPr lang="en-US" sz="2400" b="1" dirty="0" smtClean="0">
                <a:solidFill>
                  <a:schemeClr val="accent1">
                    <a:lumMod val="20000"/>
                    <a:lumOff val="80000"/>
                  </a:schemeClr>
                </a:solidFill>
              </a:rPr>
              <a:t>No of cases in developed countries has declined because of: case </a:t>
            </a:r>
            <a:r>
              <a:rPr lang="en-US" sz="2400" b="1" dirty="0" err="1" smtClean="0">
                <a:solidFill>
                  <a:schemeClr val="accent1">
                    <a:lumMod val="20000"/>
                    <a:lumOff val="80000"/>
                  </a:schemeClr>
                </a:solidFill>
              </a:rPr>
              <a:t>finding&amp;RX</a:t>
            </a:r>
            <a:endParaRPr lang="en-US" sz="2400" b="1" dirty="0" smtClean="0">
              <a:solidFill>
                <a:schemeClr val="accent1">
                  <a:lumMod val="20000"/>
                  <a:lumOff val="80000"/>
                </a:schemeClr>
              </a:solidFill>
            </a:endParaRPr>
          </a:p>
          <a:p>
            <a:pPr algn="l" rtl="0" eaLnBrk="1" hangingPunct="1">
              <a:lnSpc>
                <a:spcPct val="90000"/>
              </a:lnSpc>
              <a:defRPr/>
            </a:pPr>
            <a:r>
              <a:rPr lang="en-US" sz="2400" b="1" dirty="0" smtClean="0">
                <a:solidFill>
                  <a:schemeClr val="accent1">
                    <a:lumMod val="20000"/>
                    <a:lumOff val="80000"/>
                  </a:schemeClr>
                </a:solidFill>
              </a:rPr>
              <a:t>Improved Nutrition</a:t>
            </a:r>
          </a:p>
          <a:p>
            <a:pPr eaLnBrk="1" hangingPunct="1">
              <a:lnSpc>
                <a:spcPct val="90000"/>
              </a:lnSpc>
              <a:buFont typeface="Wingdings" pitchFamily="2" charset="2"/>
              <a:buNone/>
              <a:defRPr/>
            </a:pPr>
            <a:endParaRPr lang="en-US" b="1" dirty="0" smtClean="0"/>
          </a:p>
          <a:p>
            <a:pPr eaLnBrk="1" hangingPunct="1">
              <a:lnSpc>
                <a:spcPct val="90000"/>
              </a:lnSpc>
              <a:defRPr/>
            </a:pPr>
            <a:endParaRPr lang="en-GB" b="1" dirty="0" smtClean="0"/>
          </a:p>
        </p:txBody>
      </p:sp>
    </p:spTree>
    <p:extLst>
      <p:ext uri="{BB962C8B-B14F-4D97-AF65-F5344CB8AC3E}">
        <p14:creationId xmlns:p14="http://schemas.microsoft.com/office/powerpoint/2010/main" val="34174046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defRPr/>
            </a:pPr>
            <a:r>
              <a:rPr lang="en-GB" sz="3200" b="1" dirty="0" smtClean="0">
                <a:solidFill>
                  <a:schemeClr val="accent1">
                    <a:lumMod val="20000"/>
                    <a:lumOff val="80000"/>
                  </a:schemeClr>
                </a:solidFill>
              </a:rPr>
              <a:t>Most Susceptible</a:t>
            </a:r>
            <a:endParaRPr lang="en-GB" sz="3200" b="1" dirty="0">
              <a:solidFill>
                <a:schemeClr val="accent1">
                  <a:lumMod val="20000"/>
                  <a:lumOff val="80000"/>
                </a:schemeClr>
              </a:solidFill>
            </a:endParaRPr>
          </a:p>
        </p:txBody>
      </p:sp>
      <p:sp>
        <p:nvSpPr>
          <p:cNvPr id="3" name="Content Placeholder 2"/>
          <p:cNvSpPr>
            <a:spLocks noGrp="1"/>
          </p:cNvSpPr>
          <p:nvPr>
            <p:ph idx="1"/>
          </p:nvPr>
        </p:nvSpPr>
        <p:spPr>
          <a:xfrm>
            <a:off x="285750" y="1447800"/>
            <a:ext cx="8643938" cy="4429472"/>
          </a:xfrm>
        </p:spPr>
        <p:txBody>
          <a:bodyPr>
            <a:noAutofit/>
          </a:bodyPr>
          <a:lstStyle/>
          <a:p>
            <a:pPr algn="l" rtl="0">
              <a:buFont typeface="Wingdings" pitchFamily="2" charset="2"/>
              <a:buChar char="Ø"/>
              <a:defRPr/>
            </a:pPr>
            <a:endParaRPr lang="en-GB" sz="2400" b="1" dirty="0" smtClean="0">
              <a:solidFill>
                <a:schemeClr val="accent1">
                  <a:lumMod val="20000"/>
                  <a:lumOff val="80000"/>
                </a:schemeClr>
              </a:solidFill>
            </a:endParaRPr>
          </a:p>
          <a:p>
            <a:pPr lvl="1" algn="l" rtl="0">
              <a:buFont typeface="Wingdings" pitchFamily="2" charset="2"/>
              <a:buChar char="Ø"/>
              <a:defRPr/>
            </a:pPr>
            <a:r>
              <a:rPr lang="en-GB" sz="2400" b="1" dirty="0" smtClean="0">
                <a:solidFill>
                  <a:schemeClr val="accent1">
                    <a:lumMod val="20000"/>
                    <a:lumOff val="80000"/>
                  </a:schemeClr>
                </a:solidFill>
              </a:rPr>
              <a:t>People at higher risk of TB infection </a:t>
            </a:r>
          </a:p>
          <a:p>
            <a:pPr lvl="2" algn="l" rtl="0">
              <a:defRPr/>
            </a:pPr>
            <a:r>
              <a:rPr lang="en-GB" b="1" dirty="0" smtClean="0">
                <a:solidFill>
                  <a:schemeClr val="accent1">
                    <a:lumMod val="20000"/>
                    <a:lumOff val="80000"/>
                  </a:schemeClr>
                </a:solidFill>
              </a:rPr>
              <a:t>Close contacts with people with infectious TB</a:t>
            </a:r>
          </a:p>
          <a:p>
            <a:pPr lvl="2" algn="l" rtl="0">
              <a:defRPr/>
            </a:pPr>
            <a:r>
              <a:rPr lang="en-GB" b="1" dirty="0" smtClean="0">
                <a:solidFill>
                  <a:schemeClr val="accent1">
                    <a:lumMod val="20000"/>
                    <a:lumOff val="80000"/>
                  </a:schemeClr>
                </a:solidFill>
              </a:rPr>
              <a:t>People born in areas where TB is common</a:t>
            </a:r>
          </a:p>
          <a:p>
            <a:pPr lvl="2" algn="l" rtl="0">
              <a:defRPr/>
            </a:pPr>
            <a:r>
              <a:rPr lang="en-GB" b="1" dirty="0" smtClean="0">
                <a:solidFill>
                  <a:schemeClr val="accent1">
                    <a:lumMod val="20000"/>
                    <a:lumOff val="80000"/>
                  </a:schemeClr>
                </a:solidFill>
              </a:rPr>
              <a:t>People with poor access to health care</a:t>
            </a:r>
          </a:p>
          <a:p>
            <a:pPr lvl="2" algn="l" rtl="0">
              <a:defRPr/>
            </a:pPr>
            <a:r>
              <a:rPr lang="en-GB" b="1" dirty="0" smtClean="0">
                <a:solidFill>
                  <a:schemeClr val="accent1">
                    <a:lumMod val="20000"/>
                    <a:lumOff val="80000"/>
                  </a:schemeClr>
                </a:solidFill>
              </a:rPr>
              <a:t>People who inject illicit drugs</a:t>
            </a:r>
          </a:p>
          <a:p>
            <a:pPr lvl="2" algn="l" rtl="0">
              <a:defRPr/>
            </a:pPr>
            <a:r>
              <a:rPr lang="en-GB" b="1" dirty="0" smtClean="0">
                <a:solidFill>
                  <a:schemeClr val="accent1">
                    <a:lumMod val="20000"/>
                    <a:lumOff val="80000"/>
                  </a:schemeClr>
                </a:solidFill>
              </a:rPr>
              <a:t>People who live or work in residential facilities</a:t>
            </a:r>
          </a:p>
          <a:p>
            <a:pPr lvl="2" algn="l" rtl="0">
              <a:defRPr/>
            </a:pPr>
            <a:r>
              <a:rPr lang="en-GB" b="1" dirty="0" smtClean="0">
                <a:solidFill>
                  <a:schemeClr val="accent1">
                    <a:lumMod val="20000"/>
                    <a:lumOff val="80000"/>
                  </a:schemeClr>
                </a:solidFill>
              </a:rPr>
              <a:t>Health care professionals</a:t>
            </a:r>
          </a:p>
          <a:p>
            <a:pPr lvl="2" algn="l" rtl="0">
              <a:defRPr/>
            </a:pPr>
            <a:r>
              <a:rPr lang="en-GB" b="1" dirty="0" smtClean="0">
                <a:solidFill>
                  <a:schemeClr val="accent1">
                    <a:lumMod val="20000"/>
                    <a:lumOff val="80000"/>
                  </a:schemeClr>
                </a:solidFill>
              </a:rPr>
              <a:t>The elderly</a:t>
            </a:r>
          </a:p>
        </p:txBody>
      </p:sp>
    </p:spTree>
    <p:extLst>
      <p:ext uri="{BB962C8B-B14F-4D97-AF65-F5344CB8AC3E}">
        <p14:creationId xmlns:p14="http://schemas.microsoft.com/office/powerpoint/2010/main" val="30839207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defRPr/>
            </a:pPr>
            <a:r>
              <a:rPr lang="en-GB" sz="3200" b="1" dirty="0" smtClean="0">
                <a:solidFill>
                  <a:schemeClr val="accent1">
                    <a:lumMod val="20000"/>
                    <a:lumOff val="80000"/>
                  </a:schemeClr>
                </a:solidFill>
                <a:effectLst>
                  <a:outerShdw blurRad="50800" dist="38100" algn="tr" rotWithShape="0">
                    <a:prstClr val="black">
                      <a:alpha val="40000"/>
                    </a:prstClr>
                  </a:outerShdw>
                </a:effectLst>
              </a:rPr>
              <a:t>Most Susceptible (Cont.)</a:t>
            </a:r>
            <a:endParaRPr lang="en-GB" sz="3200" b="1" dirty="0">
              <a:solidFill>
                <a:schemeClr val="accent1">
                  <a:lumMod val="20000"/>
                  <a:lumOff val="80000"/>
                </a:schemeClr>
              </a:solidFill>
            </a:endParaRPr>
          </a:p>
        </p:txBody>
      </p:sp>
      <p:sp>
        <p:nvSpPr>
          <p:cNvPr id="3" name="Content Placeholder 2"/>
          <p:cNvSpPr>
            <a:spLocks noGrp="1"/>
          </p:cNvSpPr>
          <p:nvPr>
            <p:ph idx="1"/>
          </p:nvPr>
        </p:nvSpPr>
        <p:spPr>
          <a:xfrm>
            <a:off x="457200" y="1600200"/>
            <a:ext cx="8435280" cy="4525963"/>
          </a:xfrm>
        </p:spPr>
        <p:txBody>
          <a:bodyPr>
            <a:noAutofit/>
          </a:bodyPr>
          <a:lstStyle/>
          <a:p>
            <a:pPr algn="l" rtl="0">
              <a:buFont typeface="Wingdings" pitchFamily="2" charset="2"/>
              <a:buChar char="Ø"/>
              <a:defRPr/>
            </a:pPr>
            <a:r>
              <a:rPr lang="en-GB" sz="2400" b="1" dirty="0" smtClean="0">
                <a:solidFill>
                  <a:schemeClr val="accent1">
                    <a:lumMod val="20000"/>
                    <a:lumOff val="80000"/>
                  </a:schemeClr>
                </a:solidFill>
              </a:rPr>
              <a:t>People at higher risk of active TB disease</a:t>
            </a:r>
            <a:br>
              <a:rPr lang="en-GB" sz="2400" b="1" dirty="0" smtClean="0">
                <a:solidFill>
                  <a:schemeClr val="accent1">
                    <a:lumMod val="20000"/>
                    <a:lumOff val="80000"/>
                  </a:schemeClr>
                </a:solidFill>
              </a:rPr>
            </a:br>
            <a:endParaRPr lang="en-GB" sz="2400" b="1" dirty="0" smtClean="0">
              <a:solidFill>
                <a:schemeClr val="accent1">
                  <a:lumMod val="20000"/>
                  <a:lumOff val="80000"/>
                </a:schemeClr>
              </a:solidFill>
            </a:endParaRPr>
          </a:p>
          <a:p>
            <a:pPr lvl="2" algn="l" rtl="0">
              <a:defRPr/>
            </a:pPr>
            <a:r>
              <a:rPr lang="en-GB" b="1" dirty="0" smtClean="0">
                <a:solidFill>
                  <a:schemeClr val="accent1">
                    <a:lumMod val="20000"/>
                    <a:lumOff val="80000"/>
                  </a:schemeClr>
                </a:solidFill>
              </a:rPr>
              <a:t>People with weak immune systems                                               (especially those with HIV or AIDS)</a:t>
            </a:r>
          </a:p>
          <a:p>
            <a:pPr lvl="2" algn="l" rtl="0">
              <a:defRPr/>
            </a:pPr>
            <a:r>
              <a:rPr lang="en-GB" b="1" dirty="0" smtClean="0">
                <a:solidFill>
                  <a:schemeClr val="accent1">
                    <a:lumMod val="20000"/>
                    <a:lumOff val="80000"/>
                  </a:schemeClr>
                </a:solidFill>
              </a:rPr>
              <a:t>People with diabetes or silicosis</a:t>
            </a:r>
          </a:p>
          <a:p>
            <a:pPr lvl="2" algn="l" rtl="0">
              <a:defRPr/>
            </a:pPr>
            <a:r>
              <a:rPr lang="en-GB" b="1" dirty="0" smtClean="0">
                <a:solidFill>
                  <a:schemeClr val="accent1">
                    <a:lumMod val="20000"/>
                    <a:lumOff val="80000"/>
                  </a:schemeClr>
                </a:solidFill>
              </a:rPr>
              <a:t>People infected within the last 2 years</a:t>
            </a:r>
          </a:p>
          <a:p>
            <a:pPr lvl="2" algn="l" rtl="0">
              <a:defRPr/>
            </a:pPr>
            <a:r>
              <a:rPr lang="en-GB" b="1" dirty="0" smtClean="0">
                <a:solidFill>
                  <a:schemeClr val="accent1">
                    <a:lumMod val="20000"/>
                    <a:lumOff val="80000"/>
                  </a:schemeClr>
                </a:solidFill>
              </a:rPr>
              <a:t>People with chest x-rays that show previous TB disease</a:t>
            </a:r>
          </a:p>
          <a:p>
            <a:pPr lvl="2" algn="l" rtl="0">
              <a:defRPr/>
            </a:pPr>
            <a:r>
              <a:rPr lang="en-GB" b="1" dirty="0" smtClean="0">
                <a:solidFill>
                  <a:schemeClr val="accent1">
                    <a:lumMod val="20000"/>
                    <a:lumOff val="80000"/>
                  </a:schemeClr>
                </a:solidFill>
              </a:rPr>
              <a:t>Illicit drug and alcohol abusers</a:t>
            </a:r>
          </a:p>
          <a:p>
            <a:pPr algn="l" rtl="0">
              <a:defRPr/>
            </a:pPr>
            <a:endParaRPr lang="en-GB" sz="2400" b="1" dirty="0">
              <a:solidFill>
                <a:schemeClr val="accent1">
                  <a:lumMod val="20000"/>
                  <a:lumOff val="80000"/>
                </a:schemeClr>
              </a:solidFill>
            </a:endParaRPr>
          </a:p>
        </p:txBody>
      </p:sp>
    </p:spTree>
    <p:extLst>
      <p:ext uri="{BB962C8B-B14F-4D97-AF65-F5344CB8AC3E}">
        <p14:creationId xmlns:p14="http://schemas.microsoft.com/office/powerpoint/2010/main" val="59006359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Persons at Higher Risk for Exposure to or Infection with TB</a:t>
            </a:r>
            <a:endParaRPr lang="en-US" dirty="0"/>
          </a:p>
        </p:txBody>
      </p:sp>
      <p:sp>
        <p:nvSpPr>
          <p:cNvPr id="3" name="Content Placeholder 2"/>
          <p:cNvSpPr>
            <a:spLocks noGrp="1"/>
          </p:cNvSpPr>
          <p:nvPr>
            <p:ph idx="1"/>
          </p:nvPr>
        </p:nvSpPr>
        <p:spPr>
          <a:xfrm>
            <a:off x="457200" y="1600201"/>
            <a:ext cx="8507288" cy="4191000"/>
          </a:xfrm>
        </p:spPr>
        <p:txBody>
          <a:bodyPr/>
          <a:lstStyle/>
          <a:p>
            <a:pPr lvl="0" algn="l" rtl="0"/>
            <a:r>
              <a:rPr lang="en-US" dirty="0" smtClean="0">
                <a:solidFill>
                  <a:schemeClr val="accent1">
                    <a:lumMod val="20000"/>
                    <a:lumOff val="80000"/>
                  </a:schemeClr>
                </a:solidFill>
              </a:rPr>
              <a:t>Close contacts of person known or suspected to have active TB</a:t>
            </a:r>
          </a:p>
          <a:p>
            <a:pPr lvl="0" algn="l" rtl="0"/>
            <a:r>
              <a:rPr lang="en-US" dirty="0" smtClean="0">
                <a:solidFill>
                  <a:schemeClr val="accent1">
                    <a:lumMod val="20000"/>
                    <a:lumOff val="80000"/>
                  </a:schemeClr>
                </a:solidFill>
              </a:rPr>
              <a:t>Foreign-born persons from areas where TB is common</a:t>
            </a:r>
          </a:p>
          <a:p>
            <a:pPr lvl="0" algn="l" rtl="0"/>
            <a:r>
              <a:rPr lang="en-US" dirty="0" smtClean="0">
                <a:solidFill>
                  <a:schemeClr val="accent1">
                    <a:lumMod val="20000"/>
                    <a:lumOff val="80000"/>
                  </a:schemeClr>
                </a:solidFill>
              </a:rPr>
              <a:t>Persons who visit TB-prevalent countries</a:t>
            </a:r>
          </a:p>
          <a:p>
            <a:pPr lvl="0" algn="l" rtl="0"/>
            <a:r>
              <a:rPr lang="en-US" dirty="0" smtClean="0">
                <a:solidFill>
                  <a:schemeClr val="accent1">
                    <a:lumMod val="20000"/>
                    <a:lumOff val="80000"/>
                  </a:schemeClr>
                </a:solidFill>
              </a:rPr>
              <a:t>Residents and employees of high-risk congregate settings</a:t>
            </a:r>
            <a:endParaRPr lang="en-US" dirty="0">
              <a:solidFill>
                <a:schemeClr val="accent1">
                  <a:lumMod val="20000"/>
                  <a:lumOff val="80000"/>
                </a:schemeClr>
              </a:solidFill>
            </a:endParaRPr>
          </a:p>
        </p:txBody>
      </p:sp>
    </p:spTree>
    <p:extLst>
      <p:ext uri="{BB962C8B-B14F-4D97-AF65-F5344CB8AC3E}">
        <p14:creationId xmlns:p14="http://schemas.microsoft.com/office/powerpoint/2010/main" val="46071611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Drug-Resistant TB</a:t>
            </a:r>
            <a:endParaRPr lang="en-US" dirty="0"/>
          </a:p>
        </p:txBody>
      </p:sp>
      <p:sp>
        <p:nvSpPr>
          <p:cNvPr id="3" name="Content Placeholder 2"/>
          <p:cNvSpPr>
            <a:spLocks noGrp="1"/>
          </p:cNvSpPr>
          <p:nvPr>
            <p:ph idx="1"/>
          </p:nvPr>
        </p:nvSpPr>
        <p:spPr/>
        <p:txBody>
          <a:bodyPr/>
          <a:lstStyle/>
          <a:p>
            <a:pPr lvl="0" algn="l" rtl="0"/>
            <a:r>
              <a:rPr lang="en-US" dirty="0" smtClean="0"/>
              <a:t>Caused by organisms resistant to one or more TB drugs</a:t>
            </a:r>
          </a:p>
          <a:p>
            <a:pPr lvl="0" algn="l" rtl="0"/>
            <a:r>
              <a:rPr lang="en-US" dirty="0" smtClean="0"/>
              <a:t>Transmitted same way as drug-susceptible TB, and no more infectious</a:t>
            </a:r>
          </a:p>
          <a:p>
            <a:pPr lvl="0" algn="l" rtl="0"/>
            <a:r>
              <a:rPr lang="en-US" dirty="0" smtClean="0"/>
              <a:t>Delay in detecting drug resistance may prolong period of infectiousness because of delay in starting correct treatment</a:t>
            </a:r>
          </a:p>
        </p:txBody>
      </p:sp>
    </p:spTree>
    <p:extLst>
      <p:ext uri="{BB962C8B-B14F-4D97-AF65-F5344CB8AC3E}">
        <p14:creationId xmlns:p14="http://schemas.microsoft.com/office/powerpoint/2010/main" val="186408967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Multidrug-Resistant (MDR) and Extensively Drug-Resistant (XDR) TB</a:t>
            </a:r>
            <a:endParaRPr lang="en-US" dirty="0"/>
          </a:p>
        </p:txBody>
      </p:sp>
      <p:sp>
        <p:nvSpPr>
          <p:cNvPr id="3" name="Content Placeholder 2"/>
          <p:cNvSpPr>
            <a:spLocks noGrp="1"/>
          </p:cNvSpPr>
          <p:nvPr>
            <p:ph idx="1"/>
          </p:nvPr>
        </p:nvSpPr>
        <p:spPr/>
        <p:txBody>
          <a:bodyPr/>
          <a:lstStyle/>
          <a:p>
            <a:pPr lvl="0" algn="l" rtl="0"/>
            <a:r>
              <a:rPr lang="en-US" dirty="0" smtClean="0"/>
              <a:t>MDR TB caused by bacteria resistant to best TB drugs, isoniazid and rifampin</a:t>
            </a:r>
          </a:p>
          <a:p>
            <a:pPr lvl="0" algn="l" rtl="0"/>
            <a:r>
              <a:rPr lang="en-US" dirty="0" smtClean="0"/>
              <a:t>XDR TB caused by organisms resistant to isoniazid and rifampin, plus fluoroquinolones and ≥1 of the 3 injectable second-line drugs</a:t>
            </a:r>
            <a:endParaRPr lang="en-US" dirty="0" smtClean="0">
              <a:solidFill>
                <a:srgbClr val="FF0000"/>
              </a:solidFill>
            </a:endParaRPr>
          </a:p>
        </p:txBody>
      </p:sp>
      <p:sp>
        <p:nvSpPr>
          <p:cNvPr id="5" name="Text Placeholder 4"/>
          <p:cNvSpPr>
            <a:spLocks noGrp="1"/>
          </p:cNvSpPr>
          <p:nvPr>
            <p:ph type="body" sz="quarter" idx="10"/>
          </p:nvPr>
        </p:nvSpPr>
        <p:spPr>
          <a:xfrm>
            <a:off x="457200" y="5943600"/>
            <a:ext cx="8229600" cy="457200"/>
          </a:xfrm>
        </p:spPr>
        <p:txBody>
          <a:bodyPr/>
          <a:lstStyle/>
          <a:p>
            <a:r>
              <a:rPr lang="en-US" dirty="0" smtClean="0">
                <a:solidFill>
                  <a:schemeClr val="accent1">
                    <a:lumMod val="20000"/>
                    <a:lumOff val="80000"/>
                  </a:schemeClr>
                </a:solidFill>
              </a:rPr>
              <a:t>*Often resistant to additional drugs</a:t>
            </a:r>
          </a:p>
          <a:p>
            <a:r>
              <a:rPr lang="en-US" dirty="0" smtClean="0">
                <a:solidFill>
                  <a:schemeClr val="accent1">
                    <a:lumMod val="20000"/>
                    <a:lumOff val="80000"/>
                  </a:schemeClr>
                </a:solidFill>
              </a:rPr>
              <a:t>**Resistant to any </a:t>
            </a:r>
            <a:r>
              <a:rPr lang="en-US" dirty="0" err="1" smtClean="0">
                <a:solidFill>
                  <a:schemeClr val="accent1">
                    <a:lumMod val="20000"/>
                    <a:lumOff val="80000"/>
                  </a:schemeClr>
                </a:solidFill>
              </a:rPr>
              <a:t>fluoroquinolone</a:t>
            </a:r>
            <a:r>
              <a:rPr lang="en-US" dirty="0" smtClean="0">
                <a:solidFill>
                  <a:schemeClr val="accent1">
                    <a:lumMod val="20000"/>
                    <a:lumOff val="80000"/>
                  </a:schemeClr>
                </a:solidFill>
              </a:rPr>
              <a:t> and at least one of three injectable second-line drugs  (i.e., </a:t>
            </a:r>
            <a:r>
              <a:rPr lang="en-US" dirty="0" err="1" smtClean="0">
                <a:solidFill>
                  <a:schemeClr val="accent1">
                    <a:lumMod val="20000"/>
                    <a:lumOff val="80000"/>
                  </a:schemeClr>
                </a:solidFill>
              </a:rPr>
              <a:t>amikacin</a:t>
            </a:r>
            <a:r>
              <a:rPr lang="en-US" dirty="0" smtClean="0">
                <a:solidFill>
                  <a:schemeClr val="accent1">
                    <a:lumMod val="20000"/>
                    <a:lumOff val="80000"/>
                  </a:schemeClr>
                </a:solidFill>
              </a:rPr>
              <a:t>, kanamycin, or </a:t>
            </a:r>
            <a:r>
              <a:rPr lang="en-US" dirty="0" err="1" smtClean="0">
                <a:solidFill>
                  <a:schemeClr val="accent1">
                    <a:lumMod val="20000"/>
                    <a:lumOff val="80000"/>
                  </a:schemeClr>
                </a:solidFill>
              </a:rPr>
              <a:t>capreomycin</a:t>
            </a:r>
            <a:endParaRPr lang="en-US" dirty="0">
              <a:solidFill>
                <a:schemeClr val="accent1">
                  <a:lumMod val="20000"/>
                  <a:lumOff val="80000"/>
                </a:schemeClr>
              </a:solidFill>
            </a:endParaRPr>
          </a:p>
        </p:txBody>
      </p:sp>
      <p:sp>
        <p:nvSpPr>
          <p:cNvPr id="16180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077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0792" name="Rectangle 2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160783" name="Group 15"/>
          <p:cNvGrpSpPr>
            <a:grpSpLocks noChangeAspect="1"/>
          </p:cNvGrpSpPr>
          <p:nvPr/>
        </p:nvGrpSpPr>
        <p:grpSpPr bwMode="auto">
          <a:xfrm>
            <a:off x="857250" y="3505200"/>
            <a:ext cx="6991350" cy="2506545"/>
            <a:chOff x="2286" y="8194"/>
            <a:chExt cx="9330" cy="3346"/>
          </a:xfrm>
        </p:grpSpPr>
        <p:sp>
          <p:nvSpPr>
            <p:cNvPr id="160791" name="AutoShape 23"/>
            <p:cNvSpPr>
              <a:spLocks noChangeAspect="1" noChangeArrowheads="1" noTextEdit="1"/>
            </p:cNvSpPr>
            <p:nvPr/>
          </p:nvSpPr>
          <p:spPr bwMode="auto">
            <a:xfrm>
              <a:off x="2286" y="8194"/>
              <a:ext cx="9330" cy="334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0790" name="Oval 22"/>
            <p:cNvSpPr>
              <a:spLocks noChangeArrowheads="1"/>
            </p:cNvSpPr>
            <p:nvPr/>
          </p:nvSpPr>
          <p:spPr bwMode="auto">
            <a:xfrm>
              <a:off x="2390" y="8313"/>
              <a:ext cx="9133" cy="3227"/>
            </a:xfrm>
            <a:prstGeom prst="ellipse">
              <a:avLst/>
            </a:prstGeom>
            <a:solidFill>
              <a:srgbClr val="F0DFF1">
                <a:alpha val="92000"/>
              </a:srgb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789" name="Oval 21"/>
            <p:cNvSpPr>
              <a:spLocks noChangeArrowheads="1"/>
            </p:cNvSpPr>
            <p:nvPr/>
          </p:nvSpPr>
          <p:spPr bwMode="auto">
            <a:xfrm>
              <a:off x="3270" y="8466"/>
              <a:ext cx="7980" cy="2894"/>
            </a:xfrm>
            <a:prstGeom prst="ellipse">
              <a:avLst/>
            </a:prstGeom>
            <a:solidFill>
              <a:srgbClr val="DDB3DF">
                <a:alpha val="92000"/>
              </a:srgb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788" name="Oval 20"/>
            <p:cNvSpPr>
              <a:spLocks noChangeArrowheads="1"/>
            </p:cNvSpPr>
            <p:nvPr/>
          </p:nvSpPr>
          <p:spPr bwMode="auto">
            <a:xfrm>
              <a:off x="4856" y="8661"/>
              <a:ext cx="6135" cy="2499"/>
            </a:xfrm>
            <a:prstGeom prst="ellipse">
              <a:avLst/>
            </a:prstGeom>
            <a:solidFill>
              <a:srgbClr val="C681C9">
                <a:alpha val="89000"/>
              </a:srgb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787" name="Oval 19"/>
            <p:cNvSpPr>
              <a:spLocks noChangeArrowheads="1"/>
            </p:cNvSpPr>
            <p:nvPr/>
          </p:nvSpPr>
          <p:spPr bwMode="auto">
            <a:xfrm>
              <a:off x="7418" y="8868"/>
              <a:ext cx="3206" cy="2093"/>
            </a:xfrm>
            <a:prstGeom prst="ellipse">
              <a:avLst/>
            </a:prstGeom>
            <a:solidFill>
              <a:srgbClr val="7E3881"/>
            </a:solidFill>
            <a:ln w="9525">
              <a:solidFill>
                <a:srgbClr val="000000"/>
              </a:solidFill>
              <a:round/>
              <a:headEnd/>
              <a:tailEnd/>
            </a:ln>
          </p:spPr>
          <p:txBody>
            <a:bodyPr vert="horz" wrap="square" lIns="60350" tIns="30175" rIns="60350" bIns="30175"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60786" name="Text Box 18"/>
            <p:cNvSpPr txBox="1">
              <a:spLocks noChangeArrowheads="1"/>
            </p:cNvSpPr>
            <p:nvPr/>
          </p:nvSpPr>
          <p:spPr bwMode="auto">
            <a:xfrm>
              <a:off x="5263" y="8992"/>
              <a:ext cx="2237" cy="2041"/>
            </a:xfrm>
            <a:prstGeom prst="rect">
              <a:avLst/>
            </a:prstGeom>
            <a:noFill/>
            <a:ln w="9525">
              <a:noFill/>
              <a:miter lim="800000"/>
              <a:headEnd/>
              <a:tailEnd/>
            </a:ln>
          </p:spPr>
          <p:txBody>
            <a:bodyPr vert="horz" wrap="square" lIns="60350" tIns="30175" rIns="60350" bIns="3017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MDR TB*</a:t>
              </a:r>
              <a:endParaRPr kumimoji="0" lang="en-US" sz="11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with drug resistance to at least the first-line drugs </a:t>
              </a:r>
              <a:r>
                <a:rPr kumimoji="0" lang="en-US" sz="1200" b="1" i="0" u="none" strike="noStrike" cap="none" normalizeH="0" baseline="0" dirty="0" err="1" smtClean="0">
                  <a:ln>
                    <a:noFill/>
                  </a:ln>
                  <a:solidFill>
                    <a:srgbClr val="FFFFFF"/>
                  </a:solidFill>
                  <a:effectLst/>
                  <a:latin typeface="Arial" pitchFamily="34" charset="0"/>
                  <a:ea typeface="Times New Roman" pitchFamily="18" charset="0"/>
                  <a:cs typeface="Arial" pitchFamily="34" charset="0"/>
                </a:rPr>
                <a:t>isoniazid</a:t>
              </a:r>
              <a:r>
                <a:rPr kumimoji="0" lang="en-US" sz="1200" b="1"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 and </a:t>
              </a:r>
              <a:r>
                <a:rPr kumimoji="0" lang="en-US" sz="1200" b="1" i="0" u="none" strike="noStrike" cap="none" normalizeH="0" baseline="0" dirty="0" err="1" smtClean="0">
                  <a:ln>
                    <a:noFill/>
                  </a:ln>
                  <a:solidFill>
                    <a:srgbClr val="FFFFFF"/>
                  </a:solidFill>
                  <a:effectLst/>
                  <a:latin typeface="Arial" pitchFamily="34" charset="0"/>
                  <a:ea typeface="Times New Roman" pitchFamily="18" charset="0"/>
                  <a:cs typeface="Arial" pitchFamily="34" charset="0"/>
                </a:rPr>
                <a:t>rifampin</a:t>
              </a:r>
              <a:endParaRPr kumimoji="0" lang="en-US" sz="1800" b="0" i="0" u="none" strike="noStrike" cap="none" normalizeH="0" baseline="0" dirty="0" smtClean="0">
                <a:ln>
                  <a:noFill/>
                </a:ln>
                <a:solidFill>
                  <a:schemeClr val="tx1"/>
                </a:solidFill>
                <a:effectLst/>
                <a:latin typeface="Arial" pitchFamily="34" charset="0"/>
              </a:endParaRPr>
            </a:p>
          </p:txBody>
        </p:sp>
        <p:sp>
          <p:nvSpPr>
            <p:cNvPr id="160785" name="Text Box 17"/>
            <p:cNvSpPr txBox="1">
              <a:spLocks noChangeArrowheads="1"/>
            </p:cNvSpPr>
            <p:nvPr/>
          </p:nvSpPr>
          <p:spPr bwMode="auto">
            <a:xfrm>
              <a:off x="2975" y="9207"/>
              <a:ext cx="2486" cy="1275"/>
            </a:xfrm>
            <a:prstGeom prst="rect">
              <a:avLst/>
            </a:prstGeom>
            <a:noFill/>
            <a:ln w="9525">
              <a:noFill/>
              <a:miter lim="800000"/>
              <a:headEnd/>
              <a:tailEnd/>
            </a:ln>
          </p:spPr>
          <p:txBody>
            <a:bodyPr vert="horz" wrap="square" lIns="60350" tIns="30175" rIns="60350" bIns="3017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TB </a:t>
              </a:r>
              <a:br>
                <a:rPr kumimoji="0" 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with </a:t>
              </a:r>
              <a:r>
                <a:rPr kumimoji="0" lang="en-US" sz="1200" b="1" i="0" u="sng" strike="noStrike" cap="none" normalizeH="0" baseline="0" dirty="0" smtClean="0">
                  <a:ln>
                    <a:noFill/>
                  </a:ln>
                  <a:solidFill>
                    <a:srgbClr val="000000"/>
                  </a:solidFill>
                  <a:effectLst/>
                  <a:latin typeface="Arial" pitchFamily="34" charset="0"/>
                  <a:ea typeface="Times New Roman" pitchFamily="18" charset="0"/>
                  <a:cs typeface="Arial" pitchFamily="34" charset="0"/>
                </a:rPr>
                <a:t>any</a:t>
              </a:r>
              <a:r>
                <a:rPr kumimoji="0" 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br>
                <a:rPr kumimoji="0" 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drug </a:t>
              </a:r>
              <a:br>
                <a:rPr kumimoji="0" 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resistance</a:t>
              </a:r>
              <a:endParaRPr kumimoji="0" lang="en-US" sz="1800" b="0" i="0" u="none" strike="noStrike" cap="none" normalizeH="0" baseline="0" dirty="0" smtClean="0">
                <a:ln>
                  <a:noFill/>
                </a:ln>
                <a:solidFill>
                  <a:schemeClr val="tx1"/>
                </a:solidFill>
                <a:effectLst/>
                <a:latin typeface="Arial" pitchFamily="34" charset="0"/>
              </a:endParaRPr>
            </a:p>
          </p:txBody>
        </p:sp>
        <p:sp>
          <p:nvSpPr>
            <p:cNvPr id="160784" name="Text Box 16"/>
            <p:cNvSpPr txBox="1">
              <a:spLocks noChangeArrowheads="1"/>
            </p:cNvSpPr>
            <p:nvPr/>
          </p:nvSpPr>
          <p:spPr bwMode="auto">
            <a:xfrm>
              <a:off x="7616" y="8991"/>
              <a:ext cx="2834" cy="2041"/>
            </a:xfrm>
            <a:prstGeom prst="rect">
              <a:avLst/>
            </a:prstGeom>
            <a:noFill/>
            <a:ln w="9525">
              <a:noFill/>
              <a:miter lim="800000"/>
              <a:headEnd/>
              <a:tailEnd/>
            </a:ln>
          </p:spPr>
          <p:txBody>
            <a:bodyPr vert="horz" wrap="square" lIns="60350" tIns="30175" rIns="60350" bIns="3017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XDR TB**</a:t>
              </a:r>
              <a:endParaRPr kumimoji="0" lang="en-US" sz="11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with drug resistance</a:t>
              </a:r>
              <a:br>
                <a:rPr kumimoji="0" lang="en-US" sz="1200" b="1"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br>
              <a:r>
                <a:rPr kumimoji="0" lang="en-US" sz="1200" b="1"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to the first-line drugs  </a:t>
              </a:r>
              <a:r>
                <a:rPr kumimoji="0" lang="en-US" sz="1200" b="1" i="0" u="none" strike="noStrike" cap="none" normalizeH="0" baseline="0" dirty="0" err="1" smtClean="0">
                  <a:ln>
                    <a:noFill/>
                  </a:ln>
                  <a:solidFill>
                    <a:srgbClr val="FFFFFF"/>
                  </a:solidFill>
                  <a:effectLst/>
                  <a:latin typeface="Arial" pitchFamily="34" charset="0"/>
                  <a:ea typeface="Times New Roman" pitchFamily="18" charset="0"/>
                  <a:cs typeface="Arial" pitchFamily="34" charset="0"/>
                </a:rPr>
                <a:t>isoniazid</a:t>
              </a:r>
              <a:r>
                <a:rPr kumimoji="0" lang="en-US" sz="1200" b="1"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 and </a:t>
              </a:r>
              <a:r>
                <a:rPr kumimoji="0" lang="en-US" sz="1200" b="1" i="0" u="none" strike="noStrike" cap="none" normalizeH="0" baseline="0" dirty="0" err="1" smtClean="0">
                  <a:ln>
                    <a:noFill/>
                  </a:ln>
                  <a:solidFill>
                    <a:srgbClr val="FFFFFF"/>
                  </a:solidFill>
                  <a:effectLst/>
                  <a:latin typeface="Arial" pitchFamily="34" charset="0"/>
                  <a:ea typeface="Times New Roman" pitchFamily="18" charset="0"/>
                  <a:cs typeface="Arial" pitchFamily="34" charset="0"/>
                </a:rPr>
                <a:t>rifampin</a:t>
              </a:r>
              <a:r>
                <a:rPr kumimoji="0" lang="en-US" sz="1200" b="1"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 and to specific second-line drugs</a:t>
              </a:r>
              <a:endParaRPr kumimoji="0" lang="en-US" sz="1800" b="0" i="0" u="none" strike="noStrike" cap="none" normalizeH="0" baseline="0" dirty="0" smtClean="0">
                <a:ln>
                  <a:noFill/>
                </a:ln>
                <a:solidFill>
                  <a:schemeClr val="tx1"/>
                </a:solidFill>
                <a:effectLst/>
                <a:latin typeface="Arial" pitchFamily="34" charset="0"/>
              </a:endParaRPr>
            </a:p>
          </p:txBody>
        </p:sp>
      </p:grpSp>
      <p:sp>
        <p:nvSpPr>
          <p:cNvPr id="35" name="Text Box 17"/>
          <p:cNvSpPr txBox="1">
            <a:spLocks noChangeArrowheads="1"/>
          </p:cNvSpPr>
          <p:nvPr/>
        </p:nvSpPr>
        <p:spPr bwMode="auto">
          <a:xfrm>
            <a:off x="1066800" y="4563945"/>
            <a:ext cx="457200" cy="533400"/>
          </a:xfrm>
          <a:prstGeom prst="rect">
            <a:avLst/>
          </a:prstGeom>
          <a:noFill/>
          <a:ln w="9525">
            <a:noFill/>
            <a:miter lim="800000"/>
            <a:headEnd/>
            <a:tailEnd/>
          </a:ln>
        </p:spPr>
        <p:txBody>
          <a:bodyPr vert="horz" wrap="square" lIns="60350" tIns="30175" rIns="60350" bIns="3017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All</a:t>
            </a:r>
          </a:p>
          <a:p>
            <a:pPr marL="0" marR="0" lvl="0" indent="0" algn="ctr" defTabSz="914400" rtl="0" eaLnBrk="1" fontAlgn="base" latinLnBrk="0" hangingPunct="1">
              <a:lnSpc>
                <a:spcPct val="100000"/>
              </a:lnSpc>
              <a:spcBef>
                <a:spcPct val="0"/>
              </a:spcBef>
              <a:spcAft>
                <a:spcPct val="0"/>
              </a:spcAft>
              <a:buClrTx/>
              <a:buSzTx/>
              <a:buFontTx/>
              <a:buNone/>
              <a:tabLst/>
            </a:pPr>
            <a:r>
              <a:rPr lang="en-US" sz="1200" b="1" dirty="0" smtClean="0">
                <a:solidFill>
                  <a:srgbClr val="000000"/>
                </a:solidFill>
                <a:latin typeface="Arial" pitchFamily="34" charset="0"/>
                <a:cs typeface="Arial" pitchFamily="34" charset="0"/>
              </a:rPr>
              <a:t>TB</a:t>
            </a:r>
            <a:endParaRPr kumimoji="0" lang="en-US" sz="18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328140489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295400"/>
          </a:xfrm>
        </p:spPr>
        <p:txBody>
          <a:bodyPr/>
          <a:lstStyle/>
          <a:p>
            <a:r>
              <a:rPr lang="en-US" dirty="0" smtClean="0"/>
              <a:t>Diagnosis </a:t>
            </a:r>
            <a:br>
              <a:rPr lang="en-US" dirty="0" smtClean="0"/>
            </a:br>
            <a:r>
              <a:rPr lang="en-US" dirty="0" smtClean="0">
                <a:solidFill>
                  <a:srgbClr val="FF0000"/>
                </a:solidFill>
              </a:rPr>
              <a:t> </a:t>
            </a:r>
            <a:endParaRPr lang="en-US" sz="1200" dirty="0">
              <a:solidFill>
                <a:srgbClr val="FF0000"/>
              </a:solidFill>
            </a:endParaRPr>
          </a:p>
        </p:txBody>
      </p:sp>
      <p:sp>
        <p:nvSpPr>
          <p:cNvPr id="3" name="Content Placeholder 2"/>
          <p:cNvSpPr>
            <a:spLocks noGrp="1"/>
          </p:cNvSpPr>
          <p:nvPr>
            <p:ph idx="1"/>
          </p:nvPr>
        </p:nvSpPr>
        <p:spPr/>
        <p:txBody>
          <a:bodyPr/>
          <a:lstStyle/>
          <a:p>
            <a:pPr marL="0" lvl="0" indent="0" algn="l" rtl="0">
              <a:buNone/>
            </a:pPr>
            <a:r>
              <a:rPr lang="en-US" dirty="0"/>
              <a:t>Medical Evaluation for TB </a:t>
            </a:r>
            <a:br>
              <a:rPr lang="en-US" dirty="0"/>
            </a:br>
            <a:endParaRPr lang="en-US" dirty="0" smtClean="0"/>
          </a:p>
          <a:p>
            <a:pPr lvl="0" algn="l" rtl="0"/>
            <a:r>
              <a:rPr lang="en-US" dirty="0" smtClean="0"/>
              <a:t>Medical history</a:t>
            </a:r>
          </a:p>
          <a:p>
            <a:pPr lvl="0" algn="l" rtl="0"/>
            <a:r>
              <a:rPr lang="en-US" dirty="0" smtClean="0"/>
              <a:t>Physical examination</a:t>
            </a:r>
          </a:p>
          <a:p>
            <a:pPr lvl="0" algn="l" rtl="0"/>
            <a:r>
              <a:rPr lang="en-US" dirty="0" smtClean="0"/>
              <a:t>Test for TB infection</a:t>
            </a:r>
          </a:p>
          <a:p>
            <a:pPr lvl="0" algn="l" rtl="0"/>
            <a:r>
              <a:rPr lang="en-US" dirty="0" smtClean="0"/>
              <a:t>Chest radiograph</a:t>
            </a:r>
          </a:p>
          <a:p>
            <a:pPr lvl="0" algn="l" rtl="0"/>
            <a:r>
              <a:rPr lang="en-US" dirty="0" smtClean="0"/>
              <a:t>Bacteriologic examination</a:t>
            </a:r>
          </a:p>
        </p:txBody>
      </p:sp>
    </p:spTree>
    <p:extLst>
      <p:ext uri="{BB962C8B-B14F-4D97-AF65-F5344CB8AC3E}">
        <p14:creationId xmlns:p14="http://schemas.microsoft.com/office/powerpoint/2010/main" val="212333758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Evaluation for TB (cont.)</a:t>
            </a:r>
            <a:br>
              <a:rPr lang="en-US" dirty="0" smtClean="0"/>
            </a:br>
            <a:r>
              <a:rPr lang="en-US" sz="2400" dirty="0" smtClean="0"/>
              <a:t>1. Medical History (cont.)</a:t>
            </a:r>
            <a:endParaRPr lang="en-US" sz="2400" dirty="0"/>
          </a:p>
        </p:txBody>
      </p:sp>
      <p:sp>
        <p:nvSpPr>
          <p:cNvPr id="3" name="Content Placeholder 2"/>
          <p:cNvSpPr>
            <a:spLocks noGrp="1"/>
          </p:cNvSpPr>
          <p:nvPr>
            <p:ph idx="1"/>
          </p:nvPr>
        </p:nvSpPr>
        <p:spPr/>
        <p:txBody>
          <a:bodyPr/>
          <a:lstStyle/>
          <a:p>
            <a:pPr algn="l" rtl="0">
              <a:buNone/>
            </a:pPr>
            <a:r>
              <a:rPr lang="en-US" dirty="0" smtClean="0"/>
              <a:t>Symptoms of pulmonary TB:</a:t>
            </a:r>
          </a:p>
          <a:p>
            <a:pPr lvl="0" algn="l" rtl="0"/>
            <a:r>
              <a:rPr lang="en-US" dirty="0" smtClean="0"/>
              <a:t>Prolonged cough (3 weeks or longer), </a:t>
            </a:r>
            <a:r>
              <a:rPr lang="en-US" dirty="0" err="1" smtClean="0"/>
              <a:t>hemoptysis</a:t>
            </a:r>
            <a:endParaRPr lang="en-US" dirty="0" smtClean="0"/>
          </a:p>
          <a:p>
            <a:pPr lvl="0" algn="l" rtl="0"/>
            <a:r>
              <a:rPr lang="en-US" dirty="0" smtClean="0"/>
              <a:t>Chest pain</a:t>
            </a:r>
          </a:p>
          <a:p>
            <a:pPr lvl="0" algn="l" rtl="0"/>
            <a:r>
              <a:rPr lang="en-US" dirty="0" smtClean="0"/>
              <a:t>Loss of appetite, unexplained weight loss</a:t>
            </a:r>
          </a:p>
          <a:p>
            <a:pPr lvl="0" algn="l" rtl="0"/>
            <a:r>
              <a:rPr lang="en-US" dirty="0" smtClean="0"/>
              <a:t>Night sweats, fever</a:t>
            </a:r>
          </a:p>
          <a:p>
            <a:pPr lvl="0" algn="l" rtl="0"/>
            <a:r>
              <a:rPr lang="en-US" dirty="0" smtClean="0"/>
              <a:t>Fatigue</a:t>
            </a:r>
          </a:p>
        </p:txBody>
      </p:sp>
    </p:spTree>
    <p:extLst>
      <p:ext uri="{BB962C8B-B14F-4D97-AF65-F5344CB8AC3E}">
        <p14:creationId xmlns:p14="http://schemas.microsoft.com/office/powerpoint/2010/main" val="226723290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914400" y="396875"/>
            <a:ext cx="7543800" cy="1431925"/>
          </a:xfrm>
        </p:spPr>
        <p:txBody>
          <a:bodyPr/>
          <a:lstStyle/>
          <a:p>
            <a:pPr eaLnBrk="1" hangingPunct="1">
              <a:defRPr/>
            </a:pPr>
            <a:r>
              <a:rPr lang="en-US" sz="2800" b="1" dirty="0" smtClean="0">
                <a:solidFill>
                  <a:schemeClr val="accent1">
                    <a:lumMod val="20000"/>
                    <a:lumOff val="80000"/>
                  </a:schemeClr>
                </a:solidFill>
              </a:rPr>
              <a:t>Diagnosis</a:t>
            </a:r>
            <a:endParaRPr lang="en-GB" sz="2800" b="1" dirty="0">
              <a:solidFill>
                <a:schemeClr val="accent1">
                  <a:lumMod val="20000"/>
                  <a:lumOff val="80000"/>
                </a:schemeClr>
              </a:solidFill>
            </a:endParaRPr>
          </a:p>
        </p:txBody>
      </p:sp>
      <p:sp>
        <p:nvSpPr>
          <p:cNvPr id="24579" name="Rectangle 3"/>
          <p:cNvSpPr>
            <a:spLocks noGrp="1" noChangeArrowheads="1"/>
          </p:cNvSpPr>
          <p:nvPr>
            <p:ph idx="1"/>
          </p:nvPr>
        </p:nvSpPr>
        <p:spPr>
          <a:xfrm>
            <a:off x="914400" y="1905000"/>
            <a:ext cx="7543800" cy="4953000"/>
          </a:xfrm>
        </p:spPr>
        <p:txBody>
          <a:bodyPr>
            <a:normAutofit/>
          </a:bodyPr>
          <a:lstStyle/>
          <a:p>
            <a:pPr algn="l" rtl="0" eaLnBrk="1" hangingPunct="1">
              <a:lnSpc>
                <a:spcPct val="90000"/>
              </a:lnSpc>
              <a:defRPr/>
            </a:pPr>
            <a:r>
              <a:rPr lang="en-US" sz="2400" b="1" dirty="0" smtClean="0">
                <a:solidFill>
                  <a:schemeClr val="accent1">
                    <a:lumMod val="20000"/>
                    <a:lumOff val="80000"/>
                  </a:schemeClr>
                </a:solidFill>
              </a:rPr>
              <a:t>For any respiratory symptoms:</a:t>
            </a:r>
          </a:p>
          <a:p>
            <a:pPr algn="l" rtl="0" eaLnBrk="1" hangingPunct="1">
              <a:lnSpc>
                <a:spcPct val="90000"/>
              </a:lnSpc>
              <a:defRPr/>
            </a:pPr>
            <a:r>
              <a:rPr lang="en-US" sz="2400" b="1" dirty="0" smtClean="0">
                <a:solidFill>
                  <a:schemeClr val="accent1">
                    <a:lumMod val="20000"/>
                    <a:lumOff val="80000"/>
                  </a:schemeClr>
                </a:solidFill>
              </a:rPr>
              <a:t>Do chest x-ray … if abnormal ---</a:t>
            </a:r>
          </a:p>
          <a:p>
            <a:pPr lvl="1" algn="l" rtl="0" eaLnBrk="1" hangingPunct="1">
              <a:lnSpc>
                <a:spcPct val="90000"/>
              </a:lnSpc>
              <a:defRPr/>
            </a:pPr>
            <a:r>
              <a:rPr lang="en-US" sz="2400" b="1" dirty="0" smtClean="0">
                <a:solidFill>
                  <a:schemeClr val="accent1">
                    <a:lumMod val="20000"/>
                    <a:lumOff val="80000"/>
                  </a:schemeClr>
                </a:solidFill>
              </a:rPr>
              <a:t>Sputum for:</a:t>
            </a:r>
          </a:p>
          <a:p>
            <a:pPr lvl="2" algn="l" rtl="0" eaLnBrk="1" hangingPunct="1">
              <a:lnSpc>
                <a:spcPct val="90000"/>
              </a:lnSpc>
              <a:defRPr/>
            </a:pPr>
            <a:r>
              <a:rPr lang="en-US" b="1" dirty="0" smtClean="0">
                <a:solidFill>
                  <a:schemeClr val="accent1">
                    <a:lumMod val="20000"/>
                    <a:lumOff val="80000"/>
                  </a:schemeClr>
                </a:solidFill>
              </a:rPr>
              <a:t>Zn stain </a:t>
            </a:r>
          </a:p>
          <a:p>
            <a:pPr lvl="2" algn="l" rtl="0" eaLnBrk="1" hangingPunct="1">
              <a:lnSpc>
                <a:spcPct val="90000"/>
              </a:lnSpc>
              <a:defRPr/>
            </a:pPr>
            <a:r>
              <a:rPr lang="en-US" b="1" dirty="0" smtClean="0">
                <a:solidFill>
                  <a:schemeClr val="accent1">
                    <a:lumMod val="20000"/>
                    <a:lumOff val="80000"/>
                  </a:schemeClr>
                </a:solidFill>
              </a:rPr>
              <a:t>culture ..definite  diagnosis</a:t>
            </a:r>
          </a:p>
          <a:p>
            <a:pPr lvl="1" algn="l" rtl="0" eaLnBrk="1" hangingPunct="1">
              <a:lnSpc>
                <a:spcPct val="90000"/>
              </a:lnSpc>
              <a:defRPr/>
            </a:pPr>
            <a:r>
              <a:rPr lang="en-US" sz="2400" b="1" dirty="0" smtClean="0">
                <a:solidFill>
                  <a:schemeClr val="accent1">
                    <a:lumMod val="20000"/>
                    <a:lumOff val="80000"/>
                  </a:schemeClr>
                </a:solidFill>
              </a:rPr>
              <a:t>Use </a:t>
            </a:r>
            <a:r>
              <a:rPr lang="en-US" sz="2400" b="1" dirty="0" err="1" smtClean="0">
                <a:solidFill>
                  <a:schemeClr val="accent1">
                    <a:lumMod val="20000"/>
                    <a:lumOff val="80000"/>
                  </a:schemeClr>
                </a:solidFill>
              </a:rPr>
              <a:t>lowenstein-jansen</a:t>
            </a:r>
            <a:r>
              <a:rPr lang="en-US" sz="2400" b="1" dirty="0" smtClean="0">
                <a:solidFill>
                  <a:schemeClr val="accent1">
                    <a:lumMod val="20000"/>
                    <a:lumOff val="80000"/>
                  </a:schemeClr>
                </a:solidFill>
              </a:rPr>
              <a:t> media</a:t>
            </a:r>
          </a:p>
          <a:p>
            <a:pPr algn="l" rtl="0" eaLnBrk="1" hangingPunct="1">
              <a:lnSpc>
                <a:spcPct val="90000"/>
              </a:lnSpc>
              <a:defRPr/>
            </a:pPr>
            <a:r>
              <a:rPr lang="en-US" sz="2400" b="1" dirty="0">
                <a:solidFill>
                  <a:schemeClr val="accent1">
                    <a:lumMod val="20000"/>
                    <a:lumOff val="80000"/>
                  </a:schemeClr>
                </a:solidFill>
              </a:rPr>
              <a:t>S</a:t>
            </a:r>
            <a:r>
              <a:rPr lang="en-US" sz="2400" b="1" dirty="0" smtClean="0">
                <a:solidFill>
                  <a:schemeClr val="accent1">
                    <a:lumMod val="20000"/>
                    <a:lumOff val="80000"/>
                  </a:schemeClr>
                </a:solidFill>
              </a:rPr>
              <a:t>low growth … 3 - 6 </a:t>
            </a:r>
            <a:r>
              <a:rPr lang="en-US" sz="2400" b="1" dirty="0" err="1" smtClean="0">
                <a:solidFill>
                  <a:schemeClr val="accent1">
                    <a:lumMod val="20000"/>
                    <a:lumOff val="80000"/>
                  </a:schemeClr>
                </a:solidFill>
              </a:rPr>
              <a:t>wks</a:t>
            </a:r>
            <a:endParaRPr lang="en-US" sz="2400" b="1" dirty="0" smtClean="0">
              <a:solidFill>
                <a:schemeClr val="accent1">
                  <a:lumMod val="20000"/>
                  <a:lumOff val="80000"/>
                </a:schemeClr>
              </a:solidFill>
            </a:endParaRPr>
          </a:p>
          <a:p>
            <a:pPr algn="l" rtl="0" eaLnBrk="1" hangingPunct="1">
              <a:lnSpc>
                <a:spcPct val="90000"/>
              </a:lnSpc>
              <a:defRPr/>
            </a:pPr>
            <a:r>
              <a:rPr lang="en-US" sz="2400" b="1" dirty="0" err="1" smtClean="0">
                <a:solidFill>
                  <a:schemeClr val="accent1">
                    <a:lumMod val="20000"/>
                    <a:lumOff val="80000"/>
                  </a:schemeClr>
                </a:solidFill>
              </a:rPr>
              <a:t>Bactic</a:t>
            </a:r>
            <a:r>
              <a:rPr lang="en-US" sz="2400" b="1" dirty="0" smtClean="0">
                <a:solidFill>
                  <a:schemeClr val="accent1">
                    <a:lumMod val="20000"/>
                    <a:lumOff val="80000"/>
                  </a:schemeClr>
                </a:solidFill>
              </a:rPr>
              <a:t> liquid media ...</a:t>
            </a:r>
            <a:endParaRPr lang="en-GB" sz="2400" b="1" dirty="0" smtClean="0">
              <a:solidFill>
                <a:schemeClr val="accent1">
                  <a:lumMod val="20000"/>
                  <a:lumOff val="80000"/>
                </a:schemeClr>
              </a:solidFill>
            </a:endParaRPr>
          </a:p>
        </p:txBody>
      </p:sp>
    </p:spTree>
    <p:extLst>
      <p:ext uri="{BB962C8B-B14F-4D97-AF65-F5344CB8AC3E}">
        <p14:creationId xmlns:p14="http://schemas.microsoft.com/office/powerpoint/2010/main" val="371972220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38916" name="Picture 3" descr="C:\Users\awadh alanazi\Desktop\TB_CX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860032"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4" descr="C:\Users\awadh alanazi\Desktop\Slide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505200"/>
            <a:ext cx="9144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5" descr="C:\Users\awadh alanazi\Desktop\CXR_TB_LUL_Bwanik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0032" y="0"/>
            <a:ext cx="428396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08511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AFB Smear</a:t>
            </a:r>
            <a:br>
              <a:rPr lang="en-US" dirty="0" smtClean="0"/>
            </a:br>
            <a:r>
              <a:rPr lang="en-US" dirty="0" smtClean="0"/>
              <a:t>AFB (shown in red) are tubercle bacilli</a:t>
            </a:r>
            <a:endParaRPr lang="en-US" dirty="0"/>
          </a:p>
        </p:txBody>
      </p:sp>
      <p:pic>
        <p:nvPicPr>
          <p:cNvPr id="5" name="Picture 4" descr="Fig"/>
          <p:cNvPicPr/>
          <p:nvPr/>
        </p:nvPicPr>
        <p:blipFill>
          <a:blip r:embed="rId2" cstate="print"/>
          <a:srcRect/>
          <a:stretch>
            <a:fillRect/>
          </a:stretch>
        </p:blipFill>
        <p:spPr bwMode="auto">
          <a:xfrm>
            <a:off x="1219200" y="1524000"/>
            <a:ext cx="6934200" cy="4191000"/>
          </a:xfrm>
          <a:prstGeom prst="rect">
            <a:avLst/>
          </a:prstGeom>
          <a:noFill/>
          <a:ln w="9525">
            <a:noFill/>
            <a:miter lim="800000"/>
            <a:headEnd/>
            <a:tailEnd/>
          </a:ln>
        </p:spPr>
      </p:pic>
    </p:spTree>
    <p:extLst>
      <p:ext uri="{BB962C8B-B14F-4D97-AF65-F5344CB8AC3E}">
        <p14:creationId xmlns:p14="http://schemas.microsoft.com/office/powerpoint/2010/main" val="37985863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14400" y="396875"/>
            <a:ext cx="7543800" cy="1431925"/>
          </a:xfrm>
        </p:spPr>
        <p:txBody>
          <a:bodyPr>
            <a:normAutofit/>
          </a:bodyPr>
          <a:lstStyle/>
          <a:p>
            <a:pPr rtl="0" eaLnBrk="1" hangingPunct="1">
              <a:defRPr/>
            </a:pPr>
            <a:r>
              <a:rPr lang="en-US" sz="3200" b="1" dirty="0" smtClean="0">
                <a:solidFill>
                  <a:schemeClr val="accent1">
                    <a:lumMod val="20000"/>
                    <a:lumOff val="80000"/>
                  </a:schemeClr>
                </a:solidFill>
              </a:rPr>
              <a:t>Epidemiology</a:t>
            </a:r>
            <a:endParaRPr lang="en-US" sz="3200" b="1" dirty="0">
              <a:solidFill>
                <a:schemeClr val="accent1">
                  <a:lumMod val="20000"/>
                  <a:lumOff val="80000"/>
                </a:schemeClr>
              </a:solidFill>
            </a:endParaRPr>
          </a:p>
        </p:txBody>
      </p:sp>
      <p:sp>
        <p:nvSpPr>
          <p:cNvPr id="5123" name="Rectangle 3"/>
          <p:cNvSpPr>
            <a:spLocks noGrp="1" noChangeArrowheads="1"/>
          </p:cNvSpPr>
          <p:nvPr>
            <p:ph idx="1"/>
          </p:nvPr>
        </p:nvSpPr>
        <p:spPr>
          <a:xfrm>
            <a:off x="755576" y="1556792"/>
            <a:ext cx="7690048" cy="4328120"/>
          </a:xfrm>
        </p:spPr>
        <p:txBody>
          <a:bodyPr>
            <a:normAutofit/>
          </a:bodyPr>
          <a:lstStyle/>
          <a:p>
            <a:pPr algn="l" rtl="0" eaLnBrk="1" hangingPunct="1">
              <a:buFont typeface="Wingdings" pitchFamily="2" charset="2"/>
              <a:buNone/>
              <a:defRPr/>
            </a:pPr>
            <a:endParaRPr lang="en-US" sz="2400" b="1" dirty="0" smtClean="0">
              <a:solidFill>
                <a:schemeClr val="accent1">
                  <a:lumMod val="20000"/>
                  <a:lumOff val="80000"/>
                </a:schemeClr>
              </a:solidFill>
            </a:endParaRPr>
          </a:p>
          <a:p>
            <a:pPr algn="l" rtl="0" eaLnBrk="1" hangingPunct="1">
              <a:defRPr/>
            </a:pPr>
            <a:r>
              <a:rPr lang="en-US" sz="2400" b="1" dirty="0" err="1" smtClean="0">
                <a:solidFill>
                  <a:schemeClr val="accent1">
                    <a:lumMod val="20000"/>
                    <a:lumOff val="80000"/>
                  </a:schemeClr>
                </a:solidFill>
              </a:rPr>
              <a:t>Tuberculous</a:t>
            </a:r>
            <a:r>
              <a:rPr lang="en-US" sz="2400" b="1" dirty="0" smtClean="0">
                <a:solidFill>
                  <a:schemeClr val="accent1">
                    <a:lumMod val="20000"/>
                    <a:lumOff val="80000"/>
                  </a:schemeClr>
                </a:solidFill>
              </a:rPr>
              <a:t> infection: a state in which the tubercle bacillus is established in the body without symptoms.</a:t>
            </a:r>
          </a:p>
          <a:p>
            <a:pPr algn="l" rtl="0" eaLnBrk="1" hangingPunct="1">
              <a:defRPr/>
            </a:pPr>
            <a:r>
              <a:rPr lang="en-US" sz="2400" b="1" dirty="0" err="1" smtClean="0">
                <a:solidFill>
                  <a:schemeClr val="accent1">
                    <a:lumMod val="20000"/>
                    <a:lumOff val="80000"/>
                  </a:schemeClr>
                </a:solidFill>
              </a:rPr>
              <a:t>Tuberculous</a:t>
            </a:r>
            <a:r>
              <a:rPr lang="en-US" sz="2400" b="1" dirty="0" smtClean="0">
                <a:solidFill>
                  <a:schemeClr val="accent1">
                    <a:lumMod val="20000"/>
                    <a:lumOff val="80000"/>
                  </a:schemeClr>
                </a:solidFill>
              </a:rPr>
              <a:t> disease: a state in which one or more organs of the body becomes diseased by the disease.</a:t>
            </a:r>
          </a:p>
        </p:txBody>
      </p:sp>
    </p:spTree>
    <p:extLst>
      <p:ext uri="{BB962C8B-B14F-4D97-AF65-F5344CB8AC3E}">
        <p14:creationId xmlns:p14="http://schemas.microsoft.com/office/powerpoint/2010/main" val="23880602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a:t>
            </a:r>
            <a:endParaRPr lang="en-US" dirty="0"/>
          </a:p>
        </p:txBody>
      </p:sp>
      <p:sp>
        <p:nvSpPr>
          <p:cNvPr id="3" name="Content Placeholder 2"/>
          <p:cNvSpPr>
            <a:spLocks noGrp="1"/>
          </p:cNvSpPr>
          <p:nvPr>
            <p:ph idx="1"/>
          </p:nvPr>
        </p:nvSpPr>
        <p:spPr/>
        <p:txBody>
          <a:bodyPr/>
          <a:lstStyle/>
          <a:p>
            <a:pPr lvl="0" algn="l" rtl="0"/>
            <a:r>
              <a:rPr lang="en-US" dirty="0" smtClean="0"/>
              <a:t>Remains gold standard for confirming diagnosis of TB</a:t>
            </a:r>
          </a:p>
          <a:p>
            <a:pPr lvl="0" algn="l" rtl="0"/>
            <a:r>
              <a:rPr lang="en-US" dirty="0" smtClean="0"/>
              <a:t>Culture all specimens, even if smear or NAA negative</a:t>
            </a:r>
          </a:p>
          <a:p>
            <a:pPr lvl="0" algn="l" rtl="0"/>
            <a:r>
              <a:rPr lang="en-US" dirty="0" smtClean="0"/>
              <a:t>Results in 4–14 days when liquid medium systems used</a:t>
            </a:r>
          </a:p>
          <a:p>
            <a:pPr lvl="0" algn="l" rtl="0"/>
            <a:r>
              <a:rPr lang="en-US" dirty="0" smtClean="0"/>
              <a:t>Culture monthly until conversion, i.e., 2 consecutive negative cultures</a:t>
            </a:r>
          </a:p>
        </p:txBody>
      </p:sp>
    </p:spTree>
    <p:extLst>
      <p:ext uri="{BB962C8B-B14F-4D97-AF65-F5344CB8AC3E}">
        <p14:creationId xmlns:p14="http://schemas.microsoft.com/office/powerpoint/2010/main" val="327689614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20000"/>
                    <a:lumOff val="80000"/>
                  </a:schemeClr>
                </a:solidFill>
              </a:rPr>
              <a:t>Colonies of </a:t>
            </a:r>
            <a:r>
              <a:rPr lang="en-US" i="1" dirty="0" smtClean="0">
                <a:solidFill>
                  <a:schemeClr val="accent1">
                    <a:lumMod val="20000"/>
                    <a:lumOff val="80000"/>
                  </a:schemeClr>
                </a:solidFill>
              </a:rPr>
              <a:t>M. tuberculosis</a:t>
            </a:r>
            <a:r>
              <a:rPr lang="en-US" dirty="0" smtClean="0">
                <a:solidFill>
                  <a:schemeClr val="accent1">
                    <a:lumMod val="20000"/>
                    <a:lumOff val="80000"/>
                  </a:schemeClr>
                </a:solidFill>
              </a:rPr>
              <a:t> Growing on Media</a:t>
            </a:r>
            <a:endParaRPr lang="en-US" dirty="0">
              <a:solidFill>
                <a:schemeClr val="accent1">
                  <a:lumMod val="20000"/>
                  <a:lumOff val="80000"/>
                </a:schemeClr>
              </a:solidFill>
            </a:endParaRPr>
          </a:p>
        </p:txBody>
      </p:sp>
      <p:pic>
        <p:nvPicPr>
          <p:cNvPr id="108545" name="Picture 1" descr="Fig"/>
          <p:cNvPicPr>
            <a:picLocks noChangeAspect="1" noChangeArrowheads="1"/>
          </p:cNvPicPr>
          <p:nvPr/>
        </p:nvPicPr>
        <p:blipFill>
          <a:blip r:embed="rId4" cstate="print"/>
          <a:srcRect/>
          <a:stretch>
            <a:fillRect/>
          </a:stretch>
        </p:blipFill>
        <p:spPr bwMode="auto">
          <a:xfrm>
            <a:off x="1333526" y="1447800"/>
            <a:ext cx="6402275" cy="4267200"/>
          </a:xfrm>
          <a:prstGeom prst="rect">
            <a:avLst/>
          </a:prstGeom>
          <a:noFill/>
          <a:ln w="9525">
            <a:noFill/>
            <a:miter lim="800000"/>
            <a:headEnd/>
            <a:tailEnd/>
          </a:ln>
        </p:spPr>
      </p:pic>
    </p:spTree>
    <p:extLst>
      <p:ext uri="{BB962C8B-B14F-4D97-AF65-F5344CB8AC3E}">
        <p14:creationId xmlns:p14="http://schemas.microsoft.com/office/powerpoint/2010/main" val="177566307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914400" y="396875"/>
            <a:ext cx="7543800" cy="1431925"/>
          </a:xfrm>
        </p:spPr>
        <p:txBody>
          <a:bodyPr>
            <a:normAutofit/>
          </a:bodyPr>
          <a:lstStyle/>
          <a:p>
            <a:pPr eaLnBrk="1" hangingPunct="1">
              <a:defRPr/>
            </a:pPr>
            <a:r>
              <a:rPr lang="en-US" sz="3200" b="1" dirty="0" smtClean="0">
                <a:solidFill>
                  <a:schemeClr val="accent1">
                    <a:lumMod val="20000"/>
                    <a:lumOff val="80000"/>
                  </a:schemeClr>
                </a:solidFill>
              </a:rPr>
              <a:t>Diagnosis</a:t>
            </a:r>
            <a:endParaRPr lang="en-GB" sz="3200" b="1" dirty="0" smtClean="0">
              <a:solidFill>
                <a:schemeClr val="accent1">
                  <a:lumMod val="20000"/>
                  <a:lumOff val="80000"/>
                </a:schemeClr>
              </a:solidFill>
            </a:endParaRPr>
          </a:p>
        </p:txBody>
      </p:sp>
      <p:sp>
        <p:nvSpPr>
          <p:cNvPr id="25603" name="Rectangle 3"/>
          <p:cNvSpPr>
            <a:spLocks noGrp="1" noChangeArrowheads="1"/>
          </p:cNvSpPr>
          <p:nvPr>
            <p:ph idx="1"/>
          </p:nvPr>
        </p:nvSpPr>
        <p:spPr>
          <a:xfrm>
            <a:off x="1066800" y="1981200"/>
            <a:ext cx="7543800" cy="4876800"/>
          </a:xfrm>
        </p:spPr>
        <p:txBody>
          <a:bodyPr>
            <a:normAutofit/>
          </a:bodyPr>
          <a:lstStyle/>
          <a:p>
            <a:pPr algn="l" rtl="0" eaLnBrk="1" hangingPunct="1">
              <a:defRPr/>
            </a:pPr>
            <a:r>
              <a:rPr lang="en-US" sz="2400" b="1" dirty="0" smtClean="0">
                <a:solidFill>
                  <a:schemeClr val="accent1">
                    <a:lumMod val="20000"/>
                    <a:lumOff val="80000"/>
                  </a:schemeClr>
                </a:solidFill>
              </a:rPr>
              <a:t>PPD … </a:t>
            </a:r>
            <a:r>
              <a:rPr lang="en-US" sz="2400" b="1" dirty="0" err="1" smtClean="0">
                <a:solidFill>
                  <a:schemeClr val="accent1">
                    <a:lumMod val="20000"/>
                    <a:lumOff val="80000"/>
                  </a:schemeClr>
                </a:solidFill>
              </a:rPr>
              <a:t>intradermally</a:t>
            </a:r>
            <a:r>
              <a:rPr lang="en-US" sz="2400" b="1" dirty="0" smtClean="0">
                <a:solidFill>
                  <a:schemeClr val="accent1">
                    <a:lumMod val="20000"/>
                    <a:lumOff val="80000"/>
                  </a:schemeClr>
                </a:solidFill>
              </a:rPr>
              <a:t> …</a:t>
            </a:r>
          </a:p>
          <a:p>
            <a:pPr algn="l" rtl="0" eaLnBrk="1" hangingPunct="1">
              <a:defRPr/>
            </a:pPr>
            <a:r>
              <a:rPr lang="en-US" sz="2400" b="1" dirty="0" smtClean="0">
                <a:solidFill>
                  <a:schemeClr val="accent1">
                    <a:lumMod val="20000"/>
                    <a:lumOff val="80000"/>
                  </a:schemeClr>
                </a:solidFill>
              </a:rPr>
              <a:t>5 unit in o.1 ml </a:t>
            </a:r>
          </a:p>
          <a:p>
            <a:pPr algn="l" rtl="0" eaLnBrk="1" hangingPunct="1">
              <a:defRPr/>
            </a:pPr>
            <a:r>
              <a:rPr lang="en-US" sz="2400" b="1" dirty="0" smtClean="0">
                <a:solidFill>
                  <a:schemeClr val="accent1">
                    <a:lumMod val="20000"/>
                    <a:lumOff val="80000"/>
                  </a:schemeClr>
                </a:solidFill>
              </a:rPr>
              <a:t>10 mm: 90 % infected</a:t>
            </a:r>
          </a:p>
          <a:p>
            <a:pPr algn="l" rtl="0" eaLnBrk="1" hangingPunct="1">
              <a:defRPr/>
            </a:pPr>
            <a:r>
              <a:rPr lang="en-US" sz="2400" b="1" dirty="0" smtClean="0">
                <a:solidFill>
                  <a:schemeClr val="accent1">
                    <a:lumMod val="20000"/>
                    <a:lumOff val="80000"/>
                  </a:schemeClr>
                </a:solidFill>
              </a:rPr>
              <a:t>More than 15 mm: 100% infected</a:t>
            </a:r>
          </a:p>
          <a:p>
            <a:pPr algn="l" rtl="0" eaLnBrk="1" hangingPunct="1">
              <a:defRPr/>
            </a:pPr>
            <a:r>
              <a:rPr lang="en-US" sz="2400" b="1" dirty="0" smtClean="0">
                <a:solidFill>
                  <a:schemeClr val="accent1">
                    <a:lumMod val="20000"/>
                    <a:lumOff val="80000"/>
                  </a:schemeClr>
                </a:solidFill>
              </a:rPr>
              <a:t>BCG and positive PPD:</a:t>
            </a:r>
          </a:p>
          <a:p>
            <a:pPr algn="l" rtl="0" eaLnBrk="1" hangingPunct="1">
              <a:defRPr/>
            </a:pPr>
            <a:r>
              <a:rPr lang="en-US" sz="2400" b="1" dirty="0" smtClean="0">
                <a:solidFill>
                  <a:schemeClr val="accent1">
                    <a:lumMod val="20000"/>
                    <a:lumOff val="80000"/>
                  </a:schemeClr>
                </a:solidFill>
              </a:rPr>
              <a:t>Unless very recent: positive PPD of more than 10mm should not be due to BCG</a:t>
            </a:r>
            <a:endParaRPr lang="en-GB" sz="2400" b="1" dirty="0" smtClean="0">
              <a:solidFill>
                <a:schemeClr val="accent1">
                  <a:lumMod val="20000"/>
                  <a:lumOff val="80000"/>
                </a:schemeClr>
              </a:solidFill>
            </a:endParaRPr>
          </a:p>
        </p:txBody>
      </p:sp>
    </p:spTree>
    <p:extLst>
      <p:ext uri="{BB962C8B-B14F-4D97-AF65-F5344CB8AC3E}">
        <p14:creationId xmlns:p14="http://schemas.microsoft.com/office/powerpoint/2010/main" val="8794421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sz="3200" b="1" dirty="0" smtClean="0">
                <a:solidFill>
                  <a:schemeClr val="accent1">
                    <a:lumMod val="20000"/>
                    <a:lumOff val="80000"/>
                  </a:schemeClr>
                </a:solidFill>
              </a:rPr>
              <a:t>Diagnosis</a:t>
            </a:r>
            <a:endParaRPr lang="en-GB" sz="3200" b="1" dirty="0">
              <a:solidFill>
                <a:schemeClr val="accent1">
                  <a:lumMod val="20000"/>
                  <a:lumOff val="80000"/>
                </a:schemeClr>
              </a:solidFill>
            </a:endParaRPr>
          </a:p>
        </p:txBody>
      </p:sp>
      <p:sp>
        <p:nvSpPr>
          <p:cNvPr id="3" name="Content Placeholder 2"/>
          <p:cNvSpPr>
            <a:spLocks noGrp="1"/>
          </p:cNvSpPr>
          <p:nvPr>
            <p:ph idx="1"/>
          </p:nvPr>
        </p:nvSpPr>
        <p:spPr>
          <a:xfrm>
            <a:off x="457200" y="1412776"/>
            <a:ext cx="8723312" cy="4713387"/>
          </a:xfrm>
        </p:spPr>
        <p:txBody>
          <a:bodyPr>
            <a:noAutofit/>
          </a:bodyPr>
          <a:lstStyle/>
          <a:p>
            <a:pPr algn="l" rtl="0">
              <a:defRPr/>
            </a:pPr>
            <a:r>
              <a:rPr lang="en-GB" sz="2000" b="1" dirty="0" smtClean="0">
                <a:solidFill>
                  <a:schemeClr val="accent1">
                    <a:lumMod val="20000"/>
                    <a:lumOff val="80000"/>
                  </a:schemeClr>
                </a:solidFill>
              </a:rPr>
              <a:t>TST (</a:t>
            </a:r>
            <a:r>
              <a:rPr lang="en-GB" sz="2000" b="1" dirty="0" err="1" smtClean="0">
                <a:solidFill>
                  <a:schemeClr val="accent1">
                    <a:lumMod val="20000"/>
                    <a:lumOff val="80000"/>
                  </a:schemeClr>
                </a:solidFill>
              </a:rPr>
              <a:t>Mantoux</a:t>
            </a:r>
            <a:r>
              <a:rPr lang="en-GB" sz="2000" b="1" dirty="0" smtClean="0">
                <a:solidFill>
                  <a:schemeClr val="accent1">
                    <a:lumMod val="20000"/>
                    <a:lumOff val="80000"/>
                  </a:schemeClr>
                </a:solidFill>
              </a:rPr>
              <a:t> test),(PPD)</a:t>
            </a:r>
          </a:p>
          <a:p>
            <a:pPr algn="l" rtl="0">
              <a:defRPr/>
            </a:pPr>
            <a:r>
              <a:rPr lang="en-GB" sz="2000" b="1" dirty="0" smtClean="0">
                <a:solidFill>
                  <a:schemeClr val="accent1">
                    <a:lumMod val="20000"/>
                    <a:lumOff val="80000"/>
                  </a:schemeClr>
                </a:solidFill>
              </a:rPr>
              <a:t>PPD injected in forearm and examined 2-3 days                               later(24,48&amp;72hrs)</a:t>
            </a:r>
          </a:p>
          <a:p>
            <a:pPr algn="l" rtl="0">
              <a:defRPr/>
            </a:pPr>
            <a:r>
              <a:rPr lang="en-GB" sz="2000" b="1" dirty="0" smtClean="0">
                <a:solidFill>
                  <a:schemeClr val="accent1">
                    <a:lumMod val="20000"/>
                    <a:lumOff val="80000"/>
                  </a:schemeClr>
                </a:solidFill>
              </a:rPr>
              <a:t>Induration around injection site indicates</a:t>
            </a:r>
          </a:p>
          <a:p>
            <a:pPr algn="l" rtl="0">
              <a:buFont typeface="Wingdings" pitchFamily="2" charset="2"/>
              <a:buNone/>
              <a:defRPr/>
            </a:pPr>
            <a:r>
              <a:rPr lang="en-GB" sz="2000" b="1" dirty="0" smtClean="0">
                <a:solidFill>
                  <a:schemeClr val="accent1">
                    <a:lumMod val="20000"/>
                    <a:lumOff val="80000"/>
                  </a:schemeClr>
                </a:solidFill>
              </a:rPr>
              <a:t>    infection             </a:t>
            </a:r>
          </a:p>
          <a:p>
            <a:pPr algn="l" rtl="0">
              <a:defRPr/>
            </a:pPr>
            <a:r>
              <a:rPr lang="en-GB" sz="2000" b="1" dirty="0" smtClean="0">
                <a:solidFill>
                  <a:schemeClr val="accent1">
                    <a:lumMod val="20000"/>
                    <a:lumOff val="80000"/>
                  </a:schemeClr>
                </a:solidFill>
              </a:rPr>
              <a:t>Measure Induration NOT redness</a:t>
            </a:r>
          </a:p>
          <a:p>
            <a:pPr algn="l" rtl="0">
              <a:defRPr/>
            </a:pPr>
            <a:r>
              <a:rPr lang="en-GB" sz="2000" b="1" dirty="0" smtClean="0">
                <a:solidFill>
                  <a:schemeClr val="accent1">
                    <a:lumMod val="20000"/>
                    <a:lumOff val="80000"/>
                  </a:schemeClr>
                </a:solidFill>
              </a:rPr>
              <a:t>Examine medical history, x-rays, and sputum</a:t>
            </a:r>
          </a:p>
          <a:p>
            <a:pPr algn="l" rtl="0">
              <a:defRPr/>
            </a:pPr>
            <a:r>
              <a:rPr lang="en-GB" sz="2000" b="1" dirty="0" smtClean="0">
                <a:solidFill>
                  <a:schemeClr val="accent1">
                    <a:lumMod val="20000"/>
                    <a:lumOff val="80000"/>
                  </a:schemeClr>
                </a:solidFill>
              </a:rPr>
              <a:t>Blood tests(B-</a:t>
            </a:r>
            <a:r>
              <a:rPr lang="en-GB" sz="2000" b="1" dirty="0" err="1" smtClean="0">
                <a:solidFill>
                  <a:schemeClr val="accent1">
                    <a:lumMod val="20000"/>
                    <a:lumOff val="80000"/>
                  </a:schemeClr>
                </a:solidFill>
              </a:rPr>
              <a:t>interferone</a:t>
            </a:r>
            <a:r>
              <a:rPr lang="en-GB" sz="2000" b="1" dirty="0" smtClean="0">
                <a:solidFill>
                  <a:schemeClr val="accent1">
                    <a:lumMod val="20000"/>
                    <a:lumOff val="80000"/>
                  </a:schemeClr>
                </a:solidFill>
              </a:rPr>
              <a:t>)</a:t>
            </a:r>
          </a:p>
          <a:p>
            <a:pPr algn="l" rtl="0">
              <a:defRPr/>
            </a:pPr>
            <a:r>
              <a:rPr lang="en-GB" sz="2000" b="1" dirty="0" smtClean="0">
                <a:solidFill>
                  <a:schemeClr val="accent1">
                    <a:lumMod val="20000"/>
                    <a:lumOff val="80000"/>
                  </a:schemeClr>
                </a:solidFill>
              </a:rPr>
              <a:t>PCR</a:t>
            </a:r>
          </a:p>
          <a:p>
            <a:pPr algn="l" rtl="0">
              <a:defRPr/>
            </a:pPr>
            <a:endParaRPr lang="en-GB" sz="2000" b="1" dirty="0">
              <a:solidFill>
                <a:schemeClr val="accent1">
                  <a:lumMod val="20000"/>
                  <a:lumOff val="80000"/>
                </a:schemeClr>
              </a:solidFill>
            </a:endParaRPr>
          </a:p>
        </p:txBody>
      </p:sp>
      <p:pic>
        <p:nvPicPr>
          <p:cNvPr id="46084" name="Picture 6" descr="slide0007_image011.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29313" y="1500188"/>
            <a:ext cx="2428875"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7" descr="slide0007_image010.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43625" y="4071938"/>
            <a:ext cx="22145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59253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Administering the TST</a:t>
            </a:r>
            <a:endParaRPr lang="en-US" dirty="0"/>
          </a:p>
        </p:txBody>
      </p:sp>
      <p:sp>
        <p:nvSpPr>
          <p:cNvPr id="3" name="Content Placeholder 2"/>
          <p:cNvSpPr>
            <a:spLocks noGrp="1"/>
          </p:cNvSpPr>
          <p:nvPr>
            <p:ph idx="1"/>
          </p:nvPr>
        </p:nvSpPr>
        <p:spPr/>
        <p:txBody>
          <a:bodyPr/>
          <a:lstStyle/>
          <a:p>
            <a:pPr lvl="0" algn="l" rtl="0"/>
            <a:r>
              <a:rPr lang="en-US" dirty="0" smtClean="0"/>
              <a:t>Inject 0.1 ml of PPD (5 tuberculin units) into forearm between skin layers </a:t>
            </a:r>
          </a:p>
          <a:p>
            <a:pPr lvl="0" algn="l" rtl="0"/>
            <a:r>
              <a:rPr lang="en-US" dirty="0" smtClean="0"/>
              <a:t>Produce wheal (raised area) 6–10 mm in diameter</a:t>
            </a:r>
          </a:p>
          <a:p>
            <a:pPr lvl="0" algn="l" rtl="0"/>
            <a:r>
              <a:rPr lang="en-US" dirty="0" smtClean="0"/>
              <a:t>Follow universal precautions for infection control</a:t>
            </a:r>
          </a:p>
          <a:p>
            <a:pPr algn="l" rtl="0">
              <a:buNone/>
            </a:pPr>
            <a:endParaRPr lang="en-US" dirty="0"/>
          </a:p>
        </p:txBody>
      </p:sp>
      <p:pic>
        <p:nvPicPr>
          <p:cNvPr id="4" name="Picture 3" descr="Fig 3-2 Administering the Mantoux skin test.jpg"/>
          <p:cNvPicPr/>
          <p:nvPr/>
        </p:nvPicPr>
        <p:blipFill>
          <a:blip r:embed="rId2" cstate="print"/>
          <a:srcRect l="10001" t="16842" b="19649"/>
          <a:stretch>
            <a:fillRect/>
          </a:stretch>
        </p:blipFill>
        <p:spPr>
          <a:xfrm>
            <a:off x="2514600" y="3352800"/>
            <a:ext cx="3962400" cy="2895600"/>
          </a:xfrm>
          <a:prstGeom prst="rect">
            <a:avLst/>
          </a:prstGeom>
        </p:spPr>
      </p:pic>
    </p:spTree>
    <p:extLst>
      <p:ext uri="{BB962C8B-B14F-4D97-AF65-F5344CB8AC3E}">
        <p14:creationId xmlns:p14="http://schemas.microsoft.com/office/powerpoint/2010/main" val="657677493"/>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the TST</a:t>
            </a:r>
            <a:endParaRPr lang="en-US" dirty="0"/>
          </a:p>
        </p:txBody>
      </p:sp>
      <p:sp>
        <p:nvSpPr>
          <p:cNvPr id="3" name="Content Placeholder 2"/>
          <p:cNvSpPr>
            <a:spLocks noGrp="1"/>
          </p:cNvSpPr>
          <p:nvPr>
            <p:ph idx="1"/>
          </p:nvPr>
        </p:nvSpPr>
        <p:spPr>
          <a:xfrm>
            <a:off x="457200" y="1600201"/>
            <a:ext cx="5029200" cy="4191000"/>
          </a:xfrm>
        </p:spPr>
        <p:txBody>
          <a:bodyPr>
            <a:normAutofit lnSpcReduction="10000"/>
          </a:bodyPr>
          <a:lstStyle/>
          <a:p>
            <a:pPr lvl="0" algn="l" rtl="0"/>
            <a:r>
              <a:rPr lang="en-US" dirty="0" smtClean="0"/>
              <a:t>Trained health care worker assesses reaction 48–72 hours after injection</a:t>
            </a:r>
          </a:p>
          <a:p>
            <a:pPr lvl="0" algn="l" rtl="0"/>
            <a:r>
              <a:rPr lang="en-US" dirty="0" smtClean="0"/>
              <a:t>Palpate (feel) injection site to find raised area</a:t>
            </a:r>
          </a:p>
          <a:p>
            <a:pPr lvl="0" algn="l" rtl="0"/>
            <a:r>
              <a:rPr lang="en-US" dirty="0" smtClean="0"/>
              <a:t>Measure diameter of </a:t>
            </a:r>
            <a:r>
              <a:rPr lang="en-US" dirty="0" err="1" smtClean="0"/>
              <a:t>induration</a:t>
            </a:r>
            <a:r>
              <a:rPr lang="en-US" dirty="0" smtClean="0"/>
              <a:t> across forearm; only measure </a:t>
            </a:r>
            <a:r>
              <a:rPr lang="en-US" dirty="0" err="1" smtClean="0"/>
              <a:t>induration</a:t>
            </a:r>
            <a:r>
              <a:rPr lang="en-US" dirty="0" smtClean="0"/>
              <a:t>, not redness</a:t>
            </a:r>
          </a:p>
          <a:p>
            <a:pPr lvl="0" algn="l" rtl="0"/>
            <a:r>
              <a:rPr lang="en-US" dirty="0" smtClean="0"/>
              <a:t>Record size of </a:t>
            </a:r>
            <a:r>
              <a:rPr lang="en-US" dirty="0" err="1" smtClean="0"/>
              <a:t>induration</a:t>
            </a:r>
            <a:r>
              <a:rPr lang="en-US" dirty="0" smtClean="0"/>
              <a:t> in millimeters; record “0” if no </a:t>
            </a:r>
            <a:r>
              <a:rPr lang="en-US" dirty="0" err="1" smtClean="0"/>
              <a:t>induration</a:t>
            </a:r>
            <a:r>
              <a:rPr lang="en-US" dirty="0" smtClean="0"/>
              <a:t> found</a:t>
            </a:r>
          </a:p>
        </p:txBody>
      </p:sp>
      <p:pic>
        <p:nvPicPr>
          <p:cNvPr id="4" name="Picture 3" descr="Fig 3-3 measure skin test correct.jpg"/>
          <p:cNvPicPr/>
          <p:nvPr/>
        </p:nvPicPr>
        <p:blipFill>
          <a:blip r:embed="rId2" cstate="print"/>
          <a:stretch>
            <a:fillRect/>
          </a:stretch>
        </p:blipFill>
        <p:spPr>
          <a:xfrm>
            <a:off x="5410200" y="2438400"/>
            <a:ext cx="3352800" cy="2590800"/>
          </a:xfrm>
          <a:prstGeom prst="rect">
            <a:avLst/>
          </a:prstGeom>
        </p:spPr>
      </p:pic>
    </p:spTree>
    <p:extLst>
      <p:ext uri="{BB962C8B-B14F-4D97-AF65-F5344CB8AC3E}">
        <p14:creationId xmlns:p14="http://schemas.microsoft.com/office/powerpoint/2010/main" val="3504133637"/>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Mantoux Tuberculin Skin Test (TST)</a:t>
            </a:r>
            <a:endParaRPr lang="en-US" dirty="0"/>
          </a:p>
        </p:txBody>
      </p:sp>
      <p:sp>
        <p:nvSpPr>
          <p:cNvPr id="3" name="Content Placeholder 2"/>
          <p:cNvSpPr>
            <a:spLocks noGrp="1"/>
          </p:cNvSpPr>
          <p:nvPr>
            <p:ph idx="1"/>
          </p:nvPr>
        </p:nvSpPr>
        <p:spPr/>
        <p:txBody>
          <a:bodyPr/>
          <a:lstStyle/>
          <a:p>
            <a:pPr lvl="0" algn="l" rtl="0"/>
            <a:r>
              <a:rPr lang="en-US" dirty="0" smtClean="0"/>
              <a:t>Purified protein derivative (PPD), derived from tuberculin, is injected between skin layers using the Mantoux technique</a:t>
            </a:r>
          </a:p>
          <a:p>
            <a:pPr lvl="0" algn="l" rtl="0"/>
            <a:r>
              <a:rPr lang="en-US" dirty="0" smtClean="0"/>
              <a:t>Infected person’s immune cells recognize TB proteins in PPD, respond to site, causing wheal to rise</a:t>
            </a:r>
          </a:p>
          <a:p>
            <a:pPr lvl="0" algn="l" rtl="0"/>
            <a:r>
              <a:rPr lang="en-US" dirty="0" smtClean="0"/>
              <a:t>Takes 2-8 weeks after exposure and infection for the  immune system to react to PPD</a:t>
            </a:r>
          </a:p>
          <a:p>
            <a:pPr lvl="0" algn="l" rtl="0"/>
            <a:r>
              <a:rPr lang="en-US" dirty="0" smtClean="0"/>
              <a:t>Reading and interpretation of TST reaction must be done within 48–72 hours</a:t>
            </a:r>
          </a:p>
        </p:txBody>
      </p:sp>
    </p:spTree>
    <p:extLst>
      <p:ext uri="{BB962C8B-B14F-4D97-AF65-F5344CB8AC3E}">
        <p14:creationId xmlns:p14="http://schemas.microsoft.com/office/powerpoint/2010/main" val="155748173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914400" y="396875"/>
            <a:ext cx="7543800" cy="1431925"/>
          </a:xfrm>
        </p:spPr>
        <p:txBody>
          <a:bodyPr/>
          <a:lstStyle/>
          <a:p>
            <a:pPr eaLnBrk="1" hangingPunct="1">
              <a:defRPr/>
            </a:pPr>
            <a:r>
              <a:rPr lang="en-US" sz="3200" b="1" dirty="0" smtClean="0">
                <a:solidFill>
                  <a:schemeClr val="accent1">
                    <a:lumMod val="20000"/>
                    <a:lumOff val="80000"/>
                  </a:schemeClr>
                </a:solidFill>
              </a:rPr>
              <a:t>Diagnosis</a:t>
            </a:r>
            <a:endParaRPr lang="en-GB" sz="3200" b="1" dirty="0" smtClean="0">
              <a:solidFill>
                <a:schemeClr val="accent1">
                  <a:lumMod val="20000"/>
                  <a:lumOff val="80000"/>
                </a:schemeClr>
              </a:solidFill>
            </a:endParaRPr>
          </a:p>
        </p:txBody>
      </p:sp>
      <p:sp>
        <p:nvSpPr>
          <p:cNvPr id="26627" name="Rectangle 3"/>
          <p:cNvSpPr>
            <a:spLocks noGrp="1" noChangeArrowheads="1"/>
          </p:cNvSpPr>
          <p:nvPr>
            <p:ph idx="1"/>
          </p:nvPr>
        </p:nvSpPr>
        <p:spPr>
          <a:xfrm>
            <a:off x="990600" y="1905000"/>
            <a:ext cx="7543800" cy="4044280"/>
          </a:xfrm>
        </p:spPr>
        <p:txBody>
          <a:bodyPr>
            <a:normAutofit/>
          </a:bodyPr>
          <a:lstStyle/>
          <a:p>
            <a:pPr algn="l" rtl="0" eaLnBrk="1" hangingPunct="1">
              <a:lnSpc>
                <a:spcPct val="90000"/>
              </a:lnSpc>
              <a:defRPr/>
            </a:pPr>
            <a:r>
              <a:rPr lang="en-US" sz="2400" b="1" dirty="0" smtClean="0">
                <a:solidFill>
                  <a:schemeClr val="accent1">
                    <a:lumMod val="20000"/>
                    <a:lumOff val="80000"/>
                  </a:schemeClr>
                </a:solidFill>
              </a:rPr>
              <a:t>False negative TST:</a:t>
            </a:r>
          </a:p>
          <a:p>
            <a:pPr algn="l" rtl="0" eaLnBrk="1" hangingPunct="1">
              <a:lnSpc>
                <a:spcPct val="90000"/>
              </a:lnSpc>
              <a:defRPr/>
            </a:pPr>
            <a:r>
              <a:rPr lang="en-US" sz="2400" b="1" dirty="0" smtClean="0">
                <a:solidFill>
                  <a:schemeClr val="accent1">
                    <a:lumMod val="20000"/>
                    <a:lumOff val="80000"/>
                  </a:schemeClr>
                </a:solidFill>
              </a:rPr>
              <a:t>20 % of active disease</a:t>
            </a:r>
          </a:p>
          <a:p>
            <a:pPr algn="l" rtl="0" eaLnBrk="1" hangingPunct="1">
              <a:lnSpc>
                <a:spcPct val="90000"/>
              </a:lnSpc>
              <a:defRPr/>
            </a:pPr>
            <a:r>
              <a:rPr lang="en-US" sz="2400" b="1" dirty="0" smtClean="0">
                <a:solidFill>
                  <a:schemeClr val="accent1">
                    <a:lumMod val="20000"/>
                    <a:lumOff val="80000"/>
                  </a:schemeClr>
                </a:solidFill>
              </a:rPr>
              <a:t>Malnutrition</a:t>
            </a:r>
          </a:p>
          <a:p>
            <a:pPr algn="l" rtl="0" eaLnBrk="1" hangingPunct="1">
              <a:lnSpc>
                <a:spcPct val="90000"/>
              </a:lnSpc>
              <a:defRPr/>
            </a:pPr>
            <a:r>
              <a:rPr lang="en-US" sz="2400" b="1" dirty="0" err="1" smtClean="0">
                <a:solidFill>
                  <a:schemeClr val="accent1">
                    <a:lumMod val="20000"/>
                    <a:lumOff val="80000"/>
                  </a:schemeClr>
                </a:solidFill>
              </a:rPr>
              <a:t>Sarcoid</a:t>
            </a:r>
            <a:endParaRPr lang="en-US" sz="2400" b="1" dirty="0" smtClean="0">
              <a:solidFill>
                <a:schemeClr val="accent1">
                  <a:lumMod val="20000"/>
                  <a:lumOff val="80000"/>
                </a:schemeClr>
              </a:solidFill>
            </a:endParaRPr>
          </a:p>
          <a:p>
            <a:pPr algn="l" rtl="0" eaLnBrk="1" hangingPunct="1">
              <a:lnSpc>
                <a:spcPct val="90000"/>
              </a:lnSpc>
              <a:defRPr/>
            </a:pPr>
            <a:r>
              <a:rPr lang="en-US" sz="2400" b="1" dirty="0" err="1" smtClean="0">
                <a:solidFill>
                  <a:schemeClr val="accent1">
                    <a:lumMod val="20000"/>
                    <a:lumOff val="80000"/>
                  </a:schemeClr>
                </a:solidFill>
              </a:rPr>
              <a:t>Lymphoproliferative</a:t>
            </a:r>
            <a:r>
              <a:rPr lang="en-US" sz="2400" b="1" dirty="0" smtClean="0">
                <a:solidFill>
                  <a:schemeClr val="accent1">
                    <a:lumMod val="20000"/>
                    <a:lumOff val="80000"/>
                  </a:schemeClr>
                </a:solidFill>
              </a:rPr>
              <a:t> dis.(lymphoma)</a:t>
            </a:r>
          </a:p>
          <a:p>
            <a:pPr algn="l" rtl="0" eaLnBrk="1" hangingPunct="1">
              <a:lnSpc>
                <a:spcPct val="90000"/>
              </a:lnSpc>
              <a:defRPr/>
            </a:pPr>
            <a:r>
              <a:rPr lang="en-US" sz="2400" b="1" dirty="0" smtClean="0">
                <a:solidFill>
                  <a:schemeClr val="accent1">
                    <a:lumMod val="20000"/>
                    <a:lumOff val="80000"/>
                  </a:schemeClr>
                </a:solidFill>
              </a:rPr>
              <a:t>Viral infection</a:t>
            </a:r>
          </a:p>
          <a:p>
            <a:pPr algn="l" rtl="0" eaLnBrk="1" hangingPunct="1">
              <a:lnSpc>
                <a:spcPct val="90000"/>
              </a:lnSpc>
              <a:defRPr/>
            </a:pPr>
            <a:r>
              <a:rPr lang="en-US" sz="2400" b="1" dirty="0" smtClean="0">
                <a:solidFill>
                  <a:schemeClr val="accent1">
                    <a:lumMod val="20000"/>
                    <a:lumOff val="80000"/>
                  </a:schemeClr>
                </a:solidFill>
              </a:rPr>
              <a:t>Steroid</a:t>
            </a:r>
          </a:p>
          <a:p>
            <a:pPr algn="l" rtl="0" eaLnBrk="1" hangingPunct="1">
              <a:lnSpc>
                <a:spcPct val="90000"/>
              </a:lnSpc>
              <a:defRPr/>
            </a:pPr>
            <a:r>
              <a:rPr lang="en-US" sz="2400" b="1" dirty="0" smtClean="0">
                <a:solidFill>
                  <a:schemeClr val="accent1">
                    <a:lumMod val="20000"/>
                    <a:lumOff val="80000"/>
                  </a:schemeClr>
                </a:solidFill>
              </a:rPr>
              <a:t>PPD: is of limited value because of </a:t>
            </a:r>
          </a:p>
          <a:p>
            <a:pPr algn="l" rtl="0" eaLnBrk="1" hangingPunct="1">
              <a:lnSpc>
                <a:spcPct val="90000"/>
              </a:lnSpc>
              <a:defRPr/>
            </a:pPr>
            <a:r>
              <a:rPr lang="en-US" sz="2400" b="1" dirty="0" smtClean="0">
                <a:solidFill>
                  <a:schemeClr val="accent1">
                    <a:lumMod val="20000"/>
                    <a:lumOff val="80000"/>
                  </a:schemeClr>
                </a:solidFill>
              </a:rPr>
              <a:t>Low sensitivity and specificity</a:t>
            </a:r>
            <a:endParaRPr lang="en-GB" sz="2400" b="1" dirty="0" smtClean="0">
              <a:solidFill>
                <a:schemeClr val="accent1">
                  <a:lumMod val="20000"/>
                  <a:lumOff val="80000"/>
                </a:schemeClr>
              </a:solidFill>
            </a:endParaRPr>
          </a:p>
        </p:txBody>
      </p:sp>
    </p:spTree>
    <p:extLst>
      <p:ext uri="{BB962C8B-B14F-4D97-AF65-F5344CB8AC3E}">
        <p14:creationId xmlns:p14="http://schemas.microsoft.com/office/powerpoint/2010/main" val="29337466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200" dirty="0" smtClean="0"/>
              <a:t>Factors that May Affect the Skin Test Reaction</a:t>
            </a:r>
            <a:endParaRPr lang="en-US" sz="3200" dirty="0"/>
          </a:p>
        </p:txBody>
      </p:sp>
      <p:graphicFrame>
        <p:nvGraphicFramePr>
          <p:cNvPr id="5" name="Table 4"/>
          <p:cNvGraphicFramePr>
            <a:graphicFrameLocks noGrp="1"/>
          </p:cNvGraphicFramePr>
          <p:nvPr>
            <p:extLst>
              <p:ext uri="{D42A27DB-BD31-4B8C-83A1-F6EECF244321}">
                <p14:modId xmlns:p14="http://schemas.microsoft.com/office/powerpoint/2010/main" val="3972302935"/>
              </p:ext>
            </p:extLst>
          </p:nvPr>
        </p:nvGraphicFramePr>
        <p:xfrm>
          <a:off x="609600" y="1371600"/>
          <a:ext cx="7848600" cy="5067300"/>
        </p:xfrm>
        <a:graphic>
          <a:graphicData uri="http://schemas.openxmlformats.org/drawingml/2006/table">
            <a:tbl>
              <a:tblPr/>
              <a:tblGrid>
                <a:gridCol w="2906889"/>
                <a:gridCol w="4941711"/>
              </a:tblGrid>
              <a:tr h="407631">
                <a:tc>
                  <a:txBody>
                    <a:bodyPr/>
                    <a:lstStyle/>
                    <a:p>
                      <a:pPr marL="0" marR="0" algn="l" rtl="0">
                        <a:lnSpc>
                          <a:spcPts val="600"/>
                        </a:lnSpc>
                        <a:spcBef>
                          <a:spcPts val="0"/>
                        </a:spcBef>
                        <a:spcAft>
                          <a:spcPts val="0"/>
                        </a:spcAft>
                      </a:pPr>
                      <a:endParaRPr lang="en-US" sz="2400" b="1" dirty="0">
                        <a:solidFill>
                          <a:schemeClr val="accent1">
                            <a:lumMod val="20000"/>
                            <a:lumOff val="80000"/>
                          </a:schemeClr>
                        </a:solidFill>
                        <a:latin typeface="+mj-lt"/>
                        <a:ea typeface="Times New Roman"/>
                      </a:endParaRPr>
                    </a:p>
                    <a:p>
                      <a:pPr marL="0" marR="0" algn="ctr" rtl="0">
                        <a:spcBef>
                          <a:spcPts val="0"/>
                        </a:spcBef>
                        <a:spcAft>
                          <a:spcPts val="290"/>
                        </a:spcAft>
                        <a:tabLst>
                          <a:tab pos="-685800" algn="l"/>
                          <a:tab pos="-457200" algn="l"/>
                          <a:tab pos="0" algn="l"/>
                          <a:tab pos="228600"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400" b="1" dirty="0">
                          <a:solidFill>
                            <a:schemeClr val="accent1">
                              <a:lumMod val="20000"/>
                              <a:lumOff val="80000"/>
                            </a:schemeClr>
                          </a:solidFill>
                          <a:latin typeface="+mj-lt"/>
                          <a:ea typeface="Times New Roman"/>
                        </a:rPr>
                        <a:t>Type of Reaction</a:t>
                      </a:r>
                    </a:p>
                  </a:txBody>
                  <a:tcPr marL="76200" marR="7620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algn="l" rtl="0">
                        <a:lnSpc>
                          <a:spcPts val="600"/>
                        </a:lnSpc>
                        <a:spcBef>
                          <a:spcPts val="0"/>
                        </a:spcBef>
                        <a:spcAft>
                          <a:spcPts val="0"/>
                        </a:spcAft>
                      </a:pPr>
                      <a:endParaRPr lang="en-US" sz="2400" b="1" dirty="0">
                        <a:solidFill>
                          <a:schemeClr val="accent1">
                            <a:lumMod val="20000"/>
                            <a:lumOff val="80000"/>
                          </a:schemeClr>
                        </a:solidFill>
                        <a:latin typeface="+mj-lt"/>
                        <a:ea typeface="Times New Roman"/>
                      </a:endParaRPr>
                    </a:p>
                    <a:p>
                      <a:pPr marL="0" marR="0" algn="ctr" rtl="0">
                        <a:spcBef>
                          <a:spcPts val="0"/>
                        </a:spcBef>
                        <a:spcAft>
                          <a:spcPts val="290"/>
                        </a:spcAft>
                        <a:tabLst>
                          <a:tab pos="-685800" algn="l"/>
                          <a:tab pos="-457200" algn="l"/>
                          <a:tab pos="0" algn="l"/>
                          <a:tab pos="228600"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400" b="1" dirty="0">
                          <a:solidFill>
                            <a:schemeClr val="accent1">
                              <a:lumMod val="20000"/>
                              <a:lumOff val="80000"/>
                            </a:schemeClr>
                          </a:solidFill>
                          <a:latin typeface="+mj-lt"/>
                          <a:ea typeface="Times New Roman"/>
                        </a:rPr>
                        <a:t>Possible Cause</a:t>
                      </a:r>
                    </a:p>
                  </a:txBody>
                  <a:tcPr marL="76200" marR="76200" marT="0" marB="0">
                    <a:lnL w="12700" cap="flat" cmpd="sng" algn="ctr">
                      <a:solidFill>
                        <a:schemeClr val="tx2"/>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r h="1005840">
                <a:tc>
                  <a:txBody>
                    <a:bodyPr/>
                    <a:lstStyle/>
                    <a:p>
                      <a:pPr marL="0" marR="0" algn="l" rtl="0">
                        <a:lnSpc>
                          <a:spcPts val="600"/>
                        </a:lnSpc>
                        <a:spcBef>
                          <a:spcPts val="0"/>
                        </a:spcBef>
                        <a:spcAft>
                          <a:spcPts val="0"/>
                        </a:spcAft>
                      </a:pPr>
                      <a:endParaRPr lang="en-US" sz="2000" b="1" dirty="0">
                        <a:solidFill>
                          <a:schemeClr val="accent1">
                            <a:lumMod val="20000"/>
                            <a:lumOff val="80000"/>
                          </a:schemeClr>
                        </a:solidFill>
                        <a:latin typeface="+mj-lt"/>
                        <a:ea typeface="Times New Roman"/>
                      </a:endParaRPr>
                    </a:p>
                    <a:p>
                      <a:pPr marL="0" marR="0" algn="l" rtl="0">
                        <a:spcBef>
                          <a:spcPts val="0"/>
                        </a:spcBef>
                        <a:spcAft>
                          <a:spcPts val="290"/>
                        </a:spcAft>
                        <a:tabLst>
                          <a:tab pos="-685800" algn="l"/>
                          <a:tab pos="-457200" algn="l"/>
                          <a:tab pos="0" algn="l"/>
                          <a:tab pos="228600"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dirty="0">
                          <a:solidFill>
                            <a:schemeClr val="accent1">
                              <a:lumMod val="20000"/>
                              <a:lumOff val="80000"/>
                            </a:schemeClr>
                          </a:solidFill>
                          <a:latin typeface="+mj-lt"/>
                          <a:ea typeface="Times New Roman"/>
                        </a:rPr>
                        <a:t>False-positive</a:t>
                      </a:r>
                    </a:p>
                  </a:txBody>
                  <a:tcPr marL="76200" marR="7620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algn="l" rtl="0">
                        <a:lnSpc>
                          <a:spcPts val="600"/>
                        </a:lnSpc>
                        <a:spcBef>
                          <a:spcPts val="0"/>
                        </a:spcBef>
                        <a:spcAft>
                          <a:spcPts val="0"/>
                        </a:spcAft>
                        <a:buFont typeface="Arial" pitchFamily="34" charset="0"/>
                        <a:buChar char="•"/>
                      </a:pPr>
                      <a:endParaRPr lang="en-US" sz="2000" b="1" dirty="0">
                        <a:solidFill>
                          <a:schemeClr val="accent1">
                            <a:lumMod val="20000"/>
                            <a:lumOff val="80000"/>
                          </a:schemeClr>
                        </a:solidFill>
                        <a:latin typeface="+mj-lt"/>
                        <a:ea typeface="Times New Roman"/>
                      </a:endParaRPr>
                    </a:p>
                    <a:p>
                      <a:pPr marL="236538" marR="0" indent="-236538" algn="l" rtl="0">
                        <a:spcBef>
                          <a:spcPts val="0"/>
                        </a:spcBef>
                        <a:spcAft>
                          <a:spcPts val="0"/>
                        </a:spcAft>
                        <a:buFont typeface="Arial" pitchFamily="34" charset="0"/>
                        <a:buChar char="•"/>
                      </a:pPr>
                      <a:r>
                        <a:rPr lang="en-US" sz="2000" b="1" dirty="0" err="1">
                          <a:solidFill>
                            <a:schemeClr val="accent1">
                              <a:lumMod val="20000"/>
                              <a:lumOff val="80000"/>
                            </a:schemeClr>
                          </a:solidFill>
                          <a:latin typeface="+mj-lt"/>
                          <a:ea typeface="Times New Roman"/>
                        </a:rPr>
                        <a:t>Nontuberculous</a:t>
                      </a:r>
                      <a:r>
                        <a:rPr lang="en-US" sz="2000" b="1" dirty="0">
                          <a:solidFill>
                            <a:schemeClr val="accent1">
                              <a:lumMod val="20000"/>
                              <a:lumOff val="80000"/>
                            </a:schemeClr>
                          </a:solidFill>
                          <a:latin typeface="+mj-lt"/>
                          <a:ea typeface="Times New Roman"/>
                        </a:rPr>
                        <a:t> </a:t>
                      </a:r>
                      <a:r>
                        <a:rPr lang="en-US" sz="2000" b="1" dirty="0" err="1">
                          <a:solidFill>
                            <a:schemeClr val="accent1">
                              <a:lumMod val="20000"/>
                              <a:lumOff val="80000"/>
                            </a:schemeClr>
                          </a:solidFill>
                          <a:latin typeface="+mj-lt"/>
                          <a:ea typeface="Times New Roman"/>
                        </a:rPr>
                        <a:t>mycobacteria</a:t>
                      </a:r>
                      <a:endParaRPr lang="en-US" sz="2000" b="1" dirty="0">
                        <a:solidFill>
                          <a:schemeClr val="accent1">
                            <a:lumMod val="20000"/>
                            <a:lumOff val="80000"/>
                          </a:schemeClr>
                        </a:solidFill>
                        <a:latin typeface="+mj-lt"/>
                        <a:ea typeface="Times New Roman"/>
                      </a:endParaRPr>
                    </a:p>
                    <a:p>
                      <a:pPr marL="236538" marR="0" indent="-236538" algn="l" rtl="0">
                        <a:spcBef>
                          <a:spcPts val="0"/>
                        </a:spcBef>
                        <a:spcAft>
                          <a:spcPts val="0"/>
                        </a:spcAft>
                        <a:buFont typeface="Arial" pitchFamily="34" charset="0"/>
                        <a:buChar char="•"/>
                      </a:pPr>
                      <a:r>
                        <a:rPr lang="en-US" sz="2000" b="1" dirty="0">
                          <a:solidFill>
                            <a:schemeClr val="accent1">
                              <a:lumMod val="20000"/>
                              <a:lumOff val="80000"/>
                            </a:schemeClr>
                          </a:solidFill>
                          <a:latin typeface="+mj-lt"/>
                          <a:ea typeface="Times New Roman"/>
                        </a:rPr>
                        <a:t>BCG vaccination</a:t>
                      </a:r>
                    </a:p>
                    <a:p>
                      <a:pPr marL="236538" marR="0" indent="-236538" algn="l" rtl="0">
                        <a:spcBef>
                          <a:spcPts val="0"/>
                        </a:spcBef>
                        <a:spcAft>
                          <a:spcPts val="0"/>
                        </a:spcAft>
                        <a:buFont typeface="Arial" pitchFamily="34" charset="0"/>
                        <a:buChar char="•"/>
                      </a:pPr>
                      <a:r>
                        <a:rPr lang="en-US" sz="2000" b="1" dirty="0">
                          <a:solidFill>
                            <a:schemeClr val="accent1">
                              <a:lumMod val="20000"/>
                              <a:lumOff val="80000"/>
                            </a:schemeClr>
                          </a:solidFill>
                          <a:latin typeface="+mj-lt"/>
                          <a:ea typeface="Times New Roman"/>
                        </a:rPr>
                        <a:t>Problems with </a:t>
                      </a:r>
                      <a:r>
                        <a:rPr lang="en-US" sz="2000" b="1" dirty="0" smtClean="0">
                          <a:solidFill>
                            <a:schemeClr val="accent1">
                              <a:lumMod val="20000"/>
                              <a:lumOff val="80000"/>
                            </a:schemeClr>
                          </a:solidFill>
                          <a:latin typeface="+mj-lt"/>
                          <a:ea typeface="Times New Roman"/>
                        </a:rPr>
                        <a:t>TST administration</a:t>
                      </a:r>
                      <a:endParaRPr lang="en-US" sz="2000" b="1" dirty="0">
                        <a:solidFill>
                          <a:schemeClr val="accent1">
                            <a:lumMod val="20000"/>
                            <a:lumOff val="80000"/>
                          </a:schemeClr>
                        </a:solidFill>
                        <a:latin typeface="+mj-lt"/>
                        <a:ea typeface="Times New Roman"/>
                      </a:endParaRPr>
                    </a:p>
                  </a:txBody>
                  <a:tcPr marL="76200" marR="7620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r h="2590800">
                <a:tc>
                  <a:txBody>
                    <a:bodyPr/>
                    <a:lstStyle/>
                    <a:p>
                      <a:pPr marL="0" marR="0" algn="l" rtl="0">
                        <a:lnSpc>
                          <a:spcPts val="600"/>
                        </a:lnSpc>
                        <a:spcBef>
                          <a:spcPts val="0"/>
                        </a:spcBef>
                        <a:spcAft>
                          <a:spcPts val="0"/>
                        </a:spcAft>
                      </a:pPr>
                      <a:endParaRPr lang="en-US" sz="2000" b="1" dirty="0">
                        <a:solidFill>
                          <a:schemeClr val="accent1">
                            <a:lumMod val="20000"/>
                            <a:lumOff val="80000"/>
                          </a:schemeClr>
                        </a:solidFill>
                        <a:latin typeface="+mj-lt"/>
                        <a:ea typeface="Times New Roman"/>
                      </a:endParaRPr>
                    </a:p>
                    <a:p>
                      <a:pPr marL="0" marR="0" algn="l" rtl="0">
                        <a:spcBef>
                          <a:spcPts val="0"/>
                        </a:spcBef>
                        <a:spcAft>
                          <a:spcPts val="290"/>
                        </a:spcAft>
                        <a:tabLst>
                          <a:tab pos="-685800" algn="l"/>
                          <a:tab pos="-457200" algn="l"/>
                          <a:tab pos="0" algn="l"/>
                          <a:tab pos="228600"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dirty="0">
                          <a:solidFill>
                            <a:schemeClr val="accent1">
                              <a:lumMod val="20000"/>
                              <a:lumOff val="80000"/>
                            </a:schemeClr>
                          </a:solidFill>
                          <a:latin typeface="+mj-lt"/>
                          <a:ea typeface="Times New Roman"/>
                        </a:rPr>
                        <a:t>False-negative</a:t>
                      </a:r>
                    </a:p>
                  </a:txBody>
                  <a:tcPr marL="76200" marR="7620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algn="l" rtl="0">
                        <a:lnSpc>
                          <a:spcPts val="600"/>
                        </a:lnSpc>
                        <a:spcBef>
                          <a:spcPts val="0"/>
                        </a:spcBef>
                        <a:spcAft>
                          <a:spcPts val="0"/>
                        </a:spcAft>
                        <a:buFont typeface="Arial" pitchFamily="34" charset="0"/>
                        <a:buChar char="•"/>
                      </a:pPr>
                      <a:endParaRPr lang="en-US" sz="2000" b="1" dirty="0">
                        <a:solidFill>
                          <a:schemeClr val="accent1">
                            <a:lumMod val="20000"/>
                            <a:lumOff val="80000"/>
                          </a:schemeClr>
                        </a:solidFill>
                        <a:latin typeface="+mj-lt"/>
                        <a:ea typeface="Times New Roman"/>
                      </a:endParaRPr>
                    </a:p>
                    <a:p>
                      <a:pPr marL="236538" marR="0" indent="-236538" algn="l" rtl="0">
                        <a:spcBef>
                          <a:spcPts val="0"/>
                        </a:spcBef>
                        <a:spcAft>
                          <a:spcPts val="0"/>
                        </a:spcAft>
                        <a:buFont typeface="Arial" pitchFamily="34" charset="0"/>
                        <a:buChar char="•"/>
                        <a:tabLst>
                          <a:tab pos="-685800" algn="l"/>
                          <a:tab pos="-457200" algn="l"/>
                          <a:tab pos="228600" algn="l"/>
                          <a:tab pos="236538"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dirty="0" err="1">
                          <a:solidFill>
                            <a:schemeClr val="accent1">
                              <a:lumMod val="20000"/>
                              <a:lumOff val="80000"/>
                            </a:schemeClr>
                          </a:solidFill>
                          <a:latin typeface="+mj-lt"/>
                          <a:ea typeface="Times New Roman"/>
                        </a:rPr>
                        <a:t>Anergy</a:t>
                      </a:r>
                      <a:endParaRPr lang="en-US" sz="2000" b="1" dirty="0">
                        <a:solidFill>
                          <a:schemeClr val="accent1">
                            <a:lumMod val="20000"/>
                            <a:lumOff val="80000"/>
                          </a:schemeClr>
                        </a:solidFill>
                        <a:latin typeface="+mj-lt"/>
                        <a:ea typeface="Times New Roman"/>
                      </a:endParaRPr>
                    </a:p>
                    <a:p>
                      <a:pPr marL="236538" marR="0" indent="-236538" algn="l" rtl="0">
                        <a:spcBef>
                          <a:spcPts val="0"/>
                        </a:spcBef>
                        <a:spcAft>
                          <a:spcPts val="0"/>
                        </a:spcAft>
                        <a:buFont typeface="Arial" pitchFamily="34" charset="0"/>
                        <a:buChar char="•"/>
                        <a:tabLst>
                          <a:tab pos="-685800" algn="l"/>
                          <a:tab pos="-457200" algn="l"/>
                          <a:tab pos="228600" algn="l"/>
                          <a:tab pos="236538"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dirty="0" smtClean="0">
                          <a:solidFill>
                            <a:schemeClr val="accent1">
                              <a:lumMod val="20000"/>
                              <a:lumOff val="80000"/>
                            </a:schemeClr>
                          </a:solidFill>
                          <a:latin typeface="+mj-lt"/>
                          <a:ea typeface="Times New Roman"/>
                        </a:rPr>
                        <a:t>Viral</a:t>
                      </a:r>
                      <a:r>
                        <a:rPr lang="en-US" sz="2000" b="1" dirty="0">
                          <a:solidFill>
                            <a:schemeClr val="accent1">
                              <a:lumMod val="20000"/>
                              <a:lumOff val="80000"/>
                            </a:schemeClr>
                          </a:solidFill>
                          <a:latin typeface="+mj-lt"/>
                          <a:ea typeface="Times New Roman"/>
                        </a:rPr>
                        <a:t>, bacterial, </a:t>
                      </a:r>
                      <a:r>
                        <a:rPr lang="en-US" sz="2000" b="1" dirty="0" smtClean="0">
                          <a:solidFill>
                            <a:schemeClr val="accent1">
                              <a:lumMod val="20000"/>
                              <a:lumOff val="80000"/>
                            </a:schemeClr>
                          </a:solidFill>
                          <a:latin typeface="+mj-lt"/>
                          <a:ea typeface="Times New Roman"/>
                        </a:rPr>
                        <a:t>fungal </a:t>
                      </a:r>
                      <a:r>
                        <a:rPr lang="en-US" sz="2000" b="1" dirty="0" err="1" smtClean="0">
                          <a:solidFill>
                            <a:schemeClr val="accent1">
                              <a:lumMod val="20000"/>
                              <a:lumOff val="80000"/>
                            </a:schemeClr>
                          </a:solidFill>
                          <a:latin typeface="+mj-lt"/>
                          <a:ea typeface="Times New Roman"/>
                        </a:rPr>
                        <a:t>coinfection</a:t>
                      </a:r>
                      <a:endParaRPr lang="en-US" sz="2000" b="1" dirty="0">
                        <a:solidFill>
                          <a:schemeClr val="accent1">
                            <a:lumMod val="20000"/>
                            <a:lumOff val="80000"/>
                          </a:schemeClr>
                        </a:solidFill>
                        <a:latin typeface="+mj-lt"/>
                        <a:ea typeface="Times New Roman"/>
                      </a:endParaRPr>
                    </a:p>
                    <a:p>
                      <a:pPr marL="236538" marR="0" indent="-236538" algn="l" rtl="0">
                        <a:spcBef>
                          <a:spcPts val="0"/>
                        </a:spcBef>
                        <a:spcAft>
                          <a:spcPts val="0"/>
                        </a:spcAft>
                        <a:buFont typeface="Arial" pitchFamily="34" charset="0"/>
                        <a:buChar char="•"/>
                        <a:tabLst>
                          <a:tab pos="-685800" algn="l"/>
                          <a:tab pos="-457200" algn="l"/>
                          <a:tab pos="228600" algn="l"/>
                          <a:tab pos="236538"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dirty="0">
                          <a:solidFill>
                            <a:schemeClr val="accent1">
                              <a:lumMod val="20000"/>
                              <a:lumOff val="80000"/>
                            </a:schemeClr>
                          </a:solidFill>
                          <a:latin typeface="+mj-lt"/>
                          <a:ea typeface="Times New Roman"/>
                        </a:rPr>
                        <a:t>Recent TB infection</a:t>
                      </a:r>
                    </a:p>
                    <a:p>
                      <a:pPr marL="236538" marR="0" indent="-236538" algn="l" rtl="0">
                        <a:spcBef>
                          <a:spcPts val="0"/>
                        </a:spcBef>
                        <a:spcAft>
                          <a:spcPts val="0"/>
                        </a:spcAft>
                        <a:buFont typeface="Arial" pitchFamily="34" charset="0"/>
                        <a:buChar char="•"/>
                        <a:tabLst>
                          <a:tab pos="-685800" algn="l"/>
                          <a:tab pos="-457200" algn="l"/>
                          <a:tab pos="228600" algn="l"/>
                          <a:tab pos="236538"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dirty="0">
                          <a:solidFill>
                            <a:schemeClr val="accent1">
                              <a:lumMod val="20000"/>
                              <a:lumOff val="80000"/>
                            </a:schemeClr>
                          </a:solidFill>
                          <a:latin typeface="+mj-lt"/>
                          <a:ea typeface="Times New Roman"/>
                        </a:rPr>
                        <a:t>Very young </a:t>
                      </a:r>
                      <a:r>
                        <a:rPr lang="en-US" sz="2000" b="1" dirty="0" smtClean="0">
                          <a:solidFill>
                            <a:schemeClr val="accent1">
                              <a:lumMod val="20000"/>
                              <a:lumOff val="80000"/>
                            </a:schemeClr>
                          </a:solidFill>
                          <a:latin typeface="+mj-lt"/>
                          <a:ea typeface="Times New Roman"/>
                        </a:rPr>
                        <a:t>age; </a:t>
                      </a:r>
                      <a:r>
                        <a:rPr lang="en-US" sz="2000" b="1" dirty="0">
                          <a:solidFill>
                            <a:schemeClr val="accent1">
                              <a:lumMod val="20000"/>
                              <a:lumOff val="80000"/>
                            </a:schemeClr>
                          </a:solidFill>
                          <a:latin typeface="+mj-lt"/>
                          <a:ea typeface="Times New Roman"/>
                        </a:rPr>
                        <a:t>advanced age</a:t>
                      </a:r>
                    </a:p>
                    <a:p>
                      <a:pPr marL="236538" marR="0" indent="-236538" algn="l" rtl="0">
                        <a:spcBef>
                          <a:spcPts val="0"/>
                        </a:spcBef>
                        <a:spcAft>
                          <a:spcPts val="0"/>
                        </a:spcAft>
                        <a:buFont typeface="Arial" pitchFamily="34" charset="0"/>
                        <a:buChar char="•"/>
                        <a:tabLst>
                          <a:tab pos="-685800" algn="l"/>
                          <a:tab pos="-457200" algn="l"/>
                          <a:tab pos="228600" algn="l"/>
                          <a:tab pos="236538"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dirty="0">
                          <a:solidFill>
                            <a:schemeClr val="accent1">
                              <a:lumMod val="20000"/>
                              <a:lumOff val="80000"/>
                            </a:schemeClr>
                          </a:solidFill>
                          <a:latin typeface="+mj-lt"/>
                          <a:ea typeface="Times New Roman"/>
                        </a:rPr>
                        <a:t>Live-virus vaccination </a:t>
                      </a:r>
                    </a:p>
                    <a:p>
                      <a:pPr marL="236538" marR="0" indent="-236538" algn="l" rtl="0">
                        <a:spcBef>
                          <a:spcPts val="0"/>
                        </a:spcBef>
                        <a:spcAft>
                          <a:spcPts val="290"/>
                        </a:spcAft>
                        <a:buFont typeface="Arial" pitchFamily="34" charset="0"/>
                        <a:buChar char="•"/>
                        <a:tabLst>
                          <a:tab pos="-685800" algn="l"/>
                          <a:tab pos="-457200" algn="l"/>
                          <a:tab pos="228600" algn="l"/>
                          <a:tab pos="236538"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dirty="0">
                          <a:solidFill>
                            <a:schemeClr val="accent1">
                              <a:lumMod val="20000"/>
                              <a:lumOff val="80000"/>
                            </a:schemeClr>
                          </a:solidFill>
                          <a:latin typeface="+mj-lt"/>
                          <a:ea typeface="Times New Roman"/>
                        </a:rPr>
                        <a:t>Overwhelming TB </a:t>
                      </a:r>
                      <a:r>
                        <a:rPr lang="en-US" sz="2000" b="1" dirty="0" smtClean="0">
                          <a:solidFill>
                            <a:schemeClr val="accent1">
                              <a:lumMod val="20000"/>
                              <a:lumOff val="80000"/>
                            </a:schemeClr>
                          </a:solidFill>
                          <a:latin typeface="+mj-lt"/>
                          <a:ea typeface="Times New Roman"/>
                        </a:rPr>
                        <a:t>disease</a:t>
                      </a:r>
                    </a:p>
                    <a:p>
                      <a:pPr marL="236538" marR="0" indent="-236538" algn="l" rtl="0">
                        <a:spcBef>
                          <a:spcPts val="0"/>
                        </a:spcBef>
                        <a:spcAft>
                          <a:spcPts val="290"/>
                        </a:spcAft>
                        <a:buFont typeface="Arial" pitchFamily="34" charset="0"/>
                        <a:buChar char="•"/>
                        <a:tabLst>
                          <a:tab pos="-685800" algn="l"/>
                          <a:tab pos="-457200" algn="l"/>
                          <a:tab pos="228600" algn="l"/>
                          <a:tab pos="236538"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dirty="0" smtClean="0">
                          <a:solidFill>
                            <a:schemeClr val="accent1">
                              <a:lumMod val="20000"/>
                              <a:lumOff val="80000"/>
                            </a:schemeClr>
                          </a:solidFill>
                          <a:latin typeface="+mj-lt"/>
                          <a:ea typeface="Times New Roman"/>
                        </a:rPr>
                        <a:t>Renal failure/disease</a:t>
                      </a:r>
                    </a:p>
                    <a:p>
                      <a:pPr marL="236538" marR="0" indent="-236538" algn="l" rtl="0">
                        <a:spcBef>
                          <a:spcPts val="0"/>
                        </a:spcBef>
                        <a:spcAft>
                          <a:spcPts val="290"/>
                        </a:spcAft>
                        <a:buFont typeface="Arial" pitchFamily="34" charset="0"/>
                        <a:buChar char="•"/>
                        <a:tabLst>
                          <a:tab pos="-685800" algn="l"/>
                          <a:tab pos="-457200" algn="l"/>
                          <a:tab pos="228600" algn="l"/>
                          <a:tab pos="236538"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dirty="0" smtClean="0">
                          <a:solidFill>
                            <a:schemeClr val="accent1">
                              <a:lumMod val="20000"/>
                              <a:lumOff val="80000"/>
                            </a:schemeClr>
                          </a:solidFill>
                          <a:latin typeface="+mj-lt"/>
                          <a:ea typeface="Times New Roman"/>
                        </a:rPr>
                        <a:t>Lymphoid disease</a:t>
                      </a:r>
                    </a:p>
                    <a:p>
                      <a:pPr marL="236538" marR="0" indent="-236538" algn="l" rtl="0">
                        <a:spcBef>
                          <a:spcPts val="0"/>
                        </a:spcBef>
                        <a:spcAft>
                          <a:spcPts val="290"/>
                        </a:spcAft>
                        <a:buFont typeface="Arial" pitchFamily="34" charset="0"/>
                        <a:buChar char="•"/>
                        <a:tabLst>
                          <a:tab pos="-685800" algn="l"/>
                          <a:tab pos="-457200" algn="l"/>
                          <a:tab pos="228600" algn="l"/>
                          <a:tab pos="236538"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dirty="0" smtClean="0">
                          <a:solidFill>
                            <a:schemeClr val="accent1">
                              <a:lumMod val="20000"/>
                              <a:lumOff val="80000"/>
                            </a:schemeClr>
                          </a:solidFill>
                          <a:latin typeface="+mj-lt"/>
                          <a:ea typeface="Times New Roman"/>
                        </a:rPr>
                        <a:t>Low protein states</a:t>
                      </a:r>
                    </a:p>
                    <a:p>
                      <a:pPr marL="236538" marR="0" indent="-236538" algn="l" rtl="0">
                        <a:spcBef>
                          <a:spcPts val="0"/>
                        </a:spcBef>
                        <a:spcAft>
                          <a:spcPts val="290"/>
                        </a:spcAft>
                        <a:buFont typeface="Arial" pitchFamily="34" charset="0"/>
                        <a:buChar char="•"/>
                        <a:tabLst>
                          <a:tab pos="-685800" algn="l"/>
                          <a:tab pos="-457200" algn="l"/>
                          <a:tab pos="228600" algn="l"/>
                          <a:tab pos="236538"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dirty="0" smtClean="0">
                          <a:solidFill>
                            <a:schemeClr val="accent1">
                              <a:lumMod val="20000"/>
                              <a:lumOff val="80000"/>
                            </a:schemeClr>
                          </a:solidFill>
                          <a:latin typeface="+mj-lt"/>
                          <a:ea typeface="Times New Roman"/>
                        </a:rPr>
                        <a:t>Immunosuppressive</a:t>
                      </a:r>
                      <a:r>
                        <a:rPr lang="en-US" sz="2000" b="1" baseline="0" dirty="0" smtClean="0">
                          <a:solidFill>
                            <a:schemeClr val="accent1">
                              <a:lumMod val="20000"/>
                              <a:lumOff val="80000"/>
                            </a:schemeClr>
                          </a:solidFill>
                          <a:latin typeface="+mj-lt"/>
                          <a:ea typeface="Times New Roman"/>
                        </a:rPr>
                        <a:t> drugs</a:t>
                      </a:r>
                    </a:p>
                    <a:p>
                      <a:pPr marL="236538" marR="0" indent="-236538" algn="l" rtl="0">
                        <a:spcBef>
                          <a:spcPts val="0"/>
                        </a:spcBef>
                        <a:spcAft>
                          <a:spcPts val="290"/>
                        </a:spcAft>
                        <a:buFont typeface="Arial" pitchFamily="34" charset="0"/>
                        <a:buChar char="•"/>
                        <a:tabLst>
                          <a:tab pos="-685800" algn="l"/>
                          <a:tab pos="-457200" algn="l"/>
                          <a:tab pos="228600" algn="l"/>
                          <a:tab pos="236538"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baseline="0" dirty="0" smtClean="0">
                          <a:solidFill>
                            <a:schemeClr val="accent1">
                              <a:lumMod val="20000"/>
                              <a:lumOff val="80000"/>
                            </a:schemeClr>
                          </a:solidFill>
                          <a:latin typeface="+mj-lt"/>
                          <a:ea typeface="Times New Roman"/>
                        </a:rPr>
                        <a:t>Problems with TST administration</a:t>
                      </a:r>
                      <a:endParaRPr lang="en-US" sz="2000" b="1" dirty="0">
                        <a:solidFill>
                          <a:schemeClr val="accent1">
                            <a:lumMod val="20000"/>
                            <a:lumOff val="80000"/>
                          </a:schemeClr>
                        </a:solidFill>
                        <a:latin typeface="+mj-lt"/>
                        <a:ea typeface="Times New Roman"/>
                      </a:endParaRPr>
                    </a:p>
                  </a:txBody>
                  <a:tcPr marL="76200" marR="7620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9866453"/>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200" dirty="0" smtClean="0"/>
              <a:t>Interferon Gamma Release Assays (IGRAs)</a:t>
            </a:r>
            <a:endParaRPr lang="en-US" sz="3200" dirty="0"/>
          </a:p>
        </p:txBody>
      </p:sp>
      <p:sp>
        <p:nvSpPr>
          <p:cNvPr id="3" name="Content Placeholder 2"/>
          <p:cNvSpPr>
            <a:spLocks noGrp="1"/>
          </p:cNvSpPr>
          <p:nvPr>
            <p:ph idx="1"/>
          </p:nvPr>
        </p:nvSpPr>
        <p:spPr/>
        <p:txBody>
          <a:bodyPr/>
          <a:lstStyle/>
          <a:p>
            <a:pPr lvl="0" algn="l" rtl="0"/>
            <a:r>
              <a:rPr lang="en-US" dirty="0" smtClean="0"/>
              <a:t>IGRAs detect </a:t>
            </a:r>
            <a:r>
              <a:rPr lang="en-US" i="1" dirty="0" smtClean="0"/>
              <a:t>M. tb</a:t>
            </a:r>
            <a:r>
              <a:rPr lang="en-US" dirty="0" smtClean="0"/>
              <a:t> infection by measuring immune response in blood</a:t>
            </a:r>
          </a:p>
          <a:p>
            <a:pPr lvl="0" algn="l" rtl="0"/>
            <a:r>
              <a:rPr lang="en-US" dirty="0" smtClean="0"/>
              <a:t>Cannot differentiate between TB and LTBI; other tests needed</a:t>
            </a:r>
          </a:p>
          <a:p>
            <a:pPr lvl="0" algn="l" rtl="0"/>
            <a:r>
              <a:rPr lang="en-US" dirty="0" smtClean="0"/>
              <a:t>May be used for surveillance/screening, or to find those who will benefit from treatment</a:t>
            </a:r>
          </a:p>
          <a:p>
            <a:pPr lvl="0" algn="l" rtl="0"/>
            <a:r>
              <a:rPr lang="en-US" dirty="0" smtClean="0"/>
              <a:t>FDA-approved IGRAs are QFT Gold In-Tube and T-</a:t>
            </a:r>
            <a:r>
              <a:rPr lang="en-US" dirty="0" err="1" smtClean="0"/>
              <a:t>Spot.</a:t>
            </a:r>
            <a:r>
              <a:rPr lang="en-US" i="1" dirty="0" err="1" smtClean="0"/>
              <a:t>TB</a:t>
            </a:r>
            <a:r>
              <a:rPr lang="en-US" dirty="0" smtClean="0"/>
              <a:t> test</a:t>
            </a:r>
          </a:p>
        </p:txBody>
      </p:sp>
    </p:spTree>
    <p:extLst>
      <p:ext uri="{BB962C8B-B14F-4D97-AF65-F5344CB8AC3E}">
        <p14:creationId xmlns:p14="http://schemas.microsoft.com/office/powerpoint/2010/main" val="102467905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14400" y="396875"/>
            <a:ext cx="7543800" cy="1431925"/>
          </a:xfrm>
        </p:spPr>
        <p:txBody>
          <a:bodyPr>
            <a:normAutofit/>
          </a:bodyPr>
          <a:lstStyle/>
          <a:p>
            <a:pPr rtl="0">
              <a:defRPr/>
            </a:pPr>
            <a:r>
              <a:rPr lang="en-US" sz="3200" b="1" dirty="0" smtClean="0">
                <a:solidFill>
                  <a:schemeClr val="accent1">
                    <a:lumMod val="20000"/>
                    <a:lumOff val="80000"/>
                  </a:schemeClr>
                </a:solidFill>
              </a:rPr>
              <a:t>Epidemiology</a:t>
            </a:r>
            <a:endParaRPr lang="en-US" sz="3200" b="1" dirty="0">
              <a:solidFill>
                <a:schemeClr val="accent1">
                  <a:lumMod val="20000"/>
                  <a:lumOff val="80000"/>
                </a:schemeClr>
              </a:solidFill>
            </a:endParaRPr>
          </a:p>
        </p:txBody>
      </p:sp>
      <p:sp>
        <p:nvSpPr>
          <p:cNvPr id="6147" name="Rectangle 3"/>
          <p:cNvSpPr>
            <a:spLocks noGrp="1" noChangeArrowheads="1"/>
          </p:cNvSpPr>
          <p:nvPr>
            <p:ph idx="1"/>
          </p:nvPr>
        </p:nvSpPr>
        <p:spPr>
          <a:xfrm>
            <a:off x="914400" y="1905000"/>
            <a:ext cx="7543800" cy="4116288"/>
          </a:xfrm>
        </p:spPr>
        <p:txBody>
          <a:bodyPr>
            <a:normAutofit/>
          </a:bodyPr>
          <a:lstStyle/>
          <a:p>
            <a:pPr algn="l" rtl="0" eaLnBrk="1" hangingPunct="1">
              <a:defRPr/>
            </a:pPr>
            <a:r>
              <a:rPr lang="en-US" sz="2400" b="1" dirty="0" smtClean="0">
                <a:solidFill>
                  <a:schemeClr val="accent1">
                    <a:lumMod val="20000"/>
                    <a:lumOff val="80000"/>
                  </a:schemeClr>
                </a:solidFill>
              </a:rPr>
              <a:t>What increases the spread of the disease: </a:t>
            </a:r>
          </a:p>
          <a:p>
            <a:pPr lvl="1" algn="l" rtl="0" eaLnBrk="1" hangingPunct="1">
              <a:buFontTx/>
              <a:buNone/>
              <a:defRPr/>
            </a:pPr>
            <a:r>
              <a:rPr lang="en-US" sz="2400" b="1" dirty="0" smtClean="0">
                <a:solidFill>
                  <a:schemeClr val="accent1">
                    <a:lumMod val="20000"/>
                    <a:lumOff val="80000"/>
                  </a:schemeClr>
                </a:solidFill>
              </a:rPr>
              <a:t>1) crowding of living </a:t>
            </a:r>
          </a:p>
          <a:p>
            <a:pPr lvl="1" algn="l" rtl="0" eaLnBrk="1" hangingPunct="1">
              <a:buFontTx/>
              <a:buNone/>
              <a:defRPr/>
            </a:pPr>
            <a:r>
              <a:rPr lang="en-US" sz="2400" b="1" dirty="0" smtClean="0">
                <a:solidFill>
                  <a:schemeClr val="accent1">
                    <a:lumMod val="20000"/>
                    <a:lumOff val="80000"/>
                  </a:schemeClr>
                </a:solidFill>
              </a:rPr>
              <a:t>2) migration of people from endemic area.</a:t>
            </a:r>
          </a:p>
          <a:p>
            <a:pPr algn="l" rtl="0" eaLnBrk="1" hangingPunct="1">
              <a:defRPr/>
            </a:pPr>
            <a:r>
              <a:rPr lang="en-US" sz="2400" b="1" dirty="0" smtClean="0">
                <a:solidFill>
                  <a:schemeClr val="accent1">
                    <a:lumMod val="20000"/>
                    <a:lumOff val="80000"/>
                  </a:schemeClr>
                </a:solidFill>
              </a:rPr>
              <a:t>10% of infected people ---- active disease</a:t>
            </a:r>
          </a:p>
          <a:p>
            <a:pPr algn="l" rtl="0" eaLnBrk="1" hangingPunct="1">
              <a:defRPr/>
            </a:pPr>
            <a:r>
              <a:rPr lang="en-US" sz="2400" b="1" dirty="0" smtClean="0">
                <a:solidFill>
                  <a:schemeClr val="accent1">
                    <a:lumMod val="20000"/>
                    <a:lumOff val="80000"/>
                  </a:schemeClr>
                </a:solidFill>
              </a:rPr>
              <a:t>50%of active disease --- contagious</a:t>
            </a:r>
            <a:endParaRPr lang="en-GB" sz="2400" b="1" dirty="0" smtClean="0">
              <a:solidFill>
                <a:schemeClr val="accent1">
                  <a:lumMod val="20000"/>
                  <a:lumOff val="80000"/>
                </a:schemeClr>
              </a:solidFill>
            </a:endParaRPr>
          </a:p>
        </p:txBody>
      </p:sp>
    </p:spTree>
    <p:extLst>
      <p:ext uri="{BB962C8B-B14F-4D97-AF65-F5344CB8AC3E}">
        <p14:creationId xmlns:p14="http://schemas.microsoft.com/office/powerpoint/2010/main" val="71953825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200" dirty="0" smtClean="0"/>
              <a:t>BCG Vaccination</a:t>
            </a:r>
            <a:endParaRPr lang="en-US" sz="3200" dirty="0"/>
          </a:p>
        </p:txBody>
      </p:sp>
      <p:sp>
        <p:nvSpPr>
          <p:cNvPr id="3" name="Content Placeholder 2"/>
          <p:cNvSpPr>
            <a:spLocks noGrp="1"/>
          </p:cNvSpPr>
          <p:nvPr>
            <p:ph idx="1"/>
          </p:nvPr>
        </p:nvSpPr>
        <p:spPr/>
        <p:txBody>
          <a:bodyPr/>
          <a:lstStyle/>
          <a:p>
            <a:pPr lvl="0" algn="l" rtl="0"/>
            <a:r>
              <a:rPr lang="en-US" dirty="0" smtClean="0"/>
              <a:t>Vaccine made from live, attenuated (weakened) strain of </a:t>
            </a:r>
            <a:r>
              <a:rPr lang="en-US" i="1" dirty="0" smtClean="0"/>
              <a:t>M. </a:t>
            </a:r>
            <a:r>
              <a:rPr lang="en-US" i="1" dirty="0" err="1" smtClean="0"/>
              <a:t>bovis</a:t>
            </a:r>
            <a:endParaRPr lang="en-US" dirty="0" smtClean="0"/>
          </a:p>
          <a:p>
            <a:pPr lvl="0" algn="l" rtl="0"/>
            <a:r>
              <a:rPr lang="en-US" dirty="0" smtClean="0"/>
              <a:t>Early version first given to humans in 1921</a:t>
            </a:r>
          </a:p>
          <a:p>
            <a:pPr lvl="0" algn="l" rtl="0"/>
            <a:r>
              <a:rPr lang="en-US" dirty="0" smtClean="0"/>
              <a:t>Many TB-prevalent countries vaccinate infants to prevent severe TB disease</a:t>
            </a:r>
          </a:p>
        </p:txBody>
      </p:sp>
    </p:spTree>
    <p:extLst>
      <p:ext uri="{BB962C8B-B14F-4D97-AF65-F5344CB8AC3E}">
        <p14:creationId xmlns:p14="http://schemas.microsoft.com/office/powerpoint/2010/main" val="316156887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200" dirty="0" smtClean="0"/>
              <a:t>BCG Contraindications</a:t>
            </a:r>
            <a:endParaRPr lang="en-US" sz="3200" dirty="0"/>
          </a:p>
        </p:txBody>
      </p:sp>
      <p:sp>
        <p:nvSpPr>
          <p:cNvPr id="3" name="Content Placeholder 2"/>
          <p:cNvSpPr>
            <a:spLocks noGrp="1"/>
          </p:cNvSpPr>
          <p:nvPr>
            <p:ph idx="1"/>
          </p:nvPr>
        </p:nvSpPr>
        <p:spPr/>
        <p:txBody>
          <a:bodyPr/>
          <a:lstStyle/>
          <a:p>
            <a:pPr lvl="0" algn="l" rtl="0"/>
            <a:r>
              <a:rPr lang="en-US" dirty="0" smtClean="0"/>
              <a:t>Contraindicated in persons with impaired immune response from</a:t>
            </a:r>
          </a:p>
          <a:p>
            <a:pPr lvl="1" algn="l" rtl="0"/>
            <a:r>
              <a:rPr lang="en-US" sz="2400" dirty="0" smtClean="0"/>
              <a:t>HIV infection, congenital immunodeficiency</a:t>
            </a:r>
          </a:p>
          <a:p>
            <a:pPr lvl="1" algn="l" rtl="0"/>
            <a:r>
              <a:rPr lang="en-US" sz="2400" dirty="0" smtClean="0"/>
              <a:t>Leukemia, lymphoma, generalized malignancy</a:t>
            </a:r>
          </a:p>
          <a:p>
            <a:pPr lvl="1" algn="l" rtl="0"/>
            <a:r>
              <a:rPr lang="en-US" sz="2400" dirty="0" smtClean="0"/>
              <a:t>High-dose steroid therapy</a:t>
            </a:r>
          </a:p>
          <a:p>
            <a:pPr lvl="1" algn="l" rtl="0"/>
            <a:r>
              <a:rPr lang="en-US" sz="2400" dirty="0" err="1" smtClean="0"/>
              <a:t>Alkylating</a:t>
            </a:r>
            <a:r>
              <a:rPr lang="en-US" sz="2400" dirty="0" smtClean="0"/>
              <a:t> agents</a:t>
            </a:r>
          </a:p>
          <a:p>
            <a:pPr lvl="1" algn="l" rtl="0"/>
            <a:r>
              <a:rPr lang="en-US" sz="2400" dirty="0" err="1" smtClean="0"/>
              <a:t>Antimetabolites</a:t>
            </a:r>
            <a:endParaRPr lang="en-US" sz="2400" dirty="0" smtClean="0"/>
          </a:p>
          <a:p>
            <a:pPr lvl="1" algn="l" rtl="0"/>
            <a:r>
              <a:rPr lang="en-US" sz="2400" dirty="0" smtClean="0"/>
              <a:t>Radiation therapy</a:t>
            </a:r>
          </a:p>
          <a:p>
            <a:pPr lvl="0" algn="l" rtl="0"/>
            <a:r>
              <a:rPr lang="en-US" dirty="0" smtClean="0"/>
              <a:t>BCG vaccination should not be given to pregnant women </a:t>
            </a:r>
          </a:p>
        </p:txBody>
      </p:sp>
    </p:spTree>
    <p:extLst>
      <p:ext uri="{BB962C8B-B14F-4D97-AF65-F5344CB8AC3E}">
        <p14:creationId xmlns:p14="http://schemas.microsoft.com/office/powerpoint/2010/main" val="17896560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rtl="0"/>
            <a:r>
              <a:rPr lang="en-US" dirty="0" smtClean="0"/>
              <a:t>General Recommendations for Using IGRAs</a:t>
            </a:r>
            <a:endParaRPr lang="en-US" dirty="0"/>
          </a:p>
        </p:txBody>
      </p:sp>
      <p:sp>
        <p:nvSpPr>
          <p:cNvPr id="3" name="Content Placeholder 2"/>
          <p:cNvSpPr>
            <a:spLocks noGrp="1"/>
          </p:cNvSpPr>
          <p:nvPr>
            <p:ph idx="1"/>
          </p:nvPr>
        </p:nvSpPr>
        <p:spPr/>
        <p:txBody>
          <a:bodyPr/>
          <a:lstStyle/>
          <a:p>
            <a:pPr lvl="0" algn="l" rtl="0"/>
            <a:r>
              <a:rPr lang="en-US" dirty="0" smtClean="0"/>
              <a:t>May be used in place of, but not in addition to, TST</a:t>
            </a:r>
          </a:p>
          <a:p>
            <a:pPr lvl="0" algn="l" rtl="0"/>
            <a:r>
              <a:rPr lang="en-US" dirty="0" smtClean="0"/>
              <a:t>Preferred when testing persons</a:t>
            </a:r>
          </a:p>
          <a:p>
            <a:pPr lvl="1" algn="l" rtl="0"/>
            <a:r>
              <a:rPr lang="en-US" sz="2400" dirty="0" smtClean="0"/>
              <a:t>Who might not return for TST reading</a:t>
            </a:r>
          </a:p>
          <a:p>
            <a:pPr lvl="1" algn="l" rtl="0"/>
            <a:r>
              <a:rPr lang="en-US" sz="2400" dirty="0" smtClean="0"/>
              <a:t>Who have received BCG vaccination</a:t>
            </a:r>
          </a:p>
          <a:p>
            <a:pPr lvl="0" algn="l" rtl="0"/>
            <a:r>
              <a:rPr lang="en-US" dirty="0" smtClean="0"/>
              <a:t>Generally should not be used to test children &lt;5 years of age, unless used in conjunction with TST</a:t>
            </a:r>
          </a:p>
        </p:txBody>
      </p:sp>
    </p:spTree>
    <p:extLst>
      <p:ext uri="{BB962C8B-B14F-4D97-AF65-F5344CB8AC3E}">
        <p14:creationId xmlns:p14="http://schemas.microsoft.com/office/powerpoint/2010/main" val="506853065"/>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lstStyle/>
          <a:p>
            <a:r>
              <a:rPr lang="en-US" dirty="0" smtClean="0"/>
              <a:t>Medical Evaluation for TB (cont.)</a:t>
            </a:r>
            <a:br>
              <a:rPr lang="en-US" dirty="0" smtClean="0"/>
            </a:br>
            <a:r>
              <a:rPr lang="en-US" sz="2400" dirty="0" smtClean="0"/>
              <a:t>1. Medical History (cont.)</a:t>
            </a:r>
            <a:endParaRPr lang="en-US" sz="2400" dirty="0"/>
          </a:p>
        </p:txBody>
      </p:sp>
      <p:sp>
        <p:nvSpPr>
          <p:cNvPr id="3" name="Content Placeholder 2"/>
          <p:cNvSpPr>
            <a:spLocks noGrp="1"/>
          </p:cNvSpPr>
          <p:nvPr>
            <p:ph idx="1"/>
          </p:nvPr>
        </p:nvSpPr>
        <p:spPr/>
        <p:txBody>
          <a:bodyPr/>
          <a:lstStyle/>
          <a:p>
            <a:pPr algn="l" rtl="0">
              <a:buNone/>
            </a:pPr>
            <a:r>
              <a:rPr lang="en-US" dirty="0" smtClean="0"/>
              <a:t>Symptoms of possible extrapulmonary TB:</a:t>
            </a:r>
          </a:p>
          <a:p>
            <a:pPr lvl="0" algn="l" rtl="0"/>
            <a:r>
              <a:rPr lang="en-US" dirty="0" smtClean="0"/>
              <a:t>Blood in the urine (TB of the kidney)</a:t>
            </a:r>
          </a:p>
          <a:p>
            <a:pPr lvl="0" algn="l" rtl="0"/>
            <a:r>
              <a:rPr lang="en-US" dirty="0" smtClean="0"/>
              <a:t>Headache/confusion (TB meningitis)</a:t>
            </a:r>
          </a:p>
          <a:p>
            <a:pPr lvl="0" algn="l" rtl="0"/>
            <a:r>
              <a:rPr lang="en-US" dirty="0" smtClean="0"/>
              <a:t>Back pain (TB of the spine)</a:t>
            </a:r>
          </a:p>
          <a:p>
            <a:pPr lvl="0" algn="l" rtl="0"/>
            <a:r>
              <a:rPr lang="en-US" dirty="0" smtClean="0"/>
              <a:t>Hoarseness (TB of the larynx)</a:t>
            </a:r>
          </a:p>
          <a:p>
            <a:pPr lvl="0" algn="l" rtl="0"/>
            <a:r>
              <a:rPr lang="en-US" dirty="0" smtClean="0"/>
              <a:t>Loss of appetite, unexplained weight loss</a:t>
            </a:r>
          </a:p>
          <a:p>
            <a:pPr lvl="0" algn="l" rtl="0"/>
            <a:r>
              <a:rPr lang="en-US" dirty="0" smtClean="0"/>
              <a:t>Night sweats, fever</a:t>
            </a:r>
          </a:p>
          <a:p>
            <a:pPr lvl="0" algn="l" rtl="0"/>
            <a:r>
              <a:rPr lang="en-US" dirty="0" smtClean="0"/>
              <a:t>Fatigue</a:t>
            </a:r>
          </a:p>
        </p:txBody>
      </p:sp>
    </p:spTree>
    <p:extLst>
      <p:ext uri="{BB962C8B-B14F-4D97-AF65-F5344CB8AC3E}">
        <p14:creationId xmlns:p14="http://schemas.microsoft.com/office/powerpoint/2010/main" val="394358077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Detection Using Nucleic Acid Amplification (NAA)</a:t>
            </a:r>
            <a:endParaRPr lang="en-US" dirty="0"/>
          </a:p>
        </p:txBody>
      </p:sp>
      <p:sp>
        <p:nvSpPr>
          <p:cNvPr id="3" name="Content Placeholder 2"/>
          <p:cNvSpPr>
            <a:spLocks noGrp="1"/>
          </p:cNvSpPr>
          <p:nvPr>
            <p:ph idx="1"/>
          </p:nvPr>
        </p:nvSpPr>
        <p:spPr/>
        <p:txBody>
          <a:bodyPr/>
          <a:lstStyle/>
          <a:p>
            <a:pPr lvl="0" algn="l" rtl="0"/>
            <a:r>
              <a:rPr lang="en-US" dirty="0" smtClean="0"/>
              <a:t>NAA tests rapidly identify a specimen via DNA and RNA amplification</a:t>
            </a:r>
          </a:p>
          <a:p>
            <a:pPr lvl="0" algn="l" rtl="0"/>
            <a:r>
              <a:rPr lang="en-US" dirty="0" smtClean="0"/>
              <a:t>Benefits may include</a:t>
            </a:r>
          </a:p>
          <a:p>
            <a:pPr lvl="1" algn="l" rtl="0"/>
            <a:r>
              <a:rPr lang="en-US" sz="2400" dirty="0" smtClean="0"/>
              <a:t>Earlier lab confirmation of TB disease</a:t>
            </a:r>
          </a:p>
          <a:p>
            <a:pPr lvl="1" algn="l" rtl="0"/>
            <a:r>
              <a:rPr lang="en-US" sz="2400" dirty="0" smtClean="0"/>
              <a:t>Earlier respiratory isolation and treatment initiation</a:t>
            </a:r>
          </a:p>
          <a:p>
            <a:pPr lvl="1" algn="l" rtl="0"/>
            <a:r>
              <a:rPr lang="en-US" sz="2400" dirty="0" smtClean="0"/>
              <a:t>Improved patient outcomes; interruption of transmission</a:t>
            </a:r>
          </a:p>
          <a:p>
            <a:pPr lvl="0" algn="l" rtl="0"/>
            <a:r>
              <a:rPr lang="en-US" dirty="0" smtClean="0"/>
              <a:t>Perform at least 1 NAA test on each pulmonary TB suspect</a:t>
            </a:r>
          </a:p>
          <a:p>
            <a:pPr lvl="0" algn="l" rtl="0"/>
            <a:r>
              <a:rPr lang="en-US" dirty="0" smtClean="0"/>
              <a:t>A single negative NAA test does not exclude TB</a:t>
            </a:r>
          </a:p>
        </p:txBody>
      </p:sp>
    </p:spTree>
    <p:extLst>
      <p:ext uri="{BB962C8B-B14F-4D97-AF65-F5344CB8AC3E}">
        <p14:creationId xmlns:p14="http://schemas.microsoft.com/office/powerpoint/2010/main" val="229791542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for Latent TB Infection (LTBI)</a:t>
            </a:r>
            <a:endParaRPr lang="en-US" dirty="0"/>
          </a:p>
        </p:txBody>
      </p:sp>
      <p:sp>
        <p:nvSpPr>
          <p:cNvPr id="3" name="Content Placeholder 2"/>
          <p:cNvSpPr>
            <a:spLocks noGrp="1"/>
          </p:cNvSpPr>
          <p:nvPr>
            <p:ph idx="1"/>
          </p:nvPr>
        </p:nvSpPr>
        <p:spPr/>
        <p:txBody>
          <a:bodyPr/>
          <a:lstStyle/>
          <a:p>
            <a:pPr lvl="0" algn="l" rtl="0"/>
            <a:r>
              <a:rPr lang="en-US" dirty="0" smtClean="0"/>
              <a:t>Treatment of LTBI essential to controlling and eliminating TB disease</a:t>
            </a:r>
          </a:p>
          <a:p>
            <a:pPr lvl="0" algn="l" rtl="0"/>
            <a:r>
              <a:rPr lang="en-US" dirty="0" smtClean="0"/>
              <a:t>Reduces risk of LTBI to TB disease progression</a:t>
            </a:r>
          </a:p>
          <a:p>
            <a:pPr lvl="0" algn="l" rtl="0"/>
            <a:r>
              <a:rPr lang="en-US" dirty="0" smtClean="0"/>
              <a:t>Use targeted testing to find persons at high risk for TB who would benefit from LTBI treatment</a:t>
            </a:r>
          </a:p>
          <a:p>
            <a:pPr lvl="0" algn="l" rtl="0"/>
            <a:r>
              <a:rPr lang="en-US" dirty="0" smtClean="0"/>
              <a:t>Several treatment regimens available</a:t>
            </a:r>
          </a:p>
        </p:txBody>
      </p:sp>
    </p:spTree>
    <p:extLst>
      <p:ext uri="{BB962C8B-B14F-4D97-AF65-F5344CB8AC3E}">
        <p14:creationId xmlns:p14="http://schemas.microsoft.com/office/powerpoint/2010/main" val="18866934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Candidates for Treatment of LTBI (cont.)</a:t>
            </a:r>
            <a:endParaRPr lang="en-US" dirty="0"/>
          </a:p>
        </p:txBody>
      </p:sp>
      <p:sp>
        <p:nvSpPr>
          <p:cNvPr id="3" name="Content Placeholder 2"/>
          <p:cNvSpPr>
            <a:spLocks noGrp="1"/>
          </p:cNvSpPr>
          <p:nvPr>
            <p:ph idx="1"/>
          </p:nvPr>
        </p:nvSpPr>
        <p:spPr>
          <a:xfrm>
            <a:off x="457200" y="1371600"/>
            <a:ext cx="8229600" cy="5029200"/>
          </a:xfrm>
        </p:spPr>
        <p:txBody>
          <a:bodyPr>
            <a:normAutofit lnSpcReduction="10000"/>
          </a:bodyPr>
          <a:lstStyle/>
          <a:p>
            <a:pPr marL="0" indent="0" algn="l" rtl="0">
              <a:buNone/>
            </a:pPr>
            <a:r>
              <a:rPr lang="en-US" dirty="0" smtClean="0"/>
              <a:t>High-risk persons with positive IGRA test or TST reaction of ≥10 mm (cont.):</a:t>
            </a:r>
          </a:p>
          <a:p>
            <a:pPr lvl="0" algn="l" rtl="0"/>
            <a:r>
              <a:rPr lang="en-US" dirty="0" smtClean="0"/>
              <a:t>Persons with conditions that increase risk for TB:</a:t>
            </a:r>
          </a:p>
          <a:p>
            <a:pPr lvl="1" algn="l" rtl="0"/>
            <a:r>
              <a:rPr lang="en-US" sz="2400" dirty="0" smtClean="0"/>
              <a:t>Silicosis</a:t>
            </a:r>
          </a:p>
          <a:p>
            <a:pPr lvl="1" algn="l" rtl="0"/>
            <a:r>
              <a:rPr lang="en-US" sz="2400" dirty="0" smtClean="0"/>
              <a:t>Diabetes mellitus</a:t>
            </a:r>
          </a:p>
          <a:p>
            <a:pPr lvl="1" algn="l" rtl="0"/>
            <a:r>
              <a:rPr lang="en-US" sz="2400" dirty="0" smtClean="0"/>
              <a:t>Chronic renal failure</a:t>
            </a:r>
          </a:p>
          <a:p>
            <a:pPr lvl="1" algn="l" rtl="0"/>
            <a:r>
              <a:rPr lang="en-US" sz="2400" dirty="0" smtClean="0"/>
              <a:t>Certain cancers (e.g., leukemia and lymphomas, or cancer of the head, neck, or lung)</a:t>
            </a:r>
          </a:p>
          <a:p>
            <a:pPr lvl="1" algn="l" rtl="0"/>
            <a:r>
              <a:rPr lang="en-US" sz="2400" dirty="0" err="1" smtClean="0"/>
              <a:t>Gastrectomy</a:t>
            </a:r>
            <a:r>
              <a:rPr lang="en-US" sz="2400" dirty="0" smtClean="0"/>
              <a:t> or </a:t>
            </a:r>
            <a:r>
              <a:rPr lang="en-US" sz="2400" dirty="0" err="1" smtClean="0"/>
              <a:t>jejunoileal</a:t>
            </a:r>
            <a:r>
              <a:rPr lang="en-US" sz="2400" dirty="0" smtClean="0"/>
              <a:t> bypass</a:t>
            </a:r>
          </a:p>
          <a:p>
            <a:pPr lvl="1" algn="l" rtl="0"/>
            <a:r>
              <a:rPr lang="en-US" sz="2400" dirty="0" smtClean="0"/>
              <a:t>Weight loss of at least 10% below ideal body weight</a:t>
            </a:r>
          </a:p>
          <a:p>
            <a:pPr lvl="1" algn="l" rtl="0"/>
            <a:r>
              <a:rPr lang="en-US" sz="2400" dirty="0" smtClean="0"/>
              <a:t>Children &lt;4 yrs of age; children/adolescents exposed to adults in high-risk categories</a:t>
            </a:r>
          </a:p>
          <a:p>
            <a:pPr lvl="0" algn="l" rtl="0"/>
            <a:endParaRPr lang="en-US" dirty="0" smtClean="0"/>
          </a:p>
          <a:p>
            <a:pPr algn="l" rtl="0"/>
            <a:endParaRPr lang="en-US" dirty="0"/>
          </a:p>
        </p:txBody>
      </p:sp>
    </p:spTree>
    <p:extLst>
      <p:ext uri="{BB962C8B-B14F-4D97-AF65-F5344CB8AC3E}">
        <p14:creationId xmlns:p14="http://schemas.microsoft.com/office/powerpoint/2010/main" val="25219206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Goals of TB Treatment</a:t>
            </a:r>
            <a:endParaRPr lang="en-US" dirty="0"/>
          </a:p>
        </p:txBody>
      </p:sp>
      <p:sp>
        <p:nvSpPr>
          <p:cNvPr id="3" name="Content Placeholder 2"/>
          <p:cNvSpPr>
            <a:spLocks noGrp="1"/>
          </p:cNvSpPr>
          <p:nvPr>
            <p:ph idx="1"/>
          </p:nvPr>
        </p:nvSpPr>
        <p:spPr/>
        <p:txBody>
          <a:bodyPr/>
          <a:lstStyle/>
          <a:p>
            <a:pPr lvl="0" algn="l" rtl="0"/>
            <a:r>
              <a:rPr lang="en-US" dirty="0" smtClean="0"/>
              <a:t>Cure patient, minimize risk of death/disability, prevent transmission to others</a:t>
            </a:r>
          </a:p>
          <a:p>
            <a:pPr lvl="0" algn="l" rtl="0"/>
            <a:r>
              <a:rPr lang="en-US" dirty="0" smtClean="0"/>
              <a:t>Provide safest, most effective therapy in shortest time</a:t>
            </a:r>
          </a:p>
          <a:p>
            <a:pPr lvl="0" algn="l" rtl="0"/>
            <a:r>
              <a:rPr lang="en-US" dirty="0" smtClean="0"/>
              <a:t>Prescribe multiple drugs to which the organisms are susceptible</a:t>
            </a:r>
          </a:p>
          <a:p>
            <a:pPr lvl="0" algn="l" rtl="0"/>
            <a:r>
              <a:rPr lang="en-US" dirty="0" smtClean="0"/>
              <a:t>Never treat with a single drug or add single drug to failing regimen</a:t>
            </a:r>
          </a:p>
          <a:p>
            <a:pPr lvl="0" algn="l" rtl="0"/>
            <a:r>
              <a:rPr lang="en-US" dirty="0" smtClean="0"/>
              <a:t>Ensure adherence and completion of therapy</a:t>
            </a:r>
          </a:p>
        </p:txBody>
      </p:sp>
    </p:spTree>
    <p:extLst>
      <p:ext uri="{BB962C8B-B14F-4D97-AF65-F5344CB8AC3E}">
        <p14:creationId xmlns:p14="http://schemas.microsoft.com/office/powerpoint/2010/main" val="406652759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Anti-TB Drugs</a:t>
            </a:r>
            <a:endParaRPr lang="en-US" dirty="0"/>
          </a:p>
        </p:txBody>
      </p:sp>
      <p:sp>
        <p:nvSpPr>
          <p:cNvPr id="3" name="Content Placeholder 2"/>
          <p:cNvSpPr>
            <a:spLocks noGrp="1"/>
          </p:cNvSpPr>
          <p:nvPr>
            <p:ph idx="1"/>
          </p:nvPr>
        </p:nvSpPr>
        <p:spPr>
          <a:xfrm>
            <a:off x="609600" y="2133601"/>
            <a:ext cx="3733800" cy="2362200"/>
          </a:xfrm>
        </p:spPr>
        <p:txBody>
          <a:bodyPr/>
          <a:lstStyle/>
          <a:p>
            <a:pPr lvl="1" algn="l" rtl="0"/>
            <a:r>
              <a:rPr lang="en-US" b="1" dirty="0" smtClean="0"/>
              <a:t>Isoniazid (INH)</a:t>
            </a:r>
          </a:p>
          <a:p>
            <a:pPr lvl="1" algn="l" rtl="0"/>
            <a:r>
              <a:rPr lang="en-US" b="1" dirty="0" smtClean="0"/>
              <a:t>Rifampin (RIF)</a:t>
            </a:r>
          </a:p>
          <a:p>
            <a:pPr lvl="1" algn="l" rtl="0"/>
            <a:r>
              <a:rPr lang="en-US" b="1" dirty="0" smtClean="0"/>
              <a:t>Pyrazinamide (PZA)</a:t>
            </a:r>
          </a:p>
          <a:p>
            <a:pPr lvl="1" algn="l" rtl="0"/>
            <a:r>
              <a:rPr lang="en-US" b="1" dirty="0" err="1" smtClean="0"/>
              <a:t>Ethambutol</a:t>
            </a:r>
            <a:r>
              <a:rPr lang="en-US" b="1" dirty="0" smtClean="0"/>
              <a:t> (EMB)</a:t>
            </a:r>
          </a:p>
          <a:p>
            <a:pPr lvl="1" algn="l" rtl="0"/>
            <a:r>
              <a:rPr lang="en-US" b="1" dirty="0" err="1" smtClean="0"/>
              <a:t>Rifapentine</a:t>
            </a:r>
            <a:r>
              <a:rPr lang="en-US" b="1" dirty="0" smtClean="0"/>
              <a:t> (RPT)</a:t>
            </a:r>
          </a:p>
        </p:txBody>
      </p:sp>
      <p:sp>
        <p:nvSpPr>
          <p:cNvPr id="5" name="TextBox 4"/>
          <p:cNvSpPr txBox="1"/>
          <p:nvPr/>
        </p:nvSpPr>
        <p:spPr>
          <a:xfrm>
            <a:off x="1295400" y="1371600"/>
            <a:ext cx="6705600" cy="461665"/>
          </a:xfrm>
          <a:prstGeom prst="rect">
            <a:avLst/>
          </a:prstGeom>
          <a:noFill/>
        </p:spPr>
        <p:txBody>
          <a:bodyPr wrap="square" rtlCol="0">
            <a:spAutoFit/>
          </a:bodyPr>
          <a:lstStyle/>
          <a:p>
            <a:pPr lvl="0" algn="ctr"/>
            <a:r>
              <a:rPr lang="en-US" sz="2400" b="1" dirty="0" smtClean="0">
                <a:solidFill>
                  <a:schemeClr val="bg2"/>
                </a:solidFill>
              </a:rPr>
              <a:t>10 drugs FDA-approved for treatment of TB</a:t>
            </a:r>
            <a:endParaRPr lang="en-US" sz="2400" b="1" dirty="0">
              <a:solidFill>
                <a:schemeClr val="bg2"/>
              </a:solidFill>
            </a:endParaRPr>
          </a:p>
        </p:txBody>
      </p:sp>
      <p:sp>
        <p:nvSpPr>
          <p:cNvPr id="7" name="Content Placeholder 2"/>
          <p:cNvSpPr txBox="1">
            <a:spLocks/>
          </p:cNvSpPr>
          <p:nvPr/>
        </p:nvSpPr>
        <p:spPr>
          <a:xfrm>
            <a:off x="4419600" y="2133599"/>
            <a:ext cx="3733800" cy="2286001"/>
          </a:xfrm>
          <a:prstGeom prst="rect">
            <a:avLst/>
          </a:prstGeom>
        </p:spPr>
        <p:txBody>
          <a:bodyPr/>
          <a:lstStyle/>
          <a:p>
            <a:pPr marL="742950" marR="0" lvl="1" indent="-285750" algn="l" defTabSz="914400" rtl="0" eaLnBrk="1" fontAlgn="auto" latinLnBrk="0" hangingPunct="1">
              <a:lnSpc>
                <a:spcPct val="100000"/>
              </a:lnSpc>
              <a:spcBef>
                <a:spcPct val="20000"/>
              </a:spcBef>
              <a:spcAft>
                <a:spcPts val="0"/>
              </a:spcAft>
              <a:buClr>
                <a:schemeClr val="accent1">
                  <a:lumMod val="20000"/>
                  <a:lumOff val="80000"/>
                </a:schemeClr>
              </a:buClr>
              <a:buSzPct val="100000"/>
              <a:buFont typeface="Wingdings" pitchFamily="2" charset="2"/>
              <a:buChar char="§"/>
              <a:tabLst/>
              <a:defRPr/>
            </a:pPr>
            <a:r>
              <a:rPr kumimoji="0" lang="en-US" sz="2400" b="1" i="0" u="none" strike="noStrike" kern="1200" cap="none" spc="0" normalizeH="0" baseline="0" noProof="0" dirty="0" smtClean="0">
                <a:ln>
                  <a:noFill/>
                </a:ln>
                <a:solidFill>
                  <a:schemeClr val="bg2"/>
                </a:solidFill>
                <a:effectLst/>
                <a:uLnTx/>
                <a:uFillTx/>
                <a:latin typeface="+mn-lt"/>
                <a:ea typeface="+mn-ea"/>
                <a:cs typeface="+mn-cs"/>
              </a:rPr>
              <a:t>Streptomycin (SM)</a:t>
            </a:r>
          </a:p>
          <a:p>
            <a:pPr marL="742950" marR="0" lvl="1" indent="-285750" algn="l" defTabSz="914400" rtl="0" eaLnBrk="1" fontAlgn="auto" latinLnBrk="0" hangingPunct="1">
              <a:lnSpc>
                <a:spcPct val="100000"/>
              </a:lnSpc>
              <a:spcBef>
                <a:spcPct val="20000"/>
              </a:spcBef>
              <a:spcAft>
                <a:spcPts val="0"/>
              </a:spcAft>
              <a:buClr>
                <a:schemeClr val="accent1">
                  <a:lumMod val="20000"/>
                  <a:lumOff val="80000"/>
                </a:schemeClr>
              </a:buClr>
              <a:buSzPct val="100000"/>
              <a:buFont typeface="Wingdings" pitchFamily="2" charset="2"/>
              <a:buChar char="§"/>
              <a:tabLst/>
              <a:defRPr/>
            </a:pPr>
            <a:r>
              <a:rPr kumimoji="0" lang="en-US" sz="2400" b="1" i="0" u="none" strike="noStrike" kern="1200" cap="none" spc="0" normalizeH="0" baseline="0" noProof="0" dirty="0" err="1" smtClean="0">
                <a:ln>
                  <a:noFill/>
                </a:ln>
                <a:solidFill>
                  <a:schemeClr val="bg2"/>
                </a:solidFill>
                <a:effectLst/>
                <a:uLnTx/>
                <a:uFillTx/>
                <a:latin typeface="+mn-lt"/>
                <a:ea typeface="+mn-ea"/>
                <a:cs typeface="+mn-cs"/>
              </a:rPr>
              <a:t>Cycloserine</a:t>
            </a:r>
            <a:endParaRPr kumimoji="0" lang="en-US" sz="2400" b="1" i="0" u="none" strike="noStrike" kern="1200" cap="none" spc="0" normalizeH="0" baseline="0" noProof="0" dirty="0" smtClean="0">
              <a:ln>
                <a:noFill/>
              </a:ln>
              <a:solidFill>
                <a:schemeClr val="bg2"/>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
                <a:schemeClr val="accent1">
                  <a:lumMod val="20000"/>
                  <a:lumOff val="80000"/>
                </a:schemeClr>
              </a:buClr>
              <a:buSzPct val="100000"/>
              <a:buFont typeface="Wingdings" pitchFamily="2" charset="2"/>
              <a:buChar char="§"/>
              <a:tabLst/>
              <a:defRPr/>
            </a:pPr>
            <a:r>
              <a:rPr kumimoji="0" lang="en-US" sz="2400" b="1" i="0" u="none" strike="noStrike" kern="1200" cap="none" spc="0" normalizeH="0" baseline="0" noProof="0" dirty="0" err="1" smtClean="0">
                <a:ln>
                  <a:noFill/>
                </a:ln>
                <a:solidFill>
                  <a:schemeClr val="bg2"/>
                </a:solidFill>
                <a:effectLst/>
                <a:uLnTx/>
                <a:uFillTx/>
                <a:latin typeface="+mn-lt"/>
                <a:ea typeface="+mn-ea"/>
                <a:cs typeface="+mn-cs"/>
              </a:rPr>
              <a:t>Capreomycin</a:t>
            </a:r>
            <a:endParaRPr kumimoji="0" lang="en-US" sz="2400" b="1" i="0" u="none" strike="noStrike" kern="1200" cap="none" spc="0" normalizeH="0" baseline="0" noProof="0" dirty="0" smtClean="0">
              <a:ln>
                <a:noFill/>
              </a:ln>
              <a:solidFill>
                <a:schemeClr val="bg2"/>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
                <a:schemeClr val="accent1">
                  <a:lumMod val="20000"/>
                  <a:lumOff val="80000"/>
                </a:schemeClr>
              </a:buClr>
              <a:buSzPct val="100000"/>
              <a:buFont typeface="Wingdings" pitchFamily="2" charset="2"/>
              <a:buChar char="§"/>
              <a:tabLst/>
              <a:defRPr/>
            </a:pPr>
            <a:r>
              <a:rPr kumimoji="0" lang="en-US" sz="2400" b="1" i="1" u="none" strike="noStrike" kern="1200" cap="none" spc="0" normalizeH="0" baseline="0" noProof="0" dirty="0" smtClean="0">
                <a:ln>
                  <a:noFill/>
                </a:ln>
                <a:solidFill>
                  <a:schemeClr val="bg2"/>
                </a:solidFill>
                <a:effectLst/>
                <a:uLnTx/>
                <a:uFillTx/>
                <a:latin typeface="+mn-lt"/>
                <a:ea typeface="+mn-ea"/>
                <a:cs typeface="+mn-cs"/>
              </a:rPr>
              <a:t>ρ</a:t>
            </a:r>
            <a:r>
              <a:rPr kumimoji="0" lang="en-US" sz="2400" b="1" i="0" u="none" strike="noStrike" kern="1200" cap="none" spc="0" normalizeH="0" baseline="0" noProof="0" dirty="0" smtClean="0">
                <a:ln>
                  <a:noFill/>
                </a:ln>
                <a:solidFill>
                  <a:schemeClr val="bg2"/>
                </a:solidFill>
                <a:effectLst/>
                <a:uLnTx/>
                <a:uFillTx/>
                <a:latin typeface="+mn-lt"/>
                <a:ea typeface="+mn-ea"/>
                <a:cs typeface="+mn-cs"/>
              </a:rPr>
              <a:t>-</a:t>
            </a:r>
            <a:r>
              <a:rPr kumimoji="0" lang="en-US" sz="2400" b="1" i="0" u="none" strike="noStrike" kern="1200" cap="none" spc="0" normalizeH="0" baseline="0" noProof="0" dirty="0" err="1" smtClean="0">
                <a:ln>
                  <a:noFill/>
                </a:ln>
                <a:solidFill>
                  <a:schemeClr val="bg2"/>
                </a:solidFill>
                <a:effectLst/>
                <a:uLnTx/>
                <a:uFillTx/>
                <a:latin typeface="+mn-lt"/>
                <a:ea typeface="+mn-ea"/>
                <a:cs typeface="+mn-cs"/>
              </a:rPr>
              <a:t>Aminosalicylic</a:t>
            </a:r>
            <a:r>
              <a:rPr kumimoji="0" lang="en-US" sz="2400" b="1" i="0" u="none" strike="noStrike" kern="1200" cap="none" spc="0" normalizeH="0" baseline="0" noProof="0" dirty="0" smtClean="0">
                <a:ln>
                  <a:noFill/>
                </a:ln>
                <a:solidFill>
                  <a:schemeClr val="bg2"/>
                </a:solidFill>
                <a:effectLst/>
                <a:uLnTx/>
                <a:uFillTx/>
                <a:latin typeface="+mn-lt"/>
                <a:ea typeface="+mn-ea"/>
                <a:cs typeface="+mn-cs"/>
              </a:rPr>
              <a:t> acid</a:t>
            </a:r>
          </a:p>
          <a:p>
            <a:pPr marL="742950" marR="0" lvl="1" indent="-285750" algn="l" defTabSz="914400" rtl="0" eaLnBrk="1" fontAlgn="auto" latinLnBrk="0" hangingPunct="1">
              <a:lnSpc>
                <a:spcPct val="100000"/>
              </a:lnSpc>
              <a:spcBef>
                <a:spcPct val="20000"/>
              </a:spcBef>
              <a:spcAft>
                <a:spcPts val="0"/>
              </a:spcAft>
              <a:buClr>
                <a:schemeClr val="accent1">
                  <a:lumMod val="20000"/>
                  <a:lumOff val="80000"/>
                </a:schemeClr>
              </a:buClr>
              <a:buSzPct val="100000"/>
              <a:buFont typeface="Wingdings" pitchFamily="2" charset="2"/>
              <a:buChar char="§"/>
              <a:tabLst/>
              <a:defRPr/>
            </a:pPr>
            <a:r>
              <a:rPr kumimoji="0" lang="en-US" sz="2400" b="1" i="0" u="none" strike="noStrike" kern="1200" cap="none" spc="0" normalizeH="0" baseline="0" noProof="0" dirty="0" err="1" smtClean="0">
                <a:ln>
                  <a:noFill/>
                </a:ln>
                <a:solidFill>
                  <a:schemeClr val="bg2"/>
                </a:solidFill>
                <a:effectLst/>
                <a:uLnTx/>
                <a:uFillTx/>
                <a:latin typeface="+mn-lt"/>
                <a:ea typeface="+mn-ea"/>
                <a:cs typeface="+mn-cs"/>
              </a:rPr>
              <a:t>Ethionamide</a:t>
            </a:r>
            <a:endParaRPr kumimoji="0" lang="en-US" sz="2400" b="1" i="0" u="none" strike="noStrike" kern="1200" cap="none" spc="0" normalizeH="0" baseline="0" noProof="0" dirty="0" smtClean="0">
              <a:ln>
                <a:noFill/>
              </a:ln>
              <a:solidFill>
                <a:schemeClr val="bg2"/>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
                <a:schemeClr val="bg1"/>
              </a:buClr>
              <a:buSzPct val="100000"/>
              <a:buFont typeface="Wingdings" pitchFamily="2" charset="2"/>
              <a:buChar char="§"/>
              <a:tabLst/>
              <a:defRPr/>
            </a:pPr>
            <a:endParaRPr kumimoji="0" lang="en-US" sz="2400" b="1" i="0" u="none" strike="noStrike" kern="1200" cap="none" spc="0" normalizeH="0" baseline="0" noProof="0" dirty="0" smtClean="0">
              <a:ln>
                <a:noFill/>
              </a:ln>
              <a:solidFill>
                <a:srgbClr val="FF0000"/>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
                <a:schemeClr val="bg1"/>
              </a:buClr>
              <a:buSzPct val="100000"/>
              <a:buFont typeface="Wingdings" pitchFamily="2" charset="2"/>
              <a:buChar char="§"/>
              <a:tabLst/>
              <a:defRPr/>
            </a:pPr>
            <a:endParaRPr kumimoji="0" lang="en-US" sz="2400" b="1" i="0" u="none" strike="noStrike" kern="1200" cap="none" spc="0" normalizeH="0" baseline="0" noProof="0" dirty="0" smtClean="0">
              <a:ln>
                <a:noFill/>
              </a:ln>
              <a:solidFill>
                <a:srgbClr val="FF0000"/>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
                <a:schemeClr val="bg1"/>
              </a:buClr>
              <a:buSzPct val="100000"/>
              <a:buFont typeface="Wingdings" pitchFamily="2" charset="2"/>
              <a:buChar char="§"/>
              <a:tabLst/>
              <a:defRPr/>
            </a:pPr>
            <a:endParaRPr kumimoji="0" lang="en-US" sz="2400" b="1" i="0" u="none" strike="noStrike" kern="1200" cap="none" spc="0" normalizeH="0" baseline="0" noProof="0" dirty="0" smtClean="0">
              <a:ln>
                <a:noFill/>
              </a:ln>
              <a:solidFill>
                <a:srgbClr val="FF0000"/>
              </a:solidFill>
              <a:effectLst/>
              <a:uLnTx/>
              <a:uFillTx/>
              <a:latin typeface="+mn-lt"/>
              <a:ea typeface="+mn-ea"/>
              <a:cs typeface="+mn-cs"/>
            </a:endParaRPr>
          </a:p>
        </p:txBody>
      </p:sp>
    </p:spTree>
    <p:extLst>
      <p:ext uri="{BB962C8B-B14F-4D97-AF65-F5344CB8AC3E}">
        <p14:creationId xmlns:p14="http://schemas.microsoft.com/office/powerpoint/2010/main" val="277691036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914400" y="381000"/>
            <a:ext cx="7543800" cy="1431925"/>
          </a:xfrm>
        </p:spPr>
        <p:txBody>
          <a:bodyPr/>
          <a:lstStyle/>
          <a:p>
            <a:pPr eaLnBrk="1" hangingPunct="1">
              <a:defRPr/>
            </a:pPr>
            <a:r>
              <a:rPr lang="en-US" sz="3200" b="1" dirty="0" smtClean="0">
                <a:solidFill>
                  <a:schemeClr val="accent1">
                    <a:lumMod val="20000"/>
                    <a:lumOff val="80000"/>
                  </a:schemeClr>
                </a:solidFill>
              </a:rPr>
              <a:t>Treatment</a:t>
            </a:r>
            <a:endParaRPr lang="en-GB" sz="3200" b="1" dirty="0" smtClean="0">
              <a:solidFill>
                <a:schemeClr val="accent1">
                  <a:lumMod val="20000"/>
                  <a:lumOff val="80000"/>
                </a:schemeClr>
              </a:solidFill>
            </a:endParaRPr>
          </a:p>
        </p:txBody>
      </p:sp>
      <p:sp>
        <p:nvSpPr>
          <p:cNvPr id="27651" name="Rectangle 3"/>
          <p:cNvSpPr>
            <a:spLocks noGrp="1" noChangeArrowheads="1"/>
          </p:cNvSpPr>
          <p:nvPr>
            <p:ph idx="1"/>
          </p:nvPr>
        </p:nvSpPr>
        <p:spPr>
          <a:xfrm>
            <a:off x="914400" y="1905000"/>
            <a:ext cx="7543800" cy="4114800"/>
          </a:xfrm>
        </p:spPr>
        <p:txBody>
          <a:bodyPr>
            <a:normAutofit/>
          </a:bodyPr>
          <a:lstStyle/>
          <a:p>
            <a:pPr algn="l" rtl="0" eaLnBrk="1" hangingPunct="1">
              <a:defRPr/>
            </a:pPr>
            <a:r>
              <a:rPr lang="en-US" sz="2400" b="1" dirty="0" smtClean="0">
                <a:solidFill>
                  <a:schemeClr val="accent1">
                    <a:lumMod val="20000"/>
                    <a:lumOff val="80000"/>
                  </a:schemeClr>
                </a:solidFill>
              </a:rPr>
              <a:t>Chemotherapy: cure </a:t>
            </a:r>
          </a:p>
          <a:p>
            <a:pPr algn="l" rtl="0" eaLnBrk="1" hangingPunct="1">
              <a:defRPr/>
            </a:pPr>
            <a:r>
              <a:rPr lang="en-US" sz="2400" b="1" dirty="0" err="1" smtClean="0">
                <a:solidFill>
                  <a:schemeClr val="accent1">
                    <a:lumMod val="20000"/>
                    <a:lumOff val="80000"/>
                  </a:schemeClr>
                </a:solidFill>
              </a:rPr>
              <a:t>Isonised</a:t>
            </a:r>
            <a:r>
              <a:rPr lang="en-US" sz="2400" b="1" dirty="0" smtClean="0">
                <a:solidFill>
                  <a:schemeClr val="accent1">
                    <a:lumMod val="20000"/>
                    <a:lumOff val="80000"/>
                  </a:schemeClr>
                </a:solidFill>
              </a:rPr>
              <a:t> </a:t>
            </a:r>
          </a:p>
          <a:p>
            <a:pPr algn="l" rtl="0" eaLnBrk="1" hangingPunct="1">
              <a:defRPr/>
            </a:pPr>
            <a:r>
              <a:rPr lang="en-US" sz="2400" b="1" dirty="0" err="1" smtClean="0">
                <a:solidFill>
                  <a:schemeClr val="accent1">
                    <a:lumMod val="20000"/>
                    <a:lumOff val="80000"/>
                  </a:schemeClr>
                </a:solidFill>
              </a:rPr>
              <a:t>Rifampicin</a:t>
            </a:r>
            <a:endParaRPr lang="en-US" sz="2400" b="1" dirty="0" smtClean="0">
              <a:solidFill>
                <a:schemeClr val="accent1">
                  <a:lumMod val="20000"/>
                  <a:lumOff val="80000"/>
                </a:schemeClr>
              </a:solidFill>
            </a:endParaRPr>
          </a:p>
          <a:p>
            <a:pPr algn="l" rtl="0" eaLnBrk="1" hangingPunct="1">
              <a:defRPr/>
            </a:pPr>
            <a:r>
              <a:rPr lang="en-US" sz="2400" b="1" dirty="0" err="1" smtClean="0">
                <a:solidFill>
                  <a:schemeClr val="accent1">
                    <a:lumMod val="20000"/>
                    <a:lumOff val="80000"/>
                  </a:schemeClr>
                </a:solidFill>
              </a:rPr>
              <a:t>Pyrazinamide</a:t>
            </a:r>
            <a:endParaRPr lang="en-US" sz="2400" b="1" dirty="0" smtClean="0">
              <a:solidFill>
                <a:schemeClr val="accent1">
                  <a:lumMod val="20000"/>
                  <a:lumOff val="80000"/>
                </a:schemeClr>
              </a:solidFill>
            </a:endParaRPr>
          </a:p>
          <a:p>
            <a:pPr algn="l" rtl="0" eaLnBrk="1" hangingPunct="1">
              <a:defRPr/>
            </a:pPr>
            <a:r>
              <a:rPr lang="en-US" sz="2400" b="1" dirty="0" err="1" smtClean="0">
                <a:solidFill>
                  <a:schemeClr val="accent1">
                    <a:lumMod val="20000"/>
                    <a:lumOff val="80000"/>
                  </a:schemeClr>
                </a:solidFill>
              </a:rPr>
              <a:t>Ethambutol</a:t>
            </a:r>
            <a:r>
              <a:rPr lang="en-US" sz="2400" b="1" dirty="0" smtClean="0">
                <a:solidFill>
                  <a:schemeClr val="accent1">
                    <a:lumMod val="20000"/>
                    <a:lumOff val="80000"/>
                  </a:schemeClr>
                </a:solidFill>
              </a:rPr>
              <a:t>/</a:t>
            </a:r>
            <a:r>
              <a:rPr lang="en-US" sz="2400" b="1" dirty="0" err="1" smtClean="0">
                <a:solidFill>
                  <a:schemeClr val="accent1">
                    <a:lumMod val="20000"/>
                    <a:lumOff val="80000"/>
                  </a:schemeClr>
                </a:solidFill>
              </a:rPr>
              <a:t>streotomycin</a:t>
            </a:r>
            <a:endParaRPr lang="en-US" sz="2400" b="1" dirty="0" smtClean="0">
              <a:solidFill>
                <a:schemeClr val="accent1">
                  <a:lumMod val="20000"/>
                  <a:lumOff val="80000"/>
                </a:schemeClr>
              </a:solidFill>
            </a:endParaRPr>
          </a:p>
          <a:p>
            <a:pPr lvl="1" algn="l" rtl="0" eaLnBrk="1" hangingPunct="1">
              <a:defRPr/>
            </a:pPr>
            <a:r>
              <a:rPr lang="en-US" sz="2400" b="1" dirty="0" smtClean="0">
                <a:solidFill>
                  <a:schemeClr val="accent1">
                    <a:lumMod val="20000"/>
                    <a:lumOff val="80000"/>
                  </a:schemeClr>
                </a:solidFill>
              </a:rPr>
              <a:t>rapidly reduce the number of viable organism</a:t>
            </a:r>
          </a:p>
          <a:p>
            <a:pPr lvl="1" algn="l" rtl="0" eaLnBrk="1" hangingPunct="1">
              <a:defRPr/>
            </a:pPr>
            <a:r>
              <a:rPr lang="en-US" sz="2400" b="1" dirty="0" smtClean="0">
                <a:solidFill>
                  <a:schemeClr val="accent1">
                    <a:lumMod val="20000"/>
                    <a:lumOff val="80000"/>
                  </a:schemeClr>
                </a:solidFill>
              </a:rPr>
              <a:t>kill the bacilli</a:t>
            </a:r>
          </a:p>
          <a:p>
            <a:pPr lvl="1" algn="l" rtl="0" eaLnBrk="1" hangingPunct="1">
              <a:defRPr/>
            </a:pPr>
            <a:r>
              <a:rPr lang="en-US" sz="2400" b="1" dirty="0" smtClean="0">
                <a:solidFill>
                  <a:schemeClr val="accent1">
                    <a:lumMod val="20000"/>
                    <a:lumOff val="80000"/>
                  </a:schemeClr>
                </a:solidFill>
              </a:rPr>
              <a:t>slow rate of induction of drug resistance</a:t>
            </a:r>
            <a:endParaRPr lang="en-GB" sz="2400" b="1" dirty="0" smtClean="0">
              <a:solidFill>
                <a:schemeClr val="accent1">
                  <a:lumMod val="20000"/>
                  <a:lumOff val="80000"/>
                </a:schemeClr>
              </a:solidFill>
            </a:endParaRPr>
          </a:p>
        </p:txBody>
      </p:sp>
    </p:spTree>
    <p:extLst>
      <p:ext uri="{BB962C8B-B14F-4D97-AF65-F5344CB8AC3E}">
        <p14:creationId xmlns:p14="http://schemas.microsoft.com/office/powerpoint/2010/main" val="12364923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14400" y="396875"/>
            <a:ext cx="7543800" cy="1431925"/>
          </a:xfrm>
        </p:spPr>
        <p:txBody>
          <a:bodyPr>
            <a:normAutofit/>
          </a:bodyPr>
          <a:lstStyle/>
          <a:p>
            <a:pPr rtl="0">
              <a:defRPr/>
            </a:pPr>
            <a:r>
              <a:rPr lang="en-US" sz="3200" b="1" dirty="0">
                <a:solidFill>
                  <a:schemeClr val="accent1">
                    <a:lumMod val="20000"/>
                    <a:lumOff val="80000"/>
                  </a:schemeClr>
                </a:solidFill>
              </a:rPr>
              <a:t>Epidemiology</a:t>
            </a:r>
          </a:p>
        </p:txBody>
      </p:sp>
      <p:sp>
        <p:nvSpPr>
          <p:cNvPr id="7171" name="Rectangle 3"/>
          <p:cNvSpPr>
            <a:spLocks noGrp="1" noChangeArrowheads="1"/>
          </p:cNvSpPr>
          <p:nvPr>
            <p:ph idx="1"/>
          </p:nvPr>
        </p:nvSpPr>
        <p:spPr>
          <a:xfrm>
            <a:off x="914400" y="1905000"/>
            <a:ext cx="7543800" cy="4260304"/>
          </a:xfrm>
        </p:spPr>
        <p:txBody>
          <a:bodyPr>
            <a:normAutofit/>
          </a:bodyPr>
          <a:lstStyle/>
          <a:p>
            <a:pPr algn="l" rtl="0" eaLnBrk="1" hangingPunct="1">
              <a:lnSpc>
                <a:spcPct val="90000"/>
              </a:lnSpc>
              <a:defRPr/>
            </a:pPr>
            <a:r>
              <a:rPr lang="en-US" sz="2400" b="1" dirty="0" smtClean="0">
                <a:solidFill>
                  <a:schemeClr val="accent1">
                    <a:lumMod val="20000"/>
                    <a:lumOff val="80000"/>
                  </a:schemeClr>
                </a:solidFill>
              </a:rPr>
              <a:t>What increases the risk of developing disease after TB infection ?</a:t>
            </a:r>
          </a:p>
          <a:p>
            <a:pPr lvl="1" algn="l" rtl="0" eaLnBrk="1" hangingPunct="1">
              <a:lnSpc>
                <a:spcPct val="90000"/>
              </a:lnSpc>
              <a:defRPr/>
            </a:pPr>
            <a:r>
              <a:rPr lang="en-US" sz="2400" b="1" dirty="0" smtClean="0">
                <a:solidFill>
                  <a:schemeClr val="accent1">
                    <a:lumMod val="20000"/>
                    <a:lumOff val="80000"/>
                  </a:schemeClr>
                </a:solidFill>
              </a:rPr>
              <a:t>Infecting dose</a:t>
            </a:r>
          </a:p>
          <a:p>
            <a:pPr lvl="1" algn="l" rtl="0" eaLnBrk="1" hangingPunct="1">
              <a:lnSpc>
                <a:spcPct val="90000"/>
              </a:lnSpc>
              <a:defRPr/>
            </a:pPr>
            <a:r>
              <a:rPr lang="en-US" sz="2400" b="1" dirty="0" smtClean="0">
                <a:solidFill>
                  <a:schemeClr val="accent1">
                    <a:lumMod val="20000"/>
                    <a:lumOff val="80000"/>
                  </a:schemeClr>
                </a:solidFill>
              </a:rPr>
              <a:t>Host factors</a:t>
            </a:r>
          </a:p>
          <a:p>
            <a:pPr lvl="2" algn="l" rtl="0" eaLnBrk="1" hangingPunct="1">
              <a:lnSpc>
                <a:spcPct val="90000"/>
              </a:lnSpc>
              <a:defRPr/>
            </a:pPr>
            <a:r>
              <a:rPr lang="en-US" b="1" dirty="0" smtClean="0">
                <a:solidFill>
                  <a:schemeClr val="accent1">
                    <a:lumMod val="20000"/>
                    <a:lumOff val="80000"/>
                  </a:schemeClr>
                </a:solidFill>
              </a:rPr>
              <a:t>age: under 5 yrs </a:t>
            </a:r>
          </a:p>
          <a:p>
            <a:pPr lvl="2" algn="l" rtl="0" eaLnBrk="1" hangingPunct="1">
              <a:lnSpc>
                <a:spcPct val="90000"/>
              </a:lnSpc>
              <a:defRPr/>
            </a:pPr>
            <a:r>
              <a:rPr lang="en-US" b="1" dirty="0" smtClean="0">
                <a:solidFill>
                  <a:schemeClr val="accent1">
                    <a:lumMod val="20000"/>
                    <a:lumOff val="80000"/>
                  </a:schemeClr>
                </a:solidFill>
              </a:rPr>
              <a:t>debilitating illness and poor nutrition</a:t>
            </a:r>
          </a:p>
          <a:p>
            <a:pPr lvl="2" algn="l" rtl="0" eaLnBrk="1" hangingPunct="1">
              <a:lnSpc>
                <a:spcPct val="90000"/>
              </a:lnSpc>
              <a:defRPr/>
            </a:pPr>
            <a:r>
              <a:rPr lang="en-US" b="1" dirty="0" smtClean="0">
                <a:solidFill>
                  <a:schemeClr val="accent1">
                    <a:lumMod val="20000"/>
                    <a:lumOff val="80000"/>
                  </a:schemeClr>
                </a:solidFill>
              </a:rPr>
              <a:t>alcoholism</a:t>
            </a:r>
          </a:p>
          <a:p>
            <a:pPr lvl="2" algn="l" rtl="0" eaLnBrk="1" hangingPunct="1">
              <a:lnSpc>
                <a:spcPct val="90000"/>
              </a:lnSpc>
              <a:defRPr/>
            </a:pPr>
            <a:r>
              <a:rPr lang="en-US" b="1" dirty="0" err="1" smtClean="0">
                <a:solidFill>
                  <a:schemeClr val="accent1">
                    <a:lumMod val="20000"/>
                    <a:lumOff val="80000"/>
                  </a:schemeClr>
                </a:solidFill>
              </a:rPr>
              <a:t>gastrectomy</a:t>
            </a:r>
            <a:endParaRPr lang="en-US" b="1" dirty="0" smtClean="0">
              <a:solidFill>
                <a:schemeClr val="accent1">
                  <a:lumMod val="20000"/>
                  <a:lumOff val="80000"/>
                </a:schemeClr>
              </a:solidFill>
            </a:endParaRPr>
          </a:p>
          <a:p>
            <a:pPr lvl="2" algn="l" rtl="0" eaLnBrk="1" hangingPunct="1">
              <a:lnSpc>
                <a:spcPct val="90000"/>
              </a:lnSpc>
              <a:defRPr/>
            </a:pPr>
            <a:r>
              <a:rPr lang="en-US" b="1" dirty="0" smtClean="0">
                <a:solidFill>
                  <a:schemeClr val="accent1">
                    <a:lumMod val="20000"/>
                    <a:lumOff val="80000"/>
                  </a:schemeClr>
                </a:solidFill>
              </a:rPr>
              <a:t>diabetes mellitus</a:t>
            </a:r>
            <a:endParaRPr lang="en-GB" b="1" dirty="0" smtClean="0">
              <a:solidFill>
                <a:schemeClr val="accent1">
                  <a:lumMod val="20000"/>
                  <a:lumOff val="80000"/>
                </a:schemeClr>
              </a:solidFill>
            </a:endParaRPr>
          </a:p>
        </p:txBody>
      </p:sp>
    </p:spTree>
    <p:extLst>
      <p:ext uri="{BB962C8B-B14F-4D97-AF65-F5344CB8AC3E}">
        <p14:creationId xmlns:p14="http://schemas.microsoft.com/office/powerpoint/2010/main" val="13990847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chor="ctr"/>
          <a:lstStyle/>
          <a:p>
            <a:pPr rtl="0"/>
            <a:r>
              <a:rPr lang="en-US" dirty="0" smtClean="0"/>
              <a:t>Regimen 1 for Treatment of Pulmonary,</a:t>
            </a:r>
            <a:br>
              <a:rPr lang="en-US" dirty="0" smtClean="0"/>
            </a:br>
            <a:r>
              <a:rPr lang="en-US" dirty="0" smtClean="0"/>
              <a:t>Drug-Susceptible TB</a:t>
            </a:r>
            <a:br>
              <a:rPr lang="en-US" dirty="0" smtClean="0"/>
            </a:br>
            <a:r>
              <a:rPr lang="en-US" dirty="0" smtClean="0"/>
              <a:t>6-Month Standard Regimen for Most Patients</a:t>
            </a:r>
            <a:endParaRPr lang="en-US" dirty="0"/>
          </a:p>
        </p:txBody>
      </p:sp>
      <p:sp>
        <p:nvSpPr>
          <p:cNvPr id="3" name="Content Placeholder 2"/>
          <p:cNvSpPr>
            <a:spLocks noGrp="1"/>
          </p:cNvSpPr>
          <p:nvPr>
            <p:ph idx="1"/>
          </p:nvPr>
        </p:nvSpPr>
        <p:spPr>
          <a:xfrm>
            <a:off x="457200" y="2057400"/>
            <a:ext cx="8229600" cy="3733800"/>
          </a:xfrm>
        </p:spPr>
        <p:txBody>
          <a:bodyPr/>
          <a:lstStyle/>
          <a:p>
            <a:pPr algn="l" rtl="0">
              <a:buNone/>
            </a:pPr>
            <a:r>
              <a:rPr lang="en-US" u="sng" dirty="0" smtClean="0">
                <a:solidFill>
                  <a:schemeClr val="accent1">
                    <a:lumMod val="20000"/>
                    <a:lumOff val="80000"/>
                  </a:schemeClr>
                </a:solidFill>
              </a:rPr>
              <a:t>Initial phase</a:t>
            </a:r>
            <a:endParaRPr lang="en-US" dirty="0" smtClean="0">
              <a:solidFill>
                <a:schemeClr val="accent1">
                  <a:lumMod val="20000"/>
                  <a:lumOff val="80000"/>
                </a:schemeClr>
              </a:solidFill>
            </a:endParaRPr>
          </a:p>
          <a:p>
            <a:pPr algn="l" rtl="0">
              <a:buNone/>
            </a:pPr>
            <a:r>
              <a:rPr lang="en-US" dirty="0" smtClean="0"/>
              <a:t>INH, RIF, PZA, EMB daily (7 or 5 days/week) for 8 weeks</a:t>
            </a:r>
          </a:p>
          <a:p>
            <a:pPr algn="l" rtl="0">
              <a:buNone/>
            </a:pPr>
            <a:r>
              <a:rPr lang="en-US" dirty="0" smtClean="0"/>
              <a:t> </a:t>
            </a:r>
          </a:p>
          <a:p>
            <a:pPr algn="l" rtl="0">
              <a:buNone/>
            </a:pPr>
            <a:r>
              <a:rPr lang="en-US" u="sng" dirty="0" smtClean="0">
                <a:solidFill>
                  <a:schemeClr val="accent1">
                    <a:lumMod val="20000"/>
                    <a:lumOff val="80000"/>
                  </a:schemeClr>
                </a:solidFill>
              </a:rPr>
              <a:t>4-month continuation phase options</a:t>
            </a:r>
            <a:endParaRPr lang="en-US" dirty="0" smtClean="0">
              <a:solidFill>
                <a:schemeClr val="accent1">
                  <a:lumMod val="20000"/>
                  <a:lumOff val="80000"/>
                </a:schemeClr>
              </a:solidFill>
            </a:endParaRPr>
          </a:p>
          <a:p>
            <a:pPr algn="l" rtl="0">
              <a:buNone/>
            </a:pPr>
            <a:r>
              <a:rPr lang="en-US" dirty="0" smtClean="0"/>
              <a:t>1) 	INH, RIF daily (7 or 5 days/week) for 18 weeks</a:t>
            </a:r>
          </a:p>
          <a:p>
            <a:pPr algn="l" rtl="0">
              <a:buNone/>
            </a:pPr>
            <a:r>
              <a:rPr lang="en-US" dirty="0" smtClean="0"/>
              <a:t>2) 	INH, RIF intermittently (2 days/week or 1 day/week for INH, rifapentine) for 18 weeks</a:t>
            </a:r>
          </a:p>
        </p:txBody>
      </p:sp>
    </p:spTree>
    <p:extLst>
      <p:ext uri="{BB962C8B-B14F-4D97-AF65-F5344CB8AC3E}">
        <p14:creationId xmlns:p14="http://schemas.microsoft.com/office/powerpoint/2010/main" val="3522654824"/>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914400" y="396875"/>
            <a:ext cx="7543800" cy="1431925"/>
          </a:xfrm>
        </p:spPr>
        <p:txBody>
          <a:bodyPr>
            <a:normAutofit/>
          </a:bodyPr>
          <a:lstStyle/>
          <a:p>
            <a:pPr eaLnBrk="1" hangingPunct="1">
              <a:defRPr/>
            </a:pPr>
            <a:r>
              <a:rPr lang="en-US" sz="3200" b="1" dirty="0" smtClean="0">
                <a:solidFill>
                  <a:schemeClr val="accent1">
                    <a:lumMod val="20000"/>
                    <a:lumOff val="80000"/>
                  </a:schemeClr>
                </a:solidFill>
              </a:rPr>
              <a:t>Treatment cont.</a:t>
            </a:r>
          </a:p>
        </p:txBody>
      </p:sp>
      <p:sp>
        <p:nvSpPr>
          <p:cNvPr id="28675" name="Rectangle 3"/>
          <p:cNvSpPr>
            <a:spLocks noGrp="1" noChangeArrowheads="1"/>
          </p:cNvSpPr>
          <p:nvPr>
            <p:ph idx="1"/>
          </p:nvPr>
        </p:nvSpPr>
        <p:spPr>
          <a:xfrm>
            <a:off x="990600" y="1905000"/>
            <a:ext cx="7543800" cy="4114800"/>
          </a:xfrm>
        </p:spPr>
        <p:txBody>
          <a:bodyPr>
            <a:normAutofit/>
          </a:bodyPr>
          <a:lstStyle/>
          <a:p>
            <a:pPr algn="l" rtl="0" eaLnBrk="1" hangingPunct="1">
              <a:defRPr/>
            </a:pPr>
            <a:r>
              <a:rPr lang="en-US" sz="2400" b="1" dirty="0" smtClean="0">
                <a:solidFill>
                  <a:schemeClr val="accent1">
                    <a:lumMod val="20000"/>
                    <a:lumOff val="80000"/>
                  </a:schemeClr>
                </a:solidFill>
              </a:rPr>
              <a:t>Drug failure</a:t>
            </a:r>
          </a:p>
          <a:p>
            <a:pPr lvl="1" algn="l" rtl="0" eaLnBrk="1" hangingPunct="1">
              <a:defRPr/>
            </a:pPr>
            <a:r>
              <a:rPr lang="en-US" sz="2400" b="1" dirty="0">
                <a:solidFill>
                  <a:schemeClr val="accent1">
                    <a:lumMod val="20000"/>
                    <a:lumOff val="80000"/>
                  </a:schemeClr>
                </a:solidFill>
              </a:rPr>
              <a:t>N</a:t>
            </a:r>
            <a:r>
              <a:rPr lang="en-US" sz="2400" b="1" dirty="0" smtClean="0">
                <a:solidFill>
                  <a:schemeClr val="accent1">
                    <a:lumMod val="20000"/>
                    <a:lumOff val="80000"/>
                  </a:schemeClr>
                </a:solidFill>
              </a:rPr>
              <a:t>one compliance</a:t>
            </a:r>
          </a:p>
          <a:p>
            <a:pPr lvl="1" algn="l" rtl="0" eaLnBrk="1" hangingPunct="1">
              <a:defRPr/>
            </a:pPr>
            <a:r>
              <a:rPr lang="en-US" sz="2400" b="1" dirty="0">
                <a:solidFill>
                  <a:schemeClr val="accent1">
                    <a:lumMod val="20000"/>
                    <a:lumOff val="80000"/>
                  </a:schemeClr>
                </a:solidFill>
              </a:rPr>
              <a:t>I</a:t>
            </a:r>
            <a:r>
              <a:rPr lang="en-US" sz="2400" b="1" dirty="0" smtClean="0">
                <a:solidFill>
                  <a:schemeClr val="accent1">
                    <a:lumMod val="20000"/>
                    <a:lumOff val="80000"/>
                  </a:schemeClr>
                </a:solidFill>
              </a:rPr>
              <a:t>nappropriate drug</a:t>
            </a:r>
          </a:p>
          <a:p>
            <a:pPr lvl="1" algn="l" rtl="0" eaLnBrk="1" hangingPunct="1">
              <a:defRPr/>
            </a:pPr>
            <a:r>
              <a:rPr lang="en-US" sz="2400" b="1" dirty="0">
                <a:solidFill>
                  <a:schemeClr val="accent1">
                    <a:lumMod val="20000"/>
                    <a:lumOff val="80000"/>
                  </a:schemeClr>
                </a:solidFill>
              </a:rPr>
              <a:t>D</a:t>
            </a:r>
            <a:r>
              <a:rPr lang="en-US" sz="2400" b="1" dirty="0" smtClean="0">
                <a:solidFill>
                  <a:schemeClr val="accent1">
                    <a:lumMod val="20000"/>
                    <a:lumOff val="80000"/>
                  </a:schemeClr>
                </a:solidFill>
              </a:rPr>
              <a:t>rug resistance </a:t>
            </a:r>
            <a:endParaRPr lang="en-GB" sz="2400" b="1" dirty="0" smtClean="0">
              <a:solidFill>
                <a:schemeClr val="accent1">
                  <a:lumMod val="20000"/>
                  <a:lumOff val="80000"/>
                </a:schemeClr>
              </a:solidFill>
            </a:endParaRPr>
          </a:p>
        </p:txBody>
      </p:sp>
    </p:spTree>
    <p:extLst>
      <p:ext uri="{BB962C8B-B14F-4D97-AF65-F5344CB8AC3E}">
        <p14:creationId xmlns:p14="http://schemas.microsoft.com/office/powerpoint/2010/main" val="18903328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914400" y="609600"/>
            <a:ext cx="8229600" cy="1143000"/>
          </a:xfrm>
        </p:spPr>
        <p:txBody>
          <a:bodyPr>
            <a:normAutofit/>
          </a:bodyPr>
          <a:lstStyle/>
          <a:p>
            <a:pPr eaLnBrk="1" hangingPunct="1">
              <a:defRPr/>
            </a:pPr>
            <a:r>
              <a:rPr lang="en-US" sz="3200" b="1" dirty="0" smtClean="0">
                <a:solidFill>
                  <a:schemeClr val="accent1">
                    <a:lumMod val="20000"/>
                    <a:lumOff val="80000"/>
                  </a:schemeClr>
                </a:solidFill>
              </a:rPr>
              <a:t>Infection Control</a:t>
            </a:r>
            <a:endParaRPr lang="en-GB" sz="3200" b="1" dirty="0" smtClean="0">
              <a:solidFill>
                <a:schemeClr val="accent1">
                  <a:lumMod val="20000"/>
                  <a:lumOff val="80000"/>
                </a:schemeClr>
              </a:solidFill>
            </a:endParaRPr>
          </a:p>
        </p:txBody>
      </p:sp>
      <p:sp>
        <p:nvSpPr>
          <p:cNvPr id="29699" name="Rectangle 3"/>
          <p:cNvSpPr>
            <a:spLocks noGrp="1" noChangeArrowheads="1"/>
          </p:cNvSpPr>
          <p:nvPr>
            <p:ph idx="1"/>
          </p:nvPr>
        </p:nvSpPr>
        <p:spPr>
          <a:xfrm>
            <a:off x="914400" y="1905000"/>
            <a:ext cx="7543800" cy="4114800"/>
          </a:xfrm>
        </p:spPr>
        <p:txBody>
          <a:bodyPr>
            <a:normAutofit/>
          </a:bodyPr>
          <a:lstStyle/>
          <a:p>
            <a:pPr algn="l" rtl="0" eaLnBrk="1" hangingPunct="1">
              <a:defRPr/>
            </a:pPr>
            <a:r>
              <a:rPr lang="en-US" sz="2400" b="1" dirty="0" smtClean="0">
                <a:solidFill>
                  <a:schemeClr val="accent1">
                    <a:lumMod val="20000"/>
                    <a:lumOff val="80000"/>
                  </a:schemeClr>
                </a:solidFill>
              </a:rPr>
              <a:t>Active pulmonary tuberculosis:</a:t>
            </a:r>
          </a:p>
          <a:p>
            <a:pPr lvl="1" algn="l" rtl="0" eaLnBrk="1" hangingPunct="1">
              <a:defRPr/>
            </a:pPr>
            <a:r>
              <a:rPr lang="en-US" sz="2400" b="1" dirty="0" smtClean="0">
                <a:solidFill>
                  <a:schemeClr val="accent1">
                    <a:lumMod val="20000"/>
                    <a:lumOff val="80000"/>
                  </a:schemeClr>
                </a:solidFill>
              </a:rPr>
              <a:t>Isolation of the patient (2wks)</a:t>
            </a:r>
          </a:p>
          <a:p>
            <a:pPr lvl="1" algn="l" rtl="0" eaLnBrk="1" hangingPunct="1">
              <a:defRPr/>
            </a:pPr>
            <a:r>
              <a:rPr lang="en-US" sz="2400" b="1" dirty="0" smtClean="0">
                <a:solidFill>
                  <a:schemeClr val="accent1">
                    <a:lumMod val="20000"/>
                    <a:lumOff val="80000"/>
                  </a:schemeClr>
                </a:solidFill>
              </a:rPr>
              <a:t>Isolation room should be negative pressure</a:t>
            </a:r>
          </a:p>
          <a:p>
            <a:pPr lvl="1" algn="l" rtl="0" eaLnBrk="1" hangingPunct="1">
              <a:defRPr/>
            </a:pPr>
            <a:r>
              <a:rPr lang="en-US" sz="2400" b="1" dirty="0" smtClean="0">
                <a:solidFill>
                  <a:schemeClr val="accent1">
                    <a:lumMod val="20000"/>
                    <a:lumOff val="80000"/>
                  </a:schemeClr>
                </a:solidFill>
              </a:rPr>
              <a:t>Patient remain until 3 negative smears and there is clinical  improvement</a:t>
            </a:r>
            <a:endParaRPr lang="en-GB" sz="2400" b="1" dirty="0" smtClean="0">
              <a:solidFill>
                <a:schemeClr val="accent1">
                  <a:lumMod val="20000"/>
                  <a:lumOff val="80000"/>
                </a:schemeClr>
              </a:solidFill>
            </a:endParaRPr>
          </a:p>
        </p:txBody>
      </p:sp>
    </p:spTree>
    <p:extLst>
      <p:ext uri="{BB962C8B-B14F-4D97-AF65-F5344CB8AC3E}">
        <p14:creationId xmlns:p14="http://schemas.microsoft.com/office/powerpoint/2010/main" val="111148326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TB Infection Control Measures</a:t>
            </a:r>
            <a:endParaRPr lang="en-US" dirty="0"/>
          </a:p>
        </p:txBody>
      </p:sp>
      <p:sp>
        <p:nvSpPr>
          <p:cNvPr id="3" name="Content Placeholder 2"/>
          <p:cNvSpPr>
            <a:spLocks noGrp="1"/>
          </p:cNvSpPr>
          <p:nvPr>
            <p:ph idx="1"/>
          </p:nvPr>
        </p:nvSpPr>
        <p:spPr/>
        <p:txBody>
          <a:bodyPr/>
          <a:lstStyle/>
          <a:p>
            <a:pPr algn="l" rtl="0"/>
            <a:r>
              <a:rPr lang="en-US" dirty="0" smtClean="0"/>
              <a:t>TB infection control (IC) measures should be based on TB risk assessment for the setting</a:t>
            </a:r>
          </a:p>
          <a:p>
            <a:pPr algn="l" rtl="0"/>
            <a:r>
              <a:rPr lang="en-US" dirty="0" smtClean="0"/>
              <a:t>The goals of IC programs are</a:t>
            </a:r>
          </a:p>
          <a:p>
            <a:pPr lvl="1" algn="l" rtl="0"/>
            <a:r>
              <a:rPr lang="en-US" dirty="0" smtClean="0"/>
              <a:t>Detect TB disease early and promptly</a:t>
            </a:r>
          </a:p>
          <a:p>
            <a:pPr lvl="1" algn="l" rtl="0"/>
            <a:r>
              <a:rPr lang="en-US" dirty="0" smtClean="0"/>
              <a:t>Isolate persons with known/suspected TB</a:t>
            </a:r>
          </a:p>
          <a:p>
            <a:pPr lvl="1" algn="l" rtl="0"/>
            <a:r>
              <a:rPr lang="en-US" dirty="0" smtClean="0"/>
              <a:t>Start treatment in persons with known/suspected TB</a:t>
            </a:r>
          </a:p>
        </p:txBody>
      </p:sp>
    </p:spTree>
    <p:extLst>
      <p:ext uri="{BB962C8B-B14F-4D97-AF65-F5344CB8AC3E}">
        <p14:creationId xmlns:p14="http://schemas.microsoft.com/office/powerpoint/2010/main" val="139838228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defRPr/>
            </a:pPr>
            <a:r>
              <a:rPr lang="en-GB" sz="3200" b="1" dirty="0" smtClean="0">
                <a:solidFill>
                  <a:schemeClr val="accent1">
                    <a:lumMod val="20000"/>
                    <a:lumOff val="80000"/>
                  </a:schemeClr>
                </a:solidFill>
              </a:rPr>
              <a:t>Acknowledgement</a:t>
            </a:r>
            <a:endParaRPr lang="en-GB" sz="3200" b="1" dirty="0">
              <a:solidFill>
                <a:schemeClr val="accent1">
                  <a:lumMod val="20000"/>
                  <a:lumOff val="80000"/>
                </a:schemeClr>
              </a:solidFill>
            </a:endParaRPr>
          </a:p>
        </p:txBody>
      </p:sp>
      <p:sp>
        <p:nvSpPr>
          <p:cNvPr id="3" name="Content Placeholder 2"/>
          <p:cNvSpPr>
            <a:spLocks noGrp="1"/>
          </p:cNvSpPr>
          <p:nvPr>
            <p:ph idx="1"/>
          </p:nvPr>
        </p:nvSpPr>
        <p:spPr/>
        <p:txBody>
          <a:bodyPr/>
          <a:lstStyle/>
          <a:p>
            <a:pPr algn="l" rtl="0">
              <a:defRPr/>
            </a:pPr>
            <a:r>
              <a:rPr lang="en-GB" sz="2400" b="1" dirty="0" smtClean="0">
                <a:solidFill>
                  <a:schemeClr val="accent1">
                    <a:lumMod val="20000"/>
                    <a:lumOff val="80000"/>
                  </a:schemeClr>
                </a:solidFill>
              </a:rPr>
              <a:t>CDC</a:t>
            </a:r>
            <a:endParaRPr lang="en-GB" sz="2400" b="1" dirty="0">
              <a:solidFill>
                <a:schemeClr val="accent1">
                  <a:lumMod val="20000"/>
                  <a:lumOff val="80000"/>
                </a:schemeClr>
              </a:solidFill>
            </a:endParaRPr>
          </a:p>
          <a:p>
            <a:pPr algn="l" rtl="0">
              <a:defRPr/>
            </a:pPr>
            <a:r>
              <a:rPr lang="en-GB" sz="2400" b="1" dirty="0" smtClean="0">
                <a:solidFill>
                  <a:schemeClr val="accent1">
                    <a:lumMod val="20000"/>
                    <a:lumOff val="80000"/>
                  </a:schemeClr>
                </a:solidFill>
              </a:rPr>
              <a:t>WHO</a:t>
            </a:r>
          </a:p>
          <a:p>
            <a:pPr algn="l" rtl="0">
              <a:defRPr/>
            </a:pPr>
            <a:r>
              <a:rPr lang="en-GB" sz="2400" b="1" dirty="0" smtClean="0">
                <a:solidFill>
                  <a:schemeClr val="accent1">
                    <a:lumMod val="20000"/>
                    <a:lumOff val="80000"/>
                  </a:schemeClr>
                </a:solidFill>
              </a:rPr>
              <a:t>MBD</a:t>
            </a:r>
          </a:p>
          <a:p>
            <a:pPr algn="l" rtl="0">
              <a:defRPr/>
            </a:pPr>
            <a:endParaRPr lang="en-GB" b="1" dirty="0"/>
          </a:p>
        </p:txBody>
      </p:sp>
    </p:spTree>
    <p:extLst>
      <p:ext uri="{BB962C8B-B14F-4D97-AF65-F5344CB8AC3E}">
        <p14:creationId xmlns:p14="http://schemas.microsoft.com/office/powerpoint/2010/main" val="27718535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67544" y="2636912"/>
            <a:ext cx="8229600" cy="1143000"/>
          </a:xfrm>
        </p:spPr>
        <p:txBody>
          <a:bodyPr>
            <a:normAutofit fontScale="90000"/>
          </a:bodyPr>
          <a:lstStyle/>
          <a:p>
            <a:r>
              <a:rPr lang="en-GB" sz="5300" b="1" dirty="0">
                <a:solidFill>
                  <a:schemeClr val="accent1">
                    <a:lumMod val="20000"/>
                    <a:lumOff val="80000"/>
                  </a:schemeClr>
                </a:solidFill>
              </a:rPr>
              <a:t>Thank You </a:t>
            </a:r>
            <a:r>
              <a:rPr lang="en-US" sz="5300" b="1" dirty="0" smtClean="0">
                <a:solidFill>
                  <a:schemeClr val="accent1">
                    <a:lumMod val="20000"/>
                    <a:lumOff val="80000"/>
                  </a:schemeClr>
                </a:solidFill>
              </a:rPr>
              <a:t>f</a:t>
            </a:r>
            <a:r>
              <a:rPr lang="en-GB" sz="5300" b="1" dirty="0" smtClean="0">
                <a:solidFill>
                  <a:schemeClr val="accent1">
                    <a:lumMod val="20000"/>
                    <a:lumOff val="80000"/>
                  </a:schemeClr>
                </a:solidFill>
              </a:rPr>
              <a:t>or </a:t>
            </a:r>
            <a:r>
              <a:rPr lang="en-GB" sz="5300" b="1" dirty="0">
                <a:solidFill>
                  <a:schemeClr val="accent1">
                    <a:lumMod val="20000"/>
                    <a:lumOff val="80000"/>
                  </a:schemeClr>
                </a:solidFill>
              </a:rPr>
              <a:t>Your Attention</a:t>
            </a:r>
            <a:r>
              <a:rPr lang="en-GB" dirty="0" smtClean="0"/>
              <a:t/>
            </a:r>
            <a:br>
              <a:rPr lang="en-GB" dirty="0" smtClean="0"/>
            </a:br>
            <a:endParaRPr lang="ar-SA" dirty="0"/>
          </a:p>
        </p:txBody>
      </p:sp>
    </p:spTree>
    <p:extLst>
      <p:ext uri="{BB962C8B-B14F-4D97-AF65-F5344CB8AC3E}">
        <p14:creationId xmlns:p14="http://schemas.microsoft.com/office/powerpoint/2010/main" val="30588246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12290" name="Picture 1" descr="slide0010_image01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909537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4800" y="396875"/>
            <a:ext cx="8610600" cy="1431925"/>
          </a:xfrm>
        </p:spPr>
        <p:txBody>
          <a:bodyPr>
            <a:normAutofit/>
          </a:bodyPr>
          <a:lstStyle/>
          <a:p>
            <a:pPr rtl="0">
              <a:defRPr/>
            </a:pPr>
            <a:r>
              <a:rPr lang="en-US" sz="3200" b="1" dirty="0" smtClean="0">
                <a:solidFill>
                  <a:schemeClr val="accent1">
                    <a:lumMod val="20000"/>
                    <a:lumOff val="80000"/>
                  </a:schemeClr>
                </a:solidFill>
              </a:rPr>
              <a:t>Mode of Spread &amp; Transmission</a:t>
            </a:r>
            <a:endParaRPr lang="en-US" sz="3200" b="1" dirty="0">
              <a:solidFill>
                <a:schemeClr val="accent1">
                  <a:lumMod val="20000"/>
                  <a:lumOff val="80000"/>
                </a:schemeClr>
              </a:solidFill>
            </a:endParaRPr>
          </a:p>
        </p:txBody>
      </p:sp>
      <p:sp>
        <p:nvSpPr>
          <p:cNvPr id="8195" name="Rectangle 3"/>
          <p:cNvSpPr>
            <a:spLocks noGrp="1" noChangeArrowheads="1"/>
          </p:cNvSpPr>
          <p:nvPr>
            <p:ph idx="1"/>
          </p:nvPr>
        </p:nvSpPr>
        <p:spPr>
          <a:xfrm>
            <a:off x="457200" y="1905000"/>
            <a:ext cx="8382000" cy="4953000"/>
          </a:xfrm>
        </p:spPr>
        <p:txBody>
          <a:bodyPr>
            <a:normAutofit/>
          </a:bodyPr>
          <a:lstStyle/>
          <a:p>
            <a:pPr algn="l" rtl="0" eaLnBrk="1" hangingPunct="1">
              <a:defRPr/>
            </a:pPr>
            <a:r>
              <a:rPr lang="en-US" sz="2400" b="1" dirty="0" smtClean="0">
                <a:solidFill>
                  <a:schemeClr val="accent1">
                    <a:lumMod val="20000"/>
                    <a:lumOff val="80000"/>
                  </a:schemeClr>
                </a:solidFill>
              </a:rPr>
              <a:t>Inhalation of droplet nuclei</a:t>
            </a:r>
          </a:p>
          <a:p>
            <a:pPr algn="l" rtl="0">
              <a:defRPr/>
            </a:pPr>
            <a:r>
              <a:rPr lang="en-GB" sz="2400" b="1" dirty="0" smtClean="0">
                <a:solidFill>
                  <a:schemeClr val="accent1">
                    <a:lumMod val="20000"/>
                    <a:lumOff val="80000"/>
                  </a:schemeClr>
                </a:solidFill>
              </a:rPr>
              <a:t>Spreads through the air when a person with active TB: </a:t>
            </a:r>
          </a:p>
          <a:p>
            <a:pPr algn="l" rtl="0">
              <a:defRPr/>
            </a:pPr>
            <a:r>
              <a:rPr lang="en-GB" sz="2400" b="1" dirty="0" smtClean="0">
                <a:solidFill>
                  <a:schemeClr val="accent1">
                    <a:lumMod val="20000"/>
                    <a:lumOff val="80000"/>
                  </a:schemeClr>
                </a:solidFill>
              </a:rPr>
              <a:t>Coughs/ Speaks/ Laughs/ Sneezes/ Sings</a:t>
            </a:r>
          </a:p>
          <a:p>
            <a:pPr algn="l" rtl="0">
              <a:defRPr/>
            </a:pPr>
            <a:r>
              <a:rPr lang="en-GB" sz="2400" b="1" dirty="0" smtClean="0">
                <a:solidFill>
                  <a:schemeClr val="accent1">
                    <a:lumMod val="20000"/>
                    <a:lumOff val="80000"/>
                  </a:schemeClr>
                </a:solidFill>
              </a:rPr>
              <a:t>Another person breathes in the bacteria and becomes infected</a:t>
            </a:r>
          </a:p>
          <a:p>
            <a:pPr algn="l" rtl="0" eaLnBrk="1" hangingPunct="1">
              <a:defRPr/>
            </a:pPr>
            <a:endParaRPr lang="en-GB" sz="2400" b="1" dirty="0" smtClean="0">
              <a:solidFill>
                <a:schemeClr val="accent1">
                  <a:lumMod val="20000"/>
                  <a:lumOff val="80000"/>
                </a:schemeClr>
              </a:solidFill>
            </a:endParaRPr>
          </a:p>
        </p:txBody>
      </p:sp>
      <p:pic>
        <p:nvPicPr>
          <p:cNvPr id="11268" name="Picture 3" descr="slide0003_image006.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4221088"/>
            <a:ext cx="2552700"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54981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135</TotalTime>
  <Words>3250</Words>
  <Application>Microsoft Office PowerPoint</Application>
  <PresentationFormat>On-screen Show (4:3)</PresentationFormat>
  <Paragraphs>507</Paragraphs>
  <Slides>75</Slides>
  <Notes>4</Notes>
  <HiddenSlides>0</HiddenSlides>
  <MMClips>0</MMClip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Office Theme</vt:lpstr>
      <vt:lpstr>TUBERCULOSIS</vt:lpstr>
      <vt:lpstr>Objectives</vt:lpstr>
      <vt:lpstr> Overview of Tuberculosis (TB) Epidemiology  </vt:lpstr>
      <vt:lpstr>Epidemiology</vt:lpstr>
      <vt:lpstr>Epidemiology</vt:lpstr>
      <vt:lpstr>Epidemiology</vt:lpstr>
      <vt:lpstr>Epidemiology</vt:lpstr>
      <vt:lpstr>PowerPoint Presentation</vt:lpstr>
      <vt:lpstr>Mode of Spread &amp; Transmission</vt:lpstr>
      <vt:lpstr>Transmission of M. tuberculosis</vt:lpstr>
      <vt:lpstr>Pathogenesis</vt:lpstr>
      <vt:lpstr>Pathogenesis</vt:lpstr>
      <vt:lpstr>PowerPoint Presentation</vt:lpstr>
      <vt:lpstr>Pathogenesis</vt:lpstr>
      <vt:lpstr>Inside the Body</vt:lpstr>
      <vt:lpstr>Inside the Body (Cont.)</vt:lpstr>
      <vt:lpstr>Inside the Body (Cont.)</vt:lpstr>
      <vt:lpstr>Immunological Feature</vt:lpstr>
      <vt:lpstr>Microbiology</vt:lpstr>
      <vt:lpstr>Clinical Features Active VS. Latent Infection</vt:lpstr>
      <vt:lpstr>Symptoms</vt:lpstr>
      <vt:lpstr>Clinical Features</vt:lpstr>
      <vt:lpstr>Clinical Features</vt:lpstr>
      <vt:lpstr>C.F cont.</vt:lpstr>
      <vt:lpstr>C.F cont.</vt:lpstr>
      <vt:lpstr>C.F cont.</vt:lpstr>
      <vt:lpstr>C.F cont.</vt:lpstr>
      <vt:lpstr>C.F cont.</vt:lpstr>
      <vt:lpstr>C.F cont.</vt:lpstr>
      <vt:lpstr>C.F cont.</vt:lpstr>
      <vt:lpstr>Clinical Features</vt:lpstr>
      <vt:lpstr>Clinical Features</vt:lpstr>
      <vt:lpstr>TB &amp; Aids</vt:lpstr>
      <vt:lpstr>TB &amp; Aids</vt:lpstr>
      <vt:lpstr>TB &amp; Aids</vt:lpstr>
      <vt:lpstr>TB &amp; Aids</vt:lpstr>
      <vt:lpstr>Latent TB Infection (LTBI)</vt:lpstr>
      <vt:lpstr>TB Disease</vt:lpstr>
      <vt:lpstr>LTBI vs. TB Disease</vt:lpstr>
      <vt:lpstr>Most Susceptible</vt:lpstr>
      <vt:lpstr>Most Susceptible (Cont.)</vt:lpstr>
      <vt:lpstr>Persons at Higher Risk for Exposure to or Infection with TB</vt:lpstr>
      <vt:lpstr>Drug-Resistant TB</vt:lpstr>
      <vt:lpstr>Multidrug-Resistant (MDR) and Extensively Drug-Resistant (XDR) TB</vt:lpstr>
      <vt:lpstr>Diagnosis   </vt:lpstr>
      <vt:lpstr>Medical Evaluation for TB (cont.) 1. Medical History (cont.)</vt:lpstr>
      <vt:lpstr>Diagnosis</vt:lpstr>
      <vt:lpstr>PowerPoint Presentation</vt:lpstr>
      <vt:lpstr>AFB Smear AFB (shown in red) are tubercle bacilli</vt:lpstr>
      <vt:lpstr>Culture</vt:lpstr>
      <vt:lpstr>Colonies of M. tuberculosis Growing on Media</vt:lpstr>
      <vt:lpstr>Diagnosis</vt:lpstr>
      <vt:lpstr>Diagnosis</vt:lpstr>
      <vt:lpstr>Administering the TST</vt:lpstr>
      <vt:lpstr>Reading the TST</vt:lpstr>
      <vt:lpstr>Mantoux Tuberculin Skin Test (TST)</vt:lpstr>
      <vt:lpstr>Diagnosis</vt:lpstr>
      <vt:lpstr>Factors that May Affect the Skin Test Reaction</vt:lpstr>
      <vt:lpstr>Interferon Gamma Release Assays (IGRAs)</vt:lpstr>
      <vt:lpstr>BCG Vaccination</vt:lpstr>
      <vt:lpstr>BCG Contraindications</vt:lpstr>
      <vt:lpstr>General Recommendations for Using IGRAs</vt:lpstr>
      <vt:lpstr>Medical Evaluation for TB (cont.) 1. Medical History (cont.)</vt:lpstr>
      <vt:lpstr>Direct Detection Using Nucleic Acid Amplification (NAA)</vt:lpstr>
      <vt:lpstr>Treatment for Latent TB Infection (LTBI)</vt:lpstr>
      <vt:lpstr>Candidates for Treatment of LTBI (cont.)</vt:lpstr>
      <vt:lpstr>Major Goals of TB Treatment</vt:lpstr>
      <vt:lpstr>Current Anti-TB Drugs</vt:lpstr>
      <vt:lpstr>Treatment</vt:lpstr>
      <vt:lpstr>Regimen 1 for Treatment of Pulmonary, Drug-Susceptible TB 6-Month Standard Regimen for Most Patients</vt:lpstr>
      <vt:lpstr>Treatment cont.</vt:lpstr>
      <vt:lpstr>Infection Control</vt:lpstr>
      <vt:lpstr>TB Infection Control Measures</vt:lpstr>
      <vt:lpstr>Acknowledgement</vt:lpstr>
      <vt:lpstr>Thank You for Your Attention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TUBERCULOSIS</dc:title>
  <dc:creator>acer</dc:creator>
  <cp:lastModifiedBy>3422</cp:lastModifiedBy>
  <cp:revision>10</cp:revision>
  <dcterms:created xsi:type="dcterms:W3CDTF">2014-04-12T20:45:02Z</dcterms:created>
  <dcterms:modified xsi:type="dcterms:W3CDTF">2015-04-12T11:03:30Z</dcterms:modified>
</cp:coreProperties>
</file>