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1"/>
  </p:notesMasterIdLst>
  <p:sldIdLst>
    <p:sldId id="354" r:id="rId3"/>
    <p:sldId id="264" r:id="rId4"/>
    <p:sldId id="257" r:id="rId5"/>
    <p:sldId id="287" r:id="rId6"/>
    <p:sldId id="265" r:id="rId7"/>
    <p:sldId id="302" r:id="rId8"/>
    <p:sldId id="303" r:id="rId9"/>
    <p:sldId id="359" r:id="rId10"/>
    <p:sldId id="312" r:id="rId11"/>
    <p:sldId id="286" r:id="rId12"/>
    <p:sldId id="337" r:id="rId13"/>
    <p:sldId id="350" r:id="rId14"/>
    <p:sldId id="345" r:id="rId15"/>
    <p:sldId id="360" r:id="rId16"/>
    <p:sldId id="361" r:id="rId17"/>
    <p:sldId id="362" r:id="rId18"/>
    <p:sldId id="363" r:id="rId19"/>
    <p:sldId id="364" r:id="rId20"/>
    <p:sldId id="365" r:id="rId21"/>
    <p:sldId id="366" r:id="rId22"/>
    <p:sldId id="367" r:id="rId23"/>
    <p:sldId id="368" r:id="rId24"/>
    <p:sldId id="348" r:id="rId25"/>
    <p:sldId id="347" r:id="rId26"/>
    <p:sldId id="346" r:id="rId27"/>
    <p:sldId id="320" r:id="rId28"/>
    <p:sldId id="293" r:id="rId29"/>
    <p:sldId id="294" r:id="rId30"/>
    <p:sldId id="295" r:id="rId31"/>
    <p:sldId id="321" r:id="rId32"/>
    <p:sldId id="322" r:id="rId33"/>
    <p:sldId id="324" r:id="rId34"/>
    <p:sldId id="325" r:id="rId35"/>
    <p:sldId id="326" r:id="rId36"/>
    <p:sldId id="329" r:id="rId37"/>
    <p:sldId id="327" r:id="rId38"/>
    <p:sldId id="331" r:id="rId39"/>
    <p:sldId id="332" r:id="rId40"/>
    <p:sldId id="283" r:id="rId41"/>
    <p:sldId id="281" r:id="rId42"/>
    <p:sldId id="333" r:id="rId43"/>
    <p:sldId id="334" r:id="rId44"/>
    <p:sldId id="338" r:id="rId45"/>
    <p:sldId id="340" r:id="rId46"/>
    <p:sldId id="342" r:id="rId47"/>
    <p:sldId id="343" r:id="rId48"/>
    <p:sldId id="260" r:id="rId49"/>
    <p:sldId id="263" r:id="rId50"/>
    <p:sldId id="261" r:id="rId51"/>
    <p:sldId id="269" r:id="rId52"/>
    <p:sldId id="278" r:id="rId53"/>
    <p:sldId id="277" r:id="rId54"/>
    <p:sldId id="280" r:id="rId55"/>
    <p:sldId id="279" r:id="rId56"/>
    <p:sldId id="344" r:id="rId57"/>
    <p:sldId id="356" r:id="rId58"/>
    <p:sldId id="357" r:id="rId59"/>
    <p:sldId id="358"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131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E932F4-2515-4A10-9DED-63AFE8ED9544}" type="datetimeFigureOut">
              <a:rPr lang="en-US" smtClean="0"/>
              <a:pPr/>
              <a:t>4/12/2015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090C204-6DE1-41E8-8FE4-5DB4BC9046FF}" type="slidenum">
              <a:rPr lang="en-US" smtClean="0"/>
              <a:pPr/>
              <a:t>‹#›</a:t>
            </a:fld>
            <a:endParaRPr lang="en-US"/>
          </a:p>
        </p:txBody>
      </p:sp>
    </p:spTree>
    <p:extLst>
      <p:ext uri="{BB962C8B-B14F-4D97-AF65-F5344CB8AC3E}">
        <p14:creationId xmlns:p14="http://schemas.microsoft.com/office/powerpoint/2010/main" val="209872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84275" y="698500"/>
            <a:ext cx="4646613" cy="3484563"/>
          </a:xfrm>
          <a:ln/>
        </p:spPr>
      </p:sp>
      <p:sp>
        <p:nvSpPr>
          <p:cNvPr id="39939" name="Rectangle 3"/>
          <p:cNvSpPr>
            <a:spLocks noGrp="1" noChangeArrowheads="1"/>
          </p:cNvSpPr>
          <p:nvPr>
            <p:ph type="body" idx="1"/>
          </p:nvPr>
        </p:nvSpPr>
        <p:spPr>
          <a:xfrm>
            <a:off x="701675" y="4416425"/>
            <a:ext cx="5607050" cy="4181475"/>
          </a:xfrm>
          <a:noFill/>
          <a:ln/>
        </p:spPr>
        <p:txBody>
          <a:bodyPr/>
          <a:lstStyle/>
          <a:p>
            <a:r>
              <a:rPr lang="en-US" smtClean="0">
                <a:latin typeface="Arial" pitchFamily="34" charset="0"/>
              </a:rPr>
              <a:t>Most microorganisms causing endemic CAUTI derive from the patient's own colonic and perineal flora or from the hands of health-care personnel during catheter insertion or manipulation of the collection system.  Organisms gain access in one of two ways (</a:t>
            </a:r>
            <a:r>
              <a:rPr lang="en-US" smtClean="0">
                <a:latin typeface="Arial" pitchFamily="34" charset="0"/>
                <a:hlinkClick r:id="" action="ppaction://noaction"/>
              </a:rPr>
              <a:t>Figure 1</a:t>
            </a:r>
            <a:r>
              <a:rPr lang="en-US" smtClean="0">
                <a:latin typeface="Arial" pitchFamily="34" charset="0"/>
              </a:rPr>
              <a:t>). Extraluminal contamination may occur early, by direct inoculation when the catheter is inserted, or later, by organisms ascending from the perineum by capillary action in the thin mucous film contiguous to the external catheter surface. Intraluminal contamination occurs by reflux of microorganisms gaining access to the catheter lumen from failure of closed drainage or contamination of urine in the collection bag.</a:t>
            </a:r>
          </a:p>
          <a:p>
            <a:r>
              <a:rPr lang="en-US" smtClean="0">
                <a:latin typeface="Arial" pitchFamily="34" charset="0"/>
              </a:rPr>
              <a:t>Recent studies suggest that CAUTIs most frequently stem from microorganisms gaining access to the bladder extraluminally, but both routes are important (</a:t>
            </a:r>
            <a:r>
              <a:rPr lang="en-US" smtClean="0">
                <a:latin typeface="Arial" pitchFamily="34" charset="0"/>
                <a:hlinkClick r:id="" action="ppaction://noaction"/>
              </a:rPr>
              <a:t>Table 2</a:t>
            </a:r>
            <a:r>
              <a:rPr lang="en-US" smtClean="0">
                <a:latin typeface="Arial" pitchFamily="34" charset="0"/>
              </a:rPr>
              <a:t>) (</a:t>
            </a:r>
            <a:r>
              <a:rPr lang="en-US" smtClean="0">
                <a:latin typeface="Arial" pitchFamily="34" charset="0"/>
                <a:hlinkClick r:id="rId3" action="ppaction://hlinksldjump"/>
              </a:rPr>
              <a:t>16</a:t>
            </a:r>
            <a:r>
              <a:rPr lang="en-US" smtClean="0">
                <a:latin typeface="Arial" pitchFamily="34" charset="0"/>
              </a:rPr>
              <a:t>). Some studies suggest that the extraluminal route may be of greater relative importance in women because of the short urethra and its close proximity to the anus (</a:t>
            </a:r>
            <a:r>
              <a:rPr lang="en-US" smtClean="0">
                <a:latin typeface="Arial" pitchFamily="34" charset="0"/>
                <a:hlinkClick r:id="rId3" action="ppaction://hlinksldjump"/>
              </a:rPr>
              <a:t>17</a:t>
            </a:r>
            <a:r>
              <a:rPr lang="en-US" smtClean="0">
                <a:latin typeface="Arial" pitchFamily="34" charset="0"/>
              </a:rPr>
              <a:t>). Investigators have found that antecedent heavy periurethral cutaneous colonization is an important risk factor for CAUTI in both men and women (</a:t>
            </a:r>
            <a:r>
              <a:rPr lang="en-US" smtClean="0">
                <a:latin typeface="Arial" pitchFamily="34" charset="0"/>
                <a:hlinkClick r:id="rId3" action="ppaction://hlinksldjump"/>
              </a:rPr>
              <a:t>17,18</a:t>
            </a:r>
            <a:r>
              <a:rPr lang="en-US" smtClean="0">
                <a:latin typeface="Arial" pitchFamily="34" charset="0"/>
              </a:rPr>
              <a:t>).</a:t>
            </a:r>
          </a:p>
        </p:txBody>
      </p:sp>
    </p:spTree>
    <p:extLst>
      <p:ext uri="{BB962C8B-B14F-4D97-AF65-F5344CB8AC3E}">
        <p14:creationId xmlns:p14="http://schemas.microsoft.com/office/powerpoint/2010/main" val="223871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0C204-6DE1-41E8-8FE4-5DB4BC9046FF}" type="slidenum">
              <a:rPr lang="en-US" smtClean="0"/>
              <a:pPr/>
              <a:t>17</a:t>
            </a:fld>
            <a:endParaRPr lang="en-US"/>
          </a:p>
        </p:txBody>
      </p:sp>
    </p:spTree>
    <p:extLst>
      <p:ext uri="{BB962C8B-B14F-4D97-AF65-F5344CB8AC3E}">
        <p14:creationId xmlns:p14="http://schemas.microsoft.com/office/powerpoint/2010/main" val="207586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0C204-6DE1-41E8-8FE4-5DB4BC9046FF}" type="slidenum">
              <a:rPr lang="en-US" smtClean="0"/>
              <a:pPr/>
              <a:t>18</a:t>
            </a:fld>
            <a:endParaRPr lang="en-US"/>
          </a:p>
        </p:txBody>
      </p:sp>
    </p:spTree>
    <p:extLst>
      <p:ext uri="{BB962C8B-B14F-4D97-AF65-F5344CB8AC3E}">
        <p14:creationId xmlns:p14="http://schemas.microsoft.com/office/powerpoint/2010/main" val="327875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B0EAE2-BA23-4DAB-8119-EE7D3062F7CA}" type="datetimeFigureOut">
              <a:rPr lang="en-US" smtClean="0"/>
              <a:pPr/>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2123766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0EAE2-BA23-4DAB-8119-EE7D3062F7CA}" type="datetimeFigureOut">
              <a:rPr lang="en-US" smtClean="0"/>
              <a:pPr/>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276813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0EAE2-BA23-4DAB-8119-EE7D3062F7CA}" type="datetimeFigureOut">
              <a:rPr lang="en-US" smtClean="0"/>
              <a:pPr/>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2607433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0" y="5959475"/>
            <a:ext cx="9144000" cy="8985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404040"/>
              </a:solidFill>
              <a:cs typeface="Arial" charset="0"/>
            </a:endParaRPr>
          </a:p>
        </p:txBody>
      </p:sp>
      <p:sp>
        <p:nvSpPr>
          <p:cNvPr id="352259" name="Rectangle 3"/>
          <p:cNvSpPr>
            <a:spLocks noGrp="1" noChangeArrowheads="1"/>
          </p:cNvSpPr>
          <p:nvPr>
            <p:ph type="ctrTitle"/>
          </p:nvPr>
        </p:nvSpPr>
        <p:spPr>
          <a:xfrm>
            <a:off x="414338" y="1724025"/>
            <a:ext cx="8315325" cy="1470025"/>
          </a:xfrm>
        </p:spPr>
        <p:txBody>
          <a:bodyPr bIns="45720"/>
          <a:lstStyle>
            <a:lvl1pPr>
              <a:defRPr>
                <a:solidFill>
                  <a:schemeClr val="tx1"/>
                </a:solidFill>
              </a:defRPr>
            </a:lvl1pPr>
          </a:lstStyle>
          <a:p>
            <a:pPr lvl="0"/>
            <a:r>
              <a:rPr lang="en-GB" noProof="0" smtClean="0"/>
              <a:t>Click to edit Master title style</a:t>
            </a:r>
          </a:p>
        </p:txBody>
      </p:sp>
      <p:sp>
        <p:nvSpPr>
          <p:cNvPr id="352260" name="Rectangle 4"/>
          <p:cNvSpPr>
            <a:spLocks noGrp="1" noChangeArrowheads="1"/>
          </p:cNvSpPr>
          <p:nvPr>
            <p:ph type="subTitle" idx="1"/>
          </p:nvPr>
        </p:nvSpPr>
        <p:spPr>
          <a:xfrm>
            <a:off x="414338" y="3390900"/>
            <a:ext cx="8315325" cy="1216025"/>
          </a:xfrm>
        </p:spPr>
        <p:txBody>
          <a:bodyPr/>
          <a:lstStyle>
            <a:lvl1pPr>
              <a:defRPr sz="2800">
                <a:solidFill>
                  <a:schemeClr val="tx2"/>
                </a:solidFill>
              </a:defRPr>
            </a:lvl1pPr>
          </a:lstStyle>
          <a:p>
            <a:pPr lvl="0"/>
            <a:r>
              <a:rPr lang="en-GB" noProof="0" smtClean="0"/>
              <a:t>Click to edit Master subtitle style</a:t>
            </a:r>
          </a:p>
        </p:txBody>
      </p:sp>
      <p:sp>
        <p:nvSpPr>
          <p:cNvPr id="352261" name="Rectangle 5"/>
          <p:cNvSpPr>
            <a:spLocks noGrp="1" noChangeArrowheads="1"/>
          </p:cNvSpPr>
          <p:nvPr>
            <p:ph type="dt" sz="half" idx="2"/>
          </p:nvPr>
        </p:nvSpPr>
        <p:spPr bwMode="auto">
          <a:xfrm>
            <a:off x="414338" y="46069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defRPr sz="2400" b="1">
                <a:solidFill>
                  <a:schemeClr val="accent1"/>
                </a:solidFill>
              </a:defRPr>
            </a:lvl1pPr>
          </a:lstStyle>
          <a:p>
            <a:pPr fontAlgn="base">
              <a:spcBef>
                <a:spcPct val="0"/>
              </a:spcBef>
              <a:spcAft>
                <a:spcPct val="0"/>
              </a:spcAft>
            </a:pPr>
            <a:endParaRPr lang="en-GB">
              <a:solidFill>
                <a:srgbClr val="F47920"/>
              </a:solidFill>
              <a:cs typeface="Arial" charset="0"/>
            </a:endParaRPr>
          </a:p>
        </p:txBody>
      </p:sp>
      <p:sp>
        <p:nvSpPr>
          <p:cNvPr id="352262" name="Rectangle 6"/>
          <p:cNvSpPr>
            <a:spLocks noGrp="1" noChangeArrowheads="1"/>
          </p:cNvSpPr>
          <p:nvPr>
            <p:ph type="ftr" sz="quarter" idx="3"/>
          </p:nvPr>
        </p:nvSpPr>
        <p:spPr bwMode="auto">
          <a:xfrm>
            <a:off x="414338" y="6248400"/>
            <a:ext cx="8315325" cy="3730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defRPr sz="1400">
                <a:solidFill>
                  <a:schemeClr val="accent1"/>
                </a:solidFill>
              </a:defRPr>
            </a:lvl1pPr>
          </a:lstStyle>
          <a:p>
            <a:pPr fontAlgn="base">
              <a:spcBef>
                <a:spcPct val="0"/>
              </a:spcBef>
              <a:spcAft>
                <a:spcPct val="0"/>
              </a:spcAft>
            </a:pPr>
            <a:endParaRPr lang="en-GB">
              <a:solidFill>
                <a:srgbClr val="F47920"/>
              </a:solidFill>
              <a:cs typeface="Arial" charset="0"/>
            </a:endParaRPr>
          </a:p>
        </p:txBody>
      </p:sp>
      <p:pic>
        <p:nvPicPr>
          <p:cNvPr id="352264" name="Picture 8" descr="PPT_top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43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7785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453396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7016922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431925"/>
            <a:ext cx="4081462"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31925"/>
            <a:ext cx="4081463"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407362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1949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82845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6140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29184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0EAE2-BA23-4DAB-8119-EE7D3062F7CA}" type="datetimeFigureOut">
              <a:rPr lang="en-US" smtClean="0"/>
              <a:pPr/>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130345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662323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45805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44450"/>
            <a:ext cx="2078038" cy="5905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4338" y="44450"/>
            <a:ext cx="6084887" cy="5905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74798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44450"/>
            <a:ext cx="8315325" cy="1128713"/>
          </a:xfrm>
        </p:spPr>
        <p:txBody>
          <a:bodyPr/>
          <a:lstStyle/>
          <a:p>
            <a:r>
              <a:rPr lang="en-US"/>
              <a:t>Click to edit Master title style</a:t>
            </a:r>
          </a:p>
        </p:txBody>
      </p:sp>
      <p:sp>
        <p:nvSpPr>
          <p:cNvPr id="3" name="Text Placeholder 2"/>
          <p:cNvSpPr>
            <a:spLocks noGrp="1"/>
          </p:cNvSpPr>
          <p:nvPr>
            <p:ph type="body" sz="half" idx="1"/>
          </p:nvPr>
        </p:nvSpPr>
        <p:spPr>
          <a:xfrm>
            <a:off x="414338" y="1431925"/>
            <a:ext cx="4081462" cy="451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31925"/>
            <a:ext cx="4081463" cy="451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44113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44450"/>
            <a:ext cx="8315325" cy="1128713"/>
          </a:xfrm>
        </p:spPr>
        <p:txBody>
          <a:bodyPr/>
          <a:lstStyle/>
          <a:p>
            <a:r>
              <a:rPr lang="en-US"/>
              <a:t>Click to edit Master title style</a:t>
            </a:r>
          </a:p>
        </p:txBody>
      </p:sp>
      <p:sp>
        <p:nvSpPr>
          <p:cNvPr id="3" name="Text Placeholder 2"/>
          <p:cNvSpPr>
            <a:spLocks noGrp="1"/>
          </p:cNvSpPr>
          <p:nvPr>
            <p:ph type="body" sz="half" idx="1"/>
          </p:nvPr>
        </p:nvSpPr>
        <p:spPr>
          <a:xfrm>
            <a:off x="414338" y="1431925"/>
            <a:ext cx="8315325" cy="2182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4338" y="3767138"/>
            <a:ext cx="8315325" cy="2182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995720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14338" y="44450"/>
            <a:ext cx="8315325" cy="1128713"/>
          </a:xfrm>
        </p:spPr>
        <p:txBody>
          <a:bodyPr/>
          <a:lstStyle/>
          <a:p>
            <a:r>
              <a:rPr lang="en-US"/>
              <a:t>Click to edit Master title style</a:t>
            </a:r>
          </a:p>
        </p:txBody>
      </p:sp>
      <p:sp>
        <p:nvSpPr>
          <p:cNvPr id="3" name="Text Placeholder 2"/>
          <p:cNvSpPr>
            <a:spLocks noGrp="1"/>
          </p:cNvSpPr>
          <p:nvPr>
            <p:ph type="body" sz="half" idx="1"/>
          </p:nvPr>
        </p:nvSpPr>
        <p:spPr>
          <a:xfrm>
            <a:off x="414338" y="1431925"/>
            <a:ext cx="4081462" cy="451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431925"/>
            <a:ext cx="4081463" cy="4518025"/>
          </a:xfrm>
        </p:spPr>
        <p:txBody>
          <a:bodyPr/>
          <a:lstStyle/>
          <a:p>
            <a:endParaRPr lang="en-US"/>
          </a:p>
        </p:txBody>
      </p:sp>
    </p:spTree>
    <p:extLst>
      <p:ext uri="{BB962C8B-B14F-4D97-AF65-F5344CB8AC3E}">
        <p14:creationId xmlns:p14="http://schemas.microsoft.com/office/powerpoint/2010/main" val="9423990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B0EAE2-BA23-4DAB-8119-EE7D3062F7CA}" type="datetimeFigureOut">
              <a:rPr lang="en-US" smtClean="0"/>
              <a:pPr/>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18555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B0EAE2-BA23-4DAB-8119-EE7D3062F7CA}" type="datetimeFigureOut">
              <a:rPr lang="en-US" smtClean="0"/>
              <a:pPr/>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28364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B0EAE2-BA23-4DAB-8119-EE7D3062F7CA}" type="datetimeFigureOut">
              <a:rPr lang="en-US" smtClean="0"/>
              <a:pPr/>
              <a:t>4/12/2015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29303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B0EAE2-BA23-4DAB-8119-EE7D3062F7CA}" type="datetimeFigureOut">
              <a:rPr lang="en-US" smtClean="0"/>
              <a:pPr/>
              <a:t>4/12/2015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038445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0EAE2-BA23-4DAB-8119-EE7D3062F7CA}" type="datetimeFigureOut">
              <a:rPr lang="en-US" smtClean="0"/>
              <a:pPr/>
              <a:t>4/12/2015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271449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0EAE2-BA23-4DAB-8119-EE7D3062F7CA}" type="datetimeFigureOut">
              <a:rPr lang="en-US" smtClean="0"/>
              <a:pPr/>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70220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0EAE2-BA23-4DAB-8119-EE7D3062F7CA}" type="datetimeFigureOut">
              <a:rPr lang="en-US" smtClean="0"/>
              <a:pPr/>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311712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0EAE2-BA23-4DAB-8119-EE7D3062F7CA}" type="datetimeFigureOut">
              <a:rPr lang="en-US" smtClean="0"/>
              <a:pPr/>
              <a:t>4/12/2015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55208-FB9E-4BB1-A404-0C09710C1B78}" type="slidenum">
              <a:rPr lang="en-US" smtClean="0"/>
              <a:pPr/>
              <a:t>‹#›</a:t>
            </a:fld>
            <a:endParaRPr lang="en-US"/>
          </a:p>
        </p:txBody>
      </p:sp>
    </p:spTree>
    <p:extLst>
      <p:ext uri="{BB962C8B-B14F-4D97-AF65-F5344CB8AC3E}">
        <p14:creationId xmlns:p14="http://schemas.microsoft.com/office/powerpoint/2010/main" val="748118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bwMode="auto">
          <a:xfrm>
            <a:off x="414338" y="44450"/>
            <a:ext cx="8315325"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b" anchorCtr="0" compatLnSpc="1">
            <a:prstTxWarp prst="textNoShape">
              <a:avLst/>
            </a:prstTxWarp>
          </a:bodyPr>
          <a:lstStyle/>
          <a:p>
            <a:pPr lvl="0"/>
            <a:r>
              <a:rPr lang="en-GB" smtClean="0"/>
              <a:t>Click to edit Master </a:t>
            </a:r>
            <a:br>
              <a:rPr lang="en-GB" smtClean="0"/>
            </a:br>
            <a:r>
              <a:rPr lang="en-GB" smtClean="0"/>
              <a:t>title style</a:t>
            </a:r>
          </a:p>
        </p:txBody>
      </p:sp>
      <p:sp>
        <p:nvSpPr>
          <p:cNvPr id="351235" name="Rectangle 3"/>
          <p:cNvSpPr>
            <a:spLocks noGrp="1" noChangeArrowheads="1"/>
          </p:cNvSpPr>
          <p:nvPr>
            <p:ph type="body" idx="1"/>
          </p:nvPr>
        </p:nvSpPr>
        <p:spPr bwMode="auto">
          <a:xfrm>
            <a:off x="414338" y="1431925"/>
            <a:ext cx="8315325"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351237" name="Picture 5" descr="PPT_bottomba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5956300"/>
            <a:ext cx="9144000" cy="90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53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animEffect transition="in" filter="fade">
                                      <p:cBhvr>
                                        <p:cTn id="7" dur="500"/>
                                        <p:tgtEl>
                                          <p:spTgt spid="351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1235">
                                            <p:txEl>
                                              <p:pRg st="1" end="1"/>
                                            </p:txEl>
                                          </p:spTgt>
                                        </p:tgtEl>
                                        <p:attrNameLst>
                                          <p:attrName>style.visibility</p:attrName>
                                        </p:attrNameLst>
                                      </p:cBhvr>
                                      <p:to>
                                        <p:strVal val="visible"/>
                                      </p:to>
                                    </p:set>
                                    <p:animEffect transition="in" filter="fade">
                                      <p:cBhvr>
                                        <p:cTn id="12" dur="500"/>
                                        <p:tgtEl>
                                          <p:spTgt spid="35123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1235">
                                            <p:txEl>
                                              <p:pRg st="2" end="2"/>
                                            </p:txEl>
                                          </p:spTgt>
                                        </p:tgtEl>
                                        <p:attrNameLst>
                                          <p:attrName>style.visibility</p:attrName>
                                        </p:attrNameLst>
                                      </p:cBhvr>
                                      <p:to>
                                        <p:strVal val="visible"/>
                                      </p:to>
                                    </p:set>
                                    <p:animEffect transition="in" filter="fade">
                                      <p:cBhvr>
                                        <p:cTn id="15" dur="500"/>
                                        <p:tgtEl>
                                          <p:spTgt spid="35123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1235">
                                            <p:txEl>
                                              <p:pRg st="3" end="3"/>
                                            </p:txEl>
                                          </p:spTgt>
                                        </p:tgtEl>
                                        <p:attrNameLst>
                                          <p:attrName>style.visibility</p:attrName>
                                        </p:attrNameLst>
                                      </p:cBhvr>
                                      <p:to>
                                        <p:strVal val="visible"/>
                                      </p:to>
                                    </p:set>
                                    <p:animEffect transition="in" filter="fade">
                                      <p:cBhvr>
                                        <p:cTn id="18" dur="500"/>
                                        <p:tgtEl>
                                          <p:spTgt spid="35123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1235">
                                            <p:txEl>
                                              <p:pRg st="4" end="4"/>
                                            </p:txEl>
                                          </p:spTgt>
                                        </p:tgtEl>
                                        <p:attrNameLst>
                                          <p:attrName>style.visibility</p:attrName>
                                        </p:attrNameLst>
                                      </p:cBhvr>
                                      <p:to>
                                        <p:strVal val="visible"/>
                                      </p:to>
                                    </p:set>
                                    <p:animEffect transition="in" filter="fade">
                                      <p:cBhvr>
                                        <p:cTn id="21" dur="500"/>
                                        <p:tgtEl>
                                          <p:spTgt spid="351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tmplLst>
          <p:tmpl lvl="1">
            <p:tnLst>
              <p:par>
                <p:cTn presetID="10" presetClass="entr" presetSubtype="0" fill="hold" nodeType="with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Lst>
      </p:bldP>
    </p:bldLst>
  </p:timing>
  <p:txStyles>
    <p:titleStyle>
      <a:lvl1pPr algn="l" rtl="0" fontAlgn="base">
        <a:lnSpc>
          <a:spcPct val="90000"/>
        </a:lnSpc>
        <a:spcBef>
          <a:spcPct val="0"/>
        </a:spcBef>
        <a:spcAft>
          <a:spcPct val="0"/>
        </a:spcAft>
        <a:defRPr sz="3000" b="1">
          <a:solidFill>
            <a:schemeClr val="accent1"/>
          </a:solidFill>
          <a:latin typeface="+mj-lt"/>
          <a:ea typeface="+mj-ea"/>
          <a:cs typeface="+mj-cs"/>
        </a:defRPr>
      </a:lvl1pPr>
      <a:lvl2pPr algn="l" rtl="0" fontAlgn="base">
        <a:lnSpc>
          <a:spcPct val="90000"/>
        </a:lnSpc>
        <a:spcBef>
          <a:spcPct val="0"/>
        </a:spcBef>
        <a:spcAft>
          <a:spcPct val="0"/>
        </a:spcAft>
        <a:defRPr sz="3000" b="1">
          <a:solidFill>
            <a:schemeClr val="accent1"/>
          </a:solidFill>
          <a:latin typeface="Arial" charset="0"/>
        </a:defRPr>
      </a:lvl2pPr>
      <a:lvl3pPr algn="l" rtl="0" fontAlgn="base">
        <a:lnSpc>
          <a:spcPct val="90000"/>
        </a:lnSpc>
        <a:spcBef>
          <a:spcPct val="0"/>
        </a:spcBef>
        <a:spcAft>
          <a:spcPct val="0"/>
        </a:spcAft>
        <a:defRPr sz="3000" b="1">
          <a:solidFill>
            <a:schemeClr val="accent1"/>
          </a:solidFill>
          <a:latin typeface="Arial" charset="0"/>
        </a:defRPr>
      </a:lvl3pPr>
      <a:lvl4pPr algn="l" rtl="0" fontAlgn="base">
        <a:lnSpc>
          <a:spcPct val="90000"/>
        </a:lnSpc>
        <a:spcBef>
          <a:spcPct val="0"/>
        </a:spcBef>
        <a:spcAft>
          <a:spcPct val="0"/>
        </a:spcAft>
        <a:defRPr sz="3000" b="1">
          <a:solidFill>
            <a:schemeClr val="accent1"/>
          </a:solidFill>
          <a:latin typeface="Arial" charset="0"/>
        </a:defRPr>
      </a:lvl4pPr>
      <a:lvl5pPr algn="l" rtl="0" fontAlgn="base">
        <a:lnSpc>
          <a:spcPct val="90000"/>
        </a:lnSpc>
        <a:spcBef>
          <a:spcPct val="0"/>
        </a:spcBef>
        <a:spcAft>
          <a:spcPct val="0"/>
        </a:spcAft>
        <a:defRPr sz="3000" b="1">
          <a:solidFill>
            <a:schemeClr val="accent1"/>
          </a:solidFill>
          <a:latin typeface="Arial" charset="0"/>
        </a:defRPr>
      </a:lvl5pPr>
      <a:lvl6pPr marL="457200" algn="l" rtl="0" fontAlgn="base">
        <a:lnSpc>
          <a:spcPct val="90000"/>
        </a:lnSpc>
        <a:spcBef>
          <a:spcPct val="0"/>
        </a:spcBef>
        <a:spcAft>
          <a:spcPct val="0"/>
        </a:spcAft>
        <a:defRPr sz="3000" b="1">
          <a:solidFill>
            <a:schemeClr val="accent1"/>
          </a:solidFill>
          <a:latin typeface="Arial" charset="0"/>
        </a:defRPr>
      </a:lvl6pPr>
      <a:lvl7pPr marL="914400" algn="l" rtl="0" fontAlgn="base">
        <a:lnSpc>
          <a:spcPct val="90000"/>
        </a:lnSpc>
        <a:spcBef>
          <a:spcPct val="0"/>
        </a:spcBef>
        <a:spcAft>
          <a:spcPct val="0"/>
        </a:spcAft>
        <a:defRPr sz="3000" b="1">
          <a:solidFill>
            <a:schemeClr val="accent1"/>
          </a:solidFill>
          <a:latin typeface="Arial" charset="0"/>
        </a:defRPr>
      </a:lvl7pPr>
      <a:lvl8pPr marL="1371600" algn="l" rtl="0" fontAlgn="base">
        <a:lnSpc>
          <a:spcPct val="90000"/>
        </a:lnSpc>
        <a:spcBef>
          <a:spcPct val="0"/>
        </a:spcBef>
        <a:spcAft>
          <a:spcPct val="0"/>
        </a:spcAft>
        <a:defRPr sz="3000" b="1">
          <a:solidFill>
            <a:schemeClr val="accent1"/>
          </a:solidFill>
          <a:latin typeface="Arial" charset="0"/>
        </a:defRPr>
      </a:lvl8pPr>
      <a:lvl9pPr marL="1828800" algn="l" rtl="0" fontAlgn="base">
        <a:lnSpc>
          <a:spcPct val="90000"/>
        </a:lnSpc>
        <a:spcBef>
          <a:spcPct val="0"/>
        </a:spcBef>
        <a:spcAft>
          <a:spcPct val="0"/>
        </a:spcAft>
        <a:defRPr sz="3000" b="1">
          <a:solidFill>
            <a:schemeClr val="accent1"/>
          </a:solidFill>
          <a:latin typeface="Arial" charset="0"/>
        </a:defRPr>
      </a:lvl9pPr>
    </p:titleStyle>
    <p:bodyStyle>
      <a:lvl1pPr algn="l" rtl="0" fontAlgn="base">
        <a:spcBef>
          <a:spcPct val="25000"/>
        </a:spcBef>
        <a:spcAft>
          <a:spcPct val="0"/>
        </a:spcAft>
        <a:buClr>
          <a:schemeClr val="accent1"/>
        </a:buClr>
        <a:buFont typeface="Arial" charset="0"/>
        <a:tabLst>
          <a:tab pos="1798638" algn="l"/>
        </a:tabLst>
        <a:defRPr sz="2400">
          <a:solidFill>
            <a:schemeClr val="tx1"/>
          </a:solidFill>
          <a:latin typeface="+mn-lt"/>
          <a:ea typeface="+mn-ea"/>
          <a:cs typeface="+mn-cs"/>
        </a:defRPr>
      </a:lvl1pPr>
      <a:lvl2pPr marL="360363" indent="-358775" algn="l" rtl="0" fontAlgn="base">
        <a:spcBef>
          <a:spcPct val="25000"/>
        </a:spcBef>
        <a:spcAft>
          <a:spcPct val="0"/>
        </a:spcAft>
        <a:buClr>
          <a:schemeClr val="accent1"/>
        </a:buClr>
        <a:buFont typeface="Arial" charset="0"/>
        <a:buChar char="■"/>
        <a:tabLst>
          <a:tab pos="1798638" algn="l"/>
        </a:tabLst>
        <a:defRPr sz="2400">
          <a:solidFill>
            <a:schemeClr val="tx1"/>
          </a:solidFill>
          <a:latin typeface="+mn-lt"/>
        </a:defRPr>
      </a:lvl2pPr>
      <a:lvl3pPr marL="515938"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3pPr>
      <a:lvl4pPr marL="787400" indent="-254000" algn="l" rtl="0" fontAlgn="base">
        <a:spcBef>
          <a:spcPct val="25000"/>
        </a:spcBef>
        <a:spcAft>
          <a:spcPct val="0"/>
        </a:spcAft>
        <a:buClr>
          <a:schemeClr val="accent1"/>
        </a:buClr>
        <a:buFont typeface="Arial" charset="0"/>
        <a:buChar char="■"/>
        <a:tabLst>
          <a:tab pos="1798638" algn="l"/>
        </a:tabLst>
        <a:defRPr sz="2400">
          <a:solidFill>
            <a:schemeClr val="tx1"/>
          </a:solidFill>
          <a:latin typeface="+mn-lt"/>
        </a:defRPr>
      </a:lvl4pPr>
      <a:lvl5pPr marL="9302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5pPr>
      <a:lvl6pPr marL="13874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6pPr>
      <a:lvl7pPr marL="18446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7pPr>
      <a:lvl8pPr marL="23018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8pPr>
      <a:lvl9pPr marL="27590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cdc.gov/hicpac/cauti/001_cauti.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dc.gov/hicpac/cauti/001_cauti.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t>
            </a:r>
            <a:r>
              <a:rPr lang="en-US" dirty="0" smtClean="0"/>
              <a:t>Care </a:t>
            </a:r>
            <a:r>
              <a:rPr lang="en-US" dirty="0"/>
              <a:t>A</a:t>
            </a:r>
            <a:r>
              <a:rPr lang="en-US" dirty="0" smtClean="0"/>
              <a:t>ssociated </a:t>
            </a:r>
            <a:r>
              <a:rPr lang="en-US" dirty="0"/>
              <a:t>I</a:t>
            </a:r>
            <a:r>
              <a:rPr lang="en-US" dirty="0" smtClean="0"/>
              <a:t>nfections</a:t>
            </a:r>
            <a:endParaRPr lang="ar-SA" dirty="0"/>
          </a:p>
        </p:txBody>
      </p:sp>
      <p:sp>
        <p:nvSpPr>
          <p:cNvPr id="3" name="Content Placeholder 2"/>
          <p:cNvSpPr>
            <a:spLocks noGrp="1"/>
          </p:cNvSpPr>
          <p:nvPr>
            <p:ph idx="1"/>
          </p:nvPr>
        </p:nvSpPr>
        <p:spPr/>
        <p:txBody>
          <a:bodyPr>
            <a:normAutofit lnSpcReduction="10000"/>
          </a:bodyPr>
          <a:lstStyle/>
          <a:p>
            <a:r>
              <a:rPr lang="en-US" dirty="0" smtClean="0"/>
              <a:t>You entered medical school with one idea in mind – to</a:t>
            </a:r>
          </a:p>
          <a:p>
            <a:pPr>
              <a:buNone/>
            </a:pPr>
            <a:r>
              <a:rPr lang="en-US" sz="4400" dirty="0" smtClean="0"/>
              <a:t>                      </a:t>
            </a:r>
            <a:r>
              <a:rPr lang="en-US" sz="4400" dirty="0" smtClean="0">
                <a:solidFill>
                  <a:srgbClr val="002060"/>
                </a:solidFill>
              </a:rPr>
              <a:t>Save lives</a:t>
            </a:r>
            <a:r>
              <a:rPr lang="en-US" sz="4400" dirty="0" smtClean="0"/>
              <a:t>. </a:t>
            </a:r>
          </a:p>
          <a:p>
            <a:r>
              <a:rPr lang="en-US" sz="3600" dirty="0" smtClean="0"/>
              <a:t>Having a patient get a healthcare-associated infection in the course of their treatment is :</a:t>
            </a:r>
          </a:p>
          <a:p>
            <a:r>
              <a:rPr lang="en-US" sz="3600" b="1" dirty="0" smtClean="0">
                <a:solidFill>
                  <a:srgbClr val="FF0000"/>
                </a:solidFill>
              </a:rPr>
              <a:t>Devastating</a:t>
            </a:r>
            <a:r>
              <a:rPr lang="en-US" sz="3600" dirty="0" smtClean="0"/>
              <a:t> ………..and can have </a:t>
            </a:r>
          </a:p>
          <a:p>
            <a:r>
              <a:rPr lang="en-US" sz="3600" b="1" dirty="0" smtClean="0">
                <a:solidFill>
                  <a:srgbClr val="FF0000"/>
                </a:solidFill>
              </a:rPr>
              <a:t>Tragic outcomes</a:t>
            </a:r>
            <a:endParaRPr lang="ar-SA" sz="36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infection</a:t>
            </a:r>
            <a:endParaRPr lang="en-US" dirty="0"/>
          </a:p>
        </p:txBody>
      </p:sp>
      <p:sp>
        <p:nvSpPr>
          <p:cNvPr id="3" name="Content Placeholder 2"/>
          <p:cNvSpPr>
            <a:spLocks noGrp="1"/>
          </p:cNvSpPr>
          <p:nvPr>
            <p:ph idx="1"/>
          </p:nvPr>
        </p:nvSpPr>
        <p:spPr/>
        <p:txBody>
          <a:bodyPr>
            <a:normAutofit lnSpcReduction="10000"/>
          </a:bodyPr>
          <a:lstStyle/>
          <a:p>
            <a:r>
              <a:rPr lang="en-US" dirty="0"/>
              <a:t>HAIs may be caused by infectious agents </a:t>
            </a:r>
            <a:r>
              <a:rPr lang="en-US" dirty="0" smtClean="0"/>
              <a:t>from:</a:t>
            </a:r>
          </a:p>
          <a:p>
            <a:pPr>
              <a:buNone/>
            </a:pPr>
            <a:r>
              <a:rPr lang="en-US" dirty="0" smtClean="0"/>
              <a:t> 1] </a:t>
            </a:r>
            <a:r>
              <a:rPr lang="en-US" b="1" dirty="0" smtClean="0">
                <a:solidFill>
                  <a:srgbClr val="0070C0"/>
                </a:solidFill>
              </a:rPr>
              <a:t>Endogenous </a:t>
            </a:r>
            <a:r>
              <a:rPr lang="en-US" b="1" dirty="0">
                <a:solidFill>
                  <a:srgbClr val="0070C0"/>
                </a:solidFill>
              </a:rPr>
              <a:t>sources </a:t>
            </a:r>
            <a:r>
              <a:rPr lang="en-US" dirty="0"/>
              <a:t>are body sites, such as the skin, nose, mouth, gastrointestinal (GI) tract, or vagina that are normally inhabited by microorganisms.</a:t>
            </a:r>
          </a:p>
          <a:p>
            <a:pPr>
              <a:buNone/>
            </a:pPr>
            <a:r>
              <a:rPr lang="en-US" dirty="0" smtClean="0"/>
              <a:t> 2</a:t>
            </a:r>
            <a:r>
              <a:rPr lang="en-US" b="1" dirty="0" smtClean="0">
                <a:solidFill>
                  <a:srgbClr val="0070C0"/>
                </a:solidFill>
              </a:rPr>
              <a:t>] Exogenous </a:t>
            </a:r>
            <a:r>
              <a:rPr lang="en-US" b="1" dirty="0">
                <a:solidFill>
                  <a:srgbClr val="0070C0"/>
                </a:solidFill>
              </a:rPr>
              <a:t>sources </a:t>
            </a:r>
            <a:r>
              <a:rPr lang="en-US" dirty="0"/>
              <a:t>are those external to the patient, such as patient care </a:t>
            </a:r>
            <a:r>
              <a:rPr lang="en-US" dirty="0">
                <a:solidFill>
                  <a:srgbClr val="FF0000"/>
                </a:solidFill>
              </a:rPr>
              <a:t>personnel,</a:t>
            </a:r>
            <a:r>
              <a:rPr lang="en-US" dirty="0"/>
              <a:t> </a:t>
            </a:r>
            <a:r>
              <a:rPr lang="en-US" dirty="0">
                <a:solidFill>
                  <a:srgbClr val="FF0000"/>
                </a:solidFill>
              </a:rPr>
              <a:t>visitors</a:t>
            </a:r>
            <a:r>
              <a:rPr lang="en-US" dirty="0"/>
              <a:t>, patient care </a:t>
            </a:r>
            <a:r>
              <a:rPr lang="en-US" dirty="0">
                <a:solidFill>
                  <a:srgbClr val="FF0000"/>
                </a:solidFill>
              </a:rPr>
              <a:t>equipment</a:t>
            </a:r>
            <a:r>
              <a:rPr lang="en-US" dirty="0"/>
              <a:t>, </a:t>
            </a:r>
            <a:r>
              <a:rPr lang="en-US" dirty="0">
                <a:solidFill>
                  <a:srgbClr val="FF0000"/>
                </a:solidFill>
              </a:rPr>
              <a:t>medical devices</a:t>
            </a:r>
            <a:r>
              <a:rPr lang="en-US" dirty="0"/>
              <a:t>, or the </a:t>
            </a:r>
            <a:r>
              <a:rPr lang="en-US" dirty="0">
                <a:solidFill>
                  <a:srgbClr val="FF0000"/>
                </a:solidFill>
              </a:rPr>
              <a:t>health care environment</a:t>
            </a:r>
          </a:p>
        </p:txBody>
      </p:sp>
    </p:spTree>
    <p:extLst>
      <p:ext uri="{BB962C8B-B14F-4D97-AF65-F5344CB8AC3E}">
        <p14:creationId xmlns:p14="http://schemas.microsoft.com/office/powerpoint/2010/main" val="127667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of transmission</a:t>
            </a:r>
            <a:endParaRPr lang="ar-SA"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1)  </a:t>
            </a:r>
            <a:r>
              <a:rPr lang="en-US" b="1" dirty="0" smtClean="0">
                <a:solidFill>
                  <a:srgbClr val="0070C0"/>
                </a:solidFill>
              </a:rPr>
              <a:t>Contact </a:t>
            </a:r>
          </a:p>
          <a:p>
            <a:pPr lvl="1"/>
            <a:r>
              <a:rPr lang="en-US" dirty="0" smtClean="0"/>
              <a:t>Direct contact </a:t>
            </a:r>
          </a:p>
          <a:p>
            <a:pPr lvl="1">
              <a:buNone/>
            </a:pPr>
            <a:r>
              <a:rPr lang="en-US" dirty="0" smtClean="0"/>
              <a:t>    actual contact with an infected person</a:t>
            </a:r>
          </a:p>
          <a:p>
            <a:pPr lvl="1"/>
            <a:r>
              <a:rPr lang="en-US" dirty="0" smtClean="0"/>
              <a:t>Indirect contact </a:t>
            </a:r>
          </a:p>
          <a:p>
            <a:pPr lvl="1">
              <a:buNone/>
            </a:pPr>
            <a:r>
              <a:rPr lang="en-US" dirty="0" smtClean="0"/>
              <a:t>    contact with contaminated surfaces touched by the infected person, or where droplets of body fluid have landed; Spread on unwashed hands) </a:t>
            </a:r>
          </a:p>
          <a:p>
            <a:pPr>
              <a:buNone/>
            </a:pPr>
            <a:r>
              <a:rPr lang="en-US" dirty="0" smtClean="0"/>
              <a:t>2) </a:t>
            </a:r>
            <a:r>
              <a:rPr lang="en-US" b="1" dirty="0" smtClean="0">
                <a:solidFill>
                  <a:srgbClr val="0070C0"/>
                </a:solidFill>
              </a:rPr>
              <a:t>Airborne - "aerosols</a:t>
            </a:r>
            <a:r>
              <a:rPr lang="en-US" dirty="0" smtClean="0"/>
              <a:t>" tiny infected particles from an infected person released when they cough or sneeze which can be breathed in…Example : Pulmonary Tuberculosis</a:t>
            </a:r>
          </a:p>
          <a:p>
            <a:pPr>
              <a:buNone/>
            </a:pPr>
            <a:r>
              <a:rPr lang="en-US" dirty="0" smtClean="0"/>
              <a:t>3) </a:t>
            </a:r>
            <a:r>
              <a:rPr lang="en-US" b="1" dirty="0" smtClean="0">
                <a:solidFill>
                  <a:srgbClr val="0070C0"/>
                </a:solidFill>
              </a:rPr>
              <a:t>Consuming contaminated food/water </a:t>
            </a:r>
            <a:r>
              <a:rPr lang="en-US" dirty="0" smtClean="0"/>
              <a:t>or </a:t>
            </a:r>
          </a:p>
          <a:p>
            <a:pPr>
              <a:buNone/>
            </a:pPr>
            <a:r>
              <a:rPr lang="en-US" dirty="0" smtClean="0"/>
              <a:t>     swallowing of micro-organisms carried on the hands </a:t>
            </a:r>
          </a:p>
          <a:p>
            <a:pPr>
              <a:buNone/>
            </a:pPr>
            <a:r>
              <a:rPr lang="en-US" dirty="0" smtClean="0"/>
              <a:t>4) </a:t>
            </a:r>
            <a:r>
              <a:rPr lang="en-US" b="1" dirty="0" smtClean="0">
                <a:solidFill>
                  <a:srgbClr val="0070C0"/>
                </a:solidFill>
              </a:rPr>
              <a:t>Blood exposures</a:t>
            </a:r>
          </a:p>
          <a:p>
            <a:endParaRPr lang="ar-S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Types of Healthcare-associated Infection</a:t>
            </a:r>
            <a:endParaRPr lang="en-US" sz="3600" dirty="0"/>
          </a:p>
        </p:txBody>
      </p:sp>
      <p:sp>
        <p:nvSpPr>
          <p:cNvPr id="3" name="Content Placeholder 2"/>
          <p:cNvSpPr>
            <a:spLocks noGrp="1"/>
          </p:cNvSpPr>
          <p:nvPr>
            <p:ph idx="1"/>
          </p:nvPr>
        </p:nvSpPr>
        <p:spPr>
          <a:xfrm>
            <a:off x="395536" y="1600200"/>
            <a:ext cx="8291264" cy="4565104"/>
          </a:xfrm>
        </p:spPr>
        <p:txBody>
          <a:bodyPr>
            <a:normAutofit fontScale="92500"/>
          </a:bodyPr>
          <a:lstStyle/>
          <a:p>
            <a:pPr algn="ctr"/>
            <a:endParaRPr lang="en-US" dirty="0" smtClean="0"/>
          </a:p>
          <a:p>
            <a:pPr algn="ctr">
              <a:buNone/>
            </a:pPr>
            <a:r>
              <a:rPr lang="en-US" b="1" dirty="0" smtClean="0">
                <a:solidFill>
                  <a:srgbClr val="0070C0"/>
                </a:solidFill>
              </a:rPr>
              <a:t>		Catheter-associated </a:t>
            </a:r>
            <a:r>
              <a:rPr lang="en-US" b="1" dirty="0" smtClean="0">
                <a:solidFill>
                  <a:srgbClr val="0070C0"/>
                </a:solidFill>
              </a:rPr>
              <a:t>urinary </a:t>
            </a:r>
            <a:r>
              <a:rPr lang="en-US" b="1" dirty="0" smtClean="0">
                <a:solidFill>
                  <a:srgbClr val="0070C0"/>
                </a:solidFill>
              </a:rPr>
              <a:t>tract infections</a:t>
            </a:r>
          </a:p>
          <a:p>
            <a:pPr algn="ctr">
              <a:buNone/>
            </a:pPr>
            <a:endParaRPr lang="en-US" b="1" dirty="0" smtClean="0">
              <a:solidFill>
                <a:srgbClr val="C00000"/>
              </a:solidFill>
            </a:endParaRPr>
          </a:p>
          <a:p>
            <a:pPr algn="ctr">
              <a:buNone/>
            </a:pPr>
            <a:r>
              <a:rPr lang="en-US" b="1" dirty="0" smtClean="0">
                <a:solidFill>
                  <a:srgbClr val="C00000"/>
                </a:solidFill>
              </a:rPr>
              <a:t>Bloodstream infections</a:t>
            </a:r>
          </a:p>
          <a:p>
            <a:pPr algn="ctr">
              <a:buNone/>
            </a:pPr>
            <a:endParaRPr lang="en-US" dirty="0" smtClean="0"/>
          </a:p>
          <a:p>
            <a:pPr algn="ctr">
              <a:buNone/>
            </a:pPr>
            <a:r>
              <a:rPr lang="en-US" b="1" dirty="0" smtClean="0">
                <a:solidFill>
                  <a:srgbClr val="C00000"/>
                </a:solidFill>
              </a:rPr>
              <a:t>Ventilator-associated pneumonia</a:t>
            </a:r>
            <a:r>
              <a:rPr lang="en-US" dirty="0" smtClean="0"/>
              <a:t>.</a:t>
            </a:r>
          </a:p>
          <a:p>
            <a:pPr algn="ctr"/>
            <a:endParaRPr lang="en-US" dirty="0" smtClean="0"/>
          </a:p>
          <a:p>
            <a:pPr algn="ctr">
              <a:buNone/>
            </a:pPr>
            <a:r>
              <a:rPr lang="en-US" sz="3600" b="1" dirty="0">
                <a:solidFill>
                  <a:srgbClr val="0070C0"/>
                </a:solidFill>
              </a:rPr>
              <a:t>S</a:t>
            </a:r>
            <a:r>
              <a:rPr lang="en-US" sz="3600" b="1" dirty="0" smtClean="0">
                <a:solidFill>
                  <a:srgbClr val="0070C0"/>
                </a:solidFill>
              </a:rPr>
              <a:t>urgical site infections</a:t>
            </a:r>
            <a:endParaRPr lang="en-US" sz="3600" b="1" dirty="0">
              <a:solidFill>
                <a:srgbClr val="0070C0"/>
              </a:solidFill>
            </a:endParaRPr>
          </a:p>
        </p:txBody>
      </p:sp>
    </p:spTree>
    <p:extLst>
      <p:ext uri="{BB962C8B-B14F-4D97-AF65-F5344CB8AC3E}">
        <p14:creationId xmlns:p14="http://schemas.microsoft.com/office/powerpoint/2010/main" val="3602944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Healthcare-associated Infection</a:t>
            </a:r>
            <a:endParaRPr lang="en-US" dirty="0"/>
          </a:p>
        </p:txBody>
      </p:sp>
      <p:sp>
        <p:nvSpPr>
          <p:cNvPr id="3" name="Content Placeholder 2"/>
          <p:cNvSpPr>
            <a:spLocks noGrp="1"/>
          </p:cNvSpPr>
          <p:nvPr>
            <p:ph idx="1"/>
          </p:nvPr>
        </p:nvSpPr>
        <p:spPr/>
        <p:txBody>
          <a:bodyPr>
            <a:normAutofit lnSpcReduction="10000"/>
          </a:bodyPr>
          <a:lstStyle/>
          <a:p>
            <a:pPr marL="0" lvl="0" indent="0" fontAlgn="base">
              <a:spcBef>
                <a:spcPct val="0"/>
              </a:spcBef>
              <a:spcAft>
                <a:spcPct val="0"/>
              </a:spcAft>
              <a:buNone/>
            </a:pPr>
            <a:r>
              <a:rPr lang="en-GB" sz="3600" dirty="0" smtClean="0">
                <a:solidFill>
                  <a:srgbClr val="002060"/>
                </a:solidFill>
                <a:latin typeface="Arial" charset="0"/>
                <a:cs typeface="Arial" charset="0"/>
              </a:rPr>
              <a:t>URINARY TRACT INFECTIONS 30%</a:t>
            </a:r>
          </a:p>
          <a:p>
            <a:pPr marL="0" lvl="0" indent="0" fontAlgn="base">
              <a:spcBef>
                <a:spcPct val="0"/>
              </a:spcBef>
              <a:spcAft>
                <a:spcPct val="0"/>
              </a:spcAft>
              <a:buNone/>
            </a:pPr>
            <a:endParaRPr lang="en-GB" sz="3600" b="1" dirty="0" smtClean="0">
              <a:solidFill>
                <a:srgbClr val="FF0000"/>
              </a:solidFill>
              <a:latin typeface="Arial" charset="0"/>
              <a:cs typeface="Arial" charset="0"/>
            </a:endParaRPr>
          </a:p>
          <a:p>
            <a:pPr marL="0" lvl="0" indent="0" fontAlgn="base">
              <a:spcBef>
                <a:spcPct val="0"/>
              </a:spcBef>
              <a:spcAft>
                <a:spcPct val="0"/>
              </a:spcAft>
              <a:buNone/>
            </a:pPr>
            <a:r>
              <a:rPr lang="en-GB" sz="4000" b="1" dirty="0" smtClean="0">
                <a:solidFill>
                  <a:srgbClr val="F47920"/>
                </a:solidFill>
                <a:latin typeface="Arial" charset="0"/>
                <a:cs typeface="Arial" charset="0"/>
              </a:rPr>
              <a:t>1)  Urinary catheter.</a:t>
            </a:r>
          </a:p>
          <a:p>
            <a:pPr marL="0" lvl="0" indent="0" fontAlgn="base">
              <a:spcBef>
                <a:spcPct val="0"/>
              </a:spcBef>
              <a:spcAft>
                <a:spcPct val="0"/>
              </a:spcAft>
              <a:buNone/>
            </a:pPr>
            <a:r>
              <a:rPr lang="en-GB" sz="4000" b="1" dirty="0" smtClean="0">
                <a:solidFill>
                  <a:srgbClr val="F47920"/>
                </a:solidFill>
                <a:latin typeface="Arial" charset="0"/>
                <a:cs typeface="Arial" charset="0"/>
              </a:rPr>
              <a:t>2)  Urinary invasive procedures.</a:t>
            </a:r>
          </a:p>
          <a:p>
            <a:pPr marL="0" lvl="0" indent="0" fontAlgn="base">
              <a:spcBef>
                <a:spcPct val="0"/>
              </a:spcBef>
              <a:spcAft>
                <a:spcPct val="0"/>
              </a:spcAft>
              <a:buNone/>
            </a:pPr>
            <a:r>
              <a:rPr lang="en-GB" dirty="0" smtClean="0">
                <a:solidFill>
                  <a:srgbClr val="0070C0"/>
                </a:solidFill>
                <a:latin typeface="Arial" charset="0"/>
                <a:cs typeface="Arial" charset="0"/>
              </a:rPr>
              <a:t>      Advanced age</a:t>
            </a:r>
          </a:p>
          <a:p>
            <a:pPr marL="0" lvl="0" indent="0" fontAlgn="base">
              <a:spcBef>
                <a:spcPct val="0"/>
              </a:spcBef>
              <a:spcAft>
                <a:spcPct val="0"/>
              </a:spcAft>
              <a:buNone/>
            </a:pPr>
            <a:r>
              <a:rPr lang="en-GB" dirty="0" smtClean="0">
                <a:solidFill>
                  <a:srgbClr val="0070C0"/>
                </a:solidFill>
                <a:latin typeface="Arial" charset="0"/>
                <a:cs typeface="Arial" charset="0"/>
              </a:rPr>
              <a:t>      Severe underlying disease</a:t>
            </a:r>
          </a:p>
          <a:p>
            <a:pPr marL="0" lvl="0" indent="0" fontAlgn="base">
              <a:spcBef>
                <a:spcPct val="0"/>
              </a:spcBef>
              <a:spcAft>
                <a:spcPct val="0"/>
              </a:spcAft>
              <a:buNone/>
            </a:pPr>
            <a:r>
              <a:rPr lang="en-GB" dirty="0" smtClean="0">
                <a:solidFill>
                  <a:srgbClr val="0070C0"/>
                </a:solidFill>
                <a:latin typeface="Arial" charset="0"/>
                <a:cs typeface="Arial" charset="0"/>
              </a:rPr>
              <a:t>      Urolithiasis</a:t>
            </a:r>
          </a:p>
          <a:p>
            <a:pPr marL="0" lvl="0" indent="0" fontAlgn="base">
              <a:spcBef>
                <a:spcPct val="0"/>
              </a:spcBef>
              <a:spcAft>
                <a:spcPct val="0"/>
              </a:spcAft>
              <a:buNone/>
            </a:pPr>
            <a:r>
              <a:rPr lang="en-GB" dirty="0" smtClean="0">
                <a:solidFill>
                  <a:srgbClr val="0070C0"/>
                </a:solidFill>
                <a:latin typeface="Arial" charset="0"/>
                <a:cs typeface="Arial" charset="0"/>
              </a:rPr>
              <a:t>      Pregnancy</a:t>
            </a:r>
          </a:p>
          <a:p>
            <a:pPr marL="0" lvl="0" indent="0" fontAlgn="base">
              <a:spcBef>
                <a:spcPct val="0"/>
              </a:spcBef>
              <a:spcAft>
                <a:spcPct val="0"/>
              </a:spcAft>
              <a:buNone/>
            </a:pPr>
            <a:r>
              <a:rPr lang="en-GB" dirty="0" smtClean="0">
                <a:solidFill>
                  <a:srgbClr val="0070C0"/>
                </a:solidFill>
                <a:latin typeface="Arial" charset="0"/>
                <a:cs typeface="Arial" charset="0"/>
              </a:rPr>
              <a:t>      Diabetes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Healthcare-associated Infection</a:t>
            </a:r>
            <a:endParaRPr lang="ar-SA" dirty="0"/>
          </a:p>
        </p:txBody>
      </p:sp>
      <p:sp>
        <p:nvSpPr>
          <p:cNvPr id="3" name="Content Placeholder 2"/>
          <p:cNvSpPr>
            <a:spLocks noGrp="1"/>
          </p:cNvSpPr>
          <p:nvPr>
            <p:ph idx="1"/>
          </p:nvPr>
        </p:nvSpPr>
        <p:spPr/>
        <p:txBody>
          <a:bodyPr/>
          <a:lstStyle/>
          <a:p>
            <a:pPr>
              <a:lnSpc>
                <a:spcPct val="80000"/>
              </a:lnSpc>
            </a:pPr>
            <a:endParaRPr lang="en-US" sz="2600" dirty="0" smtClean="0"/>
          </a:p>
          <a:p>
            <a:pPr>
              <a:lnSpc>
                <a:spcPct val="80000"/>
              </a:lnSpc>
              <a:buNone/>
            </a:pPr>
            <a:r>
              <a:rPr lang="en-US" sz="2800" dirty="0" smtClean="0"/>
              <a:t>     </a:t>
            </a:r>
            <a:r>
              <a:rPr lang="en-US" sz="2800" dirty="0" smtClean="0">
                <a:solidFill>
                  <a:srgbClr val="0070C0"/>
                </a:solidFill>
              </a:rPr>
              <a:t>Catheter-associated Urinary Tract</a:t>
            </a:r>
            <a:r>
              <a:rPr lang="en-US" sz="2800" i="1" dirty="0" smtClean="0">
                <a:solidFill>
                  <a:srgbClr val="0070C0"/>
                </a:solidFill>
              </a:rPr>
              <a:t> </a:t>
            </a:r>
            <a:r>
              <a:rPr lang="en-US" sz="2800" dirty="0" smtClean="0">
                <a:solidFill>
                  <a:srgbClr val="0070C0"/>
                </a:solidFill>
              </a:rPr>
              <a:t>Infection</a:t>
            </a:r>
            <a:endParaRPr lang="en-US" sz="2600" dirty="0" smtClean="0">
              <a:solidFill>
                <a:srgbClr val="0070C0"/>
              </a:solidFill>
            </a:endParaRPr>
          </a:p>
          <a:p>
            <a:pPr>
              <a:lnSpc>
                <a:spcPct val="80000"/>
              </a:lnSpc>
              <a:buNone/>
            </a:pPr>
            <a:r>
              <a:rPr lang="en-US" sz="2600" dirty="0" smtClean="0"/>
              <a:t> </a:t>
            </a:r>
          </a:p>
          <a:p>
            <a:pPr>
              <a:lnSpc>
                <a:spcPct val="80000"/>
              </a:lnSpc>
            </a:pPr>
            <a:r>
              <a:rPr lang="en-US" sz="2600" dirty="0" smtClean="0">
                <a:solidFill>
                  <a:schemeClr val="tx2"/>
                </a:solidFill>
              </a:rPr>
              <a:t>Most common type of healthcare-associated infection</a:t>
            </a:r>
          </a:p>
          <a:p>
            <a:pPr lvl="1">
              <a:lnSpc>
                <a:spcPct val="80000"/>
              </a:lnSpc>
            </a:pPr>
            <a:r>
              <a:rPr lang="en-US" sz="2000" dirty="0" smtClean="0">
                <a:solidFill>
                  <a:schemeClr val="tx2"/>
                </a:solidFill>
              </a:rPr>
              <a:t>&gt; 30% of HCAIs .</a:t>
            </a:r>
          </a:p>
          <a:p>
            <a:pPr lvl="1">
              <a:lnSpc>
                <a:spcPct val="80000"/>
              </a:lnSpc>
            </a:pPr>
            <a:r>
              <a:rPr lang="en-US" sz="2000" dirty="0" smtClean="0">
                <a:solidFill>
                  <a:schemeClr val="tx2"/>
                </a:solidFill>
              </a:rPr>
              <a:t>Estimated &gt; 560,000 OF hospital  UTIs annually.</a:t>
            </a:r>
          </a:p>
          <a:p>
            <a:pPr>
              <a:lnSpc>
                <a:spcPct val="80000"/>
              </a:lnSpc>
            </a:pPr>
            <a:r>
              <a:rPr lang="en-US" sz="2600" dirty="0" smtClean="0">
                <a:solidFill>
                  <a:schemeClr val="tx2"/>
                </a:solidFill>
              </a:rPr>
              <a:t>Increased morbidity &amp; mortality</a:t>
            </a:r>
          </a:p>
          <a:p>
            <a:pPr lvl="1">
              <a:lnSpc>
                <a:spcPct val="80000"/>
              </a:lnSpc>
            </a:pPr>
            <a:r>
              <a:rPr lang="en-US" sz="2000" dirty="0" smtClean="0">
                <a:solidFill>
                  <a:schemeClr val="tx2"/>
                </a:solidFill>
              </a:rPr>
              <a:t>Estimated 13,000 attributable deaths annually</a:t>
            </a:r>
          </a:p>
          <a:p>
            <a:pPr lvl="1">
              <a:lnSpc>
                <a:spcPct val="80000"/>
              </a:lnSpc>
            </a:pPr>
            <a:r>
              <a:rPr lang="en-US" sz="2000" dirty="0" smtClean="0">
                <a:solidFill>
                  <a:schemeClr val="tx2"/>
                </a:solidFill>
              </a:rPr>
              <a:t>Leading cause of secondary blood stream infection  with ~10% mortality</a:t>
            </a:r>
            <a:endParaRPr lang="en-US" sz="2400" dirty="0" smtClean="0">
              <a:solidFill>
                <a:schemeClr val="tx2"/>
              </a:solidFill>
            </a:endParaRPr>
          </a:p>
          <a:p>
            <a:pPr>
              <a:lnSpc>
                <a:spcPct val="80000"/>
              </a:lnSpc>
            </a:pPr>
            <a:r>
              <a:rPr lang="en-US" sz="2600" dirty="0" smtClean="0">
                <a:solidFill>
                  <a:schemeClr val="tx2"/>
                </a:solidFill>
              </a:rPr>
              <a:t>Excess length of stay   :  </a:t>
            </a:r>
            <a:r>
              <a:rPr lang="en-US" sz="2000" dirty="0" smtClean="0">
                <a:solidFill>
                  <a:schemeClr val="tx2"/>
                </a:solidFill>
              </a:rPr>
              <a:t>2-4 days</a:t>
            </a:r>
          </a:p>
          <a:p>
            <a:pPr>
              <a:lnSpc>
                <a:spcPct val="80000"/>
              </a:lnSpc>
            </a:pPr>
            <a:r>
              <a:rPr lang="en-US" sz="2600" dirty="0" smtClean="0">
                <a:solidFill>
                  <a:schemeClr val="tx2"/>
                </a:solidFill>
              </a:rPr>
              <a:t>Increased cost :   </a:t>
            </a:r>
            <a:r>
              <a:rPr lang="en-US" sz="2000" dirty="0" smtClean="0">
                <a:solidFill>
                  <a:schemeClr val="tx2"/>
                </a:solidFill>
              </a:rPr>
              <a:t>0.4-0.5 billion per year nationally</a:t>
            </a:r>
            <a:r>
              <a:rPr lang="en-US" sz="2000" dirty="0" smtClean="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C00000"/>
                </a:solidFill>
              </a:rPr>
              <a:t>Background : </a:t>
            </a:r>
            <a:r>
              <a:rPr lang="en-US" sz="4000" dirty="0" smtClean="0"/>
              <a:t>Urinary Catheter Use</a:t>
            </a:r>
            <a:endParaRPr lang="ar-SA" sz="4000" dirty="0"/>
          </a:p>
        </p:txBody>
      </p:sp>
      <p:sp>
        <p:nvSpPr>
          <p:cNvPr id="3" name="Content Placeholder 2"/>
          <p:cNvSpPr>
            <a:spLocks noGrp="1"/>
          </p:cNvSpPr>
          <p:nvPr>
            <p:ph idx="1"/>
          </p:nvPr>
        </p:nvSpPr>
        <p:spPr/>
        <p:txBody>
          <a:bodyPr/>
          <a:lstStyle/>
          <a:p>
            <a:pPr>
              <a:defRPr/>
            </a:pPr>
            <a:endParaRPr lang="en-US" sz="2600" dirty="0" smtClean="0"/>
          </a:p>
          <a:p>
            <a:pPr>
              <a:defRPr/>
            </a:pPr>
            <a:r>
              <a:rPr lang="en-US" sz="2600" dirty="0" smtClean="0">
                <a:solidFill>
                  <a:srgbClr val="002060"/>
                </a:solidFill>
              </a:rPr>
              <a:t>15-25% of hospitalized patients</a:t>
            </a:r>
          </a:p>
          <a:p>
            <a:pPr>
              <a:defRPr/>
            </a:pPr>
            <a:r>
              <a:rPr lang="en-US" sz="2600" dirty="0" smtClean="0">
                <a:solidFill>
                  <a:srgbClr val="002060"/>
                </a:solidFill>
              </a:rPr>
              <a:t>Often placed for inappropriate indications</a:t>
            </a:r>
          </a:p>
          <a:p>
            <a:pPr>
              <a:defRPr/>
            </a:pPr>
            <a:r>
              <a:rPr lang="en-US" sz="2600" dirty="0" smtClean="0">
                <a:solidFill>
                  <a:srgbClr val="002060"/>
                </a:solidFill>
              </a:rPr>
              <a:t>Physicians frequently unaware</a:t>
            </a:r>
          </a:p>
          <a:p>
            <a:pPr>
              <a:defRPr/>
            </a:pPr>
            <a:r>
              <a:rPr lang="en-US" sz="2600" dirty="0" smtClean="0">
                <a:solidFill>
                  <a:srgbClr val="002060"/>
                </a:solidFill>
              </a:rPr>
              <a:t>In a recent survey of U.S. hospitals:</a:t>
            </a:r>
          </a:p>
          <a:p>
            <a:pPr lvl="1">
              <a:defRPr/>
            </a:pPr>
            <a:r>
              <a:rPr lang="en-US" sz="2400" dirty="0" smtClean="0">
                <a:solidFill>
                  <a:srgbClr val="0070C0"/>
                </a:solidFill>
              </a:rPr>
              <a:t>&gt; 50% did not monitor which patients catheterized</a:t>
            </a:r>
          </a:p>
          <a:p>
            <a:pPr lvl="1">
              <a:defRPr/>
            </a:pPr>
            <a:r>
              <a:rPr lang="en-US" sz="2400" dirty="0" smtClean="0">
                <a:solidFill>
                  <a:srgbClr val="0070C0"/>
                </a:solidFill>
              </a:rPr>
              <a:t>75%  did not monitor duration and/or discontinuation.</a:t>
            </a:r>
            <a:endParaRPr lang="ar-SA" dirty="0">
              <a:solidFill>
                <a:srgbClr val="0070C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457200" y="6019800"/>
            <a:ext cx="7010400" cy="304800"/>
          </a:xfrm>
          <a:prstGeom prst="rect">
            <a:avLst/>
          </a:prstGeom>
          <a:noFill/>
          <a:ln w="9525">
            <a:noFill/>
            <a:miter lim="800000"/>
            <a:headEnd/>
            <a:tailEnd/>
          </a:ln>
        </p:spPr>
        <p:txBody>
          <a:bodyPr>
            <a:spAutoFit/>
          </a:bodyPr>
          <a:lstStyle/>
          <a:p>
            <a:pPr marL="342900" indent="-342900" algn="l">
              <a:spcBef>
                <a:spcPct val="0"/>
              </a:spcBef>
            </a:pPr>
            <a:r>
              <a:rPr lang="en-US" sz="1400">
                <a:solidFill>
                  <a:schemeClr val="tx1"/>
                </a:solidFill>
              </a:rPr>
              <a:t>Figure from: Maki DG, Tambyah PA. Emerg Infect Dis 2001;7:1-6</a:t>
            </a:r>
          </a:p>
        </p:txBody>
      </p:sp>
      <p:sp>
        <p:nvSpPr>
          <p:cNvPr id="8195" name="Rectangle 5"/>
          <p:cNvSpPr>
            <a:spLocks noGrp="1" noChangeArrowheads="1"/>
          </p:cNvSpPr>
          <p:nvPr>
            <p:ph type="title"/>
          </p:nvPr>
        </p:nvSpPr>
        <p:spPr>
          <a:xfrm>
            <a:off x="1219200" y="304800"/>
            <a:ext cx="6781800" cy="1143000"/>
          </a:xfrm>
        </p:spPr>
        <p:txBody>
          <a:bodyPr/>
          <a:lstStyle/>
          <a:p>
            <a:r>
              <a:rPr lang="en-US" sz="3200" b="1" dirty="0" smtClean="0">
                <a:solidFill>
                  <a:schemeClr val="tx1"/>
                </a:solidFill>
              </a:rPr>
              <a:t>Background</a:t>
            </a:r>
            <a:r>
              <a:rPr lang="en-US" sz="3200" b="1" dirty="0" smtClean="0">
                <a:solidFill>
                  <a:srgbClr val="FF0000"/>
                </a:solidFill>
              </a:rPr>
              <a:t>: Pathogenesis of CAUTI</a:t>
            </a:r>
          </a:p>
        </p:txBody>
      </p:sp>
      <p:sp>
        <p:nvSpPr>
          <p:cNvPr id="8196" name="Rectangle 13"/>
          <p:cNvSpPr>
            <a:spLocks noGrp="1" noChangeArrowheads="1"/>
          </p:cNvSpPr>
          <p:nvPr>
            <p:ph type="body" idx="1"/>
          </p:nvPr>
        </p:nvSpPr>
        <p:spPr>
          <a:xfrm>
            <a:off x="5072066" y="1571612"/>
            <a:ext cx="3843334" cy="4448188"/>
          </a:xfrm>
        </p:spPr>
        <p:txBody>
          <a:bodyPr>
            <a:normAutofit lnSpcReduction="10000"/>
          </a:bodyPr>
          <a:lstStyle/>
          <a:p>
            <a:pPr marL="0" indent="0" eaLnBrk="1" hangingPunct="1">
              <a:lnSpc>
                <a:spcPct val="80000"/>
              </a:lnSpc>
              <a:spcBef>
                <a:spcPct val="50000"/>
              </a:spcBef>
              <a:buNone/>
            </a:pPr>
            <a:r>
              <a:rPr lang="en-US" sz="2800" dirty="0" smtClean="0">
                <a:solidFill>
                  <a:schemeClr val="accent2"/>
                </a:solidFill>
              </a:rPr>
              <a:t>Source of microorganisms</a:t>
            </a:r>
            <a:r>
              <a:rPr lang="en-US" sz="2800" dirty="0" smtClean="0"/>
              <a:t>:</a:t>
            </a:r>
          </a:p>
          <a:p>
            <a:pPr marL="457200" indent="-457200" eaLnBrk="1" hangingPunct="1">
              <a:lnSpc>
                <a:spcPct val="80000"/>
              </a:lnSpc>
              <a:spcBef>
                <a:spcPct val="50000"/>
              </a:spcBef>
              <a:buAutoNum type="arabicParenR"/>
            </a:pPr>
            <a:r>
              <a:rPr lang="en-US" sz="2400" b="1" dirty="0" smtClean="0">
                <a:solidFill>
                  <a:srgbClr val="0070C0"/>
                </a:solidFill>
              </a:rPr>
              <a:t>Endogenous</a:t>
            </a:r>
            <a:r>
              <a:rPr lang="en-US" sz="2400" dirty="0" smtClean="0"/>
              <a:t> (</a:t>
            </a:r>
            <a:r>
              <a:rPr lang="en-US" sz="2400" dirty="0" err="1" smtClean="0"/>
              <a:t>meatal</a:t>
            </a:r>
            <a:r>
              <a:rPr lang="en-US" sz="2400" dirty="0" smtClean="0"/>
              <a:t>,</a:t>
            </a:r>
          </a:p>
          <a:p>
            <a:pPr marL="457200" indent="-457200" eaLnBrk="1" hangingPunct="1">
              <a:lnSpc>
                <a:spcPct val="80000"/>
              </a:lnSpc>
              <a:spcBef>
                <a:spcPct val="50000"/>
              </a:spcBef>
              <a:buNone/>
            </a:pPr>
            <a:r>
              <a:rPr lang="en-US" sz="2400" dirty="0" smtClean="0"/>
              <a:t>          rectal, or vaginal     colonization)…………. Or</a:t>
            </a:r>
          </a:p>
          <a:p>
            <a:pPr marL="457200" indent="-457200" eaLnBrk="1" hangingPunct="1">
              <a:lnSpc>
                <a:spcPct val="80000"/>
              </a:lnSpc>
              <a:spcBef>
                <a:spcPct val="50000"/>
              </a:spcBef>
              <a:buNone/>
            </a:pPr>
            <a:endParaRPr lang="en-US" sz="2400" dirty="0" smtClean="0"/>
          </a:p>
          <a:p>
            <a:pPr marL="457200" indent="-457200" eaLnBrk="1" hangingPunct="1">
              <a:lnSpc>
                <a:spcPct val="80000"/>
              </a:lnSpc>
              <a:spcBef>
                <a:spcPct val="50000"/>
              </a:spcBef>
              <a:buAutoNum type="arabicParenR" startAt="2"/>
            </a:pPr>
            <a:r>
              <a:rPr lang="en-US" sz="2400" b="1" dirty="0" smtClean="0">
                <a:solidFill>
                  <a:srgbClr val="0070C0"/>
                </a:solidFill>
              </a:rPr>
              <a:t>Exogenous</a:t>
            </a:r>
            <a:r>
              <a:rPr lang="en-US" sz="2400" dirty="0" smtClean="0"/>
              <a:t>, usually via </a:t>
            </a:r>
          </a:p>
          <a:p>
            <a:pPr marL="457200" indent="-457200" eaLnBrk="1" hangingPunct="1">
              <a:lnSpc>
                <a:spcPct val="80000"/>
              </a:lnSpc>
              <a:spcBef>
                <a:spcPct val="50000"/>
              </a:spcBef>
              <a:buNone/>
            </a:pPr>
            <a:r>
              <a:rPr lang="en-US" sz="2400" dirty="0" smtClean="0"/>
              <a:t>      </a:t>
            </a:r>
            <a:r>
              <a:rPr lang="en-US" sz="2400" dirty="0" smtClean="0">
                <a:solidFill>
                  <a:srgbClr val="FF0000"/>
                </a:solidFill>
              </a:rPr>
              <a:t>contaminated hands </a:t>
            </a:r>
            <a:r>
              <a:rPr lang="en-US" sz="2400" dirty="0" smtClean="0"/>
              <a:t>of </a:t>
            </a:r>
            <a:r>
              <a:rPr lang="en-US" sz="2400" dirty="0" smtClean="0">
                <a:solidFill>
                  <a:srgbClr val="0070C0"/>
                </a:solidFill>
              </a:rPr>
              <a:t>healthcare personnel during catheter insertion or manipulation of the collecting system</a:t>
            </a:r>
          </a:p>
          <a:p>
            <a:pPr marL="0" indent="0">
              <a:lnSpc>
                <a:spcPct val="80000"/>
              </a:lnSpc>
            </a:pPr>
            <a:endParaRPr lang="en-US" sz="2800" dirty="0" smtClean="0"/>
          </a:p>
        </p:txBody>
      </p:sp>
      <p:pic>
        <p:nvPicPr>
          <p:cNvPr id="8197" name="Picture 15" descr="Figure l. Routes of entry of uropathogens to catheterized urinary tract."/>
          <p:cNvPicPr>
            <a:picLocks noChangeAspect="1" noChangeArrowheads="1"/>
          </p:cNvPicPr>
          <p:nvPr/>
        </p:nvPicPr>
        <p:blipFill>
          <a:blip r:embed="rId3"/>
          <a:srcRect/>
          <a:stretch>
            <a:fillRect/>
          </a:stretch>
        </p:blipFill>
        <p:spPr bwMode="auto">
          <a:xfrm>
            <a:off x="685800" y="1600200"/>
            <a:ext cx="4286250" cy="354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Background: Pathogenesis of CAUTI</a:t>
            </a:r>
            <a:endParaRPr lang="ar-SA" dirty="0"/>
          </a:p>
        </p:txBody>
      </p:sp>
      <p:sp>
        <p:nvSpPr>
          <p:cNvPr id="3" name="Content Placeholder 2"/>
          <p:cNvSpPr>
            <a:spLocks noGrp="1"/>
          </p:cNvSpPr>
          <p:nvPr>
            <p:ph idx="1"/>
          </p:nvPr>
        </p:nvSpPr>
        <p:spPr/>
        <p:txBody>
          <a:bodyPr/>
          <a:lstStyle/>
          <a:p>
            <a:r>
              <a:rPr lang="en-US" dirty="0" smtClean="0"/>
              <a:t>Formation of </a:t>
            </a:r>
            <a:r>
              <a:rPr lang="en-US" dirty="0" err="1" smtClean="0"/>
              <a:t>biofilms</a:t>
            </a:r>
            <a:r>
              <a:rPr lang="en-US" dirty="0" smtClean="0"/>
              <a:t> by urinary pathogens common on the surfaces of catheters and collecting systems</a:t>
            </a:r>
          </a:p>
          <a:p>
            <a:r>
              <a:rPr lang="en-US" dirty="0" smtClean="0"/>
              <a:t>Bacteria within biofilms</a:t>
            </a:r>
          </a:p>
          <a:p>
            <a:r>
              <a:rPr lang="en-US" dirty="0" smtClean="0"/>
              <a:t> resistant to antimicrobials </a:t>
            </a:r>
          </a:p>
          <a:p>
            <a:r>
              <a:rPr lang="en-US" dirty="0" smtClean="0"/>
              <a:t>and host defenses</a:t>
            </a:r>
          </a:p>
          <a:p>
            <a:pPr>
              <a:buNone/>
            </a:pPr>
            <a:endParaRPr lang="ar-SA" dirty="0"/>
          </a:p>
        </p:txBody>
      </p:sp>
      <p:pic>
        <p:nvPicPr>
          <p:cNvPr id="4" name="Picture 6" descr="PHIL Image 7488"/>
          <p:cNvPicPr>
            <a:picLocks noChangeAspect="1" noChangeArrowheads="1"/>
          </p:cNvPicPr>
          <p:nvPr/>
        </p:nvPicPr>
        <p:blipFill>
          <a:blip r:embed="rId3"/>
          <a:srcRect/>
          <a:stretch>
            <a:fillRect/>
          </a:stretch>
        </p:blipFill>
        <p:spPr bwMode="auto">
          <a:xfrm>
            <a:off x="5114726" y="2708920"/>
            <a:ext cx="4000496" cy="4149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UTI-URINARY TRACT INFECTION </a:t>
            </a:r>
          </a:p>
        </p:txBody>
      </p:sp>
      <p:sp>
        <p:nvSpPr>
          <p:cNvPr id="3" name="Content Placeholder 2"/>
          <p:cNvSpPr>
            <a:spLocks noGrp="1"/>
          </p:cNvSpPr>
          <p:nvPr>
            <p:ph idx="1"/>
          </p:nvPr>
        </p:nvSpPr>
        <p:spPr/>
        <p:txBody>
          <a:bodyPr>
            <a:normAutofit/>
          </a:bodyPr>
          <a:lstStyle/>
          <a:p>
            <a:pPr marL="0" indent="0">
              <a:buNone/>
            </a:pPr>
            <a:r>
              <a:rPr lang="en-US" dirty="0" smtClean="0"/>
              <a:t>Symptomatic </a:t>
            </a:r>
            <a:r>
              <a:rPr lang="en-US" dirty="0"/>
              <a:t>urinary tract </a:t>
            </a:r>
            <a:r>
              <a:rPr lang="en-US" dirty="0" smtClean="0"/>
              <a:t>infection:</a:t>
            </a:r>
          </a:p>
          <a:p>
            <a:pPr marL="0" indent="0">
              <a:buNone/>
            </a:pPr>
            <a:r>
              <a:rPr lang="en-US" dirty="0" smtClean="0"/>
              <a:t>must </a:t>
            </a:r>
            <a:r>
              <a:rPr lang="en-US" dirty="0"/>
              <a:t>meet at least </a:t>
            </a:r>
            <a:r>
              <a:rPr lang="en-US" dirty="0">
                <a:solidFill>
                  <a:srgbClr val="0070C0"/>
                </a:solidFill>
              </a:rPr>
              <a:t>1 of the following criteria</a:t>
            </a:r>
          </a:p>
          <a:p>
            <a:r>
              <a:rPr lang="en-US" dirty="0" smtClean="0"/>
              <a:t>Fever </a:t>
            </a:r>
            <a:r>
              <a:rPr lang="en-US" dirty="0"/>
              <a:t>(.</a:t>
            </a:r>
            <a:r>
              <a:rPr lang="en-US" dirty="0" smtClean="0"/>
              <a:t>38.8C</a:t>
            </a:r>
            <a:r>
              <a:rPr lang="en-US" dirty="0"/>
              <a:t>), urgency, frequency, dysuria, or </a:t>
            </a:r>
            <a:r>
              <a:rPr lang="en-US" dirty="0" err="1"/>
              <a:t>suprapubic</a:t>
            </a:r>
            <a:r>
              <a:rPr lang="en-US" dirty="0"/>
              <a:t> </a:t>
            </a:r>
            <a:r>
              <a:rPr lang="en-US" dirty="0" smtClean="0"/>
              <a:t>tenderness and </a:t>
            </a:r>
          </a:p>
          <a:p>
            <a:r>
              <a:rPr lang="en-US" dirty="0" smtClean="0"/>
              <a:t>Patient </a:t>
            </a:r>
            <a:r>
              <a:rPr lang="en-US" dirty="0"/>
              <a:t>has a positive urine culture, that </a:t>
            </a:r>
            <a:r>
              <a:rPr lang="en-US" dirty="0" smtClean="0"/>
              <a:t>is more than 10</a:t>
            </a:r>
            <a:r>
              <a:rPr lang="en-US" baseline="30000" dirty="0" smtClean="0"/>
              <a:t>5 </a:t>
            </a:r>
            <a:r>
              <a:rPr lang="en-US" dirty="0" smtClean="0"/>
              <a:t>microorganisms </a:t>
            </a:r>
            <a:r>
              <a:rPr lang="en-US" dirty="0"/>
              <a:t>per cc of urine </a:t>
            </a:r>
            <a:r>
              <a:rPr lang="en-US" dirty="0">
                <a:solidFill>
                  <a:srgbClr val="FF0000"/>
                </a:solidFill>
              </a:rPr>
              <a:t>with no more than 2 species of microorganisms.</a:t>
            </a:r>
            <a:endParaRPr lang="en-US" dirty="0" smtClean="0">
              <a:solidFill>
                <a:srgbClr val="FF0000"/>
              </a:solidFill>
            </a:endParaRPr>
          </a:p>
          <a:p>
            <a:pPr marL="0" indent="0">
              <a:buNone/>
            </a:pPr>
            <a:endParaRPr lang="en-US" dirty="0" smtClean="0"/>
          </a:p>
          <a:p>
            <a:endParaRPr lang="en-US" dirty="0"/>
          </a:p>
        </p:txBody>
      </p:sp>
    </p:spTree>
    <p:extLst>
      <p:ext uri="{BB962C8B-B14F-4D97-AF65-F5344CB8AC3E}">
        <p14:creationId xmlns:p14="http://schemas.microsoft.com/office/powerpoint/2010/main" val="2801162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Comments</a:t>
            </a:r>
            <a:endParaRPr lang="en-US" dirty="0"/>
          </a:p>
          <a:p>
            <a:r>
              <a:rPr lang="en-US" dirty="0"/>
              <a:t>A positive culture of a urinary catheter tip is not an acceptable laboratory test to diagnose a urinary tract </a:t>
            </a:r>
            <a:r>
              <a:rPr lang="en-US" dirty="0" smtClean="0"/>
              <a:t>infection.</a:t>
            </a:r>
            <a:endParaRPr lang="en-US" dirty="0"/>
          </a:p>
        </p:txBody>
      </p:sp>
    </p:spTree>
    <p:extLst>
      <p:ext uri="{BB962C8B-B14F-4D97-AF65-F5344CB8AC3E}">
        <p14:creationId xmlns:p14="http://schemas.microsoft.com/office/powerpoint/2010/main" val="186782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25000"/>
              </a:spcBef>
              <a:spcAft>
                <a:spcPct val="0"/>
              </a:spcAft>
              <a:tabLst>
                <a:tab pos="1798638" algn="l"/>
              </a:tabLst>
            </a:pPr>
            <a:r>
              <a:rPr kumimoji="0" lang="en-GB" sz="2400" b="0" i="0" u="none" strike="noStrike" kern="0" cap="none" spc="0" normalizeH="0" baseline="0" noProof="0" dirty="0" smtClean="0">
                <a:ln>
                  <a:noFill/>
                </a:ln>
                <a:solidFill>
                  <a:srgbClr val="404040"/>
                </a:solidFill>
                <a:effectLst/>
                <a:uLnTx/>
                <a:uFillTx/>
                <a:latin typeface="Arial"/>
                <a:ea typeface="+mn-ea"/>
                <a:cs typeface="+mn-cs"/>
              </a:rPr>
              <a:t>Health </a:t>
            </a:r>
            <a:r>
              <a:rPr kumimoji="0" lang="en-GB" sz="2400" b="0" i="0" u="none" strike="noStrike" kern="0" cap="none" spc="0" normalizeH="0" baseline="0" noProof="0" dirty="0" smtClean="0">
                <a:ln>
                  <a:noFill/>
                </a:ln>
                <a:solidFill>
                  <a:srgbClr val="404040"/>
                </a:solidFill>
                <a:effectLst/>
                <a:uLnTx/>
                <a:uFillTx/>
                <a:latin typeface="Arial"/>
                <a:ea typeface="+mn-ea"/>
                <a:cs typeface="+mn-cs"/>
              </a:rPr>
              <a:t>Care-Associated </a:t>
            </a:r>
            <a:r>
              <a:rPr kumimoji="0" lang="en-GB" sz="2400" b="0" i="0" u="none" strike="noStrike" kern="0" cap="none" spc="0" normalizeH="0" baseline="0" noProof="0" dirty="0" smtClean="0">
                <a:ln>
                  <a:noFill/>
                </a:ln>
                <a:solidFill>
                  <a:srgbClr val="404040"/>
                </a:solidFill>
                <a:effectLst/>
                <a:uLnTx/>
                <a:uFillTx/>
                <a:latin typeface="Arial"/>
                <a:ea typeface="+mn-ea"/>
                <a:cs typeface="+mn-cs"/>
              </a:rPr>
              <a:t>Infection (HCAI)</a:t>
            </a:r>
            <a:br>
              <a:rPr kumimoji="0" lang="en-GB" sz="2400" b="0" i="0" u="none" strike="noStrike" kern="0" cap="none" spc="0" normalizeH="0" baseline="0" noProof="0" dirty="0" smtClean="0">
                <a:ln>
                  <a:noFill/>
                </a:ln>
                <a:solidFill>
                  <a:srgbClr val="404040"/>
                </a:solidFill>
                <a:effectLst/>
                <a:uLnTx/>
                <a:uFillTx/>
                <a:latin typeface="Arial"/>
                <a:ea typeface="+mn-ea"/>
                <a:cs typeface="+mn-cs"/>
              </a:rPr>
            </a:br>
            <a:endParaRPr lang="en-US" dirty="0"/>
          </a:p>
        </p:txBody>
      </p:sp>
      <p:sp>
        <p:nvSpPr>
          <p:cNvPr id="3" name="Content Placeholder 2"/>
          <p:cNvSpPr>
            <a:spLocks noGrp="1"/>
          </p:cNvSpPr>
          <p:nvPr>
            <p:ph idx="1"/>
          </p:nvPr>
        </p:nvSpPr>
        <p:spPr>
          <a:xfrm>
            <a:off x="467544" y="1628800"/>
            <a:ext cx="8229600" cy="4525963"/>
          </a:xfrm>
        </p:spPr>
        <p:txBody>
          <a:bodyPr>
            <a:normAutofit/>
          </a:bodyPr>
          <a:lstStyle/>
          <a:p>
            <a:r>
              <a:rPr lang="en-US" dirty="0" smtClean="0"/>
              <a:t>Was referred to as “nosocomial” or “hospital” infection .</a:t>
            </a:r>
            <a:endParaRPr lang="en-US" dirty="0"/>
          </a:p>
          <a:p>
            <a:r>
              <a:rPr lang="en-US" dirty="0" smtClean="0"/>
              <a:t>An infection occurring in a patient during the process of care in a hospital or other health-care facility which was not present or incubating at the time of admission. </a:t>
            </a:r>
          </a:p>
          <a:p>
            <a:r>
              <a:rPr lang="en-US" dirty="0" smtClean="0"/>
              <a:t>This includes infections acquired in the health-care facility but appearing after discharge.</a:t>
            </a:r>
            <a:endParaRPr lang="en-US" dirty="0"/>
          </a:p>
        </p:txBody>
      </p:sp>
    </p:spTree>
    <p:extLst>
      <p:ext uri="{BB962C8B-B14F-4D97-AF65-F5344CB8AC3E}">
        <p14:creationId xmlns:p14="http://schemas.microsoft.com/office/powerpoint/2010/main" val="2310891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dirty="0" smtClean="0">
                <a:solidFill>
                  <a:schemeClr val="tx1"/>
                </a:solidFill>
              </a:rPr>
              <a:t>Core Prevention Strategies</a:t>
            </a: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(all Category IB)</a:t>
            </a:r>
          </a:p>
        </p:txBody>
      </p:sp>
      <p:sp>
        <p:nvSpPr>
          <p:cNvPr id="13315" name="Rectangle 3"/>
          <p:cNvSpPr>
            <a:spLocks noGrp="1" noChangeArrowheads="1"/>
          </p:cNvSpPr>
          <p:nvPr>
            <p:ph type="body" idx="1"/>
          </p:nvPr>
        </p:nvSpPr>
        <p:spPr/>
        <p:txBody>
          <a:bodyPr/>
          <a:lstStyle/>
          <a:p>
            <a:pPr>
              <a:lnSpc>
                <a:spcPct val="80000"/>
              </a:lnSpc>
            </a:pPr>
            <a:r>
              <a:rPr lang="en-US" sz="2800" dirty="0" smtClean="0">
                <a:solidFill>
                  <a:srgbClr val="FF0000"/>
                </a:solidFill>
              </a:rPr>
              <a:t>Insert catheters only for appropriate indications</a:t>
            </a:r>
          </a:p>
          <a:p>
            <a:pPr>
              <a:lnSpc>
                <a:spcPct val="80000"/>
              </a:lnSpc>
            </a:pPr>
            <a:r>
              <a:rPr lang="en-US" sz="2800" dirty="0" smtClean="0"/>
              <a:t>Leave catheters in place only as long as needed</a:t>
            </a:r>
          </a:p>
          <a:p>
            <a:pPr>
              <a:lnSpc>
                <a:spcPct val="80000"/>
              </a:lnSpc>
            </a:pPr>
            <a:r>
              <a:rPr lang="en-US" sz="2800" dirty="0" smtClean="0"/>
              <a:t>Ensure that </a:t>
            </a:r>
            <a:r>
              <a:rPr lang="en-US" sz="2800" dirty="0" smtClean="0">
                <a:solidFill>
                  <a:srgbClr val="0070C0"/>
                </a:solidFill>
              </a:rPr>
              <a:t>only properly trained </a:t>
            </a:r>
            <a:r>
              <a:rPr lang="en-US" sz="2800" dirty="0" smtClean="0"/>
              <a:t>persons insert and maintain catheters</a:t>
            </a:r>
          </a:p>
          <a:p>
            <a:pPr>
              <a:lnSpc>
                <a:spcPct val="80000"/>
              </a:lnSpc>
            </a:pPr>
            <a:r>
              <a:rPr lang="en-US" sz="2800" dirty="0" smtClean="0"/>
              <a:t>Insert catheters using aseptic technique and sterile equipment (acute care setting)</a:t>
            </a:r>
          </a:p>
          <a:p>
            <a:pPr>
              <a:lnSpc>
                <a:spcPct val="80000"/>
              </a:lnSpc>
            </a:pPr>
            <a:r>
              <a:rPr lang="en-US" sz="2800" dirty="0" smtClean="0"/>
              <a:t>Following aseptic insertion, maintain a closed drainage system</a:t>
            </a:r>
          </a:p>
          <a:p>
            <a:pPr>
              <a:lnSpc>
                <a:spcPct val="80000"/>
              </a:lnSpc>
            </a:pPr>
            <a:r>
              <a:rPr lang="en-US" sz="2800" dirty="0" smtClean="0"/>
              <a:t>Maintain unobstructed urine flow.</a:t>
            </a:r>
          </a:p>
          <a:p>
            <a:pPr>
              <a:lnSpc>
                <a:spcPct val="80000"/>
              </a:lnSpc>
            </a:pPr>
            <a:r>
              <a:rPr lang="en-US" sz="2800" dirty="0" smtClean="0"/>
              <a:t>Hand hygiene</a:t>
            </a:r>
          </a:p>
        </p:txBody>
      </p:sp>
      <p:sp>
        <p:nvSpPr>
          <p:cNvPr id="13316" name="Text Box 4"/>
          <p:cNvSpPr txBox="1">
            <a:spLocks noChangeArrowheads="1"/>
          </p:cNvSpPr>
          <p:nvPr/>
        </p:nvSpPr>
        <p:spPr bwMode="auto">
          <a:xfrm>
            <a:off x="4648200" y="6019800"/>
            <a:ext cx="4495800" cy="338138"/>
          </a:xfrm>
          <a:prstGeom prst="rect">
            <a:avLst/>
          </a:prstGeom>
          <a:noFill/>
          <a:ln w="9525" algn="ctr">
            <a:noFill/>
            <a:miter lim="800000"/>
            <a:headEnd/>
            <a:tailEnd/>
          </a:ln>
        </p:spPr>
        <p:txBody>
          <a:bodyPr>
            <a:spAutoFit/>
          </a:bodyPr>
          <a:lstStyle/>
          <a:p>
            <a:pPr algn="l" eaLnBrk="0" hangingPunct="0">
              <a:spcBef>
                <a:spcPct val="0"/>
              </a:spcBef>
            </a:pPr>
            <a:r>
              <a:rPr lang="en-US" sz="1600">
                <a:solidFill>
                  <a:schemeClr val="tx1"/>
                </a:solidFill>
                <a:hlinkClick r:id="rId2"/>
              </a:rPr>
              <a:t>http://www.cdc.gov/hicpac/cauti/001_cauti.html</a:t>
            </a:r>
            <a:r>
              <a:rPr lang="en-US" sz="1600">
                <a:solidFill>
                  <a:schemeClr val="tx1"/>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dirty="0" smtClean="0">
                <a:solidFill>
                  <a:schemeClr val="tx1"/>
                </a:solidFill>
              </a:rPr>
              <a:t>Core Prevention Strategies</a:t>
            </a:r>
            <a:r>
              <a:rPr lang="en-US" b="1" dirty="0" smtClean="0">
                <a:solidFill>
                  <a:schemeClr val="tx1"/>
                </a:solidFill>
              </a:rPr>
              <a:t/>
            </a:r>
            <a:br>
              <a:rPr lang="en-US" b="1" dirty="0" smtClean="0">
                <a:solidFill>
                  <a:schemeClr val="tx1"/>
                </a:solidFill>
              </a:rPr>
            </a:br>
            <a:r>
              <a:rPr lang="en-US" sz="2800" b="1" dirty="0" smtClean="0">
                <a:solidFill>
                  <a:schemeClr val="tx1"/>
                </a:solidFill>
              </a:rPr>
              <a:t>Specific recommendations (IB)</a:t>
            </a:r>
          </a:p>
        </p:txBody>
      </p:sp>
      <p:sp>
        <p:nvSpPr>
          <p:cNvPr id="15363" name="Rectangle 3"/>
          <p:cNvSpPr>
            <a:spLocks noGrp="1" noChangeArrowheads="1"/>
          </p:cNvSpPr>
          <p:nvPr>
            <p:ph type="body" idx="1"/>
          </p:nvPr>
        </p:nvSpPr>
        <p:spPr/>
        <p:txBody>
          <a:bodyPr/>
          <a:lstStyle/>
          <a:p>
            <a:r>
              <a:rPr lang="en-US" sz="2800" dirty="0" smtClean="0">
                <a:solidFill>
                  <a:srgbClr val="FF0000"/>
                </a:solidFill>
              </a:rPr>
              <a:t>Insert catheters only for appropriate indications</a:t>
            </a:r>
          </a:p>
          <a:p>
            <a:pPr lvl="1"/>
            <a:r>
              <a:rPr lang="en-US" sz="2400" dirty="0" smtClean="0"/>
              <a:t>Minimize use in all patients, particularly those at higher risk of CAUTI and mortality :</a:t>
            </a:r>
          </a:p>
          <a:p>
            <a:pPr marL="457200" lvl="1" indent="0">
              <a:buNone/>
            </a:pPr>
            <a:r>
              <a:rPr lang="en-US" sz="2400" dirty="0" smtClean="0"/>
              <a:t>    Women, elderly, impaired immunity</a:t>
            </a:r>
          </a:p>
          <a:p>
            <a:pPr lvl="1"/>
            <a:r>
              <a:rPr lang="en-US" sz="2400" dirty="0" smtClean="0"/>
              <a:t>Avoid use for management of incontinence</a:t>
            </a:r>
          </a:p>
          <a:p>
            <a:pPr lvl="1"/>
            <a:r>
              <a:rPr lang="en-US" sz="2400" dirty="0" smtClean="0"/>
              <a:t>Use catheters in operative patients only as necessary.</a:t>
            </a:r>
          </a:p>
          <a:p>
            <a:pPr lvl="1"/>
            <a:r>
              <a:rPr lang="en-US" sz="2400" dirty="0"/>
              <a:t>Remove catheters ASAP postoperatively, preferably within 24 hours, unless there are appropriate indications for continued use</a:t>
            </a:r>
          </a:p>
          <a:p>
            <a:pPr lvl="1"/>
            <a:endParaRPr lang="en-US" sz="2400" dirty="0" smtClean="0"/>
          </a:p>
          <a:p>
            <a:endParaRPr lang="en-US" sz="2800" dirty="0" smtClean="0"/>
          </a:p>
        </p:txBody>
      </p:sp>
      <p:sp>
        <p:nvSpPr>
          <p:cNvPr id="15364" name="Text Box 4"/>
          <p:cNvSpPr txBox="1">
            <a:spLocks noChangeArrowheads="1"/>
          </p:cNvSpPr>
          <p:nvPr/>
        </p:nvSpPr>
        <p:spPr bwMode="auto">
          <a:xfrm>
            <a:off x="4648200" y="5943600"/>
            <a:ext cx="4495800" cy="338138"/>
          </a:xfrm>
          <a:prstGeom prst="rect">
            <a:avLst/>
          </a:prstGeom>
          <a:noFill/>
          <a:ln w="9525" algn="ctr">
            <a:noFill/>
            <a:miter lim="800000"/>
            <a:headEnd/>
            <a:tailEnd/>
          </a:ln>
        </p:spPr>
        <p:txBody>
          <a:bodyPr>
            <a:spAutoFit/>
          </a:bodyPr>
          <a:lstStyle/>
          <a:p>
            <a:pPr algn="l" eaLnBrk="0" hangingPunct="0">
              <a:spcBef>
                <a:spcPct val="0"/>
              </a:spcBef>
            </a:pPr>
            <a:r>
              <a:rPr lang="en-US" sz="1600">
                <a:solidFill>
                  <a:schemeClr val="tx1"/>
                </a:solidFill>
                <a:hlinkClick r:id="rId2"/>
              </a:rPr>
              <a:t>http://www.cdc.gov/hicpac/cauti/001_cauti.html</a:t>
            </a:r>
            <a:r>
              <a:rPr lang="en-US" sz="1600">
                <a:solidFill>
                  <a:schemeClr val="tx1"/>
                </a:solidFill>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Core Prevention Strategies</a:t>
            </a:r>
            <a:endParaRPr lang="en-US" dirty="0"/>
          </a:p>
        </p:txBody>
      </p:sp>
      <p:sp>
        <p:nvSpPr>
          <p:cNvPr id="3" name="Content Placeholder 2"/>
          <p:cNvSpPr>
            <a:spLocks noGrp="1"/>
          </p:cNvSpPr>
          <p:nvPr>
            <p:ph idx="1"/>
          </p:nvPr>
        </p:nvSpPr>
        <p:spPr/>
        <p:txBody>
          <a:bodyPr>
            <a:normAutofit/>
          </a:bodyPr>
          <a:lstStyle/>
          <a:p>
            <a:r>
              <a:rPr lang="en-US" sz="2800" dirty="0" smtClean="0"/>
              <a:t>Among UTIs acquired in the hospital, approximately 75% are associated with a urinary catheter</a:t>
            </a:r>
          </a:p>
          <a:p>
            <a:endParaRPr lang="en-US" sz="2800" dirty="0" smtClean="0"/>
          </a:p>
          <a:p>
            <a:r>
              <a:rPr lang="en-US" sz="2800" dirty="0" smtClean="0"/>
              <a:t>The most important risk factor for developing a catheter-associated UTI (CAUTI) is prolonged use of the urinary catheter.  Therefore, </a:t>
            </a:r>
          </a:p>
          <a:p>
            <a:r>
              <a:rPr lang="en-US" sz="2800" dirty="0" smtClean="0"/>
              <a:t>catheters should only be used for appropriate indications and should be removed as soon as they are no longer needed.</a:t>
            </a:r>
            <a:endParaRPr lang="en-US" sz="2800" dirty="0"/>
          </a:p>
        </p:txBody>
      </p:sp>
    </p:spTree>
    <p:extLst>
      <p:ext uri="{BB962C8B-B14F-4D97-AF65-F5344CB8AC3E}">
        <p14:creationId xmlns:p14="http://schemas.microsoft.com/office/powerpoint/2010/main" val="2670815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Healthcare-associated Infection</a:t>
            </a:r>
            <a:endParaRPr lang="en-US" dirty="0"/>
          </a:p>
        </p:txBody>
      </p:sp>
      <p:sp>
        <p:nvSpPr>
          <p:cNvPr id="3" name="Content Placeholder 2"/>
          <p:cNvSpPr>
            <a:spLocks noGrp="1"/>
          </p:cNvSpPr>
          <p:nvPr>
            <p:ph idx="1"/>
          </p:nvPr>
        </p:nvSpPr>
        <p:spPr/>
        <p:txBody>
          <a:bodyPr>
            <a:normAutofit fontScale="77500" lnSpcReduction="20000"/>
          </a:bodyPr>
          <a:lstStyle/>
          <a:p>
            <a:pPr lvl="0" algn="r"/>
            <a:r>
              <a:rPr lang="en-GB" sz="4100" dirty="0" smtClean="0">
                <a:solidFill>
                  <a:srgbClr val="002060"/>
                </a:solidFill>
                <a:latin typeface="Arial" charset="0"/>
                <a:cs typeface="Arial" charset="0"/>
              </a:rPr>
              <a:t>SURGICAL SITE INFECTIONS          </a:t>
            </a:r>
            <a:r>
              <a:rPr lang="en-GB" sz="4800" b="1" dirty="0" smtClean="0">
                <a:solidFill>
                  <a:srgbClr val="404040"/>
                </a:solidFill>
              </a:rPr>
              <a:t>17%</a:t>
            </a:r>
          </a:p>
          <a:p>
            <a:pPr marL="0" lvl="0" indent="0" fontAlgn="base">
              <a:spcBef>
                <a:spcPct val="0"/>
              </a:spcBef>
              <a:spcAft>
                <a:spcPct val="0"/>
              </a:spcAft>
              <a:buNone/>
              <a:defRPr/>
            </a:pPr>
            <a:r>
              <a:rPr lang="en-GB" sz="3600" b="1" dirty="0" smtClean="0">
                <a:solidFill>
                  <a:srgbClr val="404040"/>
                </a:solidFill>
                <a:latin typeface="Arial" charset="0"/>
                <a:cs typeface="Arial" charset="0"/>
              </a:rPr>
              <a:t> </a:t>
            </a:r>
          </a:p>
          <a:p>
            <a:pPr marL="0" lvl="0" indent="0" fontAlgn="base">
              <a:spcBef>
                <a:spcPct val="0"/>
              </a:spcBef>
              <a:spcAft>
                <a:spcPct val="0"/>
              </a:spcAft>
              <a:buNone/>
              <a:defRPr/>
            </a:pPr>
            <a:r>
              <a:rPr lang="en-GB" sz="4000" b="1" dirty="0" smtClean="0">
                <a:solidFill>
                  <a:srgbClr val="F47920"/>
                </a:solidFill>
                <a:latin typeface="Arial" charset="0"/>
                <a:cs typeface="Arial" charset="0"/>
              </a:rPr>
              <a:t>1)   Inadequate antibiotic prophylaxis</a:t>
            </a:r>
          </a:p>
          <a:p>
            <a:pPr marL="0" lvl="0" indent="0" fontAlgn="base">
              <a:spcBef>
                <a:spcPct val="0"/>
              </a:spcBef>
              <a:spcAft>
                <a:spcPct val="0"/>
              </a:spcAft>
              <a:buNone/>
              <a:defRPr/>
            </a:pPr>
            <a:r>
              <a:rPr lang="en-GB" sz="4000" b="1" dirty="0" smtClean="0">
                <a:solidFill>
                  <a:srgbClr val="F47920"/>
                </a:solidFill>
                <a:latin typeface="Arial" charset="0"/>
                <a:cs typeface="Arial" charset="0"/>
              </a:rPr>
              <a:t>2)   Incorrect surgical skin preparation</a:t>
            </a:r>
          </a:p>
          <a:p>
            <a:pPr marL="0" lvl="0" indent="0" fontAlgn="base">
              <a:spcBef>
                <a:spcPct val="0"/>
              </a:spcBef>
              <a:spcAft>
                <a:spcPct val="0"/>
              </a:spcAft>
              <a:buNone/>
              <a:defRPr/>
            </a:pPr>
            <a:r>
              <a:rPr lang="en-GB" sz="4000" b="1" dirty="0" smtClean="0">
                <a:solidFill>
                  <a:srgbClr val="F47920"/>
                </a:solidFill>
                <a:latin typeface="Arial" charset="0"/>
                <a:cs typeface="Arial" charset="0"/>
              </a:rPr>
              <a:t>3)   Inappropriate wound care</a:t>
            </a:r>
            <a:r>
              <a:rPr lang="en-GB" dirty="0" smtClean="0">
                <a:solidFill>
                  <a:srgbClr val="959595"/>
                </a:solidFill>
                <a:latin typeface="Arial" charset="0"/>
                <a:cs typeface="Arial" charset="0"/>
              </a:rPr>
              <a:t> </a:t>
            </a:r>
          </a:p>
          <a:p>
            <a:pPr marL="0" lvl="0" indent="0" fontAlgn="base">
              <a:spcBef>
                <a:spcPct val="0"/>
              </a:spcBef>
              <a:spcAft>
                <a:spcPct val="0"/>
              </a:spcAft>
              <a:buNone/>
              <a:defRPr/>
            </a:pPr>
            <a:endParaRPr lang="en-GB" dirty="0" smtClean="0">
              <a:solidFill>
                <a:srgbClr val="959595"/>
              </a:solidFill>
              <a:latin typeface="Arial" charset="0"/>
              <a:cs typeface="Arial" charset="0"/>
            </a:endParaRPr>
          </a:p>
          <a:p>
            <a:pPr marL="0" lvl="0" indent="0" fontAlgn="base">
              <a:spcBef>
                <a:spcPct val="0"/>
              </a:spcBef>
              <a:spcAft>
                <a:spcPct val="0"/>
              </a:spcAft>
              <a:buNone/>
              <a:defRPr/>
            </a:pPr>
            <a:r>
              <a:rPr lang="en-GB" dirty="0" smtClean="0">
                <a:solidFill>
                  <a:srgbClr val="0070C0"/>
                </a:solidFill>
                <a:latin typeface="Arial" charset="0"/>
                <a:cs typeface="Arial" charset="0"/>
              </a:rPr>
              <a:t>       Surgical intervention duration</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Type of wound</a:t>
            </a:r>
            <a:endParaRPr lang="en-GB" sz="4000" b="1" dirty="0" smtClean="0">
              <a:solidFill>
                <a:srgbClr val="0070C0"/>
              </a:solidFill>
              <a:latin typeface="Arial" charset="0"/>
              <a:cs typeface="Arial" charset="0"/>
            </a:endParaRPr>
          </a:p>
          <a:p>
            <a:pPr marL="0" lvl="0" indent="0" fontAlgn="base">
              <a:spcBef>
                <a:spcPct val="0"/>
              </a:spcBef>
              <a:spcAft>
                <a:spcPct val="0"/>
              </a:spcAft>
              <a:buNone/>
              <a:defRPr/>
            </a:pPr>
            <a:r>
              <a:rPr lang="en-GB" dirty="0" smtClean="0">
                <a:solidFill>
                  <a:srgbClr val="0070C0"/>
                </a:solidFill>
                <a:latin typeface="Arial" charset="0"/>
                <a:cs typeface="Arial" charset="0"/>
              </a:rPr>
              <a:t>       Poor surgical asepsis</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Diabetes</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Nutritional state</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Immunodeficiency</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Lack of training and supervision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Healthcare-associated Infection</a:t>
            </a:r>
            <a:endParaRPr lang="en-US" dirty="0"/>
          </a:p>
        </p:txBody>
      </p:sp>
      <p:sp>
        <p:nvSpPr>
          <p:cNvPr id="3" name="Content Placeholder 2"/>
          <p:cNvSpPr>
            <a:spLocks noGrp="1"/>
          </p:cNvSpPr>
          <p:nvPr>
            <p:ph idx="1"/>
          </p:nvPr>
        </p:nvSpPr>
        <p:spPr/>
        <p:txBody>
          <a:bodyPr>
            <a:normAutofit fontScale="92500" lnSpcReduction="20000"/>
          </a:bodyPr>
          <a:lstStyle/>
          <a:p>
            <a:pPr lvl="0" fontAlgn="base">
              <a:spcBef>
                <a:spcPct val="0"/>
              </a:spcBef>
              <a:spcAft>
                <a:spcPct val="0"/>
              </a:spcAft>
            </a:pPr>
            <a:r>
              <a:rPr lang="en-GB" sz="3000" dirty="0" smtClean="0">
                <a:solidFill>
                  <a:srgbClr val="002060"/>
                </a:solidFill>
                <a:latin typeface="Arial" charset="0"/>
                <a:cs typeface="Arial" charset="0"/>
              </a:rPr>
              <a:t>BLOOD INFECTIONS    </a:t>
            </a:r>
            <a:r>
              <a:rPr lang="en-GB" sz="3000" b="1" dirty="0" smtClean="0">
                <a:solidFill>
                  <a:srgbClr val="FF0000"/>
                </a:solidFill>
                <a:latin typeface="Arial" charset="0"/>
                <a:cs typeface="Arial" charset="0"/>
              </a:rPr>
              <a:t>14%</a:t>
            </a:r>
          </a:p>
          <a:p>
            <a:pPr lvl="0" fontAlgn="base">
              <a:spcBef>
                <a:spcPct val="0"/>
              </a:spcBef>
              <a:spcAft>
                <a:spcPct val="0"/>
              </a:spcAft>
            </a:pPr>
            <a:endParaRPr lang="en-GB" sz="3600" b="1" dirty="0" smtClean="0">
              <a:solidFill>
                <a:srgbClr val="FF0000"/>
              </a:solidFill>
              <a:latin typeface="Arial" charset="0"/>
              <a:cs typeface="Arial" charset="0"/>
            </a:endParaRPr>
          </a:p>
          <a:p>
            <a:pPr lvl="0" fontAlgn="base">
              <a:spcBef>
                <a:spcPct val="0"/>
              </a:spcBef>
              <a:spcAft>
                <a:spcPct val="0"/>
              </a:spcAft>
            </a:pPr>
            <a:r>
              <a:rPr lang="en-GB" sz="4000" b="1" dirty="0" smtClean="0">
                <a:solidFill>
                  <a:srgbClr val="F47920"/>
                </a:solidFill>
                <a:latin typeface="Arial" charset="0"/>
                <a:cs typeface="Arial" charset="0"/>
              </a:rPr>
              <a:t>Vascular catheter</a:t>
            </a:r>
          </a:p>
          <a:p>
            <a:pPr lvl="0" fontAlgn="base">
              <a:spcBef>
                <a:spcPct val="0"/>
              </a:spcBef>
              <a:spcAft>
                <a:spcPct val="0"/>
              </a:spcAft>
            </a:pPr>
            <a:r>
              <a:rPr lang="en-GB" sz="4000" b="1" dirty="0" smtClean="0">
                <a:solidFill>
                  <a:srgbClr val="F47920"/>
                </a:solidFill>
                <a:latin typeface="Arial" charset="0"/>
                <a:cs typeface="Arial" charset="0"/>
              </a:rPr>
              <a:t>Neonatal age</a:t>
            </a:r>
          </a:p>
          <a:p>
            <a:pPr lvl="0" fontAlgn="base">
              <a:spcBef>
                <a:spcPct val="0"/>
              </a:spcBef>
              <a:spcAft>
                <a:spcPct val="0"/>
              </a:spcAft>
            </a:pPr>
            <a:r>
              <a:rPr lang="en-GB" sz="4000" b="1" dirty="0" smtClean="0">
                <a:solidFill>
                  <a:srgbClr val="F47920"/>
                </a:solidFill>
                <a:latin typeface="Arial" charset="0"/>
                <a:cs typeface="Arial" charset="0"/>
              </a:rPr>
              <a:t>Critical care</a:t>
            </a:r>
          </a:p>
          <a:p>
            <a:pPr lvl="0" fontAlgn="base">
              <a:spcBef>
                <a:spcPct val="0"/>
              </a:spcBef>
              <a:spcAft>
                <a:spcPct val="0"/>
              </a:spcAft>
              <a:buNone/>
            </a:pPr>
            <a:r>
              <a:rPr lang="en-GB" dirty="0" smtClean="0">
                <a:solidFill>
                  <a:srgbClr val="959595"/>
                </a:solidFill>
                <a:latin typeface="Arial" charset="0"/>
                <a:cs typeface="Arial" charset="0"/>
              </a:rPr>
              <a:t> </a:t>
            </a:r>
            <a:br>
              <a:rPr lang="en-GB" dirty="0" smtClean="0">
                <a:solidFill>
                  <a:srgbClr val="959595"/>
                </a:solidFill>
                <a:latin typeface="Arial" charset="0"/>
                <a:cs typeface="Arial" charset="0"/>
              </a:rPr>
            </a:br>
            <a:r>
              <a:rPr lang="en-GB" dirty="0" smtClean="0">
                <a:solidFill>
                  <a:srgbClr val="959595"/>
                </a:solidFill>
                <a:latin typeface="Arial" charset="0"/>
                <a:cs typeface="Arial" charset="0"/>
              </a:rPr>
              <a:t>  </a:t>
            </a:r>
            <a:r>
              <a:rPr lang="en-GB" dirty="0" smtClean="0">
                <a:solidFill>
                  <a:srgbClr val="0070C0"/>
                </a:solidFill>
                <a:latin typeface="Arial" charset="0"/>
                <a:cs typeface="Arial" charset="0"/>
              </a:rPr>
              <a:t>Severe underlying disease</a:t>
            </a:r>
          </a:p>
          <a:p>
            <a:pPr lvl="0" fontAlgn="base">
              <a:spcBef>
                <a:spcPct val="0"/>
              </a:spcBef>
              <a:spcAft>
                <a:spcPct val="0"/>
              </a:spcAft>
              <a:buNone/>
            </a:pPr>
            <a:r>
              <a:rPr lang="en-GB" dirty="0" smtClean="0">
                <a:solidFill>
                  <a:srgbClr val="0070C0"/>
                </a:solidFill>
                <a:latin typeface="Arial" charset="0"/>
                <a:cs typeface="Arial" charset="0"/>
              </a:rPr>
              <a:t>     </a:t>
            </a:r>
            <a:r>
              <a:rPr lang="en-GB" dirty="0" err="1" smtClean="0">
                <a:solidFill>
                  <a:srgbClr val="0070C0"/>
                </a:solidFill>
                <a:latin typeface="Arial" charset="0"/>
                <a:cs typeface="Arial" charset="0"/>
              </a:rPr>
              <a:t>Neutropenia</a:t>
            </a:r>
            <a:endParaRPr lang="en-GB" dirty="0" smtClean="0">
              <a:solidFill>
                <a:srgbClr val="0070C0"/>
              </a:solidFill>
              <a:latin typeface="Arial" charset="0"/>
              <a:cs typeface="Arial" charset="0"/>
            </a:endParaRPr>
          </a:p>
          <a:p>
            <a:pPr lvl="0" fontAlgn="base">
              <a:spcBef>
                <a:spcPct val="0"/>
              </a:spcBef>
              <a:spcAft>
                <a:spcPct val="0"/>
              </a:spcAft>
              <a:buNone/>
            </a:pPr>
            <a:r>
              <a:rPr lang="en-GB" dirty="0" smtClean="0">
                <a:solidFill>
                  <a:srgbClr val="0070C0"/>
                </a:solidFill>
                <a:latin typeface="Arial" charset="0"/>
                <a:cs typeface="Arial" charset="0"/>
              </a:rPr>
              <a:t>     Immunodeficiency</a:t>
            </a:r>
          </a:p>
          <a:p>
            <a:pPr lvl="0" fontAlgn="base">
              <a:spcBef>
                <a:spcPct val="0"/>
              </a:spcBef>
              <a:spcAft>
                <a:spcPct val="0"/>
              </a:spcAft>
              <a:buNone/>
            </a:pPr>
            <a:r>
              <a:rPr lang="en-GB" dirty="0" smtClean="0">
                <a:solidFill>
                  <a:srgbClr val="0070C0"/>
                </a:solidFill>
                <a:latin typeface="Arial" charset="0"/>
                <a:cs typeface="Arial" charset="0"/>
              </a:rPr>
              <a:t>     New invasive technologies</a:t>
            </a:r>
          </a:p>
          <a:p>
            <a:pPr lvl="0" fontAlgn="base">
              <a:spcBef>
                <a:spcPct val="0"/>
              </a:spcBef>
              <a:spcAft>
                <a:spcPct val="0"/>
              </a:spcAft>
              <a:buNone/>
            </a:pPr>
            <a:r>
              <a:rPr lang="en-GB" dirty="0" smtClean="0">
                <a:solidFill>
                  <a:srgbClr val="0070C0"/>
                </a:solidFill>
                <a:latin typeface="Arial" charset="0"/>
                <a:cs typeface="Arial" charset="0"/>
              </a:rPr>
              <a:t>     Lack of training and supervision</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Healthcare-associated Infection</a:t>
            </a:r>
            <a:endParaRPr lang="en-US" dirty="0"/>
          </a:p>
        </p:txBody>
      </p:sp>
      <p:sp>
        <p:nvSpPr>
          <p:cNvPr id="3" name="Content Placeholder 2"/>
          <p:cNvSpPr>
            <a:spLocks noGrp="1"/>
          </p:cNvSpPr>
          <p:nvPr>
            <p:ph idx="1"/>
          </p:nvPr>
        </p:nvSpPr>
        <p:spPr/>
        <p:txBody>
          <a:bodyPr>
            <a:normAutofit fontScale="70000" lnSpcReduction="20000"/>
          </a:bodyPr>
          <a:lstStyle/>
          <a:p>
            <a:pPr marL="0" lvl="0" indent="0" fontAlgn="base">
              <a:spcBef>
                <a:spcPct val="0"/>
              </a:spcBef>
              <a:spcAft>
                <a:spcPct val="0"/>
              </a:spcAft>
              <a:buNone/>
              <a:defRPr/>
            </a:pPr>
            <a:r>
              <a:rPr lang="en-GB" sz="3600" b="1" dirty="0" smtClean="0">
                <a:solidFill>
                  <a:srgbClr val="002060"/>
                </a:solidFill>
                <a:latin typeface="Arial" charset="0"/>
                <a:cs typeface="Arial" charset="0"/>
              </a:rPr>
              <a:t>LOWER RESPIRATORY TRACT INFECTIONS </a:t>
            </a:r>
            <a:r>
              <a:rPr lang="en-GB" sz="3600" b="1" dirty="0" smtClean="0">
                <a:solidFill>
                  <a:srgbClr val="FF0000"/>
                </a:solidFill>
                <a:latin typeface="Arial" charset="0"/>
                <a:cs typeface="Arial" charset="0"/>
              </a:rPr>
              <a:t>13%</a:t>
            </a:r>
          </a:p>
          <a:p>
            <a:pPr marL="0" lvl="0" indent="0" fontAlgn="base">
              <a:spcBef>
                <a:spcPct val="0"/>
              </a:spcBef>
              <a:spcAft>
                <a:spcPct val="0"/>
              </a:spcAft>
              <a:buNone/>
              <a:defRPr/>
            </a:pPr>
            <a:endParaRPr lang="en-GB" sz="3600" b="1" dirty="0" smtClean="0">
              <a:solidFill>
                <a:srgbClr val="FF0000"/>
              </a:solidFill>
              <a:latin typeface="Arial" charset="0"/>
              <a:cs typeface="Arial" charset="0"/>
            </a:endParaRPr>
          </a:p>
          <a:p>
            <a:pPr marL="0" lvl="0" indent="0" fontAlgn="base">
              <a:spcBef>
                <a:spcPct val="0"/>
              </a:spcBef>
              <a:spcAft>
                <a:spcPct val="0"/>
              </a:spcAft>
              <a:buNone/>
              <a:defRPr/>
            </a:pPr>
            <a:r>
              <a:rPr lang="en-GB" sz="4000" b="1" dirty="0" smtClean="0">
                <a:solidFill>
                  <a:srgbClr val="F47920"/>
                </a:solidFill>
                <a:latin typeface="Arial" charset="0"/>
                <a:cs typeface="Arial" charset="0"/>
              </a:rPr>
              <a:t> 1)  Mechanical ventilation.</a:t>
            </a:r>
          </a:p>
          <a:p>
            <a:pPr marL="0" lvl="0" indent="0" fontAlgn="base">
              <a:spcBef>
                <a:spcPct val="0"/>
              </a:spcBef>
              <a:spcAft>
                <a:spcPct val="0"/>
              </a:spcAft>
              <a:buNone/>
              <a:defRPr/>
            </a:pPr>
            <a:r>
              <a:rPr lang="en-GB" sz="4000" b="1" dirty="0" smtClean="0">
                <a:solidFill>
                  <a:srgbClr val="F47920"/>
                </a:solidFill>
                <a:latin typeface="Arial" charset="0"/>
                <a:cs typeface="Arial" charset="0"/>
              </a:rPr>
              <a:t> 2)  Aspiration.</a:t>
            </a:r>
          </a:p>
          <a:p>
            <a:pPr marL="0" lvl="0" indent="0" fontAlgn="base">
              <a:spcBef>
                <a:spcPct val="0"/>
              </a:spcBef>
              <a:spcAft>
                <a:spcPct val="0"/>
              </a:spcAft>
              <a:buNone/>
              <a:defRPr/>
            </a:pPr>
            <a:r>
              <a:rPr lang="en-GB" sz="4000" b="1" dirty="0" smtClean="0">
                <a:solidFill>
                  <a:srgbClr val="F47920"/>
                </a:solidFill>
                <a:latin typeface="Arial" charset="0"/>
                <a:cs typeface="Arial" charset="0"/>
              </a:rPr>
              <a:t> 3)  </a:t>
            </a:r>
            <a:r>
              <a:rPr lang="en-GB" sz="4000" b="1" dirty="0" err="1" smtClean="0">
                <a:solidFill>
                  <a:srgbClr val="F47920"/>
                </a:solidFill>
                <a:latin typeface="Arial" charset="0"/>
                <a:cs typeface="Arial" charset="0"/>
              </a:rPr>
              <a:t>Nasogastric</a:t>
            </a:r>
            <a:r>
              <a:rPr lang="en-GB" sz="4000" b="1" dirty="0" smtClean="0">
                <a:solidFill>
                  <a:srgbClr val="F47920"/>
                </a:solidFill>
                <a:latin typeface="Arial" charset="0"/>
                <a:cs typeface="Arial" charset="0"/>
              </a:rPr>
              <a:t> tube.</a:t>
            </a:r>
          </a:p>
          <a:p>
            <a:pPr marL="0" lvl="0" indent="0" fontAlgn="base">
              <a:spcBef>
                <a:spcPct val="0"/>
              </a:spcBef>
              <a:spcAft>
                <a:spcPct val="0"/>
              </a:spcAft>
              <a:buNone/>
              <a:defRPr/>
            </a:pPr>
            <a:endParaRPr lang="en-GB" sz="4000" b="1" dirty="0" smtClean="0">
              <a:solidFill>
                <a:srgbClr val="F47920"/>
              </a:solidFill>
              <a:latin typeface="Arial" charset="0"/>
              <a:cs typeface="Arial" charset="0"/>
            </a:endParaRPr>
          </a:p>
          <a:p>
            <a:pPr marL="0" lvl="0" indent="0" fontAlgn="base">
              <a:spcBef>
                <a:spcPct val="0"/>
              </a:spcBef>
              <a:spcAft>
                <a:spcPct val="0"/>
              </a:spcAft>
              <a:buNone/>
              <a:defRPr/>
            </a:pPr>
            <a:r>
              <a:rPr lang="en-GB" dirty="0" smtClean="0">
                <a:solidFill>
                  <a:srgbClr val="0070C0"/>
                </a:solidFill>
                <a:latin typeface="Arial" charset="0"/>
                <a:cs typeface="Arial" charset="0"/>
              </a:rPr>
              <a:t>    Central nervous system depressants</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Antibiotics and anti-acids</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Prolonged health-care facilities stay</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Malnutrition</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Advanced age</a:t>
            </a:r>
          </a:p>
          <a:p>
            <a:pPr marL="0" lvl="0" indent="0" fontAlgn="base">
              <a:spcBef>
                <a:spcPct val="0"/>
              </a:spcBef>
              <a:spcAft>
                <a:spcPct val="0"/>
              </a:spcAft>
              <a:buNone/>
              <a:defRPr/>
            </a:pPr>
            <a:r>
              <a:rPr lang="en-GB" dirty="0" smtClean="0">
                <a:solidFill>
                  <a:srgbClr val="0070C0"/>
                </a:solidFill>
                <a:latin typeface="Arial" charset="0"/>
                <a:cs typeface="Arial" charset="0"/>
              </a:rPr>
              <a:t>   Surgery</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Immunodeficiency</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3200" dirty="0" smtClean="0"/>
              <a:t>Surgical Site Infection (SSI )</a:t>
            </a:r>
            <a:endParaRPr lang="en-US" sz="3200" b="1" dirty="0" smtClean="0"/>
          </a:p>
        </p:txBody>
      </p:sp>
      <p:sp>
        <p:nvSpPr>
          <p:cNvPr id="63491" name="Rectangle 3"/>
          <p:cNvSpPr>
            <a:spLocks noGrp="1" noChangeArrowheads="1"/>
          </p:cNvSpPr>
          <p:nvPr>
            <p:ph type="body" idx="1"/>
          </p:nvPr>
        </p:nvSpPr>
        <p:spPr>
          <a:xfrm>
            <a:off x="304800" y="1447800"/>
            <a:ext cx="8305800" cy="4724400"/>
          </a:xfrm>
        </p:spPr>
        <p:txBody>
          <a:bodyPr>
            <a:normAutofit lnSpcReduction="10000"/>
          </a:bodyPr>
          <a:lstStyle/>
          <a:p>
            <a:pPr>
              <a:lnSpc>
                <a:spcPct val="90000"/>
              </a:lnSpc>
              <a:buFontTx/>
              <a:buNone/>
            </a:pPr>
            <a:r>
              <a:rPr lang="en-US" sz="2400" b="1" dirty="0" smtClean="0"/>
              <a:t>Background: Impact</a:t>
            </a:r>
          </a:p>
          <a:p>
            <a:pPr>
              <a:lnSpc>
                <a:spcPct val="90000"/>
              </a:lnSpc>
              <a:buFontTx/>
              <a:buNone/>
            </a:pPr>
            <a:endParaRPr lang="en-US" sz="2400" b="1" dirty="0" smtClean="0"/>
          </a:p>
          <a:p>
            <a:pPr>
              <a:lnSpc>
                <a:spcPct val="90000"/>
              </a:lnSpc>
              <a:buFontTx/>
              <a:buNone/>
            </a:pPr>
            <a:r>
              <a:rPr lang="en-US" sz="2400" b="1" dirty="0" smtClean="0"/>
              <a:t>Burden </a:t>
            </a:r>
          </a:p>
          <a:p>
            <a:pPr>
              <a:lnSpc>
                <a:spcPct val="90000"/>
              </a:lnSpc>
            </a:pPr>
            <a:r>
              <a:rPr lang="en-US" sz="2400" b="1" dirty="0" smtClean="0">
                <a:solidFill>
                  <a:srgbClr val="FF0000"/>
                </a:solidFill>
              </a:rPr>
              <a:t> 17% of all HAI; second to UTI</a:t>
            </a:r>
          </a:p>
          <a:p>
            <a:pPr>
              <a:lnSpc>
                <a:spcPct val="90000"/>
              </a:lnSpc>
            </a:pPr>
            <a:r>
              <a:rPr lang="en-US" sz="2400" dirty="0" smtClean="0"/>
              <a:t>2%-5% of patients undergoing inpatient surgery</a:t>
            </a:r>
          </a:p>
          <a:p>
            <a:pPr>
              <a:lnSpc>
                <a:spcPct val="90000"/>
              </a:lnSpc>
              <a:buFontTx/>
              <a:buNone/>
            </a:pPr>
            <a:r>
              <a:rPr lang="en-US" sz="2400" b="1" dirty="0" smtClean="0"/>
              <a:t>Mortality</a:t>
            </a:r>
          </a:p>
          <a:p>
            <a:pPr>
              <a:lnSpc>
                <a:spcPct val="90000"/>
              </a:lnSpc>
            </a:pPr>
            <a:r>
              <a:rPr lang="en-US" sz="2400" dirty="0" smtClean="0"/>
              <a:t>3 % mortality </a:t>
            </a:r>
          </a:p>
          <a:p>
            <a:pPr>
              <a:lnSpc>
                <a:spcPct val="90000"/>
              </a:lnSpc>
            </a:pPr>
            <a:r>
              <a:rPr lang="en-US" sz="2400" dirty="0" smtClean="0"/>
              <a:t>2-11 times higher risk of death </a:t>
            </a:r>
          </a:p>
          <a:p>
            <a:pPr>
              <a:lnSpc>
                <a:spcPct val="90000"/>
              </a:lnSpc>
            </a:pPr>
            <a:r>
              <a:rPr lang="en-US" sz="2400" dirty="0" smtClean="0"/>
              <a:t>75% of deaths among patients with SSI are directly attributable to SSI</a:t>
            </a:r>
          </a:p>
          <a:p>
            <a:pPr>
              <a:lnSpc>
                <a:spcPct val="90000"/>
              </a:lnSpc>
              <a:buFontTx/>
              <a:buNone/>
            </a:pPr>
            <a:r>
              <a:rPr lang="en-US" sz="2400" b="1" dirty="0" smtClean="0"/>
              <a:t>Morbidity</a:t>
            </a:r>
          </a:p>
          <a:p>
            <a:pPr>
              <a:lnSpc>
                <a:spcPct val="90000"/>
              </a:lnSpc>
            </a:pPr>
            <a:r>
              <a:rPr lang="en-US" sz="2400" dirty="0" smtClean="0"/>
              <a:t>long-term disabilities</a:t>
            </a:r>
          </a:p>
        </p:txBody>
      </p:sp>
      <p:sp>
        <p:nvSpPr>
          <p:cNvPr id="4" name="TextBox 3"/>
          <p:cNvSpPr txBox="1"/>
          <p:nvPr/>
        </p:nvSpPr>
        <p:spPr>
          <a:xfrm>
            <a:off x="533399" y="5791200"/>
            <a:ext cx="7090403" cy="523220"/>
          </a:xfrm>
          <a:prstGeom prst="rect">
            <a:avLst/>
          </a:prstGeom>
          <a:noFill/>
        </p:spPr>
        <p:txBody>
          <a:bodyPr wrap="none" rtlCol="0">
            <a:spAutoFit/>
          </a:bodyPr>
          <a:lstStyle/>
          <a:p>
            <a:pPr algn="l">
              <a:spcBef>
                <a:spcPts val="0"/>
              </a:spcBef>
            </a:pPr>
            <a:r>
              <a:rPr lang="en-US" sz="1400" dirty="0" smtClean="0">
                <a:solidFill>
                  <a:schemeClr val="tx1"/>
                </a:solidFill>
              </a:rPr>
              <a:t>Anderson DJ, </a:t>
            </a:r>
            <a:r>
              <a:rPr lang="en-US" sz="1400" dirty="0" err="1" smtClean="0">
                <a:solidFill>
                  <a:schemeClr val="tx1"/>
                </a:solidFill>
              </a:rPr>
              <a:t>etal</a:t>
            </a:r>
            <a:r>
              <a:rPr lang="en-US" sz="1400" dirty="0" smtClean="0">
                <a:solidFill>
                  <a:schemeClr val="tx1"/>
                </a:solidFill>
              </a:rPr>
              <a:t>. Strategies to prevent surgical site infections in acute care hospitals. </a:t>
            </a:r>
          </a:p>
          <a:p>
            <a:pPr algn="l">
              <a:spcBef>
                <a:spcPts val="0"/>
              </a:spcBef>
            </a:pPr>
            <a:r>
              <a:rPr lang="en-US" sz="1400" dirty="0" smtClean="0">
                <a:solidFill>
                  <a:schemeClr val="tx1"/>
                </a:solidFill>
              </a:rPr>
              <a:t>Infect Control Hosp </a:t>
            </a:r>
            <a:r>
              <a:rPr lang="en-US" sz="1400" dirty="0" err="1" smtClean="0">
                <a:solidFill>
                  <a:schemeClr val="tx1"/>
                </a:solidFill>
              </a:rPr>
              <a:t>Epidemiol</a:t>
            </a:r>
            <a:r>
              <a:rPr lang="en-US" sz="1400" dirty="0" smtClean="0">
                <a:solidFill>
                  <a:schemeClr val="tx1"/>
                </a:solidFill>
              </a:rPr>
              <a:t> 2008;29:S51-S61 for individual references</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SITE INFECTION</a:t>
            </a:r>
          </a:p>
        </p:txBody>
      </p:sp>
      <p:sp>
        <p:nvSpPr>
          <p:cNvPr id="3" name="Content Placeholder 2"/>
          <p:cNvSpPr>
            <a:spLocks noGrp="1"/>
          </p:cNvSpPr>
          <p:nvPr>
            <p:ph idx="1"/>
          </p:nvPr>
        </p:nvSpPr>
        <p:spPr/>
        <p:txBody>
          <a:bodyPr/>
          <a:lstStyle/>
          <a:p>
            <a:r>
              <a:rPr lang="en-US" b="1" dirty="0">
                <a:solidFill>
                  <a:srgbClr val="0070C0"/>
                </a:solidFill>
              </a:rPr>
              <a:t>Superficial incisional surgical site </a:t>
            </a:r>
            <a:r>
              <a:rPr lang="en-US" b="1" dirty="0" smtClean="0">
                <a:solidFill>
                  <a:srgbClr val="0070C0"/>
                </a:solidFill>
              </a:rPr>
              <a:t>infection</a:t>
            </a:r>
            <a:r>
              <a:rPr lang="en-US" dirty="0" smtClean="0"/>
              <a:t>:</a:t>
            </a:r>
          </a:p>
          <a:p>
            <a:r>
              <a:rPr lang="en-US" dirty="0"/>
              <a:t>superficial incisional SSI (SIP or SIS</a:t>
            </a:r>
            <a:r>
              <a:rPr lang="en-US" dirty="0" smtClean="0"/>
              <a:t>) : </a:t>
            </a:r>
            <a:r>
              <a:rPr lang="en-US" dirty="0"/>
              <a:t>Infection occurs within 30 days after the operative procedure</a:t>
            </a:r>
          </a:p>
          <a:p>
            <a:r>
              <a:rPr lang="en-US" dirty="0"/>
              <a:t>and</a:t>
            </a:r>
          </a:p>
          <a:p>
            <a:r>
              <a:rPr lang="en-US" dirty="0"/>
              <a:t>involves only skin and subcutaneous tissue of </a:t>
            </a:r>
            <a:r>
              <a:rPr lang="en-US" dirty="0" smtClean="0"/>
              <a:t>the incision.</a:t>
            </a:r>
            <a:endParaRPr lang="en-US" dirty="0"/>
          </a:p>
        </p:txBody>
      </p:sp>
    </p:spTree>
    <p:extLst>
      <p:ext uri="{BB962C8B-B14F-4D97-AF65-F5344CB8AC3E}">
        <p14:creationId xmlns:p14="http://schemas.microsoft.com/office/powerpoint/2010/main" val="3918255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SITE INFECTION</a:t>
            </a:r>
          </a:p>
        </p:txBody>
      </p:sp>
      <p:sp>
        <p:nvSpPr>
          <p:cNvPr id="3" name="Content Placeholder 2"/>
          <p:cNvSpPr>
            <a:spLocks noGrp="1"/>
          </p:cNvSpPr>
          <p:nvPr>
            <p:ph idx="1"/>
          </p:nvPr>
        </p:nvSpPr>
        <p:spPr/>
        <p:txBody>
          <a:bodyPr>
            <a:normAutofit fontScale="92500" lnSpcReduction="20000"/>
          </a:bodyPr>
          <a:lstStyle/>
          <a:p>
            <a:pPr marL="514350" indent="-514350">
              <a:buAutoNum type="alphaLcPeriod"/>
            </a:pPr>
            <a:r>
              <a:rPr lang="en-US" dirty="0" smtClean="0"/>
              <a:t>Purulent </a:t>
            </a:r>
            <a:r>
              <a:rPr lang="en-US" dirty="0"/>
              <a:t>drainage from the superficial </a:t>
            </a:r>
            <a:r>
              <a:rPr lang="en-US" dirty="0" smtClean="0"/>
              <a:t>incision</a:t>
            </a:r>
          </a:p>
          <a:p>
            <a:pPr marL="514350" indent="-514350">
              <a:buAutoNum type="alphaLcPeriod"/>
            </a:pPr>
            <a:endParaRPr lang="en-US" dirty="0"/>
          </a:p>
          <a:p>
            <a:pPr marL="0" indent="0">
              <a:buNone/>
            </a:pPr>
            <a:r>
              <a:rPr lang="en-US" dirty="0" smtClean="0"/>
              <a:t>b. Organisms </a:t>
            </a:r>
            <a:r>
              <a:rPr lang="en-US" dirty="0"/>
              <a:t>isolated from an aseptically obtained </a:t>
            </a:r>
            <a:endParaRPr lang="en-US" dirty="0" smtClean="0"/>
          </a:p>
          <a:p>
            <a:pPr marL="0" indent="0">
              <a:buNone/>
            </a:pPr>
            <a:r>
              <a:rPr lang="en-US" dirty="0" smtClean="0"/>
              <a:t>      culture </a:t>
            </a:r>
            <a:r>
              <a:rPr lang="en-US" dirty="0"/>
              <a:t>of fluid or tissue from the superficial </a:t>
            </a:r>
            <a:r>
              <a:rPr lang="en-US" dirty="0" smtClean="0"/>
              <a:t>incision</a:t>
            </a:r>
          </a:p>
          <a:p>
            <a:pPr marL="0" indent="0">
              <a:buNone/>
            </a:pPr>
            <a:endParaRPr lang="en-US" dirty="0"/>
          </a:p>
          <a:p>
            <a:pPr marL="0" indent="0">
              <a:buNone/>
            </a:pPr>
            <a:r>
              <a:rPr lang="en-US" dirty="0" smtClean="0"/>
              <a:t>c: </a:t>
            </a:r>
            <a:r>
              <a:rPr lang="en-US" dirty="0"/>
              <a:t>pain or tenderness, localized swelling, redness, or </a:t>
            </a:r>
            <a:endParaRPr lang="en-US" dirty="0" smtClean="0"/>
          </a:p>
          <a:p>
            <a:pPr marL="0" indent="0">
              <a:buNone/>
            </a:pPr>
            <a:r>
              <a:rPr lang="en-US" dirty="0" smtClean="0"/>
              <a:t>     heat,.</a:t>
            </a:r>
          </a:p>
          <a:p>
            <a:r>
              <a:rPr lang="en-US" dirty="0" smtClean="0">
                <a:solidFill>
                  <a:srgbClr val="FF0000"/>
                </a:solidFill>
              </a:rPr>
              <a:t>A </a:t>
            </a:r>
            <a:r>
              <a:rPr lang="en-US" dirty="0">
                <a:solidFill>
                  <a:srgbClr val="FF0000"/>
                </a:solidFill>
              </a:rPr>
              <a:t>culture-negative finding does not meet this criterion.</a:t>
            </a:r>
          </a:p>
          <a:p>
            <a:endParaRPr lang="en-US" dirty="0" smtClean="0">
              <a:solidFill>
                <a:srgbClr val="FF0000"/>
              </a:solidFill>
            </a:endParaRPr>
          </a:p>
          <a:p>
            <a:endParaRPr lang="en-US" dirty="0"/>
          </a:p>
        </p:txBody>
      </p:sp>
    </p:spTree>
    <p:extLst>
      <p:ext uri="{BB962C8B-B14F-4D97-AF65-F5344CB8AC3E}">
        <p14:creationId xmlns:p14="http://schemas.microsoft.com/office/powerpoint/2010/main" val="2353238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SITE INFECTION</a:t>
            </a:r>
          </a:p>
        </p:txBody>
      </p:sp>
      <p:sp>
        <p:nvSpPr>
          <p:cNvPr id="3" name="Content Placeholder 2"/>
          <p:cNvSpPr>
            <a:spLocks noGrp="1"/>
          </p:cNvSpPr>
          <p:nvPr>
            <p:ph idx="1"/>
          </p:nvPr>
        </p:nvSpPr>
        <p:spPr/>
        <p:txBody>
          <a:bodyPr>
            <a:normAutofit/>
          </a:bodyPr>
          <a:lstStyle/>
          <a:p>
            <a:r>
              <a:rPr lang="en-US" dirty="0">
                <a:solidFill>
                  <a:srgbClr val="0070C0"/>
                </a:solidFill>
              </a:rPr>
              <a:t>Deep incisional surgical site </a:t>
            </a:r>
            <a:r>
              <a:rPr lang="en-US" dirty="0" smtClean="0">
                <a:solidFill>
                  <a:srgbClr val="0070C0"/>
                </a:solidFill>
              </a:rPr>
              <a:t>infection:</a:t>
            </a:r>
          </a:p>
          <a:p>
            <a:pPr marL="0" indent="0">
              <a:buNone/>
            </a:pPr>
            <a:r>
              <a:rPr lang="en-US" dirty="0" smtClean="0"/>
              <a:t>A) Infection </a:t>
            </a:r>
            <a:r>
              <a:rPr lang="en-US" dirty="0"/>
              <a:t>occurs within 30 days after the </a:t>
            </a:r>
            <a:r>
              <a:rPr lang="en-US" dirty="0" smtClean="0"/>
              <a:t>operative procedure </a:t>
            </a:r>
            <a:r>
              <a:rPr lang="en-US" dirty="0"/>
              <a:t>if no </a:t>
            </a:r>
            <a:r>
              <a:rPr lang="en-US" dirty="0" smtClean="0"/>
              <a:t>implant </a:t>
            </a:r>
            <a:r>
              <a:rPr lang="en-US" dirty="0"/>
              <a:t>is left in place or </a:t>
            </a:r>
            <a:r>
              <a:rPr lang="en-US" dirty="0" smtClean="0"/>
              <a:t>within 1 </a:t>
            </a:r>
            <a:r>
              <a:rPr lang="en-US" dirty="0"/>
              <a:t>year if implant is in place and the infection </a:t>
            </a:r>
            <a:r>
              <a:rPr lang="en-US" dirty="0" smtClean="0"/>
              <a:t>appears to </a:t>
            </a:r>
            <a:r>
              <a:rPr lang="en-US" dirty="0"/>
              <a:t>be related to the operative </a:t>
            </a:r>
            <a:r>
              <a:rPr lang="en-US" dirty="0" smtClean="0"/>
              <a:t>procedure       </a:t>
            </a:r>
            <a:r>
              <a:rPr lang="en-US" dirty="0" smtClean="0">
                <a:solidFill>
                  <a:srgbClr val="FF0000"/>
                </a:solidFill>
              </a:rPr>
              <a:t>and</a:t>
            </a:r>
            <a:endParaRPr lang="en-US" dirty="0">
              <a:solidFill>
                <a:srgbClr val="FF0000"/>
              </a:solidFill>
            </a:endParaRPr>
          </a:p>
          <a:p>
            <a:pPr marL="0" indent="0">
              <a:buNone/>
            </a:pPr>
            <a:r>
              <a:rPr lang="en-US" dirty="0" smtClean="0"/>
              <a:t>B) involves </a:t>
            </a:r>
            <a:r>
              <a:rPr lang="en-US" dirty="0"/>
              <a:t>deep soft tissues (</a:t>
            </a:r>
            <a:r>
              <a:rPr lang="en-US" dirty="0" err="1"/>
              <a:t>eg</a:t>
            </a:r>
            <a:r>
              <a:rPr lang="en-US" dirty="0"/>
              <a:t>, </a:t>
            </a:r>
            <a:r>
              <a:rPr lang="en-US" dirty="0" err="1"/>
              <a:t>fascial</a:t>
            </a:r>
            <a:r>
              <a:rPr lang="en-US" dirty="0"/>
              <a:t> and muscle </a:t>
            </a:r>
            <a:r>
              <a:rPr lang="en-US" dirty="0" smtClean="0"/>
              <a:t>layers) of </a:t>
            </a:r>
            <a:r>
              <a:rPr lang="en-US" dirty="0"/>
              <a:t>the </a:t>
            </a:r>
            <a:r>
              <a:rPr lang="en-US" dirty="0" smtClean="0"/>
              <a:t>incision.</a:t>
            </a:r>
            <a:endParaRPr lang="en-US" dirty="0"/>
          </a:p>
        </p:txBody>
      </p:sp>
    </p:spTree>
    <p:extLst>
      <p:ext uri="{BB962C8B-B14F-4D97-AF65-F5344CB8AC3E}">
        <p14:creationId xmlns:p14="http://schemas.microsoft.com/office/powerpoint/2010/main" val="345679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Healthcare-associated infections (HAIs) </a:t>
            </a:r>
            <a:endParaRPr lang="en-US" dirty="0"/>
          </a:p>
        </p:txBody>
      </p:sp>
      <p:sp>
        <p:nvSpPr>
          <p:cNvPr id="3" name="Content Placeholder 2"/>
          <p:cNvSpPr>
            <a:spLocks noGrp="1"/>
          </p:cNvSpPr>
          <p:nvPr>
            <p:ph idx="1"/>
          </p:nvPr>
        </p:nvSpPr>
        <p:spPr/>
        <p:txBody>
          <a:bodyPr>
            <a:normAutofit/>
          </a:bodyPr>
          <a:lstStyle/>
          <a:p>
            <a:pPr>
              <a:buNone/>
            </a:pPr>
            <a:r>
              <a:rPr lang="en-US" dirty="0" smtClean="0"/>
              <a:t> </a:t>
            </a:r>
          </a:p>
          <a:p>
            <a:pPr>
              <a:buNone/>
            </a:pPr>
            <a:endParaRPr lang="en-US" dirty="0" smtClean="0"/>
          </a:p>
          <a:p>
            <a:pPr algn="ctr">
              <a:buNone/>
            </a:pPr>
            <a:r>
              <a:rPr lang="en-US" b="1" dirty="0" smtClean="0">
                <a:solidFill>
                  <a:srgbClr val="002060"/>
                </a:solidFill>
              </a:rPr>
              <a:t>localized </a:t>
            </a:r>
            <a:r>
              <a:rPr lang="en-US" b="1" dirty="0">
                <a:solidFill>
                  <a:srgbClr val="002060"/>
                </a:solidFill>
              </a:rPr>
              <a:t>or systemic condition resulting from an adverse reaction to the presence of an infectious agent(s) or its toxin(s). </a:t>
            </a:r>
            <a:endParaRPr lang="en-US" b="1" dirty="0" smtClean="0">
              <a:solidFill>
                <a:srgbClr val="002060"/>
              </a:solidFill>
            </a:endParaRPr>
          </a:p>
          <a:p>
            <a:pPr algn="ctr"/>
            <a:endParaRPr lang="en-US" dirty="0" smtClean="0">
              <a:solidFill>
                <a:srgbClr val="FF0000"/>
              </a:solidFill>
            </a:endParaRPr>
          </a:p>
          <a:p>
            <a:pPr>
              <a:buNone/>
            </a:pPr>
            <a:endParaRPr lang="en-US" dirty="0" smtClean="0"/>
          </a:p>
        </p:txBody>
      </p:sp>
    </p:spTree>
    <p:extLst>
      <p:ext uri="{BB962C8B-B14F-4D97-AF65-F5344CB8AC3E}">
        <p14:creationId xmlns:p14="http://schemas.microsoft.com/office/powerpoint/2010/main" val="10928686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Pathogenesis</a:t>
            </a:r>
            <a:r>
              <a:rPr lang="en-US" sz="5400" dirty="0" smtClean="0"/>
              <a:t/>
            </a:r>
            <a:br>
              <a:rPr lang="en-US" sz="5400" dirty="0" smtClean="0"/>
            </a:br>
            <a:endParaRPr lang="ar-SA" dirty="0"/>
          </a:p>
        </p:txBody>
      </p:sp>
      <p:sp>
        <p:nvSpPr>
          <p:cNvPr id="3" name="Content Placeholder 2"/>
          <p:cNvSpPr>
            <a:spLocks noGrp="1"/>
          </p:cNvSpPr>
          <p:nvPr>
            <p:ph idx="1"/>
          </p:nvPr>
        </p:nvSpPr>
        <p:spPr/>
        <p:txBody>
          <a:bodyPr/>
          <a:lstStyle/>
          <a:p>
            <a:pPr>
              <a:buFontTx/>
              <a:buNone/>
            </a:pPr>
            <a:r>
              <a:rPr lang="en-US" sz="3600" b="1" dirty="0" smtClean="0"/>
              <a:t>Pathogen Sources</a:t>
            </a:r>
            <a:endParaRPr lang="en-US" sz="3500" b="1" dirty="0" smtClean="0"/>
          </a:p>
          <a:p>
            <a:pPr>
              <a:buFontTx/>
              <a:buNone/>
            </a:pPr>
            <a:r>
              <a:rPr lang="en-US" sz="3500" b="1" dirty="0" smtClean="0"/>
              <a:t>Endogenous</a:t>
            </a:r>
          </a:p>
          <a:p>
            <a:r>
              <a:rPr lang="en-US" dirty="0" smtClean="0"/>
              <a:t>Patient flora</a:t>
            </a:r>
          </a:p>
          <a:p>
            <a:pPr lvl="1"/>
            <a:r>
              <a:rPr lang="en-US" dirty="0" smtClean="0"/>
              <a:t>skin </a:t>
            </a:r>
          </a:p>
          <a:p>
            <a:pPr lvl="1"/>
            <a:r>
              <a:rPr lang="en-US" dirty="0" smtClean="0"/>
              <a:t>mucous membranes</a:t>
            </a:r>
          </a:p>
          <a:p>
            <a:pPr lvl="1"/>
            <a:r>
              <a:rPr lang="en-US" dirty="0" smtClean="0"/>
              <a:t>GI  tract</a:t>
            </a:r>
          </a:p>
          <a:p>
            <a:r>
              <a:rPr lang="en-US" dirty="0" smtClean="0"/>
              <a:t>Seeding from a distant focus of infection</a:t>
            </a:r>
          </a:p>
          <a:p>
            <a:endParaRPr lang="ar-S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Pathogenesis</a:t>
            </a:r>
            <a:r>
              <a:rPr lang="en-US" sz="5400" dirty="0" smtClean="0"/>
              <a:t/>
            </a:r>
            <a:br>
              <a:rPr lang="en-US" sz="5400" dirty="0" smtClean="0"/>
            </a:br>
            <a:endParaRPr lang="ar-SA" dirty="0"/>
          </a:p>
        </p:txBody>
      </p:sp>
      <p:sp>
        <p:nvSpPr>
          <p:cNvPr id="3" name="Content Placeholder 2"/>
          <p:cNvSpPr>
            <a:spLocks noGrp="1"/>
          </p:cNvSpPr>
          <p:nvPr>
            <p:ph idx="1"/>
          </p:nvPr>
        </p:nvSpPr>
        <p:spPr/>
        <p:txBody>
          <a:bodyPr>
            <a:normAutofit fontScale="92500" lnSpcReduction="10000"/>
          </a:bodyPr>
          <a:lstStyle/>
          <a:p>
            <a:pPr>
              <a:buFontTx/>
              <a:buNone/>
            </a:pPr>
            <a:r>
              <a:rPr lang="en-US" sz="3600" b="1" dirty="0" smtClean="0">
                <a:solidFill>
                  <a:srgbClr val="FF0000"/>
                </a:solidFill>
              </a:rPr>
              <a:t>Pathogen Sources</a:t>
            </a:r>
            <a:endParaRPr lang="en-US" sz="3500" b="1" dirty="0" smtClean="0">
              <a:solidFill>
                <a:srgbClr val="FF0000"/>
              </a:solidFill>
            </a:endParaRPr>
          </a:p>
          <a:p>
            <a:pPr>
              <a:buFontTx/>
              <a:buNone/>
            </a:pPr>
            <a:r>
              <a:rPr lang="en-US" sz="3500" b="1" dirty="0" smtClean="0"/>
              <a:t>Exogenous</a:t>
            </a:r>
          </a:p>
          <a:p>
            <a:r>
              <a:rPr lang="en-US" dirty="0" smtClean="0"/>
              <a:t>Surgical Personnel (surgeon and team) </a:t>
            </a:r>
          </a:p>
          <a:p>
            <a:pPr lvl="1"/>
            <a:r>
              <a:rPr lang="en-US" dirty="0" smtClean="0"/>
              <a:t>Soiled attire</a:t>
            </a:r>
          </a:p>
          <a:p>
            <a:pPr lvl="1"/>
            <a:r>
              <a:rPr lang="en-US" dirty="0" smtClean="0"/>
              <a:t>Breaks in aseptic technique</a:t>
            </a:r>
          </a:p>
          <a:p>
            <a:pPr lvl="1"/>
            <a:r>
              <a:rPr lang="en-US" b="1" dirty="0" smtClean="0"/>
              <a:t>Inadequate hand hygiene</a:t>
            </a:r>
          </a:p>
          <a:p>
            <a:r>
              <a:rPr lang="en-US" dirty="0" smtClean="0"/>
              <a:t>OR physical environment and ventilation </a:t>
            </a:r>
          </a:p>
          <a:p>
            <a:r>
              <a:rPr lang="en-US" dirty="0" smtClean="0"/>
              <a:t>Tools, equipment, materials brought to the operative field</a:t>
            </a:r>
          </a:p>
          <a:p>
            <a:endParaRPr lang="ar-S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90600" y="609600"/>
            <a:ext cx="7315200" cy="914400"/>
          </a:xfrm>
        </p:spPr>
        <p:txBody>
          <a:bodyPr>
            <a:normAutofit fontScale="90000"/>
          </a:bodyPr>
          <a:lstStyle/>
          <a:p>
            <a:r>
              <a:rPr lang="en-US" sz="2400" b="1" dirty="0" smtClean="0">
                <a:solidFill>
                  <a:schemeClr val="tx1"/>
                </a:solidFill>
              </a:rPr>
              <a:t>Background: Pathogenesis</a:t>
            </a:r>
            <a:r>
              <a:rPr lang="en-US" sz="3200" dirty="0" smtClean="0"/>
              <a:t/>
            </a:r>
            <a:br>
              <a:rPr lang="en-US" sz="3200" dirty="0" smtClean="0"/>
            </a:br>
            <a:r>
              <a:rPr lang="en-US" sz="3200" dirty="0" smtClean="0"/>
              <a:t> </a:t>
            </a:r>
            <a:r>
              <a:rPr lang="en-US" sz="3200" b="1" dirty="0" smtClean="0">
                <a:solidFill>
                  <a:schemeClr val="tx1"/>
                </a:solidFill>
              </a:rPr>
              <a:t>Organisms Causing SSI</a:t>
            </a:r>
            <a:br>
              <a:rPr lang="en-US" sz="3200" b="1" dirty="0" smtClean="0">
                <a:solidFill>
                  <a:schemeClr val="tx1"/>
                </a:solidFill>
              </a:rPr>
            </a:br>
            <a:r>
              <a:rPr lang="en-US" sz="3200" b="1" dirty="0" smtClean="0">
                <a:solidFill>
                  <a:schemeClr val="tx1"/>
                </a:solidFill>
              </a:rPr>
              <a:t>January 2006-October 2007</a:t>
            </a:r>
          </a:p>
        </p:txBody>
      </p:sp>
      <p:sp>
        <p:nvSpPr>
          <p:cNvPr id="68611" name="Rectangle 3"/>
          <p:cNvSpPr>
            <a:spLocks noGrp="1" noChangeArrowheads="1"/>
          </p:cNvSpPr>
          <p:nvPr>
            <p:ph type="body" idx="1"/>
          </p:nvPr>
        </p:nvSpPr>
        <p:spPr>
          <a:xfrm>
            <a:off x="990600" y="1752600"/>
            <a:ext cx="7467600" cy="4419600"/>
          </a:xfrm>
        </p:spPr>
        <p:txBody>
          <a:bodyPr/>
          <a:lstStyle/>
          <a:p>
            <a:pPr>
              <a:lnSpc>
                <a:spcPct val="70000"/>
              </a:lnSpc>
              <a:buFontTx/>
              <a:buNone/>
            </a:pPr>
            <a:r>
              <a:rPr lang="en-US" sz="2400" b="1" i="1" dirty="0" smtClean="0">
                <a:solidFill>
                  <a:srgbClr val="FF0000"/>
                </a:solidFill>
              </a:rPr>
              <a:t>Staphylococcus </a:t>
            </a:r>
            <a:r>
              <a:rPr lang="en-US" sz="2400" b="1" i="1" dirty="0" err="1" smtClean="0">
                <a:solidFill>
                  <a:srgbClr val="FF0000"/>
                </a:solidFill>
              </a:rPr>
              <a:t>aureus</a:t>
            </a:r>
            <a:r>
              <a:rPr lang="en-US" sz="2400" b="1" dirty="0" smtClean="0">
                <a:solidFill>
                  <a:srgbClr val="FF0000"/>
                </a:solidFill>
              </a:rPr>
              <a:t>				30.0%</a:t>
            </a:r>
          </a:p>
          <a:p>
            <a:pPr>
              <a:lnSpc>
                <a:spcPct val="70000"/>
              </a:lnSpc>
              <a:buFontTx/>
              <a:buNone/>
            </a:pPr>
            <a:r>
              <a:rPr lang="en-US" sz="2400" dirty="0" err="1" smtClean="0">
                <a:solidFill>
                  <a:srgbClr val="0070C0"/>
                </a:solidFill>
              </a:rPr>
              <a:t>Coagulase</a:t>
            </a:r>
            <a:r>
              <a:rPr lang="en-US" sz="2400" dirty="0" smtClean="0">
                <a:solidFill>
                  <a:srgbClr val="0070C0"/>
                </a:solidFill>
              </a:rPr>
              <a:t>-negative staphylococci	                	13.7%</a:t>
            </a:r>
          </a:p>
          <a:p>
            <a:pPr>
              <a:lnSpc>
                <a:spcPct val="70000"/>
              </a:lnSpc>
              <a:buFontTx/>
              <a:buNone/>
            </a:pPr>
            <a:r>
              <a:rPr lang="en-US" sz="2400" dirty="0" err="1" smtClean="0"/>
              <a:t>Enterococcus</a:t>
            </a:r>
            <a:r>
              <a:rPr lang="en-US" sz="2400" dirty="0" smtClean="0"/>
              <a:t> spp.					11.2%</a:t>
            </a:r>
          </a:p>
          <a:p>
            <a:pPr>
              <a:lnSpc>
                <a:spcPct val="70000"/>
              </a:lnSpc>
              <a:buFontTx/>
              <a:buNone/>
            </a:pPr>
            <a:r>
              <a:rPr lang="en-US" sz="2400" i="1" dirty="0" smtClean="0"/>
              <a:t>Escherichia coli</a:t>
            </a:r>
            <a:r>
              <a:rPr lang="en-US" sz="2400" dirty="0" smtClean="0"/>
              <a:t>					  9.6%</a:t>
            </a:r>
          </a:p>
          <a:p>
            <a:pPr>
              <a:lnSpc>
                <a:spcPct val="70000"/>
              </a:lnSpc>
              <a:buFontTx/>
              <a:buNone/>
            </a:pPr>
            <a:r>
              <a:rPr lang="en-US" sz="2400" i="1" dirty="0" smtClean="0"/>
              <a:t>Pseudomonas </a:t>
            </a:r>
            <a:r>
              <a:rPr lang="en-US" sz="2400" i="1" dirty="0" err="1" smtClean="0"/>
              <a:t>aeruginosa</a:t>
            </a:r>
            <a:r>
              <a:rPr lang="en-US" sz="2400" dirty="0" smtClean="0"/>
              <a:t>				  5.6%</a:t>
            </a:r>
          </a:p>
          <a:p>
            <a:pPr>
              <a:lnSpc>
                <a:spcPct val="70000"/>
              </a:lnSpc>
              <a:buFontTx/>
              <a:buNone/>
            </a:pPr>
            <a:r>
              <a:rPr lang="en-US" sz="2400" dirty="0" err="1" smtClean="0"/>
              <a:t>Enterobacter</a:t>
            </a:r>
            <a:r>
              <a:rPr lang="en-US" sz="2400" dirty="0" smtClean="0"/>
              <a:t> </a:t>
            </a:r>
            <a:r>
              <a:rPr lang="en-US" sz="2400" dirty="0" err="1" smtClean="0"/>
              <a:t>spp</a:t>
            </a:r>
            <a:r>
              <a:rPr lang="en-US" sz="2400" dirty="0" smtClean="0"/>
              <a:t>					  4.2%</a:t>
            </a:r>
          </a:p>
          <a:p>
            <a:pPr>
              <a:lnSpc>
                <a:spcPct val="70000"/>
              </a:lnSpc>
              <a:buFontTx/>
              <a:buNone/>
            </a:pPr>
            <a:r>
              <a:rPr lang="en-US" sz="2400" i="1" dirty="0" err="1" smtClean="0"/>
              <a:t>Klebsiella</a:t>
            </a:r>
            <a:r>
              <a:rPr lang="en-US" sz="2400" i="1" dirty="0" smtClean="0"/>
              <a:t> </a:t>
            </a:r>
            <a:r>
              <a:rPr lang="en-US" sz="2400" i="1" dirty="0" err="1" smtClean="0"/>
              <a:t>pneumoniae</a:t>
            </a:r>
            <a:r>
              <a:rPr lang="en-US" sz="2400" i="1" dirty="0" smtClean="0"/>
              <a:t>				  </a:t>
            </a:r>
            <a:r>
              <a:rPr lang="en-US" sz="2400" dirty="0" smtClean="0"/>
              <a:t>3.0%</a:t>
            </a:r>
            <a:endParaRPr lang="en-US" sz="2400" i="1" dirty="0" smtClean="0"/>
          </a:p>
          <a:p>
            <a:pPr>
              <a:lnSpc>
                <a:spcPct val="70000"/>
              </a:lnSpc>
              <a:buFontTx/>
              <a:buNone/>
            </a:pPr>
            <a:r>
              <a:rPr lang="en-US" sz="2400" dirty="0" smtClean="0"/>
              <a:t>Candida spp.						  2.0%</a:t>
            </a:r>
          </a:p>
          <a:p>
            <a:pPr>
              <a:lnSpc>
                <a:spcPct val="70000"/>
              </a:lnSpc>
              <a:buFontTx/>
              <a:buNone/>
            </a:pPr>
            <a:r>
              <a:rPr lang="en-US" sz="2400" i="1" dirty="0" err="1" smtClean="0"/>
              <a:t>Klebsiella</a:t>
            </a:r>
            <a:r>
              <a:rPr lang="en-US" sz="2400" i="1" dirty="0" smtClean="0"/>
              <a:t> </a:t>
            </a:r>
            <a:r>
              <a:rPr lang="en-US" sz="2400" i="1" dirty="0" err="1" smtClean="0"/>
              <a:t>oxytoca</a:t>
            </a:r>
            <a:r>
              <a:rPr lang="en-US" sz="2400" i="1" dirty="0" smtClean="0"/>
              <a:t>					  </a:t>
            </a:r>
            <a:r>
              <a:rPr lang="en-US" sz="2400" dirty="0" smtClean="0"/>
              <a:t>0.7%</a:t>
            </a:r>
          </a:p>
          <a:p>
            <a:pPr>
              <a:lnSpc>
                <a:spcPct val="70000"/>
              </a:lnSpc>
              <a:buFontTx/>
              <a:buNone/>
            </a:pPr>
            <a:r>
              <a:rPr lang="en-US" sz="2400" i="1" dirty="0" err="1" smtClean="0"/>
              <a:t>Acinetobacter</a:t>
            </a:r>
            <a:r>
              <a:rPr lang="en-US" sz="2400" i="1" dirty="0" smtClean="0"/>
              <a:t> </a:t>
            </a:r>
            <a:r>
              <a:rPr lang="en-US" sz="2400" i="1" dirty="0" err="1" smtClean="0"/>
              <a:t>baumannii</a:t>
            </a:r>
            <a:r>
              <a:rPr lang="en-US" sz="2400" dirty="0" smtClean="0"/>
              <a:t>			             0.6%</a:t>
            </a:r>
          </a:p>
          <a:p>
            <a:pPr>
              <a:lnSpc>
                <a:spcPct val="70000"/>
              </a:lnSpc>
              <a:buFontTx/>
              <a:buNone/>
            </a:pPr>
            <a:endParaRPr lang="en-US" sz="2400" dirty="0" smtClean="0"/>
          </a:p>
          <a:p>
            <a:pPr algn="ctr">
              <a:lnSpc>
                <a:spcPct val="70000"/>
              </a:lnSpc>
              <a:buFontTx/>
              <a:buNone/>
            </a:pPr>
            <a:r>
              <a:rPr lang="en-US" sz="2400" dirty="0" smtClean="0"/>
              <a:t>							 N=7,025</a:t>
            </a:r>
            <a:endParaRPr lang="en-US" sz="2800" dirty="0" smtClean="0"/>
          </a:p>
          <a:p>
            <a:pPr>
              <a:lnSpc>
                <a:spcPct val="70000"/>
              </a:lnSpc>
              <a:buFontTx/>
              <a:buNone/>
            </a:pPr>
            <a:endParaRPr lang="en-US" sz="2800" b="1" dirty="0" smtClean="0"/>
          </a:p>
        </p:txBody>
      </p:sp>
      <p:sp>
        <p:nvSpPr>
          <p:cNvPr id="68612" name="Text Box 4"/>
          <p:cNvSpPr txBox="1">
            <a:spLocks noChangeArrowheads="1"/>
          </p:cNvSpPr>
          <p:nvPr/>
        </p:nvSpPr>
        <p:spPr bwMode="auto">
          <a:xfrm>
            <a:off x="898525" y="5927725"/>
            <a:ext cx="184150" cy="336550"/>
          </a:xfrm>
          <a:prstGeom prst="rect">
            <a:avLst/>
          </a:prstGeom>
          <a:noFill/>
          <a:ln w="9525" algn="ctr">
            <a:noFill/>
            <a:miter lim="800000"/>
            <a:headEnd/>
            <a:tailEnd/>
          </a:ln>
          <a:effectLst/>
        </p:spPr>
        <p:txBody>
          <a:bodyPr wrap="none" lIns="92075" tIns="46038" rIns="92075" bIns="46038">
            <a:spAutoFit/>
          </a:bodyPr>
          <a:lstStyle/>
          <a:p>
            <a:pPr marL="342900" indent="-342900" algn="l">
              <a:lnSpc>
                <a:spcPct val="80000"/>
              </a:lnSpc>
              <a:spcBef>
                <a:spcPct val="0"/>
              </a:spcBef>
              <a:buClr>
                <a:srgbClr val="FFCC66"/>
              </a:buClr>
              <a:buSzPct val="65000"/>
              <a:buFont typeface="Wingdings" pitchFamily="2" charset="2"/>
              <a:buNone/>
            </a:pPr>
            <a:endParaRPr lang="en-US" sz="2000" b="1">
              <a:solidFill>
                <a:schemeClr val="tx1"/>
              </a:solidFill>
            </a:endParaRPr>
          </a:p>
        </p:txBody>
      </p:sp>
      <p:sp>
        <p:nvSpPr>
          <p:cNvPr id="68613" name="Text Box 5"/>
          <p:cNvSpPr txBox="1">
            <a:spLocks noChangeArrowheads="1"/>
          </p:cNvSpPr>
          <p:nvPr/>
        </p:nvSpPr>
        <p:spPr bwMode="auto">
          <a:xfrm>
            <a:off x="914400" y="5791200"/>
            <a:ext cx="7696200" cy="421976"/>
          </a:xfrm>
          <a:prstGeom prst="rect">
            <a:avLst/>
          </a:prstGeom>
          <a:noFill/>
          <a:ln w="9525" algn="ctr">
            <a:noFill/>
            <a:miter lim="800000"/>
            <a:headEnd/>
            <a:tailEnd/>
          </a:ln>
          <a:effectLst/>
        </p:spPr>
        <p:txBody>
          <a:bodyPr lIns="92075" tIns="46038" rIns="92075" bIns="46038">
            <a:spAutoFit/>
          </a:bodyPr>
          <a:lstStyle/>
          <a:p>
            <a:pPr marL="342900" indent="-342900" algn="l">
              <a:lnSpc>
                <a:spcPct val="65000"/>
              </a:lnSpc>
              <a:spcBef>
                <a:spcPct val="20000"/>
              </a:spcBef>
              <a:buClr>
                <a:srgbClr val="FFCC66"/>
              </a:buClr>
              <a:buSzPct val="65000"/>
              <a:buFont typeface="Wingdings" pitchFamily="2" charset="2"/>
              <a:buNone/>
            </a:pPr>
            <a:r>
              <a:rPr lang="en-US" sz="1400" dirty="0" err="1">
                <a:solidFill>
                  <a:schemeClr val="tx1"/>
                </a:solidFill>
              </a:rPr>
              <a:t>Hidron</a:t>
            </a:r>
            <a:r>
              <a:rPr lang="en-US" sz="1400" dirty="0">
                <a:solidFill>
                  <a:schemeClr val="tx1"/>
                </a:solidFill>
              </a:rPr>
              <a:t> AI, et.al., Infect Control Hosp </a:t>
            </a:r>
            <a:r>
              <a:rPr lang="en-US" sz="1400" dirty="0" err="1">
                <a:solidFill>
                  <a:schemeClr val="tx1"/>
                </a:solidFill>
              </a:rPr>
              <a:t>Epidemiol</a:t>
            </a:r>
            <a:r>
              <a:rPr lang="en-US" sz="1400" dirty="0">
                <a:solidFill>
                  <a:schemeClr val="tx1"/>
                </a:solidFill>
              </a:rPr>
              <a:t> 2008;29:996-1011</a:t>
            </a:r>
          </a:p>
          <a:p>
            <a:pPr marL="342900" indent="-342900" algn="l">
              <a:lnSpc>
                <a:spcPct val="65000"/>
              </a:lnSpc>
              <a:spcBef>
                <a:spcPct val="20000"/>
              </a:spcBef>
              <a:buClr>
                <a:srgbClr val="FFCC66"/>
              </a:buClr>
              <a:buSzPct val="65000"/>
              <a:buFont typeface="Wingdings" pitchFamily="2" charset="2"/>
              <a:buNone/>
            </a:pPr>
            <a:r>
              <a:rPr lang="en-US" sz="1400" dirty="0" err="1">
                <a:solidFill>
                  <a:schemeClr val="tx1"/>
                </a:solidFill>
              </a:rPr>
              <a:t>Hidron</a:t>
            </a:r>
            <a:r>
              <a:rPr lang="en-US" sz="1400" dirty="0">
                <a:solidFill>
                  <a:schemeClr val="tx1"/>
                </a:solidFill>
              </a:rPr>
              <a:t> AI et.al., Infect Control Hosp </a:t>
            </a:r>
            <a:r>
              <a:rPr lang="en-US" sz="1400" dirty="0" err="1">
                <a:solidFill>
                  <a:schemeClr val="tx1"/>
                </a:solidFill>
              </a:rPr>
              <a:t>Epidemiol</a:t>
            </a:r>
            <a:r>
              <a:rPr lang="en-US" sz="1400" dirty="0">
                <a:solidFill>
                  <a:schemeClr val="tx1"/>
                </a:solidFill>
              </a:rPr>
              <a:t> 2009;30:107–107(ERRATUM)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Epidemiology</a:t>
            </a:r>
            <a:endParaRPr lang="ar-SA" dirty="0"/>
          </a:p>
        </p:txBody>
      </p:sp>
      <p:sp>
        <p:nvSpPr>
          <p:cNvPr id="3" name="Content Placeholder 2"/>
          <p:cNvSpPr>
            <a:spLocks noGrp="1"/>
          </p:cNvSpPr>
          <p:nvPr>
            <p:ph idx="1"/>
          </p:nvPr>
        </p:nvSpPr>
        <p:spPr/>
        <p:txBody>
          <a:bodyPr>
            <a:normAutofit/>
          </a:bodyPr>
          <a:lstStyle/>
          <a:p>
            <a:r>
              <a:rPr lang="en-US" dirty="0" smtClean="0">
                <a:solidFill>
                  <a:srgbClr val="0070C0"/>
                </a:solidFill>
              </a:rPr>
              <a:t>Important Modifiable Risk Factors</a:t>
            </a:r>
          </a:p>
          <a:p>
            <a:pPr>
              <a:lnSpc>
                <a:spcPct val="90000"/>
              </a:lnSpc>
            </a:pPr>
            <a:r>
              <a:rPr lang="en-US" sz="2800" dirty="0" smtClean="0"/>
              <a:t>Antimicrobial prophylaxis</a:t>
            </a:r>
          </a:p>
          <a:p>
            <a:pPr lvl="1">
              <a:lnSpc>
                <a:spcPct val="90000"/>
              </a:lnSpc>
            </a:pPr>
            <a:r>
              <a:rPr lang="en-US" sz="2400" dirty="0" smtClean="0"/>
              <a:t>Inappropriate choice (procedure specific)</a:t>
            </a:r>
          </a:p>
          <a:p>
            <a:pPr lvl="1">
              <a:lnSpc>
                <a:spcPct val="90000"/>
              </a:lnSpc>
            </a:pPr>
            <a:r>
              <a:rPr lang="en-US" sz="2400" dirty="0" smtClean="0"/>
              <a:t>Improper timing (pre-incision dose)</a:t>
            </a:r>
          </a:p>
          <a:p>
            <a:pPr lvl="1">
              <a:lnSpc>
                <a:spcPct val="90000"/>
              </a:lnSpc>
            </a:pPr>
            <a:r>
              <a:rPr lang="en-US" sz="2400" dirty="0" smtClean="0"/>
              <a:t>Inadequate dose based on body mass index, procedures &gt;3h.</a:t>
            </a:r>
          </a:p>
          <a:p>
            <a:pPr>
              <a:lnSpc>
                <a:spcPct val="90000"/>
              </a:lnSpc>
            </a:pPr>
            <a:r>
              <a:rPr lang="en-US" sz="2800" dirty="0" smtClean="0"/>
              <a:t>Skin or site preparation ineffective</a:t>
            </a:r>
          </a:p>
          <a:p>
            <a:pPr>
              <a:lnSpc>
                <a:spcPct val="90000"/>
              </a:lnSpc>
            </a:pPr>
            <a:r>
              <a:rPr lang="en-US" sz="2800" dirty="0" smtClean="0"/>
              <a:t>Colorectal procedures </a:t>
            </a:r>
          </a:p>
          <a:p>
            <a:pPr lvl="1">
              <a:lnSpc>
                <a:spcPct val="90000"/>
              </a:lnSpc>
            </a:pPr>
            <a:r>
              <a:rPr lang="en-US" sz="2400" dirty="0" smtClean="0"/>
              <a:t>Inadequate bowel prep/antibiotics</a:t>
            </a:r>
          </a:p>
          <a:p>
            <a:pPr lvl="1">
              <a:lnSpc>
                <a:spcPct val="90000"/>
              </a:lnSpc>
            </a:pPr>
            <a:endParaRPr lang="en-US" sz="2400" dirty="0" smtClean="0"/>
          </a:p>
          <a:p>
            <a:endParaRPr lang="ar-S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Epidemiology</a:t>
            </a:r>
            <a:endParaRPr lang="ar-SA" dirty="0"/>
          </a:p>
        </p:txBody>
      </p:sp>
      <p:sp>
        <p:nvSpPr>
          <p:cNvPr id="3" name="Content Placeholder 2"/>
          <p:cNvSpPr>
            <a:spLocks noGrp="1"/>
          </p:cNvSpPr>
          <p:nvPr>
            <p:ph idx="1"/>
          </p:nvPr>
        </p:nvSpPr>
        <p:spPr/>
        <p:txBody>
          <a:bodyPr>
            <a:normAutofit/>
          </a:bodyPr>
          <a:lstStyle/>
          <a:p>
            <a:r>
              <a:rPr lang="en-US" dirty="0" smtClean="0">
                <a:solidFill>
                  <a:srgbClr val="0070C0"/>
                </a:solidFill>
              </a:rPr>
              <a:t>Important Modifiable Risk Factors</a:t>
            </a:r>
          </a:p>
          <a:p>
            <a:r>
              <a:rPr lang="en-US" dirty="0" smtClean="0"/>
              <a:t>Inadequate wound dressing protocol</a:t>
            </a:r>
          </a:p>
          <a:p>
            <a:r>
              <a:rPr lang="en-US" dirty="0" smtClean="0"/>
              <a:t>Improper glucose control</a:t>
            </a:r>
          </a:p>
          <a:p>
            <a:r>
              <a:rPr lang="en-US" dirty="0" smtClean="0"/>
              <a:t>Colonization with preexisting microorganisms</a:t>
            </a:r>
          </a:p>
          <a:p>
            <a:endParaRPr lang="ar-S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Prevention Strategies</a:t>
            </a:r>
            <a:br>
              <a:rPr lang="en-US" b="1" dirty="0" smtClean="0"/>
            </a:br>
            <a:endParaRPr lang="ar-SA" dirty="0"/>
          </a:p>
        </p:txBody>
      </p:sp>
      <p:sp>
        <p:nvSpPr>
          <p:cNvPr id="3" name="Content Placeholder 2"/>
          <p:cNvSpPr>
            <a:spLocks noGrp="1"/>
          </p:cNvSpPr>
          <p:nvPr>
            <p:ph idx="1"/>
          </p:nvPr>
        </p:nvSpPr>
        <p:spPr/>
        <p:txBody>
          <a:bodyPr/>
          <a:lstStyle/>
          <a:p>
            <a:r>
              <a:rPr lang="en-US" b="1" dirty="0" smtClean="0"/>
              <a:t>Preoperative Measures:</a:t>
            </a:r>
          </a:p>
          <a:p>
            <a:pPr>
              <a:lnSpc>
                <a:spcPct val="90000"/>
              </a:lnSpc>
              <a:buFontTx/>
              <a:buNone/>
            </a:pPr>
            <a:r>
              <a:rPr lang="en-US" sz="2800" b="1" dirty="0" smtClean="0">
                <a:solidFill>
                  <a:srgbClr val="0070C0"/>
                </a:solidFill>
              </a:rPr>
              <a:t>Administer antimicrobial prophylaxis in accordance with evidence based standards and guidelines</a:t>
            </a:r>
            <a:endParaRPr lang="en-US" sz="2400" b="1" dirty="0" smtClean="0">
              <a:solidFill>
                <a:srgbClr val="0070C0"/>
              </a:solidFill>
            </a:endParaRPr>
          </a:p>
          <a:p>
            <a:pPr lvl="1">
              <a:lnSpc>
                <a:spcPct val="90000"/>
              </a:lnSpc>
            </a:pPr>
            <a:r>
              <a:rPr lang="en-US" sz="2400" dirty="0" smtClean="0"/>
              <a:t>Administer </a:t>
            </a:r>
            <a:r>
              <a:rPr lang="en-US" sz="2400" u="sng" dirty="0" smtClean="0">
                <a:solidFill>
                  <a:srgbClr val="FF0000"/>
                </a:solidFill>
              </a:rPr>
              <a:t>within 1 hour prior to incision</a:t>
            </a:r>
            <a:endParaRPr lang="en-US" sz="2400" dirty="0" smtClean="0"/>
          </a:p>
          <a:p>
            <a:pPr lvl="2">
              <a:lnSpc>
                <a:spcPct val="90000"/>
              </a:lnSpc>
            </a:pPr>
            <a:r>
              <a:rPr lang="en-US" dirty="0" smtClean="0"/>
              <a:t>2hr for </a:t>
            </a:r>
            <a:r>
              <a:rPr lang="en-US" dirty="0" err="1" smtClean="0"/>
              <a:t>vancomycin</a:t>
            </a:r>
            <a:r>
              <a:rPr lang="en-US" dirty="0" smtClean="0"/>
              <a:t> and </a:t>
            </a:r>
            <a:r>
              <a:rPr lang="en-US" dirty="0" err="1" smtClean="0"/>
              <a:t>fluoroquinolones</a:t>
            </a:r>
            <a:endParaRPr lang="en-US" dirty="0" smtClean="0"/>
          </a:p>
          <a:p>
            <a:pPr lvl="1">
              <a:lnSpc>
                <a:spcPct val="90000"/>
              </a:lnSpc>
            </a:pPr>
            <a:r>
              <a:rPr lang="en-US" sz="2400" dirty="0" smtClean="0"/>
              <a:t>Select appropriate agents on basis of</a:t>
            </a:r>
          </a:p>
          <a:p>
            <a:pPr lvl="2">
              <a:lnSpc>
                <a:spcPct val="90000"/>
              </a:lnSpc>
            </a:pPr>
            <a:r>
              <a:rPr lang="en-US" dirty="0" smtClean="0"/>
              <a:t>Surgical procedure</a:t>
            </a:r>
          </a:p>
          <a:p>
            <a:pPr lvl="2">
              <a:lnSpc>
                <a:spcPct val="90000"/>
              </a:lnSpc>
            </a:pPr>
            <a:r>
              <a:rPr lang="en-US" dirty="0" smtClean="0"/>
              <a:t>Most common SSI pathogens for the procedure</a:t>
            </a:r>
          </a:p>
          <a:p>
            <a:pPr lvl="2">
              <a:lnSpc>
                <a:spcPct val="90000"/>
              </a:lnSpc>
            </a:pPr>
            <a:r>
              <a:rPr lang="en-US" dirty="0" smtClean="0"/>
              <a:t>Published recommendations</a:t>
            </a:r>
            <a:endParaRPr lang="ar-S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Prevention Strategies:</a:t>
            </a:r>
            <a:endParaRPr lang="ar-SA" dirty="0"/>
          </a:p>
        </p:txBody>
      </p:sp>
      <p:sp>
        <p:nvSpPr>
          <p:cNvPr id="3" name="Content Placeholder 2"/>
          <p:cNvSpPr>
            <a:spLocks noGrp="1"/>
          </p:cNvSpPr>
          <p:nvPr>
            <p:ph idx="1"/>
          </p:nvPr>
        </p:nvSpPr>
        <p:spPr/>
        <p:txBody>
          <a:bodyPr>
            <a:normAutofit fontScale="92500" lnSpcReduction="20000"/>
          </a:bodyPr>
          <a:lstStyle/>
          <a:p>
            <a:pPr>
              <a:lnSpc>
                <a:spcPct val="75000"/>
              </a:lnSpc>
            </a:pPr>
            <a:r>
              <a:rPr lang="en-US" dirty="0" smtClean="0"/>
              <a:t>Nasal screen and decolonize only</a:t>
            </a:r>
          </a:p>
          <a:p>
            <a:pPr>
              <a:lnSpc>
                <a:spcPct val="75000"/>
              </a:lnSpc>
            </a:pPr>
            <a:endParaRPr lang="en-US" dirty="0" smtClean="0"/>
          </a:p>
          <a:p>
            <a:pPr>
              <a:lnSpc>
                <a:spcPct val="75000"/>
              </a:lnSpc>
              <a:buNone/>
            </a:pPr>
            <a:r>
              <a:rPr lang="en-US" dirty="0" smtClean="0"/>
              <a:t>   </a:t>
            </a:r>
            <a:r>
              <a:rPr lang="en-US" b="1" i="1" dirty="0" smtClean="0">
                <a:solidFill>
                  <a:srgbClr val="FF0000"/>
                </a:solidFill>
              </a:rPr>
              <a:t>Staphylococcus </a:t>
            </a:r>
            <a:r>
              <a:rPr lang="en-US" b="1" i="1" dirty="0" err="1" smtClean="0">
                <a:solidFill>
                  <a:srgbClr val="FF0000"/>
                </a:solidFill>
              </a:rPr>
              <a:t>aureus</a:t>
            </a:r>
            <a:r>
              <a:rPr lang="en-US" b="1" dirty="0" smtClean="0">
                <a:solidFill>
                  <a:srgbClr val="FF0000"/>
                </a:solidFill>
              </a:rPr>
              <a:t> </a:t>
            </a:r>
            <a:r>
              <a:rPr lang="en-US" dirty="0" smtClean="0"/>
              <a:t>carriers undergoing </a:t>
            </a:r>
          </a:p>
          <a:p>
            <a:pPr>
              <a:lnSpc>
                <a:spcPct val="75000"/>
              </a:lnSpc>
              <a:buNone/>
            </a:pPr>
            <a:endParaRPr lang="en-US" dirty="0" smtClean="0"/>
          </a:p>
          <a:p>
            <a:pPr>
              <a:lnSpc>
                <a:spcPct val="75000"/>
              </a:lnSpc>
              <a:buNone/>
            </a:pPr>
            <a:r>
              <a:rPr lang="en-US" dirty="0" smtClean="0"/>
              <a:t>    1) Elective cardiac</a:t>
            </a:r>
          </a:p>
          <a:p>
            <a:pPr>
              <a:lnSpc>
                <a:spcPct val="75000"/>
              </a:lnSpc>
              <a:buNone/>
            </a:pPr>
            <a:r>
              <a:rPr lang="en-US" dirty="0" smtClean="0"/>
              <a:t>    2) </a:t>
            </a:r>
            <a:r>
              <a:rPr lang="en-US" dirty="0" err="1" smtClean="0"/>
              <a:t>Orthopaedic</a:t>
            </a:r>
            <a:endParaRPr lang="en-US" dirty="0" smtClean="0"/>
          </a:p>
          <a:p>
            <a:pPr>
              <a:lnSpc>
                <a:spcPct val="75000"/>
              </a:lnSpc>
              <a:buNone/>
            </a:pPr>
            <a:r>
              <a:rPr lang="en-US" dirty="0" smtClean="0"/>
              <a:t>    3) Neurosurgery procedures with implants.</a:t>
            </a:r>
          </a:p>
          <a:p>
            <a:pPr>
              <a:lnSpc>
                <a:spcPct val="75000"/>
              </a:lnSpc>
              <a:buNone/>
            </a:pPr>
            <a:endParaRPr lang="en-US" dirty="0" smtClean="0"/>
          </a:p>
          <a:p>
            <a:pPr>
              <a:lnSpc>
                <a:spcPct val="75000"/>
              </a:lnSpc>
              <a:buNone/>
            </a:pPr>
            <a:r>
              <a:rPr lang="en-US" dirty="0" smtClean="0"/>
              <a:t>                                     USING</a:t>
            </a:r>
          </a:p>
          <a:p>
            <a:pPr>
              <a:lnSpc>
                <a:spcPct val="75000"/>
              </a:lnSpc>
              <a:buNone/>
            </a:pPr>
            <a:r>
              <a:rPr lang="en-US" b="1" dirty="0" smtClean="0">
                <a:solidFill>
                  <a:srgbClr val="0070C0"/>
                </a:solidFill>
              </a:rPr>
              <a:t>                 Preoperative </a:t>
            </a:r>
            <a:r>
              <a:rPr lang="en-US" b="1" u="sng" dirty="0" smtClean="0">
                <a:solidFill>
                  <a:srgbClr val="0070C0"/>
                </a:solidFill>
              </a:rPr>
              <a:t>mupirocin</a:t>
            </a:r>
            <a:r>
              <a:rPr lang="en-US" b="1" dirty="0" smtClean="0">
                <a:solidFill>
                  <a:srgbClr val="0070C0"/>
                </a:solidFill>
              </a:rPr>
              <a:t> therapy</a:t>
            </a:r>
          </a:p>
          <a:p>
            <a:pPr>
              <a:lnSpc>
                <a:spcPct val="75000"/>
              </a:lnSpc>
              <a:buNone/>
            </a:pPr>
            <a:endParaRPr lang="en-US" sz="2400" dirty="0" smtClean="0"/>
          </a:p>
          <a:p>
            <a:pPr>
              <a:lnSpc>
                <a:spcPct val="75000"/>
              </a:lnSpc>
            </a:pPr>
            <a:endParaRPr lang="en-US" sz="2400" dirty="0" smtClean="0"/>
          </a:p>
          <a:p>
            <a:pPr>
              <a:lnSpc>
                <a:spcPct val="75000"/>
              </a:lnSpc>
            </a:pPr>
            <a:r>
              <a:rPr lang="en-US" sz="2400" dirty="0" smtClean="0"/>
              <a:t>*Bode LGM, </a:t>
            </a:r>
            <a:r>
              <a:rPr lang="en-US" sz="2400" dirty="0" err="1" smtClean="0"/>
              <a:t>etal</a:t>
            </a:r>
            <a:r>
              <a:rPr lang="en-US" sz="2400" dirty="0" smtClean="0"/>
              <a:t>. Preventing SSI in nasal carriers of Staph </a:t>
            </a:r>
            <a:r>
              <a:rPr lang="en-US" sz="2400" dirty="0" err="1" smtClean="0"/>
              <a:t>aureus</a:t>
            </a:r>
            <a:r>
              <a:rPr lang="en-US" sz="2400" dirty="0" smtClean="0"/>
              <a:t>.  NEJM 2010;362:9-17 </a:t>
            </a:r>
          </a:p>
          <a:p>
            <a:pPr>
              <a:buNone/>
            </a:pPr>
            <a:endParaRPr lang="ar-S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Line-associated Bloodstream Infection </a:t>
            </a:r>
            <a:endParaRPr lang="ar-SA"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solidFill>
                  <a:srgbClr val="FF0000"/>
                </a:solidFill>
              </a:rPr>
              <a:t>Laboratory-confirmed bloodstream infection</a:t>
            </a:r>
          </a:p>
          <a:p>
            <a:pPr>
              <a:buNone/>
            </a:pPr>
            <a:r>
              <a:rPr lang="en-US" dirty="0" smtClean="0"/>
              <a:t>LCBI must meet at least 1 of the following criteria:</a:t>
            </a:r>
          </a:p>
          <a:p>
            <a:pPr marL="0" indent="0">
              <a:buNone/>
            </a:pPr>
            <a:r>
              <a:rPr lang="en-US" b="1" dirty="0" smtClean="0">
                <a:solidFill>
                  <a:srgbClr val="0070C0"/>
                </a:solidFill>
              </a:rPr>
              <a:t>Recognized pathogen </a:t>
            </a:r>
            <a:r>
              <a:rPr lang="en-US" dirty="0" smtClean="0"/>
              <a:t>cultured from 1 or more blood cultures and is not related to an infection at another site with </a:t>
            </a:r>
            <a:r>
              <a:rPr lang="en-US" b="1" dirty="0" smtClean="0">
                <a:solidFill>
                  <a:srgbClr val="C00000"/>
                </a:solidFill>
              </a:rPr>
              <a:t>one of the following</a:t>
            </a:r>
          </a:p>
          <a:p>
            <a:pPr marL="0" indent="0">
              <a:buNone/>
            </a:pPr>
            <a:r>
              <a:rPr lang="en-US" b="1" dirty="0" smtClean="0">
                <a:solidFill>
                  <a:srgbClr val="002060"/>
                </a:solidFill>
              </a:rPr>
              <a:t> Fever</a:t>
            </a:r>
            <a:r>
              <a:rPr lang="en-US" dirty="0" smtClean="0"/>
              <a:t> , </a:t>
            </a:r>
            <a:r>
              <a:rPr lang="en-US" b="1" dirty="0" smtClean="0">
                <a:solidFill>
                  <a:srgbClr val="002060"/>
                </a:solidFill>
              </a:rPr>
              <a:t>chills</a:t>
            </a:r>
            <a:r>
              <a:rPr lang="en-US" dirty="0" smtClean="0"/>
              <a:t>, or </a:t>
            </a:r>
            <a:r>
              <a:rPr lang="en-US" b="1" dirty="0" smtClean="0">
                <a:solidFill>
                  <a:srgbClr val="002060"/>
                </a:solidFill>
              </a:rPr>
              <a:t>hypotension</a:t>
            </a:r>
            <a:r>
              <a:rPr lang="en-US" dirty="0" smtClean="0"/>
              <a:t>  which is not related to other source or infection at another site.</a:t>
            </a:r>
          </a:p>
          <a:p>
            <a:pPr marL="0" indent="0">
              <a:buNone/>
            </a:pPr>
            <a:endParaRPr lang="en-US" dirty="0" smtClean="0"/>
          </a:p>
          <a:p>
            <a:endParaRPr lang="ar-SA"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92500" lnSpcReduction="10000"/>
          </a:bodyPr>
          <a:lstStyle/>
          <a:p>
            <a:pPr>
              <a:buNone/>
            </a:pPr>
            <a:r>
              <a:rPr lang="en-US" dirty="0" smtClean="0"/>
              <a:t> Common skin contaminant :</a:t>
            </a:r>
          </a:p>
          <a:p>
            <a:r>
              <a:rPr lang="en-US" b="1" dirty="0" err="1" smtClean="0"/>
              <a:t>Coag</a:t>
            </a:r>
            <a:r>
              <a:rPr lang="en-US" b="1" dirty="0" smtClean="0"/>
              <a:t> negative staph</a:t>
            </a:r>
            <a:r>
              <a:rPr lang="en-US" dirty="0" smtClean="0"/>
              <a:t> (gram positive </a:t>
            </a:r>
            <a:r>
              <a:rPr lang="en-US" dirty="0" err="1" smtClean="0"/>
              <a:t>cocci</a:t>
            </a:r>
            <a:r>
              <a:rPr lang="en-US" dirty="0" smtClean="0"/>
              <a:t>)</a:t>
            </a:r>
          </a:p>
          <a:p>
            <a:r>
              <a:rPr lang="en-US" b="1" dirty="0" err="1" smtClean="0"/>
              <a:t>Corynebacterium</a:t>
            </a:r>
            <a:r>
              <a:rPr lang="en-US" dirty="0" smtClean="0"/>
              <a:t> (gram positive rods)</a:t>
            </a:r>
          </a:p>
          <a:p>
            <a:r>
              <a:rPr lang="en-US" b="1" dirty="0" err="1" smtClean="0"/>
              <a:t>Propionibacterium</a:t>
            </a:r>
            <a:r>
              <a:rPr lang="en-US" b="1" dirty="0" smtClean="0"/>
              <a:t> acnes </a:t>
            </a:r>
            <a:r>
              <a:rPr lang="en-US" dirty="0" smtClean="0"/>
              <a:t>(anaerobic gram positive rods)</a:t>
            </a:r>
          </a:p>
          <a:p>
            <a:r>
              <a:rPr lang="en-US" b="1" dirty="0" smtClean="0"/>
              <a:t>Bacillus species</a:t>
            </a:r>
            <a:r>
              <a:rPr lang="en-US" dirty="0" smtClean="0"/>
              <a:t> (anaerobic gram positive rods)</a:t>
            </a:r>
          </a:p>
          <a:p>
            <a:pPr>
              <a:buNone/>
            </a:pPr>
            <a:endParaRPr lang="en-US" dirty="0" smtClean="0"/>
          </a:p>
          <a:p>
            <a:pPr>
              <a:buNone/>
            </a:pPr>
            <a:r>
              <a:rPr lang="en-US" dirty="0" smtClean="0"/>
              <a:t> is cultured from </a:t>
            </a:r>
            <a:r>
              <a:rPr lang="en-US" u="sng" dirty="0" smtClean="0">
                <a:solidFill>
                  <a:srgbClr val="FF0000"/>
                </a:solidFill>
              </a:rPr>
              <a:t>2 or more </a:t>
            </a:r>
            <a:r>
              <a:rPr lang="en-US" dirty="0" smtClean="0"/>
              <a:t>blood cultures drawn </a:t>
            </a:r>
            <a:r>
              <a:rPr lang="en-US" dirty="0" smtClean="0">
                <a:solidFill>
                  <a:srgbClr val="FF0000"/>
                </a:solidFill>
              </a:rPr>
              <a:t>on separate occasions.</a:t>
            </a:r>
            <a:endParaRPr lang="ar-S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Line-associated Bloodstream Infection </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sz="6000" b="0" i="0" u="none" strike="noStrike" baseline="0" dirty="0" smtClean="0">
                <a:solidFill>
                  <a:srgbClr val="0070C0"/>
                </a:solidFill>
                <a:latin typeface="TTE67A5460t00"/>
              </a:rPr>
              <a:t> A] For Clinicians:</a:t>
            </a:r>
          </a:p>
          <a:p>
            <a:r>
              <a:rPr lang="en-US" sz="4800" b="0" i="0" u="none" strike="noStrike" baseline="0" dirty="0" smtClean="0">
                <a:solidFill>
                  <a:srgbClr val="FF0000"/>
                </a:solidFill>
                <a:latin typeface="TTE11BBD90t00"/>
              </a:rPr>
              <a:t>1) Promptly remove unnecessary central lines</a:t>
            </a:r>
          </a:p>
          <a:p>
            <a:pPr marL="0" indent="0">
              <a:buNone/>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Perform daily audits to assess whether each central line is still needed</a:t>
            </a:r>
          </a:p>
          <a:p>
            <a:r>
              <a:rPr lang="en-US" sz="4800" b="0" i="0" u="none" strike="noStrike" baseline="0" dirty="0" smtClean="0">
                <a:solidFill>
                  <a:srgbClr val="0070C0"/>
                </a:solidFill>
                <a:latin typeface="TTE11BBD90t00"/>
              </a:rPr>
              <a:t>2) Follow proper insertion practices</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Perform hand hygiene before insertion</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Adhere to aseptic technique</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Use maximal sterile barrier precautions (i.e., mask, cap, gown, sterile gloves, and sterile </a:t>
            </a:r>
            <a:r>
              <a:rPr lang="en-US" b="0" i="0" u="none" strike="noStrike" baseline="0" dirty="0" err="1" smtClean="0">
                <a:solidFill>
                  <a:srgbClr val="252525"/>
                </a:solidFill>
                <a:latin typeface="TTE11BBD90t00"/>
              </a:rPr>
              <a:t>fullbody</a:t>
            </a:r>
            <a:endParaRPr lang="en-US" b="0" i="0" u="none" strike="noStrike" baseline="0" dirty="0" smtClean="0">
              <a:solidFill>
                <a:srgbClr val="252525"/>
              </a:solidFill>
              <a:latin typeface="TTE11BBD90t00"/>
            </a:endParaRPr>
          </a:p>
          <a:p>
            <a:pPr>
              <a:buFont typeface="Wingdings" pitchFamily="2" charset="2"/>
              <a:buChar char="v"/>
            </a:pPr>
            <a:r>
              <a:rPr lang="en-US" b="0" i="0" u="none" strike="noStrike" baseline="0" dirty="0" smtClean="0">
                <a:solidFill>
                  <a:srgbClr val="252525"/>
                </a:solidFill>
                <a:latin typeface="TTE11BBD90t00"/>
              </a:rPr>
              <a:t>             drape)</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Perform skin antisepsis with &gt;0.5% </a:t>
            </a:r>
            <a:r>
              <a:rPr lang="en-US" b="0" i="0" u="none" strike="noStrike" baseline="0" dirty="0" err="1" smtClean="0">
                <a:solidFill>
                  <a:srgbClr val="252525"/>
                </a:solidFill>
                <a:latin typeface="TTE11BBD90t00"/>
              </a:rPr>
              <a:t>chlorhexidine</a:t>
            </a:r>
            <a:r>
              <a:rPr lang="en-US" b="0" i="0" u="none" strike="noStrike" baseline="0" dirty="0" smtClean="0">
                <a:solidFill>
                  <a:srgbClr val="252525"/>
                </a:solidFill>
                <a:latin typeface="TTE11BBD90t00"/>
              </a:rPr>
              <a:t> with alcohol</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Choose the best site to minimize infections </a:t>
            </a:r>
            <a:r>
              <a:rPr lang="en-US" b="0" i="0" u="none" strike="noStrike" baseline="0" dirty="0" err="1" smtClean="0">
                <a:solidFill>
                  <a:srgbClr val="252525"/>
                </a:solidFill>
                <a:latin typeface="TTE11BBD90t00"/>
              </a:rPr>
              <a:t>andmechanical</a:t>
            </a:r>
            <a:r>
              <a:rPr lang="en-US" b="0" i="0" u="none" strike="noStrike" baseline="0" dirty="0" smtClean="0">
                <a:solidFill>
                  <a:srgbClr val="252525"/>
                </a:solidFill>
                <a:latin typeface="TTE11BBD90t00"/>
              </a:rPr>
              <a:t> complications</a:t>
            </a:r>
          </a:p>
          <a:p>
            <a:pPr marL="0" indent="0">
              <a:buNone/>
            </a:pPr>
            <a:r>
              <a:rPr lang="en-US" dirty="0">
                <a:solidFill>
                  <a:srgbClr val="252525"/>
                </a:solidFill>
                <a:latin typeface="Courier"/>
              </a:rPr>
              <a:t> </a:t>
            </a:r>
            <a:r>
              <a:rPr lang="en-US" dirty="0" smtClean="0">
                <a:solidFill>
                  <a:srgbClr val="252525"/>
                </a:solidFill>
                <a:latin typeface="Courier"/>
              </a:rPr>
              <a:t>         (</a:t>
            </a:r>
            <a:r>
              <a:rPr lang="en-US" b="0" i="0" u="none" strike="noStrike" baseline="0" dirty="0" smtClean="0">
                <a:solidFill>
                  <a:srgbClr val="252525"/>
                </a:solidFill>
                <a:latin typeface="Courier"/>
              </a:rPr>
              <a:t> </a:t>
            </a:r>
            <a:r>
              <a:rPr lang="en-US" b="0" i="0" u="none" strike="noStrike" baseline="0" dirty="0" smtClean="0">
                <a:solidFill>
                  <a:srgbClr val="252525"/>
                </a:solidFill>
                <a:latin typeface="TTE11BBD90t00"/>
              </a:rPr>
              <a:t>Avoid femoral site in adult patients )</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Cover the site with sterile gauze or sterile, transparent, semipermeable dressings</a:t>
            </a:r>
          </a:p>
          <a:p>
            <a:pPr marL="0" indent="0">
              <a:buNone/>
            </a:pPr>
            <a:endParaRPr lang="en-US" dirty="0"/>
          </a:p>
        </p:txBody>
      </p:sp>
    </p:spTree>
    <p:extLst>
      <p:ext uri="{BB962C8B-B14F-4D97-AF65-F5344CB8AC3E}">
        <p14:creationId xmlns:p14="http://schemas.microsoft.com/office/powerpoint/2010/main" val="193229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Colonization VS infection</a:t>
            </a:r>
          </a:p>
          <a:p>
            <a:pPr>
              <a:buNone/>
            </a:pPr>
            <a:r>
              <a:rPr lang="en-US" dirty="0" smtClean="0"/>
              <a:t>    The </a:t>
            </a:r>
            <a:r>
              <a:rPr lang="en-US" dirty="0"/>
              <a:t>presence of microorganisms on skin, on mucous membranes, in open wounds, or in excretions or secretions but are not causing adverse clinical signs or </a:t>
            </a:r>
            <a:r>
              <a:rPr lang="en-US" dirty="0" smtClean="0"/>
              <a:t>symptoms.</a:t>
            </a:r>
            <a:endParaRPr lang="en-US" dirty="0"/>
          </a:p>
        </p:txBody>
      </p:sp>
    </p:spTree>
    <p:extLst>
      <p:ext uri="{BB962C8B-B14F-4D97-AF65-F5344CB8AC3E}">
        <p14:creationId xmlns:p14="http://schemas.microsoft.com/office/powerpoint/2010/main" val="18116206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marL="0" indent="0">
              <a:buNone/>
            </a:pPr>
            <a:r>
              <a:rPr lang="en-US" sz="6000" b="0" i="0" u="none" strike="noStrike" baseline="0" dirty="0" smtClean="0">
                <a:solidFill>
                  <a:srgbClr val="7D7A00"/>
                </a:solidFill>
                <a:latin typeface="TTE67A5460t00"/>
              </a:rPr>
              <a:t> </a:t>
            </a:r>
            <a:r>
              <a:rPr lang="en-US" sz="6000" b="0" i="0" u="none" strike="noStrike" baseline="0" dirty="0" smtClean="0">
                <a:solidFill>
                  <a:srgbClr val="FF0000"/>
                </a:solidFill>
                <a:latin typeface="TTE67A5460t00"/>
              </a:rPr>
              <a:t>B] </a:t>
            </a:r>
            <a:r>
              <a:rPr lang="en-US" sz="5100" b="0" i="0" u="none" strike="noStrike" baseline="0" dirty="0" smtClean="0">
                <a:solidFill>
                  <a:srgbClr val="FF0000"/>
                </a:solidFill>
                <a:latin typeface="TTE67A5460t00"/>
              </a:rPr>
              <a:t>For Facilities</a:t>
            </a:r>
            <a:r>
              <a:rPr lang="en-US" sz="6000" b="0" i="0" u="none" strike="noStrike" baseline="0" dirty="0" smtClean="0">
                <a:solidFill>
                  <a:srgbClr val="7D7A00"/>
                </a:solidFill>
                <a:latin typeface="TTE67A5460t00"/>
              </a:rPr>
              <a:t>:</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Empower staff to stop </a:t>
            </a:r>
            <a:r>
              <a:rPr lang="en-US" b="0" i="0" u="none" strike="noStrike" baseline="0" dirty="0" err="1" smtClean="0">
                <a:solidFill>
                  <a:srgbClr val="252525"/>
                </a:solidFill>
                <a:latin typeface="TTE11BBD90t00"/>
              </a:rPr>
              <a:t>nonemergent</a:t>
            </a:r>
            <a:endParaRPr lang="en-US" b="0" i="0" u="none" strike="noStrike" baseline="0" dirty="0" smtClean="0">
              <a:solidFill>
                <a:srgbClr val="252525"/>
              </a:solidFill>
              <a:latin typeface="TTE11BBD90t00"/>
            </a:endParaRPr>
          </a:p>
          <a:p>
            <a:pPr marL="0" indent="0">
              <a:buNone/>
            </a:pPr>
            <a:r>
              <a:rPr lang="en-US" b="0" i="0" u="none" strike="noStrike" baseline="0" dirty="0" smtClean="0">
                <a:solidFill>
                  <a:srgbClr val="252525"/>
                </a:solidFill>
                <a:latin typeface="TTE11BBD90t00"/>
              </a:rPr>
              <a:t>       insertion if proper procedures are not followed.</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“Bundle” supplies (e.g., in a kit) to ensure items are readily available for      use</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Provide the checklist above to clinicians, to ensure all insertion practices are followed</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Ensure efficient access to hand hygiene</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Monitor and provide prompt feedback for adherence to hand hygiene</a:t>
            </a:r>
          </a:p>
          <a:p>
            <a:pPr marL="0" indent="0">
              <a:buNone/>
            </a:pPr>
            <a:r>
              <a:rPr lang="en-US" dirty="0">
                <a:solidFill>
                  <a:srgbClr val="252525"/>
                </a:solidFill>
                <a:latin typeface="TTE11BBD90t00"/>
              </a:rPr>
              <a:t> </a:t>
            </a:r>
            <a:r>
              <a:rPr lang="en-US" dirty="0" smtClean="0">
                <a:solidFill>
                  <a:srgbClr val="252525"/>
                </a:solidFill>
                <a:latin typeface="TTE11BBD90t00"/>
              </a:rPr>
              <a:t>   </a:t>
            </a:r>
            <a:endParaRPr lang="en-US" b="0" i="0" u="none" strike="noStrike" baseline="0" dirty="0" smtClean="0">
              <a:solidFill>
                <a:srgbClr val="252525"/>
              </a:solidFill>
              <a:latin typeface="TTE11BBD90t00"/>
            </a:endParaRP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Provide recurring education sessions on central line insertion, handling </a:t>
            </a:r>
            <a:r>
              <a:rPr lang="en-US" b="0" i="0" u="none" strike="noStrike" baseline="0" dirty="0" err="1" smtClean="0">
                <a:solidFill>
                  <a:srgbClr val="252525"/>
                </a:solidFill>
                <a:latin typeface="TTE11BBD90t00"/>
              </a:rPr>
              <a:t>andmaintenance</a:t>
            </a:r>
            <a:endParaRPr lang="en-US" dirty="0"/>
          </a:p>
        </p:txBody>
      </p:sp>
    </p:spTree>
    <p:extLst>
      <p:ext uri="{BB962C8B-B14F-4D97-AF65-F5344CB8AC3E}">
        <p14:creationId xmlns:p14="http://schemas.microsoft.com/office/powerpoint/2010/main" val="1766640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fontAlgn="base">
              <a:spcAft>
                <a:spcPct val="0"/>
              </a:spcAft>
              <a:defRPr/>
            </a:pPr>
            <a:r>
              <a:rPr lang="en-GB" b="1" dirty="0" smtClean="0">
                <a:latin typeface="Arial" charset="0"/>
                <a:cs typeface="Arial" charset="0"/>
              </a:rPr>
              <a:t>LOWER RESPIRATORY TRACT INFECTIONS</a:t>
            </a:r>
          </a:p>
        </p:txBody>
      </p:sp>
      <p:sp>
        <p:nvSpPr>
          <p:cNvPr id="3" name="Content Placeholder 2"/>
          <p:cNvSpPr>
            <a:spLocks noGrp="1"/>
          </p:cNvSpPr>
          <p:nvPr>
            <p:ph idx="1"/>
          </p:nvPr>
        </p:nvSpPr>
        <p:spPr/>
        <p:txBody>
          <a:bodyPr>
            <a:normAutofit fontScale="92500" lnSpcReduction="10000"/>
          </a:bodyPr>
          <a:lstStyle/>
          <a:p>
            <a:pPr marL="0" lvl="0" indent="0" fontAlgn="base">
              <a:spcBef>
                <a:spcPct val="0"/>
              </a:spcBef>
              <a:spcAft>
                <a:spcPct val="0"/>
              </a:spcAft>
              <a:buNone/>
              <a:defRPr/>
            </a:pPr>
            <a:endParaRPr lang="en-GB" sz="2800" b="1" dirty="0" smtClean="0">
              <a:solidFill>
                <a:srgbClr val="FF0000"/>
              </a:solidFill>
              <a:latin typeface="Arial" charset="0"/>
              <a:cs typeface="Arial" charset="0"/>
            </a:endParaRPr>
          </a:p>
          <a:p>
            <a:pPr marL="0" lvl="0" indent="0" fontAlgn="base">
              <a:spcBef>
                <a:spcPct val="0"/>
              </a:spcBef>
              <a:spcAft>
                <a:spcPct val="0"/>
              </a:spcAft>
              <a:buNone/>
              <a:defRPr/>
            </a:pPr>
            <a:r>
              <a:rPr lang="en-GB" dirty="0" smtClean="0">
                <a:latin typeface="Arial" charset="0"/>
                <a:cs typeface="Arial" charset="0"/>
              </a:rPr>
              <a:t>Mechanical ventilation.</a:t>
            </a:r>
          </a:p>
          <a:p>
            <a:pPr marL="0" lvl="0" indent="0" fontAlgn="base">
              <a:spcBef>
                <a:spcPct val="0"/>
              </a:spcBef>
              <a:spcAft>
                <a:spcPct val="0"/>
              </a:spcAft>
              <a:buNone/>
              <a:defRPr/>
            </a:pPr>
            <a:r>
              <a:rPr lang="en-GB" dirty="0" smtClean="0">
                <a:latin typeface="Arial" charset="0"/>
                <a:cs typeface="Arial" charset="0"/>
              </a:rPr>
              <a:t>Aspiration.</a:t>
            </a:r>
          </a:p>
          <a:p>
            <a:pPr marL="0" lvl="0" indent="0" fontAlgn="base">
              <a:spcBef>
                <a:spcPct val="0"/>
              </a:spcBef>
              <a:spcAft>
                <a:spcPct val="0"/>
              </a:spcAft>
              <a:buNone/>
              <a:defRPr/>
            </a:pPr>
            <a:r>
              <a:rPr lang="en-US" dirty="0" smtClean="0"/>
              <a:t>VAP is one of the most common infections acquired by adults and children in intensive care units .</a:t>
            </a:r>
          </a:p>
          <a:p>
            <a:pPr marL="0" lvl="0" indent="0" fontAlgn="base">
              <a:spcBef>
                <a:spcPct val="0"/>
              </a:spcBef>
              <a:spcAft>
                <a:spcPct val="0"/>
              </a:spcAft>
              <a:buNone/>
              <a:defRPr/>
            </a:pPr>
            <a:r>
              <a:rPr lang="en-US" dirty="0" smtClean="0"/>
              <a:t>VAP is a cause of significant patient morbidity and mortality, increased utilization of healthcare resources, and excess cost. </a:t>
            </a:r>
          </a:p>
          <a:p>
            <a:pPr marL="0" lvl="0" indent="0" fontAlgn="base">
              <a:spcBef>
                <a:spcPct val="0"/>
              </a:spcBef>
              <a:spcAft>
                <a:spcPct val="0"/>
              </a:spcAft>
              <a:buNone/>
              <a:defRPr/>
            </a:pPr>
            <a:endParaRPr lang="en-US" dirty="0" smtClean="0"/>
          </a:p>
          <a:p>
            <a:pPr marL="0" lvl="0" indent="0" fontAlgn="base">
              <a:spcBef>
                <a:spcPct val="0"/>
              </a:spcBef>
              <a:spcAft>
                <a:spcPct val="0"/>
              </a:spcAft>
              <a:buNone/>
              <a:defRPr/>
            </a:pPr>
            <a:r>
              <a:rPr lang="en-US" dirty="0" smtClean="0"/>
              <a:t>The mortality attributable to VAP may exceed 10%</a:t>
            </a:r>
            <a:endParaRPr lang="en-US" baseline="30000" dirty="0" smtClean="0"/>
          </a:p>
          <a:p>
            <a:pPr marL="0" lvl="0" indent="0" fontAlgn="base">
              <a:spcBef>
                <a:spcPct val="0"/>
              </a:spcBef>
              <a:spcAft>
                <a:spcPct val="0"/>
              </a:spcAft>
              <a:buNone/>
              <a:defRPr/>
            </a:pPr>
            <a:endParaRPr lang="en-GB" dirty="0" smtClean="0">
              <a:latin typeface="Arial" charset="0"/>
              <a:cs typeface="Arial" charset="0"/>
            </a:endParaRPr>
          </a:p>
          <a:p>
            <a:pPr marL="0" lvl="0" indent="0" fontAlgn="base">
              <a:spcBef>
                <a:spcPct val="0"/>
              </a:spcBef>
              <a:spcAft>
                <a:spcPct val="0"/>
              </a:spcAft>
              <a:buNone/>
              <a:defRPr/>
            </a:pPr>
            <a:endParaRPr lang="en-GB" dirty="0" smtClean="0">
              <a:latin typeface="Arial" charset="0"/>
              <a:cs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Arial" charset="0"/>
                <a:cs typeface="Arial" charset="0"/>
              </a:rPr>
              <a:t>LOWER RESPIRATORY TRACT INFECTIONS</a:t>
            </a:r>
            <a:endParaRPr lang="ar-SA" dirty="0"/>
          </a:p>
        </p:txBody>
      </p:sp>
      <p:sp>
        <p:nvSpPr>
          <p:cNvPr id="3" name="Content Placeholder 2"/>
          <p:cNvSpPr>
            <a:spLocks noGrp="1"/>
          </p:cNvSpPr>
          <p:nvPr>
            <p:ph idx="1"/>
          </p:nvPr>
        </p:nvSpPr>
        <p:spPr/>
        <p:txBody>
          <a:bodyPr/>
          <a:lstStyle/>
          <a:p>
            <a:pPr lvl="0"/>
            <a:r>
              <a:rPr lang="en-GB" dirty="0" smtClean="0">
                <a:latin typeface="Arial" charset="0"/>
                <a:cs typeface="Arial" charset="0"/>
              </a:rPr>
              <a:t>Mechanical ventilation</a:t>
            </a:r>
          </a:p>
          <a:p>
            <a:pPr lvl="0">
              <a:buNone/>
            </a:pPr>
            <a:r>
              <a:rPr lang="en-US" dirty="0" smtClean="0"/>
              <a:t>Patients most at risk are those who are critically ill, in particular patients who are mechanically ventilated.</a:t>
            </a:r>
          </a:p>
          <a:p>
            <a:pPr lvl="0">
              <a:buNone/>
            </a:pPr>
            <a:r>
              <a:rPr lang="en-US" dirty="0" smtClean="0"/>
              <a:t>Pneumonia is the most frequently reported infection in intensive care unit patients, predominantly in mechanically ventilated individuals</a:t>
            </a:r>
          </a:p>
          <a:p>
            <a:pPr lvl="0">
              <a:buNone/>
            </a:pPr>
            <a:endParaRPr lang="en-GB" dirty="0" smtClean="0">
              <a:latin typeface="Arial" charset="0"/>
              <a:cs typeface="Arial" charset="0"/>
            </a:endParaRPr>
          </a:p>
          <a:p>
            <a:endParaRPr lang="ar-SA"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Pathogenesis of and risk factors for VAP</a:t>
            </a:r>
            <a:endParaRPr lang="ar-SA" dirty="0"/>
          </a:p>
        </p:txBody>
      </p:sp>
      <p:sp>
        <p:nvSpPr>
          <p:cNvPr id="3" name="Content Placeholder 2"/>
          <p:cNvSpPr>
            <a:spLocks noGrp="1"/>
          </p:cNvSpPr>
          <p:nvPr>
            <p:ph idx="1"/>
          </p:nvPr>
        </p:nvSpPr>
        <p:spPr/>
        <p:txBody>
          <a:bodyPr/>
          <a:lstStyle/>
          <a:p>
            <a:r>
              <a:rPr lang="en-US" dirty="0" smtClean="0"/>
              <a:t>The 3 most common mechanisms by which VAP develops:</a:t>
            </a:r>
          </a:p>
          <a:p>
            <a:r>
              <a:rPr lang="en-US" i="1" dirty="0" err="1" smtClean="0"/>
              <a:t>i</a:t>
            </a:r>
            <a:r>
              <a:rPr lang="en-US" i="1" dirty="0" smtClean="0"/>
              <a:t>.</a:t>
            </a:r>
            <a:r>
              <a:rPr lang="en-US" dirty="0" smtClean="0"/>
              <a:t> Aspiration of secretions</a:t>
            </a:r>
          </a:p>
          <a:p>
            <a:r>
              <a:rPr lang="en-US" i="1" dirty="0" smtClean="0"/>
              <a:t>ii.</a:t>
            </a:r>
            <a:r>
              <a:rPr lang="en-US" dirty="0" smtClean="0"/>
              <a:t> Colonization of the aerodigestive tract</a:t>
            </a:r>
          </a:p>
          <a:p>
            <a:r>
              <a:rPr lang="en-US" i="1" dirty="0" smtClean="0"/>
              <a:t>iii.</a:t>
            </a:r>
            <a:r>
              <a:rPr lang="en-US" dirty="0" smtClean="0"/>
              <a:t> Use of contaminated equipment</a:t>
            </a:r>
          </a:p>
          <a:p>
            <a:endParaRPr lang="ar-SA"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2400" dirty="0" smtClean="0"/>
              <a:t>Transmission of multidrug-resistant/marker organisms</a:t>
            </a:r>
            <a:br>
              <a:rPr lang="en-US" sz="2400" dirty="0" smtClean="0"/>
            </a:br>
            <a:endParaRPr lang="ar-SA" dirty="0"/>
          </a:p>
        </p:txBody>
      </p:sp>
      <p:sp>
        <p:nvSpPr>
          <p:cNvPr id="3" name="Content Placeholder 2"/>
          <p:cNvSpPr>
            <a:spLocks noGrp="1"/>
          </p:cNvSpPr>
          <p:nvPr>
            <p:ph idx="1"/>
          </p:nvPr>
        </p:nvSpPr>
        <p:spPr/>
        <p:txBody>
          <a:bodyPr/>
          <a:lstStyle/>
          <a:p>
            <a:pPr lvl="2">
              <a:lnSpc>
                <a:spcPct val="90000"/>
              </a:lnSpc>
            </a:pPr>
            <a:r>
              <a:rPr lang="en-US" sz="3200" dirty="0" smtClean="0">
                <a:latin typeface="Arabic Typesetting" pitchFamily="66" charset="-78"/>
                <a:cs typeface="Arabic Typesetting" pitchFamily="66" charset="-78"/>
              </a:rPr>
              <a:t>MRSA</a:t>
            </a:r>
          </a:p>
          <a:p>
            <a:pPr lvl="2">
              <a:lnSpc>
                <a:spcPct val="90000"/>
              </a:lnSpc>
            </a:pPr>
            <a:r>
              <a:rPr lang="en-US" sz="3200" dirty="0" smtClean="0">
                <a:latin typeface="Arabic Typesetting" pitchFamily="66" charset="-78"/>
                <a:cs typeface="Arabic Typesetting" pitchFamily="66" charset="-78"/>
              </a:rPr>
              <a:t>VRE</a:t>
            </a:r>
          </a:p>
          <a:p>
            <a:pPr lvl="2">
              <a:lnSpc>
                <a:spcPct val="90000"/>
              </a:lnSpc>
            </a:pPr>
            <a:r>
              <a:rPr lang="en-US" sz="3200" dirty="0" err="1" smtClean="0">
                <a:latin typeface="Arabic Typesetting" pitchFamily="66" charset="-78"/>
                <a:cs typeface="Arabic Typesetting" pitchFamily="66" charset="-78"/>
              </a:rPr>
              <a:t>Carbapenem</a:t>
            </a:r>
            <a:r>
              <a:rPr lang="en-US" sz="3200" dirty="0" smtClean="0">
                <a:latin typeface="Arabic Typesetting" pitchFamily="66" charset="-78"/>
                <a:cs typeface="Arabic Typesetting" pitchFamily="66" charset="-78"/>
              </a:rPr>
              <a:t>-resistant </a:t>
            </a:r>
            <a:r>
              <a:rPr lang="en-US" sz="3200" i="1" dirty="0" smtClean="0">
                <a:latin typeface="Arabic Typesetting" pitchFamily="66" charset="-78"/>
                <a:cs typeface="Arabic Typesetting" pitchFamily="66" charset="-78"/>
              </a:rPr>
              <a:t>Acinetobacter</a:t>
            </a:r>
          </a:p>
          <a:p>
            <a:pPr lvl="2">
              <a:lnSpc>
                <a:spcPct val="90000"/>
              </a:lnSpc>
            </a:pPr>
            <a:r>
              <a:rPr lang="en-US" sz="3200" dirty="0" smtClean="0">
                <a:latin typeface="Arabic Typesetting" pitchFamily="66" charset="-78"/>
                <a:cs typeface="Arabic Typesetting" pitchFamily="66" charset="-78"/>
              </a:rPr>
              <a:t>ESBL-producing organisms → MDR </a:t>
            </a:r>
            <a:r>
              <a:rPr lang="en-US" sz="3200" i="1" dirty="0" err="1" smtClean="0">
                <a:latin typeface="Arabic Typesetting" pitchFamily="66" charset="-78"/>
                <a:cs typeface="Arabic Typesetting" pitchFamily="66" charset="-78"/>
              </a:rPr>
              <a:t>Enterobacteriaceae</a:t>
            </a:r>
            <a:endParaRPr lang="en-US" sz="3200" i="1" dirty="0" smtClean="0">
              <a:latin typeface="Arabic Typesetting" pitchFamily="66" charset="-78"/>
              <a:cs typeface="Arabic Typesetting" pitchFamily="66" charset="-78"/>
            </a:endParaRPr>
          </a:p>
          <a:p>
            <a:pPr lvl="2">
              <a:lnSpc>
                <a:spcPct val="90000"/>
              </a:lnSpc>
            </a:pPr>
            <a:r>
              <a:rPr lang="en-US" sz="3200" i="1" dirty="0" smtClean="0">
                <a:latin typeface="Arabic Typesetting" pitchFamily="66" charset="-78"/>
                <a:cs typeface="Arabic Typesetting" pitchFamily="66" charset="-78"/>
              </a:rPr>
              <a:t>C. </a:t>
            </a:r>
            <a:r>
              <a:rPr lang="en-US" sz="3200" i="1" dirty="0" err="1" smtClean="0">
                <a:latin typeface="Arabic Typesetting" pitchFamily="66" charset="-78"/>
                <a:cs typeface="Arabic Typesetting" pitchFamily="66" charset="-78"/>
              </a:rPr>
              <a:t>difficile</a:t>
            </a:r>
            <a:endParaRPr lang="en-US" sz="3200" i="1" dirty="0" smtClean="0">
              <a:latin typeface="Arabic Typesetting" pitchFamily="66" charset="-78"/>
              <a:cs typeface="Arabic Typesetting" pitchFamily="66" charset="-78"/>
            </a:endParaRPr>
          </a:p>
          <a:p>
            <a:pPr lvl="2">
              <a:lnSpc>
                <a:spcPct val="90000"/>
              </a:lnSpc>
            </a:pPr>
            <a:r>
              <a:rPr lang="en-US" sz="3200" i="1" dirty="0" err="1" smtClean="0">
                <a:latin typeface="Arabic Typesetting" pitchFamily="66" charset="-78"/>
                <a:cs typeface="Arabic Typesetting" pitchFamily="66" charset="-78"/>
              </a:rPr>
              <a:t>Aspergillus</a:t>
            </a:r>
            <a:r>
              <a:rPr lang="en-US" sz="3200" i="1" dirty="0" smtClean="0">
                <a:latin typeface="Arabic Typesetting" pitchFamily="66" charset="-78"/>
                <a:cs typeface="Arabic Typesetting" pitchFamily="66" charset="-78"/>
              </a:rPr>
              <a:t> in</a:t>
            </a:r>
            <a:r>
              <a:rPr lang="en-US" sz="3200" dirty="0" smtClean="0">
                <a:latin typeface="Arabic Typesetting" pitchFamily="66" charset="-78"/>
                <a:cs typeface="Arabic Typesetting" pitchFamily="66" charset="-78"/>
              </a:rPr>
              <a:t> </a:t>
            </a:r>
            <a:r>
              <a:rPr lang="en-US" sz="3200" dirty="0" err="1" smtClean="0">
                <a:latin typeface="Arabic Typesetting" pitchFamily="66" charset="-78"/>
                <a:cs typeface="Arabic Typesetting" pitchFamily="66" charset="-78"/>
              </a:rPr>
              <a:t>immunocompromised</a:t>
            </a:r>
            <a:r>
              <a:rPr lang="en-US" sz="3200" dirty="0" smtClean="0">
                <a:latin typeface="Arabic Typesetting" pitchFamily="66" charset="-78"/>
                <a:cs typeface="Arabic Typesetting" pitchFamily="66" charset="-78"/>
              </a:rPr>
              <a:t> patient .</a:t>
            </a:r>
          </a:p>
          <a:p>
            <a:pPr lvl="2">
              <a:lnSpc>
                <a:spcPct val="90000"/>
              </a:lnSpc>
            </a:pPr>
            <a:r>
              <a:rPr lang="en-US" sz="3200" dirty="0" smtClean="0">
                <a:latin typeface="Arabic Typesetting" pitchFamily="66" charset="-78"/>
                <a:cs typeface="Arabic Typesetting" pitchFamily="66" charset="-78"/>
              </a:rPr>
              <a:t>Tuberculosis (MDR).</a:t>
            </a:r>
          </a:p>
          <a:p>
            <a:endParaRPr lang="ar-SA"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2" algn="ctr" rtl="0">
              <a:spcBef>
                <a:spcPct val="0"/>
              </a:spcBef>
            </a:pPr>
            <a:r>
              <a:rPr lang="en-US" sz="4900" b="1" dirty="0" smtClean="0">
                <a:solidFill>
                  <a:srgbClr val="C00000"/>
                </a:solidFill>
                <a:latin typeface="Arabic Typesetting" pitchFamily="66" charset="-78"/>
                <a:cs typeface="Arabic Typesetting" pitchFamily="66" charset="-78"/>
              </a:rPr>
              <a:t>MRSA  : </a:t>
            </a:r>
            <a:r>
              <a:rPr lang="en-US" sz="3200" dirty="0" smtClean="0">
                <a:latin typeface="Arabic Typesetting" pitchFamily="66" charset="-78"/>
                <a:cs typeface="Arabic Typesetting" pitchFamily="66" charset="-78"/>
              </a:rPr>
              <a:t> </a:t>
            </a:r>
            <a:r>
              <a:rPr lang="en-US" sz="3200" dirty="0" smtClean="0"/>
              <a:t>Background: Impact</a:t>
            </a:r>
            <a:br>
              <a:rPr lang="en-US" sz="3200" dirty="0" smtClean="0"/>
            </a:br>
            <a:r>
              <a:rPr lang="en-US" sz="3200" dirty="0" smtClean="0">
                <a:latin typeface="Arabic Typesetting" pitchFamily="66" charset="-78"/>
                <a:cs typeface="Arabic Typesetting" pitchFamily="66" charset="-78"/>
              </a:rPr>
              <a:t/>
            </a:r>
            <a:br>
              <a:rPr lang="en-US" sz="3200" dirty="0" smtClean="0">
                <a:latin typeface="Arabic Typesetting" pitchFamily="66" charset="-78"/>
                <a:cs typeface="Arabic Typesetting" pitchFamily="66" charset="-78"/>
              </a:rPr>
            </a:br>
            <a:endParaRPr lang="ar-SA"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a:t>
            </a:r>
            <a:r>
              <a:rPr lang="en-US" i="1" dirty="0" smtClean="0"/>
              <a:t>Staphylococcus </a:t>
            </a:r>
            <a:r>
              <a:rPr lang="en-US" i="1" dirty="0" err="1" smtClean="0"/>
              <a:t>aureus</a:t>
            </a:r>
            <a:r>
              <a:rPr lang="en-US" i="1" dirty="0" smtClean="0"/>
              <a:t> is common cause of healthcare associated</a:t>
            </a:r>
          </a:p>
          <a:p>
            <a:pPr>
              <a:buNone/>
            </a:pPr>
            <a:r>
              <a:rPr lang="en-US" dirty="0" smtClean="0"/>
              <a:t>    infections</a:t>
            </a:r>
          </a:p>
          <a:p>
            <a:pPr>
              <a:buNone/>
            </a:pPr>
            <a:r>
              <a:rPr lang="en-US" dirty="0" smtClean="0"/>
              <a:t>   Second most common overall cause of healthcare associated</a:t>
            </a:r>
          </a:p>
          <a:p>
            <a:r>
              <a:rPr lang="en-US" dirty="0" smtClean="0"/>
              <a:t>infections reported .</a:t>
            </a:r>
          </a:p>
          <a:p>
            <a:pPr>
              <a:buNone/>
            </a:pPr>
            <a:r>
              <a:rPr lang="en-US" dirty="0" smtClean="0"/>
              <a:t>• </a:t>
            </a:r>
            <a:r>
              <a:rPr lang="en-US" dirty="0" err="1" smtClean="0"/>
              <a:t>Coagulase</a:t>
            </a:r>
            <a:r>
              <a:rPr lang="en-US" dirty="0" smtClean="0"/>
              <a:t>-negative staphylococci  15%,    </a:t>
            </a:r>
            <a:r>
              <a:rPr lang="en-US" i="1" dirty="0" smtClean="0">
                <a:solidFill>
                  <a:srgbClr val="C00000"/>
                </a:solidFill>
              </a:rPr>
              <a:t>S. </a:t>
            </a:r>
            <a:r>
              <a:rPr lang="en-US" i="1" dirty="0" err="1" smtClean="0">
                <a:solidFill>
                  <a:srgbClr val="C00000"/>
                </a:solidFill>
              </a:rPr>
              <a:t>aureu</a:t>
            </a:r>
            <a:r>
              <a:rPr lang="en-US" i="1" dirty="0" smtClean="0">
                <a:solidFill>
                  <a:srgbClr val="C00000"/>
                </a:solidFill>
              </a:rPr>
              <a:t> 14%</a:t>
            </a:r>
            <a:endParaRPr lang="ar-SA" dirty="0" smtClean="0">
              <a:solidFill>
                <a:srgbClr val="C00000"/>
              </a:solidFill>
            </a:endParaRPr>
          </a:p>
          <a:p>
            <a:pPr>
              <a:buNone/>
            </a:pPr>
            <a:r>
              <a:rPr lang="en-US" dirty="0" smtClean="0"/>
              <a:t>• Most common cause of </a:t>
            </a:r>
          </a:p>
          <a:p>
            <a:pPr>
              <a:buNone/>
            </a:pPr>
            <a:r>
              <a:rPr lang="en-US" dirty="0" smtClean="0"/>
              <a:t>     a) surgical site infections( 30%) </a:t>
            </a:r>
          </a:p>
          <a:p>
            <a:pPr>
              <a:buNone/>
            </a:pPr>
            <a:r>
              <a:rPr lang="en-US" dirty="0" smtClean="0"/>
              <a:t>     b) ventilator associated pneumonia (24%)</a:t>
            </a:r>
          </a:p>
          <a:p>
            <a:pPr>
              <a:buNone/>
            </a:pPr>
            <a:r>
              <a:rPr lang="en-US" dirty="0" smtClean="0"/>
              <a:t>  </a:t>
            </a:r>
            <a:endParaRPr lang="ar-SA" b="1" dirty="0">
              <a:solidFill>
                <a:srgbClr val="C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r>
              <a:rPr lang="en-US" dirty="0" err="1" smtClean="0"/>
              <a:t>Methicillin</a:t>
            </a:r>
            <a:r>
              <a:rPr lang="en-US" dirty="0" smtClean="0"/>
              <a:t>-resistance </a:t>
            </a:r>
            <a:r>
              <a:rPr lang="en-US" i="1" dirty="0" smtClean="0"/>
              <a:t>identified in the 1970 </a:t>
            </a:r>
            <a:r>
              <a:rPr lang="en-US" dirty="0" smtClean="0"/>
              <a:t>primarily among hospitalized patients</a:t>
            </a:r>
          </a:p>
          <a:p>
            <a:r>
              <a:rPr lang="en-US" dirty="0" smtClean="0"/>
              <a:t>  Since that time, </a:t>
            </a:r>
            <a:r>
              <a:rPr lang="en-US" dirty="0" err="1" smtClean="0"/>
              <a:t>methicillin</a:t>
            </a:r>
            <a:r>
              <a:rPr lang="en-US" dirty="0" smtClean="0"/>
              <a:t>-resistant </a:t>
            </a:r>
            <a:r>
              <a:rPr lang="en-US" i="1" dirty="0" smtClean="0"/>
              <a:t>S. </a:t>
            </a:r>
            <a:r>
              <a:rPr lang="en-US" i="1" dirty="0" err="1" smtClean="0"/>
              <a:t>aureus</a:t>
            </a:r>
            <a:r>
              <a:rPr lang="en-US" i="1" dirty="0" smtClean="0"/>
              <a:t> (MRSA) has </a:t>
            </a:r>
            <a:r>
              <a:rPr lang="en-US" dirty="0" smtClean="0"/>
              <a:t>become a predominant cause of </a:t>
            </a:r>
            <a:r>
              <a:rPr lang="en-US" i="1" dirty="0" smtClean="0"/>
              <a:t>S. </a:t>
            </a:r>
            <a:r>
              <a:rPr lang="en-US" i="1" dirty="0" err="1" smtClean="0"/>
              <a:t>aureus</a:t>
            </a:r>
            <a:r>
              <a:rPr lang="en-US" i="1" dirty="0" smtClean="0"/>
              <a:t> infections both</a:t>
            </a:r>
          </a:p>
          <a:p>
            <a:pPr>
              <a:buNone/>
            </a:pPr>
            <a:r>
              <a:rPr lang="en-US" b="1" dirty="0" smtClean="0">
                <a:solidFill>
                  <a:srgbClr val="C00000"/>
                </a:solidFill>
              </a:rPr>
              <a:t>                        healthcare and community settings</a:t>
            </a:r>
            <a:endParaRPr lang="ar-SA" b="1" dirty="0" smtClean="0">
              <a:solidFill>
                <a:srgbClr val="C00000"/>
              </a:solidFill>
            </a:endParaRPr>
          </a:p>
          <a:p>
            <a:endParaRPr lang="en-US" dirty="0" smtClean="0"/>
          </a:p>
          <a:p>
            <a:pPr>
              <a:buNone/>
            </a:pPr>
            <a:r>
              <a:rPr lang="en-US" dirty="0" smtClean="0"/>
              <a:t>  Current estimates suggest that 49-65% of</a:t>
            </a:r>
          </a:p>
          <a:p>
            <a:pPr>
              <a:buNone/>
            </a:pPr>
            <a:r>
              <a:rPr lang="en-US" dirty="0" smtClean="0"/>
              <a:t>    healthcare-associated </a:t>
            </a:r>
            <a:r>
              <a:rPr lang="en-US" i="1" dirty="0" smtClean="0"/>
              <a:t>S. </a:t>
            </a:r>
            <a:r>
              <a:rPr lang="en-US" i="1" dirty="0" err="1" smtClean="0"/>
              <a:t>aureus</a:t>
            </a:r>
            <a:r>
              <a:rPr lang="en-US" i="1" dirty="0" smtClean="0"/>
              <a:t> infections</a:t>
            </a:r>
          </a:p>
          <a:p>
            <a:pPr>
              <a:buNone/>
            </a:pPr>
            <a:r>
              <a:rPr lang="en-US" dirty="0" smtClean="0"/>
              <a:t>     reported  are caused by MRSA.</a:t>
            </a:r>
            <a:endParaRPr lang="ar-SA" dirty="0" smtClean="0"/>
          </a:p>
          <a:p>
            <a:endParaRPr lang="ar-SA"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Acinetobacter</a:t>
            </a:r>
          </a:p>
          <a:p>
            <a:endParaRPr lang="en-US" dirty="0" smtClean="0"/>
          </a:p>
          <a:p>
            <a:r>
              <a:rPr lang="en-US" sz="2600" dirty="0" smtClean="0">
                <a:latin typeface="Times New Roman" pitchFamily="18" charset="0"/>
                <a:cs typeface="Times New Roman" pitchFamily="18" charset="0"/>
              </a:rPr>
              <a:t>Acinetobacter is a group of bacteria commonly found in soil and water.</a:t>
            </a:r>
          </a:p>
          <a:p>
            <a:r>
              <a:rPr lang="en-US" sz="2600" dirty="0" smtClean="0">
                <a:latin typeface="Times New Roman" pitchFamily="18" charset="0"/>
                <a:cs typeface="Times New Roman" pitchFamily="18" charset="0"/>
              </a:rPr>
              <a:t> Outbreaks of Acinetobacter infections typically occur in intensive care units and healthcare settings housing very ill patients.</a:t>
            </a:r>
          </a:p>
          <a:p>
            <a:r>
              <a:rPr lang="en-US" sz="2600" dirty="0" smtClean="0">
                <a:latin typeface="Times New Roman" pitchFamily="18" charset="0"/>
                <a:cs typeface="Times New Roman" pitchFamily="18" charset="0"/>
              </a:rPr>
              <a:t> While there are many types or “species” of Acinetobacter and all can cause human disease, Acinetobacter </a:t>
            </a:r>
            <a:r>
              <a:rPr lang="en-US" sz="2600" dirty="0" err="1" smtClean="0">
                <a:latin typeface="Times New Roman" pitchFamily="18" charset="0"/>
                <a:cs typeface="Times New Roman" pitchFamily="18" charset="0"/>
              </a:rPr>
              <a:t>baumannii</a:t>
            </a:r>
            <a:r>
              <a:rPr lang="en-US" sz="2600" dirty="0" smtClean="0">
                <a:latin typeface="Times New Roman" pitchFamily="18" charset="0"/>
                <a:cs typeface="Times New Roman" pitchFamily="18" charset="0"/>
              </a:rPr>
              <a:t> accounts for about 80% of reported infections.</a:t>
            </a:r>
          </a:p>
          <a:p>
            <a:r>
              <a:rPr lang="en-US" sz="2600" dirty="0" smtClean="0">
                <a:latin typeface="Times New Roman" pitchFamily="18" charset="0"/>
                <a:cs typeface="Times New Roman" pitchFamily="18" charset="0"/>
              </a:rPr>
              <a:t> Acinetobacter infections rarely occur outside of healthcare settings</a:t>
            </a:r>
          </a:p>
          <a:p>
            <a:endParaRPr lang="en-US" dirty="0"/>
          </a:p>
        </p:txBody>
      </p:sp>
    </p:spTree>
    <p:extLst>
      <p:ext uri="{BB962C8B-B14F-4D97-AF65-F5344CB8AC3E}">
        <p14:creationId xmlns:p14="http://schemas.microsoft.com/office/powerpoint/2010/main" val="9516003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Clostridium </a:t>
            </a:r>
            <a:r>
              <a:rPr lang="en-US" dirty="0" err="1" smtClean="0"/>
              <a:t>difficile</a:t>
            </a:r>
            <a:r>
              <a:rPr lang="en-US" dirty="0" smtClean="0"/>
              <a:t> </a:t>
            </a:r>
          </a:p>
          <a:p>
            <a:endParaRPr lang="en-US" dirty="0" smtClean="0"/>
          </a:p>
          <a:p>
            <a:r>
              <a:rPr lang="en-US" sz="2800" dirty="0" smtClean="0">
                <a:latin typeface="Times New Roman" pitchFamily="18" charset="0"/>
                <a:cs typeface="Times New Roman" pitchFamily="18" charset="0"/>
              </a:rPr>
              <a:t>Clostridium </a:t>
            </a:r>
            <a:r>
              <a:rPr lang="en-US" sz="2800" dirty="0" err="1" smtClean="0">
                <a:latin typeface="Times New Roman" pitchFamily="18" charset="0"/>
                <a:cs typeface="Times New Roman" pitchFamily="18" charset="0"/>
              </a:rPr>
              <a:t>difficile</a:t>
            </a:r>
            <a:r>
              <a:rPr lang="en-US" sz="2800" dirty="0" smtClean="0">
                <a:latin typeface="Times New Roman" pitchFamily="18" charset="0"/>
                <a:cs typeface="Times New Roman" pitchFamily="18" charset="0"/>
              </a:rPr>
              <a:t> is a bacterium that causes colitis. Diarrhea and fever are the most common symptoms of Clostridium </a:t>
            </a:r>
            <a:r>
              <a:rPr lang="en-US" sz="2800" dirty="0" err="1" smtClean="0">
                <a:latin typeface="Times New Roman" pitchFamily="18" charset="0"/>
                <a:cs typeface="Times New Roman" pitchFamily="18" charset="0"/>
              </a:rPr>
              <a:t>difficile</a:t>
            </a:r>
            <a:r>
              <a:rPr lang="en-US" sz="2800" dirty="0" smtClean="0">
                <a:latin typeface="Times New Roman" pitchFamily="18" charset="0"/>
                <a:cs typeface="Times New Roman" pitchFamily="18" charset="0"/>
              </a:rPr>
              <a:t> infection. </a:t>
            </a:r>
          </a:p>
          <a:p>
            <a:r>
              <a:rPr lang="en-US" sz="2800" dirty="0" smtClean="0">
                <a:latin typeface="Times New Roman" pitchFamily="18" charset="0"/>
                <a:cs typeface="Times New Roman" pitchFamily="18" charset="0"/>
              </a:rPr>
              <a:t>Overuse of antibiotics is the most important risk for getting Clostridium </a:t>
            </a:r>
            <a:r>
              <a:rPr lang="en-US" sz="2800" dirty="0" err="1" smtClean="0">
                <a:latin typeface="Times New Roman" pitchFamily="18" charset="0"/>
                <a:cs typeface="Times New Roman" pitchFamily="18" charset="0"/>
              </a:rPr>
              <a:t>difficile</a:t>
            </a:r>
            <a:r>
              <a:rPr lang="en-US" sz="2800" dirty="0" smtClean="0">
                <a:latin typeface="Times New Roman" pitchFamily="18" charset="0"/>
                <a:cs typeface="Times New Roman" pitchFamily="18" charset="0"/>
              </a:rPr>
              <a:t> infection. </a:t>
            </a:r>
            <a:endParaRPr lang="en-US" dirty="0"/>
          </a:p>
        </p:txBody>
      </p:sp>
    </p:spTree>
    <p:extLst>
      <p:ext uri="{BB962C8B-B14F-4D97-AF65-F5344CB8AC3E}">
        <p14:creationId xmlns:p14="http://schemas.microsoft.com/office/powerpoint/2010/main" val="30934498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F0000"/>
                </a:solidFill>
                <a:effectLst/>
                <a:uLnTx/>
                <a:uFillTx/>
                <a:latin typeface="Arial"/>
              </a:rPr>
              <a:t>Prevention of </a:t>
            </a:r>
            <a:br>
              <a:rPr kumimoji="0" lang="en-GB" sz="3000" b="1" i="0" u="none" strike="noStrike" kern="0" cap="none" spc="0" normalizeH="0" baseline="0" noProof="0" dirty="0" smtClean="0">
                <a:ln>
                  <a:noFill/>
                </a:ln>
                <a:solidFill>
                  <a:srgbClr val="FF0000"/>
                </a:solidFill>
                <a:effectLst/>
                <a:uLnTx/>
                <a:uFillTx/>
                <a:latin typeface="Arial"/>
              </a:rPr>
            </a:br>
            <a:r>
              <a:rPr kumimoji="0" lang="en-GB" sz="3000" b="1" i="0" u="none" strike="noStrike" kern="0" cap="none" spc="0" normalizeH="0" baseline="0" noProof="0" dirty="0" smtClean="0">
                <a:ln>
                  <a:noFill/>
                </a:ln>
                <a:solidFill>
                  <a:srgbClr val="FF0000"/>
                </a:solidFill>
                <a:effectLst/>
                <a:uLnTx/>
                <a:uFillTx/>
                <a:latin typeface="Arial"/>
              </a:rPr>
              <a:t>health care-associated infection </a:t>
            </a:r>
            <a:endParaRPr lang="en-US" dirty="0">
              <a:solidFill>
                <a:srgbClr val="FF0000"/>
              </a:solidFill>
            </a:endParaRPr>
          </a:p>
        </p:txBody>
      </p:sp>
      <p:sp>
        <p:nvSpPr>
          <p:cNvPr id="3" name="Content Placeholder 2"/>
          <p:cNvSpPr>
            <a:spLocks noGrp="1"/>
          </p:cNvSpPr>
          <p:nvPr>
            <p:ph idx="1"/>
          </p:nvPr>
        </p:nvSpPr>
        <p:spPr/>
        <p:txBody>
          <a:bodyPr/>
          <a:lstStyle/>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0070C0"/>
                </a:solidFill>
                <a:effectLst/>
                <a:uLnTx/>
                <a:uFillTx/>
                <a:latin typeface="Arial"/>
              </a:rPr>
              <a:t>Validated and standardized prevention strategies have been shown to reduce HCAI</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0070C0"/>
                </a:solidFill>
                <a:effectLst/>
                <a:uLnTx/>
                <a:uFillTx/>
                <a:latin typeface="Arial"/>
              </a:rPr>
              <a:t>At least 50% of HCAI could be prevented </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Most solutions are simple and not resource-demanding and can be implemented in developed, as well as in transitional and developing countries</a:t>
            </a:r>
          </a:p>
          <a:p>
            <a:endParaRPr lang="en-US" dirty="0"/>
          </a:p>
        </p:txBody>
      </p:sp>
    </p:spTree>
    <p:extLst>
      <p:ext uri="{BB962C8B-B14F-4D97-AF65-F5344CB8AC3E}">
        <p14:creationId xmlns:p14="http://schemas.microsoft.com/office/powerpoint/2010/main" val="1585280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Estimated rates of HCAI worldwide</a:t>
            </a:r>
            <a:endParaRPr lang="en-US" dirty="0"/>
          </a:p>
        </p:txBody>
      </p:sp>
      <p:sp>
        <p:nvSpPr>
          <p:cNvPr id="3" name="Content Placeholder 2"/>
          <p:cNvSpPr>
            <a:spLocks noGrp="1"/>
          </p:cNvSpPr>
          <p:nvPr>
            <p:ph idx="1"/>
          </p:nvPr>
        </p:nvSpPr>
        <p:spPr/>
        <p:txBody>
          <a:bodyPr>
            <a:normAutofit fontScale="92500"/>
          </a:bodyPr>
          <a:lstStyle/>
          <a:p>
            <a:r>
              <a:rPr lang="en-US" dirty="0" smtClean="0"/>
              <a:t>In modern health-care facilities</a:t>
            </a:r>
          </a:p>
          <a:p>
            <a:pPr>
              <a:buNone/>
            </a:pPr>
            <a:r>
              <a:rPr lang="en-US" b="1" dirty="0" smtClean="0">
                <a:solidFill>
                  <a:srgbClr val="0070C0"/>
                </a:solidFill>
              </a:rPr>
              <a:t>   In the developed world</a:t>
            </a:r>
            <a:r>
              <a:rPr lang="en-US" u="sng" dirty="0" smtClean="0"/>
              <a:t>: </a:t>
            </a:r>
            <a:br>
              <a:rPr lang="en-US" u="sng" dirty="0" smtClean="0"/>
            </a:br>
            <a:r>
              <a:rPr lang="en-US" dirty="0" smtClean="0">
                <a:solidFill>
                  <a:srgbClr val="FF0000"/>
                </a:solidFill>
              </a:rPr>
              <a:t>5–10%</a:t>
            </a:r>
            <a:r>
              <a:rPr lang="en-US" dirty="0" smtClean="0"/>
              <a:t> of patients acquire one or more infections</a:t>
            </a:r>
          </a:p>
          <a:p>
            <a:r>
              <a:rPr lang="en-US" b="1" dirty="0" smtClean="0">
                <a:solidFill>
                  <a:srgbClr val="0070C0"/>
                </a:solidFill>
              </a:rPr>
              <a:t>In developing countries </a:t>
            </a:r>
            <a:r>
              <a:rPr lang="en-US" b="1" u="sng" dirty="0" smtClean="0">
                <a:solidFill>
                  <a:srgbClr val="0070C0"/>
                </a:solidFill>
              </a:rPr>
              <a:t>:</a:t>
            </a:r>
          </a:p>
          <a:p>
            <a:pPr>
              <a:buNone/>
            </a:pPr>
            <a:r>
              <a:rPr lang="en-US" dirty="0" smtClean="0"/>
              <a:t>    HCAI can </a:t>
            </a:r>
            <a:r>
              <a:rPr lang="en-US" b="1" dirty="0" smtClean="0">
                <a:solidFill>
                  <a:srgbClr val="FF0000"/>
                </a:solidFill>
              </a:rPr>
              <a:t>exceed 25%</a:t>
            </a:r>
          </a:p>
          <a:p>
            <a:r>
              <a:rPr lang="en-US" b="1" dirty="0" smtClean="0">
                <a:solidFill>
                  <a:srgbClr val="0070C0"/>
                </a:solidFill>
              </a:rPr>
              <a:t>In intensive care units</a:t>
            </a:r>
            <a:r>
              <a:rPr lang="en-US" u="sng" dirty="0" smtClean="0"/>
              <a:t>, </a:t>
            </a:r>
          </a:p>
          <a:p>
            <a:r>
              <a:rPr lang="en-US" dirty="0" smtClean="0"/>
              <a:t>HCAI affects about </a:t>
            </a:r>
            <a:r>
              <a:rPr lang="en-US" dirty="0" smtClean="0">
                <a:solidFill>
                  <a:srgbClr val="FF0000"/>
                </a:solidFill>
              </a:rPr>
              <a:t>30%</a:t>
            </a:r>
            <a:r>
              <a:rPr lang="en-US" dirty="0" smtClean="0"/>
              <a:t> of patients and the attributable mortality may reach </a:t>
            </a:r>
            <a:r>
              <a:rPr lang="en-US" dirty="0" smtClean="0">
                <a:solidFill>
                  <a:srgbClr val="FF0000"/>
                </a:solidFill>
              </a:rPr>
              <a:t>44%.</a:t>
            </a:r>
          </a:p>
          <a:p>
            <a:endParaRPr lang="en-US" dirty="0"/>
          </a:p>
        </p:txBody>
      </p:sp>
    </p:spTree>
    <p:extLst>
      <p:ext uri="{BB962C8B-B14F-4D97-AF65-F5344CB8AC3E}">
        <p14:creationId xmlns:p14="http://schemas.microsoft.com/office/powerpoint/2010/main" val="31541876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Hand transmission</a:t>
            </a:r>
            <a:endParaRPr lang="en-US" dirty="0"/>
          </a:p>
        </p:txBody>
      </p:sp>
      <p:sp>
        <p:nvSpPr>
          <p:cNvPr id="3" name="Content Placeholder 2"/>
          <p:cNvSpPr>
            <a:spLocks noGrp="1"/>
          </p:cNvSpPr>
          <p:nvPr>
            <p:ph idx="1"/>
          </p:nvPr>
        </p:nvSpPr>
        <p:spPr/>
        <p:txBody>
          <a:bodyPr/>
          <a:lstStyle/>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Hands are </a:t>
            </a:r>
            <a:r>
              <a:rPr kumimoji="0" lang="en-GB" sz="2400" b="0" i="0" u="none" strike="noStrike" kern="0" cap="none" spc="0" normalizeH="0" baseline="0" noProof="0" dirty="0" smtClean="0">
                <a:ln>
                  <a:noFill/>
                </a:ln>
                <a:solidFill>
                  <a:srgbClr val="FF0000"/>
                </a:solidFill>
                <a:effectLst/>
                <a:uLnTx/>
                <a:uFillTx/>
                <a:latin typeface="Arial"/>
              </a:rPr>
              <a:t>the most common vehicle </a:t>
            </a:r>
            <a:r>
              <a:rPr kumimoji="0" lang="en-GB" sz="2400" b="0" i="0" u="none" strike="noStrike" kern="0" cap="none" spc="0" normalizeH="0" baseline="0" noProof="0" dirty="0" smtClean="0">
                <a:ln>
                  <a:noFill/>
                </a:ln>
                <a:solidFill>
                  <a:srgbClr val="404040"/>
                </a:solidFill>
                <a:effectLst/>
                <a:uLnTx/>
                <a:uFillTx/>
                <a:latin typeface="Arial"/>
              </a:rPr>
              <a:t>to transmit health care-associated pathogens </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Transmission of  health care-associated pathogens from one patient to another via health-care workers’ hands requires </a:t>
            </a:r>
            <a:r>
              <a:rPr lang="en-GB" sz="2400" kern="0" dirty="0" smtClean="0">
                <a:solidFill>
                  <a:srgbClr val="404040"/>
                </a:solidFill>
                <a:latin typeface="Arial"/>
              </a:rPr>
              <a:t>strict hand hygiene</a:t>
            </a:r>
            <a:endParaRPr lang="en-US" dirty="0"/>
          </a:p>
        </p:txBody>
      </p:sp>
    </p:spTree>
    <p:extLst>
      <p:ext uri="{BB962C8B-B14F-4D97-AF65-F5344CB8AC3E}">
        <p14:creationId xmlns:p14="http://schemas.microsoft.com/office/powerpoint/2010/main" val="1366038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How to clean your hands</a:t>
            </a:r>
            <a:endParaRPr lang="en-US" dirty="0"/>
          </a:p>
        </p:txBody>
      </p:sp>
      <p:sp>
        <p:nvSpPr>
          <p:cNvPr id="3" name="Content Placeholder 2"/>
          <p:cNvSpPr>
            <a:spLocks noGrp="1"/>
          </p:cNvSpPr>
          <p:nvPr>
            <p:ph idx="1"/>
          </p:nvPr>
        </p:nvSpPr>
        <p:spPr/>
        <p:txBody>
          <a:bodyPr/>
          <a:lstStyle/>
          <a:p>
            <a:pPr marL="360363" lvl="1" indent="-358775" fontAlgn="base">
              <a:spcBef>
                <a:spcPct val="25000"/>
              </a:spcBef>
              <a:spcAft>
                <a:spcPct val="0"/>
              </a:spcAft>
              <a:buClr>
                <a:srgbClr val="F47920"/>
              </a:buClr>
              <a:buFont typeface="Arial" charset="0"/>
              <a:buChar char="■"/>
              <a:tabLst>
                <a:tab pos="1798638" algn="l"/>
              </a:tabLst>
            </a:pPr>
            <a:r>
              <a:rPr kumimoji="0" lang="it-IT" sz="2400" b="0" i="0" u="none" strike="noStrike" kern="0" cap="none" spc="0" normalizeH="0" baseline="0" noProof="0" dirty="0" smtClean="0">
                <a:ln>
                  <a:noFill/>
                </a:ln>
                <a:solidFill>
                  <a:srgbClr val="404040"/>
                </a:solidFill>
                <a:effectLst/>
                <a:uLnTx/>
                <a:uFillTx/>
                <a:latin typeface="Arial"/>
              </a:rPr>
              <a:t>Handrubbing with alcohol-based handrub is the </a:t>
            </a:r>
            <a:br>
              <a:rPr kumimoji="0" lang="it-IT" sz="2400" b="0" i="0" u="none" strike="noStrike" kern="0" cap="none" spc="0" normalizeH="0" baseline="0" noProof="0" dirty="0" smtClean="0">
                <a:ln>
                  <a:noFill/>
                </a:ln>
                <a:solidFill>
                  <a:srgbClr val="404040"/>
                </a:solidFill>
                <a:effectLst/>
                <a:uLnTx/>
                <a:uFillTx/>
                <a:latin typeface="Arial"/>
              </a:rPr>
            </a:br>
            <a:r>
              <a:rPr kumimoji="0" lang="it-IT" sz="2400" b="0" i="0" u="none" strike="noStrike" kern="0" cap="none" spc="0" normalizeH="0" baseline="0" noProof="0" dirty="0" smtClean="0">
                <a:ln>
                  <a:noFill/>
                </a:ln>
                <a:solidFill>
                  <a:srgbClr val="404040"/>
                </a:solidFill>
                <a:effectLst/>
                <a:uLnTx/>
                <a:uFillTx/>
                <a:latin typeface="Arial"/>
              </a:rPr>
              <a:t>preferred routine method of hand hygiene if hands</a:t>
            </a:r>
            <a:br>
              <a:rPr kumimoji="0" lang="it-IT" sz="2400" b="0" i="0" u="none" strike="noStrike" kern="0" cap="none" spc="0" normalizeH="0" baseline="0" noProof="0" dirty="0" smtClean="0">
                <a:ln>
                  <a:noFill/>
                </a:ln>
                <a:solidFill>
                  <a:srgbClr val="404040"/>
                </a:solidFill>
                <a:effectLst/>
                <a:uLnTx/>
                <a:uFillTx/>
                <a:latin typeface="Arial"/>
              </a:rPr>
            </a:br>
            <a:r>
              <a:rPr kumimoji="0" lang="it-IT" sz="2400" b="0" i="0" u="none" strike="noStrike" kern="0" cap="none" spc="0" normalizeH="0" baseline="0" noProof="0" dirty="0" smtClean="0">
                <a:ln>
                  <a:noFill/>
                </a:ln>
                <a:solidFill>
                  <a:srgbClr val="404040"/>
                </a:solidFill>
                <a:effectLst/>
                <a:uLnTx/>
                <a:uFillTx/>
                <a:latin typeface="Arial"/>
              </a:rPr>
              <a:t>are not visibly soiled </a:t>
            </a:r>
          </a:p>
          <a:p>
            <a:pPr marL="360363" lvl="1" indent="-358775" fontAlgn="base">
              <a:spcBef>
                <a:spcPct val="25000"/>
              </a:spcBef>
              <a:spcAft>
                <a:spcPct val="0"/>
              </a:spcAft>
              <a:buClr>
                <a:srgbClr val="F47920"/>
              </a:buClr>
              <a:buFont typeface="Arial" charset="0"/>
              <a:buChar char="■"/>
              <a:tabLst>
                <a:tab pos="1798638" algn="l"/>
              </a:tabLst>
            </a:pPr>
            <a:r>
              <a:rPr kumimoji="0" lang="it-IT" sz="2400" b="0" i="0" u="none" strike="noStrike" kern="0" cap="none" spc="0" normalizeH="0" baseline="0" noProof="0" dirty="0" smtClean="0">
                <a:ln>
                  <a:noFill/>
                </a:ln>
                <a:solidFill>
                  <a:srgbClr val="404040"/>
                </a:solidFill>
                <a:effectLst/>
                <a:uLnTx/>
                <a:uFillTx/>
                <a:latin typeface="Arial"/>
              </a:rPr>
              <a:t>Handwashing with soap and water – essential when </a:t>
            </a:r>
            <a:br>
              <a:rPr kumimoji="0" lang="it-IT" sz="2400" b="0" i="0" u="none" strike="noStrike" kern="0" cap="none" spc="0" normalizeH="0" baseline="0" noProof="0" dirty="0" smtClean="0">
                <a:ln>
                  <a:noFill/>
                </a:ln>
                <a:solidFill>
                  <a:srgbClr val="404040"/>
                </a:solidFill>
                <a:effectLst/>
                <a:uLnTx/>
                <a:uFillTx/>
                <a:latin typeface="Arial"/>
              </a:rPr>
            </a:br>
            <a:r>
              <a:rPr kumimoji="0" lang="it-IT" sz="2400" b="0" i="0" u="none" strike="noStrike" kern="0" cap="none" spc="0" normalizeH="0" baseline="0" noProof="0" dirty="0" smtClean="0">
                <a:ln>
                  <a:noFill/>
                </a:ln>
                <a:solidFill>
                  <a:srgbClr val="404040"/>
                </a:solidFill>
                <a:effectLst/>
                <a:uLnTx/>
                <a:uFillTx/>
                <a:latin typeface="Arial"/>
              </a:rPr>
              <a:t>when hands are visibly dirty or visibly soiled (following visible exposure to body fluids)</a:t>
            </a:r>
            <a:endParaRPr kumimoji="0" lang="it-IT" sz="2400" b="0" i="0" u="none" strike="noStrike" kern="0" cap="none" spc="0" normalizeH="0" baseline="30000" noProof="0" dirty="0" smtClean="0">
              <a:ln>
                <a:noFill/>
              </a:ln>
              <a:solidFill>
                <a:srgbClr val="404040"/>
              </a:solidFill>
              <a:effectLst/>
              <a:uLnTx/>
              <a:uFillTx/>
              <a:latin typeface="Arial"/>
            </a:endParaRPr>
          </a:p>
          <a:p>
            <a:pPr marL="0" indent="0">
              <a:buNone/>
            </a:pPr>
            <a:endParaRPr lang="en-US" dirty="0"/>
          </a:p>
        </p:txBody>
      </p:sp>
    </p:spTree>
    <p:extLst>
      <p:ext uri="{BB962C8B-B14F-4D97-AF65-F5344CB8AC3E}">
        <p14:creationId xmlns:p14="http://schemas.microsoft.com/office/powerpoint/2010/main" val="37082869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0070C0"/>
                </a:solidFill>
                <a:effectLst/>
                <a:uLnTx/>
                <a:uFillTx/>
                <a:latin typeface="Arial"/>
                <a:ea typeface="+mj-ea"/>
                <a:cs typeface="+mj-cs"/>
              </a:rPr>
              <a:t>How to </a:t>
            </a:r>
            <a:r>
              <a:rPr kumimoji="0" lang="en-GB" sz="3000" b="1" i="0" u="none" strike="noStrike" kern="0" cap="none" spc="0" normalizeH="0" baseline="0" noProof="0" dirty="0" err="1" smtClean="0">
                <a:ln>
                  <a:noFill/>
                </a:ln>
                <a:solidFill>
                  <a:srgbClr val="0070C0"/>
                </a:solidFill>
                <a:effectLst/>
                <a:uLnTx/>
                <a:uFillTx/>
                <a:latin typeface="Arial"/>
              </a:rPr>
              <a:t>handrub</a:t>
            </a:r>
            <a:endParaRPr lang="en-US" dirty="0">
              <a:solidFill>
                <a:srgbClr val="0070C0"/>
              </a:solidFill>
            </a:endParaRP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47833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292080" y="1844824"/>
            <a:ext cx="3600400" cy="2677656"/>
          </a:xfrm>
          <a:prstGeom prst="rect">
            <a:avLst/>
          </a:prstGeom>
        </p:spPr>
        <p:txBody>
          <a:bodyPr wrap="square">
            <a:spAutoFit/>
          </a:bodyPr>
          <a:lstStyle/>
          <a:p>
            <a:pPr lvl="0" fontAlgn="base">
              <a:lnSpc>
                <a:spcPct val="120000"/>
              </a:lnSpc>
              <a:spcBef>
                <a:spcPct val="0"/>
              </a:spcBef>
              <a:spcAft>
                <a:spcPct val="0"/>
              </a:spcAft>
            </a:pPr>
            <a:r>
              <a:rPr lang="en-GB" sz="2000" dirty="0">
                <a:solidFill>
                  <a:srgbClr val="404040"/>
                </a:solidFill>
                <a:latin typeface="Arial" charset="0"/>
                <a:cs typeface="Arial" charset="0"/>
              </a:rPr>
              <a:t>To effectively reduce the growth of germs on hands, </a:t>
            </a:r>
            <a:r>
              <a:rPr lang="en-GB" sz="2000" b="1" dirty="0" err="1">
                <a:solidFill>
                  <a:srgbClr val="F47920"/>
                </a:solidFill>
                <a:latin typeface="Arial" charset="0"/>
                <a:cs typeface="Arial" charset="0"/>
              </a:rPr>
              <a:t>handrubbing</a:t>
            </a:r>
            <a:r>
              <a:rPr lang="en-GB" sz="2000" b="1" dirty="0">
                <a:solidFill>
                  <a:srgbClr val="F47920"/>
                </a:solidFill>
                <a:latin typeface="Arial" charset="0"/>
                <a:cs typeface="Arial" charset="0"/>
              </a:rPr>
              <a:t> </a:t>
            </a:r>
            <a:r>
              <a:rPr lang="en-GB" sz="2000" dirty="0">
                <a:solidFill>
                  <a:srgbClr val="404040"/>
                </a:solidFill>
                <a:latin typeface="Arial" charset="0"/>
                <a:cs typeface="Arial" charset="0"/>
              </a:rPr>
              <a:t>must be performed by following all of the illustrated steps.</a:t>
            </a:r>
          </a:p>
          <a:p>
            <a:pPr lvl="0" fontAlgn="base">
              <a:lnSpc>
                <a:spcPct val="120000"/>
              </a:lnSpc>
              <a:spcBef>
                <a:spcPct val="0"/>
              </a:spcBef>
              <a:spcAft>
                <a:spcPct val="0"/>
              </a:spcAft>
            </a:pPr>
            <a:r>
              <a:rPr lang="en-GB" sz="2000" b="1" dirty="0">
                <a:solidFill>
                  <a:srgbClr val="F47920"/>
                </a:solidFill>
                <a:latin typeface="Arial" charset="0"/>
                <a:cs typeface="Arial" charset="0"/>
              </a:rPr>
              <a:t>This takes only 20–30 seconds!</a:t>
            </a:r>
          </a:p>
        </p:txBody>
      </p:sp>
    </p:spTree>
    <p:extLst>
      <p:ext uri="{BB962C8B-B14F-4D97-AF65-F5344CB8AC3E}">
        <p14:creationId xmlns:p14="http://schemas.microsoft.com/office/powerpoint/2010/main" val="30931363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How to </a:t>
            </a:r>
            <a:r>
              <a:rPr kumimoji="0" lang="en-GB" sz="3000" b="1" i="0" u="none" strike="noStrike" kern="0" cap="none" spc="0" normalizeH="0" baseline="0" noProof="0" dirty="0" err="1" smtClean="0">
                <a:ln>
                  <a:noFill/>
                </a:ln>
                <a:solidFill>
                  <a:srgbClr val="F47920"/>
                </a:solidFill>
                <a:effectLst/>
                <a:uLnTx/>
                <a:uFillTx/>
                <a:latin typeface="Arial"/>
                <a:ea typeface="+mj-ea"/>
                <a:cs typeface="+mj-cs"/>
              </a:rPr>
              <a:t>handwash</a:t>
            </a:r>
            <a:endParaRPr lang="en-US" dirty="0"/>
          </a:p>
        </p:txBody>
      </p:sp>
      <p:sp>
        <p:nvSpPr>
          <p:cNvPr id="3" name="Content Placeholder 2"/>
          <p:cNvSpPr>
            <a:spLocks noGrp="1"/>
          </p:cNvSpPr>
          <p:nvPr>
            <p:ph idx="1"/>
          </p:nvPr>
        </p:nvSpPr>
        <p:spPr>
          <a:xfrm>
            <a:off x="5610722" y="1531539"/>
            <a:ext cx="3551332" cy="4569371"/>
          </a:xfrm>
        </p:spPr>
        <p:txBody>
          <a:bodyPr/>
          <a:lstStyle/>
          <a:p>
            <a:pPr marL="0" lvl="0" indent="0" fontAlgn="base">
              <a:lnSpc>
                <a:spcPct val="120000"/>
              </a:lnSpc>
              <a:spcBef>
                <a:spcPct val="0"/>
              </a:spcBef>
              <a:spcAft>
                <a:spcPct val="0"/>
              </a:spcAft>
              <a:buNone/>
            </a:pPr>
            <a:r>
              <a:rPr lang="en-GB" sz="2000" dirty="0">
                <a:solidFill>
                  <a:srgbClr val="404040"/>
                </a:solidFill>
                <a:latin typeface="Arial" charset="0"/>
                <a:cs typeface="Arial" charset="0"/>
              </a:rPr>
              <a:t>To effectively reduce the growth of germs</a:t>
            </a:r>
            <a:r>
              <a:rPr lang="en-GB" sz="2000" b="1" dirty="0">
                <a:solidFill>
                  <a:srgbClr val="404040"/>
                </a:solidFill>
                <a:latin typeface="Arial" charset="0"/>
                <a:cs typeface="Arial" charset="0"/>
              </a:rPr>
              <a:t> on </a:t>
            </a:r>
            <a:r>
              <a:rPr lang="en-GB" sz="2000" dirty="0">
                <a:solidFill>
                  <a:srgbClr val="404040"/>
                </a:solidFill>
                <a:latin typeface="Arial" charset="0"/>
                <a:cs typeface="Arial" charset="0"/>
              </a:rPr>
              <a:t>hands, </a:t>
            </a:r>
            <a:r>
              <a:rPr lang="en-GB" sz="2000" b="1" dirty="0" err="1">
                <a:solidFill>
                  <a:srgbClr val="F47920"/>
                </a:solidFill>
                <a:latin typeface="Arial" charset="0"/>
                <a:cs typeface="Arial" charset="0"/>
              </a:rPr>
              <a:t>handwashing</a:t>
            </a:r>
            <a:r>
              <a:rPr lang="en-GB" sz="2000" b="1" dirty="0">
                <a:solidFill>
                  <a:srgbClr val="F47920"/>
                </a:solidFill>
                <a:latin typeface="Arial" charset="0"/>
                <a:cs typeface="Arial" charset="0"/>
              </a:rPr>
              <a:t> </a:t>
            </a:r>
          </a:p>
          <a:p>
            <a:pPr marL="0" lvl="0" indent="0" fontAlgn="base">
              <a:lnSpc>
                <a:spcPct val="120000"/>
              </a:lnSpc>
              <a:spcBef>
                <a:spcPct val="0"/>
              </a:spcBef>
              <a:spcAft>
                <a:spcPct val="0"/>
              </a:spcAft>
              <a:buNone/>
            </a:pPr>
            <a:r>
              <a:rPr lang="en-GB" sz="2000" b="1" dirty="0">
                <a:solidFill>
                  <a:srgbClr val="F47920"/>
                </a:solidFill>
                <a:latin typeface="Arial" charset="0"/>
                <a:cs typeface="Arial" charset="0"/>
              </a:rPr>
              <a:t>must last 40–60 </a:t>
            </a:r>
            <a:r>
              <a:rPr lang="en-GB" sz="2000" b="1" dirty="0" err="1">
                <a:solidFill>
                  <a:srgbClr val="F47920"/>
                </a:solidFill>
                <a:latin typeface="Arial" charset="0"/>
                <a:cs typeface="Arial" charset="0"/>
              </a:rPr>
              <a:t>secs</a:t>
            </a:r>
            <a:r>
              <a:rPr lang="en-GB" sz="2000" b="1" dirty="0">
                <a:solidFill>
                  <a:srgbClr val="F47920"/>
                </a:solidFill>
                <a:latin typeface="Arial" charset="0"/>
                <a:cs typeface="Arial" charset="0"/>
              </a:rPr>
              <a:t> </a:t>
            </a:r>
          </a:p>
          <a:p>
            <a:pPr marL="0" lvl="0" indent="0" fontAlgn="base">
              <a:lnSpc>
                <a:spcPct val="120000"/>
              </a:lnSpc>
              <a:spcBef>
                <a:spcPct val="0"/>
              </a:spcBef>
              <a:spcAft>
                <a:spcPct val="0"/>
              </a:spcAft>
              <a:buNone/>
            </a:pPr>
            <a:r>
              <a:rPr lang="en-GB" sz="2000" dirty="0">
                <a:solidFill>
                  <a:srgbClr val="404040"/>
                </a:solidFill>
                <a:latin typeface="Arial" charset="0"/>
                <a:cs typeface="Arial" charset="0"/>
              </a:rPr>
              <a:t>and should be performed by following all of the illustrated steps</a:t>
            </a:r>
          </a:p>
          <a:p>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5143178" cy="480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3178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0070C0"/>
                </a:solidFill>
                <a:effectLst/>
                <a:uLnTx/>
                <a:uFillTx/>
                <a:latin typeface="Arial"/>
              </a:rPr>
              <a:t>Why should you clean your hands?</a:t>
            </a:r>
            <a:endParaRPr lang="en-US" dirty="0">
              <a:solidFill>
                <a:srgbClr val="0070C0"/>
              </a:solidFill>
            </a:endParaRPr>
          </a:p>
        </p:txBody>
      </p:sp>
      <p:sp>
        <p:nvSpPr>
          <p:cNvPr id="3" name="Content Placeholder 2"/>
          <p:cNvSpPr>
            <a:spLocks noGrp="1"/>
          </p:cNvSpPr>
          <p:nvPr>
            <p:ph idx="1"/>
          </p:nvPr>
        </p:nvSpPr>
        <p:spPr/>
        <p:txBody>
          <a:bodyPr/>
          <a:lstStyle/>
          <a:p>
            <a:pPr marL="1588" lvl="1" indent="0" fontAlgn="base">
              <a:spcBef>
                <a:spcPct val="25000"/>
              </a:spcBef>
              <a:spcAft>
                <a:spcPct val="0"/>
              </a:spcAft>
              <a:buClr>
                <a:srgbClr val="F47920"/>
              </a:buClr>
              <a:buNone/>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   Any health-care worker, caregiver or person involved in patient care needs to be concerned about hand hygiene</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Therefore hand hygiene concerns</a:t>
            </a:r>
            <a:r>
              <a:rPr kumimoji="0" lang="en-GB" sz="2400" b="0" i="0" u="none" strike="noStrike" kern="0" cap="none" spc="0" normalizeH="0" noProof="0" dirty="0" smtClean="0">
                <a:ln>
                  <a:noFill/>
                </a:ln>
                <a:solidFill>
                  <a:srgbClr val="404040"/>
                </a:solidFill>
                <a:effectLst/>
                <a:uLnTx/>
                <a:uFillTx/>
                <a:latin typeface="Arial"/>
              </a:rPr>
              <a:t> you </a:t>
            </a:r>
            <a:r>
              <a:rPr kumimoji="0" lang="en-GB" sz="2400" b="0" i="0" u="none" strike="noStrike" kern="0" cap="none" spc="0" normalizeH="0" baseline="0" noProof="0" dirty="0" smtClean="0">
                <a:ln>
                  <a:noFill/>
                </a:ln>
                <a:solidFill>
                  <a:srgbClr val="404040"/>
                </a:solidFill>
                <a:effectLst/>
                <a:uLnTx/>
                <a:uFillTx/>
                <a:latin typeface="Arial"/>
              </a:rPr>
              <a:t>!</a:t>
            </a:r>
          </a:p>
          <a:p>
            <a:pPr marL="360363" lvl="1" indent="-358775" fontAlgn="base">
              <a:spcBef>
                <a:spcPct val="25000"/>
              </a:spcBef>
              <a:spcAft>
                <a:spcPct val="0"/>
              </a:spcAft>
              <a:buClr>
                <a:srgbClr val="F47920"/>
              </a:buClr>
              <a:buFont typeface="Arial" charset="0"/>
              <a:buChar char="■"/>
              <a:tabLst>
                <a:tab pos="1798638" algn="l"/>
              </a:tabLst>
            </a:pPr>
            <a:r>
              <a:rPr lang="en-GB" sz="2400" kern="0" dirty="0">
                <a:solidFill>
                  <a:srgbClr val="404040"/>
                </a:solidFill>
                <a:latin typeface="Arial"/>
              </a:rPr>
              <a:t> </a:t>
            </a:r>
            <a:r>
              <a:rPr lang="en-GB" sz="2400" kern="0" dirty="0" smtClean="0">
                <a:solidFill>
                  <a:srgbClr val="404040"/>
                </a:solidFill>
                <a:latin typeface="Arial"/>
              </a:rPr>
              <a:t>You</a:t>
            </a:r>
            <a:r>
              <a:rPr kumimoji="0" lang="en-GB" sz="2400" b="1" i="0" u="none" strike="noStrike" kern="0" cap="none" spc="0" normalizeH="0" baseline="0" noProof="0" dirty="0" smtClean="0">
                <a:ln>
                  <a:noFill/>
                </a:ln>
                <a:solidFill>
                  <a:srgbClr val="F47920"/>
                </a:solidFill>
                <a:effectLst/>
                <a:uLnTx/>
                <a:uFillTx/>
                <a:latin typeface="Arial"/>
              </a:rPr>
              <a:t> </a:t>
            </a:r>
            <a:r>
              <a:rPr kumimoji="0" lang="en-GB" sz="2400" b="0" i="0" u="none" strike="noStrike" kern="0" cap="none" spc="0" normalizeH="0" baseline="0" noProof="0" dirty="0" smtClean="0">
                <a:ln>
                  <a:noFill/>
                </a:ln>
                <a:solidFill>
                  <a:srgbClr val="404040"/>
                </a:solidFill>
                <a:effectLst/>
                <a:uLnTx/>
                <a:uFillTx/>
                <a:latin typeface="Arial"/>
              </a:rPr>
              <a:t>must perform hand hygiene to:</a:t>
            </a:r>
          </a:p>
          <a:p>
            <a:pPr marL="787400" lvl="3" indent="-254000" fontAlgn="base">
              <a:spcBef>
                <a:spcPct val="25000"/>
              </a:spcBef>
              <a:spcAft>
                <a:spcPct val="0"/>
              </a:spcAft>
              <a:buClr>
                <a:srgbClr val="F47920"/>
              </a:buClr>
              <a:buFont typeface="Arial" charset="0"/>
              <a:buChar char="■"/>
              <a:tabLst>
                <a:tab pos="1798638" algn="l"/>
              </a:tabLst>
            </a:pPr>
            <a:r>
              <a:rPr kumimoji="0" lang="en-GB" sz="2400" b="1" i="0" u="none" strike="noStrike" kern="0" cap="none" spc="0" normalizeH="0" baseline="0" noProof="0" dirty="0" smtClean="0">
                <a:ln>
                  <a:noFill/>
                </a:ln>
                <a:solidFill>
                  <a:srgbClr val="404040"/>
                </a:solidFill>
                <a:effectLst/>
                <a:uLnTx/>
                <a:uFillTx/>
                <a:latin typeface="Arial"/>
              </a:rPr>
              <a:t>protect the patient </a:t>
            </a:r>
            <a:r>
              <a:rPr kumimoji="0" lang="en-GB" sz="2400" b="0" i="0" u="none" strike="noStrike" kern="0" cap="none" spc="0" normalizeH="0" baseline="0" noProof="0" dirty="0" smtClean="0">
                <a:ln>
                  <a:noFill/>
                </a:ln>
                <a:solidFill>
                  <a:srgbClr val="404040"/>
                </a:solidFill>
                <a:effectLst/>
                <a:uLnTx/>
                <a:uFillTx/>
                <a:latin typeface="Arial"/>
              </a:rPr>
              <a:t>against harmful germs carried on your</a:t>
            </a:r>
            <a:r>
              <a:rPr kumimoji="0" lang="en-GB" sz="2400" b="0" i="0" u="none" strike="noStrike" kern="0" cap="none" spc="0" normalizeH="0" noProof="0" dirty="0" smtClean="0">
                <a:ln>
                  <a:noFill/>
                </a:ln>
                <a:solidFill>
                  <a:srgbClr val="404040"/>
                </a:solidFill>
                <a:effectLst/>
                <a:uLnTx/>
                <a:uFillTx/>
                <a:latin typeface="Arial"/>
              </a:rPr>
              <a:t> </a:t>
            </a:r>
            <a:r>
              <a:rPr kumimoji="0" lang="en-GB" sz="2400" b="0" i="0" u="none" strike="noStrike" kern="0" cap="none" spc="0" normalizeH="0" baseline="0" noProof="0" dirty="0" smtClean="0">
                <a:ln>
                  <a:noFill/>
                </a:ln>
                <a:solidFill>
                  <a:srgbClr val="404040"/>
                </a:solidFill>
                <a:effectLst/>
                <a:uLnTx/>
                <a:uFillTx/>
                <a:latin typeface="Arial"/>
              </a:rPr>
              <a:t>hands or present on his/her own skin</a:t>
            </a:r>
          </a:p>
          <a:p>
            <a:pPr marL="787400" lvl="3" indent="-254000" fontAlgn="base">
              <a:spcBef>
                <a:spcPct val="25000"/>
              </a:spcBef>
              <a:spcAft>
                <a:spcPct val="0"/>
              </a:spcAft>
              <a:buClr>
                <a:srgbClr val="F47920"/>
              </a:buClr>
              <a:buFont typeface="Arial" charset="0"/>
              <a:buChar char="■"/>
              <a:tabLst>
                <a:tab pos="1798638" algn="l"/>
              </a:tabLst>
            </a:pPr>
            <a:r>
              <a:rPr kumimoji="0" lang="en-GB" sz="2400" b="1" i="0" u="none" strike="noStrike" kern="0" cap="none" spc="0" normalizeH="0" baseline="0" noProof="0" dirty="0" smtClean="0">
                <a:ln>
                  <a:noFill/>
                </a:ln>
                <a:solidFill>
                  <a:srgbClr val="404040"/>
                </a:solidFill>
                <a:effectLst/>
                <a:uLnTx/>
                <a:uFillTx/>
                <a:latin typeface="Arial"/>
              </a:rPr>
              <a:t>protect yourself </a:t>
            </a:r>
            <a:r>
              <a:rPr kumimoji="0" lang="en-GB" sz="2400" b="0" i="0" u="none" strike="noStrike" kern="0" cap="none" spc="0" normalizeH="0" baseline="0" noProof="0" dirty="0" smtClean="0">
                <a:ln>
                  <a:noFill/>
                </a:ln>
                <a:solidFill>
                  <a:srgbClr val="404040"/>
                </a:solidFill>
                <a:effectLst/>
                <a:uLnTx/>
                <a:uFillTx/>
                <a:latin typeface="Arial"/>
              </a:rPr>
              <a:t>and the health-care environment from harmful germs</a:t>
            </a:r>
          </a:p>
          <a:p>
            <a:endParaRPr lang="en-US" dirty="0"/>
          </a:p>
        </p:txBody>
      </p:sp>
    </p:spTree>
    <p:extLst>
      <p:ext uri="{BB962C8B-B14F-4D97-AF65-F5344CB8AC3E}">
        <p14:creationId xmlns:p14="http://schemas.microsoft.com/office/powerpoint/2010/main" val="16403808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prevention</a:t>
            </a:r>
            <a:endParaRPr lang="ar-SA" dirty="0"/>
          </a:p>
        </p:txBody>
      </p:sp>
      <p:sp>
        <p:nvSpPr>
          <p:cNvPr id="3" name="Content Placeholder 2"/>
          <p:cNvSpPr>
            <a:spLocks noGrp="1"/>
          </p:cNvSpPr>
          <p:nvPr>
            <p:ph idx="1"/>
          </p:nvPr>
        </p:nvSpPr>
        <p:spPr/>
        <p:txBody>
          <a:bodyPr/>
          <a:lstStyle/>
          <a:p>
            <a:r>
              <a:rPr lang="en-US" dirty="0" smtClean="0"/>
              <a:t>I f we use additional effort and support for:</a:t>
            </a:r>
          </a:p>
          <a:p>
            <a:pPr>
              <a:buNone/>
            </a:pPr>
            <a:r>
              <a:rPr lang="en-US" dirty="0" smtClean="0"/>
              <a:t> Evidence based, cost effective strategies that can be </a:t>
            </a:r>
            <a:r>
              <a:rPr lang="en-US" dirty="0" err="1" smtClean="0"/>
              <a:t>implementd</a:t>
            </a:r>
            <a:r>
              <a:rPr lang="en-US" dirty="0" smtClean="0"/>
              <a:t> , now:</a:t>
            </a:r>
          </a:p>
          <a:p>
            <a:pPr>
              <a:buNone/>
            </a:pPr>
            <a:r>
              <a:rPr lang="en-US" dirty="0" smtClean="0"/>
              <a:t>We can have a major impact on our nation health. </a:t>
            </a:r>
          </a:p>
          <a:p>
            <a:pPr>
              <a:buNone/>
            </a:pPr>
            <a:r>
              <a:rPr lang="en-US" dirty="0" smtClean="0"/>
              <a:t>We must prevent  those infections that we know how to prevent.</a:t>
            </a:r>
            <a:endParaRPr lang="ar-SA"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dirty="0" smtClean="0"/>
              <a:t>An effective prevention program requires several key factors:</a:t>
            </a:r>
          </a:p>
          <a:p>
            <a:r>
              <a:rPr lang="en-US" dirty="0" smtClean="0"/>
              <a:t> aggressive goals</a:t>
            </a:r>
          </a:p>
          <a:p>
            <a:r>
              <a:rPr lang="en-US" dirty="0" smtClean="0"/>
              <a:t>, participation by everyone, </a:t>
            </a:r>
          </a:p>
          <a:p>
            <a:r>
              <a:rPr lang="en-US" dirty="0" smtClean="0"/>
              <a:t>strong partnership between</a:t>
            </a:r>
          </a:p>
          <a:p>
            <a:r>
              <a:rPr lang="en-US" dirty="0" smtClean="0"/>
              <a:t> infection prevention experts and</a:t>
            </a:r>
          </a:p>
          <a:p>
            <a:r>
              <a:rPr lang="en-US" dirty="0" smtClean="0"/>
              <a:t> clinicians, and especially leadership support.</a:t>
            </a:r>
            <a:endParaRPr lang="ar-SA"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dirty="0" smtClean="0"/>
              <a:t>Despite all the successes, healthcare-associated infections remain a problem and they are threat to public health, requiring many people and organizations working together towards their elimination. </a:t>
            </a:r>
            <a:endParaRPr lang="ar-SA"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dirty="0" smtClean="0"/>
              <a:t>Healthcare is dynamic - there are always new procedures and technology, and pathogens that continue to evolve and find ways around current treatments.</a:t>
            </a:r>
          </a:p>
          <a:p>
            <a:endParaRPr lang="ar-S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in Rural area</a:t>
            </a:r>
            <a:endParaRPr lang="ar-SA" dirty="0"/>
          </a:p>
        </p:txBody>
      </p:sp>
      <p:sp>
        <p:nvSpPr>
          <p:cNvPr id="3" name="Content Placeholder 2"/>
          <p:cNvSpPr>
            <a:spLocks noGrp="1"/>
          </p:cNvSpPr>
          <p:nvPr>
            <p:ph idx="1"/>
          </p:nvPr>
        </p:nvSpPr>
        <p:spPr/>
        <p:txBody>
          <a:bodyPr/>
          <a:lstStyle/>
          <a:p>
            <a:r>
              <a:rPr lang="en-US" dirty="0" smtClean="0">
                <a:solidFill>
                  <a:srgbClr val="FF0000"/>
                </a:solidFill>
              </a:rPr>
              <a:t>A </a:t>
            </a:r>
            <a:r>
              <a:rPr lang="en-US" b="1" dirty="0" smtClean="0">
                <a:solidFill>
                  <a:srgbClr val="FF0000"/>
                </a:solidFill>
              </a:rPr>
              <a:t>quarter (25%)</a:t>
            </a:r>
            <a:r>
              <a:rPr lang="en-US" dirty="0" smtClean="0"/>
              <a:t> of </a:t>
            </a:r>
            <a:r>
              <a:rPr lang="en-US" dirty="0" smtClean="0">
                <a:solidFill>
                  <a:schemeClr val="tx2"/>
                </a:solidFill>
              </a:rPr>
              <a:t>operations</a:t>
            </a:r>
            <a:r>
              <a:rPr lang="en-US" dirty="0" smtClean="0"/>
              <a:t> done in a well-equipped rural hospital in Tanzania are linked to </a:t>
            </a:r>
            <a:r>
              <a:rPr lang="en-US" dirty="0" smtClean="0">
                <a:solidFill>
                  <a:schemeClr val="tx2"/>
                </a:solidFill>
              </a:rPr>
              <a:t>surgical-site infections</a:t>
            </a:r>
            <a:r>
              <a:rPr lang="en-US" dirty="0" smtClean="0"/>
              <a:t>, and</a:t>
            </a:r>
          </a:p>
          <a:p>
            <a:r>
              <a:rPr lang="en-US" b="1" dirty="0" smtClean="0">
                <a:solidFill>
                  <a:srgbClr val="FF0000"/>
                </a:solidFill>
              </a:rPr>
              <a:t>Millions</a:t>
            </a:r>
            <a:r>
              <a:rPr lang="en-US" dirty="0" smtClean="0"/>
              <a:t> of cases of </a:t>
            </a:r>
            <a:r>
              <a:rPr lang="en-US" dirty="0" smtClean="0">
                <a:solidFill>
                  <a:schemeClr val="tx2"/>
                </a:solidFill>
              </a:rPr>
              <a:t>hepatitis B</a:t>
            </a:r>
            <a:r>
              <a:rPr lang="en-US" dirty="0" smtClean="0"/>
              <a:t> annually are caused by unsafe injection practices. </a:t>
            </a:r>
          </a:p>
          <a:p>
            <a:pPr>
              <a:buNone/>
            </a:pPr>
            <a:endParaRPr lang="en-US" dirty="0" smtClean="0"/>
          </a:p>
          <a:p>
            <a:pPr>
              <a:buNone/>
            </a:pPr>
            <a:r>
              <a:rPr lang="en-US" dirty="0" smtClean="0"/>
              <a:t>               </a:t>
            </a:r>
            <a:r>
              <a:rPr lang="en-US" b="1" dirty="0" smtClean="0">
                <a:solidFill>
                  <a:schemeClr val="tx2"/>
                </a:solidFill>
              </a:rPr>
              <a:t>The burden is likely to be huge .</a:t>
            </a:r>
            <a:endParaRPr lang="ar-SA" b="1" dirty="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r>
              <a:rPr lang="en-US" dirty="0" smtClean="0"/>
              <a:t>What shocks most ? </a:t>
            </a:r>
          </a:p>
          <a:p>
            <a:endParaRPr lang="en-US" dirty="0" smtClean="0"/>
          </a:p>
          <a:p>
            <a:pPr>
              <a:buNone/>
            </a:pPr>
            <a:r>
              <a:rPr lang="en-US" dirty="0" smtClean="0"/>
              <a:t> </a:t>
            </a:r>
            <a:r>
              <a:rPr lang="en-US" b="1" dirty="0" smtClean="0">
                <a:solidFill>
                  <a:srgbClr val="FF0000"/>
                </a:solidFill>
              </a:rPr>
              <a:t>The </a:t>
            </a:r>
            <a:r>
              <a:rPr lang="en-US" b="1" dirty="0" smtClean="0">
                <a:solidFill>
                  <a:schemeClr val="tx2"/>
                </a:solidFill>
              </a:rPr>
              <a:t>illness</a:t>
            </a:r>
            <a:r>
              <a:rPr lang="en-US" b="1" dirty="0" smtClean="0">
                <a:solidFill>
                  <a:srgbClr val="FF0000"/>
                </a:solidFill>
              </a:rPr>
              <a:t> and </a:t>
            </a:r>
            <a:r>
              <a:rPr lang="en-US" b="1" dirty="0" smtClean="0">
                <a:solidFill>
                  <a:schemeClr val="tx2"/>
                </a:solidFill>
              </a:rPr>
              <a:t>deaths</a:t>
            </a:r>
            <a:r>
              <a:rPr lang="en-US" b="1" dirty="0" smtClean="0">
                <a:solidFill>
                  <a:srgbClr val="FF0000"/>
                </a:solidFill>
              </a:rPr>
              <a:t> that result are largely       </a:t>
            </a:r>
          </a:p>
          <a:p>
            <a:pPr>
              <a:buNone/>
            </a:pPr>
            <a:r>
              <a:rPr lang="en-US" sz="7200" b="1" dirty="0" smtClean="0">
                <a:solidFill>
                  <a:srgbClr val="FF0000"/>
                </a:solidFill>
              </a:rPr>
              <a:t>       </a:t>
            </a:r>
            <a:r>
              <a:rPr lang="en-US" sz="7200" b="1" u="sng" dirty="0" smtClean="0">
                <a:solidFill>
                  <a:schemeClr val="tx2"/>
                </a:solidFill>
              </a:rPr>
              <a:t>Preventable</a:t>
            </a:r>
            <a:endParaRPr lang="ar-SA"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r>
              <a:rPr lang="en-US" dirty="0" smtClean="0"/>
              <a:t>We now have the scientific proof that full adherence to these evidence-based recommendations is associated with major decreases in infections.</a:t>
            </a:r>
          </a:p>
          <a:p>
            <a:r>
              <a:rPr lang="en-US" dirty="0" smtClean="0"/>
              <a:t>For example, many hospitals are achieving at least 70% reductions in rates of bloodstream infections in intensive care units</a:t>
            </a:r>
            <a:endParaRPr lang="ar-S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The impact of HCAI</a:t>
            </a:r>
            <a:endParaRPr lang="en-US" dirty="0"/>
          </a:p>
        </p:txBody>
      </p:sp>
      <p:sp>
        <p:nvSpPr>
          <p:cNvPr id="3" name="Content Placeholder 2"/>
          <p:cNvSpPr>
            <a:spLocks noGrp="1"/>
          </p:cNvSpPr>
          <p:nvPr>
            <p:ph idx="1"/>
          </p:nvPr>
        </p:nvSpPr>
        <p:spPr/>
        <p:txBody>
          <a:bodyPr>
            <a:normAutofit/>
          </a:bodyPr>
          <a:lstStyle/>
          <a:p>
            <a:pPr marL="0" lvl="0" indent="0" fontAlgn="base">
              <a:spcBef>
                <a:spcPct val="25000"/>
              </a:spcBef>
              <a:spcAft>
                <a:spcPct val="0"/>
              </a:spcAft>
              <a:buClr>
                <a:srgbClr val="F47920"/>
              </a:buClr>
              <a:buNone/>
              <a:tabLst>
                <a:tab pos="1798638" algn="l"/>
              </a:tabLst>
            </a:pPr>
            <a:r>
              <a:rPr kumimoji="0" lang="en-GB" sz="2400" b="1" i="0" u="none" strike="noStrike" kern="0" cap="none" spc="0" normalizeH="0" baseline="0" noProof="0" dirty="0" smtClean="0">
                <a:ln>
                  <a:noFill/>
                </a:ln>
                <a:solidFill>
                  <a:srgbClr val="FF0000"/>
                </a:solidFill>
                <a:effectLst/>
                <a:uLnTx/>
                <a:uFillTx/>
                <a:latin typeface="Arial"/>
                <a:ea typeface="+mn-ea"/>
                <a:cs typeface="+mn-cs"/>
              </a:rPr>
              <a:t>HCAI can cause</a:t>
            </a:r>
            <a:r>
              <a:rPr kumimoji="0" lang="en-GB" sz="2400" b="0" i="0" u="none" strike="noStrike" kern="0" cap="none" spc="0" normalizeH="0" baseline="0" noProof="0" dirty="0" smtClean="0">
                <a:ln>
                  <a:noFill/>
                </a:ln>
                <a:solidFill>
                  <a:srgbClr val="404040"/>
                </a:solidFill>
                <a:effectLst/>
                <a:uLnTx/>
                <a:uFillTx/>
                <a:latin typeface="Arial"/>
                <a:ea typeface="+mn-ea"/>
                <a:cs typeface="+mn-cs"/>
              </a:rPr>
              <a:t>:</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M</a:t>
            </a:r>
            <a:r>
              <a:rPr kumimoji="0" lang="en-GB" sz="2400" b="0" i="0" u="none" strike="noStrike" kern="0" cap="none" spc="0" normalizeH="0" baseline="0" noProof="0" dirty="0" smtClean="0">
                <a:ln>
                  <a:noFill/>
                </a:ln>
                <a:solidFill>
                  <a:srgbClr val="404040"/>
                </a:solidFill>
                <a:effectLst/>
                <a:uLnTx/>
                <a:uFillTx/>
                <a:latin typeface="Arial"/>
              </a:rPr>
              <a:t>ore serious illness (Increased morbidity).</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Patient</a:t>
            </a:r>
            <a:r>
              <a:rPr kumimoji="0" lang="en-GB" sz="2400" b="0" i="0" u="none" strike="noStrike" kern="0" cap="none" spc="0" normalizeH="0" noProof="0" dirty="0" smtClean="0">
                <a:ln>
                  <a:noFill/>
                </a:ln>
                <a:solidFill>
                  <a:srgbClr val="404040"/>
                </a:solidFill>
                <a:effectLst/>
                <a:uLnTx/>
                <a:uFillTx/>
                <a:latin typeface="Arial"/>
              </a:rPr>
              <a:t> </a:t>
            </a:r>
            <a:r>
              <a:rPr kumimoji="0" lang="en-GB" sz="2400" b="0" i="0" u="none" strike="noStrike" kern="0" cap="none" spc="0" normalizeH="0" baseline="0" noProof="0" dirty="0" smtClean="0">
                <a:ln>
                  <a:noFill/>
                </a:ln>
                <a:solidFill>
                  <a:srgbClr val="404040"/>
                </a:solidFill>
                <a:effectLst/>
                <a:uLnTx/>
                <a:uFillTx/>
                <a:latin typeface="Arial"/>
              </a:rPr>
              <a:t>stay longer in a health-care facility.</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L</a:t>
            </a:r>
            <a:r>
              <a:rPr kumimoji="0" lang="en-GB" sz="2400" b="0" i="0" u="none" strike="noStrike" kern="0" cap="none" spc="0" normalizeH="0" baseline="0" noProof="0" dirty="0" err="1" smtClean="0">
                <a:ln>
                  <a:noFill/>
                </a:ln>
                <a:solidFill>
                  <a:srgbClr val="404040"/>
                </a:solidFill>
                <a:effectLst/>
                <a:uLnTx/>
                <a:uFillTx/>
                <a:latin typeface="Arial"/>
              </a:rPr>
              <a:t>ong</a:t>
            </a:r>
            <a:r>
              <a:rPr kumimoji="0" lang="en-GB" sz="2400" b="0" i="0" u="none" strike="noStrike" kern="0" cap="none" spc="0" normalizeH="0" baseline="0" noProof="0" dirty="0" smtClean="0">
                <a:ln>
                  <a:noFill/>
                </a:ln>
                <a:solidFill>
                  <a:srgbClr val="404040"/>
                </a:solidFill>
                <a:effectLst/>
                <a:uLnTx/>
                <a:uFillTx/>
                <a:latin typeface="Arial"/>
              </a:rPr>
              <a:t>-term disability.</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E</a:t>
            </a:r>
            <a:r>
              <a:rPr kumimoji="0" lang="en-GB" sz="2400" b="0" i="0" u="none" strike="noStrike" kern="0" cap="none" spc="0" normalizeH="0" baseline="0" noProof="0" dirty="0" err="1" smtClean="0">
                <a:ln>
                  <a:noFill/>
                </a:ln>
                <a:solidFill>
                  <a:srgbClr val="404040"/>
                </a:solidFill>
                <a:effectLst/>
                <a:uLnTx/>
                <a:uFillTx/>
                <a:latin typeface="Arial"/>
              </a:rPr>
              <a:t>xcess</a:t>
            </a:r>
            <a:r>
              <a:rPr kumimoji="0" lang="en-GB" sz="2400" b="0" i="0" u="none" strike="noStrike" kern="0" cap="none" spc="0" normalizeH="0" baseline="0" noProof="0" dirty="0" smtClean="0">
                <a:ln>
                  <a:noFill/>
                </a:ln>
                <a:solidFill>
                  <a:srgbClr val="404040"/>
                </a:solidFill>
                <a:effectLst/>
                <a:uLnTx/>
                <a:uFillTx/>
                <a:latin typeface="Arial"/>
              </a:rPr>
              <a:t> deaths .</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H</a:t>
            </a:r>
            <a:r>
              <a:rPr kumimoji="0" lang="en-GB" sz="2400" b="0" i="0" u="none" strike="noStrike" kern="0" cap="none" spc="0" normalizeH="0" baseline="0" noProof="0" dirty="0" err="1" smtClean="0">
                <a:ln>
                  <a:noFill/>
                </a:ln>
                <a:solidFill>
                  <a:srgbClr val="404040"/>
                </a:solidFill>
                <a:effectLst/>
                <a:uLnTx/>
                <a:uFillTx/>
                <a:latin typeface="Arial"/>
              </a:rPr>
              <a:t>igh</a:t>
            </a:r>
            <a:r>
              <a:rPr kumimoji="0" lang="en-GB" sz="2400" b="0" i="0" u="none" strike="noStrike" kern="0" cap="none" spc="0" normalizeH="0" baseline="0" noProof="0" dirty="0" smtClean="0">
                <a:ln>
                  <a:noFill/>
                </a:ln>
                <a:solidFill>
                  <a:srgbClr val="404040"/>
                </a:solidFill>
                <a:effectLst/>
                <a:uLnTx/>
                <a:uFillTx/>
                <a:latin typeface="Arial"/>
              </a:rPr>
              <a:t> additional financial burden.</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H</a:t>
            </a:r>
            <a:r>
              <a:rPr kumimoji="0" lang="en-GB" sz="2400" b="0" i="0" u="none" strike="noStrike" kern="0" cap="none" spc="0" normalizeH="0" baseline="0" noProof="0" dirty="0" err="1" smtClean="0">
                <a:ln>
                  <a:noFill/>
                </a:ln>
                <a:solidFill>
                  <a:srgbClr val="404040"/>
                </a:solidFill>
                <a:effectLst/>
                <a:uLnTx/>
                <a:uFillTx/>
                <a:latin typeface="Arial"/>
              </a:rPr>
              <a:t>igh</a:t>
            </a:r>
            <a:r>
              <a:rPr kumimoji="0" lang="en-GB" sz="2400" b="0" i="0" u="none" strike="noStrike" kern="0" cap="none" spc="0" normalizeH="0" baseline="0" noProof="0" dirty="0" smtClean="0">
                <a:ln>
                  <a:noFill/>
                </a:ln>
                <a:solidFill>
                  <a:srgbClr val="404040"/>
                </a:solidFill>
                <a:effectLst/>
                <a:uLnTx/>
                <a:uFillTx/>
                <a:latin typeface="Arial"/>
              </a:rPr>
              <a:t> personal costs on patients</a:t>
            </a:r>
          </a:p>
          <a:p>
            <a:pPr marL="360363" lvl="1" indent="-358775" fontAlgn="base">
              <a:spcBef>
                <a:spcPct val="25000"/>
              </a:spcBef>
              <a:spcAft>
                <a:spcPct val="0"/>
              </a:spcAft>
              <a:buClr>
                <a:srgbClr val="F47920"/>
              </a:buClr>
              <a:buNone/>
              <a:tabLst>
                <a:tab pos="1798638" algn="l"/>
              </a:tabLst>
            </a:pPr>
            <a:r>
              <a:rPr lang="en-GB" sz="2400" kern="0" dirty="0" smtClean="0">
                <a:solidFill>
                  <a:srgbClr val="404040"/>
                </a:solidFill>
                <a:latin typeface="Arial"/>
              </a:rPr>
              <a:t>    </a:t>
            </a:r>
            <a:r>
              <a:rPr kumimoji="0" lang="en-GB" sz="2400" b="0" i="0" u="none" strike="noStrike" kern="0" cap="none" spc="0" normalizeH="0" baseline="0" noProof="0" dirty="0" smtClean="0">
                <a:ln>
                  <a:noFill/>
                </a:ln>
                <a:solidFill>
                  <a:srgbClr val="404040"/>
                </a:solidFill>
                <a:effectLst/>
                <a:uLnTx/>
                <a:uFillTx/>
                <a:latin typeface="Arial"/>
              </a:rPr>
              <a:t> and their families….and </a:t>
            </a:r>
          </a:p>
          <a:p>
            <a:pPr marL="360363" lvl="1" indent="-358775" fontAlgn="base">
              <a:spcBef>
                <a:spcPct val="25000"/>
              </a:spcBef>
              <a:spcAft>
                <a:spcPct val="0"/>
              </a:spcAft>
              <a:buClr>
                <a:srgbClr val="F47920"/>
              </a:buClr>
              <a:buNone/>
              <a:tabLst>
                <a:tab pos="1798638" algn="l"/>
              </a:tabLst>
            </a:pPr>
            <a:r>
              <a:rPr lang="en-GB" sz="2400" dirty="0" smtClean="0">
                <a:solidFill>
                  <a:srgbClr val="FF0000"/>
                </a:solidFill>
              </a:rPr>
              <a:t>       </a:t>
            </a:r>
            <a:r>
              <a:rPr lang="en-GB" b="1" dirty="0" smtClean="0">
                <a:solidFill>
                  <a:srgbClr val="002060"/>
                </a:solidFill>
              </a:rPr>
              <a:t>Demoralising for staff &amp; patients</a:t>
            </a:r>
          </a:p>
          <a:p>
            <a:pPr marL="360363" lvl="1" indent="-358775" fontAlgn="base">
              <a:spcBef>
                <a:spcPct val="25000"/>
              </a:spcBef>
              <a:spcAft>
                <a:spcPct val="0"/>
              </a:spcAft>
              <a:buClr>
                <a:srgbClr val="F47920"/>
              </a:buClr>
              <a:buNone/>
              <a:tabLst>
                <a:tab pos="1798638" algn="l"/>
              </a:tabLst>
            </a:pPr>
            <a:endParaRPr kumimoji="0" lang="en-GB" sz="2400" b="0" i="0" u="none" strike="noStrike" kern="0" cap="none" spc="0" normalizeH="0" baseline="0" noProof="0" dirty="0" smtClean="0">
              <a:ln>
                <a:noFill/>
              </a:ln>
              <a:solidFill>
                <a:srgbClr val="404040"/>
              </a:solidFill>
              <a:effectLst/>
              <a:uLnTx/>
              <a:uFillTx/>
              <a:latin typeface="Arial"/>
            </a:endParaRPr>
          </a:p>
          <a:p>
            <a:pPr marL="360363" lvl="1" indent="-358775" fontAlgn="base">
              <a:spcBef>
                <a:spcPct val="25000"/>
              </a:spcBef>
              <a:spcAft>
                <a:spcPct val="0"/>
              </a:spcAft>
              <a:buClr>
                <a:srgbClr val="F47920"/>
              </a:buClr>
              <a:buNone/>
              <a:tabLst>
                <a:tab pos="1798638" algn="l"/>
              </a:tabLst>
            </a:pPr>
            <a:endParaRPr kumimoji="0" lang="en-GB" sz="2400" b="0" i="0" u="none" strike="noStrike" kern="0" cap="none" spc="0" normalizeH="0" baseline="0" noProof="0" dirty="0" smtClean="0">
              <a:ln>
                <a:noFill/>
              </a:ln>
              <a:solidFill>
                <a:srgbClr val="404040"/>
              </a:solidFill>
              <a:effectLst/>
              <a:uLnTx/>
              <a:uFillTx/>
              <a:latin typeface="Arial"/>
            </a:endParaRP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7884" y="3339562"/>
            <a:ext cx="3286116" cy="351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1239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O_TITLE_24pt">
  <a:themeElements>
    <a:clrScheme name="WHO_TITLE_24pt 14">
      <a:dk1>
        <a:srgbClr val="404040"/>
      </a:dk1>
      <a:lt1>
        <a:srgbClr val="FFFFFF"/>
      </a:lt1>
      <a:dk2>
        <a:srgbClr val="959595"/>
      </a:dk2>
      <a:lt2>
        <a:srgbClr val="C8C8C8"/>
      </a:lt2>
      <a:accent1>
        <a:srgbClr val="F47920"/>
      </a:accent1>
      <a:accent2>
        <a:srgbClr val="DDDDDD"/>
      </a:accent2>
      <a:accent3>
        <a:srgbClr val="FFFFFF"/>
      </a:accent3>
      <a:accent4>
        <a:srgbClr val="353535"/>
      </a:accent4>
      <a:accent5>
        <a:srgbClr val="F8BEAB"/>
      </a:accent5>
      <a:accent6>
        <a:srgbClr val="C8C8C8"/>
      </a:accent6>
      <a:hlink>
        <a:srgbClr val="009999"/>
      </a:hlink>
      <a:folHlink>
        <a:srgbClr val="99CC00"/>
      </a:folHlink>
    </a:clrScheme>
    <a:fontScheme name="WHO_TITLE_24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O_TITLE_24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O_TITLE_24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O_TITLE_24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O_TITLE_24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O_TITLE_24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O_TITLE_24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O_TITLE_24p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O_TITLE_24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O_TITLE_24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O_TITLE_24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O_TITLE_24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O_TITLE_24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O_TITLE_24pt 13">
        <a:dk1>
          <a:srgbClr val="000000"/>
        </a:dk1>
        <a:lt1>
          <a:srgbClr val="FFFFFF"/>
        </a:lt1>
        <a:dk2>
          <a:srgbClr val="F47920"/>
        </a:dk2>
        <a:lt2>
          <a:srgbClr val="808080"/>
        </a:lt2>
        <a:accent1>
          <a:srgbClr val="999999"/>
        </a:accent1>
        <a:accent2>
          <a:srgbClr val="DDDDDD"/>
        </a:accent2>
        <a:accent3>
          <a:srgbClr val="FFFFFF"/>
        </a:accent3>
        <a:accent4>
          <a:srgbClr val="000000"/>
        </a:accent4>
        <a:accent5>
          <a:srgbClr val="CACACA"/>
        </a:accent5>
        <a:accent6>
          <a:srgbClr val="C8C8C8"/>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O_TITLE_24pt 14">
        <a:dk1>
          <a:srgbClr val="404040"/>
        </a:dk1>
        <a:lt1>
          <a:srgbClr val="FFFFFF"/>
        </a:lt1>
        <a:dk2>
          <a:srgbClr val="959595"/>
        </a:dk2>
        <a:lt2>
          <a:srgbClr val="C8C8C8"/>
        </a:lt2>
        <a:accent1>
          <a:srgbClr val="F47920"/>
        </a:accent1>
        <a:accent2>
          <a:srgbClr val="DDDDDD"/>
        </a:accent2>
        <a:accent3>
          <a:srgbClr val="FFFFFF"/>
        </a:accent3>
        <a:accent4>
          <a:srgbClr val="353535"/>
        </a:accent4>
        <a:accent5>
          <a:srgbClr val="F8BEAB"/>
        </a:accent5>
        <a:accent6>
          <a:srgbClr val="C8C8C8"/>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2223</TotalTime>
  <Words>2814</Words>
  <Application>Microsoft Office PowerPoint</Application>
  <PresentationFormat>On-screen Show (4:3)</PresentationFormat>
  <Paragraphs>406</Paragraphs>
  <Slides>58</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58</vt:i4>
      </vt:variant>
    </vt:vector>
  </HeadingPairs>
  <TitlesOfParts>
    <vt:vector size="69" baseType="lpstr">
      <vt:lpstr>Arabic Typesetting</vt:lpstr>
      <vt:lpstr>Arial</vt:lpstr>
      <vt:lpstr>Calibri</vt:lpstr>
      <vt:lpstr>Courier</vt:lpstr>
      <vt:lpstr>Times New Roman</vt:lpstr>
      <vt:lpstr>TTE11BBD90t00</vt:lpstr>
      <vt:lpstr>TTE51681A0t00</vt:lpstr>
      <vt:lpstr>TTE67A5460t00</vt:lpstr>
      <vt:lpstr>Wingdings</vt:lpstr>
      <vt:lpstr>Office Theme</vt:lpstr>
      <vt:lpstr>WHO_TITLE_24pt</vt:lpstr>
      <vt:lpstr>Health Care Associated Infections</vt:lpstr>
      <vt:lpstr>Health Care-Associated Infection (HCAI) </vt:lpstr>
      <vt:lpstr>Healthcare-associated infections (HAIs) </vt:lpstr>
      <vt:lpstr>PowerPoint Presentation</vt:lpstr>
      <vt:lpstr>Estimated rates of HCAI worldwide</vt:lpstr>
      <vt:lpstr>Work in Rural area</vt:lpstr>
      <vt:lpstr>PowerPoint Presentation</vt:lpstr>
      <vt:lpstr>PowerPoint Presentation</vt:lpstr>
      <vt:lpstr>The impact of HCAI</vt:lpstr>
      <vt:lpstr>Source of infection</vt:lpstr>
      <vt:lpstr>Mode of transmission</vt:lpstr>
      <vt:lpstr>Types of Healthcare-associated Infection</vt:lpstr>
      <vt:lpstr>Healthcare-associated Infection</vt:lpstr>
      <vt:lpstr>Healthcare-associated Infection</vt:lpstr>
      <vt:lpstr>Background : Urinary Catheter Use</vt:lpstr>
      <vt:lpstr>Background: Pathogenesis of CAUTI</vt:lpstr>
      <vt:lpstr>Background: Pathogenesis of CAUTI</vt:lpstr>
      <vt:lpstr>UTI-URINARY TRACT INFECTION </vt:lpstr>
      <vt:lpstr>PowerPoint Presentation</vt:lpstr>
      <vt:lpstr>Core Prevention Strategies (all Category IB)</vt:lpstr>
      <vt:lpstr>Core Prevention Strategies Specific recommendations (IB)</vt:lpstr>
      <vt:lpstr>Core Prevention Strategies</vt:lpstr>
      <vt:lpstr>Healthcare-associated Infection</vt:lpstr>
      <vt:lpstr>Healthcare-associated Infection</vt:lpstr>
      <vt:lpstr>Healthcare-associated Infection</vt:lpstr>
      <vt:lpstr>Surgical Site Infection (SSI )</vt:lpstr>
      <vt:lpstr>SURGICAL SITE INFECTION</vt:lpstr>
      <vt:lpstr>SURGICAL SITE INFECTION</vt:lpstr>
      <vt:lpstr>SURGICAL SITE INFECTION</vt:lpstr>
      <vt:lpstr>Background: Pathogenesis </vt:lpstr>
      <vt:lpstr>Background: Pathogenesis </vt:lpstr>
      <vt:lpstr>Background: Pathogenesis  Organisms Causing SSI January 2006-October 2007</vt:lpstr>
      <vt:lpstr>Background: Epidemiology</vt:lpstr>
      <vt:lpstr>Background: Epidemiology</vt:lpstr>
      <vt:lpstr>Prevention Strategies </vt:lpstr>
      <vt:lpstr>Prevention Strategies:</vt:lpstr>
      <vt:lpstr>Central Line-associated Bloodstream Infection </vt:lpstr>
      <vt:lpstr>PowerPoint Presentation</vt:lpstr>
      <vt:lpstr>Central Line-associated Bloodstream Infection </vt:lpstr>
      <vt:lpstr>PowerPoint Presentation</vt:lpstr>
      <vt:lpstr>LOWER RESPIRATORY TRACT INFECTIONS</vt:lpstr>
      <vt:lpstr>LOWER RESPIRATORY TRACT INFECTIONS</vt:lpstr>
      <vt:lpstr>Pathogenesis of and risk factors for VAP</vt:lpstr>
      <vt:lpstr>Transmission of multidrug-resistant/marker organisms </vt:lpstr>
      <vt:lpstr>MRSA  :  Background: Impact  </vt:lpstr>
      <vt:lpstr>PowerPoint Presentation</vt:lpstr>
      <vt:lpstr>PowerPoint Presentation</vt:lpstr>
      <vt:lpstr>PowerPoint Presentation</vt:lpstr>
      <vt:lpstr>Prevention of  health care-associated infection </vt:lpstr>
      <vt:lpstr>Hand transmission</vt:lpstr>
      <vt:lpstr>How to clean your hands</vt:lpstr>
      <vt:lpstr>How to handrub</vt:lpstr>
      <vt:lpstr>How to handwash</vt:lpstr>
      <vt:lpstr>Why should you clean your hands?</vt:lpstr>
      <vt:lpstr>Impact of prevention</vt:lpstr>
      <vt:lpstr>PowerPoint Presentation</vt:lpstr>
      <vt:lpstr>PowerPoint Presentation</vt:lpstr>
      <vt:lpstr>PowerPoint Presentation</vt:lpstr>
    </vt:vector>
  </TitlesOfParts>
  <Company>KKUH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ALMAJID</dc:creator>
  <cp:lastModifiedBy>Shehla</cp:lastModifiedBy>
  <cp:revision>71</cp:revision>
  <cp:lastPrinted>2013-03-16T09:40:01Z</cp:lastPrinted>
  <dcterms:created xsi:type="dcterms:W3CDTF">2012-11-04T06:54:40Z</dcterms:created>
  <dcterms:modified xsi:type="dcterms:W3CDTF">2015-04-12T11:23:30Z</dcterms:modified>
</cp:coreProperties>
</file>