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8"/>
  </p:notesMasterIdLst>
  <p:sldIdLst>
    <p:sldId id="256" r:id="rId2"/>
    <p:sldId id="327" r:id="rId3"/>
    <p:sldId id="346" r:id="rId4"/>
    <p:sldId id="347" r:id="rId5"/>
    <p:sldId id="348" r:id="rId6"/>
    <p:sldId id="257" r:id="rId7"/>
    <p:sldId id="258" r:id="rId8"/>
    <p:sldId id="343" r:id="rId9"/>
    <p:sldId id="349" r:id="rId10"/>
    <p:sldId id="259" r:id="rId11"/>
    <p:sldId id="260" r:id="rId12"/>
    <p:sldId id="262" r:id="rId13"/>
    <p:sldId id="261" r:id="rId14"/>
    <p:sldId id="342" r:id="rId15"/>
    <p:sldId id="340" r:id="rId16"/>
    <p:sldId id="338" r:id="rId17"/>
    <p:sldId id="341" r:id="rId18"/>
    <p:sldId id="339" r:id="rId19"/>
    <p:sldId id="337" r:id="rId20"/>
    <p:sldId id="336" r:id="rId21"/>
    <p:sldId id="263" r:id="rId22"/>
    <p:sldId id="265" r:id="rId23"/>
    <p:sldId id="266" r:id="rId24"/>
    <p:sldId id="267" r:id="rId25"/>
    <p:sldId id="270" r:id="rId26"/>
    <p:sldId id="271" r:id="rId27"/>
    <p:sldId id="328" r:id="rId28"/>
    <p:sldId id="268" r:id="rId29"/>
    <p:sldId id="288" r:id="rId30"/>
    <p:sldId id="273" r:id="rId31"/>
    <p:sldId id="272" r:id="rId32"/>
    <p:sldId id="274" r:id="rId33"/>
    <p:sldId id="324" r:id="rId34"/>
    <p:sldId id="330" r:id="rId35"/>
    <p:sldId id="281" r:id="rId36"/>
    <p:sldId id="326" r:id="rId37"/>
    <p:sldId id="277" r:id="rId38"/>
    <p:sldId id="278" r:id="rId39"/>
    <p:sldId id="279" r:id="rId40"/>
    <p:sldId id="280" r:id="rId41"/>
    <p:sldId id="283" r:id="rId42"/>
    <p:sldId id="284" r:id="rId43"/>
    <p:sldId id="285" r:id="rId44"/>
    <p:sldId id="290" r:id="rId45"/>
    <p:sldId id="287" r:id="rId46"/>
    <p:sldId id="345" r:id="rId47"/>
    <p:sldId id="295" r:id="rId48"/>
    <p:sldId id="296" r:id="rId49"/>
    <p:sldId id="297" r:id="rId50"/>
    <p:sldId id="311" r:id="rId51"/>
    <p:sldId id="300" r:id="rId52"/>
    <p:sldId id="303" r:id="rId53"/>
    <p:sldId id="323" r:id="rId54"/>
    <p:sldId id="332" r:id="rId55"/>
    <p:sldId id="298" r:id="rId56"/>
    <p:sldId id="299" r:id="rId57"/>
    <p:sldId id="301" r:id="rId58"/>
    <p:sldId id="334" r:id="rId59"/>
    <p:sldId id="292" r:id="rId60"/>
    <p:sldId id="293" r:id="rId61"/>
    <p:sldId id="294" r:id="rId62"/>
    <p:sldId id="310" r:id="rId63"/>
    <p:sldId id="312" r:id="rId64"/>
    <p:sldId id="313" r:id="rId65"/>
    <p:sldId id="333" r:id="rId66"/>
    <p:sldId id="317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5A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4" autoAdjust="0"/>
    <p:restoredTop sz="94667" autoAdjust="0"/>
  </p:normalViewPr>
  <p:slideViewPr>
    <p:cSldViewPr>
      <p:cViewPr>
        <p:scale>
          <a:sx n="73" d="100"/>
          <a:sy n="73" d="100"/>
        </p:scale>
        <p:origin x="-25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3E753-1E2A-4B54-9E14-E96D4749F905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A16AD-0115-427D-A99A-533AEDE795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1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9C6FC-660B-47A4-87BE-C99F4DC67EDD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9C6FC-660B-47A4-87BE-C99F4DC67EDD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Years ago, Reimer and Jennings demonstrated that there is a </a:t>
            </a:r>
            <a:r>
              <a:rPr lang="en-US" dirty="0" err="1" smtClean="0"/>
              <a:t>wavefront</a:t>
            </a:r>
            <a:r>
              <a:rPr lang="en-US" dirty="0" smtClean="0"/>
              <a:t> of necrosis proceeding from the </a:t>
            </a:r>
            <a:r>
              <a:rPr lang="en-US" dirty="0" err="1" smtClean="0"/>
              <a:t>subendocardium</a:t>
            </a:r>
            <a:r>
              <a:rPr lang="en-US" dirty="0" smtClean="0"/>
              <a:t> to the </a:t>
            </a:r>
            <a:r>
              <a:rPr lang="en-US" dirty="0" err="1" smtClean="0"/>
              <a:t>subepicardium</a:t>
            </a:r>
            <a:r>
              <a:rPr lang="en-US" dirty="0" smtClean="0"/>
              <a:t> in a time dependent fashion.  Recent data presented at the ACC from the DANAMI 2 trial raises questions as to the importance of restoring flow in a timely fashion given that patients transferred for primary PCI had good outcomes. This slide set reviews the strengths and weaknesses of the preliminary data from DANAMI 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9C6FC-660B-47A4-87BE-C99F4DC67EDD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9C6FC-660B-47A4-87BE-C99F4DC67EDD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9C6FC-660B-47A4-87BE-C99F4DC67EDD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25602D1-4873-5A4D-9DD1-7A3B76B87205}" type="slidenum">
              <a:rPr lang="en-CA" sz="1200">
                <a:latin typeface="Arial" charset="0"/>
              </a:rPr>
              <a:pPr eaLnBrk="1" hangingPunct="1"/>
              <a:t>20</a:t>
            </a:fld>
            <a:endParaRPr lang="en-CA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9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8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5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7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B8073-4CE5-4095-A222-0606D706410B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3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Acute Coronary Syndrome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114800"/>
            <a:ext cx="6400800" cy="17526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Dr. Hussam F. Al-</a:t>
            </a:r>
            <a:r>
              <a:rPr lang="en-US" sz="3600" dirty="0" err="1" smtClean="0">
                <a:solidFill>
                  <a:schemeClr val="tx1"/>
                </a:solidFill>
              </a:rPr>
              <a:t>Faleh</a:t>
            </a:r>
            <a:endParaRPr lang="en-US" sz="36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Associate Professor of Cardiac Sciences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Clinical Scenario 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Clinical scenario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672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Rashed</a:t>
            </a:r>
            <a:r>
              <a:rPr lang="en-US" sz="3200" dirty="0" smtClean="0"/>
              <a:t>, 60yr old man </a:t>
            </a:r>
          </a:p>
          <a:p>
            <a:r>
              <a:rPr lang="en-US" sz="3200" dirty="0" smtClean="0"/>
              <a:t>Owns a business</a:t>
            </a:r>
          </a:p>
          <a:p>
            <a:r>
              <a:rPr lang="en-US" sz="3200" dirty="0" smtClean="0"/>
              <a:t>Smoker</a:t>
            </a:r>
          </a:p>
          <a:p>
            <a:r>
              <a:rPr lang="en-US" dirty="0" smtClean="0"/>
              <a:t>On a </a:t>
            </a:r>
            <a:r>
              <a:rPr lang="en-US" sz="3200" dirty="0" smtClean="0"/>
              <a:t>routine medical check up was found to have the following:</a:t>
            </a:r>
          </a:p>
          <a:p>
            <a:pPr>
              <a:buNone/>
            </a:pPr>
            <a:r>
              <a:rPr lang="en-US" dirty="0" smtClean="0"/>
              <a:t>         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415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Rashed’s</a:t>
            </a:r>
            <a:r>
              <a:rPr lang="en-US" dirty="0" smtClean="0">
                <a:solidFill>
                  <a:srgbClr val="FF0000"/>
                </a:solidFill>
              </a:rPr>
              <a:t> Profile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5181600" cy="2819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/>
              <a:t>Physical Exam:</a:t>
            </a:r>
          </a:p>
          <a:p>
            <a:pPr>
              <a:buNone/>
            </a:pPr>
            <a:r>
              <a:rPr lang="en-US" sz="2400" dirty="0" smtClean="0"/>
              <a:t>-    BP of </a:t>
            </a:r>
            <a:r>
              <a:rPr lang="en-US" sz="2400" dirty="0" smtClean="0">
                <a:solidFill>
                  <a:srgbClr val="FF0000"/>
                </a:solidFill>
              </a:rPr>
              <a:t>150/90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dirty="0" smtClean="0"/>
              <a:t>     ( repeated 3 times)</a:t>
            </a:r>
          </a:p>
          <a:p>
            <a:pPr>
              <a:buFontTx/>
              <a:buChar char="-"/>
            </a:pPr>
            <a:r>
              <a:rPr lang="en-US" sz="2400" dirty="0" smtClean="0"/>
              <a:t>Weight </a:t>
            </a:r>
            <a:r>
              <a:rPr lang="en-US" sz="2400" dirty="0" smtClean="0">
                <a:solidFill>
                  <a:srgbClr val="FF0000"/>
                </a:solidFill>
              </a:rPr>
              <a:t>90kg</a:t>
            </a:r>
            <a:r>
              <a:rPr lang="en-US" sz="2400" dirty="0" smtClean="0"/>
              <a:t>,Height 170        ( BMI=</a:t>
            </a:r>
            <a:r>
              <a:rPr lang="en-US" sz="2400" dirty="0" smtClean="0">
                <a:solidFill>
                  <a:srgbClr val="FF0000"/>
                </a:solidFill>
              </a:rPr>
              <a:t>31</a:t>
            </a:r>
            <a:r>
              <a:rPr lang="en-US" sz="2400" dirty="0" smtClean="0"/>
              <a:t>)</a:t>
            </a:r>
          </a:p>
          <a:p>
            <a:pPr>
              <a:buFontTx/>
              <a:buChar char="-"/>
            </a:pPr>
            <a:r>
              <a:rPr lang="en-US" sz="2400" dirty="0" smtClean="0"/>
              <a:t>Waist Circumference </a:t>
            </a:r>
            <a:r>
              <a:rPr lang="en-US" sz="2400" dirty="0" smtClean="0">
                <a:solidFill>
                  <a:srgbClr val="FF0000"/>
                </a:solidFill>
              </a:rPr>
              <a:t>115 cm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5066" b="30563"/>
          <a:stretch/>
        </p:blipFill>
        <p:spPr>
          <a:xfrm>
            <a:off x="5029200" y="2057400"/>
            <a:ext cx="2971800" cy="4061109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4267200"/>
            <a:ext cx="4343400" cy="22098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sz="2800" b="1" dirty="0" smtClean="0"/>
              <a:t>Lab investigations: </a:t>
            </a:r>
          </a:p>
          <a:p>
            <a:pPr>
              <a:buFontTx/>
              <a:buChar char="-"/>
            </a:pPr>
            <a:r>
              <a:rPr lang="en-US" sz="2400" dirty="0" smtClean="0"/>
              <a:t>FBS   = </a:t>
            </a:r>
            <a:r>
              <a:rPr lang="en-US" sz="2400" dirty="0" smtClean="0">
                <a:solidFill>
                  <a:srgbClr val="FF0000"/>
                </a:solidFill>
              </a:rPr>
              <a:t>9 </a:t>
            </a:r>
            <a:r>
              <a:rPr lang="en-US" sz="2400" dirty="0" smtClean="0"/>
              <a:t>mmol/l</a:t>
            </a:r>
          </a:p>
          <a:p>
            <a:pPr>
              <a:buFontTx/>
              <a:buChar char="-"/>
            </a:pPr>
            <a:r>
              <a:rPr lang="en-US" sz="2400" dirty="0" smtClean="0"/>
              <a:t>TC     = </a:t>
            </a:r>
            <a:r>
              <a:rPr lang="en-US" sz="2400" dirty="0" smtClean="0">
                <a:solidFill>
                  <a:srgbClr val="FF0000"/>
                </a:solidFill>
              </a:rPr>
              <a:t>6.0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/>
              <a:t>mmol/l </a:t>
            </a:r>
            <a:endParaRPr lang="en-US" sz="2400" dirty="0" smtClean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en-US" sz="2400" dirty="0" smtClean="0"/>
              <a:t>LDL  =  </a:t>
            </a:r>
            <a:r>
              <a:rPr lang="en-US" sz="2400" dirty="0" smtClean="0">
                <a:solidFill>
                  <a:srgbClr val="FF0000"/>
                </a:solidFill>
              </a:rPr>
              <a:t>4.5 </a:t>
            </a:r>
            <a:r>
              <a:rPr lang="en-US" sz="2400" dirty="0" smtClean="0"/>
              <a:t>mmol/l </a:t>
            </a:r>
          </a:p>
          <a:p>
            <a:pPr>
              <a:buFontTx/>
              <a:buChar char="-"/>
            </a:pPr>
            <a:r>
              <a:rPr lang="en-US" sz="2400" dirty="0" smtClean="0"/>
              <a:t>HDL =  </a:t>
            </a:r>
            <a:r>
              <a:rPr lang="en-US" sz="2400" dirty="0" smtClean="0">
                <a:solidFill>
                  <a:srgbClr val="FF0000"/>
                </a:solidFill>
              </a:rPr>
              <a:t>0.7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/>
              <a:t>mmol/l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He was counseled and told…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  </a:t>
            </a:r>
          </a:p>
          <a:p>
            <a:r>
              <a:rPr lang="en-US" dirty="0" smtClean="0"/>
              <a:t>DM</a:t>
            </a:r>
          </a:p>
          <a:p>
            <a:r>
              <a:rPr lang="en-US" dirty="0" smtClean="0"/>
              <a:t>Obese </a:t>
            </a:r>
          </a:p>
          <a:p>
            <a:r>
              <a:rPr lang="en-US" dirty="0" err="1" smtClean="0"/>
              <a:t>Dyslipidemic</a:t>
            </a:r>
            <a:endParaRPr lang="en-US" dirty="0" smtClean="0"/>
          </a:p>
          <a:p>
            <a:r>
              <a:rPr lang="en-US" dirty="0" smtClean="0"/>
              <a:t>BP was high ( likely hypertensive if repeated on future occasions) </a:t>
            </a:r>
          </a:p>
          <a:p>
            <a:r>
              <a:rPr lang="en-US" dirty="0" smtClean="0"/>
              <a:t>Strongly advised to change life style</a:t>
            </a:r>
          </a:p>
          <a:p>
            <a:r>
              <a:rPr lang="en-US" dirty="0" smtClean="0"/>
              <a:t>Stop Smoking </a:t>
            </a:r>
          </a:p>
          <a:p>
            <a:r>
              <a:rPr lang="en-US" dirty="0" smtClean="0"/>
              <a:t>Undergo another check up in 3 months times after dietary changes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What are the risk factors for CAD?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Diabetes Mellitus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Dec4_2012_2776985_DiabetesParaphernalia_DiabetesDrugList85452344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60" y="2438400"/>
            <a:ext cx="4826000" cy="3048000"/>
          </a:xfrm>
          <a:prstGeom prst="rect">
            <a:avLst/>
          </a:prstGeom>
        </p:spPr>
      </p:pic>
      <p:pic>
        <p:nvPicPr>
          <p:cNvPr id="5" name="Picture 4" descr="Diabetes-mellit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4114800" cy="3086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5715000"/>
            <a:ext cx="5958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One every 4 Saudis has DM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43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Smoking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20" y="2438400"/>
            <a:ext cx="4572000" cy="3048000"/>
          </a:xfrm>
          <a:prstGeom prst="rect">
            <a:avLst/>
          </a:prstGeom>
        </p:spPr>
      </p:pic>
      <p:pic>
        <p:nvPicPr>
          <p:cNvPr id="6" name="Picture 5" descr="saudi-smok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437142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9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8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Hypertension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181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6807200" cy="54457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371600"/>
            <a:ext cx="3810000" cy="914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Hyperlipidemia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burger_bat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86473"/>
            <a:ext cx="7162800" cy="47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4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Obesity 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2812_mis_p34_n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1981200"/>
            <a:ext cx="3512533" cy="4226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0117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810" y="2004714"/>
            <a:ext cx="3181351" cy="4248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16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Why is this topic important ?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ea typeface="+mj-ea"/>
              </a:rPr>
              <a:t>Other Risk factors</a:t>
            </a:r>
            <a:endParaRPr lang="en-CA" dirty="0" smtClean="0">
              <a:solidFill>
                <a:srgbClr val="FF0000"/>
              </a:solidFill>
              <a:ea typeface="+mj-ea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200" dirty="0">
                <a:latin typeface="Arial"/>
                <a:cs typeface="Arial"/>
              </a:rPr>
              <a:t>Age : males ≥45, females ≥55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3200" dirty="0" smtClean="0">
                <a:latin typeface="Arial"/>
                <a:cs typeface="Arial"/>
              </a:rPr>
              <a:t>Gender (Male gender)  </a:t>
            </a:r>
            <a:endParaRPr lang="en-US" sz="3200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3200" dirty="0" smtClean="0">
                <a:latin typeface="Arial"/>
                <a:cs typeface="Arial"/>
              </a:rPr>
              <a:t>Family </a:t>
            </a:r>
            <a:r>
              <a:rPr lang="en-US" sz="3200" dirty="0">
                <a:latin typeface="Arial"/>
                <a:cs typeface="Arial"/>
              </a:rPr>
              <a:t>history of Premature CAD: males ≤55 females ≤65 </a:t>
            </a:r>
            <a:r>
              <a:rPr lang="en-US" sz="3200" dirty="0" smtClean="0">
                <a:latin typeface="Arial"/>
                <a:cs typeface="Arial"/>
              </a:rPr>
              <a:t> </a:t>
            </a:r>
          </a:p>
          <a:p>
            <a:pPr marL="137160" indent="0" eaLnBrk="1" hangingPunct="1">
              <a:lnSpc>
                <a:spcPct val="80000"/>
              </a:lnSpc>
              <a:buNone/>
              <a:defRPr/>
            </a:pPr>
            <a:endParaRPr lang="en-CA" sz="2800" dirty="0"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39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Clinical scenario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839200" cy="470916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Rashed</a:t>
            </a:r>
            <a:r>
              <a:rPr lang="en-US" sz="3200" dirty="0" smtClean="0"/>
              <a:t>, forgot or was careless !</a:t>
            </a:r>
          </a:p>
          <a:p>
            <a:r>
              <a:rPr lang="en-US" sz="3200" dirty="0" smtClean="0"/>
              <a:t>3 </a:t>
            </a:r>
            <a:r>
              <a:rPr lang="en-US" sz="3200" dirty="0" err="1" smtClean="0"/>
              <a:t>yrs</a:t>
            </a:r>
            <a:r>
              <a:rPr lang="en-US" sz="3200" dirty="0" smtClean="0"/>
              <a:t> later, he started feeling occasional chest heaviness while rushing on the stairs. Radiated to both shoulders, and relived with rest.</a:t>
            </a:r>
          </a:p>
          <a:p>
            <a:r>
              <a:rPr lang="en-US" sz="3200" dirty="0" smtClean="0"/>
              <a:t>He decided to go to his physician again….but after finishing off some business deals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981200"/>
            <a:ext cx="7086600" cy="1828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is happening with </a:t>
            </a:r>
            <a:r>
              <a:rPr lang="en-US" dirty="0" err="1" smtClean="0">
                <a:solidFill>
                  <a:srgbClr val="FF0000"/>
                </a:solidFill>
              </a:rPr>
              <a:t>Rashed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524000"/>
            <a:ext cx="48482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Program Files\Microsoft Office\MEDIA\CAGCAT10\j0300840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09600"/>
            <a:ext cx="7367382" cy="62056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22029" y="3210702"/>
            <a:ext cx="2064603" cy="110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Tissue 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Demand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2590800"/>
            <a:ext cx="1774435" cy="110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O2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Supply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450718"/>
              </p:ext>
            </p:extLst>
          </p:nvPr>
        </p:nvGraphicFramePr>
        <p:xfrm>
          <a:off x="6248400" y="3048000"/>
          <a:ext cx="26924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Bitmap Image" r:id="rId4" imgW="4142857" imgH="4105848" progId="Paint.Picture">
                  <p:embed/>
                </p:oleObj>
              </mc:Choice>
              <mc:Fallback>
                <p:oleObj name="Bitmap Image" r:id="rId4" imgW="4142857" imgH="41058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048000"/>
                        <a:ext cx="26924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 to </a:t>
            </a:r>
            <a:r>
              <a:rPr lang="en-US" dirty="0" err="1" smtClean="0">
                <a:solidFill>
                  <a:srgbClr val="FF0000"/>
                </a:solidFill>
              </a:rPr>
              <a:t>Rashed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038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Delayed medical check up for 3 months!</a:t>
            </a:r>
          </a:p>
          <a:p>
            <a:r>
              <a:rPr lang="en-US" dirty="0" smtClean="0"/>
              <a:t>Woke up at 5 AM with similar chest pain, however now at rest and severe.</a:t>
            </a:r>
          </a:p>
          <a:p>
            <a:r>
              <a:rPr lang="en-US" dirty="0" smtClean="0"/>
              <a:t>Perfuse sweating and nausea</a:t>
            </a:r>
          </a:p>
          <a:p>
            <a:r>
              <a:rPr lang="en-US" dirty="0" smtClean="0"/>
              <a:t>Called his son to take him to the ER</a:t>
            </a:r>
          </a:p>
          <a:p>
            <a:r>
              <a:rPr lang="en-US" dirty="0" smtClean="0"/>
              <a:t>In ER </a:t>
            </a:r>
          </a:p>
          <a:p>
            <a:pPr>
              <a:buNone/>
            </a:pPr>
            <a:r>
              <a:rPr lang="en-US" dirty="0" smtClean="0"/>
              <a:t>                 - HR 110bpm</a:t>
            </a:r>
          </a:p>
          <a:p>
            <a:pPr>
              <a:buNone/>
            </a:pPr>
            <a:r>
              <a:rPr lang="en-US" dirty="0" smtClean="0"/>
              <a:t>                 - BP 180/100</a:t>
            </a:r>
          </a:p>
          <a:p>
            <a:pPr>
              <a:buNone/>
            </a:pPr>
            <a:r>
              <a:rPr lang="en-US" dirty="0" smtClean="0"/>
              <a:t>                 - O2 Saturation 95% on RA</a:t>
            </a:r>
          </a:p>
          <a:p>
            <a:pPr>
              <a:buNone/>
            </a:pPr>
            <a:r>
              <a:rPr lang="en-US" dirty="0" smtClean="0"/>
              <a:t>                 - PE was normal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638800"/>
            <a:ext cx="785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Can you explain his clinical presentation?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99" descr="Slid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8610600" cy="43053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038600"/>
            <a:ext cx="6096000" cy="268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athogenesis of the Atherosclerotic Plaque and Acute Coronary Syndromes - YouTub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685800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203587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lid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91599" cy="628115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010400" y="3124200"/>
            <a:ext cx="2070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Secretion of 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Matrex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metalloprotenases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ACS pics\platelet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85800"/>
            <a:ext cx="7216535" cy="49626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6800" cy="63235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62800" y="1447800"/>
            <a:ext cx="1676400" cy="10668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1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90600"/>
            <a:ext cx="70866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Investigations in the emergency room 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mi4_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8634413" cy="41148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19400" y="609600"/>
            <a:ext cx="34153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12 lead ECG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09800"/>
            <a:ext cx="495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What is the diagnosis?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/>
          <a:srcRect l="3751" t="16346" r="67434" b="9091"/>
          <a:stretch/>
        </p:blipFill>
        <p:spPr bwMode="auto">
          <a:xfrm>
            <a:off x="838200" y="914400"/>
            <a:ext cx="3048000" cy="22098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 cstate="print"/>
          <a:srcRect l="70555" t="9585" r="6928"/>
          <a:stretch/>
        </p:blipFill>
        <p:spPr bwMode="auto">
          <a:xfrm>
            <a:off x="5486400" y="914400"/>
            <a:ext cx="3022283" cy="22098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228600" y="152400"/>
            <a:ext cx="8229600" cy="79216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Acute Coronary Syndrom</a:t>
            </a:r>
            <a:r>
              <a:rPr lang="en-US" sz="3600" dirty="0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352800"/>
            <a:ext cx="1726450" cy="144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429000"/>
            <a:ext cx="924025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3429000"/>
            <a:ext cx="914400" cy="8984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33600" y="37338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6600" y="6324600"/>
            <a:ext cx="2357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Myocardial Necrosis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918" y="6324600"/>
            <a:ext cx="2736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 Myocardial </a:t>
            </a:r>
            <a:r>
              <a:rPr lang="en-US" b="1" dirty="0"/>
              <a:t>Necrosis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6781800" y="3124200"/>
            <a:ext cx="498093" cy="19812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20318278">
            <a:off x="3645646" y="2989685"/>
            <a:ext cx="498093" cy="212022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815084">
            <a:off x="597302" y="3078814"/>
            <a:ext cx="498093" cy="1979114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400800" y="5105400"/>
            <a:ext cx="1752600" cy="1143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ST Elevation MI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(STEMI)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29000" y="5105400"/>
            <a:ext cx="1905000" cy="1143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Non ST </a:t>
            </a:r>
            <a:r>
              <a:rPr lang="en-US" sz="2000" b="1" dirty="0">
                <a:solidFill>
                  <a:srgbClr val="000000"/>
                </a:solidFill>
              </a:rPr>
              <a:t>Elevation MI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(NSTEMI</a:t>
            </a:r>
            <a:r>
              <a:rPr lang="en-US" sz="20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435" y="5105400"/>
            <a:ext cx="1828800" cy="1143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Unstable Angina 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4419600"/>
            <a:ext cx="838200" cy="787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4648200" y="3276600"/>
            <a:ext cx="1524000" cy="16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62400" y="3124200"/>
            <a:ext cx="2438400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9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What is Myocardial Infarction?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3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Third Universal Definition of MI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Typical rise in cardiac </a:t>
            </a:r>
            <a:r>
              <a:rPr lang="en-US" dirty="0" err="1" smtClean="0"/>
              <a:t>troponin</a:t>
            </a:r>
            <a:r>
              <a:rPr lang="en-US" dirty="0" smtClean="0"/>
              <a:t> T or I , CK-MB with at least one of the following:</a:t>
            </a:r>
          </a:p>
          <a:p>
            <a:pPr>
              <a:buNone/>
            </a:pPr>
            <a:r>
              <a:rPr lang="en-US" dirty="0" smtClean="0"/>
              <a:t>     1. Ischemic symptoms</a:t>
            </a:r>
          </a:p>
          <a:p>
            <a:pPr>
              <a:buNone/>
            </a:pPr>
            <a:r>
              <a:rPr lang="en-US" dirty="0" smtClean="0"/>
              <a:t>     2. Pathological Q wave on ECG</a:t>
            </a:r>
          </a:p>
          <a:p>
            <a:pPr>
              <a:buNone/>
            </a:pPr>
            <a:r>
              <a:rPr lang="en-US" dirty="0" smtClean="0"/>
              <a:t>     3. Ischemic ECG changes (</a:t>
            </a:r>
            <a:r>
              <a:rPr lang="en-US" dirty="0" err="1" smtClean="0"/>
              <a:t>e.g</a:t>
            </a:r>
            <a:r>
              <a:rPr lang="en-US" dirty="0" smtClean="0"/>
              <a:t>  ST</a:t>
            </a:r>
          </a:p>
          <a:p>
            <a:pPr>
              <a:buNone/>
            </a:pPr>
            <a:r>
              <a:rPr lang="en-US" dirty="0" smtClean="0"/>
              <a:t>        elevation or depression, new LBBB)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 </a:t>
            </a:r>
            <a:r>
              <a:rPr lang="en-US" dirty="0" smtClean="0"/>
              <a:t> 4. Imaging evidence of new loss of </a:t>
            </a:r>
          </a:p>
          <a:p>
            <a:pPr>
              <a:buNone/>
            </a:pPr>
            <a:r>
              <a:rPr lang="en-US" dirty="0" smtClean="0"/>
              <a:t>         viable myocardium or a new WMA</a:t>
            </a:r>
            <a:endParaRPr lang="en-US" dirty="0"/>
          </a:p>
          <a:p>
            <a:pPr>
              <a:buNone/>
            </a:pPr>
            <a:r>
              <a:rPr lang="en-US" dirty="0" smtClean="0"/>
              <a:t>     5. Identification </a:t>
            </a:r>
            <a:r>
              <a:rPr lang="en-US" dirty="0"/>
              <a:t>of an intracoronary </a:t>
            </a:r>
            <a:r>
              <a:rPr lang="en-US" dirty="0" smtClean="0"/>
              <a:t>thrombus  by </a:t>
            </a:r>
            <a:r>
              <a:rPr lang="en-US" dirty="0"/>
              <a:t>angiography or autopsy. 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953000" y="6172200"/>
            <a:ext cx="326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European Heart Journal , 2012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Nuclear imaging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mi026mi35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15" r="-33815"/>
          <a:stretch>
            <a:fillRect/>
          </a:stretch>
        </p:blipFill>
        <p:spPr>
          <a:xfrm>
            <a:off x="-609600" y="1043816"/>
            <a:ext cx="10134600" cy="5799243"/>
          </a:xfrm>
        </p:spPr>
      </p:pic>
    </p:spTree>
    <p:extLst>
      <p:ext uri="{BB962C8B-B14F-4D97-AF65-F5344CB8AC3E}">
        <p14:creationId xmlns:p14="http://schemas.microsoft.com/office/powerpoint/2010/main" val="73062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0"/>
            <a:ext cx="7086600" cy="1828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Markers for Myocardial Necrosis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Biochemical markers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 causes release of certain enzymes and proteins into the blood stream.</a:t>
            </a:r>
          </a:p>
          <a:p>
            <a:r>
              <a:rPr lang="en-US" dirty="0" err="1" smtClean="0"/>
              <a:t>Creatin</a:t>
            </a:r>
            <a:r>
              <a:rPr lang="en-US" dirty="0" smtClean="0"/>
              <a:t> </a:t>
            </a:r>
            <a:r>
              <a:rPr lang="en-US" dirty="0" err="1" smtClean="0"/>
              <a:t>Kinase</a:t>
            </a:r>
            <a:r>
              <a:rPr lang="en-US" dirty="0" smtClean="0"/>
              <a:t> (CK) is released from multiple organs such as the myocardium , skeletal muscles, and the brain.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Iso</a:t>
            </a:r>
            <a:r>
              <a:rPr lang="en-US" dirty="0" smtClean="0"/>
              <a:t>-form CK-MB, is cardio-specific</a:t>
            </a:r>
          </a:p>
          <a:p>
            <a:r>
              <a:rPr lang="en-US" dirty="0" smtClean="0"/>
              <a:t>Starts to rise 4-6 hrs after onset of ischemia, then falls within 48-72hrs.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Biochemical markers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43200"/>
          </a:xfrm>
        </p:spPr>
        <p:txBody>
          <a:bodyPr/>
          <a:lstStyle/>
          <a:p>
            <a:r>
              <a:rPr lang="en-US" dirty="0" err="1" smtClean="0"/>
              <a:t>Cardiospecific</a:t>
            </a:r>
            <a:r>
              <a:rPr lang="en-US" dirty="0" smtClean="0"/>
              <a:t> proteins </a:t>
            </a:r>
            <a:r>
              <a:rPr lang="en-US" dirty="0" err="1" smtClean="0"/>
              <a:t>Troponin</a:t>
            </a:r>
            <a:r>
              <a:rPr lang="en-US" dirty="0" smtClean="0"/>
              <a:t> I, and T are the most sensitive &amp; specific markers for </a:t>
            </a:r>
            <a:r>
              <a:rPr lang="en-US" dirty="0" err="1" smtClean="0"/>
              <a:t>myonecrosis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Released with 4-6hrs, but can last </a:t>
            </a:r>
            <a:r>
              <a:rPr lang="en-US" dirty="0" err="1" smtClean="0"/>
              <a:t>upto</a:t>
            </a:r>
            <a:r>
              <a:rPr lang="en-US" dirty="0" smtClean="0"/>
              <a:t> 2 weeks.</a:t>
            </a:r>
            <a:endParaRPr lang="en-US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828800" y="3886200"/>
          <a:ext cx="5343525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Picture" r:id="rId4" imgW="7346939" imgH="3322118" progId="Word.Picture.8">
                  <p:embed/>
                </p:oleObj>
              </mc:Choice>
              <mc:Fallback>
                <p:oleObj name="Picture" r:id="rId4" imgW="7346939" imgH="3322118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886200"/>
                        <a:ext cx="5343525" cy="28067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8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890"/>
            <a:ext cx="8763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Almost 30% of ER admissions are cardiac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43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4000" cy="4849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85800" y="304800"/>
            <a:ext cx="7930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Relationship between onset of MI and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r</a:t>
            </a:r>
            <a:r>
              <a:rPr lang="en-US" sz="3600" dirty="0" smtClean="0">
                <a:solidFill>
                  <a:srgbClr val="FF0000"/>
                </a:solidFill>
              </a:rPr>
              <a:t>elease of markers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828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 to </a:t>
            </a:r>
            <a:r>
              <a:rPr lang="en-US" dirty="0" err="1" smtClean="0">
                <a:solidFill>
                  <a:srgbClr val="FF0000"/>
                </a:solidFill>
              </a:rPr>
              <a:t>Rashed</a:t>
            </a:r>
            <a:r>
              <a:rPr lang="en-US" dirty="0" smtClean="0">
                <a:solidFill>
                  <a:srgbClr val="FF0000"/>
                </a:solidFill>
              </a:rPr>
              <a:t> in 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2895600"/>
            <a:ext cx="4953000" cy="1509712"/>
          </a:xfrm>
        </p:spPr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srgbClr val="FF0000"/>
                </a:solidFill>
              </a:rPr>
              <a:t>Management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Aims of therapy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Open Artery and Improve oxygen supply</a:t>
            </a:r>
          </a:p>
          <a:p>
            <a:pPr>
              <a:buNone/>
            </a:pPr>
            <a:r>
              <a:rPr lang="en-US" dirty="0" smtClean="0"/>
              <a:t>      1. Supplemental O2</a:t>
            </a:r>
          </a:p>
          <a:p>
            <a:pPr>
              <a:buNone/>
            </a:pPr>
            <a:r>
              <a:rPr lang="en-US" dirty="0" smtClean="0"/>
              <a:t>      2. </a:t>
            </a:r>
            <a:r>
              <a:rPr lang="en-US" dirty="0"/>
              <a:t>Coronary vasodilators ( Nitroglycerine) 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3. Antiplatelet agents </a:t>
            </a:r>
          </a:p>
          <a:p>
            <a:pPr>
              <a:buNone/>
            </a:pPr>
            <a:r>
              <a:rPr lang="en-US" dirty="0" smtClean="0"/>
              <a:t>      4. Reperfusion therapy</a:t>
            </a:r>
          </a:p>
          <a:p>
            <a:pPr>
              <a:buNone/>
            </a:pPr>
            <a:r>
              <a:rPr lang="en-US" dirty="0" smtClean="0"/>
              <a:t>             a. </a:t>
            </a:r>
            <a:r>
              <a:rPr lang="en-US" dirty="0" err="1" smtClean="0"/>
              <a:t>Fibrinolytic</a:t>
            </a:r>
            <a:r>
              <a:rPr lang="en-US" dirty="0" smtClean="0"/>
              <a:t> therapy</a:t>
            </a:r>
          </a:p>
          <a:p>
            <a:pPr>
              <a:buNone/>
            </a:pPr>
            <a:r>
              <a:rPr lang="en-US" dirty="0" smtClean="0"/>
              <a:t>             b. Primary </a:t>
            </a:r>
            <a:r>
              <a:rPr lang="en-US" dirty="0" err="1" smtClean="0"/>
              <a:t>Percutanous</a:t>
            </a:r>
            <a:r>
              <a:rPr lang="en-US" dirty="0" smtClean="0"/>
              <a:t> coronary   intervention (PCI)</a:t>
            </a:r>
          </a:p>
          <a:p>
            <a:pPr>
              <a:buNone/>
            </a:pPr>
            <a:r>
              <a:rPr lang="en-US" dirty="0" smtClean="0"/>
              <a:t>     5. </a:t>
            </a:r>
            <a:r>
              <a:rPr lang="en-US" dirty="0"/>
              <a:t>Antithrombotic </a:t>
            </a:r>
            <a:r>
              <a:rPr lang="en-US" dirty="0" smtClean="0"/>
              <a:t>agents </a:t>
            </a:r>
            <a:endParaRPr lang="en-US" dirty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Aims of therapy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200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Reduce O2 demand</a:t>
            </a:r>
          </a:p>
          <a:p>
            <a:pPr>
              <a:buNone/>
            </a:pPr>
            <a:r>
              <a:rPr lang="en-US" dirty="0" smtClean="0"/>
              <a:t>       1. Beta blockers ( </a:t>
            </a:r>
            <a:r>
              <a:rPr lang="en-US" dirty="0" err="1" smtClean="0"/>
              <a:t>Propranolol</a:t>
            </a:r>
            <a:r>
              <a:rPr lang="en-US" dirty="0" smtClean="0"/>
              <a:t>, </a:t>
            </a:r>
            <a:r>
              <a:rPr lang="en-US" dirty="0" err="1" smtClean="0"/>
              <a:t>Metoprolol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       2. Analgesics ( Morphine)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Other medications</a:t>
            </a:r>
          </a:p>
          <a:p>
            <a:pPr>
              <a:buNone/>
            </a:pPr>
            <a:r>
              <a:rPr lang="en-US" dirty="0" smtClean="0"/>
              <a:t>       - ACE inhibitors( </a:t>
            </a:r>
            <a:r>
              <a:rPr lang="en-US" dirty="0" err="1" smtClean="0"/>
              <a:t>Enalapril</a:t>
            </a:r>
            <a:r>
              <a:rPr lang="en-US" dirty="0" smtClean="0"/>
              <a:t>, </a:t>
            </a:r>
            <a:r>
              <a:rPr lang="en-US" dirty="0" err="1" smtClean="0"/>
              <a:t>Lisinopril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       - </a:t>
            </a:r>
            <a:r>
              <a:rPr lang="en-US" dirty="0" err="1" smtClean="0"/>
              <a:t>Statin</a:t>
            </a:r>
            <a:r>
              <a:rPr lang="en-US" dirty="0" smtClean="0"/>
              <a:t> therapy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Antiplatelet Agents 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nrcardio.2010.101-f1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826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0" y="1219200"/>
            <a:ext cx="914400" cy="914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153400" y="4038600"/>
            <a:ext cx="533400" cy="381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Aspirin (ASA)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1981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ASA is Chewable 160 to 325 mg at presentation, then 75 to 325 mg daily.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P2Y</a:t>
            </a:r>
            <a:r>
              <a:rPr lang="en-US" baseline="-25000" dirty="0" smtClean="0">
                <a:solidFill>
                  <a:srgbClr val="FF0000"/>
                </a:solidFill>
              </a:rPr>
              <a:t>12 </a:t>
            </a:r>
            <a:r>
              <a:rPr lang="en-US" dirty="0" smtClean="0">
                <a:solidFill>
                  <a:srgbClr val="FF0000"/>
                </a:solidFill>
              </a:rPr>
              <a:t>inhibitors 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r>
              <a:rPr lang="en-US" dirty="0"/>
              <a:t>potent than ASA and is combined with ASA</a:t>
            </a:r>
          </a:p>
          <a:p>
            <a:r>
              <a:rPr lang="en-US" dirty="0"/>
              <a:t>Both agents are powerful adjuncts to reperfusion therapy </a:t>
            </a:r>
            <a:endParaRPr lang="en-US" dirty="0" smtClean="0"/>
          </a:p>
          <a:p>
            <a:r>
              <a:rPr lang="en-US" dirty="0" smtClean="0"/>
              <a:t>Examples: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         1.  Clopidogrel 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         2.  Ticagrelor 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         3.  </a:t>
            </a:r>
            <a:r>
              <a:rPr lang="en-US" dirty="0" err="1" smtClean="0"/>
              <a:t>Prasugrel</a:t>
            </a:r>
            <a:r>
              <a:rPr lang="en-US" dirty="0" smtClean="0"/>
              <a:t>  </a:t>
            </a:r>
            <a:endParaRPr lang="en-US" dirty="0"/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Reperfusion therapy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Fibrinolytics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ONLY USED FOR  STEMI ( NOT NSTEMI)</a:t>
            </a:r>
          </a:p>
          <a:p>
            <a:r>
              <a:rPr lang="en-US" dirty="0" smtClean="0"/>
              <a:t>Reduces short and long term mortality</a:t>
            </a:r>
          </a:p>
          <a:p>
            <a:r>
              <a:rPr lang="en-US" dirty="0" smtClean="0"/>
              <a:t>Should be given during a 12hr window, and given ASAP.</a:t>
            </a:r>
          </a:p>
          <a:p>
            <a:r>
              <a:rPr lang="en-US" dirty="0" smtClean="0"/>
              <a:t>2 types of </a:t>
            </a:r>
            <a:r>
              <a:rPr lang="en-US" dirty="0" err="1" smtClean="0"/>
              <a:t>fibrinolytics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                    1.  Non Fibrin specific ( Streptokinase)</a:t>
            </a:r>
          </a:p>
          <a:p>
            <a:pPr>
              <a:buNone/>
            </a:pPr>
            <a:r>
              <a:rPr lang="en-US" dirty="0" smtClean="0"/>
              <a:t>                     2.  Fibrin specific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0"/>
            <a:ext cx="67818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Fibrin specific agents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95400"/>
            <a:ext cx="744768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4953000" y="1295400"/>
            <a:ext cx="1524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 questions !!</a:t>
            </a:r>
            <a:endParaRPr lang="en-US" dirty="0"/>
          </a:p>
        </p:txBody>
      </p:sp>
      <p:pic>
        <p:nvPicPr>
          <p:cNvPr id="4" name="Content Placeholder 3" descr="writ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2" b="93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62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867375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772400" cy="1362075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Primary PCI 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7863"/>
            <a:ext cx="222667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2438400"/>
            <a:ext cx="2183230" cy="183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505200"/>
            <a:ext cx="2226678" cy="186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648200"/>
            <a:ext cx="2172368" cy="1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04800" y="5867400"/>
            <a:ext cx="334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Adopted from N  Eng J Med 2007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gioplasty During Ongoing Heart Attack by Dr Siddharth Dagli -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57200"/>
            <a:ext cx="82804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8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Thrombus aspiration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IMG_06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b="133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502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heart_atta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990600"/>
            <a:ext cx="8077200" cy="525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low-wavefron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28800" y="1828800"/>
            <a:ext cx="4572000" cy="4397435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457200" y="3810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/>
              <a:t>Myonecrosis</a:t>
            </a:r>
            <a:r>
              <a:rPr lang="en-US" sz="3200" b="1" i="1" dirty="0" smtClean="0"/>
              <a:t> based on duration of occlusion</a:t>
            </a:r>
            <a:endParaRPr lang="en-US" sz="32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275530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F:\ACS pics\time_is_musc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762000"/>
            <a:ext cx="5460181" cy="2590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92718" y="3657600"/>
            <a:ext cx="57138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Door to needle time  </a:t>
            </a:r>
            <a:r>
              <a:rPr lang="en-US" sz="3200" b="1" dirty="0" smtClean="0">
                <a:solidFill>
                  <a:srgbClr val="FF0000"/>
                </a:solidFill>
              </a:rPr>
              <a:t>&lt;30min</a:t>
            </a:r>
          </a:p>
          <a:p>
            <a:r>
              <a:rPr lang="en-US" sz="3200" b="1" dirty="0" smtClean="0"/>
              <a:t>Door to balloon time </a:t>
            </a:r>
            <a:r>
              <a:rPr lang="en-US" sz="3200" b="1" dirty="0" smtClean="0">
                <a:solidFill>
                  <a:srgbClr val="FF0000"/>
                </a:solidFill>
              </a:rPr>
              <a:t>&lt;90min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erybody-say-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2" y="762000"/>
            <a:ext cx="874916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09800"/>
            <a:ext cx="7772400" cy="1362075"/>
          </a:xfrm>
        </p:spPr>
        <p:txBody>
          <a:bodyPr>
            <a:norm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</a:rPr>
              <a:t>Antithrombotics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Objectives 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686800" cy="47091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Pathophysiology of ACS</a:t>
            </a:r>
          </a:p>
          <a:p>
            <a:r>
              <a:rPr lang="en-US" sz="3600" dirty="0" smtClean="0"/>
              <a:t>Classification of ACS </a:t>
            </a:r>
          </a:p>
          <a:p>
            <a:r>
              <a:rPr lang="en-US" sz="3600" dirty="0" smtClean="0"/>
              <a:t>Diagnostic workup </a:t>
            </a:r>
            <a:endParaRPr lang="en-US" sz="3600" dirty="0"/>
          </a:p>
          <a:p>
            <a:r>
              <a:rPr lang="en-US" sz="3600" dirty="0" smtClean="0"/>
              <a:t>Initial management</a:t>
            </a:r>
          </a:p>
          <a:p>
            <a:r>
              <a:rPr lang="en-US" sz="3600" dirty="0" smtClean="0"/>
              <a:t>Common complications of ACS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CS pics\intrinsic pathw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8305800" cy="6199687"/>
          </a:xfrm>
          <a:prstGeom prst="rect">
            <a:avLst/>
          </a:prstGeom>
          <a:noFill/>
        </p:spPr>
      </p:pic>
      <p:sp>
        <p:nvSpPr>
          <p:cNvPr id="6" name="Down Arrow 5"/>
          <p:cNvSpPr/>
          <p:nvPr/>
        </p:nvSpPr>
        <p:spPr>
          <a:xfrm rot="3399420">
            <a:off x="6335237" y="4549968"/>
            <a:ext cx="381000" cy="1143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77000" y="4343400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Antithrombin</a:t>
            </a:r>
            <a:r>
              <a:rPr lang="en-US" dirty="0" smtClean="0">
                <a:solidFill>
                  <a:schemeClr val="bg1"/>
                </a:solidFill>
              </a:rPr>
              <a:t> III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239000" y="3657600"/>
            <a:ext cx="228600" cy="6096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34200" y="3200400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Heparin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Antithrombotics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Heparin </a:t>
            </a:r>
          </a:p>
          <a:p>
            <a:pPr>
              <a:buNone/>
            </a:pPr>
            <a:r>
              <a:rPr lang="en-US" dirty="0" smtClean="0"/>
              <a:t>          - </a:t>
            </a:r>
            <a:r>
              <a:rPr lang="en-US" dirty="0" err="1" smtClean="0"/>
              <a:t>Unfractionated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        - Low molecular </a:t>
            </a:r>
          </a:p>
          <a:p>
            <a:r>
              <a:rPr lang="en-US" dirty="0" smtClean="0"/>
              <a:t>Prevents further thrombosis and aids in insuring patency of the occluded artery.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 to </a:t>
            </a:r>
            <a:r>
              <a:rPr lang="en-US" dirty="0" err="1" smtClean="0">
                <a:solidFill>
                  <a:srgbClr val="FF0000"/>
                </a:solidFill>
              </a:rPr>
              <a:t>Rashed</a:t>
            </a:r>
            <a:r>
              <a:rPr lang="en-US" dirty="0" smtClean="0">
                <a:solidFill>
                  <a:srgbClr val="FF0000"/>
                </a:solidFill>
              </a:rPr>
              <a:t> in 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 given chewable ASA </a:t>
            </a:r>
          </a:p>
          <a:p>
            <a:r>
              <a:rPr lang="en-US" dirty="0" smtClean="0"/>
              <a:t>3 Sublingual Nitro tablets </a:t>
            </a:r>
          </a:p>
          <a:p>
            <a:r>
              <a:rPr lang="en-US" dirty="0" smtClean="0"/>
              <a:t> He had no contraindications to </a:t>
            </a:r>
            <a:r>
              <a:rPr lang="en-US" dirty="0" err="1" smtClean="0"/>
              <a:t>fibrinolytic</a:t>
            </a:r>
            <a:r>
              <a:rPr lang="en-US" dirty="0" smtClean="0"/>
              <a:t> therapy</a:t>
            </a:r>
          </a:p>
          <a:p>
            <a:r>
              <a:rPr lang="en-US" dirty="0" smtClean="0"/>
              <a:t>Just prior to receiving </a:t>
            </a:r>
            <a:r>
              <a:rPr lang="en-US" dirty="0" err="1" smtClean="0"/>
              <a:t>fibrinolytics</a:t>
            </a:r>
            <a:r>
              <a:rPr lang="en-US" dirty="0" smtClean="0"/>
              <a:t> , he lost consciousness ………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4800" y="838200"/>
            <a:ext cx="8305800" cy="2525712"/>
          </a:xfrm>
          <a:prstGeom prst="rect">
            <a:avLst/>
          </a:prstGeom>
          <a:noFill/>
          <a:ln w="76200" cmpd="tri">
            <a:solidFill>
              <a:schemeClr val="tx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52600" y="4114800"/>
            <a:ext cx="5674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Ventricular Fibrillation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352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Defibrillator paddles immediately applied and 200J delivered managed to convert him to normal sinus rhythm</a:t>
            </a:r>
          </a:p>
          <a:p>
            <a:r>
              <a:rPr lang="en-US" sz="3200" dirty="0" smtClean="0"/>
              <a:t>What other immediate complications may happen?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Complications of MI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28956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Electrical ( Arrhythmia )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Heart failure (Pulmonary Edema)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Cardiogenic Shock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Mechanical complications ( usually occurs late after MI …days to weeks ) </a:t>
            </a:r>
          </a:p>
          <a:p>
            <a:pPr marL="13716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Summery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962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Plaque vulnerability is affected by an inflammatory process</a:t>
            </a:r>
          </a:p>
          <a:p>
            <a:r>
              <a:rPr lang="en-US" sz="3200" dirty="0" smtClean="0"/>
              <a:t>Acute coronary syndromes is a spectrum and is classified according to markers of ST changes and Myocardial necrosis</a:t>
            </a:r>
          </a:p>
          <a:p>
            <a:r>
              <a:rPr lang="en-US" sz="3200" dirty="0" smtClean="0"/>
              <a:t>In STEMI , time to reperfusion is critical in myocardial salvage ( time is muscle)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Resources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2667000"/>
          </a:xfrm>
        </p:spPr>
        <p:txBody>
          <a:bodyPr/>
          <a:lstStyle/>
          <a:p>
            <a:r>
              <a:rPr lang="en-US" sz="4000" dirty="0" smtClean="0"/>
              <a:t>Davidson or Kumar</a:t>
            </a:r>
          </a:p>
          <a:p>
            <a:r>
              <a:rPr lang="en-US" sz="4000" dirty="0" smtClean="0"/>
              <a:t>Lecture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0918"/>
            <a:ext cx="8686800" cy="969682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What are coronary arteries ??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 descr="Coronary_anatomy_(CardioNetworks_ECGpedia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66800"/>
            <a:ext cx="6248400" cy="54649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77000" y="3048000"/>
            <a:ext cx="685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/>
                <a:cs typeface="Arial"/>
              </a:rPr>
              <a:t>LCX</a:t>
            </a:r>
            <a:endParaRPr lang="en-US" sz="16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1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632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3968</TotalTime>
  <Words>1093</Words>
  <Application>Microsoft Office PowerPoint</Application>
  <PresentationFormat>On-screen Show (4:3)</PresentationFormat>
  <Paragraphs>227</Paragraphs>
  <Slides>66</Slides>
  <Notes>45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Office Theme</vt:lpstr>
      <vt:lpstr>Bitmap Image</vt:lpstr>
      <vt:lpstr>Picture</vt:lpstr>
      <vt:lpstr>Acute Coronary Syndrome</vt:lpstr>
      <vt:lpstr>Why is this topic important ?</vt:lpstr>
      <vt:lpstr>PowerPoint Presentation</vt:lpstr>
      <vt:lpstr>Almost 30% of ER admissions are cardiac </vt:lpstr>
      <vt:lpstr>Exam questions !!</vt:lpstr>
      <vt:lpstr>Objectives </vt:lpstr>
      <vt:lpstr>Resources </vt:lpstr>
      <vt:lpstr>What are coronary arteries ??</vt:lpstr>
      <vt:lpstr>PowerPoint Presentation</vt:lpstr>
      <vt:lpstr>Clinical Scenario </vt:lpstr>
      <vt:lpstr>Clinical scenario</vt:lpstr>
      <vt:lpstr>Rashed’s Profile</vt:lpstr>
      <vt:lpstr>He was counseled and told… </vt:lpstr>
      <vt:lpstr>What are the risk factors for CAD?</vt:lpstr>
      <vt:lpstr>Diabetes Mellitus </vt:lpstr>
      <vt:lpstr>Smoking </vt:lpstr>
      <vt:lpstr>Hypertension </vt:lpstr>
      <vt:lpstr>Hyperlipidemia </vt:lpstr>
      <vt:lpstr>Obesity </vt:lpstr>
      <vt:lpstr>Other Risk factors</vt:lpstr>
      <vt:lpstr>Clinical scenario</vt:lpstr>
      <vt:lpstr>What is happening with Rashed?</vt:lpstr>
      <vt:lpstr>PowerPoint Presentation</vt:lpstr>
      <vt:lpstr>PowerPoint Presentation</vt:lpstr>
      <vt:lpstr>Back to Rashed</vt:lpstr>
      <vt:lpstr>PowerPoint Presentation</vt:lpstr>
      <vt:lpstr>PowerPoint Presentation</vt:lpstr>
      <vt:lpstr>PowerPoint Presentation</vt:lpstr>
      <vt:lpstr>PowerPoint Presentation</vt:lpstr>
      <vt:lpstr>Investigations in the emergency room </vt:lpstr>
      <vt:lpstr>PowerPoint Presentation</vt:lpstr>
      <vt:lpstr>What is the diagnosis?</vt:lpstr>
      <vt:lpstr>PowerPoint Presentation</vt:lpstr>
      <vt:lpstr>What is Myocardial Infarction? </vt:lpstr>
      <vt:lpstr>Third Universal Definition of MI</vt:lpstr>
      <vt:lpstr>Nuclear imaging </vt:lpstr>
      <vt:lpstr>Markers for Myocardial Necrosis</vt:lpstr>
      <vt:lpstr>Biochemical markers</vt:lpstr>
      <vt:lpstr>Biochemical markers</vt:lpstr>
      <vt:lpstr>PowerPoint Presentation</vt:lpstr>
      <vt:lpstr>Back to Rashed in ER</vt:lpstr>
      <vt:lpstr>Aims of therapy</vt:lpstr>
      <vt:lpstr>Aims of therapy</vt:lpstr>
      <vt:lpstr>Antiplatelet Agents  </vt:lpstr>
      <vt:lpstr>Aspirin (ASA)</vt:lpstr>
      <vt:lpstr>P2Y12 inhibitors </vt:lpstr>
      <vt:lpstr>Reperfusion therapy</vt:lpstr>
      <vt:lpstr>Fibrinolytics</vt:lpstr>
      <vt:lpstr>Fibrin specific agents</vt:lpstr>
      <vt:lpstr>PowerPoint Presentation</vt:lpstr>
      <vt:lpstr>Primary PCI </vt:lpstr>
      <vt:lpstr>PowerPoint Presentation</vt:lpstr>
      <vt:lpstr>PowerPoint Presentation</vt:lpstr>
      <vt:lpstr>Thrombus aspiration </vt:lpstr>
      <vt:lpstr>PowerPoint Presentation</vt:lpstr>
      <vt:lpstr>PowerPoint Presentation</vt:lpstr>
      <vt:lpstr>PowerPoint Presentation</vt:lpstr>
      <vt:lpstr>PowerPoint Presentation</vt:lpstr>
      <vt:lpstr>Antithrombotics</vt:lpstr>
      <vt:lpstr>PowerPoint Presentation</vt:lpstr>
      <vt:lpstr>Antithrombotics</vt:lpstr>
      <vt:lpstr>Back to Rashed in ER</vt:lpstr>
      <vt:lpstr>PowerPoint Presentation</vt:lpstr>
      <vt:lpstr>PowerPoint Presentation</vt:lpstr>
      <vt:lpstr>Complications of MI</vt:lpstr>
      <vt:lpstr>Summery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Coronary Syndromes</dc:title>
  <dc:creator>halfaleh</dc:creator>
  <cp:lastModifiedBy>3422</cp:lastModifiedBy>
  <cp:revision>106</cp:revision>
  <dcterms:created xsi:type="dcterms:W3CDTF">2008-11-21T06:49:31Z</dcterms:created>
  <dcterms:modified xsi:type="dcterms:W3CDTF">2014-09-16T09:44:47Z</dcterms:modified>
</cp:coreProperties>
</file>