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.bin" ContentType="application/vnd.openxmlformats-officedocument.oleObject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6" r:id="rId2"/>
    <p:sldId id="257" r:id="rId3"/>
    <p:sldId id="258" r:id="rId4"/>
    <p:sldId id="327" r:id="rId5"/>
    <p:sldId id="328" r:id="rId6"/>
    <p:sldId id="285" r:id="rId7"/>
    <p:sldId id="287" r:id="rId8"/>
    <p:sldId id="355" r:id="rId9"/>
    <p:sldId id="362" r:id="rId10"/>
    <p:sldId id="288" r:id="rId11"/>
    <p:sldId id="289" r:id="rId12"/>
    <p:sldId id="290" r:id="rId13"/>
    <p:sldId id="309" r:id="rId14"/>
    <p:sldId id="349" r:id="rId15"/>
    <p:sldId id="350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4" r:id="rId29"/>
    <p:sldId id="291" r:id="rId30"/>
    <p:sldId id="292" r:id="rId31"/>
    <p:sldId id="293" r:id="rId32"/>
    <p:sldId id="304" r:id="rId33"/>
    <p:sldId id="329" r:id="rId34"/>
    <p:sldId id="331" r:id="rId35"/>
    <p:sldId id="330" r:id="rId36"/>
    <p:sldId id="346" r:id="rId37"/>
    <p:sldId id="347" r:id="rId38"/>
    <p:sldId id="348" r:id="rId39"/>
    <p:sldId id="332" r:id="rId40"/>
    <p:sldId id="333" r:id="rId41"/>
    <p:sldId id="263" r:id="rId42"/>
    <p:sldId id="264" r:id="rId43"/>
    <p:sldId id="356" r:id="rId44"/>
    <p:sldId id="267" r:id="rId45"/>
    <p:sldId id="268" r:id="rId46"/>
    <p:sldId id="352" r:id="rId47"/>
    <p:sldId id="269" r:id="rId48"/>
    <p:sldId id="274" r:id="rId49"/>
    <p:sldId id="275" r:id="rId50"/>
    <p:sldId id="277" r:id="rId51"/>
    <p:sldId id="358" r:id="rId52"/>
    <p:sldId id="353" r:id="rId53"/>
    <p:sldId id="351" r:id="rId54"/>
    <p:sldId id="354" r:id="rId55"/>
    <p:sldId id="359" r:id="rId56"/>
    <p:sldId id="36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2710" autoAdjust="0"/>
  </p:normalViewPr>
  <p:slideViewPr>
    <p:cSldViewPr>
      <p:cViewPr varScale="1">
        <p:scale>
          <a:sx n="83" d="100"/>
          <a:sy n="83" d="100"/>
        </p:scale>
        <p:origin x="-1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5C8E-8371-4DE3-8292-9D682FFFC3A6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00218-0EB2-40E8-BD48-6DDD4CE59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363CF-4E65-4E3E-B68A-F618D8E59C4E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D741E-B426-4F47-9B61-D9C4BA4B428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1E04A-22EC-49A2-8AC7-688C1DDB52D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34C83-4A4B-4C88-9660-55731656C4F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4980-4F4F-44A5-A104-75C30011A6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3BA25-8E2D-4B38-B2C2-F0FA2C56720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46AF7-AA8F-45AC-BAF0-879D91B576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6934E-BEE2-4048-B4C1-388324ECD9F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5F49C-E8D2-4312-AEFC-1DE2A821CC9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6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50133-7B7E-47DA-B97D-0CCE43A67C8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26D87-D441-4642-B69C-5FD0A9E7E07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D65E-D4C2-4D5D-A00B-278E90373AE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D6029-98BA-451F-AF7C-CF3433FC86F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B5E60-EDE4-4550-891E-60FC94B68E2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56922-6B5B-4949-8D79-DBA93B9A766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6F785-A003-41DB-9B89-78FD0157DD4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1FC93-4036-4EC3-9CDC-C72763DB2CC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B2E7B-D4A3-4519-9F86-0A9C4D4C0CD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B69B6-5925-4EAF-8E9F-DC75B6F007C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3877A-1FCA-4370-B6A2-C957ADBDB74C}" type="slidenum">
              <a:rPr lang="en-GB">
                <a:ea typeface="ＭＳ Ｐゴシック" pitchFamily="34" charset="-128"/>
              </a:rPr>
              <a:pPr/>
              <a:t>34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2620309-EC0D-489C-A3D0-221397B10C92}" type="slidenum">
              <a:rPr lang="en-US" sz="1200"/>
              <a:pPr algn="r" eaLnBrk="0" hangingPunct="0"/>
              <a:t>34</a:t>
            </a:fld>
            <a:endParaRPr lang="en-US" sz="1200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33DAB-D62D-42EC-80FA-533A2CBE48F3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56C4D-DB1C-48B5-BC1E-0AE2B3CF36FA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09579-71CF-4102-84AC-C680BE2E960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652F8-1C7C-42B2-B3B6-313CF8F1F49F}" type="slidenum">
              <a:rPr lang="en-GB">
                <a:ea typeface="ＭＳ Ｐゴシック" pitchFamily="34" charset="-128"/>
              </a:rPr>
              <a:pPr/>
              <a:t>39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19FD3A5-2447-41B0-8CF2-4D3C11B432AF}" type="slidenum">
              <a:rPr lang="en-US" sz="1200"/>
              <a:pPr algn="r" eaLnBrk="0" hangingPunct="0"/>
              <a:t>39</a:t>
            </a:fld>
            <a:endParaRPr lang="en-US" sz="1200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31552-52B9-47E6-9B45-10028BEF168F}" type="slidenum">
              <a:rPr lang="en-GB">
                <a:ea typeface="ＭＳ Ｐゴシック" pitchFamily="34" charset="-128"/>
              </a:rPr>
              <a:pPr/>
              <a:t>40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1D4A8C-52F1-45AE-92DE-DF3D6F7E8CAD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C9F35-B94D-4A63-969D-FE595DBB25F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FA2F8-645C-415A-976D-15C744A469B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59A13-DF23-472E-AFD0-274C636460D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A7962-B6BF-42EC-A615-52F3EC4C35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95155-DDC4-42D4-8722-18EFB155A915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0C463-386B-4A10-A0B1-D2FE433011E6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BB4B-6871-4A0F-B312-2CC5FA887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C037-EBAF-4923-9120-4440D2EC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387F-2313-4FFA-A9AB-B799FCA2F15A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5F35-AA90-4B26-80D9-21199EB71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Arrhythmia 341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Ahmad Hersi </a:t>
            </a:r>
          </a:p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Professor </a:t>
            </a:r>
            <a:r>
              <a:rPr lang="en-US" smtClean="0">
                <a:solidFill>
                  <a:srgbClr val="FFFF00"/>
                </a:solidFill>
                <a:ea typeface="ＭＳ Ｐゴシック" charset="-128"/>
              </a:rPr>
              <a:t>of Cardiac Sciences </a:t>
            </a:r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KSU</a:t>
            </a:r>
          </a:p>
          <a:p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heart rhythm is disrupted in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smtClean="0"/>
              <a:t>AF is characterized by:</a:t>
            </a:r>
          </a:p>
          <a:p>
            <a:pPr lvl="1" eaLnBrk="1" hangingPunct="1"/>
            <a:r>
              <a:rPr lang="en-GB" smtClean="0"/>
              <a:t>Rapid (350–600 beats/min) and irregular atrial rhythm</a:t>
            </a:r>
          </a:p>
          <a:p>
            <a:pPr lvl="1" eaLnBrk="1" hangingPunct="1"/>
            <a:r>
              <a:rPr lang="en-GB" smtClean="0"/>
              <a:t>Reduced filling of the left and right ventricles</a:t>
            </a:r>
          </a:p>
          <a:p>
            <a:pPr eaLnBrk="1" hangingPunct="1"/>
            <a:r>
              <a:rPr lang="en-GB" smtClean="0"/>
              <a:t>Conduction of most impulses from the atria to ventricles is blocked at the AV node</a:t>
            </a:r>
          </a:p>
          <a:p>
            <a:pPr eaLnBrk="1" hangingPunct="1"/>
            <a:r>
              <a:rPr lang="en-GB" smtClean="0"/>
              <a:t>Contraction of the ventricles can be:</a:t>
            </a:r>
          </a:p>
          <a:p>
            <a:pPr lvl="1" eaLnBrk="1" hangingPunct="1"/>
            <a:r>
              <a:rPr lang="en-GB" smtClean="0"/>
              <a:t>Irregular and rapid (110–180 beats/min; tachycardia)</a:t>
            </a:r>
          </a:p>
          <a:p>
            <a:pPr lvl="1" eaLnBrk="1" hangingPunct="1"/>
            <a:r>
              <a:rPr lang="en-GB" smtClean="0"/>
              <a:t>Irregular and slow (&lt;50 beats/min; bradycardia)</a:t>
            </a:r>
          </a:p>
          <a:p>
            <a:pPr lvl="1" eaLnBrk="1" hangingPunct="1"/>
            <a:r>
              <a:rPr lang="en-GB" smtClean="0"/>
              <a:t>Normal</a:t>
            </a:r>
          </a:p>
          <a:p>
            <a:pPr eaLnBrk="1" hangingPunct="1"/>
            <a:r>
              <a:rPr lang="en-GB" smtClean="0"/>
              <a:t>Cardiac output can be reduced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AF begets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2800" dirty="0" smtClean="0"/>
              <a:t>AF causes remodelling: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lvl="1" eaLnBrk="1" hangingPunct="1"/>
            <a:r>
              <a:rPr lang="en-GB" b="1" dirty="0" smtClean="0"/>
              <a:t>Electrical</a:t>
            </a:r>
            <a:r>
              <a:rPr lang="en-GB" dirty="0" smtClean="0"/>
              <a:t>: shortening of refractory period</a:t>
            </a:r>
          </a:p>
          <a:p>
            <a:pPr lvl="1" eaLnBrk="1" hangingPunct="1"/>
            <a:r>
              <a:rPr lang="en-GB" b="1" dirty="0" smtClean="0"/>
              <a:t>Structural</a:t>
            </a:r>
            <a:r>
              <a:rPr lang="en-GB" dirty="0" smtClean="0"/>
              <a:t>: enlargement of </a:t>
            </a:r>
            <a:r>
              <a:rPr lang="en-GB" dirty="0" err="1" smtClean="0"/>
              <a:t>atrial</a:t>
            </a:r>
            <a:r>
              <a:rPr lang="en-GB" dirty="0" smtClean="0"/>
              <a:t> cavities</a:t>
            </a:r>
          </a:p>
          <a:p>
            <a:pPr lvl="1" eaLnBrk="1" hangingPunct="1">
              <a:buNone/>
            </a:pPr>
            <a:endParaRPr lang="en-GB" dirty="0" smtClean="0"/>
          </a:p>
          <a:p>
            <a:pPr eaLnBrk="1" hangingPunct="1"/>
            <a:r>
              <a:rPr lang="en-GB" sz="2800" dirty="0" smtClean="0"/>
              <a:t>Many episodes of AF resolve spontaneously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eaLnBrk="1" hangingPunct="1"/>
            <a:r>
              <a:rPr lang="en-GB" sz="2800" dirty="0" smtClean="0"/>
              <a:t>Over time AF tends to become persistent or permanent.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03225" y="6427038"/>
            <a:ext cx="709295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Wijffels</a:t>
            </a:r>
            <a:r>
              <a:rPr lang="en-US" sz="1200" dirty="0">
                <a:solidFill>
                  <a:srgbClr val="FFFF00"/>
                </a:solidFill>
              </a:rPr>
              <a:t> MC et al. Circulation 195;92:1954–68</a:t>
            </a:r>
            <a:endParaRPr lang="en-GB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Consequences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4897437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Formation of blood clots (thrombosis) on the walls of the atria that can dislodge (</a:t>
            </a:r>
            <a:r>
              <a:rPr lang="en-GB" dirty="0" err="1" smtClean="0"/>
              <a:t>embolize</a:t>
            </a:r>
            <a:r>
              <a:rPr lang="en-GB" dirty="0" smtClean="0"/>
              <a:t>), leading to stroke and systemic embolism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Reduction in cardiac output can precipitate heart failure leading to:</a:t>
            </a:r>
          </a:p>
          <a:p>
            <a:pPr lvl="1" eaLnBrk="1" hangingPunct="1"/>
            <a:r>
              <a:rPr lang="en-GB" dirty="0" smtClean="0"/>
              <a:t>Peripheral oedema</a:t>
            </a:r>
          </a:p>
          <a:p>
            <a:pPr lvl="1" eaLnBrk="1" hangingPunct="1"/>
            <a:r>
              <a:rPr lang="en-GB" dirty="0" smtClean="0"/>
              <a:t>Pulmonary oedema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Atrial Fibrillation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5575"/>
            <a:ext cx="8686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Cardiac 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220788"/>
            <a:ext cx="7835900" cy="41148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Hypertensive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Ischemic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Valvular</a:t>
            </a:r>
            <a:r>
              <a:rPr lang="en-US" sz="2000" dirty="0" smtClean="0">
                <a:ea typeface="ＭＳ Ｐゴシック" pitchFamily="34" charset="-128"/>
              </a:rPr>
              <a:t> heart disease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Rheumatic:  mitral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Non-rheumatic:  aortic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r>
              <a:rPr lang="en-US" sz="2000" dirty="0" smtClean="0">
                <a:ea typeface="ＭＳ Ｐゴシック" pitchFamily="34" charset="-128"/>
              </a:rPr>
              <a:t>, mitral regurgitation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Pericarditis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Cardiac tumors:  </a:t>
            </a:r>
            <a:r>
              <a:rPr lang="en-US" sz="2000" dirty="0" err="1" smtClean="0">
                <a:ea typeface="ＭＳ Ｐゴシック" pitchFamily="34" charset="-128"/>
              </a:rPr>
              <a:t>atrial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myxoma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Sick sinus syndrome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Cardiomyopathy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Hypertrophic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Idiopathic dilated (? cause vs. effect)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Post-coronary bypass surgery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Non-Cardiac Causes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2103438"/>
            <a:ext cx="8686800" cy="4114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Pulmonary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COPD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Pneumonia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Pulmonary embolism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Metabolic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Thyroid disease: hyperthyroidism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Electrolyte disorder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Toxic: alcohol (‘holiday heart’ syndrome)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Signs and symptoms</a:t>
            </a:r>
          </a:p>
          <a:p>
            <a:pPr eaLnBrk="1" hangingPunct="1"/>
            <a:r>
              <a:rPr lang="en-US" smtClean="0"/>
              <a:t>Electrocardiography</a:t>
            </a:r>
          </a:p>
          <a:p>
            <a:pPr eaLnBrk="1" hangingPunct="1"/>
            <a:r>
              <a:rPr lang="en-US" smtClean="0"/>
              <a:t>Transthoracic echocardiography </a:t>
            </a:r>
          </a:p>
          <a:p>
            <a:pPr eaLnBrk="1" hangingPunct="1"/>
            <a:r>
              <a:rPr lang="en-GB" smtClean="0"/>
              <a:t>Laboratory tests</a:t>
            </a:r>
            <a:endParaRPr lang="en-US" smtClean="0"/>
          </a:p>
          <a:p>
            <a:pPr eaLnBrk="1" hangingPunct="1"/>
            <a:r>
              <a:rPr lang="en-GB" smtClean="0"/>
              <a:t>Holter monitoring </a:t>
            </a:r>
          </a:p>
          <a:p>
            <a:pPr eaLnBrk="1" hangingPunct="1"/>
            <a:r>
              <a:rPr lang="en-GB" smtClean="0"/>
              <a:t>Transoesophageal echocardiography </a:t>
            </a:r>
          </a:p>
          <a:p>
            <a:pPr eaLnBrk="1" hangingPunct="1"/>
            <a:r>
              <a:rPr lang="en-GB" smtClean="0"/>
              <a:t>Exercise testing</a:t>
            </a:r>
          </a:p>
          <a:p>
            <a:pPr eaLnBrk="1" hangingPunct="1"/>
            <a:r>
              <a:rPr lang="en-GB" smtClean="0"/>
              <a:t>Chest radiography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Heterogeneous clinical presentation of AF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/>
              <a:t>With or without detectable heart disease</a:t>
            </a:r>
          </a:p>
          <a:p>
            <a:pPr eaLnBrk="1" hangingPunct="1"/>
            <a:r>
              <a:rPr lang="en-GB" dirty="0" smtClean="0"/>
              <a:t>Episodic </a:t>
            </a:r>
          </a:p>
          <a:p>
            <a:pPr lvl="1" eaLnBrk="1" hangingPunct="1"/>
            <a:r>
              <a:rPr lang="en-GB" dirty="0" smtClean="0"/>
              <a:t>Symptoms may be absent or intermittent</a:t>
            </a:r>
          </a:p>
          <a:p>
            <a:pPr lvl="1" eaLnBrk="1" hangingPunct="1"/>
            <a:r>
              <a:rPr lang="en-GB" dirty="0" smtClean="0"/>
              <a:t>Up to 90% of episodes may not cause symptoms</a:t>
            </a:r>
          </a:p>
          <a:p>
            <a:pPr eaLnBrk="1" hangingPunct="1"/>
            <a:r>
              <a:rPr lang="en-GB" dirty="0" smtClean="0"/>
              <a:t>Symptoms</a:t>
            </a:r>
            <a:r>
              <a:rPr lang="en-US" dirty="0" smtClean="0"/>
              <a:t> vary according to </a:t>
            </a:r>
          </a:p>
          <a:p>
            <a:pPr lvl="1" eaLnBrk="1" hangingPunct="1"/>
            <a:r>
              <a:rPr lang="en-US" dirty="0" smtClean="0"/>
              <a:t>Irregularity and rate of ventricular response</a:t>
            </a:r>
          </a:p>
          <a:p>
            <a:pPr lvl="1" eaLnBrk="1" hangingPunct="1"/>
            <a:r>
              <a:rPr lang="en-GB" dirty="0" smtClean="0"/>
              <a:t>Functional status </a:t>
            </a:r>
          </a:p>
          <a:p>
            <a:pPr lvl="1" eaLnBrk="1" hangingPunct="1"/>
            <a:r>
              <a:rPr lang="en-GB" dirty="0" smtClean="0"/>
              <a:t>AF duration</a:t>
            </a:r>
          </a:p>
          <a:p>
            <a:pPr lvl="1" eaLnBrk="1" hangingPunct="1"/>
            <a:r>
              <a:rPr lang="en-GB" dirty="0" smtClean="0"/>
              <a:t>Patient factors</a:t>
            </a:r>
          </a:p>
          <a:p>
            <a:pPr lvl="1" eaLnBrk="1" hangingPunct="1"/>
            <a:r>
              <a:rPr lang="en-GB" dirty="0" smtClean="0"/>
              <a:t>Co-morbidities</a:t>
            </a:r>
            <a:endParaRPr lang="en-US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17513" y="6253484"/>
            <a:ext cx="3158313" cy="4616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2006;114:e257–e354;</a:t>
            </a:r>
          </a:p>
          <a:p>
            <a:r>
              <a:rPr lang="en-GB" sz="1200" dirty="0">
                <a:solidFill>
                  <a:srgbClr val="FFFF00"/>
                </a:solidFill>
              </a:rPr>
              <a:t>Page RL et al. Circulation 1994;89:224–7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Signs and symptoms</a:t>
            </a:r>
          </a:p>
        </p:txBody>
      </p:sp>
      <p:graphicFrame>
        <p:nvGraphicFramePr>
          <p:cNvPr id="77871" name="Group 47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353425" cy="4424365"/>
        </p:xfrm>
        <a:graphic>
          <a:graphicData uri="http://schemas.openxmlformats.org/drawingml/2006/table">
            <a:tbl>
              <a:tblPr/>
              <a:tblGrid>
                <a:gridCol w="4332287"/>
                <a:gridCol w="4021138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Cause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Sign/symptom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 heart beat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Irregularly irregular pulse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Palpitations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Decreased cardiac output 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</a:b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Fatigue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Diminished exercise capacity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Breathlessness (dyspnoea)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Weakness (asthenia)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Hypotension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Dizziness and fainting (syncope)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Cardiac ischaemia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Chest pain (angina)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Increased risk of clot formation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Thromboembolic TIA, stroke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" name="Rectangle 25"/>
          <p:cNvSpPr>
            <a:spLocks noChangeArrowheads="1"/>
          </p:cNvSpPr>
          <p:nvPr/>
        </p:nvSpPr>
        <p:spPr bwMode="auto">
          <a:xfrm>
            <a:off x="417513" y="6438150"/>
            <a:ext cx="303969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Clinical evaluation of patients with AF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All patients</a:t>
            </a:r>
          </a:p>
          <a:p>
            <a:pPr lvl="1" eaLnBrk="1" hangingPunct="1"/>
            <a:r>
              <a:rPr lang="en-US" sz="2000" dirty="0" smtClean="0"/>
              <a:t>History</a:t>
            </a:r>
          </a:p>
          <a:p>
            <a:pPr lvl="1" eaLnBrk="1" hangingPunct="1"/>
            <a:r>
              <a:rPr lang="en-US" sz="2000" dirty="0" smtClean="0"/>
              <a:t>Physical examination</a:t>
            </a:r>
          </a:p>
          <a:p>
            <a:pPr lvl="1" eaLnBrk="1" hangingPunct="1"/>
            <a:r>
              <a:rPr lang="en-US" sz="2000" dirty="0" smtClean="0"/>
              <a:t>Electrocardiogram (ECG)</a:t>
            </a:r>
          </a:p>
          <a:p>
            <a:pPr lvl="1" eaLnBrk="1" hangingPunct="1"/>
            <a:r>
              <a:rPr lang="en-US" sz="2000" dirty="0" err="1" smtClean="0"/>
              <a:t>Transthoracic</a:t>
            </a:r>
            <a:r>
              <a:rPr lang="en-US" sz="2000" dirty="0" smtClean="0"/>
              <a:t> echocardiogram (TTE)</a:t>
            </a:r>
          </a:p>
          <a:p>
            <a:pPr lvl="1" eaLnBrk="1" hangingPunct="1"/>
            <a:r>
              <a:rPr lang="en-US" sz="2000" dirty="0" smtClean="0"/>
              <a:t>Blood tests</a:t>
            </a:r>
          </a:p>
          <a:p>
            <a:pPr lvl="1" eaLnBrk="1" hangingPunct="1"/>
            <a:r>
              <a:rPr lang="en-US" sz="2000" dirty="0" err="1" smtClean="0"/>
              <a:t>Holter</a:t>
            </a:r>
            <a:r>
              <a:rPr lang="en-US" sz="2000" dirty="0" smtClean="0"/>
              <a:t> monitor</a:t>
            </a:r>
          </a:p>
          <a:p>
            <a:pPr lvl="1" eaLnBrk="1" hangingPunct="1"/>
            <a:r>
              <a:rPr lang="en-US" sz="2000" dirty="0" smtClean="0"/>
              <a:t>Chest x-ray</a:t>
            </a: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Selected patients</a:t>
            </a:r>
          </a:p>
          <a:p>
            <a:pPr lvl="1" eaLnBrk="1" hangingPunct="1"/>
            <a:r>
              <a:rPr lang="en-US" sz="2000" dirty="0" err="1" smtClean="0"/>
              <a:t>Transesophageal</a:t>
            </a:r>
            <a:r>
              <a:rPr lang="en-US" sz="2000" dirty="0" smtClean="0"/>
              <a:t> echocardiogram (TEE)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17513" y="6438150"/>
            <a:ext cx="3942117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Adapted from </a:t>
            </a:r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mechanism of AF</a:t>
            </a:r>
          </a:p>
          <a:p>
            <a:endParaRPr lang="en-US" dirty="0" smtClean="0"/>
          </a:p>
          <a:p>
            <a:r>
              <a:rPr lang="en-US" dirty="0" smtClean="0"/>
              <a:t>Recognize EKG of AF</a:t>
            </a:r>
          </a:p>
          <a:p>
            <a:endParaRPr lang="en-US" dirty="0" smtClean="0"/>
          </a:p>
          <a:p>
            <a:r>
              <a:rPr lang="en-US" dirty="0" smtClean="0"/>
              <a:t>Discuss treatment options of AF</a:t>
            </a:r>
          </a:p>
          <a:p>
            <a:endParaRPr lang="en-US" dirty="0" smtClean="0"/>
          </a:p>
          <a:p>
            <a:r>
              <a:rPr lang="en-US" dirty="0" smtClean="0"/>
              <a:t>Identify other forms of Arrhythmia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History and physical examination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Clinical conditions associated with AF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Underlying heart conditions (e.g. valvular heart disease, </a:t>
            </a:r>
            <a:br>
              <a:rPr lang="en-US" dirty="0" smtClean="0"/>
            </a:br>
            <a:r>
              <a:rPr lang="en-US" dirty="0" smtClean="0"/>
              <a:t>heart failure, coronary artery disease, hypertension)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 reversible conditions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Family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Familial AF (lone AF in a family)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AF secondary to other genetic conditions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US" dirty="0" smtClean="0"/>
              <a:t>familial </a:t>
            </a:r>
            <a:r>
              <a:rPr lang="en-US" dirty="0" err="1" smtClean="0"/>
              <a:t>cardiomyopathies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Type of AF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First episode, paroxysmal, persistent, permanent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</a:t>
            </a:r>
            <a:r>
              <a:rPr lang="en-GB" dirty="0" smtClean="0"/>
              <a:t>riggers </a:t>
            </a:r>
            <a:r>
              <a:rPr lang="en-US" dirty="0" smtClean="0"/>
              <a:t>–</a:t>
            </a:r>
            <a:r>
              <a:rPr lang="en-GB" dirty="0" smtClean="0"/>
              <a:t> e.g. emotional stress, alcohol, physical exercise, </a:t>
            </a:r>
            <a:r>
              <a:rPr lang="en-GB" dirty="0" err="1" smtClean="0"/>
              <a:t>gastroesophageal</a:t>
            </a:r>
            <a:r>
              <a:rPr lang="en-GB" dirty="0" smtClean="0"/>
              <a:t>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Specific symptoms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 to any treatments administered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17513" y="6253484"/>
            <a:ext cx="3081368" cy="4616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2006;114:e257–354;</a:t>
            </a:r>
            <a:br>
              <a:rPr lang="en-US" sz="1200" dirty="0">
                <a:solidFill>
                  <a:srgbClr val="FFFF00"/>
                </a:solidFill>
              </a:rPr>
            </a:br>
            <a:r>
              <a:rPr lang="en-US" sz="1200" dirty="0">
                <a:solidFill>
                  <a:srgbClr val="FFFF00"/>
                </a:solidFill>
              </a:rPr>
              <a:t>de </a:t>
            </a:r>
            <a:r>
              <a:rPr lang="en-US" sz="1200" dirty="0" err="1">
                <a:solidFill>
                  <a:srgbClr val="FFFF00"/>
                </a:solidFill>
              </a:rPr>
              <a:t>Vos</a:t>
            </a:r>
            <a:r>
              <a:rPr lang="en-US" sz="1200" dirty="0">
                <a:solidFill>
                  <a:srgbClr val="FFFF00"/>
                </a:solidFill>
              </a:rPr>
              <a:t> CB et al. </a:t>
            </a:r>
            <a:r>
              <a:rPr lang="en-US" sz="1200" dirty="0" err="1">
                <a:solidFill>
                  <a:srgbClr val="FFFF00"/>
                </a:solidFill>
              </a:rPr>
              <a:t>Eur</a:t>
            </a:r>
            <a:r>
              <a:rPr lang="en-US" sz="1200" dirty="0">
                <a:solidFill>
                  <a:srgbClr val="FFFF00"/>
                </a:solidFill>
              </a:rPr>
              <a:t> Heart J 2008;29:632–9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Assesses the electrical activity of the heart</a:t>
            </a:r>
          </a:p>
          <a:p>
            <a:pPr eaLnBrk="1" hangingPunct="1"/>
            <a:r>
              <a:rPr lang="en-US" dirty="0" smtClean="0"/>
              <a:t>Essential for all patients with suspected AF, to identify</a:t>
            </a:r>
          </a:p>
          <a:p>
            <a:pPr lvl="1" eaLnBrk="1" hangingPunct="1"/>
            <a:r>
              <a:rPr lang="en-US" dirty="0" smtClean="0"/>
              <a:t>Abnormal heart rhythm (verify AF)</a:t>
            </a:r>
          </a:p>
          <a:p>
            <a:pPr lvl="1" eaLnBrk="1" hangingPunct="1"/>
            <a:r>
              <a:rPr lang="en-US" dirty="0" smtClean="0"/>
              <a:t>Left ventricular hypertrophy</a:t>
            </a:r>
          </a:p>
          <a:p>
            <a:pPr lvl="1" eaLnBrk="1" hangingPunct="1"/>
            <a:r>
              <a:rPr lang="en-US" dirty="0" smtClean="0"/>
              <a:t>Pre-excitation</a:t>
            </a:r>
          </a:p>
          <a:p>
            <a:pPr lvl="1" eaLnBrk="1" hangingPunct="1"/>
            <a:r>
              <a:rPr lang="en-US" dirty="0" smtClean="0"/>
              <a:t>Bundle-branch block</a:t>
            </a:r>
          </a:p>
          <a:p>
            <a:pPr lvl="1" eaLnBrk="1" hangingPunct="1"/>
            <a:r>
              <a:rPr lang="en-US" dirty="0" smtClean="0"/>
              <a:t>Prior MI</a:t>
            </a:r>
          </a:p>
          <a:p>
            <a:pPr lvl="1" eaLnBrk="1" hangingPunct="1"/>
            <a:r>
              <a:rPr lang="en-US" dirty="0" smtClean="0"/>
              <a:t>Differential diagnosis of other </a:t>
            </a:r>
            <a:r>
              <a:rPr lang="en-US" dirty="0" err="1" smtClean="0"/>
              <a:t>atrial</a:t>
            </a:r>
            <a:r>
              <a:rPr lang="en-US" dirty="0" smtClean="0"/>
              <a:t> arrhythmias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17513" y="6438150"/>
            <a:ext cx="3039690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Fuster</a:t>
            </a:r>
            <a:r>
              <a:rPr lang="en-US" sz="1200" dirty="0">
                <a:solidFill>
                  <a:srgbClr val="FFFF00"/>
                </a:solidFill>
              </a:rPr>
              <a:t> V et al. Circulation 2006;114:e257–354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Eletrocardiogram</a:t>
            </a:r>
            <a:r>
              <a:rPr lang="en-US" dirty="0" smtClean="0">
                <a:solidFill>
                  <a:srgbClr val="FFFF00"/>
                </a:solidFill>
              </a:rPr>
              <a:t>: normal sinus rhythm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77039"/>
            <a:ext cx="4100512" cy="4897437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Impulse from sinoatrial (SA) node stimulates myocardium</a:t>
            </a:r>
            <a:br>
              <a:rPr lang="en-US" sz="2000" smtClean="0"/>
            </a:br>
            <a:r>
              <a:rPr lang="en-US" sz="2000" smtClean="0"/>
              <a:t>to contract</a:t>
            </a:r>
          </a:p>
          <a:p>
            <a:pPr eaLnBrk="1" hangingPunct="1"/>
            <a:r>
              <a:rPr lang="en-US" sz="2000" smtClean="0"/>
              <a:t>P-wave:</a:t>
            </a:r>
            <a:br>
              <a:rPr lang="en-US" sz="2000" smtClean="0"/>
            </a:br>
            <a:r>
              <a:rPr lang="en-US" sz="2000" smtClean="0"/>
              <a:t>atrial depolarization</a:t>
            </a:r>
          </a:p>
          <a:p>
            <a:pPr eaLnBrk="1" hangingPunct="1"/>
            <a:r>
              <a:rPr lang="en-US" sz="2000" smtClean="0"/>
              <a:t>QRS complex:</a:t>
            </a:r>
            <a:br>
              <a:rPr lang="en-US" sz="2000" smtClean="0"/>
            </a:br>
            <a:r>
              <a:rPr lang="en-US" sz="2000" smtClean="0"/>
              <a:t>ventricular depolarization</a:t>
            </a:r>
          </a:p>
          <a:p>
            <a:pPr eaLnBrk="1" hangingPunct="1"/>
            <a:r>
              <a:rPr lang="en-US" sz="2000" smtClean="0"/>
              <a:t>T-wave: </a:t>
            </a:r>
            <a:br>
              <a:rPr lang="en-US" sz="2000" smtClean="0"/>
            </a:br>
            <a:r>
              <a:rPr lang="en-US" sz="2000" smtClean="0"/>
              <a:t>ventricular repolarization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sp>
        <p:nvSpPr>
          <p:cNvPr id="10245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z="2000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30714" y="1900238"/>
            <a:ext cx="4625478" cy="3281362"/>
            <a:chOff x="2154" y="1026"/>
            <a:chExt cx="3493" cy="2445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28880"/>
            <a:stretch>
              <a:fillRect/>
            </a:stretch>
          </p:blipFill>
          <p:spPr bwMode="auto">
            <a:xfrm>
              <a:off x="2154" y="1026"/>
              <a:ext cx="3470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Rectangle 7"/>
            <p:cNvSpPr>
              <a:spLocks noChangeAspect="1" noChangeArrowheads="1"/>
            </p:cNvSpPr>
            <p:nvPr/>
          </p:nvSpPr>
          <p:spPr bwMode="auto">
            <a:xfrm>
              <a:off x="5057" y="1370"/>
              <a:ext cx="590" cy="12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Electrocardiogram: loss of P wave in AF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474788"/>
            <a:ext cx="3810000" cy="4611687"/>
          </a:xfrm>
        </p:spPr>
        <p:txBody>
          <a:bodyPr/>
          <a:lstStyle/>
          <a:p>
            <a:pPr eaLnBrk="1" hangingPunct="1"/>
            <a:r>
              <a:rPr lang="en-GB" sz="1600" smtClean="0"/>
              <a:t>Normal sinus rhythm</a:t>
            </a:r>
          </a:p>
          <a:p>
            <a:pPr lvl="1" eaLnBrk="1" hangingPunct="1"/>
            <a:r>
              <a:rPr lang="en-GB" sz="1400" smtClean="0"/>
              <a:t>Normal heart rate</a:t>
            </a:r>
          </a:p>
          <a:p>
            <a:pPr lvl="1" eaLnBrk="1" hangingPunct="1"/>
            <a:r>
              <a:rPr lang="en-GB" sz="1400" smtClean="0"/>
              <a:t>Regular rhythm</a:t>
            </a:r>
          </a:p>
          <a:p>
            <a:pPr lvl="1" eaLnBrk="1" hangingPunct="1"/>
            <a:r>
              <a:rPr lang="en-GB" sz="1400" smtClean="0"/>
              <a:t>P Waves </a:t>
            </a:r>
          </a:p>
          <a:p>
            <a:pPr lvl="1" eaLnBrk="1" hangingPunct="1"/>
            <a:r>
              <a:rPr lang="en-GB" sz="1400" smtClean="0"/>
              <a:t>Steady baseline</a:t>
            </a:r>
          </a:p>
          <a:p>
            <a:pPr lvl="1" eaLnBrk="1" hangingPunct="1">
              <a:buFontTx/>
              <a:buNone/>
            </a:pPr>
            <a:r>
              <a:rPr lang="en-GB" sz="1400" smtClean="0"/>
              <a:t> </a:t>
            </a:r>
          </a:p>
          <a:p>
            <a:pPr lvl="1" eaLnBrk="1" hangingPunct="1">
              <a:buFontTx/>
              <a:buNone/>
            </a:pPr>
            <a:endParaRPr lang="en-GB" sz="1400" smtClean="0"/>
          </a:p>
          <a:p>
            <a:pPr eaLnBrk="1" hangingPunct="1">
              <a:spcBef>
                <a:spcPct val="50000"/>
              </a:spcBef>
            </a:pPr>
            <a:r>
              <a:rPr lang="en-GB" sz="1600" smtClean="0"/>
              <a:t>AF</a:t>
            </a:r>
          </a:p>
          <a:p>
            <a:pPr lvl="1" eaLnBrk="1" hangingPunct="1"/>
            <a:r>
              <a:rPr lang="en-GB" sz="1400" smtClean="0"/>
              <a:t>Heart rate increased (tachyarrhythmia)* </a:t>
            </a:r>
          </a:p>
          <a:p>
            <a:pPr lvl="1" eaLnBrk="1" hangingPunct="1"/>
            <a:r>
              <a:rPr lang="en-GB" sz="1400" smtClean="0"/>
              <a:t>Irregular rhythm</a:t>
            </a:r>
          </a:p>
          <a:p>
            <a:pPr lvl="1" eaLnBrk="1" hangingPunct="1"/>
            <a:r>
              <a:rPr lang="en-GB" sz="1400" smtClean="0"/>
              <a:t>No P wave</a:t>
            </a:r>
          </a:p>
          <a:p>
            <a:pPr lvl="1" eaLnBrk="1" hangingPunct="1"/>
            <a:r>
              <a:rPr lang="en-GB" sz="1400" smtClean="0"/>
              <a:t>Irregular baseline</a:t>
            </a:r>
          </a:p>
          <a:p>
            <a:pPr lvl="1" eaLnBrk="1" hangingPunct="1"/>
            <a:endParaRPr lang="en-GB" sz="140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943475" y="1484313"/>
            <a:ext cx="37909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endParaRPr lang="de-DE" sz="14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471863"/>
            <a:ext cx="3821113" cy="1263650"/>
            <a:chOff x="432" y="1923"/>
            <a:chExt cx="2407" cy="796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432" y="1923"/>
              <a:ext cx="2407" cy="796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80" name="Text Box 7"/>
            <p:cNvSpPr txBox="1">
              <a:spLocks noChangeArrowheads="1"/>
            </p:cNvSpPr>
            <p:nvPr/>
          </p:nvSpPr>
          <p:spPr bwMode="auto">
            <a:xfrm>
              <a:off x="1035" y="1974"/>
              <a:ext cx="367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No 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8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" y="2187"/>
              <a:ext cx="2386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282" name="Line 9"/>
            <p:cNvSpPr>
              <a:spLocks noChangeShapeType="1"/>
            </p:cNvSpPr>
            <p:nvPr/>
          </p:nvSpPr>
          <p:spPr bwMode="auto">
            <a:xfrm>
              <a:off x="1274" y="2240"/>
              <a:ext cx="114" cy="228"/>
            </a:xfrm>
            <a:prstGeom prst="line">
              <a:avLst/>
            </a:prstGeom>
            <a:noFill/>
            <a:ln w="57150">
              <a:solidFill>
                <a:srgbClr val="AB0932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38175" y="1593850"/>
            <a:ext cx="3859213" cy="1262063"/>
            <a:chOff x="402" y="1004"/>
            <a:chExt cx="2431" cy="795"/>
          </a:xfrm>
        </p:grpSpPr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426" y="1004"/>
              <a:ext cx="2407" cy="795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7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02" y="1161"/>
              <a:ext cx="240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1222" y="1049"/>
              <a:ext cx="180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7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" y="1222"/>
              <a:ext cx="2391" cy="51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11278" name="Line 15"/>
            <p:cNvSpPr>
              <a:spLocks noChangeShapeType="1"/>
            </p:cNvSpPr>
            <p:nvPr/>
          </p:nvSpPr>
          <p:spPr bwMode="auto">
            <a:xfrm>
              <a:off x="1380" y="1248"/>
              <a:ext cx="114" cy="228"/>
            </a:xfrm>
            <a:prstGeom prst="line">
              <a:avLst/>
            </a:prstGeom>
            <a:noFill/>
            <a:ln w="57150">
              <a:solidFill>
                <a:srgbClr val="00498B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-52388" y="6137275"/>
            <a:ext cx="4401602" cy="276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marL="914400" lvl="1" indent="-45720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</a:pPr>
            <a:r>
              <a:rPr lang="en-GB" sz="1200" dirty="0">
                <a:solidFill>
                  <a:srgbClr val="FFFF00"/>
                </a:solidFill>
              </a:rPr>
              <a:t>*Reduced heart rate (</a:t>
            </a:r>
            <a:r>
              <a:rPr lang="en-GB" sz="1200" dirty="0" err="1">
                <a:solidFill>
                  <a:srgbClr val="FFFF00"/>
                </a:solidFill>
              </a:rPr>
              <a:t>bradyarrythmia</a:t>
            </a:r>
            <a:r>
              <a:rPr lang="en-GB" sz="1200" dirty="0">
                <a:solidFill>
                  <a:srgbClr val="FFFF00"/>
                </a:solidFill>
              </a:rPr>
              <a:t>) may also be observed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pic>
        <p:nvPicPr>
          <p:cNvPr id="12291" name="Picture 2" descr="echo_transthoracic[1][1]"/>
          <p:cNvPicPr>
            <a:picLocks noChangeAspect="1" noChangeArrowheads="1"/>
          </p:cNvPicPr>
          <p:nvPr/>
        </p:nvPicPr>
        <p:blipFill>
          <a:blip r:embed="rId3" cstate="print"/>
          <a:srcRect b="12085"/>
          <a:stretch>
            <a:fillRect/>
          </a:stretch>
        </p:blipFill>
        <p:spPr bwMode="auto">
          <a:xfrm>
            <a:off x="6357938" y="908050"/>
            <a:ext cx="23907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Transthoracic</a:t>
            </a:r>
            <a:r>
              <a:rPr lang="en-US" dirty="0" smtClean="0">
                <a:solidFill>
                  <a:srgbClr val="FFFF00"/>
                </a:solidFill>
              </a:rPr>
              <a:t> echocardiography (TTE)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mtClean="0"/>
              <a:t>Non-invasive </a:t>
            </a:r>
          </a:p>
          <a:p>
            <a:pPr eaLnBrk="1" hangingPunct="1"/>
            <a:r>
              <a:rPr lang="en-US" smtClean="0"/>
              <a:t>Used to identify </a:t>
            </a:r>
          </a:p>
          <a:p>
            <a:pPr lvl="1" eaLnBrk="1" hangingPunct="1"/>
            <a:r>
              <a:rPr lang="en-GB" smtClean="0"/>
              <a:t>Size and functioning of atria and ventricles</a:t>
            </a:r>
            <a:endParaRPr lang="en-US" smtClean="0"/>
          </a:p>
          <a:p>
            <a:pPr lvl="1" eaLnBrk="1" hangingPunct="1"/>
            <a:r>
              <a:rPr lang="en-US" smtClean="0"/>
              <a:t>Ventricle hypertrophy</a:t>
            </a:r>
          </a:p>
          <a:p>
            <a:pPr lvl="1" eaLnBrk="1" hangingPunct="1"/>
            <a:r>
              <a:rPr lang="en-US" smtClean="0"/>
              <a:t>Pericardial disease</a:t>
            </a:r>
          </a:p>
          <a:p>
            <a:pPr lvl="1" eaLnBrk="1" hangingPunct="1"/>
            <a:r>
              <a:rPr lang="en-US" smtClean="0"/>
              <a:t>Valvular heart disease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12294" name="Picture 5" descr="unlabelled[1]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37200" y="2482850"/>
            <a:ext cx="2671763" cy="1677988"/>
          </a:xfrm>
          <a:noFill/>
        </p:spPr>
      </p:pic>
      <p:pic>
        <p:nvPicPr>
          <p:cNvPr id="12295" name="Picture 6" descr="LVNC3[1]"/>
          <p:cNvPicPr>
            <a:picLocks noChangeAspect="1" noChangeArrowheads="1"/>
          </p:cNvPicPr>
          <p:nvPr/>
        </p:nvPicPr>
        <p:blipFill>
          <a:blip r:embed="rId5" cstate="print"/>
          <a:srcRect r="47714"/>
          <a:stretch>
            <a:fillRect/>
          </a:stretch>
        </p:blipFill>
        <p:spPr bwMode="auto">
          <a:xfrm>
            <a:off x="4851400" y="4300538"/>
            <a:ext cx="19923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Laboratory tests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Routine blood tests should be carried out at least once</a:t>
            </a:r>
            <a:br>
              <a:rPr lang="en-US" smtClean="0"/>
            </a:br>
            <a:r>
              <a:rPr lang="en-US" smtClean="0"/>
              <a:t>in patients with AF</a:t>
            </a:r>
          </a:p>
          <a:p>
            <a:pPr eaLnBrk="1" hangingPunct="1"/>
            <a:r>
              <a:rPr lang="en-GB" smtClean="0"/>
              <a:t>Important parameters to assess include:</a:t>
            </a:r>
            <a:endParaRPr lang="en-US" smtClean="0"/>
          </a:p>
          <a:p>
            <a:pPr lvl="1" eaLnBrk="1" hangingPunct="1"/>
            <a:r>
              <a:rPr lang="en-US" smtClean="0"/>
              <a:t>Thyroid function</a:t>
            </a:r>
          </a:p>
          <a:p>
            <a:pPr lvl="1" eaLnBrk="1" hangingPunct="1"/>
            <a:r>
              <a:rPr lang="en-US" smtClean="0"/>
              <a:t>Renal function</a:t>
            </a:r>
          </a:p>
          <a:p>
            <a:pPr lvl="1" eaLnBrk="1" hangingPunct="1"/>
            <a:r>
              <a:rPr lang="en-US" smtClean="0"/>
              <a:t>Hepatic function</a:t>
            </a:r>
          </a:p>
          <a:p>
            <a:pPr lvl="1" eaLnBrk="1" hangingPunct="1"/>
            <a:r>
              <a:rPr lang="en-US" smtClean="0"/>
              <a:t>Serum electrolytes </a:t>
            </a:r>
          </a:p>
          <a:p>
            <a:pPr lvl="1" eaLnBrk="1" hangingPunct="1"/>
            <a:r>
              <a:rPr lang="en-US" smtClean="0"/>
              <a:t>Complete blood count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Holter</a:t>
            </a:r>
            <a:r>
              <a:rPr lang="en-GB" dirty="0" smtClean="0">
                <a:solidFill>
                  <a:srgbClr val="FFFF00"/>
                </a:solidFill>
              </a:rPr>
              <a:t> monitor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Portable ECG device</a:t>
            </a:r>
          </a:p>
          <a:p>
            <a:pPr eaLnBrk="1" hangingPunct="1"/>
            <a:r>
              <a:rPr lang="en-US" sz="2000" smtClean="0"/>
              <a:t>Continuous monitoring for a short period of time (typically 24 hours)</a:t>
            </a:r>
          </a:p>
          <a:p>
            <a:pPr eaLnBrk="1" hangingPunct="1"/>
            <a:r>
              <a:rPr lang="en-US" sz="2000" smtClean="0"/>
              <a:t>Useful for</a:t>
            </a:r>
          </a:p>
          <a:p>
            <a:pPr lvl="1" eaLnBrk="1" hangingPunct="1"/>
            <a:r>
              <a:rPr lang="en-US" sz="1800" smtClean="0"/>
              <a:t>Detecting asymptomatic AF </a:t>
            </a:r>
          </a:p>
          <a:p>
            <a:pPr lvl="1" eaLnBrk="1" hangingPunct="1"/>
            <a:r>
              <a:rPr lang="en-US" sz="1800" smtClean="0"/>
              <a:t>Evaluating patients with paroxysmal AF </a:t>
            </a:r>
          </a:p>
          <a:p>
            <a:pPr lvl="1" eaLnBrk="1" hangingPunct="1"/>
            <a:r>
              <a:rPr lang="en-GB" sz="1800" smtClean="0"/>
              <a:t>Associating symptoms with heart rhythm disturbance</a:t>
            </a:r>
            <a:endParaRPr lang="en-US" sz="1800" smtClean="0"/>
          </a:p>
          <a:p>
            <a:pPr lvl="1" eaLnBrk="1" hangingPunct="1"/>
            <a:r>
              <a:rPr lang="en-US" sz="1800" smtClean="0"/>
              <a:t>Assessing response to treatment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pic>
        <p:nvPicPr>
          <p:cNvPr id="14341" name="Picture 4" descr="holter_monitor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2663" y="1712913"/>
            <a:ext cx="4017962" cy="33147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Transoesophageal</a:t>
            </a:r>
            <a:r>
              <a:rPr lang="en-US" dirty="0" smtClean="0">
                <a:solidFill>
                  <a:srgbClr val="FFFF00"/>
                </a:solidFill>
              </a:rPr>
              <a:t> echocardiogram (TEE)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Ultrasound transducer positioned close to the heart using an endoscope-like device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High quality images of cardiac structure and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Particularly the left atrial appendage, the most common site of thrombi in patients </a:t>
            </a:r>
            <a:br>
              <a:rPr lang="en-US" sz="1800" smtClean="0"/>
            </a:br>
            <a:r>
              <a:rPr lang="en-US" sz="1800" smtClean="0"/>
              <a:t>with AF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Not routinely used but useful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Accurate assessment of risk of stroke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Detection of low flow velocity (‘smoke’ effect)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</a:t>
            </a:r>
            <a:r>
              <a:rPr lang="en-GB" sz="1800" smtClean="0"/>
              <a:t>ensitive detection of atrial thrombi</a:t>
            </a:r>
            <a:endParaRPr lang="en-US" sz="1800" smtClean="0"/>
          </a:p>
        </p:txBody>
      </p:sp>
      <p:pic>
        <p:nvPicPr>
          <p:cNvPr id="16389" name="Picture 4" descr="echo_tee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2085"/>
          <a:stretch>
            <a:fillRect/>
          </a:stretch>
        </p:blipFill>
        <p:spPr>
          <a:xfrm>
            <a:off x="5876925" y="1268413"/>
            <a:ext cx="2390775" cy="1439862"/>
          </a:xfrm>
        </p:spPr>
      </p:pic>
      <p:pic>
        <p:nvPicPr>
          <p:cNvPr id="16390" name="Picture 5" descr="tee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25" y="3036888"/>
            <a:ext cx="33178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Chest Radiography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When clinical findings suggest an abnormality chest radiography may be used to</a:t>
            </a:r>
          </a:p>
          <a:p>
            <a:pPr lvl="1" eaLnBrk="1" hangingPunct="1"/>
            <a:r>
              <a:rPr lang="en-US" sz="1800" smtClean="0"/>
              <a:t>Evaluate pulmonary pathology and vasculature</a:t>
            </a:r>
          </a:p>
          <a:p>
            <a:pPr lvl="1" eaLnBrk="1" hangingPunct="1"/>
            <a:r>
              <a:rPr lang="en-US" sz="1800" smtClean="0"/>
              <a:t>Detect congestive heart failure</a:t>
            </a:r>
          </a:p>
          <a:p>
            <a:pPr lvl="1" eaLnBrk="1" hangingPunct="1"/>
            <a:r>
              <a:rPr lang="en-US" sz="1800" smtClean="0"/>
              <a:t>Assess enlargement of the cardiac chambers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4550" y="1268413"/>
            <a:ext cx="4094163" cy="4897437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8438" name="Picture 5" descr="PCP_CAP_CX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581150"/>
            <a:ext cx="33210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Classification of </a:t>
            </a:r>
            <a:r>
              <a:rPr lang="en-US" dirty="0" err="1" smtClean="0">
                <a:solidFill>
                  <a:srgbClr val="FFFF00"/>
                </a:solidFill>
              </a:rPr>
              <a:t>atrial</a:t>
            </a:r>
            <a:r>
              <a:rPr lang="en-US" dirty="0" smtClean="0">
                <a:solidFill>
                  <a:srgbClr val="FFFF00"/>
                </a:solidFill>
              </a:rPr>
              <a:t> fibrillation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25900" y="973138"/>
            <a:ext cx="4879975" cy="4873625"/>
            <a:chOff x="2536" y="613"/>
            <a:chExt cx="3074" cy="3070"/>
          </a:xfrm>
        </p:grpSpPr>
        <p:sp>
          <p:nvSpPr>
            <p:cNvPr id="19471" name="Arc 3"/>
            <p:cNvSpPr>
              <a:spLocks/>
            </p:cNvSpPr>
            <p:nvPr/>
          </p:nvSpPr>
          <p:spPr bwMode="auto">
            <a:xfrm>
              <a:off x="4073" y="1061"/>
              <a:ext cx="1537" cy="2583"/>
            </a:xfrm>
            <a:custGeom>
              <a:avLst/>
              <a:gdLst>
                <a:gd name="T0" fmla="*/ 0 w 21600"/>
                <a:gd name="T1" fmla="*/ 0 h 36349"/>
                <a:gd name="T2" fmla="*/ 0 w 21600"/>
                <a:gd name="T3" fmla="*/ 0 h 36349"/>
                <a:gd name="T4" fmla="*/ 0 w 21600"/>
                <a:gd name="T5" fmla="*/ 0 h 363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49"/>
                <a:gd name="T11" fmla="*/ 21600 w 21600"/>
                <a:gd name="T12" fmla="*/ 36349 h 36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49" fill="none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</a:path>
                <a:path w="21600" h="36349" stroke="0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  <a:lnTo>
                    <a:pt x="0" y="15298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rc 4"/>
            <p:cNvSpPr>
              <a:spLocks/>
            </p:cNvSpPr>
            <p:nvPr/>
          </p:nvSpPr>
          <p:spPr bwMode="auto">
            <a:xfrm>
              <a:off x="4073" y="2148"/>
              <a:ext cx="344" cy="1529"/>
            </a:xfrm>
            <a:custGeom>
              <a:avLst/>
              <a:gdLst>
                <a:gd name="T0" fmla="*/ 0 w 4841"/>
                <a:gd name="T1" fmla="*/ 0 h 21519"/>
                <a:gd name="T2" fmla="*/ 0 w 4841"/>
                <a:gd name="T3" fmla="*/ 0 h 21519"/>
                <a:gd name="T4" fmla="*/ 0 w 4841"/>
                <a:gd name="T5" fmla="*/ 0 h 21519"/>
                <a:gd name="T6" fmla="*/ 0 60000 65536"/>
                <a:gd name="T7" fmla="*/ 0 60000 65536"/>
                <a:gd name="T8" fmla="*/ 0 60000 65536"/>
                <a:gd name="T9" fmla="*/ 0 w 4841"/>
                <a:gd name="T10" fmla="*/ 0 h 21519"/>
                <a:gd name="T11" fmla="*/ 4841 w 4841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41" h="21519" fill="none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</a:path>
                <a:path w="4841" h="21519" stroke="0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Arc 5"/>
            <p:cNvSpPr>
              <a:spLocks/>
            </p:cNvSpPr>
            <p:nvPr/>
          </p:nvSpPr>
          <p:spPr bwMode="auto">
            <a:xfrm>
              <a:off x="3280" y="2148"/>
              <a:ext cx="926" cy="1535"/>
            </a:xfrm>
            <a:custGeom>
              <a:avLst/>
              <a:gdLst>
                <a:gd name="T0" fmla="*/ 0 w 13013"/>
                <a:gd name="T1" fmla="*/ 0 h 21600"/>
                <a:gd name="T2" fmla="*/ 0 w 13013"/>
                <a:gd name="T3" fmla="*/ 0 h 21600"/>
                <a:gd name="T4" fmla="*/ 0 w 13013"/>
                <a:gd name="T5" fmla="*/ 0 h 21600"/>
                <a:gd name="T6" fmla="*/ 0 60000 65536"/>
                <a:gd name="T7" fmla="*/ 0 60000 65536"/>
                <a:gd name="T8" fmla="*/ 0 60000 65536"/>
                <a:gd name="T9" fmla="*/ 0 w 13013"/>
                <a:gd name="T10" fmla="*/ 0 h 21600"/>
                <a:gd name="T11" fmla="*/ 13013 w 130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13" h="21600" fill="none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</a:path>
                <a:path w="13013" h="21600" stroke="0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  <a:lnTo>
                    <a:pt x="11140" y="0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Arc 6"/>
            <p:cNvSpPr>
              <a:spLocks/>
            </p:cNvSpPr>
            <p:nvPr/>
          </p:nvSpPr>
          <p:spPr bwMode="auto">
            <a:xfrm>
              <a:off x="3064" y="2148"/>
              <a:ext cx="1009" cy="1315"/>
            </a:xfrm>
            <a:custGeom>
              <a:avLst/>
              <a:gdLst>
                <a:gd name="T0" fmla="*/ 0 w 14185"/>
                <a:gd name="T1" fmla="*/ 0 h 18506"/>
                <a:gd name="T2" fmla="*/ 0 w 14185"/>
                <a:gd name="T3" fmla="*/ 0 h 18506"/>
                <a:gd name="T4" fmla="*/ 0 w 14185"/>
                <a:gd name="T5" fmla="*/ 0 h 18506"/>
                <a:gd name="T6" fmla="*/ 0 60000 65536"/>
                <a:gd name="T7" fmla="*/ 0 60000 65536"/>
                <a:gd name="T8" fmla="*/ 0 60000 65536"/>
                <a:gd name="T9" fmla="*/ 0 w 14185"/>
                <a:gd name="T10" fmla="*/ 0 h 18506"/>
                <a:gd name="T11" fmla="*/ 14185 w 14185"/>
                <a:gd name="T12" fmla="*/ 18506 h 18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85" h="18506" fill="none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</a:path>
                <a:path w="14185" h="18506" stroke="0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  <a:lnTo>
                    <a:pt x="14185" y="0"/>
                  </a:lnTo>
                  <a:close/>
                </a:path>
              </a:pathLst>
            </a:custGeom>
            <a:solidFill>
              <a:srgbClr val="00C8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Arc 7"/>
            <p:cNvSpPr>
              <a:spLocks/>
            </p:cNvSpPr>
            <p:nvPr/>
          </p:nvSpPr>
          <p:spPr bwMode="auto">
            <a:xfrm>
              <a:off x="2628" y="2148"/>
              <a:ext cx="1445" cy="1158"/>
            </a:xfrm>
            <a:custGeom>
              <a:avLst/>
              <a:gdLst>
                <a:gd name="T0" fmla="*/ 0 w 20301"/>
                <a:gd name="T1" fmla="*/ 0 h 16289"/>
                <a:gd name="T2" fmla="*/ 0 w 20301"/>
                <a:gd name="T3" fmla="*/ 0 h 16289"/>
                <a:gd name="T4" fmla="*/ 0 w 20301"/>
                <a:gd name="T5" fmla="*/ 0 h 16289"/>
                <a:gd name="T6" fmla="*/ 0 60000 65536"/>
                <a:gd name="T7" fmla="*/ 0 60000 65536"/>
                <a:gd name="T8" fmla="*/ 0 60000 65536"/>
                <a:gd name="T9" fmla="*/ 0 w 20301"/>
                <a:gd name="T10" fmla="*/ 0 h 16289"/>
                <a:gd name="T11" fmla="*/ 20301 w 20301"/>
                <a:gd name="T12" fmla="*/ 16289 h 16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01" h="16289" fill="none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</a:path>
                <a:path w="20301" h="16289" stroke="0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  <a:lnTo>
                    <a:pt x="20301" y="0"/>
                  </a:lnTo>
                  <a:close/>
                </a:path>
              </a:pathLst>
            </a:cu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Arc 8"/>
            <p:cNvSpPr>
              <a:spLocks/>
            </p:cNvSpPr>
            <p:nvPr/>
          </p:nvSpPr>
          <p:spPr bwMode="auto">
            <a:xfrm>
              <a:off x="2536" y="1802"/>
              <a:ext cx="1537" cy="870"/>
            </a:xfrm>
            <a:custGeom>
              <a:avLst/>
              <a:gdLst>
                <a:gd name="T0" fmla="*/ 0 w 21600"/>
                <a:gd name="T1" fmla="*/ 0 h 12244"/>
                <a:gd name="T2" fmla="*/ 0 w 21600"/>
                <a:gd name="T3" fmla="*/ 0 h 12244"/>
                <a:gd name="T4" fmla="*/ 0 w 21600"/>
                <a:gd name="T5" fmla="*/ 0 h 122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2244"/>
                <a:gd name="T11" fmla="*/ 21600 w 21600"/>
                <a:gd name="T12" fmla="*/ 12244 h 12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2244" fill="none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</a:path>
                <a:path w="21600" h="12244" stroke="0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  <a:lnTo>
                    <a:pt x="21600" y="4867"/>
                  </a:lnTo>
                  <a:close/>
                </a:path>
              </a:pathLst>
            </a:cu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Arc 9"/>
            <p:cNvSpPr>
              <a:spLocks/>
            </p:cNvSpPr>
            <p:nvPr/>
          </p:nvSpPr>
          <p:spPr bwMode="auto">
            <a:xfrm>
              <a:off x="2575" y="1451"/>
              <a:ext cx="1498" cy="697"/>
            </a:xfrm>
            <a:custGeom>
              <a:avLst/>
              <a:gdLst>
                <a:gd name="T0" fmla="*/ 0 w 21045"/>
                <a:gd name="T1" fmla="*/ 0 h 9805"/>
                <a:gd name="T2" fmla="*/ 0 w 21045"/>
                <a:gd name="T3" fmla="*/ 0 h 9805"/>
                <a:gd name="T4" fmla="*/ 0 w 21045"/>
                <a:gd name="T5" fmla="*/ 0 h 9805"/>
                <a:gd name="T6" fmla="*/ 0 60000 65536"/>
                <a:gd name="T7" fmla="*/ 0 60000 65536"/>
                <a:gd name="T8" fmla="*/ 0 60000 65536"/>
                <a:gd name="T9" fmla="*/ 0 w 21045"/>
                <a:gd name="T10" fmla="*/ 0 h 9805"/>
                <a:gd name="T11" fmla="*/ 21045 w 21045"/>
                <a:gd name="T12" fmla="*/ 9805 h 9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5" h="9805" fill="none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</a:path>
                <a:path w="21045" h="9805" stroke="0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  <a:lnTo>
                    <a:pt x="21045" y="9805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Arc 10"/>
            <p:cNvSpPr>
              <a:spLocks/>
            </p:cNvSpPr>
            <p:nvPr/>
          </p:nvSpPr>
          <p:spPr bwMode="auto">
            <a:xfrm>
              <a:off x="2703" y="989"/>
              <a:ext cx="1370" cy="1159"/>
            </a:xfrm>
            <a:custGeom>
              <a:avLst/>
              <a:gdLst>
                <a:gd name="T0" fmla="*/ 0 w 19247"/>
                <a:gd name="T1" fmla="*/ 0 h 16307"/>
                <a:gd name="T2" fmla="*/ 0 w 19247"/>
                <a:gd name="T3" fmla="*/ 0 h 16307"/>
                <a:gd name="T4" fmla="*/ 0 w 19247"/>
                <a:gd name="T5" fmla="*/ 0 h 16307"/>
                <a:gd name="T6" fmla="*/ 0 60000 65536"/>
                <a:gd name="T7" fmla="*/ 0 60000 65536"/>
                <a:gd name="T8" fmla="*/ 0 60000 65536"/>
                <a:gd name="T9" fmla="*/ 0 w 19247"/>
                <a:gd name="T10" fmla="*/ 0 h 16307"/>
                <a:gd name="T11" fmla="*/ 19247 w 19247"/>
                <a:gd name="T12" fmla="*/ 16307 h 16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47" h="16307" fill="none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</a:path>
                <a:path w="19247" h="16307" stroke="0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  <a:lnTo>
                    <a:pt x="19247" y="16307"/>
                  </a:lnTo>
                  <a:close/>
                </a:path>
              </a:pathLst>
            </a:custGeom>
            <a:solidFill>
              <a:srgbClr val="C0C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Arc 11"/>
            <p:cNvSpPr>
              <a:spLocks/>
            </p:cNvSpPr>
            <p:nvPr/>
          </p:nvSpPr>
          <p:spPr bwMode="auto">
            <a:xfrm>
              <a:off x="3065" y="706"/>
              <a:ext cx="1008" cy="1442"/>
            </a:xfrm>
            <a:custGeom>
              <a:avLst/>
              <a:gdLst>
                <a:gd name="T0" fmla="*/ 0 w 14164"/>
                <a:gd name="T1" fmla="*/ 0 h 20292"/>
                <a:gd name="T2" fmla="*/ 0 w 14164"/>
                <a:gd name="T3" fmla="*/ 0 h 20292"/>
                <a:gd name="T4" fmla="*/ 0 w 14164"/>
                <a:gd name="T5" fmla="*/ 0 h 20292"/>
                <a:gd name="T6" fmla="*/ 0 60000 65536"/>
                <a:gd name="T7" fmla="*/ 0 60000 65536"/>
                <a:gd name="T8" fmla="*/ 0 60000 65536"/>
                <a:gd name="T9" fmla="*/ 0 w 14164"/>
                <a:gd name="T10" fmla="*/ 0 h 20292"/>
                <a:gd name="T11" fmla="*/ 14164 w 14164"/>
                <a:gd name="T12" fmla="*/ 20292 h 20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4" h="20292" fill="none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</a:path>
                <a:path w="14164" h="20292" stroke="0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  <a:lnTo>
                    <a:pt x="14164" y="2029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Arc 12"/>
            <p:cNvSpPr>
              <a:spLocks/>
            </p:cNvSpPr>
            <p:nvPr/>
          </p:nvSpPr>
          <p:spPr bwMode="auto">
            <a:xfrm>
              <a:off x="3546" y="613"/>
              <a:ext cx="1612" cy="1535"/>
            </a:xfrm>
            <a:custGeom>
              <a:avLst/>
              <a:gdLst>
                <a:gd name="T0" fmla="*/ 0 w 22650"/>
                <a:gd name="T1" fmla="*/ 0 h 21600"/>
                <a:gd name="T2" fmla="*/ 0 w 22650"/>
                <a:gd name="T3" fmla="*/ 0 h 21600"/>
                <a:gd name="T4" fmla="*/ 0 w 226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0"/>
                <a:gd name="T10" fmla="*/ 0 h 21600"/>
                <a:gd name="T11" fmla="*/ 22650 w 226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0" h="21600" fill="none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</a:path>
                <a:path w="22650" h="21600" stroke="0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  <a:lnTo>
                    <a:pt x="7401" y="21600"/>
                  </a:lnTo>
                  <a:close/>
                </a:path>
              </a:pathLst>
            </a:custGeom>
            <a:solidFill>
              <a:srgbClr val="618FF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401638"/>
            <a:ext cx="3621088" cy="1800225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Atrial fibrillation accounts for 1/3 of all patient discharges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with arrhythmia as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principal diagnosis.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endParaRPr lang="en-US" sz="32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350000" y="6022975"/>
            <a:ext cx="1068388" cy="384175"/>
          </a:xfrm>
          <a:noFill/>
        </p:spPr>
        <p:txBody>
          <a:bodyPr lIns="90488" tIns="44450" rIns="90488" bIns="44450">
            <a:normAutofit fontScale="70000" lnSpcReduction="20000"/>
          </a:bodyPr>
          <a:lstStyle/>
          <a:p>
            <a:pPr marL="114300" lvl="1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  <a:tabLst>
                <a:tab pos="3722688" algn="dec"/>
              </a:tabLst>
            </a:pPr>
            <a:r>
              <a:rPr lang="en-US" sz="1800" dirty="0" smtClean="0">
                <a:solidFill>
                  <a:srgbClr val="FFFF00"/>
                </a:solidFill>
                <a:ea typeface="ＭＳ Ｐゴシック" pitchFamily="34" charset="-128"/>
              </a:rPr>
              <a:t> 2% VF	</a:t>
            </a: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6405563" y="3257550"/>
            <a:ext cx="208915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34%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Atrial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Fibrillation</a:t>
            </a: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5305425" y="1592263"/>
            <a:ext cx="25415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18%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Unspecified</a:t>
            </a:r>
          </a:p>
        </p:txBody>
      </p:sp>
      <p:sp>
        <p:nvSpPr>
          <p:cNvPr id="19464" name="Rectangle 18"/>
          <p:cNvSpPr>
            <a:spLocks noChangeArrowheads="1"/>
          </p:cNvSpPr>
          <p:nvPr/>
        </p:nvSpPr>
        <p:spPr bwMode="auto">
          <a:xfrm>
            <a:off x="3908425" y="649288"/>
            <a:ext cx="15890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6%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PSVT</a:t>
            </a:r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>
            <a:off x="3214688" y="1354138"/>
            <a:ext cx="15303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6%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PVCs</a:t>
            </a:r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>
            <a:off x="2554288" y="2047875"/>
            <a:ext cx="166370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4%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Atrial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Flutter</a:t>
            </a:r>
          </a:p>
        </p:txBody>
      </p:sp>
      <p:sp>
        <p:nvSpPr>
          <p:cNvPr id="19467" name="Rectangle 21"/>
          <p:cNvSpPr>
            <a:spLocks noChangeArrowheads="1"/>
          </p:cNvSpPr>
          <p:nvPr/>
        </p:nvSpPr>
        <p:spPr bwMode="auto">
          <a:xfrm>
            <a:off x="3932238" y="3201988"/>
            <a:ext cx="11811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latin typeface="Arial" charset="0"/>
              </a:rPr>
              <a:t>9% SSS</a:t>
            </a:r>
          </a:p>
        </p:txBody>
      </p:sp>
      <p:sp>
        <p:nvSpPr>
          <p:cNvPr id="19468" name="Rectangle 22"/>
          <p:cNvSpPr>
            <a:spLocks noChangeArrowheads="1"/>
          </p:cNvSpPr>
          <p:nvPr/>
        </p:nvSpPr>
        <p:spPr bwMode="auto">
          <a:xfrm>
            <a:off x="2416175" y="4416425"/>
            <a:ext cx="2036763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8%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 Conduction </a:t>
            </a:r>
            <a:br>
              <a:rPr lang="en-US" sz="18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Disease</a:t>
            </a:r>
          </a:p>
        </p:txBody>
      </p:sp>
      <p:sp>
        <p:nvSpPr>
          <p:cNvPr id="19469" name="Rectangle 23"/>
          <p:cNvSpPr>
            <a:spLocks noChangeArrowheads="1"/>
          </p:cNvSpPr>
          <p:nvPr/>
        </p:nvSpPr>
        <p:spPr bwMode="auto">
          <a:xfrm>
            <a:off x="3570288" y="5437188"/>
            <a:ext cx="16938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3% SCD</a:t>
            </a:r>
          </a:p>
        </p:txBody>
      </p:sp>
      <p:sp>
        <p:nvSpPr>
          <p:cNvPr id="19470" name="Rectangle 24"/>
          <p:cNvSpPr>
            <a:spLocks noChangeArrowheads="1"/>
          </p:cNvSpPr>
          <p:nvPr/>
        </p:nvSpPr>
        <p:spPr bwMode="auto">
          <a:xfrm>
            <a:off x="5067300" y="5106988"/>
            <a:ext cx="167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10% VT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0243" name="Rectangle 13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(1)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0575" name="Group 159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730608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First-detected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 recognised episode of AF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Recurrent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Paroxysmal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Persistent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≥2 episodes of arrhythmia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terminates spontaneously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than persists for &gt;7 days but can be converted with </a:t>
                      </a:r>
                      <a:r>
                        <a:rPr kumimoji="0" lang="en-GB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Permanent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cannot be terminated by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, and long-standing AF (&gt;1 year) where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not indicated/not attempted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(2)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79602" name="Group 50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346560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Lone or primary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without clinical/ECG evidence of cardiopulmonary disease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Secondary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associated with cardiopulmonary disease (e.g. myocardial infarction or pneumonia)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Non-valvular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is not associated with damage to the heart valves (e.g. rheumatic mitral valve disease, prosthetic heart valve or mitral valve repair)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Treatment Atrial Fibrillation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 Strategies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Rate control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Restoration and maintenance of sinus rhythm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7" name="Text Box 22"/>
          <p:cNvSpPr txBox="1">
            <a:spLocks noChangeArrowheads="1"/>
          </p:cNvSpPr>
          <p:nvPr/>
        </p:nvSpPr>
        <p:spPr bwMode="auto">
          <a:xfrm>
            <a:off x="6145213" y="2401888"/>
            <a:ext cx="2603500" cy="127317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358775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Antiarrhythmic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drugs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IA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IC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– Class III: e.g.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amiodarone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dronedarone</a:t>
            </a:r>
            <a:endParaRPr lang="en-GB" sz="1400" dirty="0">
              <a:solidFill>
                <a:schemeClr val="bg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6138863" y="1268413"/>
            <a:ext cx="2609850" cy="615950"/>
          </a:xfrm>
          <a:prstGeom prst="rect">
            <a:avLst/>
          </a:prstGeom>
          <a:solidFill>
            <a:schemeClr val="bg2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MAINTENANCE OF </a:t>
            </a:r>
            <a:br>
              <a:rPr lang="en-GB" sz="14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SINUS RHYTHM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Treatment options for AF</a:t>
            </a:r>
            <a:endParaRPr lang="en-US" smtClean="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3265488" y="1268413"/>
            <a:ext cx="2609850" cy="615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CONTROL OF HEART RATE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393700" y="1268413"/>
            <a:ext cx="2609850" cy="61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STROKE PREVENTION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3271838" y="2401888"/>
            <a:ext cx="2603500" cy="12731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1400" baseline="30000" dirty="0">
                <a:solidFill>
                  <a:schemeClr val="bg1"/>
                </a:solidFill>
                <a:latin typeface="Tahoma" pitchFamily="34" charset="0"/>
              </a:rPr>
              <a:t>2+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-channel 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</a:rPr>
              <a:t>Digoxin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4" name="Text Box 24"/>
          <p:cNvSpPr txBox="1">
            <a:spLocks noChangeArrowheads="1"/>
          </p:cNvSpPr>
          <p:nvPr/>
        </p:nvSpPr>
        <p:spPr bwMode="auto">
          <a:xfrm>
            <a:off x="393700" y="2401888"/>
            <a:ext cx="2603500" cy="12715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Warfarin</a:t>
            </a:r>
            <a:endParaRPr lang="en-GB" sz="1400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</a:rPr>
              <a:t>Aspirin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Dabigatran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Apixaban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Rivaroxaban</a:t>
            </a:r>
            <a:endParaRPr lang="en-GB" sz="14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177800" lvl="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Rivaroxaban</a:t>
            </a:r>
            <a:endParaRPr lang="en-US" sz="1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393700" y="2078634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45213" y="2078634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7" name="Text Box 32"/>
          <p:cNvSpPr txBox="1">
            <a:spLocks noChangeArrowheads="1"/>
          </p:cNvSpPr>
          <p:nvPr/>
        </p:nvSpPr>
        <p:spPr bwMode="auto">
          <a:xfrm>
            <a:off x="414338" y="6188075"/>
            <a:ext cx="7773987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384" tIns="45693" rIns="91384" bIns="45693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da-DK" sz="1200" dirty="0">
                <a:latin typeface="Tahoma" pitchFamily="34" charset="0"/>
              </a:rPr>
              <a:t>ACE = angiotensin-converting enzyme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6158" name="Text Box 34"/>
          <p:cNvSpPr txBox="1">
            <a:spLocks noChangeArrowheads="1"/>
          </p:cNvSpPr>
          <p:nvPr/>
        </p:nvSpPr>
        <p:spPr bwMode="auto">
          <a:xfrm>
            <a:off x="3271838" y="2078634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6145213" y="4178300"/>
            <a:ext cx="2603500" cy="97472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Ablation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Surgery (MAZE)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271838" y="4178300"/>
            <a:ext cx="2603500" cy="974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Ablate/pace</a:t>
            </a:r>
          </a:p>
        </p:txBody>
      </p:sp>
      <p:sp>
        <p:nvSpPr>
          <p:cNvPr id="6161" name="Text Box 25"/>
          <p:cNvSpPr txBox="1">
            <a:spLocks noChangeArrowheads="1"/>
          </p:cNvSpPr>
          <p:nvPr/>
        </p:nvSpPr>
        <p:spPr bwMode="auto">
          <a:xfrm>
            <a:off x="395288" y="4178300"/>
            <a:ext cx="2601912" cy="974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Removal/isolation of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left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atrial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appendage,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e.g. WATCHMAN</a:t>
            </a:r>
            <a:r>
              <a:rPr lang="en-GB" sz="1400" baseline="30000" dirty="0">
                <a:solidFill>
                  <a:schemeClr val="bg1"/>
                </a:solidFill>
                <a:latin typeface="Tahoma" pitchFamily="34" charset="0"/>
              </a:rPr>
              <a:t>®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device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or surgery</a:t>
            </a: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395288" y="3855046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3" name="Text Box 30"/>
          <p:cNvSpPr txBox="1">
            <a:spLocks noChangeArrowheads="1"/>
          </p:cNvSpPr>
          <p:nvPr/>
        </p:nvSpPr>
        <p:spPr bwMode="auto">
          <a:xfrm>
            <a:off x="6145213" y="3855046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4" name="Text Box 35"/>
          <p:cNvSpPr txBox="1">
            <a:spLocks noChangeArrowheads="1"/>
          </p:cNvSpPr>
          <p:nvPr/>
        </p:nvSpPr>
        <p:spPr bwMode="auto">
          <a:xfrm>
            <a:off x="3271838" y="3855046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Prevention of </a:t>
            </a:r>
            <a:r>
              <a:rPr lang="en-US" sz="4000" dirty="0" err="1" smtClean="0">
                <a:solidFill>
                  <a:srgbClr val="FFFF00"/>
                </a:solidFill>
              </a:rPr>
              <a:t>Thromboembolism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3016956" y="135771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795867" y="163514"/>
            <a:ext cx="775423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CHADS</a:t>
            </a:r>
            <a:r>
              <a:rPr lang="en-US" sz="44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Index</a:t>
            </a:r>
          </a:p>
          <a:p>
            <a:pPr>
              <a:defRPr/>
            </a:pPr>
            <a:r>
              <a:rPr lang="en-US" sz="36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Stroke Risk Score for Atrial Fibrillation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914400" y="2235200"/>
            <a:ext cx="7924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ongestive Heart failure	 1                                      32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ypertension		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1                                     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65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&gt;75 years	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1                                      28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iabetes mellitus		 1                                      18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troke or TIA		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2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		         10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Moderate-High risk	</a:t>
            </a:r>
            <a:r>
              <a:rPr lang="en-US" sz="2400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</a:t>
            </a:r>
            <a:r>
              <a:rPr lang="en-US" sz="2400" u="sng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&gt;</a:t>
            </a: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 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50-60</a:t>
            </a:r>
          </a:p>
          <a:p>
            <a:pPr algn="l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Low risk			0-1                      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40-50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9333" y="6265863"/>
            <a:ext cx="6908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  </a:t>
            </a:r>
            <a:r>
              <a:rPr lang="en-US" sz="1400" dirty="0" err="1">
                <a:solidFill>
                  <a:srgbClr val="FFFF00"/>
                </a:solidFill>
              </a:rPr>
              <a:t>VanWalraven</a:t>
            </a:r>
            <a:r>
              <a:rPr lang="en-US" sz="1400" dirty="0">
                <a:solidFill>
                  <a:srgbClr val="FFFF00"/>
                </a:solidFill>
              </a:rPr>
              <a:t> C, et al. </a:t>
            </a:r>
            <a:r>
              <a:rPr lang="en-US" sz="1400" i="1" dirty="0">
                <a:solidFill>
                  <a:srgbClr val="FFFF00"/>
                </a:solidFill>
              </a:rPr>
              <a:t>Arch Intern Med</a:t>
            </a:r>
            <a:r>
              <a:rPr lang="en-US" sz="1400" dirty="0">
                <a:solidFill>
                  <a:srgbClr val="FFFF00"/>
                </a:solidFill>
              </a:rPr>
              <a:t> 2003; 163:936.</a:t>
            </a:r>
          </a:p>
          <a:p>
            <a:pPr algn="l"/>
            <a:r>
              <a:rPr lang="en-US" sz="1400" dirty="0">
                <a:solidFill>
                  <a:srgbClr val="FFFF00"/>
                </a:solidFill>
              </a:rPr>
              <a:t>* </a:t>
            </a:r>
            <a:r>
              <a:rPr lang="en-US" sz="1400" dirty="0" err="1">
                <a:solidFill>
                  <a:srgbClr val="FFFF00"/>
                </a:solidFill>
              </a:rPr>
              <a:t>Nieuwlaat</a:t>
            </a:r>
            <a:r>
              <a:rPr lang="en-US" sz="1400" dirty="0">
                <a:solidFill>
                  <a:srgbClr val="FFFF00"/>
                </a:solidFill>
              </a:rPr>
              <a:t> R, et al. (</a:t>
            </a:r>
            <a:r>
              <a:rPr lang="en-US" sz="1400" dirty="0" err="1">
                <a:solidFill>
                  <a:srgbClr val="FFFF00"/>
                </a:solidFill>
              </a:rPr>
              <a:t>EuroHeart</a:t>
            </a:r>
            <a:r>
              <a:rPr lang="en-US" sz="1400" dirty="0">
                <a:solidFill>
                  <a:srgbClr val="FFFF00"/>
                </a:solidFill>
              </a:rPr>
              <a:t> survey) </a:t>
            </a:r>
            <a:r>
              <a:rPr lang="en-US" sz="1400" i="1" dirty="0" err="1">
                <a:solidFill>
                  <a:srgbClr val="FFFF00"/>
                </a:solidFill>
              </a:rPr>
              <a:t>Eur</a:t>
            </a:r>
            <a:r>
              <a:rPr lang="en-US" sz="1400" i="1" dirty="0">
                <a:solidFill>
                  <a:srgbClr val="FFFF00"/>
                </a:solidFill>
              </a:rPr>
              <a:t> Heart J</a:t>
            </a:r>
            <a:r>
              <a:rPr lang="en-US" sz="1400" dirty="0">
                <a:solidFill>
                  <a:srgbClr val="FFFF00"/>
                </a:solidFill>
              </a:rPr>
              <a:t> 2006 (E-published</a:t>
            </a:r>
            <a:r>
              <a:rPr lang="en-US" sz="1400" b="0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46214" name="Text Box 6"/>
          <p:cNvSpPr txBox="1">
            <a:spLocks noChangeArrowheads="1"/>
          </p:cNvSpPr>
          <p:nvPr/>
        </p:nvSpPr>
        <p:spPr bwMode="auto">
          <a:xfrm>
            <a:off x="6433256" y="1768476"/>
            <a:ext cx="22265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Prevalence (%)*</a:t>
            </a: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3603978" y="1768476"/>
            <a:ext cx="1917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Score (points)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3016956" y="135771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1152878" y="163514"/>
            <a:ext cx="77542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The CHA</a:t>
            </a:r>
            <a:r>
              <a:rPr lang="en-US" sz="4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DS</a:t>
            </a:r>
            <a:r>
              <a:rPr lang="en-US" sz="4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VASc Index</a:t>
            </a:r>
          </a:p>
          <a:p>
            <a:pPr>
              <a:defRPr/>
            </a:pPr>
            <a:r>
              <a:rPr lang="en-US" sz="3600" b="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Stroke Risk Score for Atrial Fibrillation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914400" y="1957388"/>
            <a:ext cx="79248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ongestive heart failure or LVEF </a:t>
            </a:r>
            <a:r>
              <a:rPr lang="en-US" sz="2400" u="sng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&lt;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35%     	     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ypertension		 		    	  </a:t>
            </a:r>
            <a:r>
              <a:rPr lang="en-US" sz="24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   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&gt;75 years		 		    	     </a:t>
            </a:r>
            <a:r>
              <a:rPr lang="en-US" sz="2400" dirty="0">
                <a:solidFill>
                  <a:srgbClr val="E5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iabetes mellitus		    		    	     1                                      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troke/TIA/systemic embolism                 	     </a:t>
            </a:r>
            <a:r>
              <a:rPr lang="en-US" sz="2400" dirty="0">
                <a:solidFill>
                  <a:srgbClr val="E5F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V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ascular</a:t>
            </a:r>
            <a:r>
              <a:rPr lang="en-US" sz="2400" dirty="0">
                <a:solidFill>
                  <a:srgbClr val="B7E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Disease (MI/PAD/Aortic plaque)	     1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ge 65-74 years    					     1</a:t>
            </a:r>
          </a:p>
          <a:p>
            <a:pPr algn="l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ex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24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ategory (female)				     1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Moderate-High risk	   			   </a:t>
            </a:r>
            <a:r>
              <a:rPr lang="en-US" sz="2400" dirty="0" smtClean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</a:t>
            </a:r>
            <a:r>
              <a:rPr lang="en-US" sz="2400" u="sng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&gt;</a:t>
            </a:r>
            <a:r>
              <a:rPr lang="en-US" sz="2400" dirty="0">
                <a:solidFill>
                  <a:srgbClr val="FDA4B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2</a:t>
            </a:r>
            <a:endParaRPr lang="en-US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Low risk						    0-1                           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69333" y="6461125"/>
            <a:ext cx="6908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dirty="0">
                <a:solidFill>
                  <a:srgbClr val="FFFF00"/>
                </a:solidFill>
              </a:rPr>
              <a:t>  Lip GYH, </a:t>
            </a:r>
            <a:r>
              <a:rPr lang="en-US" sz="1400" dirty="0" err="1">
                <a:solidFill>
                  <a:srgbClr val="FFFF00"/>
                </a:solidFill>
              </a:rPr>
              <a:t>Halperin</a:t>
            </a:r>
            <a:r>
              <a:rPr lang="en-US" sz="1400" dirty="0">
                <a:solidFill>
                  <a:srgbClr val="FFFF00"/>
                </a:solidFill>
              </a:rPr>
              <a:t> JL. </a:t>
            </a:r>
            <a:r>
              <a:rPr lang="en-US" sz="1400" i="1" dirty="0">
                <a:solidFill>
                  <a:srgbClr val="FFFF00"/>
                </a:solidFill>
              </a:rPr>
              <a:t>Am J Med  </a:t>
            </a:r>
            <a:r>
              <a:rPr lang="en-US" sz="1400" dirty="0">
                <a:solidFill>
                  <a:srgbClr val="FFFF00"/>
                </a:solidFill>
              </a:rPr>
              <a:t>2010; 123: 484.</a:t>
            </a:r>
            <a:endParaRPr lang="en-US" sz="1400" b="0" i="1" dirty="0">
              <a:solidFill>
                <a:srgbClr val="FFFF00"/>
              </a:solidFill>
            </a:endParaRPr>
          </a:p>
        </p:txBody>
      </p:sp>
      <p:sp>
        <p:nvSpPr>
          <p:cNvPr id="1246215" name="Rectangle 7"/>
          <p:cNvSpPr>
            <a:spLocks noChangeArrowheads="1"/>
          </p:cNvSpPr>
          <p:nvPr/>
        </p:nvSpPr>
        <p:spPr bwMode="auto">
          <a:xfrm>
            <a:off x="5978879" y="1490663"/>
            <a:ext cx="20655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srgbClr val="FFF2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Weight (points)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Restoration of Sinus Rhythm</a:t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fld id="{E37E2AB7-A2CE-432A-A872-E0BD41303DF9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 algn="r" eaLnBrk="0" hangingPunct="0"/>
              <a:t>39</a:t>
            </a:fld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Rhythm-control therapies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577262" cy="489743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The objective of rhythm-control therapy is to restore (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) and maintain normal sinus rhythm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be achieved by:</a:t>
            </a:r>
          </a:p>
          <a:p>
            <a:pPr lvl="1" eaLnBrk="1" hangingPunct="1"/>
            <a:r>
              <a:rPr lang="en-GB" sz="1800" dirty="0" smtClean="0"/>
              <a:t>Pharmacotherapy with </a:t>
            </a:r>
            <a:r>
              <a:rPr lang="en-GB" sz="1800" dirty="0" err="1" smtClean="0"/>
              <a:t>antiarrhythmic</a:t>
            </a:r>
            <a:r>
              <a:rPr lang="en-GB" sz="1800" dirty="0" smtClean="0"/>
              <a:t> agents</a:t>
            </a:r>
          </a:p>
          <a:p>
            <a:pPr lvl="1" eaLnBrk="1" hangingPunct="1"/>
            <a:r>
              <a:rPr lang="en-GB" sz="1800" dirty="0" smtClean="0"/>
              <a:t>Electrical shocks (direct-current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)</a:t>
            </a:r>
          </a:p>
          <a:p>
            <a:pPr eaLnBrk="1" hangingPunct="1"/>
            <a:r>
              <a:rPr lang="en-GB" sz="2000" dirty="0" smtClean="0"/>
              <a:t>Direct-current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is generally more effective than pharmacotherapy</a:t>
            </a:r>
          </a:p>
          <a:p>
            <a:pPr eaLnBrk="1" hangingPunct="1"/>
            <a:r>
              <a:rPr lang="en-GB" sz="2000" dirty="0" smtClean="0"/>
              <a:t>Likelihood of successful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decreases with the duration of AF</a:t>
            </a:r>
          </a:p>
          <a:p>
            <a:pPr lvl="1" eaLnBrk="1" hangingPunct="1"/>
            <a:r>
              <a:rPr lang="en-GB" sz="1800" dirty="0" smtClean="0"/>
              <a:t>Pharmacological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 is most effective when initiated within 7 days of AF onset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dislodge thrombi in the atria, increasing the risk of stroke</a:t>
            </a:r>
          </a:p>
          <a:p>
            <a:pPr lvl="1" eaLnBrk="1" hangingPunct="1"/>
            <a:r>
              <a:rPr lang="en-GB" sz="1800" dirty="0" err="1" smtClean="0"/>
              <a:t>Thromboprophylaxis</a:t>
            </a:r>
            <a:r>
              <a:rPr lang="en-GB" sz="1800" dirty="0" smtClean="0"/>
              <a:t> is recommended for </a:t>
            </a:r>
            <a:r>
              <a:rPr lang="en-GB" sz="1800" dirty="0" smtClean="0">
                <a:sym typeface="Symbol" pitchFamily="18" charset="2"/>
              </a:rPr>
              <a:t>3 wk before and for at least </a:t>
            </a:r>
            <a:br>
              <a:rPr lang="en-GB" sz="1800" dirty="0" smtClean="0">
                <a:sym typeface="Symbol" pitchFamily="18" charset="2"/>
              </a:rPr>
            </a:br>
            <a:r>
              <a:rPr lang="en-GB" sz="1800" dirty="0" smtClean="0">
                <a:sym typeface="Symbol" pitchFamily="18" charset="2"/>
              </a:rPr>
              <a:t>4 wks after </a:t>
            </a:r>
            <a:r>
              <a:rPr lang="en-GB" sz="1800" dirty="0" err="1" smtClean="0">
                <a:sym typeface="Symbol" pitchFamily="18" charset="2"/>
              </a:rPr>
              <a:t>cardioversion</a:t>
            </a:r>
            <a:r>
              <a:rPr lang="en-GB" sz="1800" dirty="0" smtClean="0">
                <a:sym typeface="Symbol" pitchFamily="18" charset="2"/>
              </a:rPr>
              <a:t> in patients with AF that has persisted for 48 h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Fuster V et al. Circulation 2006; 114:e257–354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Epidemiology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2.3 million people in North America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4.5 million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the 20 year AF admission have increased by 66%.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$ 15.7 billion  annually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Estimated prevalence of AF is 0.4% to 1% in the general pop. 8% in pt. &gt;80 years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solidFill>
                  <a:srgbClr val="FFFF00"/>
                </a:solidFill>
              </a:rPr>
              <a:t>TEE-guided </a:t>
            </a:r>
            <a:r>
              <a:rPr lang="en-GB" sz="3200" dirty="0" err="1" smtClean="0">
                <a:solidFill>
                  <a:srgbClr val="FFFF00"/>
                </a:solidFill>
              </a:rPr>
              <a:t>cardioversion</a:t>
            </a:r>
            <a:r>
              <a:rPr lang="en-GB" sz="3200" dirty="0" smtClean="0">
                <a:solidFill>
                  <a:srgbClr val="FFFF00"/>
                </a:solidFill>
              </a:rPr>
              <a:t>: ACUTE study design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Klein AL et al. N Engl J Med 2001;344:1411–20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14338" y="6161088"/>
            <a:ext cx="7639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DC = direct-current; TEE = transoesophageal echocardiography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3870325" y="1116013"/>
            <a:ext cx="3249613" cy="4730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AF &gt;2 d duration</a:t>
            </a:r>
            <a:br>
              <a:rPr lang="en-GB" sz="140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Direct-current cardioversion prescribed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194425" y="1770063"/>
            <a:ext cx="2519363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Conventional cardioversion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2274888" y="1770063"/>
            <a:ext cx="2519362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TEE-guided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cardioversion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2274888" y="2241550"/>
            <a:ext cx="2519362" cy="473075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Therapeutic anticoagulation</a:t>
            </a:r>
            <a:b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with heparin or warfarin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3" name="Text Box 6"/>
          <p:cNvSpPr txBox="1">
            <a:spLocks noChangeArrowheads="1"/>
          </p:cNvSpPr>
          <p:nvPr/>
        </p:nvSpPr>
        <p:spPr bwMode="auto">
          <a:xfrm>
            <a:off x="1284288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4" name="Text Box 6"/>
          <p:cNvSpPr txBox="1">
            <a:spLocks noChangeArrowheads="1"/>
          </p:cNvSpPr>
          <p:nvPr/>
        </p:nvSpPr>
        <p:spPr bwMode="auto">
          <a:xfrm>
            <a:off x="395288" y="4605338"/>
            <a:ext cx="1619250" cy="29845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5" name="Text Box 6"/>
          <p:cNvSpPr txBox="1">
            <a:spLocks noChangeArrowheads="1"/>
          </p:cNvSpPr>
          <p:nvPr/>
        </p:nvSpPr>
        <p:spPr bwMode="auto">
          <a:xfrm>
            <a:off x="4165600" y="3184525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6" name="Text Box 6"/>
          <p:cNvSpPr txBox="1">
            <a:spLocks noChangeArrowheads="1"/>
          </p:cNvSpPr>
          <p:nvPr/>
        </p:nvSpPr>
        <p:spPr bwMode="auto">
          <a:xfrm>
            <a:off x="1284288" y="3662363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3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7" name="Text Box 6"/>
          <p:cNvSpPr txBox="1">
            <a:spLocks noChangeArrowheads="1"/>
          </p:cNvSpPr>
          <p:nvPr/>
        </p:nvSpPr>
        <p:spPr bwMode="auto">
          <a:xfrm>
            <a:off x="1284288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Repeated TEE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8" name="Text Box 6"/>
          <p:cNvSpPr txBox="1">
            <a:spLocks noChangeArrowheads="1"/>
          </p:cNvSpPr>
          <p:nvPr/>
        </p:nvSpPr>
        <p:spPr bwMode="auto">
          <a:xfrm>
            <a:off x="4165600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4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9" name="Text Box 6"/>
          <p:cNvSpPr txBox="1">
            <a:spLocks noChangeArrowheads="1"/>
          </p:cNvSpPr>
          <p:nvPr/>
        </p:nvSpPr>
        <p:spPr bwMode="auto">
          <a:xfrm>
            <a:off x="2170113" y="4605338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0" name="Text Box 6"/>
          <p:cNvSpPr txBox="1">
            <a:spLocks noChangeArrowheads="1"/>
          </p:cNvSpPr>
          <p:nvPr/>
        </p:nvSpPr>
        <p:spPr bwMode="auto">
          <a:xfrm>
            <a:off x="4165600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1" name="Text Box 6"/>
          <p:cNvSpPr txBox="1">
            <a:spLocks noChangeArrowheads="1"/>
          </p:cNvSpPr>
          <p:nvPr/>
        </p:nvSpPr>
        <p:spPr bwMode="auto">
          <a:xfrm>
            <a:off x="395288" y="4903788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2" name="Text Box 6"/>
          <p:cNvSpPr txBox="1">
            <a:spLocks noChangeArrowheads="1"/>
          </p:cNvSpPr>
          <p:nvPr/>
        </p:nvSpPr>
        <p:spPr bwMode="auto">
          <a:xfrm>
            <a:off x="2170113" y="4903788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3" name="Text Box 6"/>
          <p:cNvSpPr txBox="1">
            <a:spLocks noChangeArrowheads="1"/>
          </p:cNvSpPr>
          <p:nvPr/>
        </p:nvSpPr>
        <p:spPr bwMode="auto">
          <a:xfrm>
            <a:off x="395288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4" name="Text Box 6"/>
          <p:cNvSpPr txBox="1">
            <a:spLocks noChangeArrowheads="1"/>
          </p:cNvSpPr>
          <p:nvPr/>
        </p:nvSpPr>
        <p:spPr bwMode="auto">
          <a:xfrm>
            <a:off x="4165600" y="5846763"/>
            <a:ext cx="1619250" cy="2921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Follow-up (8 wk)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5" name="Text Box 6"/>
          <p:cNvSpPr txBox="1">
            <a:spLocks noChangeArrowheads="1"/>
          </p:cNvSpPr>
          <p:nvPr/>
        </p:nvSpPr>
        <p:spPr bwMode="auto">
          <a:xfrm>
            <a:off x="1284288" y="3184525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6" name="Text Box 6"/>
          <p:cNvSpPr txBox="1">
            <a:spLocks noChangeArrowheads="1"/>
          </p:cNvSpPr>
          <p:nvPr/>
        </p:nvSpPr>
        <p:spPr bwMode="auto">
          <a:xfrm>
            <a:off x="2170113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7" name="Text Box 6"/>
          <p:cNvSpPr txBox="1">
            <a:spLocks noChangeArrowheads="1"/>
          </p:cNvSpPr>
          <p:nvPr/>
        </p:nvSpPr>
        <p:spPr bwMode="auto">
          <a:xfrm>
            <a:off x="6643688" y="3662363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3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8" name="Text Box 6"/>
          <p:cNvSpPr txBox="1">
            <a:spLocks noChangeArrowheads="1"/>
          </p:cNvSpPr>
          <p:nvPr/>
        </p:nvSpPr>
        <p:spPr bwMode="auto">
          <a:xfrm>
            <a:off x="6643688" y="4133850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9" name="Text Box 6"/>
          <p:cNvSpPr txBox="1">
            <a:spLocks noChangeArrowheads="1"/>
          </p:cNvSpPr>
          <p:nvPr/>
        </p:nvSpPr>
        <p:spPr bwMode="auto">
          <a:xfrm>
            <a:off x="6643688" y="5375275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77850" name="AutoShape 55"/>
          <p:cNvCxnSpPr>
            <a:cxnSpLocks noChangeShapeType="1"/>
            <a:stCxn id="77829" idx="2"/>
            <a:endCxn id="77831" idx="0"/>
          </p:cNvCxnSpPr>
          <p:nvPr/>
        </p:nvCxnSpPr>
        <p:spPr bwMode="auto">
          <a:xfrm rot="5400000">
            <a:off x="4434681" y="699295"/>
            <a:ext cx="161925" cy="19605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1" name="AutoShape 56"/>
          <p:cNvCxnSpPr>
            <a:cxnSpLocks noChangeShapeType="1"/>
            <a:stCxn id="77829" idx="2"/>
            <a:endCxn id="77830" idx="0"/>
          </p:cNvCxnSpPr>
          <p:nvPr/>
        </p:nvCxnSpPr>
        <p:spPr bwMode="auto">
          <a:xfrm rot="16200000" flipH="1">
            <a:off x="6394450" y="700088"/>
            <a:ext cx="161925" cy="19589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2" name="AutoShape 57"/>
          <p:cNvCxnSpPr>
            <a:cxnSpLocks noChangeShapeType="1"/>
            <a:stCxn id="77831" idx="2"/>
            <a:endCxn id="77832" idx="0"/>
          </p:cNvCxnSpPr>
          <p:nvPr/>
        </p:nvCxnSpPr>
        <p:spPr bwMode="auto">
          <a:xfrm rot="5400000">
            <a:off x="3455194" y="21518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3" name="AutoShape 58"/>
          <p:cNvCxnSpPr>
            <a:cxnSpLocks noChangeShapeType="1"/>
            <a:stCxn id="77832" idx="2"/>
            <a:endCxn id="77833" idx="0"/>
          </p:cNvCxnSpPr>
          <p:nvPr/>
        </p:nvCxnSpPr>
        <p:spPr bwMode="auto">
          <a:xfrm rot="5400000">
            <a:off x="2735263" y="2082800"/>
            <a:ext cx="158750" cy="14414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4" name="AutoShape 59"/>
          <p:cNvCxnSpPr>
            <a:cxnSpLocks noChangeShapeType="1"/>
            <a:stCxn id="77832" idx="2"/>
            <a:endCxn id="77840" idx="0"/>
          </p:cNvCxnSpPr>
          <p:nvPr/>
        </p:nvCxnSpPr>
        <p:spPr bwMode="auto">
          <a:xfrm rot="16200000" flipH="1">
            <a:off x="4175919" y="2083594"/>
            <a:ext cx="158750" cy="14398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5" name="AutoShape 60"/>
          <p:cNvCxnSpPr>
            <a:cxnSpLocks noChangeShapeType="1"/>
            <a:stCxn id="77845" idx="2"/>
            <a:endCxn id="77836" idx="0"/>
          </p:cNvCxnSpPr>
          <p:nvPr/>
        </p:nvCxnSpPr>
        <p:spPr bwMode="auto">
          <a:xfrm rot="5400000">
            <a:off x="2010569" y="3569494"/>
            <a:ext cx="1666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6" name="AutoShape 61"/>
          <p:cNvCxnSpPr>
            <a:cxnSpLocks noChangeShapeType="1"/>
            <a:stCxn id="77836" idx="2"/>
            <a:endCxn id="77837" idx="0"/>
          </p:cNvCxnSpPr>
          <p:nvPr/>
        </p:nvCxnSpPr>
        <p:spPr bwMode="auto">
          <a:xfrm rot="5400000">
            <a:off x="20137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7" name="AutoShape 62"/>
          <p:cNvCxnSpPr>
            <a:cxnSpLocks noChangeShapeType="1"/>
            <a:stCxn id="77837" idx="2"/>
            <a:endCxn id="77834" idx="0"/>
          </p:cNvCxnSpPr>
          <p:nvPr/>
        </p:nvCxnSpPr>
        <p:spPr bwMode="auto">
          <a:xfrm rot="5400000">
            <a:off x="1569244" y="4071144"/>
            <a:ext cx="160338" cy="889000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8" name="AutoShape 63"/>
          <p:cNvCxnSpPr>
            <a:cxnSpLocks noChangeShapeType="1"/>
            <a:stCxn id="77837" idx="2"/>
            <a:endCxn id="77839" idx="0"/>
          </p:cNvCxnSpPr>
          <p:nvPr/>
        </p:nvCxnSpPr>
        <p:spPr bwMode="auto">
          <a:xfrm rot="16200000" flipH="1">
            <a:off x="2456657" y="4072731"/>
            <a:ext cx="160338" cy="885825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9" name="AutoShape 64"/>
          <p:cNvCxnSpPr>
            <a:cxnSpLocks noChangeShapeType="1"/>
            <a:stCxn id="77841" idx="2"/>
            <a:endCxn id="77843" idx="0"/>
          </p:cNvCxnSpPr>
          <p:nvPr/>
        </p:nvCxnSpPr>
        <p:spPr bwMode="auto">
          <a:xfrm rot="5400000">
            <a:off x="1124744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0" name="AutoShape 65"/>
          <p:cNvCxnSpPr>
            <a:cxnSpLocks noChangeShapeType="1"/>
            <a:stCxn id="77842" idx="2"/>
            <a:endCxn id="77846" idx="0"/>
          </p:cNvCxnSpPr>
          <p:nvPr/>
        </p:nvCxnSpPr>
        <p:spPr bwMode="auto">
          <a:xfrm rot="5400000">
            <a:off x="2899569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1" name="AutoShape 66"/>
          <p:cNvCxnSpPr>
            <a:cxnSpLocks noChangeShapeType="1"/>
            <a:stCxn id="77835" idx="2"/>
            <a:endCxn id="77838" idx="0"/>
          </p:cNvCxnSpPr>
          <p:nvPr/>
        </p:nvCxnSpPr>
        <p:spPr bwMode="auto">
          <a:xfrm rot="5400000">
            <a:off x="4656137" y="3805238"/>
            <a:ext cx="6381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2" name="AutoShape 67"/>
          <p:cNvCxnSpPr>
            <a:cxnSpLocks noChangeShapeType="1"/>
            <a:stCxn id="77838" idx="2"/>
            <a:endCxn id="77844" idx="0"/>
          </p:cNvCxnSpPr>
          <p:nvPr/>
        </p:nvCxnSpPr>
        <p:spPr bwMode="auto">
          <a:xfrm rot="5400000">
            <a:off x="4274343" y="5136357"/>
            <a:ext cx="14017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3" name="AutoShape 68"/>
          <p:cNvCxnSpPr>
            <a:cxnSpLocks noChangeShapeType="1"/>
            <a:stCxn id="77830" idx="2"/>
            <a:endCxn id="77847" idx="0"/>
          </p:cNvCxnSpPr>
          <p:nvPr/>
        </p:nvCxnSpPr>
        <p:spPr bwMode="auto">
          <a:xfrm rot="5400000">
            <a:off x="6663532" y="2861469"/>
            <a:ext cx="158115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4" name="AutoShape 69"/>
          <p:cNvCxnSpPr>
            <a:cxnSpLocks noChangeShapeType="1"/>
            <a:stCxn id="77847" idx="2"/>
            <a:endCxn id="77848" idx="0"/>
          </p:cNvCxnSpPr>
          <p:nvPr/>
        </p:nvCxnSpPr>
        <p:spPr bwMode="auto">
          <a:xfrm rot="5400000">
            <a:off x="73731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5" name="AutoShape 70"/>
          <p:cNvCxnSpPr>
            <a:cxnSpLocks noChangeShapeType="1"/>
            <a:stCxn id="77848" idx="2"/>
            <a:endCxn id="77849" idx="0"/>
          </p:cNvCxnSpPr>
          <p:nvPr/>
        </p:nvCxnSpPr>
        <p:spPr bwMode="auto">
          <a:xfrm rot="5400000">
            <a:off x="6988175" y="4900613"/>
            <a:ext cx="9302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6" name="AutoShape 71"/>
          <p:cNvCxnSpPr>
            <a:cxnSpLocks noChangeShapeType="1"/>
            <a:stCxn id="77843" idx="2"/>
            <a:endCxn id="77844" idx="1"/>
          </p:cNvCxnSpPr>
          <p:nvPr/>
        </p:nvCxnSpPr>
        <p:spPr bwMode="auto">
          <a:xfrm rot="16200000" flipH="1">
            <a:off x="2522537" y="4359276"/>
            <a:ext cx="315913" cy="29511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7" name="AutoShape 72"/>
          <p:cNvCxnSpPr>
            <a:cxnSpLocks noChangeShapeType="1"/>
            <a:stCxn id="77846" idx="2"/>
            <a:endCxn id="77844" idx="1"/>
          </p:cNvCxnSpPr>
          <p:nvPr/>
        </p:nvCxnSpPr>
        <p:spPr bwMode="auto">
          <a:xfrm rot="16200000" flipH="1">
            <a:off x="3409950" y="5246688"/>
            <a:ext cx="315913" cy="117633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8" name="AutoShape 73"/>
          <p:cNvCxnSpPr>
            <a:cxnSpLocks noChangeShapeType="1"/>
            <a:stCxn id="77849" idx="2"/>
            <a:endCxn id="77844" idx="3"/>
          </p:cNvCxnSpPr>
          <p:nvPr/>
        </p:nvCxnSpPr>
        <p:spPr bwMode="auto">
          <a:xfrm rot="5400000">
            <a:off x="6465887" y="5005388"/>
            <a:ext cx="315913" cy="16589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4400" dirty="0" smtClean="0">
                <a:ea typeface="ＭＳ Ｐゴシック" pitchFamily="34" charset="-128"/>
              </a:rPr>
              <a:t>        </a:t>
            </a:r>
          </a:p>
          <a:p>
            <a:pPr>
              <a:buFontTx/>
              <a:buNone/>
            </a:pPr>
            <a:r>
              <a:rPr lang="en-US" sz="5400" dirty="0" smtClean="0">
                <a:solidFill>
                  <a:srgbClr val="FFFF00"/>
                </a:solidFill>
                <a:ea typeface="ＭＳ Ｐゴシック" pitchFamily="34" charset="-128"/>
              </a:rPr>
              <a:t>             Atrial Flutter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-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413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M2 figs tachy\test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81083" cy="496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Rx – Atrial Flutter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Unstable</a:t>
            </a:r>
            <a:r>
              <a:rPr lang="en-US" dirty="0" smtClean="0">
                <a:ea typeface="ＭＳ Ｐゴシック" pitchFamily="34" charset="-128"/>
              </a:rPr>
              <a:t> pt </a:t>
            </a:r>
            <a:r>
              <a:rPr lang="en-US" sz="2800" dirty="0" smtClean="0">
                <a:ea typeface="ＭＳ Ｐゴシック" pitchFamily="34" charset="-128"/>
              </a:rPr>
              <a:t>(i.e. low BP / CP / AMS):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Synchronized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as per ACLS  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50J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100J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200J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360J</a:t>
            </a:r>
          </a:p>
          <a:p>
            <a:pPr lvl="2"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Stable</a:t>
            </a:r>
            <a:r>
              <a:rPr lang="en-US" dirty="0" smtClean="0">
                <a:ea typeface="ＭＳ Ｐゴシック" pitchFamily="34" charset="-128"/>
              </a:rPr>
              <a:t> pt: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Rate control - just like </a:t>
            </a:r>
            <a:r>
              <a:rPr lang="en-US" sz="2600" dirty="0" err="1" smtClean="0">
                <a:ea typeface="ＭＳ Ｐゴシック" pitchFamily="34" charset="-128"/>
              </a:rPr>
              <a:t>atrial</a:t>
            </a:r>
            <a:r>
              <a:rPr lang="en-US" sz="2600" dirty="0" smtClean="0">
                <a:ea typeface="ＭＳ Ｐゴシック" pitchFamily="34" charset="-128"/>
              </a:rPr>
              <a:t> fibrillation (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sz="2600" dirty="0" smtClean="0">
                <a:ea typeface="ＭＳ Ｐゴシック" pitchFamily="34" charset="-128"/>
              </a:rPr>
              <a:t>)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Elective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-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endParaRPr lang="en-US" sz="2600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Anti-coagulation –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Refer for Ablation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C Krazy Legs Bold" pitchFamily="2" charset="0"/>
                <a:ea typeface="ＭＳ Ｐゴシック" pitchFamily="34" charset="-128"/>
              </a:rPr>
              <a:t>SVT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6324600" cy="1828800"/>
          </a:xfrm>
        </p:spPr>
        <p:txBody>
          <a:bodyPr/>
          <a:lstStyle/>
          <a:p>
            <a:pPr eaLnBrk="1" hangingPunct="1"/>
            <a:endParaRPr lang="en-US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AVRT-Narrow complex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752600"/>
          <a:ext cx="9144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13428571" imgH="7714286" progId="">
                  <p:embed/>
                </p:oleObj>
              </mc:Choice>
              <mc:Fallback>
                <p:oleObj name="Photo Editor Photo" r:id="rId3" imgW="13428571" imgH="77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144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So What Is Actually Meant By Supraventricular Tachycardia?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Arrhythmias of </a:t>
            </a:r>
            <a:r>
              <a:rPr lang="en-US" sz="2600" dirty="0" err="1" smtClean="0">
                <a:ea typeface="ＭＳ Ｐゴシック" pitchFamily="34" charset="-128"/>
              </a:rPr>
              <a:t>supraventricular</a:t>
            </a:r>
            <a:r>
              <a:rPr lang="en-US" sz="2600" dirty="0" smtClean="0">
                <a:ea typeface="ＭＳ Ｐゴシック" pitchFamily="34" charset="-128"/>
              </a:rPr>
              <a:t> origin using a re-entrant mechanism with abrupt onset &amp; termination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AVNRT (60%)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AVRT (30%)</a:t>
            </a:r>
          </a:p>
          <a:p>
            <a:pPr eaLnBrk="1" hangingPunct="1">
              <a:buFontTx/>
              <a:buNone/>
            </a:pPr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Atrial tachycardia (10%)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1638"/>
            <a:ext cx="64008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Nodal Re-entrant Tachycardia (AVNRT)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1788"/>
            <a:ext cx="655320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Re-entrant Tachycardia (AVRT)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AF Prevalence in US Population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0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4648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CAC Krazy Legs Bold" pitchFamily="2" charset="0"/>
              </a:rPr>
              <a:t>Wolf-Parkinson-White (WPW) Syndrome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533400"/>
            <a:ext cx="8610600" cy="3560763"/>
            <a:chOff x="144" y="336"/>
            <a:chExt cx="5424" cy="2243"/>
          </a:xfrm>
        </p:grpSpPr>
        <p:pic>
          <p:nvPicPr>
            <p:cNvPr id="74756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432"/>
              <a:ext cx="5424" cy="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57" name="Rectangle 4"/>
            <p:cNvSpPr>
              <a:spLocks noChangeArrowheads="1"/>
            </p:cNvSpPr>
            <p:nvPr/>
          </p:nvSpPr>
          <p:spPr bwMode="auto">
            <a:xfrm>
              <a:off x="1680" y="336"/>
              <a:ext cx="960" cy="432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Medical therapy</a:t>
            </a:r>
          </a:p>
          <a:p>
            <a:endParaRPr lang="en-US" dirty="0" smtClean="0"/>
          </a:p>
          <a:p>
            <a:r>
              <a:rPr lang="en-US" dirty="0" smtClean="0"/>
              <a:t>Radio Frequency  Ablation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Arrhythmias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Ventricular Tachycardia</a:t>
            </a:r>
          </a:p>
          <a:p>
            <a:endParaRPr lang="en-US" dirty="0" smtClean="0"/>
          </a:p>
          <a:p>
            <a:r>
              <a:rPr lang="en-US" dirty="0" smtClean="0"/>
              <a:t>Ventricular Fibrillation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smtClean="0"/>
          </a:p>
        </p:txBody>
      </p:sp>
      <p:pic>
        <p:nvPicPr>
          <p:cNvPr id="39940" name="Picture 4" descr="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</a:t>
            </a:r>
            <a:endParaRPr lang="en-US" dirty="0"/>
          </a:p>
        </p:txBody>
      </p:sp>
      <p:pic>
        <p:nvPicPr>
          <p:cNvPr id="4" name="Picture 15" descr="vfib-m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60645"/>
            <a:ext cx="8229600" cy="10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the underlying cause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Automatic Implantable defibrillators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11960" y="3573016"/>
            <a:ext cx="4711700" cy="31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                   Thank You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Pathophysiology</a:t>
            </a:r>
            <a:r>
              <a:rPr lang="en-GB" dirty="0" smtClean="0">
                <a:solidFill>
                  <a:srgbClr val="FFFF00"/>
                </a:solidFill>
              </a:rPr>
              <a:t> of Atrial Fibrillation and associated Stroke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regulation of heart rate and rhythm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5288" y="1133475"/>
            <a:ext cx="8280400" cy="4897438"/>
          </a:xfrm>
        </p:spPr>
        <p:txBody>
          <a:bodyPr/>
          <a:lstStyle/>
          <a:p>
            <a:pPr eaLnBrk="1" hangingPunct="1"/>
            <a:r>
              <a:rPr lang="en-US" sz="1800" smtClean="0"/>
              <a:t>Contraction is controlled by the sinoatrial (SA) node</a:t>
            </a: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033316" cy="4752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6" name="Picture 3" descr="5-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6424" cy="46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EKG</a:t>
            </a:r>
            <a:endParaRPr lang="en-US" dirty="0"/>
          </a:p>
        </p:txBody>
      </p:sp>
      <p:pic>
        <p:nvPicPr>
          <p:cNvPr id="4" name="Picture 5" descr="Dec_ECG1large Young W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17882"/>
            <a:ext cx="8229600" cy="4290599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 descr="E:\tracings\ekg07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729663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1633</Words>
  <Application>Microsoft Macintosh PowerPoint</Application>
  <PresentationFormat>On-screen Show (4:3)</PresentationFormat>
  <Paragraphs>424</Paragraphs>
  <Slides>56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Photo Editor Photo</vt:lpstr>
      <vt:lpstr>Arrhythmia 341</vt:lpstr>
      <vt:lpstr>Objectives</vt:lpstr>
      <vt:lpstr>Atrial fibrillation accounts for 1/3 of all patient discharges  with arrhythmia as  principal diagnosis. </vt:lpstr>
      <vt:lpstr>Epidemiology</vt:lpstr>
      <vt:lpstr>AF Prevalence in US Population</vt:lpstr>
      <vt:lpstr>Pathophysiology of Atrial Fibrillation and associated Stroke</vt:lpstr>
      <vt:lpstr>Normal regulation of heart rate and rhythm</vt:lpstr>
      <vt:lpstr>Normal EKG</vt:lpstr>
      <vt:lpstr>PowerPoint Presentation</vt:lpstr>
      <vt:lpstr>Normal heart rhythm is disrupted in AF</vt:lpstr>
      <vt:lpstr>AF begets AF</vt:lpstr>
      <vt:lpstr>Consequences of AF</vt:lpstr>
      <vt:lpstr>Diagnosis of Atrial Fibrillation</vt:lpstr>
      <vt:lpstr>Atrial Fibrillation: Cardiac Causes</vt:lpstr>
      <vt:lpstr>Atrial Fibrillation: Non-Cardiac Causes</vt:lpstr>
      <vt:lpstr>Diagnosis of AF</vt:lpstr>
      <vt:lpstr>Heterogeneous clinical presentation of AF</vt:lpstr>
      <vt:lpstr>Signs and symptoms</vt:lpstr>
      <vt:lpstr>Clinical evaluation of patients with AF</vt:lpstr>
      <vt:lpstr>History and physical examination</vt:lpstr>
      <vt:lpstr>Electrocardiogram</vt:lpstr>
      <vt:lpstr>Eletrocardiogram: normal sinus rhythm</vt:lpstr>
      <vt:lpstr>Electrocardiogram: loss of P wave in AF</vt:lpstr>
      <vt:lpstr>Transthoracic echocardiography (TTE)</vt:lpstr>
      <vt:lpstr>Laboratory tests</vt:lpstr>
      <vt:lpstr>Holter monitor</vt:lpstr>
      <vt:lpstr>Transoesophageal echocardiogram (TEE)</vt:lpstr>
      <vt:lpstr>Chest Radiography</vt:lpstr>
      <vt:lpstr>Classification of atrial fibrillation</vt:lpstr>
      <vt:lpstr>Classification of AF: joint guidelines of the ACC, AHA and ESC (1)</vt:lpstr>
      <vt:lpstr>Classification of AF: joint guidelines of the ACC, AHA and ESC (2)</vt:lpstr>
      <vt:lpstr>Treatment Atrial Fibrillation</vt:lpstr>
      <vt:lpstr>3 Strategies</vt:lpstr>
      <vt:lpstr>Treatment options for AF</vt:lpstr>
      <vt:lpstr>PowerPoint Presentation</vt:lpstr>
      <vt:lpstr>PowerPoint Presentation</vt:lpstr>
      <vt:lpstr>PowerPoint Presentation</vt:lpstr>
      <vt:lpstr>PowerPoint Presentation</vt:lpstr>
      <vt:lpstr>Rhythm-control therapies</vt:lpstr>
      <vt:lpstr>TEE-guided cardioversion: ACUTE study design</vt:lpstr>
      <vt:lpstr>PowerPoint Presentation</vt:lpstr>
      <vt:lpstr>PowerPoint Presentation</vt:lpstr>
      <vt:lpstr>PowerPoint Presentation</vt:lpstr>
      <vt:lpstr>Rx – Atrial Flutter</vt:lpstr>
      <vt:lpstr>SVT</vt:lpstr>
      <vt:lpstr>AVRT-Narrow complex</vt:lpstr>
      <vt:lpstr>So What Is Actually Meant By Supraventricular Tachycardia?</vt:lpstr>
      <vt:lpstr>PowerPoint Presentation</vt:lpstr>
      <vt:lpstr>PowerPoint Presentation</vt:lpstr>
      <vt:lpstr>PowerPoint Presentation</vt:lpstr>
      <vt:lpstr>Treatment options</vt:lpstr>
      <vt:lpstr>Other Arrhythmias</vt:lpstr>
      <vt:lpstr>PowerPoint Presentation</vt:lpstr>
      <vt:lpstr>VF</vt:lpstr>
      <vt:lpstr>Treatment options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 341</dc:title>
  <dc:creator>dr. ahmad hersi</dc:creator>
  <cp:lastModifiedBy>Apple</cp:lastModifiedBy>
  <cp:revision>62</cp:revision>
  <dcterms:created xsi:type="dcterms:W3CDTF">2010-11-30T09:36:25Z</dcterms:created>
  <dcterms:modified xsi:type="dcterms:W3CDTF">2014-09-15T02:56:18Z</dcterms:modified>
</cp:coreProperties>
</file>