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6"/>
  </p:notesMasterIdLst>
  <p:sldIdLst>
    <p:sldId id="256" r:id="rId2"/>
    <p:sldId id="260" r:id="rId3"/>
    <p:sldId id="258" r:id="rId4"/>
    <p:sldId id="360" r:id="rId5"/>
    <p:sldId id="259" r:id="rId6"/>
    <p:sldId id="261" r:id="rId7"/>
    <p:sldId id="278" r:id="rId8"/>
    <p:sldId id="262" r:id="rId9"/>
    <p:sldId id="263" r:id="rId10"/>
    <p:sldId id="341" r:id="rId11"/>
    <p:sldId id="342" r:id="rId12"/>
    <p:sldId id="265" r:id="rId13"/>
    <p:sldId id="266" r:id="rId14"/>
    <p:sldId id="267" r:id="rId15"/>
    <p:sldId id="282" r:id="rId16"/>
    <p:sldId id="268" r:id="rId17"/>
    <p:sldId id="281" r:id="rId18"/>
    <p:sldId id="283" r:id="rId19"/>
    <p:sldId id="269" r:id="rId20"/>
    <p:sldId id="264" r:id="rId21"/>
    <p:sldId id="272" r:id="rId22"/>
    <p:sldId id="273" r:id="rId23"/>
    <p:sldId id="276" r:id="rId24"/>
    <p:sldId id="277" r:id="rId25"/>
    <p:sldId id="274" r:id="rId26"/>
    <p:sldId id="275" r:id="rId27"/>
    <p:sldId id="280"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40" autoAdjust="0"/>
  </p:normalViewPr>
  <p:slideViewPr>
    <p:cSldViewPr>
      <p:cViewPr>
        <p:scale>
          <a:sx n="107" d="100"/>
          <a:sy n="107" d="100"/>
        </p:scale>
        <p:origin x="-24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E6645-EE70-408F-9D8C-E0CDF89E64F1}" type="datetimeFigureOut">
              <a:rPr lang="en-US" smtClean="0"/>
              <a:pPr/>
              <a:t>10/12/14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BDBCF-9E53-4F95-8271-0ADE264672CF}" type="slidenum">
              <a:rPr lang="en-US" smtClean="0"/>
              <a:pPr/>
              <a:t>‹#›</a:t>
            </a:fld>
            <a:endParaRPr lang="en-US" dirty="0"/>
          </a:p>
        </p:txBody>
      </p:sp>
    </p:spTree>
    <p:extLst>
      <p:ext uri="{BB962C8B-B14F-4D97-AF65-F5344CB8AC3E}">
        <p14:creationId xmlns:p14="http://schemas.microsoft.com/office/powerpoint/2010/main" val="160383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x-none"/>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x-none"/>
              <a:pPr/>
              <a:t>35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x-none"/>
              <a:pPr/>
              <a:t>37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x-none"/>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x-none"/>
              <a:pPr/>
              <a:t>40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817FE57C-31F4-443A-AF46-2A56E521D594}" type="datetimeFigureOut">
              <a:rPr lang="en-US" smtClean="0"/>
              <a:pPr/>
              <a:t>10/12/14</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6450" y="381000"/>
            <a:ext cx="7529513" cy="7302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03350"/>
            <a:ext cx="7772400" cy="4978400"/>
          </a:xfrm>
        </p:spPr>
        <p:txBody>
          <a:bodyPr/>
          <a:lstStyle/>
          <a:p>
            <a:r>
              <a:rPr lang="en-US" smtClean="0"/>
              <a:t>Click icon to add chart</a:t>
            </a:r>
            <a:endParaRPr lang="en-GB"/>
          </a:p>
        </p:txBody>
      </p:sp>
    </p:spTree>
  </p:cSld>
  <p:clrMapOvr>
    <a:masterClrMapping/>
  </p:clrMapOvr>
  <p:transition xmlns:p14="http://schemas.microsoft.com/office/powerpoint/2010/mai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817FE57C-31F4-443A-AF46-2A56E521D594}" type="datetimeFigureOut">
              <a:rPr lang="en-US" smtClean="0"/>
              <a:pPr/>
              <a:t>10/12/14</a:t>
            </a:fld>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dirty="0"/>
          </a:p>
        </p:txBody>
      </p:sp>
      <p:sp>
        <p:nvSpPr>
          <p:cNvPr id="7" name="Rectangle 10"/>
          <p:cNvSpPr>
            <a:spLocks noGrp="1" noChangeArrowheads="1"/>
          </p:cNvSpPr>
          <p:nvPr>
            <p:ph type="sldNum" sz="quarter" idx="12"/>
          </p:nvPr>
        </p:nvSpPr>
        <p:spPr>
          <a:ln/>
        </p:spPr>
        <p:txBody>
          <a:bodyPr/>
          <a:lstStyle>
            <a:lvl1pPr>
              <a:defRPr/>
            </a:lvl1pPr>
          </a:lstStyle>
          <a:p>
            <a:fld id="{AF264E6A-7E7A-4648-A7C3-6701AD94C03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smtClean="0"/>
              <a:t>Click icon to add table</a:t>
            </a:r>
            <a:endParaRPr lang="en-GB"/>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817FE57C-31F4-443A-AF46-2A56E521D594}" type="datetimeFigureOut">
              <a:rPr lang="en-US" smtClean="0"/>
              <a:pPr/>
              <a:t>10/12/14</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17FE57C-31F4-443A-AF46-2A56E521D594}" type="datetimeFigureOut">
              <a:rPr lang="en-US" smtClean="0"/>
              <a:pPr/>
              <a:t>10/12/14</a:t>
            </a:fld>
            <a:endParaRPr lang="en-US" dirty="0"/>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F264E6A-7E7A-4648-A7C3-6701AD94C039}" type="slidenum">
              <a:rPr lang="en-US" smtClean="0"/>
              <a:pPr/>
              <a:t>‹#›</a:t>
            </a:fld>
            <a:endParaRPr lang="en-US"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file:///G:\crawford\images\6S1FF1A.jp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file:///G:\crawford\images\6S4FF4.jpg"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file:///G:\crawford\images\6S1FF5.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file:///G:\crawford\images\6S1FF12A.jp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file:///G:\crawford\images\6S9FF3.jpg"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8000" b="1" dirty="0" smtClean="0">
                <a:solidFill>
                  <a:schemeClr val="tx1"/>
                </a:solidFill>
              </a:rPr>
              <a:t>Rheumatic Fever AND RHD  </a:t>
            </a:r>
            <a:endParaRPr lang="en-US" sz="8000" b="1" dirty="0">
              <a:solidFill>
                <a:schemeClr val="tx1"/>
              </a:solidFill>
            </a:endParaRPr>
          </a:p>
        </p:txBody>
      </p:sp>
      <p:sp>
        <p:nvSpPr>
          <p:cNvPr id="3" name="Subtitle 2"/>
          <p:cNvSpPr>
            <a:spLocks noGrp="1"/>
          </p:cNvSpPr>
          <p:nvPr>
            <p:ph type="subTitle" idx="1"/>
          </p:nvPr>
        </p:nvSpPr>
        <p:spPr>
          <a:xfrm>
            <a:off x="685800" y="3611607"/>
            <a:ext cx="6934200" cy="1199704"/>
          </a:xfrm>
        </p:spPr>
        <p:txBody>
          <a:bodyPr>
            <a:noAutofit/>
          </a:bodyPr>
          <a:lstStyle/>
          <a:p>
            <a:r>
              <a:rPr lang="en-US" sz="4000" b="1" dirty="0" err="1" smtClean="0"/>
              <a:t>Dr.Abdulelah</a:t>
            </a:r>
            <a:r>
              <a:rPr lang="en-US" sz="4000" b="1" dirty="0" smtClean="0"/>
              <a:t>  </a:t>
            </a:r>
            <a:r>
              <a:rPr lang="en-US" sz="4000" b="1" dirty="0" err="1" smtClean="0"/>
              <a:t>Mobeirek</a:t>
            </a:r>
            <a:r>
              <a:rPr lang="en-US" sz="4000" b="1" dirty="0" smtClean="0"/>
              <a:t>(</a:t>
            </a:r>
            <a:r>
              <a:rPr lang="en-US" sz="4000" b="1" dirty="0" err="1" smtClean="0"/>
              <a:t>FRCPc</a:t>
            </a:r>
            <a:r>
              <a:rPr lang="en-US" sz="4000" dirty="0" smtClean="0"/>
              <a:t>)  </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842994" y="2057400"/>
            <a:ext cx="8229600" cy="4421846"/>
          </a:xfrm>
        </p:spPr>
        <p:txBody>
          <a:bodyPr/>
          <a:lstStyle/>
          <a:p>
            <a:pPr marL="609600" indent="-609600">
              <a:lnSpc>
                <a:spcPct val="80000"/>
              </a:lnSpc>
              <a:buNone/>
            </a:pPr>
            <a:r>
              <a:rPr lang="en-US" sz="4400" b="1" dirty="0" smtClean="0">
                <a:solidFill>
                  <a:schemeClr val="accent1"/>
                </a:solidFill>
              </a:rPr>
              <a:t>    Minor manifestations</a:t>
            </a:r>
            <a:endParaRPr lang="en-US" sz="3200" b="1" dirty="0" smtClean="0">
              <a:solidFill>
                <a:schemeClr val="accent1"/>
              </a:solidFill>
            </a:endParaRPr>
          </a:p>
          <a:p>
            <a:pPr marL="609600" indent="-609600">
              <a:lnSpc>
                <a:spcPct val="80000"/>
              </a:lnSpc>
              <a:buFont typeface="Wingdings" pitchFamily="2" charset="2"/>
              <a:buAutoNum type="arabicPeriod"/>
            </a:pPr>
            <a:r>
              <a:rPr lang="en-US" sz="3600" b="1" dirty="0" smtClean="0"/>
              <a:t>Fever</a:t>
            </a:r>
            <a:r>
              <a:rPr lang="en-US" sz="3600" b="1" dirty="0" smtClean="0">
                <a:solidFill>
                  <a:srgbClr val="FFFF00"/>
                </a:solidFill>
              </a:rPr>
              <a:t> </a:t>
            </a:r>
          </a:p>
          <a:p>
            <a:pPr marL="609600" indent="-609600">
              <a:lnSpc>
                <a:spcPct val="80000"/>
              </a:lnSpc>
              <a:buFont typeface="Wingdings" pitchFamily="2" charset="2"/>
              <a:buAutoNum type="arabicPeriod"/>
            </a:pPr>
            <a:r>
              <a:rPr lang="en-US" sz="3600" b="1" dirty="0" err="1" smtClean="0"/>
              <a:t>Arthralgias</a:t>
            </a:r>
            <a:endParaRPr lang="en-US" sz="3600" b="1" dirty="0" smtClean="0"/>
          </a:p>
          <a:p>
            <a:pPr marL="609600" indent="-609600">
              <a:lnSpc>
                <a:spcPct val="80000"/>
              </a:lnSpc>
              <a:buFont typeface="Wingdings" pitchFamily="2" charset="2"/>
              <a:buAutoNum type="arabicPeriod"/>
            </a:pPr>
            <a:r>
              <a:rPr lang="en-US" sz="3600" b="1" dirty="0" smtClean="0"/>
              <a:t>Previous H/O RF OR RHD</a:t>
            </a:r>
          </a:p>
          <a:p>
            <a:pPr marL="609600" indent="-609600">
              <a:lnSpc>
                <a:spcPct val="80000"/>
              </a:lnSpc>
              <a:buFont typeface="Wingdings" pitchFamily="2" charset="2"/>
              <a:buAutoNum type="arabicPeriod"/>
            </a:pPr>
            <a:r>
              <a:rPr lang="en-US" sz="3600" b="1" dirty="0" smtClean="0"/>
              <a:t> ↑CRP or ESR</a:t>
            </a:r>
          </a:p>
          <a:p>
            <a:pPr marL="609600" indent="-609600">
              <a:lnSpc>
                <a:spcPct val="80000"/>
              </a:lnSpc>
              <a:buFont typeface="Wingdings" pitchFamily="2" charset="2"/>
              <a:buAutoNum type="arabicPeriod"/>
            </a:pPr>
            <a:r>
              <a:rPr lang="en-US" sz="3600" b="1" dirty="0" smtClean="0"/>
              <a:t>Prolonged PR interval on ECG</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381000" y="1676400"/>
            <a:ext cx="8229600" cy="4838735"/>
          </a:xfrm>
        </p:spPr>
        <p:txBody>
          <a:bodyPr/>
          <a:lstStyle/>
          <a:p>
            <a:pPr marL="609600" indent="-609600">
              <a:lnSpc>
                <a:spcPct val="80000"/>
              </a:lnSpc>
              <a:buNone/>
            </a:pPr>
            <a:r>
              <a:rPr lang="en-US" sz="4000" b="1" dirty="0" smtClean="0"/>
              <a:t>      </a:t>
            </a:r>
          </a:p>
          <a:p>
            <a:pPr marL="609600" indent="-609600">
              <a:lnSpc>
                <a:spcPct val="80000"/>
              </a:lnSpc>
              <a:buNone/>
            </a:pPr>
            <a:r>
              <a:rPr lang="en-US" sz="4000" b="1" dirty="0" smtClean="0"/>
              <a:t>      Evidence of antecedent GABHS </a:t>
            </a:r>
          </a:p>
          <a:p>
            <a:pPr marL="609600" indent="-609600">
              <a:lnSpc>
                <a:spcPct val="80000"/>
              </a:lnSpc>
              <a:buFont typeface="Wingdings" pitchFamily="2" charset="2"/>
              <a:buAutoNum type="arabicPeriod"/>
            </a:pPr>
            <a:endParaRPr lang="en-US" sz="2800" dirty="0" smtClean="0"/>
          </a:p>
          <a:p>
            <a:pPr marL="609600" indent="-609600">
              <a:lnSpc>
                <a:spcPct val="80000"/>
              </a:lnSpc>
              <a:buFont typeface="Wingdings" pitchFamily="2" charset="2"/>
              <a:buAutoNum type="arabicPeriod"/>
            </a:pPr>
            <a:r>
              <a:rPr lang="en-US" sz="4000" b="1" dirty="0" smtClean="0"/>
              <a:t>Positive throat culture or rapid antigen test positive for GABHS</a:t>
            </a:r>
          </a:p>
          <a:p>
            <a:pPr marL="609600" indent="-609600">
              <a:lnSpc>
                <a:spcPct val="80000"/>
              </a:lnSpc>
              <a:buFont typeface="Wingdings" pitchFamily="2" charset="2"/>
              <a:buAutoNum type="arabicPeriod"/>
            </a:pPr>
            <a:r>
              <a:rPr lang="en-US" sz="4000" b="1" dirty="0" smtClean="0"/>
              <a:t>↑ ASO Titer</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tx1"/>
                </a:solidFill>
              </a:rPr>
              <a:t>A</a:t>
            </a:r>
            <a:r>
              <a:rPr lang="en-US" sz="6600" b="1" dirty="0" smtClean="0">
                <a:solidFill>
                  <a:schemeClr val="tx1"/>
                </a:solidFill>
              </a:rPr>
              <a:t>rthritis</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Most common feature: present in 80%</a:t>
            </a:r>
          </a:p>
          <a:p>
            <a:r>
              <a:rPr lang="en-US" sz="3200" b="1" dirty="0" smtClean="0"/>
              <a:t>Earliest manifestation of ARF</a:t>
            </a:r>
          </a:p>
          <a:p>
            <a:r>
              <a:rPr lang="en-US" sz="3200" b="1" dirty="0" smtClean="0"/>
              <a:t>Major joints: The knees and ankles, shoulders, elbows</a:t>
            </a:r>
          </a:p>
          <a:p>
            <a:r>
              <a:rPr lang="en-US" sz="3200" b="1" dirty="0" smtClean="0"/>
              <a:t> “Migrating”, “Fleeting” polyarthritis</a:t>
            </a:r>
          </a:p>
          <a:p>
            <a:r>
              <a:rPr lang="en-US" sz="3200" b="1" dirty="0" smtClean="0"/>
              <a:t>Duration short &lt; 1 week</a:t>
            </a:r>
          </a:p>
          <a:p>
            <a:r>
              <a:rPr lang="en-US" sz="3200" b="1" dirty="0" smtClean="0"/>
              <a:t>Responds well to Salicylates</a:t>
            </a:r>
          </a:p>
          <a:p>
            <a:r>
              <a:rPr lang="en-US" sz="3200" b="1" dirty="0" smtClean="0"/>
              <a:t>Does not progress to chronic disease</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l"/>
            <a:r>
              <a:rPr lang="en-US" sz="6600" b="1" dirty="0" smtClean="0">
                <a:solidFill>
                  <a:schemeClr val="tx1"/>
                </a:solidFill>
              </a:rPr>
              <a:t>Sydenham Chorea</a:t>
            </a:r>
            <a:endParaRPr lang="en-US" sz="6600" b="1" dirty="0">
              <a:solidFill>
                <a:schemeClr val="tx1"/>
              </a:solidFill>
            </a:endParaRPr>
          </a:p>
        </p:txBody>
      </p:sp>
      <p:sp>
        <p:nvSpPr>
          <p:cNvPr id="27651" name="Rectangle 1027"/>
          <p:cNvSpPr>
            <a:spLocks noGrp="1" noChangeArrowheads="1"/>
          </p:cNvSpPr>
          <p:nvPr>
            <p:ph idx="1"/>
          </p:nvPr>
        </p:nvSpPr>
        <p:spPr/>
        <p:txBody>
          <a:bodyPr>
            <a:normAutofit/>
          </a:bodyPr>
          <a:lstStyle/>
          <a:p>
            <a:r>
              <a:rPr lang="en-US" sz="3200" b="1" dirty="0"/>
              <a:t>Occur in 5-10% of cases</a:t>
            </a:r>
          </a:p>
          <a:p>
            <a:r>
              <a:rPr lang="en-US" sz="3200" b="1" dirty="0" smtClean="0"/>
              <a:t>Abrupt Purposeless involuantry movements of muscles of face, neck, trunk, and limbs. </a:t>
            </a:r>
            <a:endParaRPr lang="en-US" sz="3200" b="1" dirty="0"/>
          </a:p>
          <a:p>
            <a:r>
              <a:rPr lang="en-US" sz="3200" b="1" dirty="0"/>
              <a:t>May appear even </a:t>
            </a:r>
            <a:r>
              <a:rPr lang="en-US" sz="3200" b="1" dirty="0" smtClean="0"/>
              <a:t>6 months </a:t>
            </a:r>
            <a:r>
              <a:rPr lang="en-US" sz="3200" b="1" dirty="0"/>
              <a:t>after the attack of rheumatic fever</a:t>
            </a:r>
          </a:p>
          <a:p>
            <a:r>
              <a:rPr lang="en-US" sz="3200" b="1"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lstStyle/>
          <a:p>
            <a:fld id="{AB09FEF1-0CC3-4CD7-913A-95E1E05729B6}" type="slidenum">
              <a:rPr lang="en-US"/>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Subcutaneous Nodules</a:t>
            </a:r>
            <a:endParaRPr lang="en-US" sz="60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Occur in 10%</a:t>
            </a:r>
          </a:p>
          <a:p>
            <a:r>
              <a:rPr lang="en-US" sz="3200" b="1" dirty="0" smtClean="0"/>
              <a:t>Usually 0.5 – 2 cm long</a:t>
            </a:r>
          </a:p>
          <a:p>
            <a:r>
              <a:rPr lang="en-US" sz="3200" b="1" dirty="0" smtClean="0"/>
              <a:t>Firm non-tender</a:t>
            </a:r>
          </a:p>
          <a:p>
            <a:r>
              <a:rPr lang="en-US" sz="3200" b="1" dirty="0" smtClean="0"/>
              <a:t>Occur over extensor surfaces of joints, on bony prominences, tendons, spine</a:t>
            </a:r>
          </a:p>
          <a:p>
            <a:r>
              <a:rPr lang="en-US" sz="3200" b="1" dirty="0" smtClean="0"/>
              <a:t>Short lived: last for few days</a:t>
            </a:r>
          </a:p>
          <a:p>
            <a:r>
              <a:rPr lang="en-US" sz="3200" b="1" dirty="0" smtClean="0"/>
              <a:t>Associated with severe carditis</a:t>
            </a:r>
          </a:p>
          <a:p>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685800" y="990600"/>
            <a:ext cx="7772400" cy="5105400"/>
          </a:xfrm>
          <a:prstGeom prst="rect">
            <a:avLst/>
          </a:prstGeom>
          <a:noFill/>
        </p:spPr>
      </p:pic>
      <p:sp>
        <p:nvSpPr>
          <p:cNvPr id="44036" name="Text Box 4"/>
          <p:cNvSpPr txBox="1">
            <a:spLocks noChangeArrowheads="1"/>
          </p:cNvSpPr>
          <p:nvPr/>
        </p:nvSpPr>
        <p:spPr bwMode="auto">
          <a:xfrm>
            <a:off x="1752600" y="6045200"/>
            <a:ext cx="5562600" cy="915988"/>
          </a:xfrm>
          <a:prstGeom prst="rect">
            <a:avLst/>
          </a:prstGeom>
          <a:noFill/>
          <a:ln w="9525">
            <a:noFill/>
            <a:miter lim="800000"/>
            <a:headEnd/>
            <a:tailEnd/>
          </a:ln>
          <a:effectLst/>
        </p:spPr>
        <p:txBody>
          <a:bodyPr>
            <a:spAutoFit/>
          </a:bodyPr>
          <a:lstStyle/>
          <a:p>
            <a:r>
              <a:rPr lang="en-US" sz="2800" u="none" dirty="0"/>
              <a:t>Subcutaneous nodules</a:t>
            </a:r>
          </a:p>
          <a:p>
            <a:endParaRPr lang="en-US" sz="2600" u="none" dirty="0">
              <a:latin typeface="Monotype Corsiv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tx1"/>
                </a:solidFill>
              </a:rPr>
              <a:t>Erythema Marginatum</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Present in 5%</a:t>
            </a:r>
          </a:p>
          <a:p>
            <a:r>
              <a:rPr lang="en-US" sz="3600" b="1" dirty="0" smtClean="0"/>
              <a:t>Reddish border, pale center, round or irregular serpiginous borders, non-pruritic, transient rash</a:t>
            </a:r>
          </a:p>
          <a:p>
            <a:r>
              <a:rPr lang="en-US" sz="3600" b="1" dirty="0" smtClean="0"/>
              <a:t>Occurs on trunk, abdomen or proximal limbs</a:t>
            </a:r>
          </a:p>
          <a:p>
            <a:r>
              <a:rPr lang="en-US" sz="3600" b="1" dirty="0" smtClean="0"/>
              <a:t>Associated with carditis</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1949_f1"/>
          <p:cNvPicPr>
            <a:picLocks noChangeAspect="1" noChangeArrowheads="1"/>
          </p:cNvPicPr>
          <p:nvPr/>
        </p:nvPicPr>
        <p:blipFill>
          <a:blip r:embed="rId2" cstate="print"/>
          <a:srcRect/>
          <a:stretch>
            <a:fillRect/>
          </a:stretch>
        </p:blipFill>
        <p:spPr bwMode="auto">
          <a:xfrm>
            <a:off x="2428875" y="1728788"/>
            <a:ext cx="4286250" cy="3400425"/>
          </a:xfrm>
          <a:prstGeom prst="rect">
            <a:avLst/>
          </a:prstGeom>
          <a:noFill/>
        </p:spPr>
      </p:pic>
      <p:sp>
        <p:nvSpPr>
          <p:cNvPr id="152582" name="Text Box 6"/>
          <p:cNvSpPr txBox="1">
            <a:spLocks noChangeArrowheads="1"/>
          </p:cNvSpPr>
          <p:nvPr/>
        </p:nvSpPr>
        <p:spPr bwMode="auto">
          <a:xfrm>
            <a:off x="3429000" y="5410200"/>
            <a:ext cx="2514600" cy="366713"/>
          </a:xfrm>
          <a:prstGeom prst="rect">
            <a:avLst/>
          </a:prstGeom>
          <a:noFill/>
          <a:ln w="9525">
            <a:noFill/>
            <a:miter lim="800000"/>
            <a:headEnd/>
            <a:tailEnd/>
          </a:ln>
          <a:effectLst/>
        </p:spPr>
        <p:txBody>
          <a:bodyPr>
            <a:spAutoFit/>
          </a:bodyPr>
          <a:lstStyle/>
          <a:p>
            <a:r>
              <a:rPr lang="en-US"/>
              <a:t>Subcutaneous nodule</a:t>
            </a:r>
            <a:endParaRPr lang="ro-RO"/>
          </a:p>
        </p:txBody>
      </p:sp>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RF5"/>
          <p:cNvPicPr>
            <a:picLocks noChangeAspect="1" noChangeArrowheads="1"/>
          </p:cNvPicPr>
          <p:nvPr/>
        </p:nvPicPr>
        <p:blipFill>
          <a:blip r:embed="rId2" cstate="print"/>
          <a:srcRect/>
          <a:stretch>
            <a:fillRect/>
          </a:stretch>
        </p:blipFill>
        <p:spPr bwMode="auto">
          <a:xfrm>
            <a:off x="685800" y="1143000"/>
            <a:ext cx="4876800" cy="5105400"/>
          </a:xfrm>
          <a:prstGeom prst="rect">
            <a:avLst/>
          </a:prstGeom>
          <a:noFill/>
        </p:spPr>
      </p:pic>
      <p:sp>
        <p:nvSpPr>
          <p:cNvPr id="45062" name="Text Box 6"/>
          <p:cNvSpPr txBox="1">
            <a:spLocks noChangeArrowheads="1"/>
          </p:cNvSpPr>
          <p:nvPr/>
        </p:nvSpPr>
        <p:spPr bwMode="auto">
          <a:xfrm>
            <a:off x="1066800" y="6338888"/>
            <a:ext cx="3370263" cy="519112"/>
          </a:xfrm>
          <a:prstGeom prst="rect">
            <a:avLst/>
          </a:prstGeom>
          <a:noFill/>
          <a:ln w="9525">
            <a:noFill/>
            <a:miter lim="800000"/>
            <a:headEnd/>
            <a:tailEnd/>
          </a:ln>
          <a:effectLst/>
        </p:spPr>
        <p:txBody>
          <a:bodyPr wrap="none">
            <a:spAutoFit/>
          </a:bodyPr>
          <a:lstStyle/>
          <a:p>
            <a:r>
              <a:rPr lang="en-US" sz="2800" u="none"/>
              <a:t>Erythema marginatum</a:t>
            </a:r>
          </a:p>
        </p:txBody>
      </p:sp>
      <p:sp>
        <p:nvSpPr>
          <p:cNvPr id="45064" name="Text Box 8"/>
          <p:cNvSpPr txBox="1">
            <a:spLocks noChangeArrowheads="1"/>
          </p:cNvSpPr>
          <p:nvPr/>
        </p:nvSpPr>
        <p:spPr bwMode="auto">
          <a:xfrm>
            <a:off x="5943600" y="1828800"/>
            <a:ext cx="3200400" cy="946150"/>
          </a:xfrm>
          <a:prstGeom prst="rect">
            <a:avLst/>
          </a:prstGeom>
          <a:noFill/>
          <a:ln w="9525">
            <a:noFill/>
            <a:miter lim="800000"/>
            <a:headEnd/>
            <a:tailEnd/>
          </a:ln>
          <a:effectLst/>
        </p:spPr>
        <p:txBody>
          <a:bodyPr>
            <a:spAutoFit/>
          </a:bodyPr>
          <a:lstStyle/>
          <a:p>
            <a:pPr>
              <a:spcBef>
                <a:spcPct val="50000"/>
              </a:spcBef>
            </a:pPr>
            <a:r>
              <a:rPr lang="en-US" sz="2800" u="none">
                <a:latin typeface="Monotype Corsiva" pitchFamily="66" charset="0"/>
              </a:rPr>
              <a:t>Erythematous patches with central clearing</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solidFill>
                  <a:schemeClr val="tx1"/>
                </a:solidFill>
              </a:rPr>
              <a:t>Carditis</a:t>
            </a:r>
            <a:r>
              <a:rPr lang="en-US" sz="5400" dirty="0" smtClean="0">
                <a:solidFill>
                  <a:srgbClr val="FF0000"/>
                </a:solidFill>
              </a:rPr>
              <a:t> </a:t>
            </a:r>
            <a:endParaRPr lang="en-US" sz="5400" dirty="0">
              <a:solidFill>
                <a:srgbClr val="FF0000"/>
              </a:solidFill>
            </a:endParaRPr>
          </a:p>
        </p:txBody>
      </p:sp>
      <p:sp>
        <p:nvSpPr>
          <p:cNvPr id="3" name="Content Placeholder 2"/>
          <p:cNvSpPr>
            <a:spLocks noGrp="1"/>
          </p:cNvSpPr>
          <p:nvPr>
            <p:ph idx="1"/>
          </p:nvPr>
        </p:nvSpPr>
        <p:spPr/>
        <p:txBody>
          <a:bodyPr/>
          <a:lstStyle/>
          <a:p>
            <a:r>
              <a:rPr lang="en-US" sz="3200" b="1" dirty="0" smtClean="0"/>
              <a:t>Occurs in40- 50% of cases</a:t>
            </a:r>
          </a:p>
          <a:p>
            <a:r>
              <a:rPr lang="en-US" sz="3200" b="1" dirty="0" smtClean="0"/>
              <a:t>Pancarditis</a:t>
            </a:r>
          </a:p>
          <a:p>
            <a:r>
              <a:rPr lang="en-US" sz="3200" b="1" dirty="0" smtClean="0"/>
              <a:t>Only manifestation of ARF that leaves permanent damage </a:t>
            </a:r>
          </a:p>
          <a:p>
            <a:r>
              <a:rPr lang="en-US" sz="3200" b="1" dirty="0" smtClean="0"/>
              <a:t>Murmurs of MR or AR may occur in acute stage while mitral </a:t>
            </a:r>
            <a:r>
              <a:rPr lang="en-US" sz="3200" b="1" dirty="0" err="1" smtClean="0"/>
              <a:t>stenosis</a:t>
            </a:r>
            <a:r>
              <a:rPr lang="en-US" sz="3200" b="1" dirty="0" smtClean="0"/>
              <a:t> occurs in late stages</a:t>
            </a:r>
          </a:p>
          <a:p>
            <a:r>
              <a:rPr lang="en-US" sz="3200" b="1" dirty="0" err="1" smtClean="0"/>
              <a:t>Cardiomegaly</a:t>
            </a:r>
            <a:r>
              <a:rPr lang="en-US" sz="3200" b="1" dirty="0" smtClean="0"/>
              <a:t> and CHF may occur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rPr>
              <a:t>Rheumatic </a:t>
            </a:r>
            <a:r>
              <a:rPr lang="en-US" sz="6600" b="1" dirty="0" smtClean="0">
                <a:solidFill>
                  <a:schemeClr val="tx1"/>
                </a:solidFill>
              </a:rPr>
              <a:t>Fever</a:t>
            </a:r>
            <a:endParaRPr lang="en-US" sz="6600" b="1" dirty="0">
              <a:solidFill>
                <a:schemeClr val="tx1"/>
              </a:solidFill>
            </a:endParaRPr>
          </a:p>
        </p:txBody>
      </p:sp>
      <p:sp>
        <p:nvSpPr>
          <p:cNvPr id="3" name="Content Placeholder 2"/>
          <p:cNvSpPr>
            <a:spLocks noGrp="1"/>
          </p:cNvSpPr>
          <p:nvPr>
            <p:ph idx="1"/>
          </p:nvPr>
        </p:nvSpPr>
        <p:spPr/>
        <p:txBody>
          <a:bodyPr>
            <a:normAutofit fontScale="92500"/>
          </a:bodyPr>
          <a:lstStyle/>
          <a:p>
            <a:r>
              <a:rPr lang="en-US" sz="3200" b="1" dirty="0" smtClean="0"/>
              <a:t>Follows group A beta hemolytic streptococcal throat infection</a:t>
            </a:r>
          </a:p>
          <a:p>
            <a:r>
              <a:rPr lang="en-US" sz="3200" b="1" dirty="0" smtClean="0"/>
              <a:t>It represents a delayed immune response to infection with manifestations appearing after a period of 2-4 weeks</a:t>
            </a:r>
          </a:p>
          <a:p>
            <a:r>
              <a:rPr lang="en-US" sz="3200" b="1" dirty="0" smtClean="0"/>
              <a:t>Age 5-15 yrs</a:t>
            </a:r>
          </a:p>
          <a:p>
            <a:r>
              <a:rPr lang="en-US" b="1" dirty="0" smtClean="0"/>
              <a:t>A multisystem disease</a:t>
            </a:r>
          </a:p>
          <a:p>
            <a:r>
              <a:rPr lang="en-US" sz="3200" b="1" dirty="0" smtClean="0"/>
              <a:t>Major effect on health is due to damage to heart </a:t>
            </a:r>
            <a:r>
              <a:rPr lang="en-US" sz="3200" b="1" dirty="0" err="1" smtClean="0"/>
              <a:t>valvves</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n-US" sz="4000" b="1" dirty="0" smtClean="0">
                <a:solidFill>
                  <a:schemeClr val="tx1"/>
                </a:solidFill>
              </a:rPr>
              <a:t>Modified Jones </a:t>
            </a:r>
            <a:r>
              <a:rPr lang="en-US" sz="4000" b="1" dirty="0">
                <a:solidFill>
                  <a:schemeClr val="tx1"/>
                </a:solidFill>
              </a:rPr>
              <a:t>Criteria </a:t>
            </a:r>
            <a:r>
              <a:rPr lang="en-US" sz="4000" b="1" dirty="0" smtClean="0">
                <a:solidFill>
                  <a:schemeClr val="tx1"/>
                </a:solidFill>
              </a:rPr>
              <a:t>for </a:t>
            </a:r>
            <a:r>
              <a:rPr lang="en-US" sz="4000" b="1" dirty="0">
                <a:solidFill>
                  <a:schemeClr val="tx1"/>
                </a:solidFill>
              </a:rPr>
              <a:t>Diagnosis of Acute Rheumatic Fever</a:t>
            </a:r>
            <a:endParaRPr lang="ro-RO" sz="4000" b="1" dirty="0">
              <a:solidFill>
                <a:schemeClr val="tx1"/>
              </a:solidFill>
            </a:endParaRPr>
          </a:p>
        </p:txBody>
      </p:sp>
      <p:sp>
        <p:nvSpPr>
          <p:cNvPr id="141315" name="Rectangle 3"/>
          <p:cNvSpPr>
            <a:spLocks noGrp="1" noChangeArrowheads="1"/>
          </p:cNvSpPr>
          <p:nvPr>
            <p:ph idx="1"/>
          </p:nvPr>
        </p:nvSpPr>
        <p:spPr/>
        <p:txBody>
          <a:bodyPr/>
          <a:lstStyle/>
          <a:p>
            <a:pPr marL="609600" indent="-609600">
              <a:lnSpc>
                <a:spcPct val="90000"/>
              </a:lnSpc>
              <a:buNone/>
            </a:pPr>
            <a:endParaRPr lang="en-US" sz="2800" dirty="0" smtClean="0"/>
          </a:p>
          <a:p>
            <a:pPr marL="609600" indent="-609600">
              <a:lnSpc>
                <a:spcPct val="90000"/>
              </a:lnSpc>
              <a:buNone/>
            </a:pPr>
            <a:r>
              <a:rPr lang="en-US" b="1" dirty="0" smtClean="0"/>
              <a:t>A </a:t>
            </a:r>
            <a:r>
              <a:rPr lang="en-US" b="1" dirty="0"/>
              <a:t>firm </a:t>
            </a:r>
            <a:r>
              <a:rPr lang="en-US" b="1" dirty="0">
                <a:solidFill>
                  <a:srgbClr val="0000FF"/>
                </a:solidFill>
              </a:rPr>
              <a:t>diagnosis</a:t>
            </a:r>
            <a:r>
              <a:rPr lang="en-US" b="1" dirty="0"/>
              <a:t> requires</a:t>
            </a:r>
          </a:p>
          <a:p>
            <a:pPr marL="609600" indent="-609600">
              <a:lnSpc>
                <a:spcPct val="90000"/>
              </a:lnSpc>
              <a:buClr>
                <a:schemeClr val="tx1"/>
              </a:buClr>
              <a:buFont typeface="Wingdings" pitchFamily="2" charset="2"/>
              <a:buAutoNum type="arabicParenR"/>
            </a:pPr>
            <a:r>
              <a:rPr lang="en-US" sz="2800" b="1" dirty="0"/>
              <a:t>2 </a:t>
            </a:r>
            <a:r>
              <a:rPr lang="en-US" sz="2800" b="1" dirty="0" smtClean="0"/>
              <a:t>Major </a:t>
            </a:r>
            <a:r>
              <a:rPr lang="en-US" sz="2800" b="1" dirty="0"/>
              <a:t>manifestations or 1 </a:t>
            </a:r>
            <a:r>
              <a:rPr lang="en-US" sz="2800" b="1" dirty="0" smtClean="0"/>
              <a:t>Major </a:t>
            </a:r>
            <a:r>
              <a:rPr lang="en-US" sz="2800" b="1" dirty="0"/>
              <a:t>and 2 </a:t>
            </a:r>
            <a:r>
              <a:rPr lang="en-US" sz="2800" b="1" dirty="0" smtClean="0"/>
              <a:t>Minor </a:t>
            </a:r>
            <a:r>
              <a:rPr lang="en-US" sz="2800" b="1" dirty="0"/>
              <a:t>manifestations</a:t>
            </a:r>
          </a:p>
          <a:p>
            <a:pPr marL="609600" indent="-609600">
              <a:lnSpc>
                <a:spcPct val="90000"/>
              </a:lnSpc>
              <a:buFont typeface="Wingdings" pitchFamily="2" charset="2"/>
              <a:buNone/>
            </a:pPr>
            <a:r>
              <a:rPr lang="en-US" sz="2800" b="1" dirty="0"/>
              <a:t>                  </a:t>
            </a:r>
            <a:r>
              <a:rPr lang="en-US" sz="2800" b="1" i="1" dirty="0"/>
              <a:t>and</a:t>
            </a:r>
            <a:endParaRPr lang="en-US" sz="2800" b="1" dirty="0"/>
          </a:p>
          <a:p>
            <a:pPr marL="609600" indent="-609600">
              <a:lnSpc>
                <a:spcPct val="90000"/>
              </a:lnSpc>
              <a:buFont typeface="Wingdings" pitchFamily="2" charset="2"/>
              <a:buNone/>
            </a:pPr>
            <a:r>
              <a:rPr lang="en-US" sz="2800" b="1" dirty="0"/>
              <a:t>2 ) Evidence of a recent streptococcal infection.</a:t>
            </a:r>
          </a:p>
          <a:p>
            <a:pPr marL="609600" indent="-609600">
              <a:lnSpc>
                <a:spcPct val="90000"/>
              </a:lnSpc>
              <a:buFont typeface="Wingdings" pitchFamily="2" charset="2"/>
              <a:buNone/>
            </a:pPr>
            <a:r>
              <a:rPr lang="en-US" sz="2800" b="1" dirty="0"/>
              <a:t>     However, when chorea or carditis is </a:t>
            </a:r>
            <a:r>
              <a:rPr lang="en-US" sz="2800" b="1" dirty="0" smtClean="0"/>
              <a:t>clearly</a:t>
            </a:r>
          </a:p>
          <a:p>
            <a:pPr marL="609600" indent="-609600">
              <a:lnSpc>
                <a:spcPct val="90000"/>
              </a:lnSpc>
              <a:buFont typeface="Wingdings" pitchFamily="2" charset="2"/>
              <a:buNone/>
            </a:pPr>
            <a:r>
              <a:rPr lang="en-US" sz="2800" b="1" dirty="0" smtClean="0"/>
              <a:t>     </a:t>
            </a:r>
            <a:r>
              <a:rPr lang="en-US" sz="2800" b="1" dirty="0"/>
              <a:t>present, evidence of an antecedent group </a:t>
            </a:r>
            <a:r>
              <a:rPr lang="en-US" sz="2800" b="1" dirty="0" smtClean="0"/>
              <a:t>A</a:t>
            </a:r>
          </a:p>
          <a:p>
            <a:pPr marL="609600" indent="-609600">
              <a:lnSpc>
                <a:spcPct val="90000"/>
              </a:lnSpc>
              <a:buFont typeface="Wingdings" pitchFamily="2" charset="2"/>
              <a:buNone/>
            </a:pPr>
            <a:r>
              <a:rPr lang="en-US" sz="2800" b="1" dirty="0" smtClean="0"/>
              <a:t>    </a:t>
            </a:r>
            <a:r>
              <a:rPr lang="en-US" sz="2800" b="1" dirty="0"/>
              <a:t>streptococcal infection is not necessary.</a:t>
            </a:r>
          </a:p>
          <a:p>
            <a:pPr marL="609600" indent="-609600">
              <a:lnSpc>
                <a:spcPct val="90000"/>
              </a:lnSpc>
              <a:buFont typeface="Wingdings" pitchFamily="2" charset="2"/>
              <a:buAutoNum type="arabicParenR"/>
            </a:pPr>
            <a:endParaRPr lang="ro-RO" sz="28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l"/>
            <a:r>
              <a:rPr lang="en-US" sz="5400" b="1" dirty="0">
                <a:solidFill>
                  <a:schemeClr val="tx1"/>
                </a:solidFill>
              </a:rPr>
              <a:t>Differential Diagnosis</a:t>
            </a:r>
          </a:p>
        </p:txBody>
      </p:sp>
      <p:sp>
        <p:nvSpPr>
          <p:cNvPr id="65539" name="Rectangle 3"/>
          <p:cNvSpPr>
            <a:spLocks noGrp="1" noChangeArrowheads="1"/>
          </p:cNvSpPr>
          <p:nvPr>
            <p:ph idx="1"/>
          </p:nvPr>
        </p:nvSpPr>
        <p:spPr>
          <a:xfrm>
            <a:off x="990600" y="1481328"/>
            <a:ext cx="7696200" cy="4525963"/>
          </a:xfrm>
        </p:spPr>
        <p:txBody>
          <a:bodyPr>
            <a:normAutofit lnSpcReduction="10000"/>
          </a:bodyPr>
          <a:lstStyle/>
          <a:p>
            <a:endParaRPr lang="en-US" dirty="0" smtClean="0"/>
          </a:p>
          <a:p>
            <a:r>
              <a:rPr lang="en-US" b="1" dirty="0" smtClean="0"/>
              <a:t>Juvenile </a:t>
            </a:r>
            <a:r>
              <a:rPr lang="en-US" b="1" dirty="0" err="1"/>
              <a:t>rheumatiod</a:t>
            </a:r>
            <a:r>
              <a:rPr lang="en-US" b="1" dirty="0"/>
              <a:t> arthritis</a:t>
            </a:r>
          </a:p>
          <a:p>
            <a:r>
              <a:rPr lang="en-US" b="1" dirty="0" smtClean="0"/>
              <a:t>Infective </a:t>
            </a:r>
            <a:r>
              <a:rPr lang="en-US" b="1" dirty="0" err="1" smtClean="0"/>
              <a:t>endocarditis</a:t>
            </a:r>
            <a:endParaRPr lang="en-US" b="1" dirty="0"/>
          </a:p>
          <a:p>
            <a:r>
              <a:rPr lang="en-US" b="1" dirty="0" smtClean="0"/>
              <a:t>Sickle  cell </a:t>
            </a:r>
            <a:r>
              <a:rPr lang="en-US" b="1" dirty="0" err="1"/>
              <a:t>arthropathy</a:t>
            </a:r>
            <a:endParaRPr lang="en-US" b="1" dirty="0"/>
          </a:p>
          <a:p>
            <a:r>
              <a:rPr lang="en-US" b="1" dirty="0" smtClean="0"/>
              <a:t>Lupus </a:t>
            </a:r>
            <a:endParaRPr lang="en-US" b="1" dirty="0"/>
          </a:p>
          <a:p>
            <a:r>
              <a:rPr lang="en-US" b="1" dirty="0" err="1"/>
              <a:t>Myocarditis</a:t>
            </a:r>
            <a:endParaRPr lang="en-US" b="1" dirty="0"/>
          </a:p>
          <a:p>
            <a:r>
              <a:rPr lang="en-US" b="1" dirty="0" smtClean="0"/>
              <a:t>Reactive arthritis</a:t>
            </a:r>
            <a:endParaRPr lang="en-US" b="1" dirty="0"/>
          </a:p>
          <a:p>
            <a:r>
              <a:rPr lang="en-US" b="1" dirty="0"/>
              <a:t>Leukemia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tx1"/>
                </a:solidFill>
              </a:rPr>
              <a:t>Investigations</a:t>
            </a:r>
            <a:r>
              <a:rPr lang="en-US" sz="6600" b="1" dirty="0" smtClean="0">
                <a:solidFill>
                  <a:schemeClr val="tx1"/>
                </a:solidFill>
              </a:rPr>
              <a:t> </a:t>
            </a:r>
            <a:endParaRPr lang="en-US" sz="6600" b="1" dirty="0">
              <a:solidFill>
                <a:schemeClr val="tx1"/>
              </a:solidFill>
            </a:endParaRPr>
          </a:p>
        </p:txBody>
      </p:sp>
      <p:sp>
        <p:nvSpPr>
          <p:cNvPr id="3" name="Content Placeholder 2"/>
          <p:cNvSpPr>
            <a:spLocks noGrp="1"/>
          </p:cNvSpPr>
          <p:nvPr>
            <p:ph idx="1"/>
          </p:nvPr>
        </p:nvSpPr>
        <p:spPr>
          <a:xfrm>
            <a:off x="990600" y="1481328"/>
            <a:ext cx="7696200" cy="4525963"/>
          </a:xfrm>
        </p:spPr>
        <p:txBody>
          <a:bodyPr>
            <a:normAutofit lnSpcReduction="10000"/>
          </a:bodyPr>
          <a:lstStyle/>
          <a:p>
            <a:endParaRPr lang="en-US" dirty="0" smtClean="0"/>
          </a:p>
          <a:p>
            <a:r>
              <a:rPr lang="en-US" b="1" dirty="0" smtClean="0"/>
              <a:t>CBC, ESR, CRP</a:t>
            </a:r>
          </a:p>
          <a:p>
            <a:r>
              <a:rPr lang="en-US" b="1" dirty="0" smtClean="0"/>
              <a:t>Anti-streptococcal antibodies: ASO </a:t>
            </a:r>
            <a:r>
              <a:rPr lang="en-US" b="1" dirty="0" err="1" smtClean="0"/>
              <a:t>titre</a:t>
            </a:r>
            <a:endParaRPr lang="en-US" b="1" dirty="0" smtClean="0"/>
          </a:p>
          <a:p>
            <a:r>
              <a:rPr lang="en-US" b="1" dirty="0" smtClean="0"/>
              <a:t>Throat swab for culture</a:t>
            </a:r>
          </a:p>
          <a:p>
            <a:r>
              <a:rPr lang="en-US" b="1" dirty="0" smtClean="0"/>
              <a:t>ECG</a:t>
            </a:r>
          </a:p>
          <a:p>
            <a:r>
              <a:rPr lang="en-US" b="1" dirty="0" smtClean="0"/>
              <a:t>CXR</a:t>
            </a:r>
          </a:p>
          <a:p>
            <a:r>
              <a:rPr lang="en-US" b="1" dirty="0" smtClean="0">
                <a:solidFill>
                  <a:srgbClr val="FF0000"/>
                </a:solidFill>
              </a:rPr>
              <a:t>ECHO </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Treatment of ARF</a:t>
            </a:r>
            <a:endParaRPr lang="en-US" sz="6000" b="1" dirty="0">
              <a:solidFill>
                <a:schemeClr val="tx1"/>
              </a:solidFill>
            </a:endParaRPr>
          </a:p>
        </p:txBody>
      </p:sp>
      <p:sp>
        <p:nvSpPr>
          <p:cNvPr id="3" name="Content Placeholder 2"/>
          <p:cNvSpPr>
            <a:spLocks noGrp="1"/>
          </p:cNvSpPr>
          <p:nvPr>
            <p:ph idx="1"/>
          </p:nvPr>
        </p:nvSpPr>
        <p:spPr/>
        <p:txBody>
          <a:bodyPr/>
          <a:lstStyle/>
          <a:p>
            <a:r>
              <a:rPr lang="en-US" sz="3200" b="1" dirty="0" smtClean="0"/>
              <a:t>Salicylates : Aspirin</a:t>
            </a:r>
          </a:p>
          <a:p>
            <a:r>
              <a:rPr lang="en-US" sz="3200" b="1" dirty="0" smtClean="0"/>
              <a:t>75-100 mg /kg/day given as 4 divided doses for 6 -8 weeks</a:t>
            </a:r>
          </a:p>
          <a:p>
            <a:r>
              <a:rPr lang="en-US" sz="3200" b="1" dirty="0" smtClean="0"/>
              <a:t>Attain a blood level 20-30 mg/dl</a:t>
            </a:r>
          </a:p>
          <a:p>
            <a:r>
              <a:rPr lang="en-US" sz="3200" b="1" dirty="0" err="1" smtClean="0"/>
              <a:t>Prednisolone</a:t>
            </a:r>
            <a:r>
              <a:rPr lang="en-US" sz="3200" b="1" dirty="0" smtClean="0"/>
              <a:t>:</a:t>
            </a:r>
          </a:p>
          <a:p>
            <a:r>
              <a:rPr lang="en-US" sz="3200" b="1" dirty="0" smtClean="0"/>
              <a:t>2mg/kg/day taper over 6 weeks</a:t>
            </a:r>
          </a:p>
          <a:p>
            <a:r>
              <a:rPr lang="en-US" sz="3200" b="1" dirty="0" smtClean="0"/>
              <a:t>Given when there is carditis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tx1"/>
                </a:solidFill>
              </a:rPr>
              <a:t>T</a:t>
            </a:r>
            <a:r>
              <a:rPr lang="en-US" sz="7200" b="1" dirty="0" smtClean="0">
                <a:solidFill>
                  <a:schemeClr val="tx1"/>
                </a:solidFill>
              </a:rPr>
              <a:t>reatment</a:t>
            </a:r>
            <a:endParaRPr lang="en-US" sz="72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Bed  rest</a:t>
            </a:r>
          </a:p>
          <a:p>
            <a:r>
              <a:rPr lang="en-US" sz="3600" b="1" dirty="0" smtClean="0"/>
              <a:t>Treat heart failure if present</a:t>
            </a:r>
          </a:p>
          <a:p>
            <a:r>
              <a:rPr lang="en-US" sz="3600" b="1" dirty="0" smtClean="0"/>
              <a:t>Valve replacement later in life once symptoms develop or LV dysfunction occurs from severe valve regurgitation or valve </a:t>
            </a:r>
            <a:r>
              <a:rPr lang="en-US" sz="3600" b="1" dirty="0" err="1" smtClean="0"/>
              <a:t>stenosis</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533400" y="304800"/>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smtClean="0">
                <a:latin typeface="Arial" pitchFamily="34" charset="0"/>
              </a:rPr>
              <a:t>Secondary </a:t>
            </a:r>
            <a:r>
              <a:rPr lang="en-US" b="1" dirty="0">
                <a:latin typeface="Arial" pitchFamily="34" charset="0"/>
              </a:rPr>
              <a:t>Prevention of Rheumatic </a:t>
            </a:r>
            <a:r>
              <a:rPr lang="en-US" b="1" dirty="0" smtClean="0">
                <a:latin typeface="Arial" pitchFamily="34" charset="0"/>
              </a:rPr>
              <a:t>Fever  (</a:t>
            </a:r>
            <a:r>
              <a:rPr lang="en-US" b="1" dirty="0">
                <a:latin typeface="Arial" pitchFamily="34" charset="0"/>
              </a:rPr>
              <a:t>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609600"/>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smtClean="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a:t>
            </a:r>
            <a:r>
              <a:rPr lang="en-US" sz="2000" b="1" dirty="0" smtClean="0">
                <a:latin typeface="Arial" pitchFamily="34" charset="0"/>
              </a:rPr>
              <a:t>10 </a:t>
            </a:r>
            <a:r>
              <a:rPr lang="en-US" sz="2000" b="1" dirty="0">
                <a:latin typeface="Arial" pitchFamily="34" charset="0"/>
              </a:rPr>
              <a:t>y since </a:t>
            </a:r>
            <a:r>
              <a:rPr lang="en-US" sz="2000" b="1" dirty="0" smtClean="0">
                <a:latin typeface="Arial" pitchFamily="34" charset="0"/>
              </a:rPr>
              <a:t>last episode residual </a:t>
            </a:r>
            <a:r>
              <a:rPr lang="en-US" sz="2000" b="1" dirty="0">
                <a:latin typeface="Arial" pitchFamily="34" charset="0"/>
              </a:rPr>
              <a:t>heart disease 		           </a:t>
            </a:r>
            <a:r>
              <a:rPr lang="en-US" sz="2000" b="1" dirty="0" smtClean="0">
                <a:latin typeface="Arial" pitchFamily="34" charset="0"/>
              </a:rPr>
              <a:t>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a:t>
            </a:r>
            <a:r>
              <a:rPr lang="en-US" sz="2000" b="1" dirty="0" smtClean="0">
                <a:latin typeface="Arial" pitchFamily="34" charset="0"/>
              </a:rPr>
              <a:t> ever  is longer), sometimes  </a:t>
            </a:r>
            <a:r>
              <a:rPr lang="en-US" sz="2000" b="1" dirty="0">
                <a:latin typeface="Arial" pitchFamily="34" charset="0"/>
              </a:rPr>
              <a:t>					</a:t>
            </a:r>
            <a:r>
              <a:rPr lang="en-US" sz="2000" b="1" dirty="0" smtClean="0">
                <a:latin typeface="Arial" pitchFamily="34" charset="0"/>
              </a:rPr>
              <a:t>life long prophylaxis</a:t>
            </a:r>
            <a:r>
              <a:rPr lang="en-US" sz="2000" b="1" dirty="0">
                <a:latin typeface="Arial" pitchFamily="34" charset="0"/>
              </a:rPr>
              <a:t>				 					</a:t>
            </a:r>
            <a:r>
              <a:rPr lang="en-US" sz="2000" b="1" dirty="0" smtClean="0">
                <a:latin typeface="Arial" pitchFamily="34" charset="0"/>
              </a:rPr>
              <a:t>   </a:t>
            </a:r>
            <a:r>
              <a:rPr lang="en-US" sz="2000" b="1" dirty="0" err="1" smtClean="0">
                <a:latin typeface="Arial" pitchFamily="34" charset="0"/>
              </a:rPr>
              <a:t>Rhumatic</a:t>
            </a:r>
            <a:r>
              <a:rPr lang="en-US" sz="2000" b="1" dirty="0" smtClean="0">
                <a:latin typeface="Arial" pitchFamily="34" charset="0"/>
              </a:rPr>
              <a:t> fever with </a:t>
            </a:r>
            <a:r>
              <a:rPr lang="en-US" sz="2000" b="1" dirty="0" err="1" smtClean="0">
                <a:latin typeface="Arial" pitchFamily="34" charset="0"/>
              </a:rPr>
              <a:t>carditis</a:t>
            </a:r>
            <a:r>
              <a:rPr lang="en-US" sz="2000" b="1" dirty="0" smtClean="0">
                <a:latin typeface="Arial" pitchFamily="34" charset="0"/>
              </a:rPr>
              <a:t>                 10 yrs or until age 21yrs</a:t>
            </a:r>
          </a:p>
          <a:p>
            <a:pPr>
              <a:spcBef>
                <a:spcPts val="500"/>
              </a:spcBef>
              <a:spcAft>
                <a:spcPts val="500"/>
              </a:spcAft>
            </a:pPr>
            <a:r>
              <a:rPr lang="en-US" sz="2000" b="1" dirty="0" smtClean="0">
                <a:latin typeface="Arial" pitchFamily="34" charset="0"/>
              </a:rPr>
              <a:t>But no residual  VHD			(whichever is longer)</a:t>
            </a:r>
          </a:p>
          <a:p>
            <a:pPr>
              <a:spcBef>
                <a:spcPts val="500"/>
              </a:spcBef>
              <a:spcAft>
                <a:spcPts val="500"/>
              </a:spcAft>
            </a:pPr>
            <a:r>
              <a:rPr lang="en-US" sz="2000" b="1" dirty="0">
                <a:latin typeface="Arial" pitchFamily="34" charset="0"/>
              </a:rPr>
              <a:t>				       			</a:t>
            </a:r>
            <a:r>
              <a:rPr lang="en-US" sz="2000" b="1" dirty="0" smtClean="0">
                <a:latin typeface="Arial" pitchFamily="34" charset="0"/>
              </a:rPr>
              <a:t>           Rheumatic </a:t>
            </a:r>
            <a:r>
              <a:rPr lang="en-US" sz="2000" b="1" dirty="0">
                <a:latin typeface="Arial" pitchFamily="34" charset="0"/>
              </a:rPr>
              <a:t>fever without carditis	</a:t>
            </a:r>
            <a:r>
              <a:rPr lang="en-US" sz="2000" b="1" dirty="0" smtClean="0">
                <a:latin typeface="Arial" pitchFamily="34" charset="0"/>
              </a:rPr>
              <a:t> 5 </a:t>
            </a:r>
            <a:r>
              <a:rPr lang="en-US" sz="2000" b="1" dirty="0">
                <a:latin typeface="Arial" pitchFamily="34" charset="0"/>
              </a:rPr>
              <a:t>y or until age 21 y, </a:t>
            </a:r>
            <a:r>
              <a:rPr lang="en-US" sz="2000" b="1" dirty="0" smtClean="0">
                <a:latin typeface="Arial" pitchFamily="34" charset="0"/>
              </a:rPr>
              <a:t> </a:t>
            </a:r>
            <a:r>
              <a:rPr lang="en-US" sz="2000" b="1" dirty="0">
                <a:latin typeface="Arial" pitchFamily="34" charset="0"/>
              </a:rPr>
              <a:t>						</a:t>
            </a:r>
            <a:r>
              <a:rPr lang="en-US" sz="2000" b="1" dirty="0" smtClean="0">
                <a:latin typeface="Arial" pitchFamily="34" charset="0"/>
              </a:rPr>
              <a:t>( whichever </a:t>
            </a:r>
            <a:r>
              <a:rPr lang="en-US" sz="2000" b="1" dirty="0">
                <a:latin typeface="Arial" pitchFamily="34" charset="0"/>
              </a:rPr>
              <a:t>is </a:t>
            </a:r>
            <a:r>
              <a:rPr lang="en-US" sz="2000" b="1" dirty="0" smtClean="0">
                <a:latin typeface="Arial" pitchFamily="34" charset="0"/>
              </a:rPr>
              <a:t>longer)</a:t>
            </a:r>
            <a:r>
              <a:rPr lang="en-US" sz="2000" b="1" dirty="0">
                <a:latin typeface="Arial" pitchFamily="34" charset="0"/>
              </a:rPr>
              <a:t>	</a:t>
            </a:r>
          </a:p>
          <a:p>
            <a:pPr>
              <a:spcBef>
                <a:spcPts val="500"/>
              </a:spcBef>
              <a:spcAft>
                <a:spcPts val="500"/>
              </a:spcAft>
            </a:pPr>
            <a:r>
              <a:rPr lang="en-US" sz="2000" b="1" i="1" dirty="0" smtClean="0">
                <a:solidFill>
                  <a:srgbClr val="3BF800"/>
                </a:solidFill>
                <a:latin typeface="Arial" pitchFamily="34" charset="0"/>
              </a:rPr>
              <a:t>*</a:t>
            </a:r>
            <a:endParaRPr lang="en-US" sz="2000" b="1" dirty="0">
              <a:latin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noAutofit/>
          </a:bodyPr>
          <a:lstStyle/>
          <a:p>
            <a:r>
              <a:rPr lang="en-US" b="1" dirty="0">
                <a:solidFill>
                  <a:schemeClr val="tx1"/>
                </a:solidFill>
              </a:rPr>
              <a:t>Chronic Rheumatic Heart Disease</a:t>
            </a:r>
          </a:p>
        </p:txBody>
      </p:sp>
      <p:pic>
        <p:nvPicPr>
          <p:cNvPr id="154629" name="Picture 5" descr="S01871-012-f024c"/>
          <p:cNvPicPr>
            <a:picLocks noChangeAspect="1" noChangeArrowheads="1"/>
          </p:cNvPicPr>
          <p:nvPr/>
        </p:nvPicPr>
        <p:blipFill>
          <a:blip r:embed="rId3" cstate="print"/>
          <a:srcRect/>
          <a:stretch>
            <a:fillRect/>
          </a:stretch>
        </p:blipFill>
        <p:spPr bwMode="auto">
          <a:xfrm>
            <a:off x="1219200" y="1828800"/>
            <a:ext cx="6350000" cy="4554538"/>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476375" y="228600"/>
            <a:ext cx="5975350" cy="1325563"/>
          </a:xfrm>
        </p:spPr>
        <p:txBody>
          <a:bodyPr>
            <a:normAutofit/>
          </a:bodyPr>
          <a:lstStyle/>
          <a:p>
            <a:r>
              <a:rPr lang="en-US" sz="6000" b="1" dirty="0"/>
              <a:t>Mitral  </a:t>
            </a:r>
            <a:r>
              <a:rPr lang="en-US" sz="6000" b="1" dirty="0" err="1"/>
              <a:t>Stenosis</a:t>
            </a:r>
            <a:endParaRPr lang="en-AU" sz="6000" b="1" dirty="0"/>
          </a:p>
        </p:txBody>
      </p:sp>
      <p:sp>
        <p:nvSpPr>
          <p:cNvPr id="13315" name="Rectangle 3"/>
          <p:cNvSpPr>
            <a:spLocks noGrp="1" noRot="1" noChangeArrowheads="1"/>
          </p:cNvSpPr>
          <p:nvPr>
            <p:ph type="body" idx="1"/>
          </p:nvPr>
        </p:nvSpPr>
        <p:spPr>
          <a:xfrm>
            <a:off x="971550" y="1676400"/>
            <a:ext cx="7488238" cy="3840163"/>
          </a:xfrm>
        </p:spPr>
        <p:txBody>
          <a:bodyPr/>
          <a:lstStyle/>
          <a:p>
            <a:r>
              <a:rPr lang="en-US" b="1"/>
              <a:t>The normal MVA= 4-6 cm</a:t>
            </a:r>
          </a:p>
          <a:p>
            <a:r>
              <a:rPr lang="en-US" b="1"/>
              <a:t>In severe ms &lt;1</a:t>
            </a:r>
          </a:p>
          <a:p>
            <a:r>
              <a:rPr lang="en-US" b="1"/>
              <a:t>High LAP</a:t>
            </a:r>
          </a:p>
          <a:p>
            <a:r>
              <a:rPr lang="en-US" b="1"/>
              <a:t>The rise in LAP causes a similar rise in pulmonary capillaries, veins and artery</a:t>
            </a:r>
            <a:endParaRPr lang="en-AU"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763713" y="549275"/>
            <a:ext cx="5761037" cy="1004888"/>
          </a:xfrm>
        </p:spPr>
        <p:txBody>
          <a:bodyPr>
            <a:noAutofit/>
          </a:bodyPr>
          <a:lstStyle/>
          <a:p>
            <a:r>
              <a:rPr lang="en-AU" sz="6000" b="1" dirty="0" smtClean="0"/>
              <a:t>Mitral </a:t>
            </a:r>
            <a:r>
              <a:rPr lang="en-AU" sz="6000" b="1" dirty="0" err="1" smtClean="0"/>
              <a:t>Stenosis</a:t>
            </a:r>
            <a:endParaRPr lang="en-AU" sz="6000" b="1" dirty="0"/>
          </a:p>
        </p:txBody>
      </p:sp>
      <p:sp>
        <p:nvSpPr>
          <p:cNvPr id="19459" name="Rectangle 3"/>
          <p:cNvSpPr>
            <a:spLocks noGrp="1" noRot="1" noChangeArrowheads="1"/>
          </p:cNvSpPr>
          <p:nvPr>
            <p:ph type="body" idx="1"/>
          </p:nvPr>
        </p:nvSpPr>
        <p:spPr>
          <a:xfrm>
            <a:off x="827088" y="1676400"/>
            <a:ext cx="7345362" cy="4422775"/>
          </a:xfrm>
        </p:spPr>
        <p:txBody>
          <a:bodyPr/>
          <a:lstStyle/>
          <a:p>
            <a:pPr>
              <a:buFont typeface="Wingdings" pitchFamily="2" charset="2"/>
              <a:buNone/>
            </a:pPr>
            <a:endParaRPr lang="en-US" sz="2800" b="1" dirty="0"/>
          </a:p>
          <a:p>
            <a:r>
              <a:rPr lang="en-US" sz="2800" b="1" dirty="0"/>
              <a:t>Long Asymptomatic period after initial attack of RF until onset of class 1 / 2 symptoms:   10 – 30 yrs ( latent period )</a:t>
            </a:r>
          </a:p>
          <a:p>
            <a:r>
              <a:rPr lang="en-US" sz="2800" b="1" dirty="0"/>
              <a:t>Once symptoms develop there is another plateau of 5 –10 yrs before onset of AF</a:t>
            </a:r>
          </a:p>
          <a:p>
            <a:r>
              <a:rPr lang="en-US" sz="2800" b="1" dirty="0"/>
              <a:t>This followed by a period of 5-10 yrs until onset of class III- Iv symptoms  </a:t>
            </a:r>
          </a:p>
          <a:p>
            <a:endParaRPr lang="en-AU"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rPr>
              <a:t>Rheumatic Fever</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2800" b="1" dirty="0" smtClean="0"/>
              <a:t>A disease of poverty and low socioeconomic status </a:t>
            </a:r>
          </a:p>
          <a:p>
            <a:r>
              <a:rPr lang="en-US" sz="2800" b="1" dirty="0" smtClean="0"/>
              <a:t>Rare in wealthy countries, due to improved living conditions, less overcrowding, and better hygiene with reduction in transmission of GABHS</a:t>
            </a:r>
          </a:p>
          <a:p>
            <a:r>
              <a:rPr lang="en-US" sz="2800" b="1" dirty="0" smtClean="0"/>
              <a:t>Incidence:  In Cambodia 2.2/1000 children, Mozambique 2.3/1000, India 0.75/1000</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b="1"/>
              <a:t>Clinical Features</a:t>
            </a:r>
          </a:p>
        </p:txBody>
      </p:sp>
      <p:sp>
        <p:nvSpPr>
          <p:cNvPr id="14339" name="Rectangle 3"/>
          <p:cNvSpPr>
            <a:spLocks noGrp="1" noRot="1" noChangeArrowheads="1"/>
          </p:cNvSpPr>
          <p:nvPr>
            <p:ph type="body" idx="1"/>
          </p:nvPr>
        </p:nvSpPr>
        <p:spPr>
          <a:xfrm>
            <a:off x="971550" y="1676400"/>
            <a:ext cx="6985000" cy="4057650"/>
          </a:xfrm>
        </p:spPr>
        <p:txBody>
          <a:bodyPr>
            <a:normAutofit lnSpcReduction="10000"/>
          </a:bodyPr>
          <a:lstStyle/>
          <a:p>
            <a:pPr>
              <a:lnSpc>
                <a:spcPct val="90000"/>
              </a:lnSpc>
            </a:pPr>
            <a:r>
              <a:rPr lang="en-US" b="1" dirty="0" err="1"/>
              <a:t>Dyspnea</a:t>
            </a:r>
            <a:endParaRPr lang="en-US" b="1" dirty="0"/>
          </a:p>
          <a:p>
            <a:pPr>
              <a:lnSpc>
                <a:spcPct val="90000"/>
              </a:lnSpc>
            </a:pPr>
            <a:r>
              <a:rPr lang="en-US" b="1" dirty="0"/>
              <a:t>Fatigue</a:t>
            </a:r>
          </a:p>
          <a:p>
            <a:pPr>
              <a:lnSpc>
                <a:spcPct val="90000"/>
              </a:lnSpc>
            </a:pPr>
            <a:r>
              <a:rPr lang="en-US" b="1" dirty="0"/>
              <a:t>Palpitation</a:t>
            </a:r>
          </a:p>
          <a:p>
            <a:pPr>
              <a:lnSpc>
                <a:spcPct val="90000"/>
              </a:lnSpc>
            </a:pPr>
            <a:r>
              <a:rPr lang="en-US" b="1" dirty="0" err="1"/>
              <a:t>Hemoptysis</a:t>
            </a:r>
            <a:r>
              <a:rPr lang="en-US" b="1" dirty="0"/>
              <a:t> (10</a:t>
            </a:r>
            <a:r>
              <a:rPr lang="en-US" b="1" dirty="0" smtClean="0"/>
              <a:t>%)</a:t>
            </a:r>
          </a:p>
          <a:p>
            <a:pPr>
              <a:lnSpc>
                <a:spcPct val="90000"/>
              </a:lnSpc>
            </a:pPr>
            <a:r>
              <a:rPr lang="en-US" b="1" dirty="0" smtClean="0"/>
              <a:t>Hoarseness ( </a:t>
            </a:r>
            <a:r>
              <a:rPr lang="en-US" b="1" dirty="0" err="1" smtClean="0"/>
              <a:t>Ortner’s</a:t>
            </a:r>
            <a:r>
              <a:rPr lang="en-US" b="1" dirty="0" smtClean="0"/>
              <a:t> syndrome)</a:t>
            </a:r>
          </a:p>
          <a:p>
            <a:pPr>
              <a:lnSpc>
                <a:spcPct val="90000"/>
              </a:lnSpc>
            </a:pPr>
            <a:r>
              <a:rPr lang="en-US" b="1" dirty="0" err="1" smtClean="0"/>
              <a:t>Dysphagia</a:t>
            </a:r>
            <a:r>
              <a:rPr lang="en-US" b="1" dirty="0" smtClean="0"/>
              <a:t> </a:t>
            </a:r>
          </a:p>
          <a:p>
            <a:pPr>
              <a:lnSpc>
                <a:spcPct val="90000"/>
              </a:lnSpc>
            </a:pPr>
            <a:r>
              <a:rPr lang="en-US" b="1" dirty="0" err="1" smtClean="0"/>
              <a:t>Storoke</a:t>
            </a:r>
            <a:r>
              <a:rPr lang="en-US" b="1" dirty="0" smtClean="0"/>
              <a:t> or  peripheral </a:t>
            </a:r>
            <a:r>
              <a:rPr lang="en-US" b="1" dirty="0" err="1" smtClean="0"/>
              <a:t>embolization</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258888" y="228600"/>
            <a:ext cx="6192837" cy="1325563"/>
          </a:xfrm>
        </p:spPr>
        <p:txBody>
          <a:bodyPr/>
          <a:lstStyle/>
          <a:p>
            <a:r>
              <a:rPr lang="en-GB" b="1"/>
              <a:t>Clinical Features</a:t>
            </a:r>
          </a:p>
        </p:txBody>
      </p:sp>
      <p:sp>
        <p:nvSpPr>
          <p:cNvPr id="15363" name="Rectangle 3"/>
          <p:cNvSpPr>
            <a:spLocks noGrp="1" noRot="1" noChangeArrowheads="1"/>
          </p:cNvSpPr>
          <p:nvPr>
            <p:ph type="body" idx="1"/>
          </p:nvPr>
        </p:nvSpPr>
        <p:spPr>
          <a:xfrm>
            <a:off x="971550" y="1676400"/>
            <a:ext cx="7056438" cy="4344988"/>
          </a:xfrm>
        </p:spPr>
        <p:txBody>
          <a:bodyPr/>
          <a:lstStyle/>
          <a:p>
            <a:pPr>
              <a:lnSpc>
                <a:spcPct val="90000"/>
              </a:lnSpc>
            </a:pPr>
            <a:r>
              <a:rPr lang="en-US" b="1" dirty="0"/>
              <a:t>Cyanosis (Mitral </a:t>
            </a:r>
            <a:r>
              <a:rPr lang="en-US" b="1" dirty="0" err="1" smtClean="0"/>
              <a:t>facies,malar</a:t>
            </a:r>
            <a:r>
              <a:rPr lang="en-US" b="1" dirty="0" smtClean="0"/>
              <a:t> flush)</a:t>
            </a:r>
            <a:endParaRPr lang="en-US" b="1" dirty="0"/>
          </a:p>
          <a:p>
            <a:pPr>
              <a:lnSpc>
                <a:spcPct val="90000"/>
              </a:lnSpc>
            </a:pPr>
            <a:r>
              <a:rPr lang="en-US" b="1" dirty="0"/>
              <a:t>Tapping apex ( S1)</a:t>
            </a:r>
          </a:p>
          <a:p>
            <a:pPr>
              <a:lnSpc>
                <a:spcPct val="90000"/>
              </a:lnSpc>
            </a:pPr>
            <a:r>
              <a:rPr lang="en-US" b="1" dirty="0" err="1"/>
              <a:t>Parasternal</a:t>
            </a:r>
            <a:r>
              <a:rPr lang="en-US" b="1" dirty="0"/>
              <a:t> heave</a:t>
            </a:r>
          </a:p>
          <a:p>
            <a:pPr>
              <a:lnSpc>
                <a:spcPct val="90000"/>
              </a:lnSpc>
            </a:pPr>
            <a:r>
              <a:rPr lang="en-US" b="1" dirty="0"/>
              <a:t>Diastolic thrill</a:t>
            </a:r>
          </a:p>
          <a:p>
            <a:pPr>
              <a:lnSpc>
                <a:spcPct val="90000"/>
              </a:lnSpc>
            </a:pPr>
            <a:r>
              <a:rPr lang="en-US" b="1" dirty="0"/>
              <a:t>Accentuated S1 , accentuated S2</a:t>
            </a:r>
          </a:p>
          <a:p>
            <a:pPr>
              <a:lnSpc>
                <a:spcPct val="90000"/>
              </a:lnSpc>
            </a:pPr>
            <a:r>
              <a:rPr lang="en-US" b="1" dirty="0"/>
              <a:t>Opening snap</a:t>
            </a:r>
          </a:p>
          <a:p>
            <a:pPr>
              <a:lnSpc>
                <a:spcPct val="90000"/>
              </a:lnSpc>
            </a:pPr>
            <a:r>
              <a:rPr lang="en-US" b="1" dirty="0"/>
              <a:t>Mid-diastolic rumble</a:t>
            </a:r>
            <a:endParaRPr lang="en-AU"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GB" b="1"/>
              <a:t>Investigations</a:t>
            </a:r>
            <a:r>
              <a:rPr lang="en-GB"/>
              <a:t> </a:t>
            </a:r>
          </a:p>
        </p:txBody>
      </p:sp>
      <p:sp>
        <p:nvSpPr>
          <p:cNvPr id="18435" name="Rectangle 3"/>
          <p:cNvSpPr>
            <a:spLocks noGrp="1" noRot="1" noChangeArrowheads="1"/>
          </p:cNvSpPr>
          <p:nvPr>
            <p:ph type="body" idx="1"/>
          </p:nvPr>
        </p:nvSpPr>
        <p:spPr>
          <a:xfrm>
            <a:off x="971550" y="1676400"/>
            <a:ext cx="7561263" cy="4422775"/>
          </a:xfrm>
        </p:spPr>
        <p:txBody>
          <a:bodyPr/>
          <a:lstStyle/>
          <a:p>
            <a:pPr>
              <a:lnSpc>
                <a:spcPct val="90000"/>
              </a:lnSpc>
            </a:pPr>
            <a:r>
              <a:rPr lang="en-US" b="1"/>
              <a:t>CXR</a:t>
            </a:r>
          </a:p>
          <a:p>
            <a:pPr>
              <a:lnSpc>
                <a:spcPct val="90000"/>
              </a:lnSpc>
              <a:buFont typeface="Wingdings" pitchFamily="2" charset="2"/>
              <a:buNone/>
            </a:pPr>
            <a:r>
              <a:rPr lang="en-US" b="1"/>
              <a:t>     Straightening of the left heart border</a:t>
            </a:r>
          </a:p>
          <a:p>
            <a:pPr>
              <a:lnSpc>
                <a:spcPct val="90000"/>
              </a:lnSpc>
              <a:buFont typeface="Wingdings" pitchFamily="2" charset="2"/>
              <a:buNone/>
            </a:pPr>
            <a:r>
              <a:rPr lang="en-US" b="1"/>
              <a:t>     Double density </a:t>
            </a:r>
          </a:p>
          <a:p>
            <a:pPr>
              <a:lnSpc>
                <a:spcPct val="90000"/>
              </a:lnSpc>
              <a:buFont typeface="Wingdings" pitchFamily="2" charset="2"/>
              <a:buNone/>
            </a:pPr>
            <a:r>
              <a:rPr lang="en-US" b="1"/>
              <a:t>     Kerley B lines , CA in MV</a:t>
            </a:r>
          </a:p>
          <a:p>
            <a:pPr>
              <a:lnSpc>
                <a:spcPct val="90000"/>
              </a:lnSpc>
            </a:pPr>
            <a:r>
              <a:rPr lang="en-US" b="1"/>
              <a:t>ECG: LAE, P Mitrale , RV dominance</a:t>
            </a:r>
          </a:p>
          <a:p>
            <a:pPr>
              <a:lnSpc>
                <a:spcPct val="90000"/>
              </a:lnSpc>
            </a:pPr>
            <a:r>
              <a:rPr lang="en-US" b="1"/>
              <a:t>ECHO:</a:t>
            </a:r>
          </a:p>
          <a:p>
            <a:pPr>
              <a:lnSpc>
                <a:spcPct val="90000"/>
              </a:lnSpc>
              <a:buFont typeface="Wingdings" pitchFamily="2" charset="2"/>
              <a:buNone/>
            </a:pPr>
            <a:r>
              <a:rPr lang="en-US" b="1"/>
              <a:t>     MVA, PAP </a:t>
            </a:r>
          </a:p>
          <a:p>
            <a:pPr>
              <a:lnSpc>
                <a:spcPct val="90000"/>
              </a:lnSpc>
            </a:pPr>
            <a:endParaRPr lang="en-AU"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268538" y="1916113"/>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2700338" y="765175"/>
            <a:ext cx="4160837" cy="762000"/>
          </a:xfrm>
          <a:prstGeom prst="rect">
            <a:avLst/>
          </a:prstGeom>
          <a:noFill/>
          <a:ln w="9525">
            <a:noFill/>
            <a:miter lim="800000"/>
            <a:headEnd/>
            <a:tailEnd/>
          </a:ln>
          <a:effectLst/>
        </p:spPr>
        <p:txBody>
          <a:bodyPr wrap="none">
            <a:spAutoFit/>
          </a:bodyPr>
          <a:lstStyle/>
          <a:p>
            <a:r>
              <a:rPr lang="en-GB" sz="4400" b="1" dirty="0"/>
              <a:t>Mitral Stenosis</a:t>
            </a:r>
            <a:endParaRPr lang="en-US" sz="4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258888" y="228600"/>
            <a:ext cx="6049962" cy="1325563"/>
          </a:xfrm>
        </p:spPr>
        <p:txBody>
          <a:bodyPr>
            <a:normAutofit/>
          </a:bodyPr>
          <a:lstStyle/>
          <a:p>
            <a:r>
              <a:rPr lang="en-GB" sz="6000" b="1" dirty="0" smtClean="0"/>
              <a:t>Management  </a:t>
            </a:r>
            <a:endParaRPr lang="en-GB" sz="6000" b="1" dirty="0"/>
          </a:p>
        </p:txBody>
      </p:sp>
      <p:sp>
        <p:nvSpPr>
          <p:cNvPr id="20483" name="Rectangle 3"/>
          <p:cNvSpPr>
            <a:spLocks noGrp="1" noRot="1" noChangeArrowheads="1"/>
          </p:cNvSpPr>
          <p:nvPr>
            <p:ph type="body" idx="1"/>
          </p:nvPr>
        </p:nvSpPr>
        <p:spPr>
          <a:xfrm>
            <a:off x="1187450" y="1676400"/>
            <a:ext cx="6624638" cy="4422775"/>
          </a:xfrm>
        </p:spPr>
        <p:txBody>
          <a:bodyPr/>
          <a:lstStyle/>
          <a:p>
            <a:endParaRPr lang="en-US" b="1" dirty="0"/>
          </a:p>
          <a:p>
            <a:r>
              <a:rPr lang="en-US" b="1" dirty="0" smtClean="0"/>
              <a:t>B-Blockers </a:t>
            </a:r>
            <a:r>
              <a:rPr lang="en-US" b="1" dirty="0"/>
              <a:t>,CCB</a:t>
            </a:r>
          </a:p>
          <a:p>
            <a:r>
              <a:rPr lang="en-US" b="1" dirty="0" err="1"/>
              <a:t>Digoxin</a:t>
            </a:r>
            <a:r>
              <a:rPr lang="en-US" b="1" dirty="0"/>
              <a:t> ( AF )</a:t>
            </a:r>
          </a:p>
          <a:p>
            <a:r>
              <a:rPr lang="en-US" b="1" dirty="0" err="1" smtClean="0"/>
              <a:t>Warfarin</a:t>
            </a:r>
            <a:endParaRPr lang="en-US" b="1" dirty="0" smtClean="0"/>
          </a:p>
          <a:p>
            <a:r>
              <a:rPr lang="en-US" b="1" dirty="0" smtClean="0"/>
              <a:t>Balloon </a:t>
            </a:r>
            <a:r>
              <a:rPr lang="en-US" b="1" dirty="0" err="1" smtClean="0"/>
              <a:t>Valvuloplasty</a:t>
            </a:r>
            <a:endParaRPr lang="en-US" b="1" dirty="0" smtClean="0"/>
          </a:p>
          <a:p>
            <a:r>
              <a:rPr lang="en-US" b="1" dirty="0" smtClean="0"/>
              <a:t>Mitral valve replacement</a:t>
            </a:r>
            <a:endParaRPr lang="en-US" b="1" dirty="0"/>
          </a:p>
          <a:p>
            <a:endParaRPr lang="en-AU"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1476375" y="191611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3635375" y="931863"/>
            <a:ext cx="1425575" cy="762000"/>
          </a:xfrm>
          <a:prstGeom prst="rect">
            <a:avLst/>
          </a:prstGeom>
          <a:noFill/>
          <a:ln w="9525">
            <a:noFill/>
            <a:miter lim="800000"/>
            <a:headEnd/>
            <a:tailEnd/>
          </a:ln>
          <a:effectLst/>
        </p:spPr>
        <p:txBody>
          <a:bodyPr wrap="none">
            <a:spAutoFit/>
          </a:bodyPr>
          <a:lstStyle/>
          <a:p>
            <a:r>
              <a:rPr lang="en-GB" sz="4400" b="1"/>
              <a:t>BMV</a:t>
            </a:r>
            <a:endParaRPr lang="en-US" sz="4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0" y="457200"/>
            <a:ext cx="6119813" cy="1004887"/>
          </a:xfrm>
        </p:spPr>
        <p:txBody>
          <a:bodyPr>
            <a:normAutofit/>
          </a:bodyPr>
          <a:lstStyle/>
          <a:p>
            <a:r>
              <a:rPr lang="en-GB" sz="5400" b="1" dirty="0" smtClean="0"/>
              <a:t>Mitral Regurgitation</a:t>
            </a:r>
            <a:endParaRPr lang="en-GB" sz="5400" b="1" dirty="0"/>
          </a:p>
        </p:txBody>
      </p:sp>
      <p:sp>
        <p:nvSpPr>
          <p:cNvPr id="22531" name="Rectangle 3"/>
          <p:cNvSpPr>
            <a:spLocks noGrp="1" noRot="1" noChangeArrowheads="1"/>
          </p:cNvSpPr>
          <p:nvPr>
            <p:ph type="body" idx="1"/>
          </p:nvPr>
        </p:nvSpPr>
        <p:spPr>
          <a:xfrm>
            <a:off x="1042988" y="2060575"/>
            <a:ext cx="7129462" cy="4038600"/>
          </a:xfrm>
        </p:spPr>
        <p:txBody>
          <a:bodyPr/>
          <a:lstStyle/>
          <a:p>
            <a:r>
              <a:rPr lang="en-US" b="1" dirty="0" smtClean="0"/>
              <a:t>Asymptomatic </a:t>
            </a:r>
            <a:endParaRPr lang="en-US" b="1" dirty="0"/>
          </a:p>
          <a:p>
            <a:r>
              <a:rPr lang="en-US" b="1" dirty="0" err="1"/>
              <a:t>Dyspnea</a:t>
            </a:r>
            <a:r>
              <a:rPr lang="en-US" b="1" dirty="0"/>
              <a:t> , </a:t>
            </a:r>
            <a:r>
              <a:rPr lang="en-US" b="1" dirty="0" err="1"/>
              <a:t>orthopnea</a:t>
            </a:r>
            <a:r>
              <a:rPr lang="en-US" b="1" dirty="0"/>
              <a:t>, </a:t>
            </a:r>
            <a:r>
              <a:rPr lang="en-US" b="1" dirty="0" smtClean="0"/>
              <a:t>PND</a:t>
            </a:r>
            <a:endParaRPr lang="en-US" b="1" dirty="0"/>
          </a:p>
          <a:p>
            <a:r>
              <a:rPr lang="en-US" b="1" dirty="0"/>
              <a:t>Displaced PMI, Thrill</a:t>
            </a:r>
          </a:p>
          <a:p>
            <a:r>
              <a:rPr lang="en-US" b="1" dirty="0"/>
              <a:t>Soft S1,  </a:t>
            </a:r>
            <a:endParaRPr lang="en-US" b="1" dirty="0" smtClean="0"/>
          </a:p>
          <a:p>
            <a:r>
              <a:rPr lang="en-US" b="1" dirty="0" err="1" smtClean="0"/>
              <a:t>Pansystolic</a:t>
            </a:r>
            <a:r>
              <a:rPr lang="en-US" b="1" dirty="0" smtClean="0"/>
              <a:t> murmur</a:t>
            </a:r>
          </a:p>
          <a:p>
            <a:r>
              <a:rPr lang="en-US" b="1" dirty="0" smtClean="0"/>
              <a:t>Treatment is surgical</a:t>
            </a:r>
            <a:endParaRPr lang="en-US" b="1" dirty="0"/>
          </a:p>
          <a:p>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1476375" y="1916113"/>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419475" y="6921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r>
              <a:rPr lang="en-GB" sz="6000" b="1" dirty="0" smtClean="0"/>
              <a:t>Aortic Regurgitation</a:t>
            </a:r>
            <a:endParaRPr lang="en-GB" sz="6000" b="1" dirty="0"/>
          </a:p>
        </p:txBody>
      </p:sp>
      <p:sp>
        <p:nvSpPr>
          <p:cNvPr id="27651" name="Rectangle 3"/>
          <p:cNvSpPr>
            <a:spLocks noGrp="1" noRot="1" noChangeArrowheads="1"/>
          </p:cNvSpPr>
          <p:nvPr>
            <p:ph type="body" idx="1"/>
          </p:nvPr>
        </p:nvSpPr>
        <p:spPr>
          <a:xfrm>
            <a:off x="827088" y="1676400"/>
            <a:ext cx="6913562" cy="4422775"/>
          </a:xfrm>
        </p:spPr>
        <p:txBody>
          <a:bodyPr/>
          <a:lstStyle/>
          <a:p>
            <a:r>
              <a:rPr lang="en-US" b="1"/>
              <a:t>Water-hammer / collapsing pulse</a:t>
            </a:r>
          </a:p>
          <a:p>
            <a:r>
              <a:rPr lang="en-US" b="1"/>
              <a:t>Wide pulse pressure</a:t>
            </a:r>
          </a:p>
          <a:p>
            <a:r>
              <a:rPr lang="en-US" b="1"/>
              <a:t>Corrigan’s sign</a:t>
            </a:r>
          </a:p>
          <a:p>
            <a:r>
              <a:rPr lang="en-US" b="1"/>
              <a:t>De Musset sign</a:t>
            </a:r>
          </a:p>
          <a:p>
            <a:r>
              <a:rPr lang="en-US" b="1"/>
              <a:t>Muller sign</a:t>
            </a:r>
          </a:p>
          <a:p>
            <a:r>
              <a:rPr lang="en-US" b="1"/>
              <a:t>Quincke’s pulse</a:t>
            </a:r>
          </a:p>
          <a:p>
            <a:r>
              <a:rPr lang="en-US" b="1"/>
              <a:t>Hill’s sign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132138" y="1989138"/>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3635375" y="9080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Global Burden of RHD</a:t>
            </a:r>
            <a:endParaRPr lang="en-GB" sz="5400" b="1" dirty="0">
              <a:solidFill>
                <a:schemeClr val="tx1"/>
              </a:solidFill>
            </a:endParaRPr>
          </a:p>
        </p:txBody>
      </p:sp>
      <p:sp>
        <p:nvSpPr>
          <p:cNvPr id="3" name="Content Placeholder 2"/>
          <p:cNvSpPr>
            <a:spLocks noGrp="1"/>
          </p:cNvSpPr>
          <p:nvPr>
            <p:ph idx="1"/>
          </p:nvPr>
        </p:nvSpPr>
        <p:spPr/>
        <p:txBody>
          <a:bodyPr>
            <a:noAutofit/>
          </a:bodyPr>
          <a:lstStyle/>
          <a:p>
            <a:r>
              <a:rPr lang="en-GB" b="1" dirty="0" smtClean="0"/>
              <a:t>Total cases with RHD:20 Millions</a:t>
            </a:r>
          </a:p>
          <a:p>
            <a:r>
              <a:rPr lang="en-GB" b="1" dirty="0" smtClean="0"/>
              <a:t>CHF: 3 Million</a:t>
            </a:r>
          </a:p>
          <a:p>
            <a:r>
              <a:rPr lang="en-GB" b="1" dirty="0" smtClean="0"/>
              <a:t>Valve surgery required in 1 Million</a:t>
            </a:r>
          </a:p>
          <a:p>
            <a:r>
              <a:rPr lang="en-GB" b="1" dirty="0" smtClean="0"/>
              <a:t>Annual incidence of RF: 0.5 Million, nearly half develop </a:t>
            </a:r>
            <a:r>
              <a:rPr lang="en-GB" b="1" dirty="0" err="1" smtClean="0"/>
              <a:t>carditis</a:t>
            </a:r>
            <a:endParaRPr lang="en-GB" b="1" dirty="0" smtClean="0"/>
          </a:p>
          <a:p>
            <a:r>
              <a:rPr lang="en-GB" b="1" dirty="0" smtClean="0"/>
              <a:t>Estimated deaths from RHD: 230,000/YR</a:t>
            </a:r>
          </a:p>
          <a:p>
            <a:r>
              <a:rPr lang="en-US" b="1" dirty="0" smtClean="0"/>
              <a:t>Imposes a substantial burden on health care systems with limited budgets</a:t>
            </a:r>
          </a:p>
          <a:p>
            <a:endParaRPr lang="en-GB"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1979613" y="1916113"/>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p:txBody>
          <a:bodyPr>
            <a:noAutofit/>
          </a:bodyPr>
          <a:lstStyle/>
          <a:p>
            <a:r>
              <a:rPr lang="en-GB" sz="8000" b="1" dirty="0" smtClean="0"/>
              <a:t>Aortic Stenosis</a:t>
            </a:r>
            <a:endParaRPr lang="en-GB" sz="8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124075" y="228600"/>
            <a:ext cx="4968875" cy="1325563"/>
          </a:xfrm>
        </p:spPr>
        <p:txBody>
          <a:bodyPr>
            <a:normAutofit/>
          </a:bodyPr>
          <a:lstStyle/>
          <a:p>
            <a:r>
              <a:rPr lang="en-US" sz="7200" b="1" dirty="0"/>
              <a:t>Symptoms</a:t>
            </a:r>
            <a:endParaRPr lang="en-AU" sz="7200" b="1" dirty="0"/>
          </a:p>
        </p:txBody>
      </p:sp>
      <p:sp>
        <p:nvSpPr>
          <p:cNvPr id="6147" name="Rectangle 3"/>
          <p:cNvSpPr>
            <a:spLocks noGrp="1" noRot="1" noChangeArrowheads="1"/>
          </p:cNvSpPr>
          <p:nvPr>
            <p:ph type="body" idx="1"/>
          </p:nvPr>
        </p:nvSpPr>
        <p:spPr>
          <a:xfrm>
            <a:off x="1331913" y="1676400"/>
            <a:ext cx="5688012" cy="4422775"/>
          </a:xfrm>
        </p:spPr>
        <p:txBody>
          <a:bodyPr/>
          <a:lstStyle/>
          <a:p>
            <a:r>
              <a:rPr lang="en-US" sz="6000" b="1" i="1" dirty="0" smtClean="0"/>
              <a:t>Angina</a:t>
            </a:r>
            <a:endParaRPr lang="en-US" sz="6000" b="1" i="1" dirty="0"/>
          </a:p>
          <a:p>
            <a:r>
              <a:rPr lang="en-US" sz="6000" b="1" i="1" dirty="0"/>
              <a:t>Syncope</a:t>
            </a:r>
          </a:p>
          <a:p>
            <a:r>
              <a:rPr lang="en-US" sz="6000" b="1" i="1" dirty="0" err="1"/>
              <a:t>Dyspnea</a:t>
            </a:r>
            <a:endParaRPr lang="en-US" sz="4400" b="1" i="1" dirty="0"/>
          </a:p>
          <a:p>
            <a:endParaRPr lang="en-AU" sz="4400" b="1" i="1"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35150" y="404813"/>
            <a:ext cx="5616575" cy="1149350"/>
          </a:xfrm>
        </p:spPr>
        <p:txBody>
          <a:bodyPr>
            <a:noAutofit/>
          </a:bodyPr>
          <a:lstStyle/>
          <a:p>
            <a:r>
              <a:rPr lang="en-US" sz="8000" b="1" dirty="0" smtClean="0"/>
              <a:t> Signs </a:t>
            </a:r>
            <a:endParaRPr lang="en-AU" sz="8000" b="1" dirty="0"/>
          </a:p>
        </p:txBody>
      </p:sp>
      <p:sp>
        <p:nvSpPr>
          <p:cNvPr id="9219" name="Rectangle 3"/>
          <p:cNvSpPr>
            <a:spLocks noGrp="1" noRot="1" noChangeArrowheads="1"/>
          </p:cNvSpPr>
          <p:nvPr>
            <p:ph type="body" idx="1"/>
          </p:nvPr>
        </p:nvSpPr>
        <p:spPr>
          <a:xfrm>
            <a:off x="900113" y="1676400"/>
            <a:ext cx="7343775" cy="4422775"/>
          </a:xfrm>
        </p:spPr>
        <p:txBody>
          <a:bodyPr/>
          <a:lstStyle/>
          <a:p>
            <a:r>
              <a:rPr lang="en-US" b="1" dirty="0"/>
              <a:t>Arterial Pulse wave form : plateau</a:t>
            </a:r>
          </a:p>
          <a:p>
            <a:pPr>
              <a:buFont typeface="Wingdings" pitchFamily="2" charset="2"/>
              <a:buNone/>
            </a:pPr>
            <a:r>
              <a:rPr lang="en-US" b="1" dirty="0"/>
              <a:t>   Small   { </a:t>
            </a:r>
            <a:r>
              <a:rPr lang="en-US" b="1" dirty="0" err="1"/>
              <a:t>Parvus</a:t>
            </a:r>
            <a:r>
              <a:rPr lang="en-US" b="1" dirty="0"/>
              <a:t> }</a:t>
            </a:r>
          </a:p>
          <a:p>
            <a:pPr>
              <a:buFont typeface="Wingdings" pitchFamily="2" charset="2"/>
              <a:buNone/>
            </a:pPr>
            <a:r>
              <a:rPr lang="en-US" b="1" dirty="0"/>
              <a:t>   Slow rise { </a:t>
            </a:r>
            <a:r>
              <a:rPr lang="en-US" b="1" dirty="0" err="1"/>
              <a:t>Tardus</a:t>
            </a:r>
            <a:r>
              <a:rPr lang="en-US" b="1" dirty="0"/>
              <a:t> } </a:t>
            </a:r>
          </a:p>
          <a:p>
            <a:r>
              <a:rPr lang="en-US" b="1" dirty="0"/>
              <a:t>Sustained not displaced PMI</a:t>
            </a:r>
          </a:p>
          <a:p>
            <a:r>
              <a:rPr lang="en-US" b="1" dirty="0"/>
              <a:t>Systolic thrill</a:t>
            </a:r>
            <a:endParaRPr lang="en-AU" b="1" dirty="0"/>
          </a:p>
          <a:p>
            <a:r>
              <a:rPr lang="en-US" b="1" dirty="0" smtClean="0"/>
              <a:t>  </a:t>
            </a:r>
            <a:r>
              <a:rPr lang="en-US" b="1" dirty="0"/>
              <a:t>S4</a:t>
            </a:r>
            <a:endParaRPr lang="en-AU" b="1"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116013" y="549275"/>
            <a:ext cx="6769100" cy="1004888"/>
          </a:xfrm>
        </p:spPr>
        <p:txBody>
          <a:bodyPr>
            <a:noAutofit/>
          </a:bodyPr>
          <a:lstStyle/>
          <a:p>
            <a:r>
              <a:rPr lang="en-AU" sz="8000" b="1" dirty="0" smtClean="0"/>
              <a:t>Signs</a:t>
            </a:r>
            <a:endParaRPr lang="en-AU" sz="8000" b="1" dirty="0"/>
          </a:p>
        </p:txBody>
      </p:sp>
      <p:sp>
        <p:nvSpPr>
          <p:cNvPr id="10243" name="Rectangle 3"/>
          <p:cNvSpPr>
            <a:spLocks noGrp="1" noRot="1" noChangeArrowheads="1"/>
          </p:cNvSpPr>
          <p:nvPr>
            <p:ph type="body" idx="1"/>
          </p:nvPr>
        </p:nvSpPr>
        <p:spPr>
          <a:xfrm>
            <a:off x="1187450" y="1676400"/>
            <a:ext cx="6264275" cy="4422775"/>
          </a:xfrm>
        </p:spPr>
        <p:txBody>
          <a:bodyPr/>
          <a:lstStyle/>
          <a:p>
            <a:endParaRPr lang="en-US" b="1" dirty="0"/>
          </a:p>
          <a:p>
            <a:r>
              <a:rPr lang="en-US" sz="3600" b="1" dirty="0"/>
              <a:t>Late peaking of murmur</a:t>
            </a:r>
          </a:p>
          <a:p>
            <a:r>
              <a:rPr lang="en-US" sz="3600" b="1" dirty="0"/>
              <a:t>Single S2 : Soft or absent A2</a:t>
            </a:r>
          </a:p>
          <a:p>
            <a:r>
              <a:rPr lang="en-US" sz="3600" b="1" dirty="0"/>
              <a:t>Paradoxical splitting </a:t>
            </a:r>
            <a:r>
              <a:rPr lang="en-US" sz="3600" b="1" dirty="0" smtClean="0"/>
              <a:t>of S2</a:t>
            </a:r>
          </a:p>
          <a:p>
            <a:pPr>
              <a:buNone/>
            </a:pP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Aortic Valve Disease</a:t>
            </a:r>
            <a:endParaRPr lang="en-GB" sz="5400" b="1" dirty="0">
              <a:solidFill>
                <a:schemeClr val="tx1"/>
              </a:solidFill>
            </a:endParaRPr>
          </a:p>
        </p:txBody>
      </p:sp>
      <p:sp>
        <p:nvSpPr>
          <p:cNvPr id="3" name="Content Placeholder 2"/>
          <p:cNvSpPr>
            <a:spLocks noGrp="1"/>
          </p:cNvSpPr>
          <p:nvPr>
            <p:ph idx="1"/>
          </p:nvPr>
        </p:nvSpPr>
        <p:spPr>
          <a:xfrm>
            <a:off x="842994" y="1716711"/>
            <a:ext cx="7767606" cy="4838735"/>
          </a:xfrm>
        </p:spPr>
        <p:txBody>
          <a:bodyPr>
            <a:normAutofit/>
          </a:bodyPr>
          <a:lstStyle/>
          <a:p>
            <a:r>
              <a:rPr lang="en-GB" sz="3600" b="1" dirty="0" smtClean="0"/>
              <a:t>Treatment is surgical: Aortic valve Replacement</a:t>
            </a:r>
            <a:endParaRPr lang="en-GB"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62000"/>
            <a:ext cx="7391400"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rPr>
              <a:t>Pathologic Lesions</a:t>
            </a:r>
            <a:endParaRPr lang="en-US" sz="4800" b="1"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3600" b="1" dirty="0" smtClean="0"/>
              <a:t>Ashcoff nodules:</a:t>
            </a:r>
          </a:p>
          <a:p>
            <a:endParaRPr lang="en-US" sz="3600" b="1" dirty="0" smtClean="0"/>
          </a:p>
          <a:p>
            <a:r>
              <a:rPr lang="en-US" sz="3600" b="1" dirty="0" smtClean="0"/>
              <a:t>Fibrinoid degeneration of connective tissue, inflammatory cells</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fontScale="90000"/>
          </a:bodyPr>
          <a:lstStyle/>
          <a:p>
            <a:r>
              <a:rPr lang="en-US" sz="4000" b="1" dirty="0" err="1">
                <a:solidFill>
                  <a:schemeClr val="tx1"/>
                </a:solidFill>
              </a:rPr>
              <a:t>Aschoff</a:t>
            </a:r>
            <a:r>
              <a:rPr lang="en-US" sz="4000" b="1" dirty="0">
                <a:solidFill>
                  <a:schemeClr val="tx1"/>
                </a:solidFill>
              </a:rPr>
              <a:t> body in a patient with acute rheumatic </a:t>
            </a:r>
            <a:r>
              <a:rPr lang="en-US" sz="4000" b="1" dirty="0" err="1">
                <a:solidFill>
                  <a:schemeClr val="tx1"/>
                </a:solidFill>
              </a:rPr>
              <a:t>carditis</a:t>
            </a:r>
            <a:endParaRPr lang="en-US" sz="4000" b="1" dirty="0">
              <a:solidFill>
                <a:schemeClr val="tx1"/>
              </a:solidFill>
            </a:endParaRPr>
          </a:p>
        </p:txBody>
      </p:sp>
      <p:pic>
        <p:nvPicPr>
          <p:cNvPr id="152581" name="Picture 5" descr="S01871-012-f024b"/>
          <p:cNvPicPr>
            <a:picLocks noChangeAspect="1" noChangeArrowheads="1"/>
          </p:cNvPicPr>
          <p:nvPr/>
        </p:nvPicPr>
        <p:blipFill>
          <a:blip r:embed="rId2" cstate="print"/>
          <a:srcRect/>
          <a:stretch>
            <a:fillRect/>
          </a:stretch>
        </p:blipFill>
        <p:spPr bwMode="auto">
          <a:xfrm>
            <a:off x="1295400" y="1981200"/>
            <a:ext cx="6350000" cy="4581525"/>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algn="ctr"/>
            <a:r>
              <a:rPr lang="en-US" sz="6000" b="1" dirty="0">
                <a:solidFill>
                  <a:schemeClr val="tx1"/>
                </a:solidFill>
              </a:rPr>
              <a:t>Clinical Features</a:t>
            </a:r>
            <a:endParaRPr lang="ro-RO" sz="6000" b="1" dirty="0">
              <a:solidFill>
                <a:schemeClr val="tx1"/>
              </a:solidFill>
            </a:endParaRPr>
          </a:p>
        </p:txBody>
      </p:sp>
      <p:sp>
        <p:nvSpPr>
          <p:cNvPr id="139267" name="Rectangle 3"/>
          <p:cNvSpPr>
            <a:spLocks noGrp="1" noChangeArrowheads="1"/>
          </p:cNvSpPr>
          <p:nvPr>
            <p:ph idx="1"/>
          </p:nvPr>
        </p:nvSpPr>
        <p:spPr/>
        <p:txBody>
          <a:bodyPr>
            <a:normAutofit/>
          </a:bodyPr>
          <a:lstStyle/>
          <a:p>
            <a:r>
              <a:rPr lang="en-US" sz="3200" b="1" dirty="0"/>
              <a:t>Onset of acute rheumatic fever is typically characterized by an acute febrile illness 2 to 4 weeks after an episode of pharyngitis. </a:t>
            </a:r>
          </a:p>
          <a:p>
            <a:endParaRPr lang="en-US" sz="3200" b="1" dirty="0" smtClean="0"/>
          </a:p>
          <a:p>
            <a:r>
              <a:rPr lang="en-US" sz="3200" b="1" dirty="0" smtClean="0"/>
              <a:t>Diagnosis </a:t>
            </a:r>
            <a:r>
              <a:rPr lang="en-US" sz="3200" b="1" dirty="0"/>
              <a:t>is primarily clinical and is based on a constellation of signs and symptoms, which were initially established as the Jones </a:t>
            </a:r>
            <a:r>
              <a:rPr lang="en-US" sz="3200" b="1" dirty="0" smtClean="0"/>
              <a:t>criteria</a:t>
            </a:r>
            <a:endParaRPr lang="ro-RO" sz="3200" b="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66800" y="304800"/>
            <a:ext cx="7543800" cy="914400"/>
          </a:xfrm>
        </p:spPr>
        <p:txBody>
          <a:bodyPr>
            <a:noAutofit/>
          </a:bodyPr>
          <a:lstStyle/>
          <a:p>
            <a:pPr algn="ctr"/>
            <a:r>
              <a:rPr lang="en-US" sz="6000" b="1" dirty="0" smtClean="0">
                <a:solidFill>
                  <a:schemeClr val="tx1"/>
                </a:solidFill>
              </a:rPr>
              <a:t>Modified Jones </a:t>
            </a:r>
            <a:r>
              <a:rPr lang="en-US" sz="6000" b="1" dirty="0">
                <a:solidFill>
                  <a:schemeClr val="tx1"/>
                </a:solidFill>
              </a:rPr>
              <a:t>Criteria </a:t>
            </a:r>
            <a:endParaRPr lang="ro-RO" sz="6000" b="1" dirty="0">
              <a:solidFill>
                <a:schemeClr val="tx1"/>
              </a:solidFill>
            </a:endParaRPr>
          </a:p>
        </p:txBody>
      </p:sp>
      <p:sp>
        <p:nvSpPr>
          <p:cNvPr id="140291" name="Rectangle 3"/>
          <p:cNvSpPr>
            <a:spLocks noGrp="1" noChangeArrowheads="1"/>
          </p:cNvSpPr>
          <p:nvPr>
            <p:ph idx="1"/>
          </p:nvPr>
        </p:nvSpPr>
        <p:spPr>
          <a:xfrm>
            <a:off x="1066800" y="2133600"/>
            <a:ext cx="7543800" cy="4267200"/>
          </a:xfrm>
        </p:spPr>
        <p:txBody>
          <a:bodyPr>
            <a:normAutofit/>
          </a:bodyPr>
          <a:lstStyle/>
          <a:p>
            <a:pPr marL="609600" indent="-609600">
              <a:lnSpc>
                <a:spcPct val="80000"/>
              </a:lnSpc>
              <a:buNone/>
            </a:pPr>
            <a:r>
              <a:rPr lang="en-US" sz="4400" b="1" dirty="0" smtClean="0">
                <a:solidFill>
                  <a:schemeClr val="accent1"/>
                </a:solidFill>
              </a:rPr>
              <a:t>Major manifestations</a:t>
            </a:r>
            <a:endParaRPr lang="en-US" sz="4000" dirty="0" smtClean="0"/>
          </a:p>
          <a:p>
            <a:pPr marL="609600" indent="-609600">
              <a:lnSpc>
                <a:spcPct val="80000"/>
              </a:lnSpc>
              <a:buFont typeface="Wingdings" pitchFamily="2" charset="2"/>
              <a:buAutoNum type="arabicPeriod"/>
            </a:pPr>
            <a:r>
              <a:rPr lang="en-US" sz="4000" b="1" dirty="0" err="1" smtClean="0"/>
              <a:t>Carditis</a:t>
            </a:r>
            <a:endParaRPr lang="en-US" sz="4000" b="1" dirty="0"/>
          </a:p>
          <a:p>
            <a:pPr marL="609600" indent="-609600">
              <a:lnSpc>
                <a:spcPct val="80000"/>
              </a:lnSpc>
              <a:buFont typeface="Wingdings" pitchFamily="2" charset="2"/>
              <a:buAutoNum type="arabicPeriod"/>
            </a:pPr>
            <a:r>
              <a:rPr lang="en-US" sz="4000" b="1" dirty="0"/>
              <a:t>Polyarthritis</a:t>
            </a:r>
          </a:p>
          <a:p>
            <a:pPr marL="609600" indent="-609600">
              <a:lnSpc>
                <a:spcPct val="80000"/>
              </a:lnSpc>
              <a:buFont typeface="Wingdings" pitchFamily="2" charset="2"/>
              <a:buAutoNum type="arabicPeriod"/>
            </a:pPr>
            <a:r>
              <a:rPr lang="en-US" sz="4000" b="1" dirty="0"/>
              <a:t>Chorea</a:t>
            </a:r>
          </a:p>
          <a:p>
            <a:pPr marL="609600" indent="-609600">
              <a:lnSpc>
                <a:spcPct val="80000"/>
              </a:lnSpc>
              <a:buFont typeface="Wingdings" pitchFamily="2" charset="2"/>
              <a:buAutoNum type="arabicPeriod"/>
            </a:pPr>
            <a:r>
              <a:rPr lang="en-US" sz="4000" b="1" dirty="0"/>
              <a:t>Erythema marginatum</a:t>
            </a:r>
          </a:p>
          <a:p>
            <a:pPr marL="609600" indent="-609600">
              <a:lnSpc>
                <a:spcPct val="80000"/>
              </a:lnSpc>
              <a:buFont typeface="Wingdings" pitchFamily="2" charset="2"/>
              <a:buAutoNum type="arabicPeriod"/>
            </a:pPr>
            <a:r>
              <a:rPr lang="en-US" sz="4000" b="1" dirty="0"/>
              <a:t>Subcutaneous nodules</a:t>
            </a:r>
          </a:p>
          <a:p>
            <a:pPr marL="609600" indent="-609600">
              <a:lnSpc>
                <a:spcPct val="80000"/>
              </a:lnSpc>
              <a:buFont typeface="Wingdings" pitchFamily="2" charset="2"/>
              <a:buNone/>
            </a:pPr>
            <a:endParaRPr lang="en-US" sz="2000" dirty="0"/>
          </a:p>
          <a:p>
            <a:pPr marL="609600" indent="-609600">
              <a:lnSpc>
                <a:spcPct val="80000"/>
              </a:lnSpc>
              <a:buFont typeface="Wingdings" pitchFamily="2" charset="2"/>
              <a:buNone/>
            </a:pPr>
            <a:endParaRPr lang="ro-RO" sz="20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1342</Words>
  <Application>Microsoft Macintosh PowerPoint</Application>
  <PresentationFormat>On-screen Show (4:3)</PresentationFormat>
  <Paragraphs>232</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Theme2</vt:lpstr>
      <vt:lpstr>Rheumatic Fever AND RHD  </vt:lpstr>
      <vt:lpstr>Rheumatic Fever</vt:lpstr>
      <vt:lpstr>Rheumatic Fever</vt:lpstr>
      <vt:lpstr>Global Burden of RHD</vt:lpstr>
      <vt:lpstr>PowerPoint Presentation</vt:lpstr>
      <vt:lpstr>Pathologic Lesions</vt:lpstr>
      <vt:lpstr>Aschoff body in a patient with acute rheumatic carditis</vt:lpstr>
      <vt:lpstr>Clinical Features</vt:lpstr>
      <vt:lpstr>Modified Jones Criteria </vt:lpstr>
      <vt:lpstr>Modified Jones Criteria</vt:lpstr>
      <vt:lpstr>Modified Jones Criteria</vt:lpstr>
      <vt:lpstr>Arthritis</vt:lpstr>
      <vt:lpstr>Sydenham Chorea</vt:lpstr>
      <vt:lpstr>Subcutaneous Nodules</vt:lpstr>
      <vt:lpstr>PowerPoint Presentation</vt:lpstr>
      <vt:lpstr>Erythema Marginatum</vt:lpstr>
      <vt:lpstr>PowerPoint Presentation</vt:lpstr>
      <vt:lpstr>PowerPoint Presentation</vt:lpstr>
      <vt:lpstr>Carditis </vt:lpstr>
      <vt:lpstr>Modified Jones Criteria for Diagnosis of Acute Rheumatic Fever</vt:lpstr>
      <vt:lpstr>Differential Diagnosis</vt:lpstr>
      <vt:lpstr>Investigations </vt:lpstr>
      <vt:lpstr>Treatment of ARF</vt:lpstr>
      <vt:lpstr>Treatment</vt:lpstr>
      <vt:lpstr>PowerPoint Presentation</vt:lpstr>
      <vt:lpstr>PowerPoint Presentation</vt:lpstr>
      <vt:lpstr>Chronic Rheumatic Heart Disease</vt:lpstr>
      <vt:lpstr>Mitral  Stenosis</vt:lpstr>
      <vt:lpstr>Mitral Stenosis</vt:lpstr>
      <vt:lpstr>Clinical Features</vt:lpstr>
      <vt:lpstr>Clinical Features</vt:lpstr>
      <vt:lpstr>Investigations </vt:lpstr>
      <vt:lpstr>PowerPoint Presentation</vt:lpstr>
      <vt:lpstr>Management  </vt:lpstr>
      <vt:lpstr>PowerPoint Presentation</vt:lpstr>
      <vt:lpstr>Mitral Regurgitation</vt:lpstr>
      <vt:lpstr>PowerPoint Presentation</vt:lpstr>
      <vt:lpstr>Aortic Regurgitation</vt:lpstr>
      <vt:lpstr>PowerPoint Presentation</vt:lpstr>
      <vt:lpstr>Aortic Stenosis</vt:lpstr>
      <vt:lpstr>Symptoms</vt:lpstr>
      <vt:lpstr> Signs </vt:lpstr>
      <vt:lpstr>Signs</vt:lpstr>
      <vt:lpstr>Aortic Valve Disease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,RHD, Infective Endocarditis</dc:title>
  <dc:creator>User</dc:creator>
  <cp:lastModifiedBy>Ghadah Alharbi</cp:lastModifiedBy>
  <cp:revision>119</cp:revision>
  <dcterms:created xsi:type="dcterms:W3CDTF">2010-03-02T16:17:40Z</dcterms:created>
  <dcterms:modified xsi:type="dcterms:W3CDTF">2014-10-12T18:32:55Z</dcterms:modified>
</cp:coreProperties>
</file>