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9" r:id="rId1"/>
  </p:sldMasterIdLst>
  <p:notesMasterIdLst>
    <p:notesMasterId r:id="rId44"/>
  </p:notesMasterIdLst>
  <p:sldIdLst>
    <p:sldId id="657" r:id="rId2"/>
    <p:sldId id="671" r:id="rId3"/>
    <p:sldId id="680" r:id="rId4"/>
    <p:sldId id="681" r:id="rId5"/>
    <p:sldId id="689" r:id="rId6"/>
    <p:sldId id="707" r:id="rId7"/>
    <p:sldId id="682" r:id="rId8"/>
    <p:sldId id="683" r:id="rId9"/>
    <p:sldId id="693" r:id="rId10"/>
    <p:sldId id="694" r:id="rId11"/>
    <p:sldId id="710" r:id="rId12"/>
    <p:sldId id="709" r:id="rId13"/>
    <p:sldId id="690" r:id="rId14"/>
    <p:sldId id="708" r:id="rId15"/>
    <p:sldId id="684" r:id="rId16"/>
    <p:sldId id="719" r:id="rId17"/>
    <p:sldId id="687" r:id="rId18"/>
    <p:sldId id="692" r:id="rId19"/>
    <p:sldId id="720" r:id="rId20"/>
    <p:sldId id="696" r:id="rId21"/>
    <p:sldId id="697" r:id="rId22"/>
    <p:sldId id="698" r:id="rId23"/>
    <p:sldId id="699" r:id="rId24"/>
    <p:sldId id="700" r:id="rId25"/>
    <p:sldId id="713" r:id="rId26"/>
    <p:sldId id="729" r:id="rId27"/>
    <p:sldId id="730" r:id="rId28"/>
    <p:sldId id="714" r:id="rId29"/>
    <p:sldId id="715" r:id="rId30"/>
    <p:sldId id="717" r:id="rId31"/>
    <p:sldId id="716" r:id="rId32"/>
    <p:sldId id="721" r:id="rId33"/>
    <p:sldId id="703" r:id="rId34"/>
    <p:sldId id="704" r:id="rId35"/>
    <p:sldId id="705" r:id="rId36"/>
    <p:sldId id="711" r:id="rId37"/>
    <p:sldId id="728" r:id="rId38"/>
    <p:sldId id="724" r:id="rId39"/>
    <p:sldId id="725" r:id="rId40"/>
    <p:sldId id="726" r:id="rId41"/>
    <p:sldId id="727" r:id="rId42"/>
    <p:sldId id="718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588" autoAdjust="0"/>
    <p:restoredTop sz="95971" autoAdjust="0"/>
  </p:normalViewPr>
  <p:slideViewPr>
    <p:cSldViewPr>
      <p:cViewPr varScale="1">
        <p:scale>
          <a:sx n="70" d="100"/>
          <a:sy n="70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BD6C1-BA0A-4CF5-92D6-104FE63CD076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16091-95AC-4905-8845-026438ACF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957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B05B-ABD3-4C72-BE98-6A510F18CD03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CF656-77F2-469A-B902-25B684C47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8A55A-ECF4-484A-810F-23D890322CFA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8C1E0-DD66-401B-B4BE-60167535C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95A03-B0BB-4A09-9100-8A6A238DC5F9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52659-9E6C-4004-8AEB-545992331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3B7DA-1386-4598-A2F7-A063098546A7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0BB71-F9FA-4CC1-9C6B-3FD96EC9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69E19-E020-417A-AF96-BA528D8C1434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D31B2-C969-4522-9239-04F1D34E1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0167-133A-4237-9448-88058389740D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5927D-7330-4D29-BC62-3B8A5EC9B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B55A0-1AB3-48C9-A2E1-57DD1C0F4602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07C61-BA95-4AD7-BEA2-477C46CE5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34693-F29E-4674-9512-3A3166E49A30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87379-01FB-4DA3-BC88-ABA3FF055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B9EA3-3083-430A-A207-1CC0B8DCBE90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54A6A-FB0B-48F9-B19D-A96B8FF19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76585-842C-4993-BD90-066620D74136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E06B0-B11B-4BE2-A65B-EBE54BB5B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0D815-1DD3-4508-A1C4-C3CEF00F2162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E5670-FAD2-42CD-84BC-C72917A8C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0854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4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4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5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5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5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5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855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5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55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F8A6866F-6AA6-4FA9-8E10-4ADE37334312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10855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C18F5787-D670-4730-9D24-214AA60B1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hyperlink" Target="http://www.ajronline.org/content/194/3_Supplement/S26/F7.large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28600" y="762000"/>
            <a:ext cx="86868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RADIOLOGY of SPINE DISEASES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Dr. Sajjad Hussain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Assistant Professor of Radiology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King Saud University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Consultant Radiologist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King Khalid University Hospital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6627_Philips-Panorama-High-Field-Open-(HFO)-MR_t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518400" cy="5638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80892" y="152400"/>
            <a:ext cx="4956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MRI   SCANNER (open type)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472" r="4442"/>
          <a:stretch>
            <a:fillRect/>
          </a:stretch>
        </p:blipFill>
        <p:spPr bwMode="auto">
          <a:xfrm>
            <a:off x="3276600" y="1599339"/>
            <a:ext cx="2895600" cy="487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476" r="4536"/>
          <a:stretch>
            <a:fillRect/>
          </a:stretch>
        </p:blipFill>
        <p:spPr bwMode="auto">
          <a:xfrm>
            <a:off x="76200" y="1591445"/>
            <a:ext cx="3325678" cy="237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b="6383"/>
          <a:stretch>
            <a:fillRect/>
          </a:stretch>
        </p:blipFill>
        <p:spPr bwMode="auto">
          <a:xfrm>
            <a:off x="76200" y="4124570"/>
            <a:ext cx="3325678" cy="235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9892" y="1600200"/>
            <a:ext cx="2887908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13293" y="381000"/>
            <a:ext cx="4878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MR images are multi-planar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5044" r="4720"/>
          <a:stretch>
            <a:fillRect/>
          </a:stretch>
        </p:blipFill>
        <p:spPr bwMode="auto">
          <a:xfrm>
            <a:off x="3733800" y="838201"/>
            <a:ext cx="2590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5079" r="11111"/>
          <a:stretch>
            <a:fillRect/>
          </a:stretch>
        </p:blipFill>
        <p:spPr bwMode="auto">
          <a:xfrm>
            <a:off x="6400800" y="838201"/>
            <a:ext cx="2514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11456" r="4535"/>
          <a:stretch>
            <a:fillRect/>
          </a:stretch>
        </p:blipFill>
        <p:spPr bwMode="auto">
          <a:xfrm>
            <a:off x="146815" y="838200"/>
            <a:ext cx="3510785" cy="579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00200" y="152400"/>
            <a:ext cx="6256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MR images are very high resolution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09800"/>
            <a:ext cx="4590124" cy="4267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0" y="1066800"/>
            <a:ext cx="6256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MR images are very high resolution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2025"/>
            <a:ext cx="2819400" cy="65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33349"/>
            <a:ext cx="4724400" cy="6576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1"/>
            <a:ext cx="8686800" cy="6477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70C0"/>
                </a:solidFill>
              </a:rPr>
              <a:t>DISCOGRAM</a:t>
            </a:r>
            <a:r>
              <a:rPr lang="en-US" sz="3600" b="1" u="sng" dirty="0" smtClean="0"/>
              <a:t/>
            </a:r>
            <a:br>
              <a:rPr lang="en-US" sz="3600" b="1" u="sng" dirty="0" smtClean="0"/>
            </a:br>
            <a:endParaRPr lang="en-US" sz="1400" b="1" u="sng" dirty="0" smtClean="0"/>
          </a:p>
          <a:p>
            <a:r>
              <a:rPr lang="en-US" sz="2400" dirty="0" smtClean="0"/>
              <a:t>Discs are the cushions between the vertebral bodies</a:t>
            </a:r>
          </a:p>
          <a:p>
            <a:endParaRPr lang="en-US" sz="1000" dirty="0" smtClean="0"/>
          </a:p>
          <a:p>
            <a:r>
              <a:rPr lang="en-US" sz="2400" dirty="0" smtClean="0"/>
              <a:t>While MRI and CT scans can provide structural information, discogram better identifies the relationship of disc to pain</a:t>
            </a:r>
          </a:p>
          <a:p>
            <a:endParaRPr lang="en-US" sz="1000" dirty="0" smtClean="0"/>
          </a:p>
          <a:p>
            <a:r>
              <a:rPr lang="en-US" sz="2400" dirty="0" smtClean="0"/>
              <a:t>PROCEDURE: </a:t>
            </a:r>
          </a:p>
          <a:p>
            <a:r>
              <a:rPr lang="en-US" sz="2400" dirty="0" smtClean="0"/>
              <a:t>	A needle is placed into center of the disc under 			fluoroscopy (continuous x-ray imaging)</a:t>
            </a:r>
          </a:p>
          <a:p>
            <a:r>
              <a:rPr lang="en-US" sz="2400" dirty="0" smtClean="0"/>
              <a:t> 	A contrast material (dye) is injected </a:t>
            </a:r>
          </a:p>
          <a:p>
            <a:r>
              <a:rPr lang="en-US" sz="2400" dirty="0" smtClean="0"/>
              <a:t>	Radiologist then observes if patient experiences pain 			that is similar to his/her usual pain, and is 			increased by injecting contrast</a:t>
            </a:r>
          </a:p>
          <a:p>
            <a:endParaRPr lang="en-US" sz="1000" dirty="0" smtClean="0"/>
          </a:p>
          <a:p>
            <a:r>
              <a:rPr lang="en-US" sz="2400" dirty="0" smtClean="0"/>
              <a:t>X-rays (</a:t>
            </a:r>
            <a:r>
              <a:rPr lang="en-US" sz="2400" u="sng" dirty="0" smtClean="0"/>
              <a:t>+</a:t>
            </a:r>
            <a:r>
              <a:rPr lang="en-US" sz="2400" dirty="0" smtClean="0"/>
              <a:t> CT scan) are then done to see if dye stays within the 	center of the disc or leaks to outer border of the disc 	indicating a tear in annulus fibrosus of disc which can 	be a source of pain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274838"/>
            <a:ext cx="571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Congenital Anomalies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C: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438400"/>
            <a:ext cx="4461583" cy="4267199"/>
          </a:xfrm>
          <a:prstGeom prst="rect">
            <a:avLst/>
          </a:prstGeom>
          <a:noFill/>
        </p:spPr>
      </p:pic>
      <p:pic>
        <p:nvPicPr>
          <p:cNvPr id="23558" name="Picture 6" descr="C: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38399"/>
            <a:ext cx="2037680" cy="4267199"/>
          </a:xfrm>
          <a:prstGeom prst="rect">
            <a:avLst/>
          </a:prstGeom>
          <a:noFill/>
        </p:spPr>
      </p:pic>
      <p:pic>
        <p:nvPicPr>
          <p:cNvPr id="4" name="Picture 2" descr="  Fig. 2C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7385" r="6462"/>
          <a:stretch>
            <a:fillRect/>
          </a:stretch>
        </p:blipFill>
        <p:spPr bwMode="auto">
          <a:xfrm>
            <a:off x="6705600" y="2438400"/>
            <a:ext cx="2297723" cy="4267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152400"/>
            <a:ext cx="8077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CONGENITAL ANOMALIES</a:t>
            </a:r>
          </a:p>
          <a:p>
            <a:r>
              <a:rPr lang="en-US" dirty="0" smtClean="0"/>
              <a:t>Skin covered defects and Open skin defects</a:t>
            </a:r>
          </a:p>
          <a:p>
            <a:endParaRPr lang="en-US" dirty="0" smtClean="0"/>
          </a:p>
          <a:p>
            <a:r>
              <a:rPr lang="en-US" dirty="0" smtClean="0"/>
              <a:t>MRI is the best to assess the contents of the cavity, extent of abnormalities, and spinal cord.</a:t>
            </a:r>
          </a:p>
          <a:p>
            <a:endParaRPr lang="en-US" dirty="0" smtClean="0"/>
          </a:p>
          <a:p>
            <a:r>
              <a:rPr lang="en-US" dirty="0" smtClean="0"/>
              <a:t>CT shows bony structures the best and is often used before surgery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381000"/>
            <a:ext cx="3992879" cy="6096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724400" y="7620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Multiple fusion abnormalities of vertebrae on plain film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2274838"/>
            <a:ext cx="274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TRAUMA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28600" y="228600"/>
            <a:ext cx="8686800" cy="6400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Imaging Methods to Evaluate Spine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Plain X-Ray Films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Myelogram – injection of contrast medium in CSF followed by x-ray images. Rarely performed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now-a-days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Computed Tomography (CT Scan)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Magnetic Resonance Imaging (MRI)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Discogram  - injection of contrast medium in the disc followed by x-ray images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Spinal angiography – to evaluate arteries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veins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Ultrasound – more in children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Radionuclide Bone Scan – intravenous injection of radioactive material bound to phosphonates which deposit in bones, followed by images by gamma camera.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DEXA – radionuclide scan for bone density (osteoporosis)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http://www.med-ed.virginia.edu/courses/rad/cspine/pictures/normal%20plain%20film%20lateral%20bone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6275" y="990600"/>
            <a:ext cx="3443287" cy="5715000"/>
          </a:xfrm>
          <a:prstGeom prst="rect">
            <a:avLst/>
          </a:prstGeom>
          <a:noFill/>
        </p:spPr>
      </p:pic>
      <p:pic>
        <p:nvPicPr>
          <p:cNvPr id="15362" name="Picture 2" descr="http://www.med-ed.virginia.edu/courses/rad/cspine/pictures/normal%20plain%20film%20lateral%20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13" y="990600"/>
            <a:ext cx="3443287" cy="5715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1524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Plain film assessment of trauma – the first imaging method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http://www.med-ed.virginia.edu/courses/rad/cspine/pictures/normal%20lateral%20alignment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8071"/>
            <a:ext cx="3429000" cy="5691285"/>
          </a:xfrm>
          <a:prstGeom prst="rect">
            <a:avLst/>
          </a:prstGeom>
          <a:noFill/>
        </p:spPr>
      </p:pic>
      <p:pic>
        <p:nvPicPr>
          <p:cNvPr id="14338" name="Picture 2" descr="http://www.med-ed.virginia.edu/courses/rad/cspine/pictures/drawing%20alignment%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998069"/>
            <a:ext cx="3581400" cy="561788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1524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Alignment should be normal – check by drawing lines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http://www.med-ed.virginia.edu/courses/rad/cspine/pictures/normal%20plain%20film%20lateral%20bone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760" y="533400"/>
            <a:ext cx="3672840" cy="6096000"/>
          </a:xfrm>
          <a:prstGeom prst="rect">
            <a:avLst/>
          </a:prstGeom>
          <a:noFill/>
        </p:spPr>
      </p:pic>
      <p:pic>
        <p:nvPicPr>
          <p:cNvPr id="13314" name="Picture 2" descr="http://www.med-ed.virginia.edu/courses/rad/cspine/pictures/normal%20plain%20film%20lateral%20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" y="533400"/>
            <a:ext cx="367284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http://www.med-ed.virginia.edu/courses/rad/cspine/pictures/normal%20plain%20film%20lateral%20soft%20tiss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58695"/>
            <a:ext cx="3657600" cy="6070705"/>
          </a:xfrm>
          <a:prstGeom prst="rect">
            <a:avLst/>
          </a:prstGeom>
          <a:noFill/>
        </p:spPr>
      </p:pic>
      <p:pic>
        <p:nvPicPr>
          <p:cNvPr id="12290" name="Picture 2" descr="http://www.med-ed.virginia.edu/courses/rad/cspine/pictures/normal%20plain%20film%20lateral%20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58695"/>
            <a:ext cx="3657600" cy="6070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http://www.med-ed.virginia.edu/courses/rad/cspine/pictures/soft%20tissue%20swelling%20dens%20fx%20type%20III%20lat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3792" y="1143000"/>
            <a:ext cx="3442208" cy="4610100"/>
          </a:xfrm>
          <a:prstGeom prst="rect">
            <a:avLst/>
          </a:prstGeom>
          <a:noFill/>
        </p:spPr>
      </p:pic>
      <p:pic>
        <p:nvPicPr>
          <p:cNvPr id="11268" name="Picture 4" descr="http://www.med-ed.virginia.edu/courses/rad/cspine/pictures/soft%20tissue%20dens%20fx%20type%20III%20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675912"/>
            <a:ext cx="3810000" cy="2953488"/>
          </a:xfrm>
          <a:prstGeom prst="rect">
            <a:avLst/>
          </a:prstGeom>
          <a:noFill/>
        </p:spPr>
      </p:pic>
      <p:pic>
        <p:nvPicPr>
          <p:cNvPr id="11266" name="Picture 2" descr="http://www.med-ed.virginia.edu/courses/rad/cspine/pictures/soft%20tissue%20dens%20fx%20type%20III%20latera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748" y="1143000"/>
            <a:ext cx="3426841" cy="46101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15240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Soft tissue anterior to spine is very important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81000"/>
            <a:ext cx="3781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Jefferson Fracture</a:t>
            </a:r>
            <a:endParaRPr lang="en-US" sz="3200" dirty="0"/>
          </a:p>
        </p:txBody>
      </p:sp>
      <p:pic>
        <p:nvPicPr>
          <p:cNvPr id="66563" name="Picture 3" descr="http://www.med-ed.virginia.edu/courses/rad/cspine/pictures/Jefferson%20C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18937"/>
            <a:ext cx="3962400" cy="2919663"/>
          </a:xfrm>
          <a:prstGeom prst="rect">
            <a:avLst/>
          </a:prstGeom>
          <a:noFill/>
        </p:spPr>
      </p:pic>
      <p:pic>
        <p:nvPicPr>
          <p:cNvPr id="66564" name="Picture 4" descr="http://www.med-ed.virginia.edu/courses/rad/cspine/pictures/Jefferson%20C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64932"/>
            <a:ext cx="3962400" cy="2502568"/>
          </a:xfrm>
          <a:prstGeom prst="rect">
            <a:avLst/>
          </a:prstGeom>
          <a:noFill/>
        </p:spPr>
      </p:pic>
      <p:pic>
        <p:nvPicPr>
          <p:cNvPr id="66562" name="Picture 2" descr="http://www.med-ed.virginia.edu/courses/rad/cspine/pictures/Jefferson%20plain%20film%20odonto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143515"/>
            <a:ext cx="3962400" cy="248588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" y="11430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Lateral displacement of C1 in plain film (A)</a:t>
            </a:r>
          </a:p>
          <a:p>
            <a:endParaRPr lang="en-US" dirty="0" smtClean="0"/>
          </a:p>
          <a:p>
            <a:r>
              <a:rPr lang="en-US" dirty="0" smtClean="0"/>
              <a:t>Coronal reconstruction from a CT confirms the findings from the </a:t>
            </a:r>
            <a:r>
              <a:rPr lang="en-US" dirty="0" err="1" smtClean="0"/>
              <a:t>odontoid</a:t>
            </a:r>
            <a:r>
              <a:rPr lang="en-US" dirty="0" smtClean="0"/>
              <a:t> view</a:t>
            </a:r>
          </a:p>
          <a:p>
            <a:endParaRPr lang="en-US" dirty="0" smtClean="0"/>
          </a:p>
          <a:p>
            <a:r>
              <a:rPr lang="en-US" dirty="0" smtClean="0"/>
              <a:t>Axial CT clearly shows the location of the fractures of C1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t2.gstatic.com/images?q=tbn:ANd9GcSY4euLfQ2lJmOUhOu4ct89eJu6zOW_bDiXOgKOiHh15tJRIJz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4101586" cy="2438400"/>
          </a:xfrm>
          <a:prstGeom prst="rect">
            <a:avLst/>
          </a:prstGeom>
          <a:noFill/>
        </p:spPr>
      </p:pic>
      <p:pic>
        <p:nvPicPr>
          <p:cNvPr id="56324" name="Picture 4" descr="http://www.radiologyassistant.nl/data/bin/a5097978c724f3_jefferson.jpg"/>
          <p:cNvPicPr>
            <a:picLocks noChangeAspect="1" noChangeArrowheads="1"/>
          </p:cNvPicPr>
          <p:nvPr/>
        </p:nvPicPr>
        <p:blipFill>
          <a:blip r:embed="rId3" cstate="print"/>
          <a:srcRect l="16476" t="8571" r="7733" b="2434"/>
          <a:stretch>
            <a:fillRect/>
          </a:stretch>
        </p:blipFill>
        <p:spPr bwMode="auto">
          <a:xfrm>
            <a:off x="457200" y="3233530"/>
            <a:ext cx="4114800" cy="2786270"/>
          </a:xfrm>
          <a:prstGeom prst="rect">
            <a:avLst/>
          </a:prstGeom>
          <a:noFill/>
        </p:spPr>
      </p:pic>
      <p:pic>
        <p:nvPicPr>
          <p:cNvPr id="56326" name="Picture 6" descr="http://t2.gstatic.com/images?q=tbn:ANd9GcReENtkqqlLGMtGL00RaxEhiG9fzVi5nX9pIE7rCDgwrFuW55SR"/>
          <p:cNvPicPr>
            <a:picLocks noChangeAspect="1" noChangeArrowheads="1"/>
          </p:cNvPicPr>
          <p:nvPr/>
        </p:nvPicPr>
        <p:blipFill>
          <a:blip r:embed="rId4" cstate="print"/>
          <a:srcRect l="2333" t="10667" r="2000" b="28667"/>
          <a:stretch>
            <a:fillRect/>
          </a:stretch>
        </p:blipFill>
        <p:spPr bwMode="auto">
          <a:xfrm>
            <a:off x="4724400" y="609600"/>
            <a:ext cx="3725008" cy="2362200"/>
          </a:xfrm>
          <a:prstGeom prst="rect">
            <a:avLst/>
          </a:prstGeom>
          <a:noFill/>
        </p:spPr>
      </p:pic>
      <p:pic>
        <p:nvPicPr>
          <p:cNvPr id="56328" name="Picture 8" descr="Fig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8803" y="3200400"/>
            <a:ext cx="3659397" cy="2819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wheelessonline.com/image2/hngm1.jpg"/>
          <p:cNvPicPr>
            <a:picLocks noChangeAspect="1" noChangeArrowheads="1"/>
          </p:cNvPicPr>
          <p:nvPr/>
        </p:nvPicPr>
        <p:blipFill>
          <a:blip r:embed="rId2" cstate="print"/>
          <a:srcRect l="1739" t="2888" r="4348" b="14801"/>
          <a:stretch>
            <a:fillRect/>
          </a:stretch>
        </p:blipFill>
        <p:spPr bwMode="auto">
          <a:xfrm flipH="1">
            <a:off x="6019800" y="152400"/>
            <a:ext cx="2895600" cy="3136900"/>
          </a:xfrm>
          <a:prstGeom prst="rect">
            <a:avLst/>
          </a:prstGeom>
          <a:noFill/>
        </p:spPr>
      </p:pic>
      <p:pic>
        <p:nvPicPr>
          <p:cNvPr id="55300" name="Picture 4" descr="http://ptjournal.apta.org/content/88/1/98/F2.large.jpg"/>
          <p:cNvPicPr>
            <a:picLocks noChangeAspect="1" noChangeArrowheads="1"/>
          </p:cNvPicPr>
          <p:nvPr/>
        </p:nvPicPr>
        <p:blipFill>
          <a:blip r:embed="rId3" cstate="print"/>
          <a:srcRect l="15355"/>
          <a:stretch>
            <a:fillRect/>
          </a:stretch>
        </p:blipFill>
        <p:spPr bwMode="auto">
          <a:xfrm>
            <a:off x="5977596" y="3362325"/>
            <a:ext cx="2971800" cy="3267075"/>
          </a:xfrm>
          <a:prstGeom prst="rect">
            <a:avLst/>
          </a:prstGeom>
          <a:noFill/>
        </p:spPr>
      </p:pic>
      <p:pic>
        <p:nvPicPr>
          <p:cNvPr id="55304" name="Picture 8" descr="http://november29.typepad.com/.a/6a0133f56d88dd970b0133f5afaa62970b-800wi"/>
          <p:cNvPicPr>
            <a:picLocks noChangeAspect="1" noChangeArrowheads="1"/>
          </p:cNvPicPr>
          <p:nvPr/>
        </p:nvPicPr>
        <p:blipFill>
          <a:blip r:embed="rId4" cstate="print"/>
          <a:srcRect t="1961"/>
          <a:stretch>
            <a:fillRect/>
          </a:stretch>
        </p:blipFill>
        <p:spPr bwMode="auto">
          <a:xfrm>
            <a:off x="186395" y="158260"/>
            <a:ext cx="5775820" cy="3956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 descr="http://www.med-ed.virginia.edu/courses/rad/cspine/pictures/hangman%20plain%20film%20lateral.jpg"/>
          <p:cNvPicPr>
            <a:picLocks noChangeAspect="1" noChangeArrowheads="1"/>
          </p:cNvPicPr>
          <p:nvPr/>
        </p:nvPicPr>
        <p:blipFill>
          <a:blip r:embed="rId2" cstate="print"/>
          <a:srcRect b="32000"/>
          <a:stretch>
            <a:fillRect/>
          </a:stretch>
        </p:blipFill>
        <p:spPr bwMode="auto">
          <a:xfrm>
            <a:off x="5867400" y="85367"/>
            <a:ext cx="2971800" cy="3038833"/>
          </a:xfrm>
          <a:prstGeom prst="rect">
            <a:avLst/>
          </a:prstGeom>
          <a:noFill/>
        </p:spPr>
      </p:pic>
      <p:pic>
        <p:nvPicPr>
          <p:cNvPr id="65538" name="Picture 2" descr="http://www.med-ed.virginia.edu/courses/rad/cspine/pictures/Hangman.jpg"/>
          <p:cNvPicPr>
            <a:picLocks noChangeAspect="1" noChangeArrowheads="1"/>
          </p:cNvPicPr>
          <p:nvPr/>
        </p:nvPicPr>
        <p:blipFill>
          <a:blip r:embed="rId3" cstate="print"/>
          <a:srcRect l="9117" t="2000" b="6000"/>
          <a:stretch>
            <a:fillRect/>
          </a:stretch>
        </p:blipFill>
        <p:spPr bwMode="auto">
          <a:xfrm>
            <a:off x="5876925" y="3200400"/>
            <a:ext cx="3038475" cy="3505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304800"/>
            <a:ext cx="4131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Hangman's Fracture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28600" y="1028343"/>
            <a:ext cx="5486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Fractures through the pars </a:t>
            </a:r>
            <a:r>
              <a:rPr lang="en-US" dirty="0" err="1" smtClean="0"/>
              <a:t>interaticularis</a:t>
            </a:r>
            <a:r>
              <a:rPr lang="en-US" dirty="0" smtClean="0"/>
              <a:t> of C2 resulting from hyperextension and distraction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Hyperextension (e.g. hanging, chin hits dashboard in road accident)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Radiographic features</a:t>
            </a:r>
            <a:r>
              <a:rPr lang="en-US" dirty="0" smtClean="0"/>
              <a:t>: (best seen on lateral view)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 err="1" smtClean="0"/>
              <a:t>Prevertebral</a:t>
            </a:r>
            <a:r>
              <a:rPr lang="en-US" dirty="0" smtClean="0"/>
              <a:t> soft tissue swelling</a:t>
            </a:r>
            <a:br>
              <a:rPr lang="en-US" dirty="0" smtClean="0"/>
            </a:br>
            <a:r>
              <a:rPr lang="en-US" dirty="0" smtClean="0"/>
              <a:t>2. Avulsion of anterior inferior corner of C2</a:t>
            </a:r>
          </a:p>
          <a:p>
            <a:r>
              <a:rPr lang="en-US" dirty="0" smtClean="0"/>
              <a:t>     associated with rupture of anterior longitudinal </a:t>
            </a:r>
          </a:p>
          <a:p>
            <a:r>
              <a:rPr lang="en-US" dirty="0" smtClean="0"/>
              <a:t>      ligament. </a:t>
            </a:r>
            <a:br>
              <a:rPr lang="en-US" dirty="0" smtClean="0"/>
            </a:br>
            <a:r>
              <a:rPr lang="en-US" dirty="0" smtClean="0"/>
              <a:t>3. Anterior dislocation of C2 vertebral body</a:t>
            </a:r>
            <a:br>
              <a:rPr lang="en-US" dirty="0" smtClean="0"/>
            </a:br>
            <a:r>
              <a:rPr lang="en-US" dirty="0" smtClean="0"/>
              <a:t>4. Bilateral C2 pars </a:t>
            </a:r>
            <a:r>
              <a:rPr lang="en-US" dirty="0" err="1" smtClean="0"/>
              <a:t>interarticularis</a:t>
            </a:r>
            <a:r>
              <a:rPr lang="en-US" dirty="0" smtClean="0"/>
              <a:t> fractures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med-ed.virginia.edu/courses/rad/cspine/pictures/bilat%20interfacet%20disloc%20plain%20film%20latera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8231" y="1523999"/>
            <a:ext cx="3180969" cy="5029201"/>
          </a:xfrm>
          <a:prstGeom prst="rect">
            <a:avLst/>
          </a:prstGeom>
          <a:noFill/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28600" y="243991"/>
            <a:ext cx="601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CCCC"/>
                </a:solidFill>
                <a:effectLst/>
                <a:latin typeface="Arial" pitchFamily="34" charset="0"/>
                <a:cs typeface="Arial" pitchFamily="34" charset="0"/>
              </a:rPr>
              <a:t>Bilateral Facet Dislocation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066800"/>
            <a:ext cx="518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Complete anterior dislocation of vertebral body resulting from extreme </a:t>
            </a:r>
            <a:r>
              <a:rPr lang="en-US" dirty="0" err="1" smtClean="0"/>
              <a:t>hyperflexion</a:t>
            </a:r>
            <a:r>
              <a:rPr lang="en-US" dirty="0" smtClean="0"/>
              <a:t> injury</a:t>
            </a:r>
          </a:p>
          <a:p>
            <a:endParaRPr lang="en-US" dirty="0" smtClean="0"/>
          </a:p>
          <a:p>
            <a:r>
              <a:rPr lang="en-US" dirty="0" smtClean="0"/>
              <a:t>Associated with a very high risk of cord damage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28600" y="228600"/>
            <a:ext cx="8686800" cy="6400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X-RAYS (RADIOGRAPHS)</a:t>
            </a:r>
            <a: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6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Often the first diagnostic imaging test, quick and cheap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Small dose of radiation to visualize the bony parts of the spine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Can detect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Spinal alignment and curvature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Spinal instability – with flexion and extension views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Congenital (birth) defects of spinal column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Fractures caused by trauma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Moderate osteoporosis (loss of calcium from the bone)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Infections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Tumors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May be taken in different positions 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; bending forward and backward) to assess for instability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med-ed.virginia.edu/courses/rad/cspine/pictures/unilateral%20facet%20lock%20lat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9334" y="685800"/>
            <a:ext cx="3461766" cy="58674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228600"/>
            <a:ext cx="4900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Unilateral Facet Dislocation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81000" y="1143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Facet joint dislocation and rupture of the </a:t>
            </a:r>
            <a:r>
              <a:rPr lang="en-US" dirty="0" err="1" smtClean="0"/>
              <a:t>apophyseal</a:t>
            </a:r>
            <a:r>
              <a:rPr lang="en-US" dirty="0" smtClean="0"/>
              <a:t> joint ligaments resulting from </a:t>
            </a:r>
            <a:r>
              <a:rPr lang="en-US" dirty="0" err="1" smtClean="0"/>
              <a:t>rotatory</a:t>
            </a:r>
            <a:r>
              <a:rPr lang="en-US" dirty="0" smtClean="0"/>
              <a:t> injury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Mechanism</a:t>
            </a:r>
            <a:r>
              <a:rPr lang="en-US" dirty="0" smtClean="0"/>
              <a:t>: simultaneous flexion and rotation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http://www.med-ed.virginia.edu/courses/rad/cspine/pictures/c5%20burst%20fx%20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9262" y="2743200"/>
            <a:ext cx="5015696" cy="3962400"/>
          </a:xfrm>
          <a:prstGeom prst="rect">
            <a:avLst/>
          </a:prstGeom>
          <a:noFill/>
        </p:spPr>
      </p:pic>
      <p:pic>
        <p:nvPicPr>
          <p:cNvPr id="63490" name="Picture 2" descr="http://www.med-ed.virginia.edu/courses/rad/cspine/pictures/c5%20burst%20fx%20plain%20film%20late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805" y="1066800"/>
            <a:ext cx="3312795" cy="5638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19400" y="152400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Burst Fracture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810000" y="762000"/>
            <a:ext cx="487680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Results from axial compression</a:t>
            </a:r>
          </a:p>
          <a:p>
            <a:endParaRPr lang="en-US" sz="1000" dirty="0" smtClean="0"/>
          </a:p>
          <a:p>
            <a:r>
              <a:rPr lang="en-US" sz="2000" dirty="0" smtClean="0"/>
              <a:t>Injury to spinal cord is common due to displacement of posterior fragments</a:t>
            </a:r>
          </a:p>
          <a:p>
            <a:endParaRPr lang="en-US" sz="1200" dirty="0" smtClean="0"/>
          </a:p>
          <a:p>
            <a:r>
              <a:rPr lang="en-US" sz="2000" dirty="0" smtClean="0"/>
              <a:t>CT is required for all patient to evaluate extent of injury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2274838"/>
            <a:ext cx="373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INFECTIONS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43000"/>
            <a:ext cx="8686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Usually the result of blood–borne agents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Especially from lung and urinary tract </a:t>
            </a:r>
          </a:p>
          <a:p>
            <a:pPr lvl="1"/>
            <a:r>
              <a:rPr lang="en-US" dirty="0" smtClean="0"/>
              <a:t>Most common pathogen is staphylococcus,  Streptococcus less common</a:t>
            </a:r>
          </a:p>
          <a:p>
            <a:pPr lvl="1"/>
            <a:r>
              <a:rPr lang="en-US" dirty="0" smtClean="0"/>
              <a:t>Gram-negative rods in IV drug abusers or </a:t>
            </a:r>
            <a:r>
              <a:rPr lang="en-US" dirty="0" err="1" smtClean="0"/>
              <a:t>immunocompromised</a:t>
            </a:r>
            <a:r>
              <a:rPr lang="en-US" dirty="0" smtClean="0"/>
              <a:t> patients </a:t>
            </a:r>
          </a:p>
          <a:p>
            <a:pPr lvl="2"/>
            <a:r>
              <a:rPr lang="en-US" dirty="0" smtClean="0"/>
              <a:t>E. Coli </a:t>
            </a:r>
          </a:p>
          <a:p>
            <a:pPr lvl="2"/>
            <a:r>
              <a:rPr lang="en-US" dirty="0" smtClean="0"/>
              <a:t>Proteus </a:t>
            </a:r>
          </a:p>
          <a:p>
            <a:pPr lvl="2"/>
            <a:r>
              <a:rPr lang="en-US" dirty="0" smtClean="0"/>
              <a:t>Non-</a:t>
            </a:r>
            <a:r>
              <a:rPr lang="en-US" dirty="0" err="1" smtClean="0"/>
              <a:t>pyogenic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Tuberculosis </a:t>
            </a:r>
          </a:p>
          <a:p>
            <a:pPr lvl="3"/>
            <a:r>
              <a:rPr lang="en-US" dirty="0" err="1" smtClean="0"/>
              <a:t>Coccidioidomycosis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May occur after invasive procedure like Surgery, Discography, </a:t>
            </a:r>
            <a:r>
              <a:rPr lang="en-US" dirty="0" err="1" smtClean="0"/>
              <a:t>Myelography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 children, infection begins in </a:t>
            </a:r>
            <a:r>
              <a:rPr lang="en-US" dirty="0" err="1" smtClean="0"/>
              <a:t>vascularized</a:t>
            </a:r>
            <a:r>
              <a:rPr lang="en-US" dirty="0" smtClean="0"/>
              <a:t> disc </a:t>
            </a:r>
          </a:p>
          <a:p>
            <a:r>
              <a:rPr lang="en-US" dirty="0" smtClean="0"/>
              <a:t>In adults, in anterior inferior corner of vertebral body with spread across disk to 	adjacent vertebral endplate </a:t>
            </a:r>
          </a:p>
          <a:p>
            <a:r>
              <a:rPr lang="en-US" b="1" dirty="0" smtClean="0"/>
              <a:t>Site of involvement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L3/4 </a:t>
            </a:r>
          </a:p>
          <a:p>
            <a:pPr lvl="1"/>
            <a:r>
              <a:rPr lang="en-US" dirty="0" smtClean="0"/>
              <a:t>L4/5 </a:t>
            </a:r>
          </a:p>
          <a:p>
            <a:pPr lvl="1"/>
            <a:r>
              <a:rPr lang="en-US" dirty="0" smtClean="0"/>
              <a:t>Unusual above T9 </a:t>
            </a:r>
          </a:p>
          <a:p>
            <a:pPr lvl="1"/>
            <a:r>
              <a:rPr lang="en-US" dirty="0" smtClean="0"/>
              <a:t>Usually involvement of one disk space (occasionally 2)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304800"/>
            <a:ext cx="5929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Discitis and Osteomyelitis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066800"/>
            <a:ext cx="8610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/>
              <a:t>IMAGING FINDINGS</a:t>
            </a:r>
          </a:p>
          <a:p>
            <a:r>
              <a:rPr lang="en-US" dirty="0" smtClean="0"/>
              <a:t>PLAIN FILMS</a:t>
            </a:r>
          </a:p>
          <a:p>
            <a:pPr lvl="1"/>
            <a:r>
              <a:rPr lang="en-US" dirty="0" smtClean="0"/>
              <a:t>Narrowing and destruction of an intervertebral disk </a:t>
            </a:r>
          </a:p>
          <a:p>
            <a:pPr lvl="2"/>
            <a:r>
              <a:rPr lang="en-US" dirty="0" smtClean="0"/>
              <a:t>Earliest plain film sign </a:t>
            </a:r>
          </a:p>
          <a:p>
            <a:pPr lvl="1"/>
            <a:r>
              <a:rPr lang="en-US" dirty="0" smtClean="0"/>
              <a:t>Indistinct adjacent endplates with destruction </a:t>
            </a:r>
          </a:p>
          <a:p>
            <a:pPr lvl="1"/>
            <a:r>
              <a:rPr lang="en-US" dirty="0" smtClean="0"/>
              <a:t>Often associated with bony sclerosis of the two contiguous vertebral bodies </a:t>
            </a:r>
          </a:p>
          <a:p>
            <a:pPr lvl="1"/>
            <a:r>
              <a:rPr lang="en-US" dirty="0" smtClean="0"/>
              <a:t>Paravertebral soft tissue mass </a:t>
            </a:r>
          </a:p>
          <a:p>
            <a:pPr lvl="1"/>
            <a:r>
              <a:rPr lang="en-US" dirty="0" smtClean="0"/>
              <a:t>Endplate sclerosis (during healing phase beginning anywhere from 8 weeks to 8 months after onset) </a:t>
            </a:r>
          </a:p>
          <a:p>
            <a:pPr lvl="1"/>
            <a:r>
              <a:rPr lang="en-US" dirty="0" smtClean="0"/>
              <a:t>Bone fusion after 6 months to 2 years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MRI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Bone marrow edema in infected vertebrae, discs and paraspinal soft tissues</a:t>
            </a:r>
          </a:p>
          <a:p>
            <a:pPr lvl="1"/>
            <a:r>
              <a:rPr lang="en-US" dirty="0" smtClean="0"/>
              <a:t>	Dark on T1 and bright on T2 images</a:t>
            </a:r>
          </a:p>
          <a:p>
            <a:pPr lvl="1"/>
            <a:r>
              <a:rPr lang="en-US" dirty="0" smtClean="0"/>
              <a:t>Enhancement of inflammed tissues after contrast</a:t>
            </a:r>
          </a:p>
          <a:p>
            <a:pPr lvl="1"/>
            <a:r>
              <a:rPr lang="en-US" dirty="0" smtClean="0"/>
              <a:t>Fluid collections (abscesses) are common</a:t>
            </a:r>
          </a:p>
          <a:p>
            <a:pPr lvl="1"/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219200" y="304800"/>
            <a:ext cx="5929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Discitis and Osteomyelitis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304800"/>
            <a:ext cx="5929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Discitis and Osteomyelitis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30956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295400"/>
            <a:ext cx="30956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 cstate="print"/>
          <a:srcRect t="4655" b="11918"/>
          <a:stretch>
            <a:fillRect/>
          </a:stretch>
        </p:blipFill>
        <p:spPr bwMode="auto">
          <a:xfrm>
            <a:off x="260608" y="1752600"/>
            <a:ext cx="263499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 t="4656" b="11918"/>
          <a:stretch>
            <a:fillRect/>
          </a:stretch>
        </p:blipFill>
        <p:spPr bwMode="auto">
          <a:xfrm>
            <a:off x="3040905" y="1752600"/>
            <a:ext cx="26430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3575" y="1628775"/>
            <a:ext cx="30956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3575" y="4143375"/>
            <a:ext cx="30956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" y="112455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A. Sagittal T1 MRI shows decreased signal of vertebral bodies and disc with end plate destruction</a:t>
            </a:r>
          </a:p>
          <a:p>
            <a:r>
              <a:rPr lang="en-US" sz="1600" dirty="0" smtClean="0"/>
              <a:t>B. Sagittal T2 MRI shows increased signal in corresponding areas with anterior </a:t>
            </a:r>
            <a:r>
              <a:rPr lang="en-US" sz="1600" dirty="0" err="1" smtClean="0"/>
              <a:t>subligamentous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        abscess, epidural involvement and extension of inflammation in T6 with preserved endplate</a:t>
            </a:r>
          </a:p>
          <a:p>
            <a:r>
              <a:rPr lang="en-US" sz="1600" dirty="0" smtClean="0"/>
              <a:t>C. Axial contrast-enhanced T1 MRI shows peripheral enhancement of paravertebral abscess and </a:t>
            </a:r>
          </a:p>
          <a:p>
            <a:r>
              <a:rPr lang="en-US" sz="1600" dirty="0" smtClean="0"/>
              <a:t>        marked enhancement of epidural tissues causing displacement of spinal cord</a:t>
            </a:r>
          </a:p>
          <a:p>
            <a:r>
              <a:rPr lang="en-US" sz="1600" dirty="0" smtClean="0"/>
              <a:t>D. CT shows lytic lesion in vertebral body and paravertebral abscess with calcifications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2895600"/>
            <a:ext cx="289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TUMORS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draryan.com/Portals/0/spinal%20cord%20tum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696" y="166048"/>
            <a:ext cx="877312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mayoclinic.org/images/spinal-cord-injury-rehabilitation-pmruv2n1-2-2col.jpg"/>
          <p:cNvPicPr>
            <a:picLocks noChangeAspect="1" noChangeArrowheads="1"/>
          </p:cNvPicPr>
          <p:nvPr/>
        </p:nvPicPr>
        <p:blipFill>
          <a:blip r:embed="rId2" cstate="print"/>
          <a:srcRect l="18557" r="29897"/>
          <a:stretch>
            <a:fillRect/>
          </a:stretch>
        </p:blipFill>
        <p:spPr bwMode="auto">
          <a:xfrm>
            <a:off x="304800" y="228600"/>
            <a:ext cx="2888166" cy="5638800"/>
          </a:xfrm>
          <a:prstGeom prst="rect">
            <a:avLst/>
          </a:prstGeom>
          <a:noFill/>
        </p:spPr>
      </p:pic>
      <p:pic>
        <p:nvPicPr>
          <p:cNvPr id="4" name="Picture 2" descr="http://www.ajnr.org/content/31/5/787/F14.large.jpg"/>
          <p:cNvPicPr>
            <a:picLocks noChangeAspect="1" noChangeArrowheads="1"/>
          </p:cNvPicPr>
          <p:nvPr/>
        </p:nvPicPr>
        <p:blipFill>
          <a:blip r:embed="rId3" cstate="print"/>
          <a:srcRect l="2765" r="70507" b="18646"/>
          <a:stretch>
            <a:fillRect/>
          </a:stretch>
        </p:blipFill>
        <p:spPr bwMode="auto">
          <a:xfrm>
            <a:off x="3200400" y="228600"/>
            <a:ext cx="3206377" cy="563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95600" y="60960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AJNR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COMPUTERIZED TOMOGRAPHY (CT SCAN)</a:t>
            </a:r>
            <a:br>
              <a:rPr lang="en-US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sz="16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Uses radiation to obtain 2-D and 3-D images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Patients must lie still on a table that moves through a scanner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Cross-sectional images are obtained of the target areas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Much detailed information regarding bony and soft tissues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Better in visualizing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Degenerative or aging changes,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Herniated discs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Spinal alignment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Fractures and fracture patterns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Congenital / childhood anomalies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Areas of narrowing in spinal canal through which spinal 		cord and spinal nerve roots pass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Poor in visualizing inner details of spinal cord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Entire spine can be imaged within a few minutes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contrast material may be injected intravenously or intrathecally to make some areas clear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www.newportdoctorsmedicalgroup.com/images/spinal_cord.jpg"/>
          <p:cNvPicPr>
            <a:picLocks noChangeAspect="1" noChangeArrowheads="1"/>
          </p:cNvPicPr>
          <p:nvPr/>
        </p:nvPicPr>
        <p:blipFill>
          <a:blip r:embed="rId2" cstate="print"/>
          <a:srcRect l="20942" r="20419"/>
          <a:stretch>
            <a:fillRect/>
          </a:stretch>
        </p:blipFill>
        <p:spPr bwMode="auto">
          <a:xfrm>
            <a:off x="228600" y="228600"/>
            <a:ext cx="3361374" cy="5867400"/>
          </a:xfrm>
          <a:prstGeom prst="rect">
            <a:avLst/>
          </a:prstGeom>
          <a:noFill/>
        </p:spPr>
      </p:pic>
      <p:pic>
        <p:nvPicPr>
          <p:cNvPr id="52230" name="Picture 6" descr="http://www.wikidoc.org/images/5/5a/Active-multiple-sclerosis-004.jpg"/>
          <p:cNvPicPr>
            <a:picLocks noChangeAspect="1" noChangeArrowheads="1"/>
          </p:cNvPicPr>
          <p:nvPr/>
        </p:nvPicPr>
        <p:blipFill>
          <a:blip r:embed="rId3" cstate="print"/>
          <a:srcRect l="4581" t="2941" r="6731"/>
          <a:stretch>
            <a:fillRect/>
          </a:stretch>
        </p:blipFill>
        <p:spPr bwMode="auto">
          <a:xfrm>
            <a:off x="3657600" y="236560"/>
            <a:ext cx="4971646" cy="5859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2228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200" dirty="0" smtClean="0"/>
              <a:t>THANKS 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dn.physorg.com/newman/gfx/news/hires/medicalphy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609600"/>
            <a:ext cx="8246429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7" y="228600"/>
            <a:ext cx="8746343" cy="4430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712" y="154672"/>
            <a:ext cx="4196688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70C0"/>
                </a:solidFill>
              </a:rPr>
              <a:t>MYELOGRAM</a:t>
            </a:r>
          </a:p>
          <a:p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2100" dirty="0" smtClean="0"/>
              <a:t>A contrast material is injected into CSF to better identify areas where spinal cord or spinal nerves may be compressed</a:t>
            </a:r>
          </a:p>
          <a:p>
            <a:endParaRPr lang="en-US" sz="1100" dirty="0" smtClean="0"/>
          </a:p>
          <a:p>
            <a:r>
              <a:rPr lang="en-US" sz="2100" dirty="0" smtClean="0">
                <a:solidFill>
                  <a:srgbClr val="FF0000"/>
                </a:solidFill>
              </a:rPr>
              <a:t>PROCEDURE:</a:t>
            </a:r>
          </a:p>
          <a:p>
            <a:r>
              <a:rPr lang="en-US" sz="2100" dirty="0" smtClean="0"/>
              <a:t>Under local anesthesia, a needle is placed into lower lumbar spinal canal, and then CSF flow is confirmed. Contrast medium is then injected which mixes with CSF around spinal cord, making it visible on x-ray images </a:t>
            </a:r>
          </a:p>
          <a:p>
            <a:endParaRPr lang="en-US" sz="1100" dirty="0" smtClean="0"/>
          </a:p>
          <a:p>
            <a:r>
              <a:rPr lang="en-US" sz="2100" dirty="0" smtClean="0"/>
              <a:t>Often a CT scan is also performed after this</a:t>
            </a:r>
          </a:p>
          <a:p>
            <a:endParaRPr lang="en-US" sz="1100" dirty="0" smtClean="0"/>
          </a:p>
          <a:p>
            <a:r>
              <a:rPr lang="en-US" sz="2100" dirty="0" smtClean="0"/>
              <a:t>May be performed when MRI is contraindicated </a:t>
            </a:r>
            <a:endParaRPr lang="en-US" sz="2100" dirty="0"/>
          </a:p>
        </p:txBody>
      </p:sp>
      <p:pic>
        <p:nvPicPr>
          <p:cNvPr id="3" name="Picture 2" descr="C: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877" y="152400"/>
            <a:ext cx="2200275" cy="5715001"/>
          </a:xfrm>
          <a:prstGeom prst="rect">
            <a:avLst/>
          </a:prstGeom>
          <a:noFill/>
        </p:spPr>
      </p:pic>
      <p:pic>
        <p:nvPicPr>
          <p:cNvPr id="30722" name="Picture 2" descr="http://www.mayfieldclinic.com/Images/PE-Lumbarpuncture_F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992" y="160360"/>
            <a:ext cx="2381250" cy="2419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93906"/>
            <a:ext cx="86868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70C0"/>
                </a:solidFill>
              </a:rPr>
              <a:t>Magnetic Resonance Imaging (MRI)</a:t>
            </a:r>
          </a:p>
          <a:p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2400" dirty="0" smtClean="0"/>
              <a:t>The gold standard of imaging for spinal disorders</a:t>
            </a:r>
          </a:p>
          <a:p>
            <a:r>
              <a:rPr lang="en-US" sz="2400" dirty="0" smtClean="0"/>
              <a:t>Does not use ionizing radiation</a:t>
            </a:r>
          </a:p>
          <a:p>
            <a:r>
              <a:rPr lang="en-US" sz="2400" dirty="0" smtClean="0"/>
              <a:t>Can identify abnormalities of bone, discs, muscles, ligaments 	and spinal cord</a:t>
            </a:r>
          </a:p>
          <a:p>
            <a:r>
              <a:rPr lang="en-US" sz="2400" dirty="0" smtClean="0"/>
              <a:t>Intravenous contrast is sometimes administered to better 	visualize certain structures or abnormalities</a:t>
            </a:r>
          </a:p>
          <a:p>
            <a:r>
              <a:rPr lang="en-US" sz="2400" dirty="0" smtClean="0"/>
              <a:t>Patient lies still in a tunnel like structure for about 25 minutes</a:t>
            </a:r>
          </a:p>
          <a:p>
            <a:r>
              <a:rPr lang="en-US" sz="2400" dirty="0" smtClean="0"/>
              <a:t>Claustrophobic patients may need sedation, and children often 	need general anesthesia </a:t>
            </a:r>
          </a:p>
          <a:p>
            <a:r>
              <a:rPr lang="en-US" sz="2400" dirty="0" smtClean="0"/>
              <a:t>Contraindications include</a:t>
            </a:r>
          </a:p>
          <a:p>
            <a:r>
              <a:rPr lang="en-US" sz="2400" dirty="0" smtClean="0"/>
              <a:t>	Implanted devices  e.g. cardiac pacemakers and other 		electromagnetic devices </a:t>
            </a:r>
          </a:p>
          <a:p>
            <a:r>
              <a:rPr lang="en-US" sz="2400" dirty="0" smtClean="0"/>
              <a:t>	Certain metal clips and stimulators </a:t>
            </a:r>
          </a:p>
          <a:p>
            <a:r>
              <a:rPr lang="en-US" sz="2400" dirty="0" smtClean="0"/>
              <a:t>Artificial joints and spinal hardware may still have MRI scans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1.bp.blogspot.com/_QqqSg0x3QzY/SEiUYsbYDyI/AAAAAAAAAOk/7GVCeyPLuyc/s1600/mri+sc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59377"/>
            <a:ext cx="7543800" cy="587002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40631" y="152400"/>
            <a:ext cx="5237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MRI   SCANNER (closed type)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4202</TotalTime>
  <Words>601</Words>
  <Application>Microsoft Office PowerPoint</Application>
  <PresentationFormat>On-screen Show (4:3)</PresentationFormat>
  <Paragraphs>162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Orbit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sajjad</dc:creator>
  <cp:lastModifiedBy>Dr.Sajjad</cp:lastModifiedBy>
  <cp:revision>196</cp:revision>
  <dcterms:created xsi:type="dcterms:W3CDTF">2010-07-25T04:08:44Z</dcterms:created>
  <dcterms:modified xsi:type="dcterms:W3CDTF">2013-04-06T08:38:13Z</dcterms:modified>
</cp:coreProperties>
</file>