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2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9" r:id="rId15"/>
    <p:sldId id="263" r:id="rId16"/>
    <p:sldId id="260" r:id="rId17"/>
    <p:sldId id="261" r:id="rId18"/>
    <p:sldId id="266" r:id="rId19"/>
    <p:sldId id="267" r:id="rId20"/>
    <p:sldId id="265" r:id="rId21"/>
    <p:sldId id="268" r:id="rId22"/>
    <p:sldId id="270" r:id="rId23"/>
    <p:sldId id="269" r:id="rId24"/>
    <p:sldId id="271" r:id="rId25"/>
    <p:sldId id="272" r:id="rId26"/>
    <p:sldId id="284" r:id="rId27"/>
    <p:sldId id="285" r:id="rId28"/>
    <p:sldId id="273" r:id="rId29"/>
    <p:sldId id="274" r:id="rId30"/>
    <p:sldId id="258" r:id="rId31"/>
    <p:sldId id="275" r:id="rId32"/>
    <p:sldId id="276" r:id="rId33"/>
    <p:sldId id="277" r:id="rId34"/>
    <p:sldId id="278" r:id="rId35"/>
    <p:sldId id="282" r:id="rId36"/>
    <p:sldId id="279" r:id="rId37"/>
    <p:sldId id="280" r:id="rId38"/>
    <p:sldId id="281" r:id="rId39"/>
    <p:sldId id="2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9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BD1-A7D2-456C-AD5F-E08F2197078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ADE6-91CA-4534-9E2B-FBE0C14D3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2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3E36-A0FD-4DD0-AC5C-507D92AD5DF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46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4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3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6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9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7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2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5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3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D18C-3012-4F65-B55C-0A0B63D38B5C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8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Neuroradiology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interactive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366 RAD (Radiology)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Prof. Ibrahim A. </a:t>
            </a:r>
            <a:r>
              <a:rPr lang="en-US" dirty="0" err="1" smtClean="0">
                <a:solidFill>
                  <a:schemeClr val="bg1"/>
                </a:solidFill>
              </a:rPr>
              <a:t>Alorainy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448116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G. Quadrigeminal cistern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378543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H. Vermis of cerebellum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726408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I. Occipital Lobe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1061" y="1626843"/>
            <a:ext cx="53340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626843"/>
            <a:ext cx="53340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597" y="465572"/>
            <a:ext cx="5052619" cy="60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6288504" y="962529"/>
            <a:ext cx="4386647" cy="52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816" y="962529"/>
            <a:ext cx="4372178" cy="52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81138" y="994609"/>
            <a:ext cx="5142072" cy="5277853"/>
            <a:chOff x="5334000" y="1981200"/>
            <a:chExt cx="3338247" cy="35814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334000" y="1981200"/>
              <a:ext cx="3338247" cy="3581400"/>
              <a:chOff x="1259632" y="1340768"/>
              <a:chExt cx="5319713" cy="5129213"/>
            </a:xfrm>
          </p:grpSpPr>
          <p:pic>
            <p:nvPicPr>
              <p:cNvPr id="8" name="Picture 3" descr="0000220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6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340768"/>
                <a:ext cx="5319713" cy="512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 flipV="1">
                <a:off x="4384286" y="4686967"/>
                <a:ext cx="7610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012232" y="3398168"/>
                <a:ext cx="381000" cy="5334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7620000" y="3581400"/>
              <a:ext cx="286790" cy="400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 flipV="1">
              <a:off x="7315200" y="4876800"/>
              <a:ext cx="477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56560" y="164193"/>
            <a:ext cx="597884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402580" y="4254898"/>
            <a:ext cx="394621" cy="4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634540" y="2270760"/>
            <a:ext cx="474920" cy="467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653851" y="4590178"/>
            <a:ext cx="735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Contraindication of MRI include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5388229" cy="2984914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implants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close to the eye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neurostimulators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01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71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Brain MRI </a:t>
            </a:r>
            <a:r>
              <a:rPr lang="en-US" sz="4000" dirty="0" smtClean="0">
                <a:solidFill>
                  <a:srgbClr val="FFFF00"/>
                </a:solidFill>
              </a:rPr>
              <a:t>diffusion (DWI) is particularly helpful in assessment of: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Infarction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Abscess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Tumors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Trauma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Myelination disorders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 Diffusion..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05400" y="2362200"/>
            <a:ext cx="5334000" cy="3096690"/>
            <a:chOff x="1692275" y="2060575"/>
            <a:chExt cx="5613400" cy="4246508"/>
          </a:xfrm>
        </p:grpSpPr>
        <p:pic>
          <p:nvPicPr>
            <p:cNvPr id="74757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52" b="50134"/>
            <a:stretch>
              <a:fillRect/>
            </a:stretch>
          </p:blipFill>
          <p:spPr bwMode="auto">
            <a:xfrm>
              <a:off x="4572000" y="2060575"/>
              <a:ext cx="273367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4202"/>
            <a:stretch>
              <a:fillRect/>
            </a:stretch>
          </p:blipFill>
          <p:spPr bwMode="auto">
            <a:xfrm>
              <a:off x="1692275" y="2060575"/>
              <a:ext cx="2782888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2268538" y="5589589"/>
              <a:ext cx="928172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DWI</a:t>
              </a:r>
            </a:p>
          </p:txBody>
        </p:sp>
        <p:sp>
          <p:nvSpPr>
            <p:cNvPr id="74760" name="TextBox 8"/>
            <p:cNvSpPr txBox="1">
              <a:spLocks noChangeArrowheads="1"/>
            </p:cNvSpPr>
            <p:nvPr/>
          </p:nvSpPr>
          <p:spPr bwMode="auto">
            <a:xfrm>
              <a:off x="5003800" y="5570538"/>
              <a:ext cx="1834074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ADC map</a:t>
              </a:r>
            </a:p>
          </p:txBody>
        </p:sp>
      </p:grp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524001" y="2362200"/>
            <a:ext cx="3521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MR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Very helpful in assessment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Early brain infarction.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Brain abscess.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Certain types of brain tumor.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22499" y="850236"/>
            <a:ext cx="4854336" cy="5055352"/>
            <a:chOff x="1417" y="1008"/>
            <a:chExt cx="2925" cy="2851"/>
          </a:xfrm>
        </p:grpSpPr>
        <p:pic>
          <p:nvPicPr>
            <p:cNvPr id="7" name="Picture 3" descr="00004540"/>
            <p:cNvPicPr>
              <a:picLocks noChangeAspect="1" noChangeArrowheads="1"/>
            </p:cNvPicPr>
            <p:nvPr/>
          </p:nvPicPr>
          <p:blipFill>
            <a:blip r:embed="rId2" cstate="print">
              <a:lum contrast="3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08"/>
              <a:ext cx="292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20" y="2112"/>
              <a:ext cx="288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360" y="1296"/>
              <a:ext cx="3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66" y="2583"/>
              <a:ext cx="842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039" y="5828491"/>
            <a:ext cx="4255000" cy="8459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Skull X-RAY LAT. VIEW</a:t>
            </a: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753988" y="853329"/>
            <a:ext cx="4263860" cy="5009478"/>
            <a:chOff x="3396486" y="1686697"/>
            <a:chExt cx="4162018" cy="4942703"/>
          </a:xfrm>
        </p:grpSpPr>
        <p:pic>
          <p:nvPicPr>
            <p:cNvPr id="18" name="Picture 3" descr="00000020"/>
            <p:cNvPicPr>
              <a:picLocks noChangeAspect="1" noChangeArrowheads="1"/>
            </p:cNvPicPr>
            <p:nvPr/>
          </p:nvPicPr>
          <p:blipFill>
            <a:blip r:embed="rId3" cstate="print">
              <a:lum contras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486" y="1686697"/>
              <a:ext cx="3842276" cy="49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832221" y="2283506"/>
              <a:ext cx="0" cy="106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5562601" y="3276600"/>
              <a:ext cx="152399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47397" y="5867174"/>
              <a:ext cx="611107" cy="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915292" y="5586385"/>
              <a:ext cx="405603" cy="5096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56139" y="5721277"/>
            <a:ext cx="3658488" cy="8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SKULL PA VIEW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326640" y="164193"/>
            <a:ext cx="723868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88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9240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44435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CTA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MRA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can only be done with contrast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good to diagnose cerebral venous thrombosis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405063" y="1432612"/>
            <a:ext cx="4114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0823" y="452145"/>
            <a:ext cx="11506194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7302" y="2832652"/>
            <a:ext cx="5823194" cy="2968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A.   Meningioma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B.   Infarction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C.   Multiple </a:t>
            </a:r>
            <a:r>
              <a:rPr lang="en-US" sz="3200" dirty="0" smtClean="0">
                <a:solidFill>
                  <a:schemeClr val="bg1"/>
                </a:solidFill>
              </a:rPr>
              <a:t>sclerosis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D.   Glioblastoma </a:t>
            </a:r>
            <a:r>
              <a:rPr lang="en-US" sz="3200" dirty="0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7213460" y="1560443"/>
            <a:ext cx="4682991" cy="49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6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7213460" y="1560443"/>
            <a:ext cx="4682991" cy="49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0823" y="452145"/>
            <a:ext cx="11506194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302" y="2832652"/>
            <a:ext cx="5823194" cy="2968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A.   Meningioma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B.   Infarction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C.   Multiple </a:t>
            </a:r>
            <a:r>
              <a:rPr lang="en-US" sz="3200" dirty="0" smtClean="0">
                <a:solidFill>
                  <a:schemeClr val="bg1"/>
                </a:solidFill>
              </a:rPr>
              <a:t>sclerosis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D.   </a:t>
            </a:r>
            <a:r>
              <a:rPr lang="en-US" sz="3200" dirty="0" smtClean="0">
                <a:solidFill>
                  <a:srgbClr val="FF0000"/>
                </a:solidFill>
              </a:rPr>
              <a:t>Glioblastoma </a:t>
            </a:r>
            <a:r>
              <a:rPr lang="en-US" sz="3200" dirty="0" smtClean="0">
                <a:solidFill>
                  <a:srgbClr val="FF0000"/>
                </a:solidFill>
              </a:rPr>
              <a:t>multiforme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547" y="303057"/>
            <a:ext cx="6195391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CT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130" y="1796719"/>
            <a:ext cx="4843670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9" t="6728" r="7294" b="10863"/>
          <a:stretch>
            <a:fillRect/>
          </a:stretch>
        </p:blipFill>
        <p:spPr bwMode="auto">
          <a:xfrm>
            <a:off x="344013" y="318051"/>
            <a:ext cx="5257597" cy="572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1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MRI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Metastasis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96" t="13722" r="28369" b="10190"/>
          <a:stretch>
            <a:fillRect/>
          </a:stretch>
        </p:blipFill>
        <p:spPr bwMode="auto">
          <a:xfrm>
            <a:off x="372728" y="90324"/>
            <a:ext cx="2915813" cy="35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05" t="8473" r="27451" b="17404"/>
          <a:stretch>
            <a:fillRect/>
          </a:stretch>
        </p:blipFill>
        <p:spPr bwMode="auto">
          <a:xfrm>
            <a:off x="372727" y="3657978"/>
            <a:ext cx="2915813" cy="3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7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ocuments\Teaching cases\Neuro\Brain\tumors\Breast Ca mets brain scalp\769630-axT1+c.jpg"/>
          <p:cNvPicPr>
            <a:picLocks noChangeAspect="1" noChangeArrowheads="1"/>
          </p:cNvPicPr>
          <p:nvPr/>
        </p:nvPicPr>
        <p:blipFill>
          <a:blip r:embed="rId2" cstate="print"/>
          <a:srcRect l="9081" t="14554" r="11788" b="2835"/>
          <a:stretch>
            <a:fillRect/>
          </a:stretch>
        </p:blipFill>
        <p:spPr bwMode="auto">
          <a:xfrm>
            <a:off x="4353366" y="195738"/>
            <a:ext cx="3087231" cy="3223034"/>
          </a:xfrm>
          <a:prstGeom prst="rect">
            <a:avLst/>
          </a:prstGeom>
          <a:noFill/>
        </p:spPr>
      </p:pic>
      <p:pic>
        <p:nvPicPr>
          <p:cNvPr id="1027" name="Picture 3" descr="C:\Users\ibrahim\Documents\Teaching cases\Neuro\Brain\tumors\Breast Ca mets brain scalp\769630-CTbrain-1.jpg"/>
          <p:cNvPicPr>
            <a:picLocks noChangeAspect="1" noChangeArrowheads="1"/>
          </p:cNvPicPr>
          <p:nvPr/>
        </p:nvPicPr>
        <p:blipFill>
          <a:blip r:embed="rId3" cstate="print"/>
          <a:srcRect l="7240" t="14774" r="11262"/>
          <a:stretch>
            <a:fillRect/>
          </a:stretch>
        </p:blipFill>
        <p:spPr bwMode="auto">
          <a:xfrm>
            <a:off x="1120135" y="181071"/>
            <a:ext cx="3081502" cy="3222474"/>
          </a:xfrm>
          <a:prstGeom prst="rect">
            <a:avLst/>
          </a:prstGeom>
          <a:noFill/>
        </p:spPr>
      </p:pic>
      <p:pic>
        <p:nvPicPr>
          <p:cNvPr id="1028" name="Picture 4" descr="C:\Users\ibrahim\Documents\Teaching cases\Neuro\Brain\tumors\Breast Ca mets brain scalp\769630-sagT1+c2.jpg"/>
          <p:cNvPicPr>
            <a:picLocks noChangeAspect="1" noChangeArrowheads="1"/>
          </p:cNvPicPr>
          <p:nvPr/>
        </p:nvPicPr>
        <p:blipFill>
          <a:blip r:embed="rId4" cstate="print"/>
          <a:srcRect t="10133"/>
          <a:stretch>
            <a:fillRect/>
          </a:stretch>
        </p:blipFill>
        <p:spPr bwMode="auto">
          <a:xfrm>
            <a:off x="7580870" y="205364"/>
            <a:ext cx="3588724" cy="3225077"/>
          </a:xfrm>
          <a:prstGeom prst="rect">
            <a:avLst/>
          </a:prstGeom>
          <a:noFill/>
        </p:spPr>
      </p:pic>
      <p:pic>
        <p:nvPicPr>
          <p:cNvPr id="1029" name="Picture 5" descr="C:\Users\ibrahim\Documents\Teaching cases\Neuro\Brain\tumors\Breast Ca mets brain scalp\769630-CXR-1.jpg"/>
          <p:cNvPicPr>
            <a:picLocks noChangeAspect="1" noChangeArrowheads="1"/>
          </p:cNvPicPr>
          <p:nvPr/>
        </p:nvPicPr>
        <p:blipFill>
          <a:blip r:embed="rId5" cstate="print"/>
          <a:srcRect l="19654" b="32625"/>
          <a:stretch>
            <a:fillRect/>
          </a:stretch>
        </p:blipFill>
        <p:spPr bwMode="auto">
          <a:xfrm>
            <a:off x="1847933" y="3487527"/>
            <a:ext cx="4023334" cy="3370473"/>
          </a:xfrm>
          <a:prstGeom prst="rect">
            <a:avLst/>
          </a:prstGeom>
          <a:noFill/>
        </p:spPr>
      </p:pic>
      <p:pic>
        <p:nvPicPr>
          <p:cNvPr id="1030" name="Picture 6" descr="C:\Users\ibrahim\Documents\Teaching cases\Neuro\Brain\tumors\Breast Ca mets brain scalp\769630-CTlung-3.jpg"/>
          <p:cNvPicPr>
            <a:picLocks noChangeAspect="1" noChangeArrowheads="1"/>
          </p:cNvPicPr>
          <p:nvPr/>
        </p:nvPicPr>
        <p:blipFill>
          <a:blip r:embed="rId6" cstate="print"/>
          <a:srcRect t="7534" r="2723" b="17466"/>
          <a:stretch>
            <a:fillRect/>
          </a:stretch>
        </p:blipFill>
        <p:spPr bwMode="auto">
          <a:xfrm>
            <a:off x="5954308" y="3470686"/>
            <a:ext cx="4393447" cy="338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00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diographics.rsna.org/content/27/4/1087/F7.large.jpg"/>
          <p:cNvPicPr>
            <a:picLocks noChangeAspect="1" noChangeArrowheads="1"/>
          </p:cNvPicPr>
          <p:nvPr/>
        </p:nvPicPr>
        <p:blipFill>
          <a:blip r:embed="rId2" cstate="print"/>
          <a:srcRect l="9091" t="5109"/>
          <a:stretch>
            <a:fillRect/>
          </a:stretch>
        </p:blipFill>
        <p:spPr bwMode="auto">
          <a:xfrm>
            <a:off x="5188955" y="163430"/>
            <a:ext cx="3486046" cy="38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radiographics.rsna.org/content/27/4/1087/F8.large.jpg"/>
          <p:cNvPicPr>
            <a:picLocks noChangeAspect="1" noChangeArrowheads="1"/>
          </p:cNvPicPr>
          <p:nvPr/>
        </p:nvPicPr>
        <p:blipFill>
          <a:blip r:embed="rId3" cstate="print"/>
          <a:srcRect l="4961" r="4819" b="8423"/>
          <a:stretch>
            <a:fillRect/>
          </a:stretch>
        </p:blipFill>
        <p:spPr bwMode="auto">
          <a:xfrm>
            <a:off x="8422641" y="2840744"/>
            <a:ext cx="3594734" cy="38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157" y="1119813"/>
            <a:ext cx="4538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lesion on this MRI is: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Pituitary adenoma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Craniopharyngioma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Meningioma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Glioblastoma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multiforme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r004img00008"/>
          <p:cNvPicPr>
            <a:picLocks noChangeAspect="1" noChangeArrowheads="1"/>
          </p:cNvPicPr>
          <p:nvPr/>
        </p:nvPicPr>
        <p:blipFill>
          <a:blip r:embed="rId2" cstate="print">
            <a:lum bright="36000" contrast="54000"/>
          </a:blip>
          <a:srcRect l="21875" t="13670" r="21875" b="22179"/>
          <a:stretch>
            <a:fillRect/>
          </a:stretch>
        </p:blipFill>
        <p:spPr bwMode="auto">
          <a:xfrm>
            <a:off x="361218" y="954157"/>
            <a:ext cx="4898821" cy="49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1" y="1210347"/>
            <a:ext cx="6241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abnormalities on this MRI are due to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Multiple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Meningitis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Brain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Encephalitis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 about the lines of the cervical spine?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Red is intervertebral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Brown is posterior spinous line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Green is spinolaminar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Blue is posterior vertebral line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1" y="245891"/>
            <a:ext cx="3882189" cy="644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3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86" y="226912"/>
            <a:ext cx="3893624" cy="6462444"/>
          </a:xfrm>
          <a:prstGeom prst="rect">
            <a:avLst/>
          </a:prstGeom>
          <a:noFill/>
        </p:spPr>
      </p:pic>
      <p:pic>
        <p:nvPicPr>
          <p:cNvPr id="5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71" y="236856"/>
            <a:ext cx="4113469" cy="64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4734-lipomeningocele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26563" t="6250" r="29688"/>
          <a:stretch>
            <a:fillRect/>
          </a:stretch>
        </p:blipFill>
        <p:spPr bwMode="auto">
          <a:xfrm>
            <a:off x="141605" y="624840"/>
            <a:ext cx="2597150" cy="5564188"/>
          </a:xfrm>
          <a:prstGeom prst="rect">
            <a:avLst/>
          </a:prstGeom>
          <a:noFill/>
        </p:spPr>
      </p:pic>
      <p:pic>
        <p:nvPicPr>
          <p:cNvPr id="3" name="Picture 5" descr="694734-lipomeningocele-2"/>
          <p:cNvPicPr>
            <a:picLocks noChangeAspect="1" noChangeArrowheads="1"/>
          </p:cNvPicPr>
          <p:nvPr/>
        </p:nvPicPr>
        <p:blipFill>
          <a:blip r:embed="rId3" cstate="print"/>
          <a:srcRect l="26563" t="6250" r="29688"/>
          <a:stretch>
            <a:fillRect/>
          </a:stretch>
        </p:blipFill>
        <p:spPr bwMode="auto">
          <a:xfrm>
            <a:off x="2792730" y="623253"/>
            <a:ext cx="2597150" cy="556418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60" y="365125"/>
            <a:ext cx="63347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This MRI of the spine shows: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3119" y="1617079"/>
            <a:ext cx="6070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Meningocele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Extradural</a:t>
            </a:r>
            <a:r>
              <a:rPr lang="en-US" sz="3200" dirty="0" smtClean="0">
                <a:solidFill>
                  <a:schemeClr val="bg1"/>
                </a:solidFill>
              </a:rPr>
              <a:t>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Discitis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Vertebral fusion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8347968" y="482600"/>
            <a:ext cx="3142992" cy="58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3" cstate="print"/>
          <a:srcRect l="18557" r="29897"/>
          <a:stretch>
            <a:fillRect/>
          </a:stretch>
        </p:blipFill>
        <p:spPr bwMode="auto">
          <a:xfrm>
            <a:off x="4638164" y="462280"/>
            <a:ext cx="3000050" cy="5857240"/>
          </a:xfrm>
          <a:prstGeom prst="rect">
            <a:avLst/>
          </a:prstGeom>
          <a:noFill/>
        </p:spPr>
      </p:pic>
      <p:pic>
        <p:nvPicPr>
          <p:cNvPr id="4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4" cstate="print"/>
          <a:srcRect l="20942" r="20419"/>
          <a:stretch>
            <a:fillRect/>
          </a:stretch>
        </p:blipFill>
        <p:spPr bwMode="auto">
          <a:xfrm>
            <a:off x="759882" y="482600"/>
            <a:ext cx="3338092" cy="5826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7040" y="62788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40" y="626872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080" y="62280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96" y="775648"/>
            <a:ext cx="10883846" cy="548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512" y="543560"/>
            <a:ext cx="3840328" cy="5166360"/>
          </a:xfrm>
          <a:prstGeom prst="rect">
            <a:avLst/>
          </a:prstGeom>
          <a:noFill/>
        </p:spPr>
      </p:pic>
      <p:pic>
        <p:nvPicPr>
          <p:cNvPr id="3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 b="8619"/>
          <a:stretch>
            <a:fillRect/>
          </a:stretch>
        </p:blipFill>
        <p:spPr bwMode="auto">
          <a:xfrm>
            <a:off x="599994" y="538376"/>
            <a:ext cx="3403046" cy="5161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2560" y="57810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577088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7920" y="1666240"/>
            <a:ext cx="2895600" cy="2174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difference?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 cstate="print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 cstate="print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 cstate="print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20160"/>
            <a:ext cx="8097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MRI shows an infarction in the right basal ganglia.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infarction is: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Acute (recent)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Chronic (old)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Hemorrhagic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In PCA territory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 cstate="print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 cstate="print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 cstate="print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60" y="396240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patient is most likely to have: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monoplegia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hemiplegia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</a:rPr>
              <a:t>Diplegia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No symptoms</a:t>
            </a:r>
          </a:p>
          <a:p>
            <a:pPr marL="800100" lvl="1" indent="-342900">
              <a:buFont typeface="+mj-lt"/>
              <a:buAutoNum type="alphaU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60" y="416560"/>
            <a:ext cx="4933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Subdural hematoma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Subarachnoid hemorrhage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Intra ventricular 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hemorrhage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"/>
          <p:cNvPicPr>
            <a:picLocks noChangeAspect="1" noChangeArrowheads="1"/>
          </p:cNvPicPr>
          <p:nvPr/>
        </p:nvPicPr>
        <p:blipFill>
          <a:blip r:embed="rId2" cstate="print"/>
          <a:srcRect r="18979" b="37309"/>
          <a:stretch>
            <a:fillRect/>
          </a:stretch>
        </p:blipFill>
        <p:spPr bwMode="auto">
          <a:xfrm>
            <a:off x="318770" y="661225"/>
            <a:ext cx="463931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The hematoma pointed by the arrow is: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subdural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subdural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None of the above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5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407669" y="492760"/>
            <a:ext cx="4633241" cy="59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PCA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ACA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Subarachnoid bleeding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Meningioma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Abscess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465" y="2428855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795981"/>
            <a:ext cx="5855524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Frontal horn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527628"/>
            <a:ext cx="5855524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B. Head of caudate </a:t>
            </a:r>
            <a:r>
              <a:rPr lang="en-US" dirty="0" err="1" smtClean="0">
                <a:solidFill>
                  <a:schemeClr val="bg1"/>
                </a:solidFill>
              </a:rPr>
              <a:t>nucelus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756225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C. Anterior Limb of internal capsule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567384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D. </a:t>
            </a:r>
            <a:r>
              <a:rPr lang="en-US" dirty="0" err="1" smtClean="0">
                <a:solidFill>
                  <a:schemeClr val="bg1"/>
                </a:solidFill>
              </a:rPr>
              <a:t>Lentiform</a:t>
            </a:r>
            <a:r>
              <a:rPr lang="en-US" dirty="0" smtClean="0">
                <a:solidFill>
                  <a:schemeClr val="bg1"/>
                </a:solidFill>
              </a:rPr>
              <a:t> nucleus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517689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E. Posterior Limb of internal capsule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9574" y="365126"/>
            <a:ext cx="4074226" cy="84615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Name the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275" y="1776103"/>
            <a:ext cx="5855524" cy="4351338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F. Third ventricle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1" y="201880"/>
            <a:ext cx="5161234" cy="64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535</Words>
  <Application>Microsoft Office PowerPoint</Application>
  <PresentationFormat>Custom</PresentationFormat>
  <Paragraphs>185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Neuroradiology  interactive lecture</vt:lpstr>
      <vt:lpstr>Skull X-RAY LAT. VIEW</vt:lpstr>
      <vt:lpstr>Name the structure</vt:lpstr>
      <vt:lpstr>Name the structure</vt:lpstr>
      <vt:lpstr>Name the structure</vt:lpstr>
      <vt:lpstr>Name the structure</vt:lpstr>
      <vt:lpstr>Name the structure</vt:lpstr>
      <vt:lpstr>Name the structure</vt:lpstr>
      <vt:lpstr>Name the structure</vt:lpstr>
      <vt:lpstr>Name the structure</vt:lpstr>
      <vt:lpstr>Name the structure</vt:lpstr>
      <vt:lpstr>Name the structure</vt:lpstr>
      <vt:lpstr>Which is true in CT?</vt:lpstr>
      <vt:lpstr>Which is true in CT?</vt:lpstr>
      <vt:lpstr>Slide 15</vt:lpstr>
      <vt:lpstr>Slide 16</vt:lpstr>
      <vt:lpstr>Contraindication of MRI include all the following EXCEPT:</vt:lpstr>
      <vt:lpstr>Brain MRI diffusion (DWI) is particularly helpful in assessment of:</vt:lpstr>
      <vt:lpstr>Slide 19</vt:lpstr>
      <vt:lpstr>Which of the following is true?</vt:lpstr>
      <vt:lpstr>An MRI showed intra-axial lesion that is necrotic, irregular, strongly enhancing, and crossing midline.  This lesion is most likely:</vt:lpstr>
      <vt:lpstr>An MRI showed intra-axial lesion that is necrotic, irregular, strongly enhancing, and crossing midline.  This lesion is most likely:</vt:lpstr>
      <vt:lpstr>The lesion on this CT is:</vt:lpstr>
      <vt:lpstr>The lesion on this MRI is:</vt:lpstr>
      <vt:lpstr>Slide 25</vt:lpstr>
      <vt:lpstr>Slide 26</vt:lpstr>
      <vt:lpstr>Slide 27</vt:lpstr>
      <vt:lpstr>Which of the following is true about the lines of the cervical spine?</vt:lpstr>
      <vt:lpstr>Slide 29</vt:lpstr>
      <vt:lpstr>This MRI of the spine shows: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Al-Orainy Ibrahim</dc:creator>
  <cp:lastModifiedBy>Dr.Sajjad</cp:lastModifiedBy>
  <cp:revision>27</cp:revision>
  <dcterms:created xsi:type="dcterms:W3CDTF">2014-04-17T06:46:43Z</dcterms:created>
  <dcterms:modified xsi:type="dcterms:W3CDTF">2015-04-05T09:01:37Z</dcterms:modified>
</cp:coreProperties>
</file>