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9.xml" ContentType="application/vnd.openxmlformats-officedocument.presentationml.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Override PartName="/ppt/slides/slide89.xml" ContentType="application/vnd.openxmlformats-officedocument.presentationml.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91"/>
  </p:notesMasterIdLst>
  <p:sldIdLst>
    <p:sldId id="296" r:id="rId2"/>
    <p:sldId id="348" r:id="rId3"/>
    <p:sldId id="353" r:id="rId4"/>
    <p:sldId id="262" r:id="rId5"/>
    <p:sldId id="263" r:id="rId6"/>
    <p:sldId id="267" r:id="rId7"/>
    <p:sldId id="269" r:id="rId8"/>
    <p:sldId id="272" r:id="rId9"/>
    <p:sldId id="355" r:id="rId10"/>
    <p:sldId id="357" r:id="rId11"/>
    <p:sldId id="358" r:id="rId12"/>
    <p:sldId id="359" r:id="rId13"/>
    <p:sldId id="361" r:id="rId14"/>
    <p:sldId id="362" r:id="rId15"/>
    <p:sldId id="363" r:id="rId16"/>
    <p:sldId id="364" r:id="rId17"/>
    <p:sldId id="365" r:id="rId18"/>
    <p:sldId id="366" r:id="rId19"/>
    <p:sldId id="367" r:id="rId20"/>
    <p:sldId id="371" r:id="rId21"/>
    <p:sldId id="372" r:id="rId22"/>
    <p:sldId id="349" r:id="rId23"/>
    <p:sldId id="374" r:id="rId24"/>
    <p:sldId id="373" r:id="rId25"/>
    <p:sldId id="444" r:id="rId26"/>
    <p:sldId id="445" r:id="rId27"/>
    <p:sldId id="446" r:id="rId28"/>
    <p:sldId id="447" r:id="rId29"/>
    <p:sldId id="448" r:id="rId30"/>
    <p:sldId id="449" r:id="rId31"/>
    <p:sldId id="375" r:id="rId32"/>
    <p:sldId id="393" r:id="rId33"/>
    <p:sldId id="394" r:id="rId34"/>
    <p:sldId id="395" r:id="rId35"/>
    <p:sldId id="396" r:id="rId36"/>
    <p:sldId id="397" r:id="rId37"/>
    <p:sldId id="398" r:id="rId38"/>
    <p:sldId id="399" r:id="rId39"/>
    <p:sldId id="400" r:id="rId40"/>
    <p:sldId id="401" r:id="rId41"/>
    <p:sldId id="402" r:id="rId42"/>
    <p:sldId id="391" r:id="rId43"/>
    <p:sldId id="392" r:id="rId44"/>
    <p:sldId id="286" r:id="rId45"/>
    <p:sldId id="287" r:id="rId46"/>
    <p:sldId id="288" r:id="rId47"/>
    <p:sldId id="289" r:id="rId48"/>
    <p:sldId id="290" r:id="rId49"/>
    <p:sldId id="403" r:id="rId50"/>
    <p:sldId id="404" r:id="rId51"/>
    <p:sldId id="406" r:id="rId52"/>
    <p:sldId id="407" r:id="rId53"/>
    <p:sldId id="408" r:id="rId54"/>
    <p:sldId id="409" r:id="rId55"/>
    <p:sldId id="410" r:id="rId56"/>
    <p:sldId id="411" r:id="rId57"/>
    <p:sldId id="412" r:id="rId58"/>
    <p:sldId id="413" r:id="rId59"/>
    <p:sldId id="414" r:id="rId60"/>
    <p:sldId id="415" r:id="rId61"/>
    <p:sldId id="416" r:id="rId62"/>
    <p:sldId id="417" r:id="rId63"/>
    <p:sldId id="418" r:id="rId64"/>
    <p:sldId id="419" r:id="rId65"/>
    <p:sldId id="420" r:id="rId66"/>
    <p:sldId id="421" r:id="rId67"/>
    <p:sldId id="422" r:id="rId68"/>
    <p:sldId id="423" r:id="rId69"/>
    <p:sldId id="424" r:id="rId70"/>
    <p:sldId id="425" r:id="rId71"/>
    <p:sldId id="426" r:id="rId72"/>
    <p:sldId id="427" r:id="rId73"/>
    <p:sldId id="428" r:id="rId74"/>
    <p:sldId id="429" r:id="rId75"/>
    <p:sldId id="430" r:id="rId76"/>
    <p:sldId id="431" r:id="rId77"/>
    <p:sldId id="432" r:id="rId78"/>
    <p:sldId id="433" r:id="rId79"/>
    <p:sldId id="434" r:id="rId80"/>
    <p:sldId id="435" r:id="rId81"/>
    <p:sldId id="436" r:id="rId82"/>
    <p:sldId id="437" r:id="rId83"/>
    <p:sldId id="438" r:id="rId84"/>
    <p:sldId id="439" r:id="rId85"/>
    <p:sldId id="440" r:id="rId86"/>
    <p:sldId id="441" r:id="rId87"/>
    <p:sldId id="442" r:id="rId88"/>
    <p:sldId id="443" r:id="rId89"/>
    <p:sldId id="354" r:id="rId9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snapToObjects="1">
      <p:cViewPr>
        <p:scale>
          <a:sx n="107" d="100"/>
          <a:sy n="107" d="100"/>
        </p:scale>
        <p:origin x="-294" y="80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3576"/>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8CECA00-6932-8548-B9F8-575CC2FF4DFE}" type="datetimeFigureOut">
              <a:rPr lang="en-US" smtClean="0"/>
              <a:pPr/>
              <a:t>11/21/2014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0D454AA-BEB8-3C45-8DAF-13F4524E5B46}" type="slidenum">
              <a:rPr lang="en-US" smtClean="0"/>
              <a:pPr/>
              <a:t>‹#›</a:t>
            </a:fld>
            <a:endParaRPr lang="en-US"/>
          </a:p>
        </p:txBody>
      </p:sp>
    </p:spTree>
    <p:extLst>
      <p:ext uri="{BB962C8B-B14F-4D97-AF65-F5344CB8AC3E}">
        <p14:creationId xmlns:p14="http://schemas.microsoft.com/office/powerpoint/2010/main" xmlns="" val="225744598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p>
            <a:fld id="{351B8C9F-9711-7A40-BE1F-DA85A32C45A9}" type="slidenum">
              <a:rPr lang="en-US"/>
              <a:pPr/>
              <a:t>2</a:t>
            </a:fld>
            <a:endParaRPr lang="en-US"/>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ln/>
        </p:spPr>
        <p:txBody>
          <a:bodyPr/>
          <a:lstStyle/>
          <a:p>
            <a:pPr eaLnBrk="1" hangingPunct="1"/>
            <a:r>
              <a:rPr lang="en-US" b="1">
                <a:latin typeface="Arial" pitchFamily="-105" charset="0"/>
                <a:ea typeface="Arial" pitchFamily="-105" charset="0"/>
                <a:cs typeface="Arial" pitchFamily="-105" charset="0"/>
              </a:rPr>
              <a:t>ULTRASOUND:</a:t>
            </a:r>
            <a:endParaRPr lang="en-US">
              <a:latin typeface="Arial" pitchFamily="-105" charset="0"/>
              <a:ea typeface="Arial" pitchFamily="-105" charset="0"/>
              <a:cs typeface="Arial" pitchFamily="-105" charset="0"/>
            </a:endParaRPr>
          </a:p>
          <a:p>
            <a:pPr eaLnBrk="1" hangingPunct="1"/>
            <a:r>
              <a:rPr lang="en-US">
                <a:latin typeface="Arial" pitchFamily="-105" charset="0"/>
                <a:ea typeface="Arial" pitchFamily="-105" charset="0"/>
                <a:cs typeface="Arial" pitchFamily="-105" charset="0"/>
              </a:rPr>
              <a:t>Over the past several years, ultrasound has made an enormous impact in the field of radiology, however it is only rarely used its skeletal radiology.  It has a various inherit advantages, it is relatively inexpensive, allows comparison with the opposite side, normal side, uses no ionizing radiation, and can be performed at bed side or in the operating room.  It is a non invasive modality, relying upon the interaction of propagated soundwaves with tissue interface in the body whenever the direct pulsating of sound waves encounters an interface of tissue an acoustic impedence reflection or refraction occurs.  The sound waves reflected back through the ultrasound transducer are recorded and converted into images.  Applications of ultrasound in orthopaedics include evaluation of the rotator cuff, injuries to various tendons,  e.g.  the achilles tendons, and occasionally soft tissue tumors such as hemangioma.</a:t>
            </a:r>
          </a:p>
          <a:p>
            <a:pPr eaLnBrk="1" hangingPunct="1"/>
            <a:r>
              <a:rPr lang="en-US">
                <a:latin typeface="Arial" pitchFamily="-105" charset="0"/>
                <a:ea typeface="Arial" pitchFamily="-105" charset="0"/>
                <a:cs typeface="Arial" pitchFamily="-105" charset="0"/>
              </a:rPr>
              <a:t>The most effective application however is in evaluation of the infant hip for which ultrasound has become the imaging modality of choice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p>
            <a:fld id="{47F3A310-47A8-944D-ACC9-9737FBA23648}" type="slidenum">
              <a:rPr lang="en-US"/>
              <a:pPr/>
              <a:t>23</a:t>
            </a:fld>
            <a:endParaRPr lang="en-US"/>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a:ln/>
        </p:spPr>
        <p:txBody>
          <a:bodyPr/>
          <a:lstStyle/>
          <a:p>
            <a:pPr eaLnBrk="1" hangingPunct="1"/>
            <a:r>
              <a:rPr lang="en-US" b="1">
                <a:latin typeface="Arial" pitchFamily="-105" charset="0"/>
                <a:ea typeface="Arial" pitchFamily="-105" charset="0"/>
                <a:cs typeface="Arial" pitchFamily="-105" charset="0"/>
              </a:rPr>
              <a:t>COMPUTED TOMOGRAPHY</a:t>
            </a:r>
            <a:r>
              <a:rPr lang="en-US">
                <a:latin typeface="Arial" pitchFamily="-105" charset="0"/>
                <a:ea typeface="Arial" pitchFamily="-105" charset="0"/>
                <a:cs typeface="Arial" pitchFamily="-105" charset="0"/>
              </a:rPr>
              <a:t>:</a:t>
            </a:r>
          </a:p>
          <a:p>
            <a:pPr eaLnBrk="1" hangingPunct="1"/>
            <a:r>
              <a:rPr lang="en-US">
                <a:latin typeface="Arial" pitchFamily="-105" charset="0"/>
                <a:ea typeface="Arial" pitchFamily="-105" charset="0"/>
                <a:cs typeface="Arial" pitchFamily="-105" charset="0"/>
              </a:rPr>
              <a:t>CT is radiological modality containing an x-ray source, detectors and the computer data processing system.  The essential component of a CT system include a circular scanning gantry which holds the x-ray tube,  and imaging sensors, a table for a patient, an x-ray generator and a computerized data processing unit.  The patient lies on the table and is placed inside the gantry.</a:t>
            </a:r>
          </a:p>
          <a:p>
            <a:pPr eaLnBrk="1" hangingPunct="1"/>
            <a:r>
              <a:rPr lang="en-US">
                <a:latin typeface="Arial" pitchFamily="-105" charset="0"/>
                <a:ea typeface="Arial" pitchFamily="-105" charset="0"/>
                <a:cs typeface="Arial" pitchFamily="-105" charset="0"/>
              </a:rPr>
              <a:t>The x-ray tube is rotated 3600  around the patient while the computer collects the data and formulates an axial image or slice.  Each cross sectional slice represents a thickness between 3mm in 1.5cm of body tissue.</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0D454AA-BEB8-3C45-8DAF-13F4524E5B46}" type="slidenum">
              <a:rPr lang="en-US" smtClean="0"/>
              <a:pPr/>
              <a:t>40</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p>
            <a:fld id="{DEF2596E-8287-0943-B36D-CD149E3F83A6}" type="slidenum">
              <a:rPr lang="en-US"/>
              <a:pPr/>
              <a:t>42</a:t>
            </a:fld>
            <a:endParaRPr lang="en-US"/>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p:spPr>
        <p:txBody>
          <a:bodyPr/>
          <a:lstStyle/>
          <a:p>
            <a:pPr eaLnBrk="1" hangingPunct="1"/>
            <a:r>
              <a:rPr lang="en-US" b="1">
                <a:latin typeface="Arial" pitchFamily="-105" charset="0"/>
                <a:ea typeface="Arial" pitchFamily="-105" charset="0"/>
                <a:cs typeface="Arial" pitchFamily="-105" charset="0"/>
              </a:rPr>
              <a:t>MAGNETIC RESONANCE IMAGING:</a:t>
            </a:r>
            <a:endParaRPr lang="en-US">
              <a:latin typeface="Arial" pitchFamily="-105" charset="0"/>
              <a:ea typeface="Arial" pitchFamily="-105" charset="0"/>
              <a:cs typeface="Arial" pitchFamily="-105" charset="0"/>
            </a:endParaRPr>
          </a:p>
          <a:p>
            <a:pPr eaLnBrk="1" hangingPunct="1"/>
            <a:r>
              <a:rPr lang="en-US">
                <a:latin typeface="Arial" pitchFamily="-105" charset="0"/>
                <a:ea typeface="Arial" pitchFamily="-105" charset="0"/>
                <a:cs typeface="Arial" pitchFamily="-105" charset="0"/>
              </a:rPr>
              <a:t>MRI is based upon the remission of an absorb radio frequency signal while the patient is in a strong magnetic field.  An external magnetic field is usually generated by a magnet with field strength of 0.2 to 1.5 Tesla.  The system includes a magnet, RF coils (Transmitter and receiver), gradient coils,  and a computer display unit with digital storage facilities.  The principle  of MRI cannot be discussed in detail.</a:t>
            </a:r>
          </a:p>
          <a:p>
            <a:pPr eaLnBrk="1" hangingPunct="1"/>
            <a:r>
              <a:rPr lang="en-US">
                <a:latin typeface="Arial" pitchFamily="-105" charset="0"/>
                <a:ea typeface="Arial" pitchFamily="-105" charset="0"/>
                <a:cs typeface="Arial" pitchFamily="-105" charset="0"/>
              </a:rPr>
              <a:t>The musculoskeletal system is ideally suited for evaluation by MRI since different tissue displayed different signal intensities on  T1 &amp; T2 weighted images.  The images displayed may have a low signal intensity, intermediate signal intensity, or high signal intensity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3A64CEB-7862-4443-BA60-5D76CC6B21F6}" type="datetimeFigureOut">
              <a:rPr lang="en-US" smtClean="0"/>
              <a:pPr/>
              <a:t>11/21/2014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95BF87-BA67-AC40-8107-8445A14EEF78}"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3A64CEB-7862-4443-BA60-5D76CC6B21F6}" type="datetimeFigureOut">
              <a:rPr lang="en-US" smtClean="0"/>
              <a:pPr/>
              <a:t>11/21/2014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95BF87-BA67-AC40-8107-8445A14EEF78}"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3A64CEB-7862-4443-BA60-5D76CC6B21F6}" type="datetimeFigureOut">
              <a:rPr lang="en-US" smtClean="0"/>
              <a:pPr/>
              <a:t>11/21/2014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95BF87-BA67-AC40-8107-8445A14EEF78}"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5225"/>
            <a:ext cx="2133600" cy="476250"/>
          </a:xfrm>
        </p:spPr>
        <p:txBody>
          <a:bodyPr/>
          <a:lstStyle>
            <a:lvl1pPr>
              <a:defRPr smtClean="0"/>
            </a:lvl1pPr>
          </a:lstStyle>
          <a:p>
            <a:fld id="{EC4E9162-42C9-CD49-AED2-523C12E28ECD}" type="slidenum">
              <a:rPr lang="ar-SA"/>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245225"/>
            <a:ext cx="2133600" cy="476250"/>
          </a:xfrm>
        </p:spPr>
        <p:txBody>
          <a:bodyPr/>
          <a:lstStyle>
            <a:lvl1pPr>
              <a:defRPr/>
            </a:lvl1pPr>
          </a:lstStyle>
          <a:p>
            <a:endParaRPr lang="en-US"/>
          </a:p>
        </p:txBody>
      </p:sp>
      <p:sp>
        <p:nvSpPr>
          <p:cNvPr id="8" name="Footer Placeholder 7"/>
          <p:cNvSpPr>
            <a:spLocks noGrp="1"/>
          </p:cNvSpPr>
          <p:nvPr>
            <p:ph type="ftr" sz="quarter" idx="11"/>
          </p:nvPr>
        </p:nvSpPr>
        <p:spPr>
          <a:xfrm>
            <a:off x="3124200" y="6245225"/>
            <a:ext cx="2895600" cy="476250"/>
          </a:xfrm>
        </p:spPr>
        <p:txBody>
          <a:bodyPr/>
          <a:lstStyle>
            <a:lvl1pPr>
              <a:defRPr/>
            </a:lvl1pPr>
          </a:lstStyle>
          <a:p>
            <a:endParaRPr lang="en-US"/>
          </a:p>
        </p:txBody>
      </p:sp>
      <p:sp>
        <p:nvSpPr>
          <p:cNvPr id="9" name="Slide Number Placeholder 8"/>
          <p:cNvSpPr>
            <a:spLocks noGrp="1"/>
          </p:cNvSpPr>
          <p:nvPr>
            <p:ph type="sldNum" sz="quarter" idx="12"/>
          </p:nvPr>
        </p:nvSpPr>
        <p:spPr>
          <a:xfrm>
            <a:off x="6553200" y="6245225"/>
            <a:ext cx="2133600" cy="476250"/>
          </a:xfrm>
        </p:spPr>
        <p:txBody>
          <a:bodyPr/>
          <a:lstStyle>
            <a:lvl1pPr>
              <a:defRPr smtClean="0"/>
            </a:lvl1pPr>
          </a:lstStyle>
          <a:p>
            <a:fld id="{545BBC4B-FBDE-4D4B-A44F-76EE2F9EB765}" type="slidenum">
              <a:rPr lang="ar-SA"/>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3A64CEB-7862-4443-BA60-5D76CC6B21F6}" type="datetimeFigureOut">
              <a:rPr lang="en-US" smtClean="0"/>
              <a:pPr/>
              <a:t>11/21/2014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95BF87-BA67-AC40-8107-8445A14EEF78}"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3A64CEB-7862-4443-BA60-5D76CC6B21F6}" type="datetimeFigureOut">
              <a:rPr lang="en-US" smtClean="0"/>
              <a:pPr/>
              <a:t>11/21/2014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95BF87-BA67-AC40-8107-8445A14EEF78}"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3A64CEB-7862-4443-BA60-5D76CC6B21F6}" type="datetimeFigureOut">
              <a:rPr lang="en-US" smtClean="0"/>
              <a:pPr/>
              <a:t>11/21/2014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95BF87-BA67-AC40-8107-8445A14EEF78}"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3A64CEB-7862-4443-BA60-5D76CC6B21F6}" type="datetimeFigureOut">
              <a:rPr lang="en-US" smtClean="0"/>
              <a:pPr/>
              <a:t>11/21/2014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D95BF87-BA67-AC40-8107-8445A14EEF78}"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3A64CEB-7862-4443-BA60-5D76CC6B21F6}" type="datetimeFigureOut">
              <a:rPr lang="en-US" smtClean="0"/>
              <a:pPr/>
              <a:t>11/21/2014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D95BF87-BA67-AC40-8107-8445A14EEF78}"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A64CEB-7862-4443-BA60-5D76CC6B21F6}" type="datetimeFigureOut">
              <a:rPr lang="en-US" smtClean="0"/>
              <a:pPr/>
              <a:t>11/21/2014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D95BF87-BA67-AC40-8107-8445A14EEF78}"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3A64CEB-7862-4443-BA60-5D76CC6B21F6}" type="datetimeFigureOut">
              <a:rPr lang="en-US" smtClean="0"/>
              <a:pPr/>
              <a:t>11/21/2014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95BF87-BA67-AC40-8107-8445A14EEF78}"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3A64CEB-7862-4443-BA60-5D76CC6B21F6}" type="datetimeFigureOut">
              <a:rPr lang="en-US" smtClean="0"/>
              <a:pPr/>
              <a:t>11/21/2014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95BF87-BA67-AC40-8107-8445A14EEF78}"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A64CEB-7862-4443-BA60-5D76CC6B21F6}" type="datetimeFigureOut">
              <a:rPr lang="en-US" smtClean="0"/>
              <a:pPr/>
              <a:t>11/21/2014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95BF87-BA67-AC40-8107-8445A14EEF78}"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3" r:id="rId13"/>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hyperlink" Target="http://refindia.net/rindia/cartoons/images/cartoon_030210_b.jpg" TargetMode="External"/><Relationship Id="rId2" Type="http://schemas.openxmlformats.org/officeDocument/2006/relationships/image" Target="../media/image25.jpeg"/><Relationship Id="rId1" Type="http://schemas.openxmlformats.org/officeDocument/2006/relationships/slideLayout" Target="../slideLayouts/slideLayout4.xml"/><Relationship Id="rId5" Type="http://schemas.openxmlformats.org/officeDocument/2006/relationships/image" Target="../media/image27.jpeg"/><Relationship Id="rId4" Type="http://schemas.openxmlformats.org/officeDocument/2006/relationships/image" Target="../media/image26.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www.radiologyinfo.org/en/glossary/glossary1.cfm?Term=diverticulitis" TargetMode="External"/><Relationship Id="rId2" Type="http://schemas.openxmlformats.org/officeDocument/2006/relationships/hyperlink" Target="http://www.radiologyinfo.org/en/glossary/glossary1.cfm?term=bowel" TargetMode="External"/><Relationship Id="rId1" Type="http://schemas.openxmlformats.org/officeDocument/2006/relationships/slideLayout" Target="../slideLayouts/slideLayout2.xml"/><Relationship Id="rId4" Type="http://schemas.openxmlformats.org/officeDocument/2006/relationships/hyperlink" Target="http://www.radiologyinfo.org/en/glossary/glossary1.cfm?Term=appendicitis"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3.xml"/><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smtClean="0">
                <a:solidFill>
                  <a:srgbClr val="FFFF00"/>
                </a:solidFill>
              </a:rPr>
              <a:t>IMAGING INVESTIGATION AND DISEASES HEPATOBILIARY SYSTEM</a:t>
            </a:r>
            <a:br>
              <a:rPr lang="en-US" dirty="0" smtClean="0">
                <a:solidFill>
                  <a:srgbClr val="FFFF00"/>
                </a:solidFill>
              </a:rPr>
            </a:br>
            <a:r>
              <a:rPr lang="en-US" dirty="0" smtClean="0">
                <a:solidFill>
                  <a:schemeClr val="bg1"/>
                </a:solidFill>
              </a:rPr>
              <a:t/>
            </a:r>
            <a:br>
              <a:rPr lang="en-US" dirty="0" smtClean="0">
                <a:solidFill>
                  <a:schemeClr val="bg1"/>
                </a:solidFill>
              </a:rPr>
            </a:br>
            <a:r>
              <a:rPr lang="en-US" dirty="0" smtClean="0">
                <a:solidFill>
                  <a:schemeClr val="bg1"/>
                </a:solidFill>
              </a:rPr>
              <a:t> </a:t>
            </a:r>
            <a:endParaRPr lang="en-US" dirty="0">
              <a:solidFill>
                <a:srgbClr val="FFFF00"/>
              </a:solidFill>
            </a:endParaRPr>
          </a:p>
        </p:txBody>
      </p:sp>
      <p:sp>
        <p:nvSpPr>
          <p:cNvPr id="3" name="Content Placeholder 2"/>
          <p:cNvSpPr>
            <a:spLocks noGrp="1"/>
          </p:cNvSpPr>
          <p:nvPr>
            <p:ph type="subTitle" idx="1"/>
          </p:nvPr>
        </p:nvSpPr>
        <p:spPr/>
        <p:txBody>
          <a:bodyPr>
            <a:normAutofit/>
          </a:bodyPr>
          <a:lstStyle/>
          <a:p>
            <a:endParaRPr lang="en-US" b="1" i="1" dirty="0" smtClean="0">
              <a:solidFill>
                <a:schemeClr val="bg1"/>
              </a:solidFill>
              <a:latin typeface="Freestyle Script" pitchFamily="66" charset="0"/>
            </a:endParaRPr>
          </a:p>
          <a:p>
            <a:r>
              <a:rPr lang="en-US" b="1" i="1" dirty="0" err="1" smtClean="0">
                <a:solidFill>
                  <a:schemeClr val="bg1"/>
                </a:solidFill>
                <a:latin typeface="Freestyle Script" pitchFamily="66" charset="0"/>
              </a:rPr>
              <a:t>Sadeq</a:t>
            </a:r>
            <a:r>
              <a:rPr lang="en-US" b="1" i="1" dirty="0" smtClean="0">
                <a:solidFill>
                  <a:schemeClr val="bg1"/>
                </a:solidFill>
                <a:latin typeface="Freestyle Script" pitchFamily="66" charset="0"/>
              </a:rPr>
              <a:t> </a:t>
            </a:r>
            <a:r>
              <a:rPr lang="en-US" b="1" i="1" dirty="0" err="1" smtClean="0">
                <a:solidFill>
                  <a:schemeClr val="bg1"/>
                </a:solidFill>
                <a:latin typeface="Freestyle Script" pitchFamily="66" charset="0"/>
              </a:rPr>
              <a:t>Alshami</a:t>
            </a:r>
            <a:r>
              <a:rPr lang="en-US" b="1" i="1" dirty="0" smtClean="0">
                <a:solidFill>
                  <a:schemeClr val="bg1"/>
                </a:solidFill>
                <a:latin typeface="Freestyle Script" pitchFamily="66" charset="0"/>
              </a:rPr>
              <a:t> Assistant Prof. of Radiology</a:t>
            </a:r>
            <a:endParaRPr lang="en-US" b="1" i="1" dirty="0">
              <a:solidFill>
                <a:schemeClr val="bg1"/>
              </a:solidFill>
              <a:latin typeface="Freestyle Script" pitchFamily="66"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952500" y="338158"/>
            <a:ext cx="11049000" cy="6019800"/>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165100" y="304800"/>
            <a:ext cx="8813800" cy="6248400"/>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596900" y="387350"/>
            <a:ext cx="10337800" cy="6083300"/>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1689100" y="203200"/>
            <a:ext cx="12522200" cy="6451600"/>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1155700" y="311150"/>
            <a:ext cx="11455400" cy="6235700"/>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552450" y="323850"/>
            <a:ext cx="10248900" cy="6210300"/>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895350" y="266700"/>
            <a:ext cx="10934700" cy="6324600"/>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317500" y="342900"/>
            <a:ext cx="9779000" cy="6172200"/>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565150" y="234950"/>
            <a:ext cx="10274300" cy="6388100"/>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539750" y="317500"/>
            <a:ext cx="10223500" cy="6223000"/>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normAutofit fontScale="90000"/>
          </a:bodyPr>
          <a:lstStyle/>
          <a:p>
            <a:pPr eaLnBrk="1" hangingPunct="1"/>
            <a:r>
              <a:rPr lang="en-US" sz="4000" b="1">
                <a:solidFill>
                  <a:srgbClr val="FFFF00"/>
                </a:solidFill>
              </a:rPr>
              <a:t>ULTRASOUND:</a:t>
            </a:r>
            <a:r>
              <a:rPr lang="en-US" sz="4000"/>
              <a:t/>
            </a:r>
            <a:br>
              <a:rPr lang="en-US" sz="4000"/>
            </a:br>
            <a:endParaRPr lang="en-US" sz="4000"/>
          </a:p>
        </p:txBody>
      </p:sp>
      <p:sp>
        <p:nvSpPr>
          <p:cNvPr id="39939" name="Rectangle 3"/>
          <p:cNvSpPr>
            <a:spLocks noGrp="1" noChangeArrowheads="1"/>
          </p:cNvSpPr>
          <p:nvPr>
            <p:ph type="body" sz="half" idx="1"/>
          </p:nvPr>
        </p:nvSpPr>
        <p:spPr/>
        <p:txBody>
          <a:bodyPr>
            <a:normAutofit/>
          </a:bodyPr>
          <a:lstStyle/>
          <a:p>
            <a:pPr eaLnBrk="1" hangingPunct="1">
              <a:lnSpc>
                <a:spcPct val="90000"/>
              </a:lnSpc>
              <a:buNone/>
            </a:pPr>
            <a:endParaRPr lang="en-US" sz="2800" dirty="0" smtClean="0">
              <a:solidFill>
                <a:schemeClr val="bg1"/>
              </a:solidFill>
            </a:endParaRPr>
          </a:p>
          <a:p>
            <a:pPr lvl="1" eaLnBrk="1" hangingPunct="1">
              <a:lnSpc>
                <a:spcPct val="90000"/>
              </a:lnSpc>
            </a:pPr>
            <a:r>
              <a:rPr lang="en-US" sz="2400" dirty="0" smtClean="0">
                <a:solidFill>
                  <a:schemeClr val="bg1"/>
                </a:solidFill>
              </a:rPr>
              <a:t>Not expensive</a:t>
            </a:r>
            <a:endParaRPr lang="en-US" sz="2400" dirty="0">
              <a:solidFill>
                <a:schemeClr val="bg1"/>
              </a:solidFill>
            </a:endParaRPr>
          </a:p>
          <a:p>
            <a:pPr lvl="1" eaLnBrk="1" hangingPunct="1">
              <a:lnSpc>
                <a:spcPct val="90000"/>
              </a:lnSpc>
            </a:pPr>
            <a:r>
              <a:rPr lang="en-US" sz="2400" dirty="0">
                <a:solidFill>
                  <a:schemeClr val="bg1"/>
                </a:solidFill>
              </a:rPr>
              <a:t>allows comparison with the opposite side, normal side</a:t>
            </a:r>
          </a:p>
          <a:p>
            <a:pPr lvl="1" eaLnBrk="1" hangingPunct="1">
              <a:lnSpc>
                <a:spcPct val="90000"/>
              </a:lnSpc>
            </a:pPr>
            <a:r>
              <a:rPr lang="en-US" sz="2400" dirty="0">
                <a:solidFill>
                  <a:schemeClr val="bg1"/>
                </a:solidFill>
              </a:rPr>
              <a:t>uses no ionizing radiation, </a:t>
            </a:r>
          </a:p>
          <a:p>
            <a:pPr lvl="1" eaLnBrk="1" hangingPunct="1">
              <a:lnSpc>
                <a:spcPct val="90000"/>
              </a:lnSpc>
            </a:pPr>
            <a:r>
              <a:rPr lang="en-US" sz="2400" dirty="0">
                <a:solidFill>
                  <a:schemeClr val="bg1"/>
                </a:solidFill>
              </a:rPr>
              <a:t>performed at bed side or in the operating room.  </a:t>
            </a:r>
          </a:p>
          <a:p>
            <a:pPr lvl="1" eaLnBrk="1" hangingPunct="1">
              <a:lnSpc>
                <a:spcPct val="90000"/>
              </a:lnSpc>
            </a:pPr>
            <a:r>
              <a:rPr lang="en-US" sz="2400" dirty="0">
                <a:solidFill>
                  <a:schemeClr val="bg1"/>
                </a:solidFill>
              </a:rPr>
              <a:t>It is a non invasive modality</a:t>
            </a:r>
          </a:p>
          <a:p>
            <a:pPr lvl="1" eaLnBrk="1" hangingPunct="1">
              <a:lnSpc>
                <a:spcPct val="90000"/>
              </a:lnSpc>
            </a:pPr>
            <a:endParaRPr lang="en-US" sz="2400" dirty="0">
              <a:solidFill>
                <a:schemeClr val="bg1"/>
              </a:solidFill>
            </a:endParaRPr>
          </a:p>
          <a:p>
            <a:pPr lvl="1" eaLnBrk="1" hangingPunct="1">
              <a:lnSpc>
                <a:spcPct val="90000"/>
              </a:lnSpc>
            </a:pPr>
            <a:endParaRPr lang="en-US" sz="2400" dirty="0"/>
          </a:p>
          <a:p>
            <a:pPr lvl="1" eaLnBrk="1" hangingPunct="1">
              <a:lnSpc>
                <a:spcPct val="90000"/>
              </a:lnSpc>
            </a:pPr>
            <a:endParaRPr lang="en-US" sz="2400" dirty="0"/>
          </a:p>
        </p:txBody>
      </p:sp>
      <p:pic>
        <p:nvPicPr>
          <p:cNvPr id="52228" name="Picture 4" descr="HDI5000_small_schatten"/>
          <p:cNvPicPr>
            <a:picLocks noGrp="1" noChangeAspect="1" noChangeArrowheads="1"/>
          </p:cNvPicPr>
          <p:nvPr>
            <p:ph sz="half" idx="2"/>
          </p:nvPr>
        </p:nvPicPr>
        <p:blipFill>
          <a:blip r:embed="rId3"/>
          <a:srcRect/>
          <a:stretch>
            <a:fillRect/>
          </a:stretch>
        </p:blipFill>
        <p:spPr>
          <a:xfrm>
            <a:off x="5562600" y="1828800"/>
            <a:ext cx="3030538" cy="4495800"/>
          </a:xfrm>
          <a:noFill/>
        </p:spPr>
      </p:pic>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1" presetClass="entr" presetSubtype="0" fill="hold" grpId="0" nodeType="withEffect">
                                  <p:stCondLst>
                                    <p:cond delay="0"/>
                                  </p:stCondLst>
                                  <p:childTnLst>
                                    <p:set>
                                      <p:cBhvr>
                                        <p:cTn id="6" dur="1" fill="hold">
                                          <p:stCondLst>
                                            <p:cond delay="0"/>
                                          </p:stCondLst>
                                        </p:cTn>
                                        <p:tgtEl>
                                          <p:spTgt spid="39938"/>
                                        </p:tgtEl>
                                        <p:attrNameLst>
                                          <p:attrName>style.visibility</p:attrName>
                                        </p:attrNameLst>
                                      </p:cBhvr>
                                      <p:to>
                                        <p:strVal val="visible"/>
                                      </p:to>
                                    </p:set>
                                    <p:animEffect transition="in" filter="fade">
                                      <p:cBhvr>
                                        <p:cTn id="7" dur="768" decel="100000"/>
                                        <p:tgtEl>
                                          <p:spTgt spid="39938"/>
                                        </p:tgtEl>
                                      </p:cBhvr>
                                    </p:animEffect>
                                    <p:animScale>
                                      <p:cBhvr>
                                        <p:cTn id="8" dur="768" decel="100000"/>
                                        <p:tgtEl>
                                          <p:spTgt spid="39938"/>
                                        </p:tgtEl>
                                      </p:cBhvr>
                                      <p:from x="10000" y="10000"/>
                                      <p:to x="200000" y="450000"/>
                                    </p:animScale>
                                    <p:animScale>
                                      <p:cBhvr>
                                        <p:cTn id="9" dur="1230" accel="100000" fill="hold">
                                          <p:stCondLst>
                                            <p:cond delay="768"/>
                                          </p:stCondLst>
                                        </p:cTn>
                                        <p:tgtEl>
                                          <p:spTgt spid="39938"/>
                                        </p:tgtEl>
                                      </p:cBhvr>
                                      <p:from x="200000" y="450000"/>
                                      <p:to x="100000" y="100000"/>
                                    </p:animScale>
                                    <p:set>
                                      <p:cBhvr>
                                        <p:cTn id="10" dur="768" fill="hold"/>
                                        <p:tgtEl>
                                          <p:spTgt spid="39938"/>
                                        </p:tgtEl>
                                        <p:attrNameLst>
                                          <p:attrName>ppt_x</p:attrName>
                                        </p:attrNameLst>
                                      </p:cBhvr>
                                      <p:to>
                                        <p:strVal val="(0.5)"/>
                                      </p:to>
                                    </p:set>
                                    <p:anim from="(0.5)" to="(#ppt_x)" calcmode="lin" valueType="num">
                                      <p:cBhvr>
                                        <p:cTn id="11" dur="1230" accel="100000" fill="hold">
                                          <p:stCondLst>
                                            <p:cond delay="768"/>
                                          </p:stCondLst>
                                        </p:cTn>
                                        <p:tgtEl>
                                          <p:spTgt spid="39938"/>
                                        </p:tgtEl>
                                        <p:attrNameLst>
                                          <p:attrName>ppt_x</p:attrName>
                                        </p:attrNameLst>
                                      </p:cBhvr>
                                    </p:anim>
                                    <p:set>
                                      <p:cBhvr>
                                        <p:cTn id="12" dur="768" fill="hold"/>
                                        <p:tgtEl>
                                          <p:spTgt spid="39938"/>
                                        </p:tgtEl>
                                        <p:attrNameLst>
                                          <p:attrName>ppt_y</p:attrName>
                                        </p:attrNameLst>
                                      </p:cBhvr>
                                      <p:to>
                                        <p:strVal val="(#ppt_y+0.4)"/>
                                      </p:to>
                                    </p:set>
                                    <p:anim from="(#ppt_y+0.4)" to="(#ppt_y)" calcmode="lin" valueType="num">
                                      <p:cBhvr>
                                        <p:cTn id="13" dur="1230" accel="100000" fill="hold">
                                          <p:stCondLst>
                                            <p:cond delay="768"/>
                                          </p:stCondLst>
                                        </p:cTn>
                                        <p:tgtEl>
                                          <p:spTgt spid="39938"/>
                                        </p:tgtEl>
                                        <p:attrNameLst>
                                          <p:attrName>ppt_y</p:attrName>
                                        </p:attrNameLst>
                                      </p:cBhvr>
                                    </p:anim>
                                  </p:childTnLst>
                                </p:cTn>
                              </p:par>
                            </p:childTnLst>
                          </p:cTn>
                        </p:par>
                      </p:childTnLst>
                    </p:cTn>
                  </p:par>
                  <p:par>
                    <p:cTn id="14" fill="hold">
                      <p:stCondLst>
                        <p:cond delay="indefinite"/>
                      </p:stCondLst>
                      <p:childTnLst>
                        <p:par>
                          <p:cTn id="15" fill="hold">
                            <p:stCondLst>
                              <p:cond delay="0"/>
                            </p:stCondLst>
                            <p:childTnLst>
                              <p:par>
                                <p:cTn id="16" presetID="53" presetClass="entr" presetSubtype="0" fill="hold" grpId="0" nodeType="clickEffect">
                                  <p:stCondLst>
                                    <p:cond delay="0"/>
                                  </p:stCondLst>
                                  <p:childTnLst>
                                    <p:set>
                                      <p:cBhvr>
                                        <p:cTn id="17" dur="1" fill="hold">
                                          <p:stCondLst>
                                            <p:cond delay="0"/>
                                          </p:stCondLst>
                                        </p:cTn>
                                        <p:tgtEl>
                                          <p:spTgt spid="39939">
                                            <p:txEl>
                                              <p:pRg st="1" end="1"/>
                                            </p:txEl>
                                          </p:spTgt>
                                        </p:tgtEl>
                                        <p:attrNameLst>
                                          <p:attrName>style.visibility</p:attrName>
                                        </p:attrNameLst>
                                      </p:cBhvr>
                                      <p:to>
                                        <p:strVal val="visible"/>
                                      </p:to>
                                    </p:set>
                                    <p:anim calcmode="lin" valueType="num">
                                      <p:cBhvr>
                                        <p:cTn id="18" dur="500" fill="hold"/>
                                        <p:tgtEl>
                                          <p:spTgt spid="39939">
                                            <p:txEl>
                                              <p:pRg st="1" end="1"/>
                                            </p:txEl>
                                          </p:spTgt>
                                        </p:tgtEl>
                                        <p:attrNameLst>
                                          <p:attrName>ppt_w</p:attrName>
                                        </p:attrNameLst>
                                      </p:cBhvr>
                                      <p:tavLst>
                                        <p:tav tm="0">
                                          <p:val>
                                            <p:fltVal val="0"/>
                                          </p:val>
                                        </p:tav>
                                        <p:tav tm="100000">
                                          <p:val>
                                            <p:strVal val="#ppt_w"/>
                                          </p:val>
                                        </p:tav>
                                      </p:tavLst>
                                    </p:anim>
                                    <p:anim calcmode="lin" valueType="num">
                                      <p:cBhvr>
                                        <p:cTn id="19" dur="500" fill="hold"/>
                                        <p:tgtEl>
                                          <p:spTgt spid="39939">
                                            <p:txEl>
                                              <p:pRg st="1" end="1"/>
                                            </p:txEl>
                                          </p:spTgt>
                                        </p:tgtEl>
                                        <p:attrNameLst>
                                          <p:attrName>ppt_h</p:attrName>
                                        </p:attrNameLst>
                                      </p:cBhvr>
                                      <p:tavLst>
                                        <p:tav tm="0">
                                          <p:val>
                                            <p:fltVal val="0"/>
                                          </p:val>
                                        </p:tav>
                                        <p:tav tm="100000">
                                          <p:val>
                                            <p:strVal val="#ppt_h"/>
                                          </p:val>
                                        </p:tav>
                                      </p:tavLst>
                                    </p:anim>
                                    <p:animEffect transition="in" filter="fade">
                                      <p:cBhvr>
                                        <p:cTn id="20" dur="500"/>
                                        <p:tgtEl>
                                          <p:spTgt spid="39939">
                                            <p:txEl>
                                              <p:pRg st="1" end="1"/>
                                            </p:txEl>
                                          </p:spTgt>
                                        </p:tgtEl>
                                      </p:cBhvr>
                                    </p:animEffect>
                                  </p:childTnLst>
                                </p:cTn>
                              </p:par>
                              <p:par>
                                <p:cTn id="21" presetID="53" presetClass="entr" presetSubtype="0" fill="hold" grpId="0" nodeType="withEffect">
                                  <p:stCondLst>
                                    <p:cond delay="0"/>
                                  </p:stCondLst>
                                  <p:childTnLst>
                                    <p:set>
                                      <p:cBhvr>
                                        <p:cTn id="22" dur="1" fill="hold">
                                          <p:stCondLst>
                                            <p:cond delay="0"/>
                                          </p:stCondLst>
                                        </p:cTn>
                                        <p:tgtEl>
                                          <p:spTgt spid="39939">
                                            <p:txEl>
                                              <p:pRg st="2" end="2"/>
                                            </p:txEl>
                                          </p:spTgt>
                                        </p:tgtEl>
                                        <p:attrNameLst>
                                          <p:attrName>style.visibility</p:attrName>
                                        </p:attrNameLst>
                                      </p:cBhvr>
                                      <p:to>
                                        <p:strVal val="visible"/>
                                      </p:to>
                                    </p:set>
                                    <p:anim calcmode="lin" valueType="num">
                                      <p:cBhvr>
                                        <p:cTn id="23" dur="500" fill="hold"/>
                                        <p:tgtEl>
                                          <p:spTgt spid="39939">
                                            <p:txEl>
                                              <p:pRg st="2" end="2"/>
                                            </p:txEl>
                                          </p:spTgt>
                                        </p:tgtEl>
                                        <p:attrNameLst>
                                          <p:attrName>ppt_w</p:attrName>
                                        </p:attrNameLst>
                                      </p:cBhvr>
                                      <p:tavLst>
                                        <p:tav tm="0">
                                          <p:val>
                                            <p:fltVal val="0"/>
                                          </p:val>
                                        </p:tav>
                                        <p:tav tm="100000">
                                          <p:val>
                                            <p:strVal val="#ppt_w"/>
                                          </p:val>
                                        </p:tav>
                                      </p:tavLst>
                                    </p:anim>
                                    <p:anim calcmode="lin" valueType="num">
                                      <p:cBhvr>
                                        <p:cTn id="24" dur="500" fill="hold"/>
                                        <p:tgtEl>
                                          <p:spTgt spid="39939">
                                            <p:txEl>
                                              <p:pRg st="2" end="2"/>
                                            </p:txEl>
                                          </p:spTgt>
                                        </p:tgtEl>
                                        <p:attrNameLst>
                                          <p:attrName>ppt_h</p:attrName>
                                        </p:attrNameLst>
                                      </p:cBhvr>
                                      <p:tavLst>
                                        <p:tav tm="0">
                                          <p:val>
                                            <p:fltVal val="0"/>
                                          </p:val>
                                        </p:tav>
                                        <p:tav tm="100000">
                                          <p:val>
                                            <p:strVal val="#ppt_h"/>
                                          </p:val>
                                        </p:tav>
                                      </p:tavLst>
                                    </p:anim>
                                    <p:animEffect transition="in" filter="fade">
                                      <p:cBhvr>
                                        <p:cTn id="25" dur="500"/>
                                        <p:tgtEl>
                                          <p:spTgt spid="39939">
                                            <p:txEl>
                                              <p:pRg st="2" end="2"/>
                                            </p:txEl>
                                          </p:spTgt>
                                        </p:tgtEl>
                                      </p:cBhvr>
                                    </p:animEffect>
                                  </p:childTnLst>
                                </p:cTn>
                              </p:par>
                              <p:par>
                                <p:cTn id="26" presetID="53" presetClass="entr" presetSubtype="0" fill="hold" grpId="0" nodeType="withEffect">
                                  <p:stCondLst>
                                    <p:cond delay="0"/>
                                  </p:stCondLst>
                                  <p:childTnLst>
                                    <p:set>
                                      <p:cBhvr>
                                        <p:cTn id="27" dur="1" fill="hold">
                                          <p:stCondLst>
                                            <p:cond delay="0"/>
                                          </p:stCondLst>
                                        </p:cTn>
                                        <p:tgtEl>
                                          <p:spTgt spid="39939">
                                            <p:txEl>
                                              <p:pRg st="3" end="3"/>
                                            </p:txEl>
                                          </p:spTgt>
                                        </p:tgtEl>
                                        <p:attrNameLst>
                                          <p:attrName>style.visibility</p:attrName>
                                        </p:attrNameLst>
                                      </p:cBhvr>
                                      <p:to>
                                        <p:strVal val="visible"/>
                                      </p:to>
                                    </p:set>
                                    <p:anim calcmode="lin" valueType="num">
                                      <p:cBhvr>
                                        <p:cTn id="28" dur="500" fill="hold"/>
                                        <p:tgtEl>
                                          <p:spTgt spid="39939">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39939">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39939">
                                            <p:txEl>
                                              <p:pRg st="3" end="3"/>
                                            </p:txEl>
                                          </p:spTgt>
                                        </p:tgtEl>
                                      </p:cBhvr>
                                    </p:animEffect>
                                  </p:childTnLst>
                                </p:cTn>
                              </p:par>
                              <p:par>
                                <p:cTn id="31" presetID="53" presetClass="entr" presetSubtype="0" fill="hold" grpId="0" nodeType="withEffect">
                                  <p:stCondLst>
                                    <p:cond delay="0"/>
                                  </p:stCondLst>
                                  <p:childTnLst>
                                    <p:set>
                                      <p:cBhvr>
                                        <p:cTn id="32" dur="1" fill="hold">
                                          <p:stCondLst>
                                            <p:cond delay="0"/>
                                          </p:stCondLst>
                                        </p:cTn>
                                        <p:tgtEl>
                                          <p:spTgt spid="39939">
                                            <p:txEl>
                                              <p:pRg st="4" end="4"/>
                                            </p:txEl>
                                          </p:spTgt>
                                        </p:tgtEl>
                                        <p:attrNameLst>
                                          <p:attrName>style.visibility</p:attrName>
                                        </p:attrNameLst>
                                      </p:cBhvr>
                                      <p:to>
                                        <p:strVal val="visible"/>
                                      </p:to>
                                    </p:set>
                                    <p:anim calcmode="lin" valueType="num">
                                      <p:cBhvr>
                                        <p:cTn id="33" dur="500" fill="hold"/>
                                        <p:tgtEl>
                                          <p:spTgt spid="39939">
                                            <p:txEl>
                                              <p:pRg st="4" end="4"/>
                                            </p:txEl>
                                          </p:spTgt>
                                        </p:tgtEl>
                                        <p:attrNameLst>
                                          <p:attrName>ppt_w</p:attrName>
                                        </p:attrNameLst>
                                      </p:cBhvr>
                                      <p:tavLst>
                                        <p:tav tm="0">
                                          <p:val>
                                            <p:fltVal val="0"/>
                                          </p:val>
                                        </p:tav>
                                        <p:tav tm="100000">
                                          <p:val>
                                            <p:strVal val="#ppt_w"/>
                                          </p:val>
                                        </p:tav>
                                      </p:tavLst>
                                    </p:anim>
                                    <p:anim calcmode="lin" valueType="num">
                                      <p:cBhvr>
                                        <p:cTn id="34" dur="500" fill="hold"/>
                                        <p:tgtEl>
                                          <p:spTgt spid="39939">
                                            <p:txEl>
                                              <p:pRg st="4" end="4"/>
                                            </p:txEl>
                                          </p:spTgt>
                                        </p:tgtEl>
                                        <p:attrNameLst>
                                          <p:attrName>ppt_h</p:attrName>
                                        </p:attrNameLst>
                                      </p:cBhvr>
                                      <p:tavLst>
                                        <p:tav tm="0">
                                          <p:val>
                                            <p:fltVal val="0"/>
                                          </p:val>
                                        </p:tav>
                                        <p:tav tm="100000">
                                          <p:val>
                                            <p:strVal val="#ppt_h"/>
                                          </p:val>
                                        </p:tav>
                                      </p:tavLst>
                                    </p:anim>
                                    <p:animEffect transition="in" filter="fade">
                                      <p:cBhvr>
                                        <p:cTn id="35" dur="500"/>
                                        <p:tgtEl>
                                          <p:spTgt spid="39939">
                                            <p:txEl>
                                              <p:pRg st="4" end="4"/>
                                            </p:txEl>
                                          </p:spTgt>
                                        </p:tgtEl>
                                      </p:cBhvr>
                                    </p:animEffect>
                                  </p:childTnLst>
                                </p:cTn>
                              </p:par>
                              <p:par>
                                <p:cTn id="36" presetID="53" presetClass="entr" presetSubtype="0" fill="hold" grpId="0" nodeType="withEffect">
                                  <p:stCondLst>
                                    <p:cond delay="0"/>
                                  </p:stCondLst>
                                  <p:childTnLst>
                                    <p:set>
                                      <p:cBhvr>
                                        <p:cTn id="37" dur="1" fill="hold">
                                          <p:stCondLst>
                                            <p:cond delay="0"/>
                                          </p:stCondLst>
                                        </p:cTn>
                                        <p:tgtEl>
                                          <p:spTgt spid="39939">
                                            <p:txEl>
                                              <p:pRg st="5" end="5"/>
                                            </p:txEl>
                                          </p:spTgt>
                                        </p:tgtEl>
                                        <p:attrNameLst>
                                          <p:attrName>style.visibility</p:attrName>
                                        </p:attrNameLst>
                                      </p:cBhvr>
                                      <p:to>
                                        <p:strVal val="visible"/>
                                      </p:to>
                                    </p:set>
                                    <p:anim calcmode="lin" valueType="num">
                                      <p:cBhvr>
                                        <p:cTn id="38" dur="500" fill="hold"/>
                                        <p:tgtEl>
                                          <p:spTgt spid="39939">
                                            <p:txEl>
                                              <p:pRg st="5" end="5"/>
                                            </p:txEl>
                                          </p:spTgt>
                                        </p:tgtEl>
                                        <p:attrNameLst>
                                          <p:attrName>ppt_w</p:attrName>
                                        </p:attrNameLst>
                                      </p:cBhvr>
                                      <p:tavLst>
                                        <p:tav tm="0">
                                          <p:val>
                                            <p:fltVal val="0"/>
                                          </p:val>
                                        </p:tav>
                                        <p:tav tm="100000">
                                          <p:val>
                                            <p:strVal val="#ppt_w"/>
                                          </p:val>
                                        </p:tav>
                                      </p:tavLst>
                                    </p:anim>
                                    <p:anim calcmode="lin" valueType="num">
                                      <p:cBhvr>
                                        <p:cTn id="39" dur="500" fill="hold"/>
                                        <p:tgtEl>
                                          <p:spTgt spid="39939">
                                            <p:txEl>
                                              <p:pRg st="5" end="5"/>
                                            </p:txEl>
                                          </p:spTgt>
                                        </p:tgtEl>
                                        <p:attrNameLst>
                                          <p:attrName>ppt_h</p:attrName>
                                        </p:attrNameLst>
                                      </p:cBhvr>
                                      <p:tavLst>
                                        <p:tav tm="0">
                                          <p:val>
                                            <p:fltVal val="0"/>
                                          </p:val>
                                        </p:tav>
                                        <p:tav tm="100000">
                                          <p:val>
                                            <p:strVal val="#ppt_h"/>
                                          </p:val>
                                        </p:tav>
                                      </p:tavLst>
                                    </p:anim>
                                    <p:animEffect transition="in" filter="fade">
                                      <p:cBhvr>
                                        <p:cTn id="40" dur="500"/>
                                        <p:tgtEl>
                                          <p:spTgt spid="3993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8" grpId="0"/>
      <p:bldP spid="39939"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539750" y="139700"/>
            <a:ext cx="10223500" cy="6578600"/>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1244600" y="374650"/>
            <a:ext cx="11633200" cy="6108700"/>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165100" y="304800"/>
            <a:ext cx="8813800" cy="6248400"/>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normAutofit fontScale="90000"/>
          </a:bodyPr>
          <a:lstStyle/>
          <a:p>
            <a:pPr eaLnBrk="1" hangingPunct="1"/>
            <a:r>
              <a:rPr lang="en-US" sz="4000" b="1">
                <a:solidFill>
                  <a:srgbClr val="FFFF00"/>
                </a:solidFill>
              </a:rPr>
              <a:t>COMPUTED TOMOGRAPHY</a:t>
            </a:r>
            <a:r>
              <a:rPr lang="en-US" sz="4000">
                <a:solidFill>
                  <a:srgbClr val="FFFF00"/>
                </a:solidFill>
              </a:rPr>
              <a:t>:</a:t>
            </a:r>
            <a:br>
              <a:rPr lang="en-US" sz="4000">
                <a:solidFill>
                  <a:srgbClr val="FFFF00"/>
                </a:solidFill>
              </a:rPr>
            </a:br>
            <a:endParaRPr lang="en-US" sz="4000">
              <a:solidFill>
                <a:srgbClr val="FFFF00"/>
              </a:solidFill>
            </a:endParaRPr>
          </a:p>
        </p:txBody>
      </p:sp>
      <p:sp>
        <p:nvSpPr>
          <p:cNvPr id="21507" name="Rectangle 3"/>
          <p:cNvSpPr>
            <a:spLocks noGrp="1" noChangeArrowheads="1"/>
          </p:cNvSpPr>
          <p:nvPr>
            <p:ph type="body" sz="half" idx="1"/>
          </p:nvPr>
        </p:nvSpPr>
        <p:spPr/>
        <p:txBody>
          <a:bodyPr/>
          <a:lstStyle/>
          <a:p>
            <a:pPr eaLnBrk="1" hangingPunct="1">
              <a:buFontTx/>
              <a:buNone/>
            </a:pPr>
            <a:r>
              <a:rPr lang="en-US" sz="2800">
                <a:solidFill>
                  <a:schemeClr val="bg1"/>
                </a:solidFill>
              </a:rPr>
              <a:t>COMPONENTS:</a:t>
            </a:r>
          </a:p>
          <a:p>
            <a:pPr eaLnBrk="1" hangingPunct="1">
              <a:buFontTx/>
              <a:buNone/>
            </a:pPr>
            <a:r>
              <a:rPr lang="en-US" sz="2800">
                <a:solidFill>
                  <a:schemeClr val="bg1"/>
                </a:solidFill>
              </a:rPr>
              <a:t>-X ray source</a:t>
            </a:r>
          </a:p>
          <a:p>
            <a:pPr eaLnBrk="1" hangingPunct="1">
              <a:buFontTx/>
              <a:buNone/>
            </a:pPr>
            <a:r>
              <a:rPr lang="en-US" sz="2800">
                <a:solidFill>
                  <a:schemeClr val="bg1"/>
                </a:solidFill>
              </a:rPr>
              <a:t>-Detectors</a:t>
            </a:r>
          </a:p>
          <a:p>
            <a:pPr eaLnBrk="1" hangingPunct="1">
              <a:buFontTx/>
              <a:buNone/>
            </a:pPr>
            <a:r>
              <a:rPr lang="en-US" sz="2800">
                <a:solidFill>
                  <a:schemeClr val="bg1"/>
                </a:solidFill>
              </a:rPr>
              <a:t>- Computer data processing system</a:t>
            </a:r>
          </a:p>
        </p:txBody>
      </p:sp>
      <p:pic>
        <p:nvPicPr>
          <p:cNvPr id="35844" name="Content Placeholder 7" descr="toshiba_ct_scanner_630px.jpg"/>
          <p:cNvPicPr>
            <a:picLocks noGrp="1" noChangeAspect="1"/>
          </p:cNvPicPr>
          <p:nvPr>
            <p:ph sz="half" idx="2"/>
          </p:nvPr>
        </p:nvPicPr>
        <p:blipFill>
          <a:blip r:embed="rId3"/>
          <a:srcRect t="-30412" b="-30412"/>
          <a:stretch>
            <a:fillRect/>
          </a:stretch>
        </p:blipFill>
        <p:spPr/>
      </p:pic>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1" presetClass="entr" presetSubtype="0" fill="hold" grpId="0" nodeType="withEffect">
                                  <p:stCondLst>
                                    <p:cond delay="0"/>
                                  </p:stCondLst>
                                  <p:childTnLst>
                                    <p:set>
                                      <p:cBhvr>
                                        <p:cTn id="6" dur="1" fill="hold">
                                          <p:stCondLst>
                                            <p:cond delay="0"/>
                                          </p:stCondLst>
                                        </p:cTn>
                                        <p:tgtEl>
                                          <p:spTgt spid="21506"/>
                                        </p:tgtEl>
                                        <p:attrNameLst>
                                          <p:attrName>style.visibility</p:attrName>
                                        </p:attrNameLst>
                                      </p:cBhvr>
                                      <p:to>
                                        <p:strVal val="visible"/>
                                      </p:to>
                                    </p:set>
                                    <p:animEffect transition="in" filter="fade">
                                      <p:cBhvr>
                                        <p:cTn id="7" dur="768" decel="100000"/>
                                        <p:tgtEl>
                                          <p:spTgt spid="21506"/>
                                        </p:tgtEl>
                                      </p:cBhvr>
                                    </p:animEffect>
                                    <p:animScale>
                                      <p:cBhvr>
                                        <p:cTn id="8" dur="768" decel="100000"/>
                                        <p:tgtEl>
                                          <p:spTgt spid="21506"/>
                                        </p:tgtEl>
                                      </p:cBhvr>
                                      <p:from x="10000" y="10000"/>
                                      <p:to x="200000" y="450000"/>
                                    </p:animScale>
                                    <p:animScale>
                                      <p:cBhvr>
                                        <p:cTn id="9" dur="1230" accel="100000" fill="hold">
                                          <p:stCondLst>
                                            <p:cond delay="768"/>
                                          </p:stCondLst>
                                        </p:cTn>
                                        <p:tgtEl>
                                          <p:spTgt spid="21506"/>
                                        </p:tgtEl>
                                      </p:cBhvr>
                                      <p:from x="200000" y="450000"/>
                                      <p:to x="100000" y="100000"/>
                                    </p:animScale>
                                    <p:set>
                                      <p:cBhvr>
                                        <p:cTn id="10" dur="768" fill="hold"/>
                                        <p:tgtEl>
                                          <p:spTgt spid="21506"/>
                                        </p:tgtEl>
                                        <p:attrNameLst>
                                          <p:attrName>ppt_x</p:attrName>
                                        </p:attrNameLst>
                                      </p:cBhvr>
                                      <p:to>
                                        <p:strVal val="(0.5)"/>
                                      </p:to>
                                    </p:set>
                                    <p:anim from="(0.5)" to="(#ppt_x)" calcmode="lin" valueType="num">
                                      <p:cBhvr>
                                        <p:cTn id="11" dur="1230" accel="100000" fill="hold">
                                          <p:stCondLst>
                                            <p:cond delay="768"/>
                                          </p:stCondLst>
                                        </p:cTn>
                                        <p:tgtEl>
                                          <p:spTgt spid="21506"/>
                                        </p:tgtEl>
                                        <p:attrNameLst>
                                          <p:attrName>ppt_x</p:attrName>
                                        </p:attrNameLst>
                                      </p:cBhvr>
                                    </p:anim>
                                    <p:set>
                                      <p:cBhvr>
                                        <p:cTn id="12" dur="768" fill="hold"/>
                                        <p:tgtEl>
                                          <p:spTgt spid="21506"/>
                                        </p:tgtEl>
                                        <p:attrNameLst>
                                          <p:attrName>ppt_y</p:attrName>
                                        </p:attrNameLst>
                                      </p:cBhvr>
                                      <p:to>
                                        <p:strVal val="(#ppt_y+0.4)"/>
                                      </p:to>
                                    </p:set>
                                    <p:anim from="(#ppt_y+0.4)" to="(#ppt_y)" calcmode="lin" valueType="num">
                                      <p:cBhvr>
                                        <p:cTn id="13" dur="1230" accel="100000" fill="hold">
                                          <p:stCondLst>
                                            <p:cond delay="768"/>
                                          </p:stCondLst>
                                        </p:cTn>
                                        <p:tgtEl>
                                          <p:spTgt spid="21506"/>
                                        </p:tgtEl>
                                        <p:attrNameLst>
                                          <p:attrName>ppt_y</p:attrName>
                                        </p:attrNameLst>
                                      </p:cBhvr>
                                    </p:anim>
                                  </p:childTnLst>
                                </p:cTn>
                              </p:par>
                            </p:childTnLst>
                          </p:cTn>
                        </p:par>
                      </p:childTnLst>
                    </p:cTn>
                  </p:par>
                  <p:par>
                    <p:cTn id="14" fill="hold">
                      <p:stCondLst>
                        <p:cond delay="indefinite"/>
                      </p:stCondLst>
                      <p:childTnLst>
                        <p:par>
                          <p:cTn id="15" fill="hold">
                            <p:stCondLst>
                              <p:cond delay="0"/>
                            </p:stCondLst>
                            <p:childTnLst>
                              <p:par>
                                <p:cTn id="16" presetID="53" presetClass="entr" presetSubtype="0" fill="hold" grpId="0" nodeType="clickEffect">
                                  <p:stCondLst>
                                    <p:cond delay="0"/>
                                  </p:stCondLst>
                                  <p:childTnLst>
                                    <p:set>
                                      <p:cBhvr>
                                        <p:cTn id="17" dur="1" fill="hold">
                                          <p:stCondLst>
                                            <p:cond delay="0"/>
                                          </p:stCondLst>
                                        </p:cTn>
                                        <p:tgtEl>
                                          <p:spTgt spid="21507">
                                            <p:txEl>
                                              <p:pRg st="0" end="0"/>
                                            </p:txEl>
                                          </p:spTgt>
                                        </p:tgtEl>
                                        <p:attrNameLst>
                                          <p:attrName>style.visibility</p:attrName>
                                        </p:attrNameLst>
                                      </p:cBhvr>
                                      <p:to>
                                        <p:strVal val="visible"/>
                                      </p:to>
                                    </p:set>
                                    <p:anim calcmode="lin" valueType="num">
                                      <p:cBhvr>
                                        <p:cTn id="18" dur="500" fill="hold"/>
                                        <p:tgtEl>
                                          <p:spTgt spid="21507">
                                            <p:txEl>
                                              <p:pRg st="0" end="0"/>
                                            </p:txEl>
                                          </p:spTgt>
                                        </p:tgtEl>
                                        <p:attrNameLst>
                                          <p:attrName>ppt_w</p:attrName>
                                        </p:attrNameLst>
                                      </p:cBhvr>
                                      <p:tavLst>
                                        <p:tav tm="0">
                                          <p:val>
                                            <p:fltVal val="0"/>
                                          </p:val>
                                        </p:tav>
                                        <p:tav tm="100000">
                                          <p:val>
                                            <p:strVal val="#ppt_w"/>
                                          </p:val>
                                        </p:tav>
                                      </p:tavLst>
                                    </p:anim>
                                    <p:anim calcmode="lin" valueType="num">
                                      <p:cBhvr>
                                        <p:cTn id="19" dur="500" fill="hold"/>
                                        <p:tgtEl>
                                          <p:spTgt spid="21507">
                                            <p:txEl>
                                              <p:pRg st="0" end="0"/>
                                            </p:txEl>
                                          </p:spTgt>
                                        </p:tgtEl>
                                        <p:attrNameLst>
                                          <p:attrName>ppt_h</p:attrName>
                                        </p:attrNameLst>
                                      </p:cBhvr>
                                      <p:tavLst>
                                        <p:tav tm="0">
                                          <p:val>
                                            <p:fltVal val="0"/>
                                          </p:val>
                                        </p:tav>
                                        <p:tav tm="100000">
                                          <p:val>
                                            <p:strVal val="#ppt_h"/>
                                          </p:val>
                                        </p:tav>
                                      </p:tavLst>
                                    </p:anim>
                                    <p:animEffect transition="in" filter="fade">
                                      <p:cBhvr>
                                        <p:cTn id="20" dur="500"/>
                                        <p:tgtEl>
                                          <p:spTgt spid="21507">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0" fill="hold" grpId="0" nodeType="clickEffect">
                                  <p:stCondLst>
                                    <p:cond delay="0"/>
                                  </p:stCondLst>
                                  <p:childTnLst>
                                    <p:set>
                                      <p:cBhvr>
                                        <p:cTn id="24" dur="1" fill="hold">
                                          <p:stCondLst>
                                            <p:cond delay="0"/>
                                          </p:stCondLst>
                                        </p:cTn>
                                        <p:tgtEl>
                                          <p:spTgt spid="21507">
                                            <p:txEl>
                                              <p:pRg st="1" end="1"/>
                                            </p:txEl>
                                          </p:spTgt>
                                        </p:tgtEl>
                                        <p:attrNameLst>
                                          <p:attrName>style.visibility</p:attrName>
                                        </p:attrNameLst>
                                      </p:cBhvr>
                                      <p:to>
                                        <p:strVal val="visible"/>
                                      </p:to>
                                    </p:set>
                                    <p:anim calcmode="lin" valueType="num">
                                      <p:cBhvr>
                                        <p:cTn id="25" dur="500" fill="hold"/>
                                        <p:tgtEl>
                                          <p:spTgt spid="21507">
                                            <p:txEl>
                                              <p:pRg st="1" end="1"/>
                                            </p:txEl>
                                          </p:spTgt>
                                        </p:tgtEl>
                                        <p:attrNameLst>
                                          <p:attrName>ppt_w</p:attrName>
                                        </p:attrNameLst>
                                      </p:cBhvr>
                                      <p:tavLst>
                                        <p:tav tm="0">
                                          <p:val>
                                            <p:fltVal val="0"/>
                                          </p:val>
                                        </p:tav>
                                        <p:tav tm="100000">
                                          <p:val>
                                            <p:strVal val="#ppt_w"/>
                                          </p:val>
                                        </p:tav>
                                      </p:tavLst>
                                    </p:anim>
                                    <p:anim calcmode="lin" valueType="num">
                                      <p:cBhvr>
                                        <p:cTn id="26" dur="500" fill="hold"/>
                                        <p:tgtEl>
                                          <p:spTgt spid="21507">
                                            <p:txEl>
                                              <p:pRg st="1" end="1"/>
                                            </p:txEl>
                                          </p:spTgt>
                                        </p:tgtEl>
                                        <p:attrNameLst>
                                          <p:attrName>ppt_h</p:attrName>
                                        </p:attrNameLst>
                                      </p:cBhvr>
                                      <p:tavLst>
                                        <p:tav tm="0">
                                          <p:val>
                                            <p:fltVal val="0"/>
                                          </p:val>
                                        </p:tav>
                                        <p:tav tm="100000">
                                          <p:val>
                                            <p:strVal val="#ppt_h"/>
                                          </p:val>
                                        </p:tav>
                                      </p:tavLst>
                                    </p:anim>
                                    <p:animEffect transition="in" filter="fade">
                                      <p:cBhvr>
                                        <p:cTn id="27" dur="500"/>
                                        <p:tgtEl>
                                          <p:spTgt spid="21507">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0" fill="hold" grpId="0" nodeType="clickEffect">
                                  <p:stCondLst>
                                    <p:cond delay="0"/>
                                  </p:stCondLst>
                                  <p:childTnLst>
                                    <p:set>
                                      <p:cBhvr>
                                        <p:cTn id="31" dur="1" fill="hold">
                                          <p:stCondLst>
                                            <p:cond delay="0"/>
                                          </p:stCondLst>
                                        </p:cTn>
                                        <p:tgtEl>
                                          <p:spTgt spid="21507">
                                            <p:txEl>
                                              <p:pRg st="2" end="2"/>
                                            </p:txEl>
                                          </p:spTgt>
                                        </p:tgtEl>
                                        <p:attrNameLst>
                                          <p:attrName>style.visibility</p:attrName>
                                        </p:attrNameLst>
                                      </p:cBhvr>
                                      <p:to>
                                        <p:strVal val="visible"/>
                                      </p:to>
                                    </p:set>
                                    <p:anim calcmode="lin" valueType="num">
                                      <p:cBhvr>
                                        <p:cTn id="32" dur="500" fill="hold"/>
                                        <p:tgtEl>
                                          <p:spTgt spid="21507">
                                            <p:txEl>
                                              <p:pRg st="2" end="2"/>
                                            </p:txEl>
                                          </p:spTgt>
                                        </p:tgtEl>
                                        <p:attrNameLst>
                                          <p:attrName>ppt_w</p:attrName>
                                        </p:attrNameLst>
                                      </p:cBhvr>
                                      <p:tavLst>
                                        <p:tav tm="0">
                                          <p:val>
                                            <p:fltVal val="0"/>
                                          </p:val>
                                        </p:tav>
                                        <p:tav tm="100000">
                                          <p:val>
                                            <p:strVal val="#ppt_w"/>
                                          </p:val>
                                        </p:tav>
                                      </p:tavLst>
                                    </p:anim>
                                    <p:anim calcmode="lin" valueType="num">
                                      <p:cBhvr>
                                        <p:cTn id="33" dur="500" fill="hold"/>
                                        <p:tgtEl>
                                          <p:spTgt spid="21507">
                                            <p:txEl>
                                              <p:pRg st="2" end="2"/>
                                            </p:txEl>
                                          </p:spTgt>
                                        </p:tgtEl>
                                        <p:attrNameLst>
                                          <p:attrName>ppt_h</p:attrName>
                                        </p:attrNameLst>
                                      </p:cBhvr>
                                      <p:tavLst>
                                        <p:tav tm="0">
                                          <p:val>
                                            <p:fltVal val="0"/>
                                          </p:val>
                                        </p:tav>
                                        <p:tav tm="100000">
                                          <p:val>
                                            <p:strVal val="#ppt_h"/>
                                          </p:val>
                                        </p:tav>
                                      </p:tavLst>
                                    </p:anim>
                                    <p:animEffect transition="in" filter="fade">
                                      <p:cBhvr>
                                        <p:cTn id="34" dur="500"/>
                                        <p:tgtEl>
                                          <p:spTgt spid="21507">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0" fill="hold" grpId="0" nodeType="clickEffect">
                                  <p:stCondLst>
                                    <p:cond delay="0"/>
                                  </p:stCondLst>
                                  <p:childTnLst>
                                    <p:set>
                                      <p:cBhvr>
                                        <p:cTn id="38" dur="1" fill="hold">
                                          <p:stCondLst>
                                            <p:cond delay="0"/>
                                          </p:stCondLst>
                                        </p:cTn>
                                        <p:tgtEl>
                                          <p:spTgt spid="21507">
                                            <p:txEl>
                                              <p:pRg st="3" end="3"/>
                                            </p:txEl>
                                          </p:spTgt>
                                        </p:tgtEl>
                                        <p:attrNameLst>
                                          <p:attrName>style.visibility</p:attrName>
                                        </p:attrNameLst>
                                      </p:cBhvr>
                                      <p:to>
                                        <p:strVal val="visible"/>
                                      </p:to>
                                    </p:set>
                                    <p:anim calcmode="lin" valueType="num">
                                      <p:cBhvr>
                                        <p:cTn id="39" dur="500" fill="hold"/>
                                        <p:tgtEl>
                                          <p:spTgt spid="21507">
                                            <p:txEl>
                                              <p:pRg st="3" end="3"/>
                                            </p:txEl>
                                          </p:spTgt>
                                        </p:tgtEl>
                                        <p:attrNameLst>
                                          <p:attrName>ppt_w</p:attrName>
                                        </p:attrNameLst>
                                      </p:cBhvr>
                                      <p:tavLst>
                                        <p:tav tm="0">
                                          <p:val>
                                            <p:fltVal val="0"/>
                                          </p:val>
                                        </p:tav>
                                        <p:tav tm="100000">
                                          <p:val>
                                            <p:strVal val="#ppt_w"/>
                                          </p:val>
                                        </p:tav>
                                      </p:tavLst>
                                    </p:anim>
                                    <p:anim calcmode="lin" valueType="num">
                                      <p:cBhvr>
                                        <p:cTn id="40" dur="500" fill="hold"/>
                                        <p:tgtEl>
                                          <p:spTgt spid="21507">
                                            <p:txEl>
                                              <p:pRg st="3" end="3"/>
                                            </p:txEl>
                                          </p:spTgt>
                                        </p:tgtEl>
                                        <p:attrNameLst>
                                          <p:attrName>ppt_h</p:attrName>
                                        </p:attrNameLst>
                                      </p:cBhvr>
                                      <p:tavLst>
                                        <p:tav tm="0">
                                          <p:val>
                                            <p:fltVal val="0"/>
                                          </p:val>
                                        </p:tav>
                                        <p:tav tm="100000">
                                          <p:val>
                                            <p:strVal val="#ppt_h"/>
                                          </p:val>
                                        </p:tav>
                                      </p:tavLst>
                                    </p:anim>
                                    <p:animEffect transition="in" filter="fade">
                                      <p:cBhvr>
                                        <p:cTn id="41" dur="500"/>
                                        <p:tgtEl>
                                          <p:spTgt spid="2150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6" grpId="0"/>
      <p:bldP spid="21507"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4" name="Rectangle 4"/>
          <p:cNvSpPr>
            <a:spLocks noGrp="1" noChangeArrowheads="1"/>
          </p:cNvSpPr>
          <p:nvPr>
            <p:ph type="title"/>
          </p:nvPr>
        </p:nvSpPr>
        <p:spPr/>
        <p:txBody>
          <a:bodyPr/>
          <a:lstStyle/>
          <a:p>
            <a:r>
              <a:rPr lang="en-US"/>
              <a:t>CAT SCAN</a:t>
            </a:r>
            <a:endParaRPr lang="ar-SA"/>
          </a:p>
        </p:txBody>
      </p:sp>
      <p:sp>
        <p:nvSpPr>
          <p:cNvPr id="81926" name="Rectangle 6"/>
          <p:cNvSpPr>
            <a:spLocks noGrp="1" noChangeArrowheads="1"/>
          </p:cNvSpPr>
          <p:nvPr>
            <p:ph sz="half" idx="2"/>
          </p:nvPr>
        </p:nvSpPr>
        <p:spPr/>
        <p:txBody>
          <a:bodyPr/>
          <a:lstStyle/>
          <a:p>
            <a:endParaRPr lang="ar-SA"/>
          </a:p>
        </p:txBody>
      </p:sp>
      <p:pic>
        <p:nvPicPr>
          <p:cNvPr id="81928" name="Picture 8" descr="Copyrighted_Image_Reuse_Prohibited_124650"/>
          <p:cNvPicPr>
            <a:picLocks noChangeAspect="1" noChangeArrowheads="1"/>
          </p:cNvPicPr>
          <p:nvPr/>
        </p:nvPicPr>
        <p:blipFill>
          <a:blip r:embed="rId2"/>
          <a:srcRect/>
          <a:stretch>
            <a:fillRect/>
          </a:stretch>
        </p:blipFill>
        <p:spPr bwMode="auto">
          <a:xfrm>
            <a:off x="0" y="1066800"/>
            <a:ext cx="4267200" cy="3200400"/>
          </a:xfrm>
          <a:prstGeom prst="rect">
            <a:avLst/>
          </a:prstGeom>
          <a:noFill/>
        </p:spPr>
      </p:pic>
      <p:pic>
        <p:nvPicPr>
          <p:cNvPr id="81932" name="Picture 12" descr="cartoon_030210_s">
            <a:hlinkClick r:id="rId3"/>
          </p:cNvPr>
          <p:cNvPicPr>
            <a:picLocks noChangeAspect="1" noChangeArrowheads="1"/>
          </p:cNvPicPr>
          <p:nvPr/>
        </p:nvPicPr>
        <p:blipFill>
          <a:blip r:embed="rId4"/>
          <a:srcRect/>
          <a:stretch>
            <a:fillRect/>
          </a:stretch>
        </p:blipFill>
        <p:spPr bwMode="auto">
          <a:xfrm>
            <a:off x="5486400" y="1066800"/>
            <a:ext cx="3352800" cy="3352800"/>
          </a:xfrm>
          <a:prstGeom prst="rect">
            <a:avLst/>
          </a:prstGeom>
          <a:noFill/>
        </p:spPr>
      </p:pic>
      <p:pic>
        <p:nvPicPr>
          <p:cNvPr id="81933" name="Picture 13" descr="philip25"/>
          <p:cNvPicPr>
            <a:picLocks noGrp="1" noChangeAspect="1" noChangeArrowheads="1"/>
          </p:cNvPicPr>
          <p:nvPr>
            <p:ph sz="half" idx="1"/>
          </p:nvPr>
        </p:nvPicPr>
        <p:blipFill>
          <a:blip r:embed="rId5"/>
          <a:srcRect/>
          <a:stretch>
            <a:fillRect/>
          </a:stretch>
        </p:blipFill>
        <p:spPr>
          <a:xfrm>
            <a:off x="2133600" y="4162425"/>
            <a:ext cx="4038600" cy="2695575"/>
          </a:xfrm>
          <a:noFill/>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p:txBody>
          <a:bodyPr>
            <a:normAutofit fontScale="90000"/>
          </a:bodyPr>
          <a:lstStyle/>
          <a:p>
            <a:r>
              <a:rPr lang="en-US" sz="4000" b="1" dirty="0">
                <a:solidFill>
                  <a:srgbClr val="FFFF00"/>
                </a:solidFill>
              </a:rPr>
              <a:t>What is CT Scanning </a:t>
            </a:r>
            <a:r>
              <a:rPr lang="en-US" sz="4000" b="1" dirty="0"/>
              <a:t/>
            </a:r>
            <a:br>
              <a:rPr lang="en-US" sz="4000" b="1" dirty="0"/>
            </a:br>
            <a:endParaRPr lang="ar-SA" sz="4000" b="1" dirty="0"/>
          </a:p>
        </p:txBody>
      </p:sp>
      <p:sp>
        <p:nvSpPr>
          <p:cNvPr id="70659" name="Rectangle 3"/>
          <p:cNvSpPr>
            <a:spLocks noGrp="1" noChangeArrowheads="1"/>
          </p:cNvSpPr>
          <p:nvPr>
            <p:ph type="body" idx="1"/>
          </p:nvPr>
        </p:nvSpPr>
        <p:spPr/>
        <p:txBody>
          <a:bodyPr/>
          <a:lstStyle/>
          <a:p>
            <a:pPr>
              <a:lnSpc>
                <a:spcPct val="90000"/>
              </a:lnSpc>
            </a:pPr>
            <a:r>
              <a:rPr lang="en-US" sz="2400" dirty="0">
                <a:solidFill>
                  <a:schemeClr val="bg1"/>
                </a:solidFill>
              </a:rPr>
              <a:t>CT scanning—sometimes called CAT scanning—is a noninvasive, painless medical test that helps physicians diagnose and treat medical conditions.</a:t>
            </a:r>
          </a:p>
          <a:p>
            <a:pPr>
              <a:lnSpc>
                <a:spcPct val="90000"/>
              </a:lnSpc>
            </a:pPr>
            <a:r>
              <a:rPr lang="en-US" sz="2400" dirty="0">
                <a:solidFill>
                  <a:schemeClr val="bg1"/>
                </a:solidFill>
              </a:rPr>
              <a:t>CT imaging uses special x-ray equipment to produce multiple images or pictures of the inside of the body and a computer to join them together in cross-sectional views of the area being studied. The images can then be examined on a computer monitor or printed.</a:t>
            </a:r>
          </a:p>
          <a:p>
            <a:pPr>
              <a:lnSpc>
                <a:spcPct val="90000"/>
              </a:lnSpc>
            </a:pPr>
            <a:r>
              <a:rPr lang="en-US" sz="2400" dirty="0">
                <a:solidFill>
                  <a:schemeClr val="bg1"/>
                </a:solidFill>
              </a:rPr>
              <a:t>CT scans of internal organs, bone, soft tissue and blood vessels provide greater clarity than conventional </a:t>
            </a:r>
            <a:r>
              <a:rPr lang="en-US" sz="2400" dirty="0"/>
              <a:t>x-ray exams. </a:t>
            </a:r>
            <a:endParaRPr lang="ar-SA" sz="2400"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p:txBody>
          <a:bodyPr>
            <a:normAutofit fontScale="90000"/>
          </a:bodyPr>
          <a:lstStyle/>
          <a:p>
            <a:r>
              <a:rPr lang="en-US" sz="4000" b="1" dirty="0">
                <a:solidFill>
                  <a:srgbClr val="FFFF00"/>
                </a:solidFill>
              </a:rPr>
              <a:t>What are some common uses of the procedure Abdomen and </a:t>
            </a:r>
            <a:r>
              <a:rPr lang="en-US" sz="4000" b="1" dirty="0"/>
              <a:t>pelvis?</a:t>
            </a:r>
            <a:br>
              <a:rPr lang="en-US" sz="4000" b="1" dirty="0"/>
            </a:br>
            <a:endParaRPr lang="ar-SA" sz="4000" b="1" dirty="0"/>
          </a:p>
        </p:txBody>
      </p:sp>
      <p:sp>
        <p:nvSpPr>
          <p:cNvPr id="71683" name="Rectangle 3"/>
          <p:cNvSpPr>
            <a:spLocks noGrp="1" noChangeArrowheads="1"/>
          </p:cNvSpPr>
          <p:nvPr>
            <p:ph type="body" idx="1"/>
          </p:nvPr>
        </p:nvSpPr>
        <p:spPr/>
        <p:txBody>
          <a:bodyPr/>
          <a:lstStyle/>
          <a:p>
            <a:pPr>
              <a:lnSpc>
                <a:spcPct val="90000"/>
              </a:lnSpc>
            </a:pPr>
            <a:r>
              <a:rPr lang="en-US" sz="2400" dirty="0">
                <a:solidFill>
                  <a:schemeClr val="bg1"/>
                </a:solidFill>
              </a:rPr>
              <a:t>This procedure is typically used to help diagnose the cause of abdominal pain and diseases of the </a:t>
            </a:r>
            <a:r>
              <a:rPr lang="en-US" sz="2400" dirty="0">
                <a:solidFill>
                  <a:schemeClr val="bg1"/>
                </a:solidFill>
                <a:hlinkClick r:id="rId2"/>
              </a:rPr>
              <a:t>bowel</a:t>
            </a:r>
            <a:r>
              <a:rPr lang="en-US" sz="2400" dirty="0">
                <a:solidFill>
                  <a:schemeClr val="bg1"/>
                </a:solidFill>
              </a:rPr>
              <a:t> and colon, such as:</a:t>
            </a:r>
          </a:p>
          <a:p>
            <a:pPr>
              <a:lnSpc>
                <a:spcPct val="90000"/>
              </a:lnSpc>
            </a:pPr>
            <a:r>
              <a:rPr lang="en-US" sz="2400" dirty="0">
                <a:solidFill>
                  <a:schemeClr val="bg1"/>
                </a:solidFill>
              </a:rPr>
              <a:t>abscesses in the abdomen </a:t>
            </a:r>
          </a:p>
          <a:p>
            <a:pPr>
              <a:lnSpc>
                <a:spcPct val="90000"/>
              </a:lnSpc>
            </a:pPr>
            <a:r>
              <a:rPr lang="en-US" sz="2400" dirty="0">
                <a:solidFill>
                  <a:schemeClr val="bg1"/>
                </a:solidFill>
              </a:rPr>
              <a:t>inflamed colon </a:t>
            </a:r>
          </a:p>
          <a:p>
            <a:pPr>
              <a:lnSpc>
                <a:spcPct val="90000"/>
              </a:lnSpc>
            </a:pPr>
            <a:r>
              <a:rPr lang="en-US" sz="2400" dirty="0">
                <a:solidFill>
                  <a:schemeClr val="bg1"/>
                </a:solidFill>
              </a:rPr>
              <a:t>cancers of the colon, liver, pancreas and kidneys </a:t>
            </a:r>
          </a:p>
          <a:p>
            <a:pPr>
              <a:lnSpc>
                <a:spcPct val="90000"/>
              </a:lnSpc>
            </a:pPr>
            <a:r>
              <a:rPr lang="en-US" sz="2400" dirty="0">
                <a:solidFill>
                  <a:schemeClr val="bg1"/>
                </a:solidFill>
              </a:rPr>
              <a:t>pancreatitis </a:t>
            </a:r>
          </a:p>
          <a:p>
            <a:pPr>
              <a:lnSpc>
                <a:spcPct val="90000"/>
              </a:lnSpc>
            </a:pPr>
            <a:r>
              <a:rPr lang="en-US" sz="2400" dirty="0">
                <a:solidFill>
                  <a:schemeClr val="bg1"/>
                </a:solidFill>
              </a:rPr>
              <a:t>lymphoma </a:t>
            </a:r>
          </a:p>
          <a:p>
            <a:pPr>
              <a:lnSpc>
                <a:spcPct val="90000"/>
              </a:lnSpc>
            </a:pPr>
            <a:r>
              <a:rPr lang="en-US" sz="2400" dirty="0">
                <a:solidFill>
                  <a:schemeClr val="bg1"/>
                </a:solidFill>
              </a:rPr>
              <a:t>staging for cancer </a:t>
            </a:r>
          </a:p>
          <a:p>
            <a:pPr>
              <a:lnSpc>
                <a:spcPct val="90000"/>
              </a:lnSpc>
            </a:pPr>
            <a:r>
              <a:rPr lang="en-US" sz="2400" dirty="0">
                <a:solidFill>
                  <a:schemeClr val="bg1"/>
                </a:solidFill>
                <a:hlinkClick r:id="rId3" tooltip="Go to glossary"/>
              </a:rPr>
              <a:t>diverticulitis</a:t>
            </a:r>
            <a:r>
              <a:rPr lang="en-US" sz="2400" dirty="0">
                <a:solidFill>
                  <a:schemeClr val="bg1"/>
                </a:solidFill>
              </a:rPr>
              <a:t> </a:t>
            </a:r>
          </a:p>
          <a:p>
            <a:pPr>
              <a:lnSpc>
                <a:spcPct val="90000"/>
              </a:lnSpc>
            </a:pPr>
            <a:r>
              <a:rPr lang="en-US" sz="2400" dirty="0">
                <a:solidFill>
                  <a:schemeClr val="bg1"/>
                </a:solidFill>
                <a:hlinkClick r:id="rId4" tooltip="Go to glossary"/>
              </a:rPr>
              <a:t>appendicitis</a:t>
            </a:r>
            <a:endParaRPr lang="en-US" sz="2400" dirty="0">
              <a:solidFill>
                <a:schemeClr val="bg1"/>
              </a:solidFill>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p:txBody>
          <a:bodyPr>
            <a:normAutofit fontScale="90000"/>
          </a:bodyPr>
          <a:lstStyle/>
          <a:p>
            <a:r>
              <a:rPr lang="en-US" sz="4000" dirty="0"/>
              <a:t>CT </a:t>
            </a:r>
            <a:r>
              <a:rPr lang="en-US" sz="4000" dirty="0">
                <a:solidFill>
                  <a:srgbClr val="FFFF00"/>
                </a:solidFill>
              </a:rPr>
              <a:t>scanning of the abdomen/pelvis is also performed to:</a:t>
            </a:r>
            <a:br>
              <a:rPr lang="en-US" sz="4000" dirty="0">
                <a:solidFill>
                  <a:srgbClr val="FFFF00"/>
                </a:solidFill>
              </a:rPr>
            </a:br>
            <a:endParaRPr lang="ar-SA" sz="4000" dirty="0">
              <a:solidFill>
                <a:srgbClr val="FFFF00"/>
              </a:solidFill>
            </a:endParaRPr>
          </a:p>
        </p:txBody>
      </p:sp>
      <p:sp>
        <p:nvSpPr>
          <p:cNvPr id="72707" name="Rectangle 3"/>
          <p:cNvSpPr>
            <a:spLocks noGrp="1" noChangeArrowheads="1"/>
          </p:cNvSpPr>
          <p:nvPr>
            <p:ph type="body" idx="1"/>
          </p:nvPr>
        </p:nvSpPr>
        <p:spPr/>
        <p:txBody>
          <a:bodyPr/>
          <a:lstStyle/>
          <a:p>
            <a:r>
              <a:rPr lang="en-US" sz="2800" dirty="0">
                <a:solidFill>
                  <a:schemeClr val="bg1"/>
                </a:solidFill>
              </a:rPr>
              <a:t>visualize the liver, spleen, pancreas and kidneys </a:t>
            </a:r>
          </a:p>
          <a:p>
            <a:r>
              <a:rPr lang="en-US" sz="2800" dirty="0">
                <a:solidFill>
                  <a:schemeClr val="bg1"/>
                </a:solidFill>
              </a:rPr>
              <a:t>plan and properly administer radiation treatments for tumors </a:t>
            </a:r>
          </a:p>
          <a:p>
            <a:r>
              <a:rPr lang="en-US" sz="2800" dirty="0">
                <a:solidFill>
                  <a:schemeClr val="bg1"/>
                </a:solidFill>
              </a:rPr>
              <a:t>guide biopsies and other minimally invasive procedures </a:t>
            </a:r>
          </a:p>
          <a:p>
            <a:r>
              <a:rPr lang="en-US" sz="2800" dirty="0">
                <a:solidFill>
                  <a:schemeClr val="bg1"/>
                </a:solidFill>
              </a:rPr>
              <a:t>CT imaging can also play a significant role in the detection, diagnosis and treatment of vascular disorders that can lead to stroke, gangrene or kidney failure.</a:t>
            </a:r>
            <a:endParaRPr lang="ar-SA" sz="2800" dirty="0">
              <a:solidFill>
                <a:schemeClr val="bg1"/>
              </a:solidFill>
            </a:endParaRPr>
          </a:p>
          <a:p>
            <a:endParaRPr lang="ar-SA" sz="2800"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80" name="Rectangle 4"/>
          <p:cNvSpPr>
            <a:spLocks noGrp="1" noChangeArrowheads="1"/>
          </p:cNvSpPr>
          <p:nvPr>
            <p:ph type="title"/>
          </p:nvPr>
        </p:nvSpPr>
        <p:spPr/>
        <p:txBody>
          <a:bodyPr>
            <a:normAutofit fontScale="90000"/>
          </a:bodyPr>
          <a:lstStyle/>
          <a:p>
            <a:r>
              <a:rPr lang="en-US" b="1"/>
              <a:t>How does the procedure work?</a:t>
            </a:r>
            <a:br>
              <a:rPr lang="en-US" b="1"/>
            </a:br>
            <a:endParaRPr lang="ar-SA" b="1"/>
          </a:p>
        </p:txBody>
      </p:sp>
      <p:sp>
        <p:nvSpPr>
          <p:cNvPr id="75779" name="Rectangle 3"/>
          <p:cNvSpPr>
            <a:spLocks noGrp="1" noChangeArrowheads="1"/>
          </p:cNvSpPr>
          <p:nvPr>
            <p:ph type="body" sz="half" idx="1"/>
          </p:nvPr>
        </p:nvSpPr>
        <p:spPr/>
        <p:txBody>
          <a:bodyPr/>
          <a:lstStyle/>
          <a:p>
            <a:pPr>
              <a:lnSpc>
                <a:spcPct val="80000"/>
              </a:lnSpc>
            </a:pPr>
            <a:r>
              <a:rPr lang="en-US" sz="1400" dirty="0"/>
              <a:t>In </a:t>
            </a:r>
            <a:r>
              <a:rPr lang="en-US" sz="1400" dirty="0">
                <a:solidFill>
                  <a:srgbClr val="FFFF00"/>
                </a:solidFill>
              </a:rPr>
              <a:t>many ways CT scanning works very much like other x-ray examinations. X-rays are a form of radiation—like light or radio waves—that can be directed at the body. Different body parts absorb the x-rays in varying degrees.</a:t>
            </a:r>
          </a:p>
          <a:p>
            <a:pPr>
              <a:lnSpc>
                <a:spcPct val="80000"/>
              </a:lnSpc>
            </a:pPr>
            <a:r>
              <a:rPr lang="en-US" sz="1400" dirty="0">
                <a:solidFill>
                  <a:srgbClr val="FFFF00"/>
                </a:solidFill>
              </a:rPr>
              <a:t>In a conventional x-ray exam, a small burst of radiation is aimed at and passes through the body, recording an image on photographic film or a special image recording plate. Bones appear white on the x-ray; soft tissue shows up in shades of gray and air appears black.</a:t>
            </a:r>
          </a:p>
          <a:p>
            <a:pPr>
              <a:lnSpc>
                <a:spcPct val="80000"/>
              </a:lnSpc>
            </a:pPr>
            <a:r>
              <a:rPr lang="en-US" sz="1400" dirty="0">
                <a:solidFill>
                  <a:srgbClr val="FFFF00"/>
                </a:solidFill>
              </a:rPr>
              <a:t>With CT scanning, numerous x-ray beams and a set of electronic x-ray detectors rotate around you, measuring the amount of radiation being absorbed throughout your body. At the same time, the examination table is moving through the scanner, so that the x-ray beam follows a spiral path. A special computer program processes this series of pictures, or slices of your body, to create two-dimensional cross-sectional images, which are then displayed on a monitor</a:t>
            </a:r>
            <a:r>
              <a:rPr lang="en-US" sz="1400" dirty="0"/>
              <a:t>.</a:t>
            </a:r>
          </a:p>
        </p:txBody>
      </p:sp>
      <p:sp>
        <p:nvSpPr>
          <p:cNvPr id="75781" name="Rectangle 5"/>
          <p:cNvSpPr>
            <a:spLocks noGrp="1" noChangeArrowheads="1"/>
          </p:cNvSpPr>
          <p:nvPr>
            <p:ph sz="half" idx="2"/>
          </p:nvPr>
        </p:nvSpPr>
        <p:spPr/>
        <p:txBody>
          <a:bodyPr/>
          <a:lstStyle/>
          <a:p>
            <a:pPr>
              <a:lnSpc>
                <a:spcPct val="80000"/>
              </a:lnSpc>
            </a:pPr>
            <a:endParaRPr lang="ar-SA" sz="1400"/>
          </a:p>
        </p:txBody>
      </p:sp>
      <p:pic>
        <p:nvPicPr>
          <p:cNvPr id="75785" name="Picture 9" descr="abdo-ct-norm"/>
          <p:cNvPicPr>
            <a:picLocks noChangeAspect="1" noChangeArrowheads="1"/>
          </p:cNvPicPr>
          <p:nvPr/>
        </p:nvPicPr>
        <p:blipFill>
          <a:blip r:embed="rId2"/>
          <a:srcRect/>
          <a:stretch>
            <a:fillRect/>
          </a:stretch>
        </p:blipFill>
        <p:spPr bwMode="auto">
          <a:xfrm>
            <a:off x="4648200" y="1600200"/>
            <a:ext cx="4495800" cy="4368800"/>
          </a:xfrm>
          <a:prstGeom prst="rect">
            <a:avLst/>
          </a:prstGeom>
          <a:noFill/>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8" name="Rectangle 4"/>
          <p:cNvSpPr>
            <a:spLocks noGrp="1" noChangeArrowheads="1"/>
          </p:cNvSpPr>
          <p:nvPr>
            <p:ph type="title"/>
          </p:nvPr>
        </p:nvSpPr>
        <p:spPr/>
        <p:txBody>
          <a:bodyPr/>
          <a:lstStyle/>
          <a:p>
            <a:endParaRPr lang="ar-SA"/>
          </a:p>
        </p:txBody>
      </p:sp>
      <p:sp>
        <p:nvSpPr>
          <p:cNvPr id="77827" name="Rectangle 3"/>
          <p:cNvSpPr>
            <a:spLocks noGrp="1" noChangeArrowheads="1"/>
          </p:cNvSpPr>
          <p:nvPr>
            <p:ph type="body" sz="half" idx="1"/>
          </p:nvPr>
        </p:nvSpPr>
        <p:spPr/>
        <p:txBody>
          <a:bodyPr/>
          <a:lstStyle/>
          <a:p>
            <a:pPr>
              <a:lnSpc>
                <a:spcPct val="80000"/>
              </a:lnSpc>
            </a:pPr>
            <a:r>
              <a:rPr lang="en-US" sz="1800" dirty="0"/>
              <a:t>CT </a:t>
            </a:r>
            <a:r>
              <a:rPr lang="en-US" sz="1800" dirty="0">
                <a:solidFill>
                  <a:srgbClr val="FFFF00"/>
                </a:solidFill>
              </a:rPr>
              <a:t>imaging is sometimes compared to looking into a loaf of bread by cutting the loaf into thin slices. When the image slices are reassembled by computer software, the result is a very detailed multidimensional view of the body's interior.</a:t>
            </a:r>
          </a:p>
          <a:p>
            <a:pPr>
              <a:lnSpc>
                <a:spcPct val="80000"/>
              </a:lnSpc>
            </a:pPr>
            <a:r>
              <a:rPr lang="en-US" sz="1800" dirty="0">
                <a:solidFill>
                  <a:srgbClr val="FFFF00"/>
                </a:solidFill>
              </a:rPr>
              <a:t>Refinements in detector technology allow new CT scanners to obtain multiple slices in a single rotation. These scanners, called "</a:t>
            </a:r>
            <a:r>
              <a:rPr lang="en-US" sz="1800" dirty="0" err="1">
                <a:solidFill>
                  <a:srgbClr val="FFFF00"/>
                </a:solidFill>
              </a:rPr>
              <a:t>multislice</a:t>
            </a:r>
            <a:r>
              <a:rPr lang="en-US" sz="1800" dirty="0">
                <a:solidFill>
                  <a:srgbClr val="FFFF00"/>
                </a:solidFill>
              </a:rPr>
              <a:t> CT" or "</a:t>
            </a:r>
            <a:r>
              <a:rPr lang="en-US" sz="1800" dirty="0" err="1">
                <a:solidFill>
                  <a:srgbClr val="FFFF00"/>
                </a:solidFill>
              </a:rPr>
              <a:t>multidetector</a:t>
            </a:r>
            <a:r>
              <a:rPr lang="en-US" sz="1800" dirty="0">
                <a:solidFill>
                  <a:srgbClr val="FFFF00"/>
                </a:solidFill>
              </a:rPr>
              <a:t> CT," allow thinner slices to be obtained in a shorter period of time, resulting in more detail and additional view capability</a:t>
            </a:r>
            <a:r>
              <a:rPr lang="en-US" sz="1800" dirty="0"/>
              <a:t>.</a:t>
            </a:r>
          </a:p>
        </p:txBody>
      </p:sp>
      <p:sp>
        <p:nvSpPr>
          <p:cNvPr id="77829" name="Rectangle 5"/>
          <p:cNvSpPr>
            <a:spLocks noGrp="1" noChangeArrowheads="1"/>
          </p:cNvSpPr>
          <p:nvPr>
            <p:ph sz="half" idx="2"/>
          </p:nvPr>
        </p:nvSpPr>
        <p:spPr/>
        <p:txBody>
          <a:bodyPr/>
          <a:lstStyle/>
          <a:p>
            <a:pPr>
              <a:lnSpc>
                <a:spcPct val="80000"/>
              </a:lnSpc>
            </a:pPr>
            <a:endParaRPr lang="ar-SA" sz="1800"/>
          </a:p>
        </p:txBody>
      </p:sp>
      <p:pic>
        <p:nvPicPr>
          <p:cNvPr id="77831" name="Picture 7" descr="abdo-ct-norm-apndx"/>
          <p:cNvPicPr>
            <a:picLocks noChangeAspect="1" noChangeArrowheads="1"/>
          </p:cNvPicPr>
          <p:nvPr/>
        </p:nvPicPr>
        <p:blipFill>
          <a:blip r:embed="rId2"/>
          <a:srcRect/>
          <a:stretch>
            <a:fillRect/>
          </a:stretch>
        </p:blipFill>
        <p:spPr bwMode="auto">
          <a:xfrm>
            <a:off x="4419600" y="1752600"/>
            <a:ext cx="4724400" cy="3892550"/>
          </a:xfrm>
          <a:prstGeom prst="rect">
            <a:avLst/>
          </a:prstGeom>
          <a:noFill/>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sz="quarter"/>
          </p:nvPr>
        </p:nvSpPr>
        <p:spPr/>
        <p:txBody>
          <a:bodyPr/>
          <a:lstStyle/>
          <a:p>
            <a:endParaRPr lang="en-US"/>
          </a:p>
        </p:txBody>
      </p:sp>
      <p:pic>
        <p:nvPicPr>
          <p:cNvPr id="11" name="Content Placeholder 10" descr="sag.jpg"/>
          <p:cNvPicPr>
            <a:picLocks noGrp="1" noChangeAspect="1"/>
          </p:cNvPicPr>
          <p:nvPr>
            <p:ph sz="quarter" idx="1"/>
          </p:nvPr>
        </p:nvPicPr>
        <p:blipFill>
          <a:blip r:embed="rId2"/>
          <a:stretch>
            <a:fillRect/>
          </a:stretch>
        </p:blipFill>
        <p:spPr>
          <a:xfrm>
            <a:off x="462623" y="1556792"/>
            <a:ext cx="2902877" cy="1638052"/>
          </a:xfrm>
        </p:spPr>
      </p:pic>
      <p:pic>
        <p:nvPicPr>
          <p:cNvPr id="12" name="Content Placeholder 11" descr="tra.jpg"/>
          <p:cNvPicPr>
            <a:picLocks noGrp="1" noChangeAspect="1"/>
          </p:cNvPicPr>
          <p:nvPr>
            <p:ph sz="quarter" idx="2"/>
          </p:nvPr>
        </p:nvPicPr>
        <p:blipFill>
          <a:blip r:embed="rId3"/>
          <a:stretch>
            <a:fillRect/>
          </a:stretch>
        </p:blipFill>
        <p:spPr>
          <a:xfrm>
            <a:off x="5778499" y="1417638"/>
            <a:ext cx="3149479" cy="1777206"/>
          </a:xfrm>
        </p:spPr>
      </p:pic>
      <p:pic>
        <p:nvPicPr>
          <p:cNvPr id="14" name="Content Placeholder 13" descr="notch.jpg"/>
          <p:cNvPicPr>
            <a:picLocks noGrp="1" noChangeAspect="1"/>
          </p:cNvPicPr>
          <p:nvPr>
            <p:ph sz="quarter" idx="4"/>
          </p:nvPr>
        </p:nvPicPr>
        <p:blipFill>
          <a:blip r:embed="rId4"/>
          <a:stretch>
            <a:fillRect/>
          </a:stretch>
        </p:blipFill>
        <p:spPr>
          <a:xfrm>
            <a:off x="1763688" y="3789040"/>
            <a:ext cx="5184576" cy="2925582"/>
          </a:xfrm>
        </p:spPr>
      </p:pic>
      <p:sp>
        <p:nvSpPr>
          <p:cNvPr id="7" name="Content Placeholder 6"/>
          <p:cNvSpPr>
            <a:spLocks noGrp="1"/>
          </p:cNvSpPr>
          <p:nvPr>
            <p:ph sz="quarter" idx="3"/>
          </p:nvPr>
        </p:nvSpPr>
        <p:spPr/>
        <p:txBody>
          <a:bodyPr/>
          <a:lstStyle/>
          <a:p>
            <a:endParaRPr lang="en-US"/>
          </a:p>
        </p:txBody>
      </p:sp>
      <p:sp>
        <p:nvSpPr>
          <p:cNvPr id="8" name="TextBox 7"/>
          <p:cNvSpPr txBox="1"/>
          <p:nvPr/>
        </p:nvSpPr>
        <p:spPr>
          <a:xfrm>
            <a:off x="1371401" y="3275692"/>
            <a:ext cx="784574" cy="369332"/>
          </a:xfrm>
          <a:prstGeom prst="rect">
            <a:avLst/>
          </a:prstGeom>
          <a:noFill/>
        </p:spPr>
        <p:txBody>
          <a:bodyPr wrap="none" rtlCol="0">
            <a:spAutoFit/>
          </a:bodyPr>
          <a:lstStyle/>
          <a:p>
            <a:r>
              <a:rPr lang="en-US" dirty="0" err="1" smtClean="0">
                <a:solidFill>
                  <a:srgbClr val="FFFF00"/>
                </a:solidFill>
              </a:rPr>
              <a:t>sagital</a:t>
            </a:r>
            <a:endParaRPr lang="en-US" dirty="0">
              <a:solidFill>
                <a:srgbClr val="FFFF00"/>
              </a:solidFill>
            </a:endParaRPr>
          </a:p>
        </p:txBody>
      </p:sp>
      <p:sp>
        <p:nvSpPr>
          <p:cNvPr id="9" name="TextBox 8"/>
          <p:cNvSpPr txBox="1"/>
          <p:nvPr/>
        </p:nvSpPr>
        <p:spPr>
          <a:xfrm>
            <a:off x="6732240" y="3194844"/>
            <a:ext cx="1154483" cy="369332"/>
          </a:xfrm>
          <a:prstGeom prst="rect">
            <a:avLst/>
          </a:prstGeom>
          <a:noFill/>
        </p:spPr>
        <p:txBody>
          <a:bodyPr wrap="none" rtlCol="0">
            <a:spAutoFit/>
          </a:bodyPr>
          <a:lstStyle/>
          <a:p>
            <a:r>
              <a:rPr lang="en-US" dirty="0" smtClean="0">
                <a:solidFill>
                  <a:srgbClr val="FFFF00"/>
                </a:solidFill>
              </a:rPr>
              <a:t>transverse</a:t>
            </a:r>
            <a:endParaRPr lang="en-US" dirty="0">
              <a:solidFill>
                <a:srgbClr val="FFFF00"/>
              </a:solidFill>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6" name="Rectangle 4"/>
          <p:cNvSpPr>
            <a:spLocks noGrp="1" noChangeArrowheads="1"/>
          </p:cNvSpPr>
          <p:nvPr>
            <p:ph type="title"/>
          </p:nvPr>
        </p:nvSpPr>
        <p:spPr/>
        <p:txBody>
          <a:bodyPr/>
          <a:lstStyle/>
          <a:p>
            <a:endParaRPr lang="ar-SA"/>
          </a:p>
        </p:txBody>
      </p:sp>
      <p:sp>
        <p:nvSpPr>
          <p:cNvPr id="79877" name="Rectangle 5"/>
          <p:cNvSpPr>
            <a:spLocks noGrp="1" noChangeArrowheads="1"/>
          </p:cNvSpPr>
          <p:nvPr>
            <p:ph type="body" sz="half" idx="1"/>
          </p:nvPr>
        </p:nvSpPr>
        <p:spPr/>
        <p:txBody>
          <a:bodyPr/>
          <a:lstStyle/>
          <a:p>
            <a:pPr>
              <a:lnSpc>
                <a:spcPct val="80000"/>
              </a:lnSpc>
            </a:pPr>
            <a:r>
              <a:rPr lang="en-US" sz="2400" dirty="0">
                <a:solidFill>
                  <a:srgbClr val="FFFF00"/>
                </a:solidFill>
              </a:rPr>
              <a:t>Modern CT scanners are so fast that they can scan through large sections of the body in just a few seconds. Such speed is beneficial for all patients but especially children, the elderly and critically ill.</a:t>
            </a:r>
          </a:p>
          <a:p>
            <a:pPr>
              <a:lnSpc>
                <a:spcPct val="80000"/>
              </a:lnSpc>
            </a:pPr>
            <a:r>
              <a:rPr lang="en-US" sz="2400" dirty="0">
                <a:solidFill>
                  <a:srgbClr val="FFFF00"/>
                </a:solidFill>
              </a:rPr>
              <a:t>For some CT exams, a contrast material is used to enhance visibility in the area of the body being studied</a:t>
            </a:r>
            <a:endParaRPr lang="ar-SA" sz="2400" dirty="0">
              <a:solidFill>
                <a:srgbClr val="FFFF00"/>
              </a:solidFill>
            </a:endParaRPr>
          </a:p>
          <a:p>
            <a:pPr>
              <a:lnSpc>
                <a:spcPct val="80000"/>
              </a:lnSpc>
            </a:pPr>
            <a:endParaRPr lang="ar-SA" sz="2400" dirty="0">
              <a:solidFill>
                <a:srgbClr val="FFFF00"/>
              </a:solidFill>
            </a:endParaRPr>
          </a:p>
          <a:p>
            <a:pPr>
              <a:lnSpc>
                <a:spcPct val="80000"/>
              </a:lnSpc>
            </a:pPr>
            <a:endParaRPr lang="ar-SA" sz="2400" dirty="0">
              <a:solidFill>
                <a:srgbClr val="FFFF00"/>
              </a:solidFill>
            </a:endParaRPr>
          </a:p>
        </p:txBody>
      </p:sp>
      <p:sp>
        <p:nvSpPr>
          <p:cNvPr id="79878" name="Rectangle 6"/>
          <p:cNvSpPr>
            <a:spLocks noGrp="1" noChangeArrowheads="1"/>
          </p:cNvSpPr>
          <p:nvPr>
            <p:ph sz="half" idx="2"/>
          </p:nvPr>
        </p:nvSpPr>
        <p:spPr/>
        <p:txBody>
          <a:bodyPr/>
          <a:lstStyle/>
          <a:p>
            <a:pPr>
              <a:lnSpc>
                <a:spcPct val="80000"/>
              </a:lnSpc>
            </a:pPr>
            <a:endParaRPr lang="ar-SA" sz="2400"/>
          </a:p>
        </p:txBody>
      </p:sp>
      <p:pic>
        <p:nvPicPr>
          <p:cNvPr id="79880" name="Picture 8" descr="abdo-ct3d-urogrm2"/>
          <p:cNvPicPr>
            <a:picLocks noChangeAspect="1" noChangeArrowheads="1"/>
          </p:cNvPicPr>
          <p:nvPr/>
        </p:nvPicPr>
        <p:blipFill>
          <a:blip r:embed="rId2"/>
          <a:srcRect/>
          <a:stretch>
            <a:fillRect/>
          </a:stretch>
        </p:blipFill>
        <p:spPr bwMode="auto">
          <a:xfrm>
            <a:off x="4648200" y="1371600"/>
            <a:ext cx="3981450" cy="4705350"/>
          </a:xfrm>
          <a:prstGeom prst="rect">
            <a:avLst/>
          </a:prstGeom>
          <a:noFill/>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825500" y="241300"/>
            <a:ext cx="10795000" cy="6375400"/>
          </a:xfrm>
          <a:prstGeom prst="rect">
            <a:avLst/>
          </a:prstGeom>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889000" y="311150"/>
            <a:ext cx="10922000" cy="6235700"/>
          </a:xfrm>
          <a:prstGeom prst="rect">
            <a:avLst/>
          </a:prstGeom>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812800" y="355600"/>
            <a:ext cx="10769600" cy="6146800"/>
          </a:xfrm>
          <a:prstGeom prst="rect">
            <a:avLst/>
          </a:prstGeom>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311150" y="222250"/>
            <a:ext cx="9766300" cy="6413500"/>
          </a:xfrm>
          <a:prstGeom prst="rect">
            <a:avLst/>
          </a:prstGeom>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635000" y="177800"/>
            <a:ext cx="10414000" cy="6502400"/>
          </a:xfrm>
          <a:prstGeom prst="rect">
            <a:avLst/>
          </a:prstGeom>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1200150" y="317500"/>
            <a:ext cx="11544300" cy="6223000"/>
          </a:xfrm>
          <a:prstGeom prst="rect">
            <a:avLst/>
          </a:prstGeom>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1060450" y="215900"/>
            <a:ext cx="11264900" cy="6426200"/>
          </a:xfrm>
          <a:prstGeom prst="rect">
            <a:avLst/>
          </a:prstGeom>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1352550" y="203200"/>
            <a:ext cx="11849100" cy="6451600"/>
          </a:xfrm>
          <a:prstGeom prst="rect">
            <a:avLst/>
          </a:prstGeom>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596900" y="241300"/>
            <a:ext cx="10337800" cy="6375400"/>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311150" y="266700"/>
            <a:ext cx="9766300" cy="6324600"/>
          </a:xfrm>
          <a:prstGeom prst="rect">
            <a:avLst/>
          </a:prstGeom>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3"/>
          <a:stretch>
            <a:fillRect/>
          </a:stretch>
        </p:blipFill>
        <p:spPr>
          <a:xfrm>
            <a:off x="-800100" y="273050"/>
            <a:ext cx="10744200" cy="6311900"/>
          </a:xfrm>
          <a:prstGeom prst="rect">
            <a:avLst/>
          </a:prstGeom>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819150" y="247650"/>
            <a:ext cx="10782300" cy="6362700"/>
          </a:xfrm>
          <a:prstGeom prst="rect">
            <a:avLst/>
          </a:prstGeom>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pPr eaLnBrk="1" hangingPunct="1"/>
            <a:r>
              <a:rPr lang="en-US">
                <a:solidFill>
                  <a:srgbClr val="FFFF00"/>
                </a:solidFill>
              </a:rPr>
              <a:t>MRI</a:t>
            </a:r>
          </a:p>
        </p:txBody>
      </p:sp>
      <p:sp>
        <p:nvSpPr>
          <p:cNvPr id="47107" name="Rectangle 3"/>
          <p:cNvSpPr>
            <a:spLocks noGrp="1" noChangeArrowheads="1"/>
          </p:cNvSpPr>
          <p:nvPr>
            <p:ph type="body" sz="half" idx="1"/>
          </p:nvPr>
        </p:nvSpPr>
        <p:spPr/>
        <p:txBody>
          <a:bodyPr/>
          <a:lstStyle/>
          <a:p>
            <a:pPr eaLnBrk="1" hangingPunct="1"/>
            <a:r>
              <a:rPr lang="en-US" sz="2800">
                <a:solidFill>
                  <a:schemeClr val="bg1"/>
                </a:solidFill>
              </a:rPr>
              <a:t>Magnet</a:t>
            </a:r>
          </a:p>
          <a:p>
            <a:pPr eaLnBrk="1" hangingPunct="1"/>
            <a:r>
              <a:rPr lang="en-US" sz="2800">
                <a:solidFill>
                  <a:schemeClr val="bg1"/>
                </a:solidFill>
              </a:rPr>
              <a:t>RF coils</a:t>
            </a:r>
          </a:p>
          <a:p>
            <a:pPr eaLnBrk="1" hangingPunct="1"/>
            <a:r>
              <a:rPr lang="en-US" sz="2800">
                <a:solidFill>
                  <a:schemeClr val="bg1"/>
                </a:solidFill>
              </a:rPr>
              <a:t>Computer</a:t>
            </a:r>
          </a:p>
        </p:txBody>
      </p:sp>
      <p:pic>
        <p:nvPicPr>
          <p:cNvPr id="59396" name="Picture 4" descr="mri"/>
          <p:cNvPicPr>
            <a:picLocks noGrp="1" noChangeAspect="1" noChangeArrowheads="1"/>
          </p:cNvPicPr>
          <p:nvPr>
            <p:ph sz="half" idx="2"/>
          </p:nvPr>
        </p:nvPicPr>
        <p:blipFill>
          <a:blip r:embed="rId3"/>
          <a:srcRect/>
          <a:stretch>
            <a:fillRect/>
          </a:stretch>
        </p:blipFill>
        <p:spPr>
          <a:xfrm>
            <a:off x="533400" y="3124200"/>
            <a:ext cx="6757988" cy="3255963"/>
          </a:xfrm>
          <a:noFill/>
        </p:spPr>
      </p:pic>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1" presetClass="entr" presetSubtype="0" fill="hold" grpId="0" nodeType="withEffect">
                                  <p:stCondLst>
                                    <p:cond delay="0"/>
                                  </p:stCondLst>
                                  <p:childTnLst>
                                    <p:set>
                                      <p:cBhvr>
                                        <p:cTn id="6" dur="1" fill="hold">
                                          <p:stCondLst>
                                            <p:cond delay="0"/>
                                          </p:stCondLst>
                                        </p:cTn>
                                        <p:tgtEl>
                                          <p:spTgt spid="47106"/>
                                        </p:tgtEl>
                                        <p:attrNameLst>
                                          <p:attrName>style.visibility</p:attrName>
                                        </p:attrNameLst>
                                      </p:cBhvr>
                                      <p:to>
                                        <p:strVal val="visible"/>
                                      </p:to>
                                    </p:set>
                                    <p:animEffect transition="in" filter="fade">
                                      <p:cBhvr>
                                        <p:cTn id="7" dur="768" decel="100000"/>
                                        <p:tgtEl>
                                          <p:spTgt spid="47106"/>
                                        </p:tgtEl>
                                      </p:cBhvr>
                                    </p:animEffect>
                                    <p:animScale>
                                      <p:cBhvr>
                                        <p:cTn id="8" dur="768" decel="100000"/>
                                        <p:tgtEl>
                                          <p:spTgt spid="47106"/>
                                        </p:tgtEl>
                                      </p:cBhvr>
                                      <p:from x="10000" y="10000"/>
                                      <p:to x="200000" y="450000"/>
                                    </p:animScale>
                                    <p:animScale>
                                      <p:cBhvr>
                                        <p:cTn id="9" dur="1230" accel="100000" fill="hold">
                                          <p:stCondLst>
                                            <p:cond delay="768"/>
                                          </p:stCondLst>
                                        </p:cTn>
                                        <p:tgtEl>
                                          <p:spTgt spid="47106"/>
                                        </p:tgtEl>
                                      </p:cBhvr>
                                      <p:from x="200000" y="450000"/>
                                      <p:to x="100000" y="100000"/>
                                    </p:animScale>
                                    <p:set>
                                      <p:cBhvr>
                                        <p:cTn id="10" dur="768" fill="hold"/>
                                        <p:tgtEl>
                                          <p:spTgt spid="47106"/>
                                        </p:tgtEl>
                                        <p:attrNameLst>
                                          <p:attrName>ppt_x</p:attrName>
                                        </p:attrNameLst>
                                      </p:cBhvr>
                                      <p:to>
                                        <p:strVal val="(0.5)"/>
                                      </p:to>
                                    </p:set>
                                    <p:anim from="(0.5)" to="(#ppt_x)" calcmode="lin" valueType="num">
                                      <p:cBhvr>
                                        <p:cTn id="11" dur="1230" accel="100000" fill="hold">
                                          <p:stCondLst>
                                            <p:cond delay="768"/>
                                          </p:stCondLst>
                                        </p:cTn>
                                        <p:tgtEl>
                                          <p:spTgt spid="47106"/>
                                        </p:tgtEl>
                                        <p:attrNameLst>
                                          <p:attrName>ppt_x</p:attrName>
                                        </p:attrNameLst>
                                      </p:cBhvr>
                                    </p:anim>
                                    <p:set>
                                      <p:cBhvr>
                                        <p:cTn id="12" dur="768" fill="hold"/>
                                        <p:tgtEl>
                                          <p:spTgt spid="47106"/>
                                        </p:tgtEl>
                                        <p:attrNameLst>
                                          <p:attrName>ppt_y</p:attrName>
                                        </p:attrNameLst>
                                      </p:cBhvr>
                                      <p:to>
                                        <p:strVal val="(#ppt_y+0.4)"/>
                                      </p:to>
                                    </p:set>
                                    <p:anim from="(#ppt_y+0.4)" to="(#ppt_y)" calcmode="lin" valueType="num">
                                      <p:cBhvr>
                                        <p:cTn id="13" dur="1230" accel="100000" fill="hold">
                                          <p:stCondLst>
                                            <p:cond delay="768"/>
                                          </p:stCondLst>
                                        </p:cTn>
                                        <p:tgtEl>
                                          <p:spTgt spid="47106"/>
                                        </p:tgtEl>
                                        <p:attrNameLst>
                                          <p:attrName>ppt_y</p:attrName>
                                        </p:attrNameLst>
                                      </p:cBhvr>
                                    </p:anim>
                                  </p:childTnLst>
                                </p:cTn>
                              </p:par>
                            </p:childTnLst>
                          </p:cTn>
                        </p:par>
                      </p:childTnLst>
                    </p:cTn>
                  </p:par>
                  <p:par>
                    <p:cTn id="14" fill="hold">
                      <p:stCondLst>
                        <p:cond delay="indefinite"/>
                      </p:stCondLst>
                      <p:childTnLst>
                        <p:par>
                          <p:cTn id="15" fill="hold">
                            <p:stCondLst>
                              <p:cond delay="0"/>
                            </p:stCondLst>
                            <p:childTnLst>
                              <p:par>
                                <p:cTn id="16" presetID="53" presetClass="entr" presetSubtype="0" fill="hold" grpId="0" nodeType="clickEffect">
                                  <p:stCondLst>
                                    <p:cond delay="0"/>
                                  </p:stCondLst>
                                  <p:childTnLst>
                                    <p:set>
                                      <p:cBhvr>
                                        <p:cTn id="17" dur="1" fill="hold">
                                          <p:stCondLst>
                                            <p:cond delay="0"/>
                                          </p:stCondLst>
                                        </p:cTn>
                                        <p:tgtEl>
                                          <p:spTgt spid="47107">
                                            <p:txEl>
                                              <p:pRg st="0" end="0"/>
                                            </p:txEl>
                                          </p:spTgt>
                                        </p:tgtEl>
                                        <p:attrNameLst>
                                          <p:attrName>style.visibility</p:attrName>
                                        </p:attrNameLst>
                                      </p:cBhvr>
                                      <p:to>
                                        <p:strVal val="visible"/>
                                      </p:to>
                                    </p:set>
                                    <p:anim calcmode="lin" valueType="num">
                                      <p:cBhvr>
                                        <p:cTn id="18" dur="500" fill="hold"/>
                                        <p:tgtEl>
                                          <p:spTgt spid="47107">
                                            <p:txEl>
                                              <p:pRg st="0" end="0"/>
                                            </p:txEl>
                                          </p:spTgt>
                                        </p:tgtEl>
                                        <p:attrNameLst>
                                          <p:attrName>ppt_w</p:attrName>
                                        </p:attrNameLst>
                                      </p:cBhvr>
                                      <p:tavLst>
                                        <p:tav tm="0">
                                          <p:val>
                                            <p:fltVal val="0"/>
                                          </p:val>
                                        </p:tav>
                                        <p:tav tm="100000">
                                          <p:val>
                                            <p:strVal val="#ppt_w"/>
                                          </p:val>
                                        </p:tav>
                                      </p:tavLst>
                                    </p:anim>
                                    <p:anim calcmode="lin" valueType="num">
                                      <p:cBhvr>
                                        <p:cTn id="19" dur="500" fill="hold"/>
                                        <p:tgtEl>
                                          <p:spTgt spid="47107">
                                            <p:txEl>
                                              <p:pRg st="0" end="0"/>
                                            </p:txEl>
                                          </p:spTgt>
                                        </p:tgtEl>
                                        <p:attrNameLst>
                                          <p:attrName>ppt_h</p:attrName>
                                        </p:attrNameLst>
                                      </p:cBhvr>
                                      <p:tavLst>
                                        <p:tav tm="0">
                                          <p:val>
                                            <p:fltVal val="0"/>
                                          </p:val>
                                        </p:tav>
                                        <p:tav tm="100000">
                                          <p:val>
                                            <p:strVal val="#ppt_h"/>
                                          </p:val>
                                        </p:tav>
                                      </p:tavLst>
                                    </p:anim>
                                    <p:animEffect transition="in" filter="fade">
                                      <p:cBhvr>
                                        <p:cTn id="20" dur="500"/>
                                        <p:tgtEl>
                                          <p:spTgt spid="47107">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0" fill="hold" grpId="0" nodeType="clickEffect">
                                  <p:stCondLst>
                                    <p:cond delay="0"/>
                                  </p:stCondLst>
                                  <p:childTnLst>
                                    <p:set>
                                      <p:cBhvr>
                                        <p:cTn id="24" dur="1" fill="hold">
                                          <p:stCondLst>
                                            <p:cond delay="0"/>
                                          </p:stCondLst>
                                        </p:cTn>
                                        <p:tgtEl>
                                          <p:spTgt spid="47107">
                                            <p:txEl>
                                              <p:pRg st="1" end="1"/>
                                            </p:txEl>
                                          </p:spTgt>
                                        </p:tgtEl>
                                        <p:attrNameLst>
                                          <p:attrName>style.visibility</p:attrName>
                                        </p:attrNameLst>
                                      </p:cBhvr>
                                      <p:to>
                                        <p:strVal val="visible"/>
                                      </p:to>
                                    </p:set>
                                    <p:anim calcmode="lin" valueType="num">
                                      <p:cBhvr>
                                        <p:cTn id="25" dur="500" fill="hold"/>
                                        <p:tgtEl>
                                          <p:spTgt spid="47107">
                                            <p:txEl>
                                              <p:pRg st="1" end="1"/>
                                            </p:txEl>
                                          </p:spTgt>
                                        </p:tgtEl>
                                        <p:attrNameLst>
                                          <p:attrName>ppt_w</p:attrName>
                                        </p:attrNameLst>
                                      </p:cBhvr>
                                      <p:tavLst>
                                        <p:tav tm="0">
                                          <p:val>
                                            <p:fltVal val="0"/>
                                          </p:val>
                                        </p:tav>
                                        <p:tav tm="100000">
                                          <p:val>
                                            <p:strVal val="#ppt_w"/>
                                          </p:val>
                                        </p:tav>
                                      </p:tavLst>
                                    </p:anim>
                                    <p:anim calcmode="lin" valueType="num">
                                      <p:cBhvr>
                                        <p:cTn id="26" dur="500" fill="hold"/>
                                        <p:tgtEl>
                                          <p:spTgt spid="47107">
                                            <p:txEl>
                                              <p:pRg st="1" end="1"/>
                                            </p:txEl>
                                          </p:spTgt>
                                        </p:tgtEl>
                                        <p:attrNameLst>
                                          <p:attrName>ppt_h</p:attrName>
                                        </p:attrNameLst>
                                      </p:cBhvr>
                                      <p:tavLst>
                                        <p:tav tm="0">
                                          <p:val>
                                            <p:fltVal val="0"/>
                                          </p:val>
                                        </p:tav>
                                        <p:tav tm="100000">
                                          <p:val>
                                            <p:strVal val="#ppt_h"/>
                                          </p:val>
                                        </p:tav>
                                      </p:tavLst>
                                    </p:anim>
                                    <p:animEffect transition="in" filter="fade">
                                      <p:cBhvr>
                                        <p:cTn id="27" dur="500"/>
                                        <p:tgtEl>
                                          <p:spTgt spid="47107">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0" fill="hold" grpId="0" nodeType="clickEffect">
                                  <p:stCondLst>
                                    <p:cond delay="0"/>
                                  </p:stCondLst>
                                  <p:childTnLst>
                                    <p:set>
                                      <p:cBhvr>
                                        <p:cTn id="31" dur="1" fill="hold">
                                          <p:stCondLst>
                                            <p:cond delay="0"/>
                                          </p:stCondLst>
                                        </p:cTn>
                                        <p:tgtEl>
                                          <p:spTgt spid="47107">
                                            <p:txEl>
                                              <p:pRg st="2" end="2"/>
                                            </p:txEl>
                                          </p:spTgt>
                                        </p:tgtEl>
                                        <p:attrNameLst>
                                          <p:attrName>style.visibility</p:attrName>
                                        </p:attrNameLst>
                                      </p:cBhvr>
                                      <p:to>
                                        <p:strVal val="visible"/>
                                      </p:to>
                                    </p:set>
                                    <p:anim calcmode="lin" valueType="num">
                                      <p:cBhvr>
                                        <p:cTn id="32" dur="500" fill="hold"/>
                                        <p:tgtEl>
                                          <p:spTgt spid="47107">
                                            <p:txEl>
                                              <p:pRg st="2" end="2"/>
                                            </p:txEl>
                                          </p:spTgt>
                                        </p:tgtEl>
                                        <p:attrNameLst>
                                          <p:attrName>ppt_w</p:attrName>
                                        </p:attrNameLst>
                                      </p:cBhvr>
                                      <p:tavLst>
                                        <p:tav tm="0">
                                          <p:val>
                                            <p:fltVal val="0"/>
                                          </p:val>
                                        </p:tav>
                                        <p:tav tm="100000">
                                          <p:val>
                                            <p:strVal val="#ppt_w"/>
                                          </p:val>
                                        </p:tav>
                                      </p:tavLst>
                                    </p:anim>
                                    <p:anim calcmode="lin" valueType="num">
                                      <p:cBhvr>
                                        <p:cTn id="33" dur="500" fill="hold"/>
                                        <p:tgtEl>
                                          <p:spTgt spid="47107">
                                            <p:txEl>
                                              <p:pRg st="2" end="2"/>
                                            </p:txEl>
                                          </p:spTgt>
                                        </p:tgtEl>
                                        <p:attrNameLst>
                                          <p:attrName>ppt_h</p:attrName>
                                        </p:attrNameLst>
                                      </p:cBhvr>
                                      <p:tavLst>
                                        <p:tav tm="0">
                                          <p:val>
                                            <p:fltVal val="0"/>
                                          </p:val>
                                        </p:tav>
                                        <p:tav tm="100000">
                                          <p:val>
                                            <p:strVal val="#ppt_h"/>
                                          </p:val>
                                        </p:tav>
                                      </p:tavLst>
                                    </p:anim>
                                    <p:animEffect transition="in" filter="fade">
                                      <p:cBhvr>
                                        <p:cTn id="34" dur="500"/>
                                        <p:tgtEl>
                                          <p:spTgt spid="4710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6" grpId="0"/>
      <p:bldP spid="47107"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63500" y="311150"/>
            <a:ext cx="9271000" cy="6235700"/>
          </a:xfrm>
          <a:prstGeom prst="rect">
            <a:avLst/>
          </a:prstGeom>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69850" y="374650"/>
            <a:ext cx="9283700" cy="6108700"/>
          </a:xfrm>
          <a:prstGeom prst="rect">
            <a:avLst/>
          </a:prstGeom>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546100" y="336550"/>
            <a:ext cx="10236200" cy="6184900"/>
          </a:xfrm>
          <a:prstGeom prst="rect">
            <a:avLst/>
          </a:prstGeom>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1530350" y="285750"/>
            <a:ext cx="12204700" cy="6286500"/>
          </a:xfrm>
          <a:prstGeom prst="rect">
            <a:avLst/>
          </a:prstGeom>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63500" y="311150"/>
            <a:ext cx="9271000" cy="6235700"/>
          </a:xfrm>
          <a:prstGeom prst="rect">
            <a:avLst/>
          </a:prstGeom>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825500" y="-1073150"/>
            <a:ext cx="10795000" cy="9004300"/>
          </a:xfrm>
          <a:prstGeom prst="rect">
            <a:avLst/>
          </a:prstGeom>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xmlns="" val="0"/>
              </a:ext>
            </a:extLst>
          </a:blip>
          <a:srcRect b="85294"/>
          <a:stretch/>
        </p:blipFill>
        <p:spPr bwMode="auto">
          <a:xfrm>
            <a:off x="685800" y="381000"/>
            <a:ext cx="7772400" cy="914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 name="Picture 2"/>
          <p:cNvPicPr>
            <a:picLocks noChangeAspect="1" noChangeArrowheads="1"/>
          </p:cNvPicPr>
          <p:nvPr/>
        </p:nvPicPr>
        <p:blipFill rotWithShape="1">
          <a:blip r:embed="rId3">
            <a:extLst>
              <a:ext uri="{28A0092B-C50C-407E-A947-70E740481C1C}">
                <a14:useLocalDpi xmlns:a14="http://schemas.microsoft.com/office/drawing/2010/main" xmlns="" val="0"/>
              </a:ext>
            </a:extLst>
          </a:blip>
          <a:srcRect l="654" t="31347" r="-654" b="7083"/>
          <a:stretch/>
        </p:blipFill>
        <p:spPr bwMode="auto">
          <a:xfrm>
            <a:off x="762000" y="2209800"/>
            <a:ext cx="7772400" cy="328022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6649722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1168400" y="260350"/>
            <a:ext cx="11480800" cy="6337300"/>
          </a:xfrm>
          <a:prstGeom prst="rect">
            <a:avLst/>
          </a:prstGeom>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0722" name="Picture 2"/>
          <p:cNvPicPr>
            <a:picLocks noChangeAspect="1" noChangeArrowheads="1"/>
          </p:cNvPicPr>
          <p:nvPr/>
        </p:nvPicPr>
        <p:blipFill rotWithShape="1">
          <a:blip r:embed="rId2">
            <a:extLst>
              <a:ext uri="{28A0092B-C50C-407E-A947-70E740481C1C}">
                <a14:useLocalDpi xmlns:a14="http://schemas.microsoft.com/office/drawing/2010/main" xmlns="" val="0"/>
              </a:ext>
            </a:extLst>
          </a:blip>
          <a:srcRect b="5837"/>
          <a:stretch/>
        </p:blipFill>
        <p:spPr bwMode="auto">
          <a:xfrm>
            <a:off x="210327" y="166844"/>
            <a:ext cx="8781273" cy="661495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33733873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2770"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b="4483"/>
          <a:stretch/>
        </p:blipFill>
        <p:spPr bwMode="auto">
          <a:xfrm>
            <a:off x="152400" y="91639"/>
            <a:ext cx="8854907" cy="676636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72751928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3794"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b="4762"/>
          <a:stretch/>
        </p:blipFill>
        <p:spPr bwMode="auto">
          <a:xfrm>
            <a:off x="123825" y="76200"/>
            <a:ext cx="8791575" cy="669834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52512090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4818" name="Picture 2"/>
          <p:cNvPicPr>
            <a:picLocks noChangeAspect="1" noChangeArrowheads="1"/>
          </p:cNvPicPr>
          <p:nvPr/>
        </p:nvPicPr>
        <p:blipFill rotWithShape="1">
          <a:blip r:embed="rId2">
            <a:extLst>
              <a:ext uri="{28A0092B-C50C-407E-A947-70E740481C1C}">
                <a14:useLocalDpi xmlns:a14="http://schemas.microsoft.com/office/drawing/2010/main" xmlns="" val="0"/>
              </a:ext>
            </a:extLst>
          </a:blip>
          <a:srcRect b="6622"/>
          <a:stretch/>
        </p:blipFill>
        <p:spPr bwMode="auto">
          <a:xfrm>
            <a:off x="76200" y="99106"/>
            <a:ext cx="8945758" cy="668269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41743839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5842" name="Picture 2"/>
          <p:cNvPicPr>
            <a:picLocks noChangeAspect="1" noChangeArrowheads="1"/>
          </p:cNvPicPr>
          <p:nvPr/>
        </p:nvPicPr>
        <p:blipFill rotWithShape="1">
          <a:blip r:embed="rId2">
            <a:extLst>
              <a:ext uri="{28A0092B-C50C-407E-A947-70E740481C1C}">
                <a14:useLocalDpi xmlns:a14="http://schemas.microsoft.com/office/drawing/2010/main" xmlns="" val="0"/>
              </a:ext>
            </a:extLst>
          </a:blip>
          <a:srcRect b="4464"/>
          <a:stretch/>
        </p:blipFill>
        <p:spPr bwMode="auto">
          <a:xfrm>
            <a:off x="228600" y="152400"/>
            <a:ext cx="8610600" cy="658095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64649004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6866" name="Picture 2"/>
          <p:cNvPicPr>
            <a:picLocks noChangeAspect="1" noChangeArrowheads="1"/>
          </p:cNvPicPr>
          <p:nvPr/>
        </p:nvPicPr>
        <p:blipFill rotWithShape="1">
          <a:blip r:embed="rId2">
            <a:extLst>
              <a:ext uri="{28A0092B-C50C-407E-A947-70E740481C1C}">
                <a14:useLocalDpi xmlns:a14="http://schemas.microsoft.com/office/drawing/2010/main" xmlns="" val="0"/>
              </a:ext>
            </a:extLst>
          </a:blip>
          <a:srcRect b="5729"/>
          <a:stretch/>
        </p:blipFill>
        <p:spPr bwMode="auto">
          <a:xfrm>
            <a:off x="76200" y="76200"/>
            <a:ext cx="8922978" cy="67294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86443775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7890" name="Picture 2"/>
          <p:cNvPicPr>
            <a:picLocks noChangeAspect="1" noChangeArrowheads="1"/>
          </p:cNvPicPr>
          <p:nvPr/>
        </p:nvPicPr>
        <p:blipFill rotWithShape="1">
          <a:blip r:embed="rId2">
            <a:extLst>
              <a:ext uri="{28A0092B-C50C-407E-A947-70E740481C1C}">
                <a14:useLocalDpi xmlns:a14="http://schemas.microsoft.com/office/drawing/2010/main" xmlns="" val="0"/>
              </a:ext>
            </a:extLst>
          </a:blip>
          <a:srcRect b="5614"/>
          <a:stretch/>
        </p:blipFill>
        <p:spPr bwMode="auto">
          <a:xfrm>
            <a:off x="110972" y="76200"/>
            <a:ext cx="8880628" cy="6705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40281647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8914" name="Picture 2"/>
          <p:cNvPicPr>
            <a:picLocks noChangeAspect="1" noChangeArrowheads="1"/>
          </p:cNvPicPr>
          <p:nvPr/>
        </p:nvPicPr>
        <p:blipFill rotWithShape="1">
          <a:blip r:embed="rId2">
            <a:extLst>
              <a:ext uri="{28A0092B-C50C-407E-A947-70E740481C1C}">
                <a14:useLocalDpi xmlns:a14="http://schemas.microsoft.com/office/drawing/2010/main" xmlns="" val="0"/>
              </a:ext>
            </a:extLst>
          </a:blip>
          <a:srcRect b="4828"/>
          <a:stretch/>
        </p:blipFill>
        <p:spPr bwMode="auto">
          <a:xfrm>
            <a:off x="184383" y="76200"/>
            <a:ext cx="8807217" cy="6705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767600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9938" name="Picture 2"/>
          <p:cNvPicPr>
            <a:picLocks noChangeAspect="1" noChangeArrowheads="1"/>
          </p:cNvPicPr>
          <p:nvPr/>
        </p:nvPicPr>
        <p:blipFill rotWithShape="1">
          <a:blip r:embed="rId2">
            <a:extLst>
              <a:ext uri="{28A0092B-C50C-407E-A947-70E740481C1C}">
                <a14:useLocalDpi xmlns:a14="http://schemas.microsoft.com/office/drawing/2010/main" xmlns="" val="0"/>
              </a:ext>
            </a:extLst>
          </a:blip>
          <a:srcRect b="4629"/>
          <a:stretch/>
        </p:blipFill>
        <p:spPr bwMode="auto">
          <a:xfrm>
            <a:off x="152400" y="76200"/>
            <a:ext cx="8809608" cy="672140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69224595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0962" name="Picture 2"/>
          <p:cNvPicPr>
            <a:picLocks noChangeAspect="1" noChangeArrowheads="1"/>
          </p:cNvPicPr>
          <p:nvPr/>
        </p:nvPicPr>
        <p:blipFill rotWithShape="1">
          <a:blip r:embed="rId2">
            <a:extLst>
              <a:ext uri="{28A0092B-C50C-407E-A947-70E740481C1C}">
                <a14:useLocalDpi xmlns:a14="http://schemas.microsoft.com/office/drawing/2010/main" xmlns="" val="0"/>
              </a:ext>
            </a:extLst>
          </a:blip>
          <a:srcRect b="6311"/>
          <a:stretch/>
        </p:blipFill>
        <p:spPr bwMode="auto">
          <a:xfrm>
            <a:off x="122160" y="134059"/>
            <a:ext cx="8869440" cy="664774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13521202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1612900" y="381000"/>
            <a:ext cx="12369800" cy="6096000"/>
          </a:xfrm>
          <a:prstGeom prst="rect">
            <a:avLst/>
          </a:prstGeom>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1986" name="Picture 2"/>
          <p:cNvPicPr>
            <a:picLocks noChangeAspect="1" noChangeArrowheads="1"/>
          </p:cNvPicPr>
          <p:nvPr/>
        </p:nvPicPr>
        <p:blipFill rotWithShape="1">
          <a:blip r:embed="rId2">
            <a:extLst>
              <a:ext uri="{28A0092B-C50C-407E-A947-70E740481C1C}">
                <a14:useLocalDpi xmlns:a14="http://schemas.microsoft.com/office/drawing/2010/main" xmlns="" val="0"/>
              </a:ext>
            </a:extLst>
          </a:blip>
          <a:srcRect b="5277"/>
          <a:stretch/>
        </p:blipFill>
        <p:spPr bwMode="auto">
          <a:xfrm>
            <a:off x="152400" y="76200"/>
            <a:ext cx="8848933" cy="6705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34034448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3010" name="Picture 2"/>
          <p:cNvPicPr>
            <a:picLocks noChangeAspect="1" noChangeArrowheads="1"/>
          </p:cNvPicPr>
          <p:nvPr/>
        </p:nvPicPr>
        <p:blipFill rotWithShape="1">
          <a:blip r:embed="rId2">
            <a:extLst>
              <a:ext uri="{28A0092B-C50C-407E-A947-70E740481C1C}">
                <a14:useLocalDpi xmlns:a14="http://schemas.microsoft.com/office/drawing/2010/main" xmlns="" val="0"/>
              </a:ext>
            </a:extLst>
          </a:blip>
          <a:srcRect b="5484"/>
          <a:stretch/>
        </p:blipFill>
        <p:spPr bwMode="auto">
          <a:xfrm>
            <a:off x="131897" y="82687"/>
            <a:ext cx="8859703" cy="6699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98084521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4034" name="Picture 2"/>
          <p:cNvPicPr>
            <a:picLocks noChangeAspect="1" noChangeArrowheads="1"/>
          </p:cNvPicPr>
          <p:nvPr/>
        </p:nvPicPr>
        <p:blipFill rotWithShape="1">
          <a:blip r:embed="rId2">
            <a:extLst>
              <a:ext uri="{28A0092B-C50C-407E-A947-70E740481C1C}">
                <a14:useLocalDpi xmlns:a14="http://schemas.microsoft.com/office/drawing/2010/main" xmlns="" val="0"/>
              </a:ext>
            </a:extLst>
          </a:blip>
          <a:srcRect b="4985"/>
          <a:stretch/>
        </p:blipFill>
        <p:spPr bwMode="auto">
          <a:xfrm>
            <a:off x="169825" y="76200"/>
            <a:ext cx="8821775" cy="6705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09431950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5058" name="Picture 2"/>
          <p:cNvPicPr>
            <a:picLocks noChangeAspect="1" noChangeArrowheads="1"/>
          </p:cNvPicPr>
          <p:nvPr/>
        </p:nvPicPr>
        <p:blipFill rotWithShape="1">
          <a:blip r:embed="rId2">
            <a:extLst>
              <a:ext uri="{28A0092B-C50C-407E-A947-70E740481C1C}">
                <a14:useLocalDpi xmlns:a14="http://schemas.microsoft.com/office/drawing/2010/main" xmlns="" val="0"/>
              </a:ext>
            </a:extLst>
          </a:blip>
          <a:srcRect b="5831"/>
          <a:stretch/>
        </p:blipFill>
        <p:spPr bwMode="auto">
          <a:xfrm>
            <a:off x="131528" y="106996"/>
            <a:ext cx="8860072" cy="667480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52760887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6082" name="Picture 2"/>
          <p:cNvPicPr>
            <a:picLocks noChangeAspect="1" noChangeArrowheads="1"/>
          </p:cNvPicPr>
          <p:nvPr/>
        </p:nvPicPr>
        <p:blipFill rotWithShape="1">
          <a:blip r:embed="rId2">
            <a:extLst>
              <a:ext uri="{28A0092B-C50C-407E-A947-70E740481C1C}">
                <a14:useLocalDpi xmlns:a14="http://schemas.microsoft.com/office/drawing/2010/main" xmlns="" val="0"/>
              </a:ext>
            </a:extLst>
          </a:blip>
          <a:srcRect b="5045"/>
          <a:stretch/>
        </p:blipFill>
        <p:spPr bwMode="auto">
          <a:xfrm>
            <a:off x="228600" y="119397"/>
            <a:ext cx="8763000" cy="665670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0009843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7106"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b="5436"/>
          <a:stretch/>
        </p:blipFill>
        <p:spPr bwMode="auto">
          <a:xfrm>
            <a:off x="239098" y="152400"/>
            <a:ext cx="8752502" cy="662139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54786167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8130" name="Picture 2"/>
          <p:cNvPicPr>
            <a:picLocks noChangeAspect="1" noChangeArrowheads="1"/>
          </p:cNvPicPr>
          <p:nvPr/>
        </p:nvPicPr>
        <p:blipFill rotWithShape="1">
          <a:blip r:embed="rId2">
            <a:extLst>
              <a:ext uri="{28A0092B-C50C-407E-A947-70E740481C1C}">
                <a14:useLocalDpi xmlns:a14="http://schemas.microsoft.com/office/drawing/2010/main" xmlns="" val="0"/>
              </a:ext>
            </a:extLst>
          </a:blip>
          <a:srcRect b="5120"/>
          <a:stretch/>
        </p:blipFill>
        <p:spPr bwMode="auto">
          <a:xfrm>
            <a:off x="159657" y="91807"/>
            <a:ext cx="8755743" cy="66459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46652384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9154" name="Picture 2"/>
          <p:cNvPicPr>
            <a:picLocks noChangeAspect="1" noChangeArrowheads="1"/>
          </p:cNvPicPr>
          <p:nvPr/>
        </p:nvPicPr>
        <p:blipFill rotWithShape="1">
          <a:blip r:embed="rId2">
            <a:extLst>
              <a:ext uri="{28A0092B-C50C-407E-A947-70E740481C1C}">
                <a14:useLocalDpi xmlns:a14="http://schemas.microsoft.com/office/drawing/2010/main" xmlns="" val="0"/>
              </a:ext>
            </a:extLst>
          </a:blip>
          <a:srcRect b="5953"/>
          <a:stretch/>
        </p:blipFill>
        <p:spPr bwMode="auto">
          <a:xfrm>
            <a:off x="152400" y="76200"/>
            <a:ext cx="8887427" cy="66867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7049991"/>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0178" name="Picture 2"/>
          <p:cNvPicPr>
            <a:picLocks noChangeAspect="1" noChangeArrowheads="1"/>
          </p:cNvPicPr>
          <p:nvPr/>
        </p:nvPicPr>
        <p:blipFill rotWithShape="1">
          <a:blip r:embed="rId2">
            <a:extLst>
              <a:ext uri="{28A0092B-C50C-407E-A947-70E740481C1C}">
                <a14:useLocalDpi xmlns:a14="http://schemas.microsoft.com/office/drawing/2010/main" xmlns="" val="0"/>
              </a:ext>
            </a:extLst>
          </a:blip>
          <a:srcRect b="4762"/>
          <a:stretch/>
        </p:blipFill>
        <p:spPr bwMode="auto">
          <a:xfrm>
            <a:off x="152400" y="76200"/>
            <a:ext cx="8801100" cy="6705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064848552"/>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3250" name="Picture 2"/>
          <p:cNvPicPr>
            <a:picLocks noChangeAspect="1" noChangeArrowheads="1"/>
          </p:cNvPicPr>
          <p:nvPr/>
        </p:nvPicPr>
        <p:blipFill rotWithShape="1">
          <a:blip r:embed="rId2">
            <a:extLst>
              <a:ext uri="{28A0092B-C50C-407E-A947-70E740481C1C}">
                <a14:useLocalDpi xmlns:a14="http://schemas.microsoft.com/office/drawing/2010/main" xmlns="" val="0"/>
              </a:ext>
            </a:extLst>
          </a:blip>
          <a:srcRect b="5729"/>
          <a:stretch/>
        </p:blipFill>
        <p:spPr bwMode="auto">
          <a:xfrm>
            <a:off x="152400" y="76200"/>
            <a:ext cx="8821938" cy="66532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48592104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1301750" y="425450"/>
            <a:ext cx="11747500" cy="6007100"/>
          </a:xfrm>
          <a:prstGeom prst="rect">
            <a:avLst/>
          </a:prstGeom>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4274" name="Picture 2"/>
          <p:cNvPicPr>
            <a:picLocks noChangeAspect="1" noChangeArrowheads="1"/>
          </p:cNvPicPr>
          <p:nvPr/>
        </p:nvPicPr>
        <p:blipFill rotWithShape="1">
          <a:blip r:embed="rId2">
            <a:extLst>
              <a:ext uri="{28A0092B-C50C-407E-A947-70E740481C1C}">
                <a14:useLocalDpi xmlns:a14="http://schemas.microsoft.com/office/drawing/2010/main" xmlns="" val="0"/>
              </a:ext>
            </a:extLst>
          </a:blip>
          <a:srcRect b="4916"/>
          <a:stretch/>
        </p:blipFill>
        <p:spPr bwMode="auto">
          <a:xfrm>
            <a:off x="152400" y="92541"/>
            <a:ext cx="8793837" cy="668925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094046524"/>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5298" name="Picture 2"/>
          <p:cNvPicPr>
            <a:picLocks noChangeAspect="1" noChangeArrowheads="1"/>
          </p:cNvPicPr>
          <p:nvPr/>
        </p:nvPicPr>
        <p:blipFill rotWithShape="1">
          <a:blip r:embed="rId2">
            <a:extLst>
              <a:ext uri="{28A0092B-C50C-407E-A947-70E740481C1C}">
                <a14:useLocalDpi xmlns:a14="http://schemas.microsoft.com/office/drawing/2010/main" xmlns="" val="0"/>
              </a:ext>
            </a:extLst>
          </a:blip>
          <a:srcRect b="4977"/>
          <a:stretch/>
        </p:blipFill>
        <p:spPr bwMode="auto">
          <a:xfrm>
            <a:off x="152400" y="76200"/>
            <a:ext cx="8839200" cy="671941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680816145"/>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6322" name="Picture 2"/>
          <p:cNvPicPr>
            <a:picLocks noChangeAspect="1" noChangeArrowheads="1"/>
          </p:cNvPicPr>
          <p:nvPr/>
        </p:nvPicPr>
        <p:blipFill rotWithShape="1">
          <a:blip r:embed="rId2">
            <a:extLst>
              <a:ext uri="{28A0092B-C50C-407E-A947-70E740481C1C}">
                <a14:useLocalDpi xmlns:a14="http://schemas.microsoft.com/office/drawing/2010/main" xmlns="" val="0"/>
              </a:ext>
            </a:extLst>
          </a:blip>
          <a:srcRect b="7115"/>
          <a:stretch/>
        </p:blipFill>
        <p:spPr bwMode="auto">
          <a:xfrm>
            <a:off x="55078" y="84638"/>
            <a:ext cx="9012722" cy="66971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985335951"/>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7346" name="Picture 2"/>
          <p:cNvPicPr>
            <a:picLocks noChangeAspect="1" noChangeArrowheads="1"/>
          </p:cNvPicPr>
          <p:nvPr/>
        </p:nvPicPr>
        <p:blipFill rotWithShape="1">
          <a:blip r:embed="rId2">
            <a:extLst>
              <a:ext uri="{28A0092B-C50C-407E-A947-70E740481C1C}">
                <a14:useLocalDpi xmlns:a14="http://schemas.microsoft.com/office/drawing/2010/main" xmlns="" val="0"/>
              </a:ext>
            </a:extLst>
          </a:blip>
          <a:srcRect b="6774"/>
          <a:stretch/>
        </p:blipFill>
        <p:spPr bwMode="auto">
          <a:xfrm>
            <a:off x="152400" y="158788"/>
            <a:ext cx="8880316" cy="66230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872104745"/>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8370" name="Picture 2"/>
          <p:cNvPicPr>
            <a:picLocks noChangeAspect="1" noChangeArrowheads="1"/>
          </p:cNvPicPr>
          <p:nvPr/>
        </p:nvPicPr>
        <p:blipFill rotWithShape="1">
          <a:blip r:embed="rId2">
            <a:extLst>
              <a:ext uri="{28A0092B-C50C-407E-A947-70E740481C1C}">
                <a14:useLocalDpi xmlns:a14="http://schemas.microsoft.com/office/drawing/2010/main" xmlns="" val="0"/>
              </a:ext>
            </a:extLst>
          </a:blip>
          <a:srcRect b="4974"/>
          <a:stretch/>
        </p:blipFill>
        <p:spPr bwMode="auto">
          <a:xfrm>
            <a:off x="228600" y="136849"/>
            <a:ext cx="8741010" cy="664495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841010447"/>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61442" name="Picture 2"/>
          <p:cNvPicPr>
            <a:picLocks noChangeAspect="1" noChangeArrowheads="1"/>
          </p:cNvPicPr>
          <p:nvPr/>
        </p:nvPicPr>
        <p:blipFill rotWithShape="1">
          <a:blip r:embed="rId2">
            <a:extLst>
              <a:ext uri="{28A0092B-C50C-407E-A947-70E740481C1C}">
                <a14:useLocalDpi xmlns:a14="http://schemas.microsoft.com/office/drawing/2010/main" xmlns="" val="0"/>
              </a:ext>
            </a:extLst>
          </a:blip>
          <a:srcRect b="5348"/>
          <a:stretch/>
        </p:blipFill>
        <p:spPr bwMode="auto">
          <a:xfrm>
            <a:off x="152400" y="130446"/>
            <a:ext cx="8884694" cy="672757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638707519"/>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63490" name="Picture 2"/>
          <p:cNvPicPr>
            <a:picLocks noChangeAspect="1" noChangeArrowheads="1"/>
          </p:cNvPicPr>
          <p:nvPr/>
        </p:nvPicPr>
        <p:blipFill rotWithShape="1">
          <a:blip r:embed="rId2">
            <a:extLst>
              <a:ext uri="{28A0092B-C50C-407E-A947-70E740481C1C}">
                <a14:useLocalDpi xmlns:a14="http://schemas.microsoft.com/office/drawing/2010/main" xmlns="" val="0"/>
              </a:ext>
            </a:extLst>
          </a:blip>
          <a:srcRect b="5462"/>
          <a:stretch/>
        </p:blipFill>
        <p:spPr bwMode="auto">
          <a:xfrm>
            <a:off x="164254" y="105656"/>
            <a:ext cx="8827346" cy="66761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462429440"/>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64514" name="Picture 2"/>
          <p:cNvPicPr>
            <a:picLocks noChangeAspect="1" noChangeArrowheads="1"/>
          </p:cNvPicPr>
          <p:nvPr/>
        </p:nvPicPr>
        <p:blipFill rotWithShape="1">
          <a:blip r:embed="rId2">
            <a:extLst>
              <a:ext uri="{28A0092B-C50C-407E-A947-70E740481C1C}">
                <a14:useLocalDpi xmlns:a14="http://schemas.microsoft.com/office/drawing/2010/main" xmlns="" val="0"/>
              </a:ext>
            </a:extLst>
          </a:blip>
          <a:srcRect b="4822"/>
          <a:stretch/>
        </p:blipFill>
        <p:spPr bwMode="auto">
          <a:xfrm>
            <a:off x="152400" y="90897"/>
            <a:ext cx="8820392" cy="671604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868148080"/>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65538" name="Picture 2"/>
          <p:cNvPicPr>
            <a:picLocks noChangeAspect="1" noChangeArrowheads="1"/>
          </p:cNvPicPr>
          <p:nvPr/>
        </p:nvPicPr>
        <p:blipFill rotWithShape="1">
          <a:blip r:embed="rId2">
            <a:extLst>
              <a:ext uri="{28A0092B-C50C-407E-A947-70E740481C1C}">
                <a14:useLocalDpi xmlns:a14="http://schemas.microsoft.com/office/drawing/2010/main" xmlns="" val="0"/>
              </a:ext>
            </a:extLst>
          </a:blip>
          <a:srcRect b="5899"/>
          <a:stretch/>
        </p:blipFill>
        <p:spPr bwMode="auto">
          <a:xfrm>
            <a:off x="103496" y="73631"/>
            <a:ext cx="8910850" cy="670816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915589315"/>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66562" name="Picture 2"/>
          <p:cNvPicPr>
            <a:picLocks noChangeAspect="1" noChangeArrowheads="1"/>
          </p:cNvPicPr>
          <p:nvPr/>
        </p:nvPicPr>
        <p:blipFill rotWithShape="1">
          <a:blip r:embed="rId2">
            <a:extLst>
              <a:ext uri="{28A0092B-C50C-407E-A947-70E740481C1C}">
                <a14:useLocalDpi xmlns:a14="http://schemas.microsoft.com/office/drawing/2010/main" xmlns="" val="0"/>
              </a:ext>
            </a:extLst>
          </a:blip>
          <a:srcRect b="5230"/>
          <a:stretch/>
        </p:blipFill>
        <p:spPr bwMode="auto">
          <a:xfrm>
            <a:off x="147003" y="76200"/>
            <a:ext cx="8844597" cy="6705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04121592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1168400" y="381000"/>
            <a:ext cx="11480800" cy="6096000"/>
          </a:xfrm>
          <a:prstGeom prst="rect">
            <a:avLst/>
          </a:prstGeom>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67586" name="Picture 2"/>
          <p:cNvPicPr>
            <a:picLocks noChangeAspect="1" noChangeArrowheads="1"/>
          </p:cNvPicPr>
          <p:nvPr/>
        </p:nvPicPr>
        <p:blipFill rotWithShape="1">
          <a:blip r:embed="rId2">
            <a:extLst>
              <a:ext uri="{28A0092B-C50C-407E-A947-70E740481C1C}">
                <a14:useLocalDpi xmlns:a14="http://schemas.microsoft.com/office/drawing/2010/main" xmlns="" val="0"/>
              </a:ext>
            </a:extLst>
          </a:blip>
          <a:srcRect b="5953"/>
          <a:stretch/>
        </p:blipFill>
        <p:spPr bwMode="auto">
          <a:xfrm>
            <a:off x="155294" y="76200"/>
            <a:ext cx="8912506" cy="6705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460879010"/>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68610" name="Picture 2"/>
          <p:cNvPicPr>
            <a:picLocks noChangeAspect="1" noChangeArrowheads="1"/>
          </p:cNvPicPr>
          <p:nvPr/>
        </p:nvPicPr>
        <p:blipFill rotWithShape="1">
          <a:blip r:embed="rId2">
            <a:extLst>
              <a:ext uri="{28A0092B-C50C-407E-A947-70E740481C1C}">
                <a14:useLocalDpi xmlns:a14="http://schemas.microsoft.com/office/drawing/2010/main" xmlns="" val="0"/>
              </a:ext>
            </a:extLst>
          </a:blip>
          <a:srcRect b="6395"/>
          <a:stretch/>
        </p:blipFill>
        <p:spPr bwMode="auto">
          <a:xfrm>
            <a:off x="150987" y="152400"/>
            <a:ext cx="8852851" cy="6629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503266296"/>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69635" name="Picture 3"/>
          <p:cNvPicPr>
            <a:picLocks noChangeAspect="1" noChangeArrowheads="1"/>
          </p:cNvPicPr>
          <p:nvPr/>
        </p:nvPicPr>
        <p:blipFill rotWithShape="1">
          <a:blip r:embed="rId2">
            <a:extLst>
              <a:ext uri="{28A0092B-C50C-407E-A947-70E740481C1C}">
                <a14:useLocalDpi xmlns:a14="http://schemas.microsoft.com/office/drawing/2010/main" xmlns="" val="0"/>
              </a:ext>
            </a:extLst>
          </a:blip>
          <a:srcRect b="5238"/>
          <a:stretch/>
        </p:blipFill>
        <p:spPr bwMode="auto">
          <a:xfrm>
            <a:off x="110278" y="76200"/>
            <a:ext cx="8881322" cy="67328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559732405"/>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70658" name="Picture 2"/>
          <p:cNvPicPr>
            <a:picLocks noChangeAspect="1" noChangeArrowheads="1"/>
          </p:cNvPicPr>
          <p:nvPr/>
        </p:nvPicPr>
        <p:blipFill rotWithShape="1">
          <a:blip r:embed="rId2">
            <a:extLst>
              <a:ext uri="{28A0092B-C50C-407E-A947-70E740481C1C}">
                <a14:useLocalDpi xmlns:a14="http://schemas.microsoft.com/office/drawing/2010/main" xmlns="" val="0"/>
              </a:ext>
            </a:extLst>
          </a:blip>
          <a:srcRect b="5348"/>
          <a:stretch/>
        </p:blipFill>
        <p:spPr bwMode="auto">
          <a:xfrm>
            <a:off x="178993" y="115398"/>
            <a:ext cx="8812607" cy="667299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165467380"/>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71682" name="Picture 2"/>
          <p:cNvPicPr>
            <a:picLocks noChangeAspect="1" noChangeArrowheads="1"/>
          </p:cNvPicPr>
          <p:nvPr/>
        </p:nvPicPr>
        <p:blipFill rotWithShape="1">
          <a:blip r:embed="rId2">
            <a:extLst>
              <a:ext uri="{28A0092B-C50C-407E-A947-70E740481C1C}">
                <a14:useLocalDpi xmlns:a14="http://schemas.microsoft.com/office/drawing/2010/main" xmlns="" val="0"/>
              </a:ext>
            </a:extLst>
          </a:blip>
          <a:srcRect b="5523"/>
          <a:stretch/>
        </p:blipFill>
        <p:spPr bwMode="auto">
          <a:xfrm>
            <a:off x="157089" y="76200"/>
            <a:ext cx="8910711" cy="673484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703592363"/>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72706" name="Picture 2"/>
          <p:cNvPicPr>
            <a:picLocks noChangeAspect="1" noChangeArrowheads="1"/>
          </p:cNvPicPr>
          <p:nvPr/>
        </p:nvPicPr>
        <p:blipFill rotWithShape="1">
          <a:blip r:embed="rId2">
            <a:extLst>
              <a:ext uri="{28A0092B-C50C-407E-A947-70E740481C1C}">
                <a14:useLocalDpi xmlns:a14="http://schemas.microsoft.com/office/drawing/2010/main" xmlns="" val="0"/>
              </a:ext>
            </a:extLst>
          </a:blip>
          <a:srcRect b="6746"/>
          <a:stretch/>
        </p:blipFill>
        <p:spPr bwMode="auto">
          <a:xfrm>
            <a:off x="76200" y="76200"/>
            <a:ext cx="8988358" cy="6705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282458246"/>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73730" name="Picture 2"/>
          <p:cNvPicPr>
            <a:picLocks noChangeAspect="1" noChangeArrowheads="1"/>
          </p:cNvPicPr>
          <p:nvPr/>
        </p:nvPicPr>
        <p:blipFill rotWithShape="1">
          <a:blip r:embed="rId2">
            <a:extLst>
              <a:ext uri="{28A0092B-C50C-407E-A947-70E740481C1C}">
                <a14:useLocalDpi xmlns:a14="http://schemas.microsoft.com/office/drawing/2010/main" xmlns="" val="0"/>
              </a:ext>
            </a:extLst>
          </a:blip>
          <a:srcRect b="6598"/>
          <a:stretch/>
        </p:blipFill>
        <p:spPr bwMode="auto">
          <a:xfrm>
            <a:off x="137416" y="126481"/>
            <a:ext cx="8854184" cy="661594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120287481"/>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74754"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b="5896"/>
          <a:stretch/>
        </p:blipFill>
        <p:spPr bwMode="auto">
          <a:xfrm>
            <a:off x="152400" y="166914"/>
            <a:ext cx="8786641" cy="661488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682612170"/>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75778"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b="5322"/>
          <a:stretch/>
        </p:blipFill>
        <p:spPr bwMode="auto">
          <a:xfrm>
            <a:off x="161980" y="76200"/>
            <a:ext cx="8829620" cy="668775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886783209"/>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endParaRPr lang="en-US"/>
          </a:p>
        </p:txBody>
      </p:sp>
      <p:sp>
        <p:nvSpPr>
          <p:cNvPr id="7" name="Text Placeholder 6"/>
          <p:cNvSpPr>
            <a:spLocks noGrp="1"/>
          </p:cNvSpPr>
          <p:nvPr>
            <p:ph type="body" idx="1"/>
          </p:nvPr>
        </p:nvSpPr>
        <p:spPr/>
        <p:txBody>
          <a:bodyPr>
            <a:normAutofit/>
          </a:bodyPr>
          <a:lstStyle/>
          <a:p>
            <a:r>
              <a:rPr lang="en-US" sz="5400" dirty="0" smtClean="0">
                <a:solidFill>
                  <a:schemeClr val="bg1"/>
                </a:solidFill>
              </a:rPr>
              <a:t>THANK YOU</a:t>
            </a:r>
            <a:endParaRPr lang="en-US" sz="5400" dirty="0">
              <a:solidFill>
                <a:schemeClr val="bg1"/>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sp>
        <p:nvSpPr>
          <p:cNvPr id="6" name="Text Placeholder 5"/>
          <p:cNvSpPr>
            <a:spLocks noGrp="1"/>
          </p:cNvSpPr>
          <p:nvPr>
            <p:ph type="body" idx="1"/>
          </p:nvPr>
        </p:nvSpPr>
        <p:spPr/>
        <p:txBody>
          <a:bodyPr/>
          <a:lstStyle/>
          <a:p>
            <a:endParaRPr lang="en-US"/>
          </a:p>
        </p:txBody>
      </p:sp>
      <p:sp>
        <p:nvSpPr>
          <p:cNvPr id="7" name="Content Placeholder 6"/>
          <p:cNvSpPr>
            <a:spLocks noGrp="1"/>
          </p:cNvSpPr>
          <p:nvPr>
            <p:ph sz="half" idx="2"/>
          </p:nvPr>
        </p:nvSpPr>
        <p:spPr/>
        <p:txBody>
          <a:bodyPr/>
          <a:lstStyle/>
          <a:p>
            <a:endParaRPr lang="en-US"/>
          </a:p>
        </p:txBody>
      </p:sp>
      <p:sp>
        <p:nvSpPr>
          <p:cNvPr id="8" name="Text Placeholder 7"/>
          <p:cNvSpPr>
            <a:spLocks noGrp="1"/>
          </p:cNvSpPr>
          <p:nvPr>
            <p:ph type="body" sz="quarter" idx="3"/>
          </p:nvPr>
        </p:nvSpPr>
        <p:spPr/>
        <p:txBody>
          <a:bodyPr/>
          <a:lstStyle/>
          <a:p>
            <a:endParaRPr lang="en-US"/>
          </a:p>
        </p:txBody>
      </p:sp>
      <p:pic>
        <p:nvPicPr>
          <p:cNvPr id="4" name="Picture 3"/>
          <p:cNvPicPr>
            <a:picLocks noChangeAspect="1"/>
          </p:cNvPicPr>
          <p:nvPr/>
        </p:nvPicPr>
        <p:blipFill>
          <a:blip r:embed="rId2"/>
          <a:stretch>
            <a:fillRect/>
          </a:stretch>
        </p:blipFill>
        <p:spPr>
          <a:xfrm>
            <a:off x="457200" y="2174875"/>
            <a:ext cx="3997246" cy="2406253"/>
          </a:xfrm>
          <a:prstGeom prst="rect">
            <a:avLst/>
          </a:prstGeom>
        </p:spPr>
      </p:pic>
      <p:pic>
        <p:nvPicPr>
          <p:cNvPr id="10" name="Content Placeholder 3" descr="1162889-687063-brown-christmas-bunny.jpg"/>
          <p:cNvPicPr>
            <a:picLocks noGrp="1" noChangeAspect="1"/>
          </p:cNvPicPr>
          <p:nvPr>
            <p:ph sz="quarter" idx="4"/>
          </p:nvPr>
        </p:nvPicPr>
        <p:blipFill>
          <a:blip r:embed="rId3"/>
          <a:stretch>
            <a:fillRect/>
          </a:stretch>
        </p:blipFill>
        <p:spPr>
          <a:xfrm>
            <a:off x="5184179" y="2174875"/>
            <a:ext cx="2963466" cy="3951288"/>
          </a:xfr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Verve</Template>
  <TotalTime>560</TotalTime>
  <Words>1041</Words>
  <Application>Microsoft Office PowerPoint</Application>
  <PresentationFormat>عرض على الشاشة (3:4)‏</PresentationFormat>
  <Paragraphs>64</Paragraphs>
  <Slides>89</Slides>
  <Notes>4</Notes>
  <HiddenSlides>0</HiddenSlides>
  <MMClips>0</MMClips>
  <ScaleCrop>false</ScaleCrop>
  <HeadingPairs>
    <vt:vector size="4" baseType="variant">
      <vt:variant>
        <vt:lpstr>سمة</vt:lpstr>
      </vt:variant>
      <vt:variant>
        <vt:i4>1</vt:i4>
      </vt:variant>
      <vt:variant>
        <vt:lpstr>عناوين الشرائح</vt:lpstr>
      </vt:variant>
      <vt:variant>
        <vt:i4>89</vt:i4>
      </vt:variant>
    </vt:vector>
  </HeadingPairs>
  <TitlesOfParts>
    <vt:vector size="90" baseType="lpstr">
      <vt:lpstr>Office Theme</vt:lpstr>
      <vt:lpstr>IMAGING INVESTIGATION AND DISEASES HEPATOBILIARY SYSTEM   </vt:lpstr>
      <vt:lpstr>ULTRASOUND: </vt:lpstr>
      <vt:lpstr>الشريحة 3</vt:lpstr>
      <vt:lpstr>الشريحة 4</vt:lpstr>
      <vt:lpstr>الشريحة 5</vt:lpstr>
      <vt:lpstr>الشريحة 6</vt:lpstr>
      <vt:lpstr>الشريحة 7</vt:lpstr>
      <vt:lpstr>الشريحة 8</vt:lpstr>
      <vt:lpstr>الشريحة 9</vt:lpstr>
      <vt:lpstr>الشريحة 10</vt:lpstr>
      <vt:lpstr>الشريحة 11</vt:lpstr>
      <vt:lpstr>الشريحة 12</vt:lpstr>
      <vt:lpstr>الشريحة 13</vt:lpstr>
      <vt:lpstr>الشريحة 14</vt:lpstr>
      <vt:lpstr>الشريحة 15</vt:lpstr>
      <vt:lpstr>الشريحة 16</vt:lpstr>
      <vt:lpstr>الشريحة 17</vt:lpstr>
      <vt:lpstr>الشريحة 18</vt:lpstr>
      <vt:lpstr>الشريحة 19</vt:lpstr>
      <vt:lpstr>الشريحة 20</vt:lpstr>
      <vt:lpstr>الشريحة 21</vt:lpstr>
      <vt:lpstr>الشريحة 22</vt:lpstr>
      <vt:lpstr>COMPUTED TOMOGRAPHY: </vt:lpstr>
      <vt:lpstr>CAT SCAN</vt:lpstr>
      <vt:lpstr>What is CT Scanning  </vt:lpstr>
      <vt:lpstr>What are some common uses of the procedure Abdomen and pelvis? </vt:lpstr>
      <vt:lpstr>CT scanning of the abdomen/pelvis is also performed to: </vt:lpstr>
      <vt:lpstr>How does the procedure work? </vt:lpstr>
      <vt:lpstr>الشريحة 29</vt:lpstr>
      <vt:lpstr>الشريحة 30</vt:lpstr>
      <vt:lpstr>الشريحة 31</vt:lpstr>
      <vt:lpstr>الشريحة 32</vt:lpstr>
      <vt:lpstr>الشريحة 33</vt:lpstr>
      <vt:lpstr>الشريحة 34</vt:lpstr>
      <vt:lpstr>الشريحة 35</vt:lpstr>
      <vt:lpstr>الشريحة 36</vt:lpstr>
      <vt:lpstr>الشريحة 37</vt:lpstr>
      <vt:lpstr>الشريحة 38</vt:lpstr>
      <vt:lpstr>الشريحة 39</vt:lpstr>
      <vt:lpstr>الشريحة 40</vt:lpstr>
      <vt:lpstr>الشريحة 41</vt:lpstr>
      <vt:lpstr>MRI</vt:lpstr>
      <vt:lpstr>الشريحة 43</vt:lpstr>
      <vt:lpstr>الشريحة 44</vt:lpstr>
      <vt:lpstr>الشريحة 45</vt:lpstr>
      <vt:lpstr>الشريحة 46</vt:lpstr>
      <vt:lpstr>الشريحة 47</vt:lpstr>
      <vt:lpstr>الشريحة 48</vt:lpstr>
      <vt:lpstr>الشريحة 49</vt:lpstr>
      <vt:lpstr>الشريحة 50</vt:lpstr>
      <vt:lpstr>الشريحة 51</vt:lpstr>
      <vt:lpstr>الشريحة 52</vt:lpstr>
      <vt:lpstr>الشريحة 53</vt:lpstr>
      <vt:lpstr>الشريحة 54</vt:lpstr>
      <vt:lpstr>الشريحة 55</vt:lpstr>
      <vt:lpstr>الشريحة 56</vt:lpstr>
      <vt:lpstr>الشريحة 57</vt:lpstr>
      <vt:lpstr>الشريحة 58</vt:lpstr>
      <vt:lpstr>الشريحة 59</vt:lpstr>
      <vt:lpstr>الشريحة 60</vt:lpstr>
      <vt:lpstr>الشريحة 61</vt:lpstr>
      <vt:lpstr>الشريحة 62</vt:lpstr>
      <vt:lpstr>الشريحة 63</vt:lpstr>
      <vt:lpstr>الشريحة 64</vt:lpstr>
      <vt:lpstr>الشريحة 65</vt:lpstr>
      <vt:lpstr>الشريحة 66</vt:lpstr>
      <vt:lpstr>الشريحة 67</vt:lpstr>
      <vt:lpstr>الشريحة 68</vt:lpstr>
      <vt:lpstr>الشريحة 69</vt:lpstr>
      <vt:lpstr>الشريحة 70</vt:lpstr>
      <vt:lpstr>الشريحة 71</vt:lpstr>
      <vt:lpstr>الشريحة 72</vt:lpstr>
      <vt:lpstr>الشريحة 73</vt:lpstr>
      <vt:lpstr>الشريحة 74</vt:lpstr>
      <vt:lpstr>الشريحة 75</vt:lpstr>
      <vt:lpstr>الشريحة 76</vt:lpstr>
      <vt:lpstr>الشريحة 77</vt:lpstr>
      <vt:lpstr>الشريحة 78</vt:lpstr>
      <vt:lpstr>الشريحة 79</vt:lpstr>
      <vt:lpstr>الشريحة 80</vt:lpstr>
      <vt:lpstr>الشريحة 81</vt:lpstr>
      <vt:lpstr>الشريحة 82</vt:lpstr>
      <vt:lpstr>الشريحة 83</vt:lpstr>
      <vt:lpstr>الشريحة 84</vt:lpstr>
      <vt:lpstr>الشريحة 85</vt:lpstr>
      <vt:lpstr>الشريحة 86</vt:lpstr>
      <vt:lpstr>الشريحة 87</vt:lpstr>
      <vt:lpstr>الشريحة 88</vt:lpstr>
      <vt:lpstr>الشريحة 89</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TNE Friend</dc:creator>
  <cp:lastModifiedBy>user</cp:lastModifiedBy>
  <cp:revision>47</cp:revision>
  <dcterms:created xsi:type="dcterms:W3CDTF">2011-11-25T12:23:01Z</dcterms:created>
  <dcterms:modified xsi:type="dcterms:W3CDTF">2014-11-21T18:11:00Z</dcterms:modified>
</cp:coreProperties>
</file>