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Override PartName="/ppt/diagrams/colors2.xml" ContentType="application/vnd.openxmlformats-officedocument.drawingml.diagramColors+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diagrams/layout2.xml" ContentType="application/vnd.openxmlformats-officedocument.drawingml.diagramLayout+xml"/>
  <Override PartName="/ppt/notesSlides/notesSlide8.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diagrams/data1.xml" ContentType="application/vnd.openxmlformats-officedocument.drawingml.diagramData+xml"/>
  <Override PartName="/ppt/notesSlides/notesSlide4.xml" ContentType="application/vnd.openxmlformats-officedocument.presentationml.notesSlide+xml"/>
  <Override PartName="/ppt/diagrams/colors3.xml" ContentType="application/vnd.openxmlformats-officedocument.drawingml.diagramColor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diagrams/layout3.xml" ContentType="application/vnd.openxmlformats-officedocument.drawingml.diagramLayout+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5" r:id="rId2"/>
  </p:sldMasterIdLst>
  <p:notesMasterIdLst>
    <p:notesMasterId r:id="rId81"/>
  </p:notesMasterIdLst>
  <p:sldIdLst>
    <p:sldId id="426" r:id="rId3"/>
    <p:sldId id="574" r:id="rId4"/>
    <p:sldId id="575" r:id="rId5"/>
    <p:sldId id="576" r:id="rId6"/>
    <p:sldId id="577" r:id="rId7"/>
    <p:sldId id="543" r:id="rId8"/>
    <p:sldId id="544" r:id="rId9"/>
    <p:sldId id="545" r:id="rId10"/>
    <p:sldId id="546" r:id="rId11"/>
    <p:sldId id="547" r:id="rId12"/>
    <p:sldId id="548" r:id="rId13"/>
    <p:sldId id="549" r:id="rId14"/>
    <p:sldId id="550" r:id="rId15"/>
    <p:sldId id="551" r:id="rId16"/>
    <p:sldId id="552" r:id="rId17"/>
    <p:sldId id="553" r:id="rId18"/>
    <p:sldId id="554" r:id="rId19"/>
    <p:sldId id="555" r:id="rId20"/>
    <p:sldId id="556" r:id="rId21"/>
    <p:sldId id="557" r:id="rId22"/>
    <p:sldId id="558" r:id="rId23"/>
    <p:sldId id="559" r:id="rId24"/>
    <p:sldId id="560" r:id="rId25"/>
    <p:sldId id="561" r:id="rId26"/>
    <p:sldId id="562" r:id="rId27"/>
    <p:sldId id="563" r:id="rId28"/>
    <p:sldId id="564" r:id="rId29"/>
    <p:sldId id="565" r:id="rId30"/>
    <p:sldId id="566" r:id="rId31"/>
    <p:sldId id="567" r:id="rId32"/>
    <p:sldId id="568" r:id="rId33"/>
    <p:sldId id="569" r:id="rId34"/>
    <p:sldId id="570" r:id="rId35"/>
    <p:sldId id="571" r:id="rId36"/>
    <p:sldId id="572" r:id="rId37"/>
    <p:sldId id="573" r:id="rId38"/>
    <p:sldId id="427" r:id="rId39"/>
    <p:sldId id="456" r:id="rId40"/>
    <p:sldId id="457" r:id="rId41"/>
    <p:sldId id="481" r:id="rId42"/>
    <p:sldId id="480" r:id="rId43"/>
    <p:sldId id="479" r:id="rId44"/>
    <p:sldId id="478" r:id="rId45"/>
    <p:sldId id="477" r:id="rId46"/>
    <p:sldId id="476" r:id="rId47"/>
    <p:sldId id="475" r:id="rId48"/>
    <p:sldId id="474" r:id="rId49"/>
    <p:sldId id="473" r:id="rId50"/>
    <p:sldId id="472" r:id="rId51"/>
    <p:sldId id="471" r:id="rId52"/>
    <p:sldId id="470" r:id="rId53"/>
    <p:sldId id="469" r:id="rId54"/>
    <p:sldId id="468" r:id="rId55"/>
    <p:sldId id="467" r:id="rId56"/>
    <p:sldId id="466" r:id="rId57"/>
    <p:sldId id="465" r:id="rId58"/>
    <p:sldId id="464" r:id="rId59"/>
    <p:sldId id="461" r:id="rId60"/>
    <p:sldId id="460" r:id="rId61"/>
    <p:sldId id="459" r:id="rId62"/>
    <p:sldId id="458" r:id="rId63"/>
    <p:sldId id="507" r:id="rId64"/>
    <p:sldId id="506" r:id="rId65"/>
    <p:sldId id="503" r:id="rId66"/>
    <p:sldId id="501" r:id="rId67"/>
    <p:sldId id="500" r:id="rId68"/>
    <p:sldId id="499" r:id="rId69"/>
    <p:sldId id="498" r:id="rId70"/>
    <p:sldId id="497" r:id="rId71"/>
    <p:sldId id="496" r:id="rId72"/>
    <p:sldId id="495" r:id="rId73"/>
    <p:sldId id="494" r:id="rId74"/>
    <p:sldId id="493" r:id="rId75"/>
    <p:sldId id="492" r:id="rId76"/>
    <p:sldId id="491" r:id="rId77"/>
    <p:sldId id="490" r:id="rId78"/>
    <p:sldId id="489" r:id="rId79"/>
    <p:sldId id="301" r:id="rId8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p:restoredLeft sz="15620"/>
    <p:restoredTop sz="94660"/>
  </p:normalViewPr>
  <p:slideViewPr>
    <p:cSldViewPr>
      <p:cViewPr>
        <p:scale>
          <a:sx n="66" d="100"/>
          <a:sy n="66" d="100"/>
        </p:scale>
        <p:origin x="-150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789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presProps" Target="presProps.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30FE39-F615-415A-8B1C-4FA8188A61E1}" type="doc">
      <dgm:prSet loTypeId="urn:microsoft.com/office/officeart/2005/8/layout/vList2" loCatId="list" qsTypeId="urn:microsoft.com/office/officeart/2005/8/quickstyle/simple1" qsCatId="simple" csTypeId="urn:microsoft.com/office/officeart/2005/8/colors/accent1_2" csCatId="accent1" phldr="1"/>
      <dgm:spPr/>
      <dgm:t>
        <a:bodyPr/>
        <a:lstStyle/>
        <a:p>
          <a:pPr rtl="1"/>
          <a:endParaRPr lang="ar-SA"/>
        </a:p>
      </dgm:t>
    </dgm:pt>
    <dgm:pt modelId="{981551A9-93EA-4B6A-A356-66F4F264E543}">
      <dgm:prSet custT="1"/>
      <dgm:spPr/>
      <dgm:t>
        <a:bodyPr/>
        <a:lstStyle/>
        <a:p>
          <a:pPr algn="ctr" rtl="0"/>
          <a:r>
            <a:rPr lang="en-US" sz="4000" dirty="0" smtClean="0"/>
            <a:t>Gastrointestinal Tract </a:t>
          </a:r>
        </a:p>
        <a:p>
          <a:pPr algn="ctr" rtl="0"/>
          <a:r>
            <a:rPr lang="en-US" sz="4000" dirty="0" smtClean="0"/>
            <a:t>&amp; </a:t>
          </a:r>
        </a:p>
        <a:p>
          <a:pPr algn="ctr" rtl="0"/>
          <a:r>
            <a:rPr lang="en-US" sz="4000" dirty="0" err="1" smtClean="0"/>
            <a:t>Hepatobiliary</a:t>
          </a:r>
          <a:r>
            <a:rPr lang="en-US" sz="4000" dirty="0" smtClean="0"/>
            <a:t> System</a:t>
          </a:r>
          <a:endParaRPr lang="ar-SA" sz="4000" dirty="0"/>
        </a:p>
      </dgm:t>
    </dgm:pt>
    <dgm:pt modelId="{C906B842-CC16-4DEF-A3C0-8F02822C3E98}" type="parTrans" cxnId="{F1A02AFF-1721-4BC9-934A-F06D536E7905}">
      <dgm:prSet/>
      <dgm:spPr/>
      <dgm:t>
        <a:bodyPr/>
        <a:lstStyle/>
        <a:p>
          <a:pPr rtl="1"/>
          <a:endParaRPr lang="ar-SA"/>
        </a:p>
      </dgm:t>
    </dgm:pt>
    <dgm:pt modelId="{BBD03EA5-8B08-4AC3-8D43-5B2E4BD429EA}" type="sibTrans" cxnId="{F1A02AFF-1721-4BC9-934A-F06D536E7905}">
      <dgm:prSet/>
      <dgm:spPr/>
      <dgm:t>
        <a:bodyPr/>
        <a:lstStyle/>
        <a:p>
          <a:pPr rtl="1"/>
          <a:endParaRPr lang="ar-SA"/>
        </a:p>
      </dgm:t>
    </dgm:pt>
    <dgm:pt modelId="{993CE3B7-6941-4B85-85D1-E17EB7DB560F}" type="pres">
      <dgm:prSet presAssocID="{0630FE39-F615-415A-8B1C-4FA8188A61E1}" presName="linear" presStyleCnt="0">
        <dgm:presLayoutVars>
          <dgm:animLvl val="lvl"/>
          <dgm:resizeHandles val="exact"/>
        </dgm:presLayoutVars>
      </dgm:prSet>
      <dgm:spPr/>
      <dgm:t>
        <a:bodyPr/>
        <a:lstStyle/>
        <a:p>
          <a:endParaRPr lang="en-US"/>
        </a:p>
      </dgm:t>
    </dgm:pt>
    <dgm:pt modelId="{85298C4E-1A04-45F9-8198-63DAC27A6502}" type="pres">
      <dgm:prSet presAssocID="{981551A9-93EA-4B6A-A356-66F4F264E543}" presName="parentText" presStyleLbl="node1" presStyleIdx="0" presStyleCnt="1">
        <dgm:presLayoutVars>
          <dgm:chMax val="0"/>
          <dgm:bulletEnabled val="1"/>
        </dgm:presLayoutVars>
      </dgm:prSet>
      <dgm:spPr/>
      <dgm:t>
        <a:bodyPr/>
        <a:lstStyle/>
        <a:p>
          <a:endParaRPr lang="en-US"/>
        </a:p>
      </dgm:t>
    </dgm:pt>
  </dgm:ptLst>
  <dgm:cxnLst>
    <dgm:cxn modelId="{1672FAB5-C0B2-4749-9108-A4417AFD463E}" type="presOf" srcId="{0630FE39-F615-415A-8B1C-4FA8188A61E1}" destId="{993CE3B7-6941-4B85-85D1-E17EB7DB560F}" srcOrd="0" destOrd="0" presId="urn:microsoft.com/office/officeart/2005/8/layout/vList2"/>
    <dgm:cxn modelId="{F1A02AFF-1721-4BC9-934A-F06D536E7905}" srcId="{0630FE39-F615-415A-8B1C-4FA8188A61E1}" destId="{981551A9-93EA-4B6A-A356-66F4F264E543}" srcOrd="0" destOrd="0" parTransId="{C906B842-CC16-4DEF-A3C0-8F02822C3E98}" sibTransId="{BBD03EA5-8B08-4AC3-8D43-5B2E4BD429EA}"/>
    <dgm:cxn modelId="{3EB0EC3D-DD7E-4627-ACCB-F52214FF1491}" type="presOf" srcId="{981551A9-93EA-4B6A-A356-66F4F264E543}" destId="{85298C4E-1A04-45F9-8198-63DAC27A6502}" srcOrd="0" destOrd="0" presId="urn:microsoft.com/office/officeart/2005/8/layout/vList2"/>
    <dgm:cxn modelId="{B077B455-0159-4695-BA8F-C824F7D93887}" type="presParOf" srcId="{993CE3B7-6941-4B85-85D1-E17EB7DB560F}" destId="{85298C4E-1A04-45F9-8198-63DAC27A6502}" srcOrd="0"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2317F7A-FE17-4B32-AA88-C11A768D5B5D}" type="doc">
      <dgm:prSet loTypeId="urn:microsoft.com/office/officeart/2005/8/layout/vList5" loCatId="list" qsTypeId="urn:microsoft.com/office/officeart/2005/8/quickstyle/simple3" qsCatId="simple" csTypeId="urn:microsoft.com/office/officeart/2005/8/colors/accent1_2" csCatId="accent1" phldr="1"/>
      <dgm:spPr/>
      <dgm:t>
        <a:bodyPr/>
        <a:lstStyle/>
        <a:p>
          <a:pPr rtl="1"/>
          <a:endParaRPr lang="ar-SA"/>
        </a:p>
      </dgm:t>
    </dgm:pt>
    <dgm:pt modelId="{8696B0F5-CE10-4C9A-A611-8BE469F198A3}">
      <dgm:prSet/>
      <dgm:spPr/>
      <dgm:t>
        <a:bodyPr/>
        <a:lstStyle/>
        <a:p>
          <a:pPr rtl="0"/>
          <a:r>
            <a:rPr lang="en-US" b="1" dirty="0" smtClean="0"/>
            <a:t>Dr </a:t>
          </a:r>
          <a:r>
            <a:rPr lang="en-US" b="1" dirty="0" err="1" smtClean="0"/>
            <a:t>Sadeq</a:t>
          </a:r>
          <a:r>
            <a:rPr lang="en-US" b="1" dirty="0" smtClean="0"/>
            <a:t> Y. </a:t>
          </a:r>
          <a:r>
            <a:rPr lang="en-US" b="1" dirty="0" err="1" smtClean="0"/>
            <a:t>Alshami</a:t>
          </a:r>
          <a:endParaRPr lang="en-US" b="1" dirty="0"/>
        </a:p>
      </dgm:t>
    </dgm:pt>
    <dgm:pt modelId="{24343B07-F693-416E-8CDE-64125B6E6350}" type="parTrans" cxnId="{6D85BAC8-A7E3-41BA-A5CF-BD3BA1C4E1DB}">
      <dgm:prSet/>
      <dgm:spPr/>
      <dgm:t>
        <a:bodyPr/>
        <a:lstStyle/>
        <a:p>
          <a:pPr rtl="1"/>
          <a:endParaRPr lang="ar-SA"/>
        </a:p>
      </dgm:t>
    </dgm:pt>
    <dgm:pt modelId="{9CD01136-0335-48E0-BAE9-880C8FF57238}" type="sibTrans" cxnId="{6D85BAC8-A7E3-41BA-A5CF-BD3BA1C4E1DB}">
      <dgm:prSet/>
      <dgm:spPr/>
      <dgm:t>
        <a:bodyPr/>
        <a:lstStyle/>
        <a:p>
          <a:pPr rtl="1"/>
          <a:endParaRPr lang="ar-SA"/>
        </a:p>
      </dgm:t>
    </dgm:pt>
    <dgm:pt modelId="{A433D327-DB33-4DD5-8C3C-5FF654A5B683}">
      <dgm:prSet/>
      <dgm:spPr/>
      <dgm:t>
        <a:bodyPr/>
        <a:lstStyle/>
        <a:p>
          <a:pPr rtl="0"/>
          <a:r>
            <a:rPr lang="en-US" b="1" dirty="0" smtClean="0"/>
            <a:t>Assistant Prof. &amp; Interventionist Consultant</a:t>
          </a:r>
          <a:endParaRPr lang="ar-SA" b="1" dirty="0"/>
        </a:p>
      </dgm:t>
    </dgm:pt>
    <dgm:pt modelId="{7A41749B-0DD7-4CB6-8B18-F9693A7A00CA}" type="parTrans" cxnId="{ACB9EFA4-C9B2-4D20-965B-8683598DA547}">
      <dgm:prSet/>
      <dgm:spPr/>
      <dgm:t>
        <a:bodyPr/>
        <a:lstStyle/>
        <a:p>
          <a:pPr rtl="1"/>
          <a:endParaRPr lang="ar-SA"/>
        </a:p>
      </dgm:t>
    </dgm:pt>
    <dgm:pt modelId="{FCBE11FF-0819-4BFA-80E4-A264B3013DED}" type="sibTrans" cxnId="{ACB9EFA4-C9B2-4D20-965B-8683598DA547}">
      <dgm:prSet/>
      <dgm:spPr/>
      <dgm:t>
        <a:bodyPr/>
        <a:lstStyle/>
        <a:p>
          <a:pPr rtl="1"/>
          <a:endParaRPr lang="ar-SA"/>
        </a:p>
      </dgm:t>
    </dgm:pt>
    <dgm:pt modelId="{8A6A1370-A290-4F42-A5FC-7301AA5B7523}">
      <dgm:prSet/>
      <dgm:spPr/>
      <dgm:t>
        <a:bodyPr/>
        <a:lstStyle/>
        <a:p>
          <a:pPr rtl="0"/>
          <a:r>
            <a:rPr lang="en-US" b="1" dirty="0" smtClean="0"/>
            <a:t>KSU &amp; KKUH</a:t>
          </a:r>
          <a:endParaRPr lang="ar-SA" b="1" dirty="0"/>
        </a:p>
      </dgm:t>
    </dgm:pt>
    <dgm:pt modelId="{DF7AC641-4E6C-4EDA-A759-1DAB2F44913F}" type="parTrans" cxnId="{6D52ECF6-ED30-45AD-B04C-9A88F8AEA643}">
      <dgm:prSet/>
      <dgm:spPr/>
      <dgm:t>
        <a:bodyPr/>
        <a:lstStyle/>
        <a:p>
          <a:pPr rtl="1"/>
          <a:endParaRPr lang="ar-SA"/>
        </a:p>
      </dgm:t>
    </dgm:pt>
    <dgm:pt modelId="{FA9FFE55-30E2-4FC9-857D-7FE394779F89}" type="sibTrans" cxnId="{6D52ECF6-ED30-45AD-B04C-9A88F8AEA643}">
      <dgm:prSet/>
      <dgm:spPr/>
      <dgm:t>
        <a:bodyPr/>
        <a:lstStyle/>
        <a:p>
          <a:pPr rtl="1"/>
          <a:endParaRPr lang="ar-SA"/>
        </a:p>
      </dgm:t>
    </dgm:pt>
    <dgm:pt modelId="{C46F771C-D137-486D-9FA0-7DBCF38BE09A}" type="pres">
      <dgm:prSet presAssocID="{D2317F7A-FE17-4B32-AA88-C11A768D5B5D}" presName="Name0" presStyleCnt="0">
        <dgm:presLayoutVars>
          <dgm:dir/>
          <dgm:animLvl val="lvl"/>
          <dgm:resizeHandles val="exact"/>
        </dgm:presLayoutVars>
      </dgm:prSet>
      <dgm:spPr/>
      <dgm:t>
        <a:bodyPr/>
        <a:lstStyle/>
        <a:p>
          <a:endParaRPr lang="en-US"/>
        </a:p>
      </dgm:t>
    </dgm:pt>
    <dgm:pt modelId="{02063689-5911-4665-AC70-A4F9DB204272}" type="pres">
      <dgm:prSet presAssocID="{8696B0F5-CE10-4C9A-A611-8BE469F198A3}" presName="linNode" presStyleCnt="0"/>
      <dgm:spPr/>
    </dgm:pt>
    <dgm:pt modelId="{5764A86B-9ACA-4E8C-B659-89DB7B5C6CF3}" type="pres">
      <dgm:prSet presAssocID="{8696B0F5-CE10-4C9A-A611-8BE469F198A3}" presName="parentText" presStyleLbl="node1" presStyleIdx="0" presStyleCnt="3" custScaleX="277778">
        <dgm:presLayoutVars>
          <dgm:chMax val="1"/>
          <dgm:bulletEnabled val="1"/>
        </dgm:presLayoutVars>
      </dgm:prSet>
      <dgm:spPr/>
      <dgm:t>
        <a:bodyPr/>
        <a:lstStyle/>
        <a:p>
          <a:endParaRPr lang="en-US"/>
        </a:p>
      </dgm:t>
    </dgm:pt>
    <dgm:pt modelId="{7BE4269C-7805-4990-833F-AA01602338E5}" type="pres">
      <dgm:prSet presAssocID="{9CD01136-0335-48E0-BAE9-880C8FF57238}" presName="sp" presStyleCnt="0"/>
      <dgm:spPr/>
    </dgm:pt>
    <dgm:pt modelId="{5904EDDB-DD02-4FB8-BCE1-D06C3DA87B95}" type="pres">
      <dgm:prSet presAssocID="{A433D327-DB33-4DD5-8C3C-5FF654A5B683}" presName="linNode" presStyleCnt="0"/>
      <dgm:spPr/>
    </dgm:pt>
    <dgm:pt modelId="{7B9439E3-232A-444A-9B70-AA78355BF9AB}" type="pres">
      <dgm:prSet presAssocID="{A433D327-DB33-4DD5-8C3C-5FF654A5B683}" presName="parentText" presStyleLbl="node1" presStyleIdx="1" presStyleCnt="3" custScaleX="277778">
        <dgm:presLayoutVars>
          <dgm:chMax val="1"/>
          <dgm:bulletEnabled val="1"/>
        </dgm:presLayoutVars>
      </dgm:prSet>
      <dgm:spPr/>
      <dgm:t>
        <a:bodyPr/>
        <a:lstStyle/>
        <a:p>
          <a:endParaRPr lang="en-US"/>
        </a:p>
      </dgm:t>
    </dgm:pt>
    <dgm:pt modelId="{A16D3E01-5271-4C5C-900D-A57644119EB0}" type="pres">
      <dgm:prSet presAssocID="{FCBE11FF-0819-4BFA-80E4-A264B3013DED}" presName="sp" presStyleCnt="0"/>
      <dgm:spPr/>
    </dgm:pt>
    <dgm:pt modelId="{DB049577-B9B0-41BF-89E6-8697C79C46D8}" type="pres">
      <dgm:prSet presAssocID="{8A6A1370-A290-4F42-A5FC-7301AA5B7523}" presName="linNode" presStyleCnt="0"/>
      <dgm:spPr/>
    </dgm:pt>
    <dgm:pt modelId="{CEE052E8-B751-4B59-BD33-395D6E8C79A7}" type="pres">
      <dgm:prSet presAssocID="{8A6A1370-A290-4F42-A5FC-7301AA5B7523}" presName="parentText" presStyleLbl="node1" presStyleIdx="2" presStyleCnt="3" custScaleX="277778">
        <dgm:presLayoutVars>
          <dgm:chMax val="1"/>
          <dgm:bulletEnabled val="1"/>
        </dgm:presLayoutVars>
      </dgm:prSet>
      <dgm:spPr/>
      <dgm:t>
        <a:bodyPr/>
        <a:lstStyle/>
        <a:p>
          <a:endParaRPr lang="en-US"/>
        </a:p>
      </dgm:t>
    </dgm:pt>
  </dgm:ptLst>
  <dgm:cxnLst>
    <dgm:cxn modelId="{CE750024-7D32-46E3-B1E1-8AB02DE3CD67}" type="presOf" srcId="{8696B0F5-CE10-4C9A-A611-8BE469F198A3}" destId="{5764A86B-9ACA-4E8C-B659-89DB7B5C6CF3}" srcOrd="0" destOrd="0" presId="urn:microsoft.com/office/officeart/2005/8/layout/vList5"/>
    <dgm:cxn modelId="{A114AA91-BF79-47CE-AEBB-4127AABE5D0A}" type="presOf" srcId="{8A6A1370-A290-4F42-A5FC-7301AA5B7523}" destId="{CEE052E8-B751-4B59-BD33-395D6E8C79A7}" srcOrd="0" destOrd="0" presId="urn:microsoft.com/office/officeart/2005/8/layout/vList5"/>
    <dgm:cxn modelId="{7EBA3B2D-5635-48BC-9854-11183EE25D2D}" type="presOf" srcId="{D2317F7A-FE17-4B32-AA88-C11A768D5B5D}" destId="{C46F771C-D137-486D-9FA0-7DBCF38BE09A}" srcOrd="0" destOrd="0" presId="urn:microsoft.com/office/officeart/2005/8/layout/vList5"/>
    <dgm:cxn modelId="{6D52ECF6-ED30-45AD-B04C-9A88F8AEA643}" srcId="{D2317F7A-FE17-4B32-AA88-C11A768D5B5D}" destId="{8A6A1370-A290-4F42-A5FC-7301AA5B7523}" srcOrd="2" destOrd="0" parTransId="{DF7AC641-4E6C-4EDA-A759-1DAB2F44913F}" sibTransId="{FA9FFE55-30E2-4FC9-857D-7FE394779F89}"/>
    <dgm:cxn modelId="{ACB9EFA4-C9B2-4D20-965B-8683598DA547}" srcId="{D2317F7A-FE17-4B32-AA88-C11A768D5B5D}" destId="{A433D327-DB33-4DD5-8C3C-5FF654A5B683}" srcOrd="1" destOrd="0" parTransId="{7A41749B-0DD7-4CB6-8B18-F9693A7A00CA}" sibTransId="{FCBE11FF-0819-4BFA-80E4-A264B3013DED}"/>
    <dgm:cxn modelId="{7F44BD62-2CAB-49C3-9DF8-E8644B685C41}" type="presOf" srcId="{A433D327-DB33-4DD5-8C3C-5FF654A5B683}" destId="{7B9439E3-232A-444A-9B70-AA78355BF9AB}" srcOrd="0" destOrd="0" presId="urn:microsoft.com/office/officeart/2005/8/layout/vList5"/>
    <dgm:cxn modelId="{6D85BAC8-A7E3-41BA-A5CF-BD3BA1C4E1DB}" srcId="{D2317F7A-FE17-4B32-AA88-C11A768D5B5D}" destId="{8696B0F5-CE10-4C9A-A611-8BE469F198A3}" srcOrd="0" destOrd="0" parTransId="{24343B07-F693-416E-8CDE-64125B6E6350}" sibTransId="{9CD01136-0335-48E0-BAE9-880C8FF57238}"/>
    <dgm:cxn modelId="{BBD59DAE-C485-4EF9-8F80-CC742E0F888F}" type="presParOf" srcId="{C46F771C-D137-486D-9FA0-7DBCF38BE09A}" destId="{02063689-5911-4665-AC70-A4F9DB204272}" srcOrd="0" destOrd="0" presId="urn:microsoft.com/office/officeart/2005/8/layout/vList5"/>
    <dgm:cxn modelId="{0ECD7EC0-7637-4115-9E8E-7F96064FD60E}" type="presParOf" srcId="{02063689-5911-4665-AC70-A4F9DB204272}" destId="{5764A86B-9ACA-4E8C-B659-89DB7B5C6CF3}" srcOrd="0" destOrd="0" presId="urn:microsoft.com/office/officeart/2005/8/layout/vList5"/>
    <dgm:cxn modelId="{9CAFC3A7-64DF-484C-A8EE-FF973EB54FCA}" type="presParOf" srcId="{C46F771C-D137-486D-9FA0-7DBCF38BE09A}" destId="{7BE4269C-7805-4990-833F-AA01602338E5}" srcOrd="1" destOrd="0" presId="urn:microsoft.com/office/officeart/2005/8/layout/vList5"/>
    <dgm:cxn modelId="{EEB4FFE2-342C-4AE9-8B2C-A425E22EEA75}" type="presParOf" srcId="{C46F771C-D137-486D-9FA0-7DBCF38BE09A}" destId="{5904EDDB-DD02-4FB8-BCE1-D06C3DA87B95}" srcOrd="2" destOrd="0" presId="urn:microsoft.com/office/officeart/2005/8/layout/vList5"/>
    <dgm:cxn modelId="{75E59EE6-119A-4B30-8B13-8BCE7B4D7C77}" type="presParOf" srcId="{5904EDDB-DD02-4FB8-BCE1-D06C3DA87B95}" destId="{7B9439E3-232A-444A-9B70-AA78355BF9AB}" srcOrd="0" destOrd="0" presId="urn:microsoft.com/office/officeart/2005/8/layout/vList5"/>
    <dgm:cxn modelId="{E5C22D4E-A799-4253-B774-2D9C837132C9}" type="presParOf" srcId="{C46F771C-D137-486D-9FA0-7DBCF38BE09A}" destId="{A16D3E01-5271-4C5C-900D-A57644119EB0}" srcOrd="3" destOrd="0" presId="urn:microsoft.com/office/officeart/2005/8/layout/vList5"/>
    <dgm:cxn modelId="{6C1E531B-99E8-4206-ACED-FDB68910C4C9}" type="presParOf" srcId="{C46F771C-D137-486D-9FA0-7DBCF38BE09A}" destId="{DB049577-B9B0-41BF-89E6-8697C79C46D8}" srcOrd="4" destOrd="0" presId="urn:microsoft.com/office/officeart/2005/8/layout/vList5"/>
    <dgm:cxn modelId="{23E78208-2808-42FD-8433-C3B51BA578EA}" type="presParOf" srcId="{DB049577-B9B0-41BF-89E6-8697C79C46D8}" destId="{CEE052E8-B751-4B59-BD33-395D6E8C79A7}" srcOrd="0" destOrd="0" presId="urn:microsoft.com/office/officeart/2005/8/layout/vList5"/>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2667434-6DDF-4E10-8852-3990830B2922}" type="doc">
      <dgm:prSet loTypeId="urn:microsoft.com/office/officeart/2005/8/layout/vList5" loCatId="list" qsTypeId="urn:microsoft.com/office/officeart/2005/8/quickstyle/simple1" qsCatId="simple" csTypeId="urn:microsoft.com/office/officeart/2005/8/colors/accent1_2" csCatId="accent1" phldr="1"/>
      <dgm:spPr/>
      <dgm:t>
        <a:bodyPr/>
        <a:lstStyle/>
        <a:p>
          <a:pPr rtl="1"/>
          <a:endParaRPr lang="ar-SA"/>
        </a:p>
      </dgm:t>
    </dgm:pt>
    <dgm:pt modelId="{821A3667-B168-4F01-9BF9-4CCCD072AA3F}">
      <dgm:prSet custT="1"/>
      <dgm:spPr/>
      <dgm:t>
        <a:bodyPr/>
        <a:lstStyle/>
        <a:p>
          <a:pPr rtl="0"/>
          <a:r>
            <a:rPr lang="en-US" sz="8000" dirty="0" smtClean="0"/>
            <a:t>Thank You</a:t>
          </a:r>
          <a:endParaRPr lang="en-US" sz="8000" dirty="0"/>
        </a:p>
      </dgm:t>
    </dgm:pt>
    <dgm:pt modelId="{D2E967BC-9246-410D-AF80-663DA7ED7789}" type="parTrans" cxnId="{4BC52397-E0B4-4A29-8DB3-A2855D8AC981}">
      <dgm:prSet/>
      <dgm:spPr/>
      <dgm:t>
        <a:bodyPr/>
        <a:lstStyle/>
        <a:p>
          <a:pPr rtl="1"/>
          <a:endParaRPr lang="ar-SA"/>
        </a:p>
      </dgm:t>
    </dgm:pt>
    <dgm:pt modelId="{144DD55F-7970-4B04-B022-A7011461F386}" type="sibTrans" cxnId="{4BC52397-E0B4-4A29-8DB3-A2855D8AC981}">
      <dgm:prSet/>
      <dgm:spPr/>
      <dgm:t>
        <a:bodyPr/>
        <a:lstStyle/>
        <a:p>
          <a:pPr rtl="1"/>
          <a:endParaRPr lang="ar-SA"/>
        </a:p>
      </dgm:t>
    </dgm:pt>
    <dgm:pt modelId="{33B174E4-0956-48C7-B1E9-B28C7D278FA5}" type="pres">
      <dgm:prSet presAssocID="{32667434-6DDF-4E10-8852-3990830B2922}" presName="Name0" presStyleCnt="0">
        <dgm:presLayoutVars>
          <dgm:dir/>
          <dgm:animLvl val="lvl"/>
          <dgm:resizeHandles val="exact"/>
        </dgm:presLayoutVars>
      </dgm:prSet>
      <dgm:spPr/>
      <dgm:t>
        <a:bodyPr/>
        <a:lstStyle/>
        <a:p>
          <a:endParaRPr lang="en-US"/>
        </a:p>
      </dgm:t>
    </dgm:pt>
    <dgm:pt modelId="{AF4502C8-6E10-40FB-9585-8E786F9E65F1}" type="pres">
      <dgm:prSet presAssocID="{821A3667-B168-4F01-9BF9-4CCCD072AA3F}" presName="linNode" presStyleCnt="0"/>
      <dgm:spPr/>
    </dgm:pt>
    <dgm:pt modelId="{0C73DB43-6291-4AC5-8DB3-975D490A006D}" type="pres">
      <dgm:prSet presAssocID="{821A3667-B168-4F01-9BF9-4CCCD072AA3F}" presName="parentText" presStyleLbl="node1" presStyleIdx="0" presStyleCnt="1" custScaleX="217718">
        <dgm:presLayoutVars>
          <dgm:chMax val="1"/>
          <dgm:bulletEnabled val="1"/>
        </dgm:presLayoutVars>
      </dgm:prSet>
      <dgm:spPr/>
      <dgm:t>
        <a:bodyPr/>
        <a:lstStyle/>
        <a:p>
          <a:endParaRPr lang="en-US"/>
        </a:p>
      </dgm:t>
    </dgm:pt>
  </dgm:ptLst>
  <dgm:cxnLst>
    <dgm:cxn modelId="{EBBDC6AC-917B-49DE-A44A-95E66752A49E}" type="presOf" srcId="{32667434-6DDF-4E10-8852-3990830B2922}" destId="{33B174E4-0956-48C7-B1E9-B28C7D278FA5}" srcOrd="0" destOrd="0" presId="urn:microsoft.com/office/officeart/2005/8/layout/vList5"/>
    <dgm:cxn modelId="{4BC52397-E0B4-4A29-8DB3-A2855D8AC981}" srcId="{32667434-6DDF-4E10-8852-3990830B2922}" destId="{821A3667-B168-4F01-9BF9-4CCCD072AA3F}" srcOrd="0" destOrd="0" parTransId="{D2E967BC-9246-410D-AF80-663DA7ED7789}" sibTransId="{144DD55F-7970-4B04-B022-A7011461F386}"/>
    <dgm:cxn modelId="{3043B4E7-F4B4-4649-8D3A-8DDD54380ADB}" type="presOf" srcId="{821A3667-B168-4F01-9BF9-4CCCD072AA3F}" destId="{0C73DB43-6291-4AC5-8DB3-975D490A006D}" srcOrd="0" destOrd="0" presId="urn:microsoft.com/office/officeart/2005/8/layout/vList5"/>
    <dgm:cxn modelId="{0F1155DE-BFB8-4499-8A2E-C69C5583BB82}" type="presParOf" srcId="{33B174E4-0956-48C7-B1E9-B28C7D278FA5}" destId="{AF4502C8-6E10-40FB-9585-8E786F9E65F1}" srcOrd="0" destOrd="0" presId="urn:microsoft.com/office/officeart/2005/8/layout/vList5"/>
    <dgm:cxn modelId="{F0EC7211-A168-405E-9B5C-73C31334CDE8}" type="presParOf" srcId="{AF4502C8-6E10-40FB-9585-8E786F9E65F1}" destId="{0C73DB43-6291-4AC5-8DB3-975D490A006D}" srcOrd="0" destOrd="0" presId="urn:microsoft.com/office/officeart/2005/8/layout/vList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298C4E-1A04-45F9-8198-63DAC27A6502}">
      <dsp:nvSpPr>
        <dsp:cNvPr id="0" name=""/>
        <dsp:cNvSpPr/>
      </dsp:nvSpPr>
      <dsp:spPr>
        <a:xfrm>
          <a:off x="0" y="498000"/>
          <a:ext cx="8077200" cy="2737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rtl="0">
            <a:lnSpc>
              <a:spcPct val="90000"/>
            </a:lnSpc>
            <a:spcBef>
              <a:spcPct val="0"/>
            </a:spcBef>
            <a:spcAft>
              <a:spcPct val="35000"/>
            </a:spcAft>
          </a:pPr>
          <a:r>
            <a:rPr lang="en-US" sz="4000" kern="1200" dirty="0" smtClean="0"/>
            <a:t>Gastrointestinal </a:t>
          </a:r>
          <a:r>
            <a:rPr lang="en-US" sz="4000" kern="1200" dirty="0" smtClean="0"/>
            <a:t>Tract </a:t>
          </a:r>
        </a:p>
        <a:p>
          <a:pPr lvl="0" algn="ctr" defTabSz="1778000" rtl="0">
            <a:lnSpc>
              <a:spcPct val="90000"/>
            </a:lnSpc>
            <a:spcBef>
              <a:spcPct val="0"/>
            </a:spcBef>
            <a:spcAft>
              <a:spcPct val="35000"/>
            </a:spcAft>
          </a:pPr>
          <a:r>
            <a:rPr lang="en-US" sz="4000" kern="1200" dirty="0" smtClean="0"/>
            <a:t>&amp; </a:t>
          </a:r>
        </a:p>
        <a:p>
          <a:pPr lvl="0" algn="ctr" defTabSz="1778000" rtl="0">
            <a:lnSpc>
              <a:spcPct val="90000"/>
            </a:lnSpc>
            <a:spcBef>
              <a:spcPct val="0"/>
            </a:spcBef>
            <a:spcAft>
              <a:spcPct val="35000"/>
            </a:spcAft>
          </a:pPr>
          <a:r>
            <a:rPr lang="en-US" sz="4000" kern="1200" dirty="0" err="1" smtClean="0"/>
            <a:t>Hepatobiliary</a:t>
          </a:r>
          <a:r>
            <a:rPr lang="en-US" sz="4000" kern="1200" dirty="0" smtClean="0"/>
            <a:t> System</a:t>
          </a:r>
          <a:endParaRPr lang="ar-SA" sz="4000" kern="1200" dirty="0"/>
        </a:p>
      </dsp:txBody>
      <dsp:txXfrm>
        <a:off x="133648" y="631648"/>
        <a:ext cx="7809904" cy="24705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64A86B-9ACA-4E8C-B659-89DB7B5C6CF3}">
      <dsp:nvSpPr>
        <dsp:cNvPr id="0" name=""/>
        <dsp:cNvSpPr/>
      </dsp:nvSpPr>
      <dsp:spPr>
        <a:xfrm>
          <a:off x="4015" y="1265"/>
          <a:ext cx="8221569" cy="834925"/>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9540" tIns="64770" rIns="129540" bIns="64770" numCol="1" spcCol="1270" anchor="ctr" anchorCtr="0">
          <a:noAutofit/>
        </a:bodyPr>
        <a:lstStyle/>
        <a:p>
          <a:pPr lvl="0" algn="ctr" defTabSz="1511300" rtl="0">
            <a:lnSpc>
              <a:spcPct val="90000"/>
            </a:lnSpc>
            <a:spcBef>
              <a:spcPct val="0"/>
            </a:spcBef>
            <a:spcAft>
              <a:spcPct val="35000"/>
            </a:spcAft>
          </a:pPr>
          <a:r>
            <a:rPr lang="en-US" sz="3400" b="1" kern="1200" dirty="0" smtClean="0"/>
            <a:t>Dr </a:t>
          </a:r>
          <a:r>
            <a:rPr lang="en-US" sz="3400" b="1" kern="1200" dirty="0" err="1" smtClean="0"/>
            <a:t>Sadeq</a:t>
          </a:r>
          <a:r>
            <a:rPr lang="en-US" sz="3400" b="1" kern="1200" dirty="0" smtClean="0"/>
            <a:t> Y. </a:t>
          </a:r>
          <a:r>
            <a:rPr lang="en-US" sz="3400" b="1" kern="1200" dirty="0" err="1" smtClean="0"/>
            <a:t>Alshami</a:t>
          </a:r>
          <a:endParaRPr lang="en-US" sz="3400" b="1" kern="1200" dirty="0"/>
        </a:p>
      </dsp:txBody>
      <dsp:txXfrm>
        <a:off x="44773" y="42023"/>
        <a:ext cx="8140053" cy="753409"/>
      </dsp:txXfrm>
    </dsp:sp>
    <dsp:sp modelId="{7B9439E3-232A-444A-9B70-AA78355BF9AB}">
      <dsp:nvSpPr>
        <dsp:cNvPr id="0" name=""/>
        <dsp:cNvSpPr/>
      </dsp:nvSpPr>
      <dsp:spPr>
        <a:xfrm>
          <a:off x="4015" y="877937"/>
          <a:ext cx="8221569" cy="834925"/>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9540" tIns="64770" rIns="129540" bIns="64770" numCol="1" spcCol="1270" anchor="ctr" anchorCtr="0">
          <a:noAutofit/>
        </a:bodyPr>
        <a:lstStyle/>
        <a:p>
          <a:pPr lvl="0" algn="ctr" defTabSz="1511300" rtl="0">
            <a:lnSpc>
              <a:spcPct val="90000"/>
            </a:lnSpc>
            <a:spcBef>
              <a:spcPct val="0"/>
            </a:spcBef>
            <a:spcAft>
              <a:spcPct val="35000"/>
            </a:spcAft>
          </a:pPr>
          <a:r>
            <a:rPr lang="en-US" sz="3400" b="1" kern="1200" dirty="0" smtClean="0"/>
            <a:t>Assistant Prof. &amp; Interventionist Consultant</a:t>
          </a:r>
          <a:endParaRPr lang="ar-SA" sz="3400" b="1" kern="1200" dirty="0"/>
        </a:p>
      </dsp:txBody>
      <dsp:txXfrm>
        <a:off x="44773" y="918695"/>
        <a:ext cx="8140053" cy="753409"/>
      </dsp:txXfrm>
    </dsp:sp>
    <dsp:sp modelId="{CEE052E8-B751-4B59-BD33-395D6E8C79A7}">
      <dsp:nvSpPr>
        <dsp:cNvPr id="0" name=""/>
        <dsp:cNvSpPr/>
      </dsp:nvSpPr>
      <dsp:spPr>
        <a:xfrm>
          <a:off x="4015" y="1754609"/>
          <a:ext cx="8221569" cy="834925"/>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9540" tIns="64770" rIns="129540" bIns="64770" numCol="1" spcCol="1270" anchor="ctr" anchorCtr="0">
          <a:noAutofit/>
        </a:bodyPr>
        <a:lstStyle/>
        <a:p>
          <a:pPr lvl="0" algn="ctr" defTabSz="1511300" rtl="0">
            <a:lnSpc>
              <a:spcPct val="90000"/>
            </a:lnSpc>
            <a:spcBef>
              <a:spcPct val="0"/>
            </a:spcBef>
            <a:spcAft>
              <a:spcPct val="35000"/>
            </a:spcAft>
          </a:pPr>
          <a:r>
            <a:rPr lang="en-US" sz="3400" b="1" kern="1200" dirty="0" smtClean="0"/>
            <a:t>KSU &amp; KKUH</a:t>
          </a:r>
          <a:endParaRPr lang="ar-SA" sz="3400" b="1" kern="1200" dirty="0"/>
        </a:p>
      </dsp:txBody>
      <dsp:txXfrm>
        <a:off x="44773" y="1795367"/>
        <a:ext cx="8140053" cy="7534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73DB43-6291-4AC5-8DB3-975D490A006D}">
      <dsp:nvSpPr>
        <dsp:cNvPr id="0" name=""/>
        <dsp:cNvSpPr/>
      </dsp:nvSpPr>
      <dsp:spPr>
        <a:xfrm>
          <a:off x="914395" y="2753"/>
          <a:ext cx="6629408" cy="563329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0" tIns="152400" rIns="304800" bIns="152400" numCol="1" spcCol="1270" anchor="ctr" anchorCtr="0">
          <a:noAutofit/>
        </a:bodyPr>
        <a:lstStyle/>
        <a:p>
          <a:pPr lvl="0" algn="ctr" defTabSz="3556000" rtl="0">
            <a:lnSpc>
              <a:spcPct val="90000"/>
            </a:lnSpc>
            <a:spcBef>
              <a:spcPct val="0"/>
            </a:spcBef>
            <a:spcAft>
              <a:spcPct val="35000"/>
            </a:spcAft>
          </a:pPr>
          <a:r>
            <a:rPr lang="en-US" sz="8000" kern="1200" dirty="0" smtClean="0"/>
            <a:t>Thank You</a:t>
          </a:r>
          <a:endParaRPr lang="en-US" sz="8000" kern="1200" dirty="0"/>
        </a:p>
      </dsp:txBody>
      <dsp:txXfrm>
        <a:off x="1189390" y="277748"/>
        <a:ext cx="6079418" cy="508330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C61BBAA4-C168-4818-A8B6-D4580AD8E2F8}" type="datetimeFigureOut">
              <a:rPr lang="ar-SA" smtClean="0"/>
              <a:pPr/>
              <a:t>27/01/34</a:t>
            </a:fld>
            <a:endParaRPr lang="ar-SA"/>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965BB4E9-5D0C-4169-8DA1-97006345C50E}" type="slidenum">
              <a:rPr lang="ar-SA" smtClean="0"/>
              <a:pPr/>
              <a:t>‹#›</a:t>
            </a:fld>
            <a:endParaRPr lang="ar-SA"/>
          </a:p>
        </p:txBody>
      </p:sp>
    </p:spTree>
    <p:extLst>
      <p:ext uri="{BB962C8B-B14F-4D97-AF65-F5344CB8AC3E}">
        <p14:creationId xmlns:p14="http://schemas.microsoft.com/office/powerpoint/2010/main" xmlns="" val="165962234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fld id="{B8EF6A86-47D8-452C-A7C3-951157E9DA83}" type="slidenum">
              <a:rPr lang="en-US">
                <a:solidFill>
                  <a:prstClr val="black"/>
                </a:solidFill>
                <a:latin typeface="Arial" pitchFamily="34" charset="0"/>
              </a:rPr>
              <a:pPr eaLnBrk="1" hangingPunct="1"/>
              <a:t>8</a:t>
            </a:fld>
            <a:endParaRPr lang="en-US">
              <a:solidFill>
                <a:prstClr val="black"/>
              </a:solidFill>
              <a:latin typeface="Arial" pitchFamily="34"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mtClean="0"/>
              <a:t> </a:t>
            </a:r>
          </a:p>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fld id="{6E552ECD-48B6-4C62-B5FB-D8B26A0895DB}" type="slidenum">
              <a:rPr lang="en-US">
                <a:solidFill>
                  <a:prstClr val="black"/>
                </a:solidFill>
                <a:latin typeface="Arial" pitchFamily="34" charset="0"/>
              </a:rPr>
              <a:pPr eaLnBrk="1" hangingPunct="1"/>
              <a:t>35</a:t>
            </a:fld>
            <a:endParaRPr lang="en-US">
              <a:solidFill>
                <a:prstClr val="black"/>
              </a:solidFill>
              <a:latin typeface="Arial" pitchFamily="34"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mtClean="0"/>
              <a:t>splenomegaly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fld id="{7D23EE30-102F-4851-B394-DEC3CF1A6963}" type="slidenum">
              <a:rPr lang="en-US">
                <a:solidFill>
                  <a:prstClr val="black"/>
                </a:solidFill>
                <a:latin typeface="Arial" pitchFamily="34" charset="0"/>
              </a:rPr>
              <a:pPr eaLnBrk="1" hangingPunct="1"/>
              <a:t>9</a:t>
            </a:fld>
            <a:endParaRPr lang="en-US">
              <a:solidFill>
                <a:prstClr val="black"/>
              </a:solidFill>
              <a:latin typeface="Arial" pitchFamily="34"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mtClean="0"/>
              <a:t>It shows an irregularity that almost looks like an apple core lesion in the esophagus. This is typical in carcinoma of the esophagus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fld id="{C8B5930F-0F83-4540-9927-EF5209B69ED3}" type="slidenum">
              <a:rPr lang="en-US">
                <a:solidFill>
                  <a:prstClr val="black"/>
                </a:solidFill>
                <a:latin typeface="Arial" pitchFamily="34" charset="0"/>
              </a:rPr>
              <a:pPr eaLnBrk="1" hangingPunct="1"/>
              <a:t>10</a:t>
            </a:fld>
            <a:endParaRPr lang="en-US">
              <a:solidFill>
                <a:prstClr val="black"/>
              </a:solidFill>
              <a:latin typeface="Arial" pitchFamily="34"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mtClean="0"/>
              <a:t>Barium swallow in this patient with achalasia reveals a smooth distal tapering caused by the hypertensive lower esophageal sphincter that straddles the diaphragm, and multiple non-Peristaltic contractions throughout the body of the esophagus. This radiographic appearance sometimes has been called "vigorous achalasia". This term has little value, however, because recent studies suggest that patients with so-called vigorous achalasia cannot be distinguished clinically from non-vigorous achalasia.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fld id="{023CE64A-B93F-4DB4-A78D-9EF16C025204}" type="slidenum">
              <a:rPr lang="en-US">
                <a:solidFill>
                  <a:prstClr val="black"/>
                </a:solidFill>
                <a:latin typeface="Arial" pitchFamily="34" charset="0"/>
              </a:rPr>
              <a:pPr eaLnBrk="1" hangingPunct="1"/>
              <a:t>12</a:t>
            </a:fld>
            <a:endParaRPr lang="en-US">
              <a:solidFill>
                <a:prstClr val="black"/>
              </a:solidFill>
              <a:latin typeface="Arial" pitchFamily="34"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mtClean="0"/>
              <a:t>Varices Barium swallow examination: AP view: Numerous rounded and elongated smooth-contoured filling defects are present in the inferior two thirds of the esophagus. The contour of the esophagus is irregular and spiculated. </a:t>
            </a:r>
          </a:p>
          <a:p>
            <a:pPr eaLnBrk="1" hangingPunct="1"/>
            <a:endParaRPr lang="en-US" smtClean="0"/>
          </a:p>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fld id="{CE2EF9AF-AD12-48F4-9AEC-F79CAEC79FF1}" type="slidenum">
              <a:rPr lang="en-US">
                <a:solidFill>
                  <a:prstClr val="black"/>
                </a:solidFill>
                <a:latin typeface="Arial" pitchFamily="34" charset="0"/>
              </a:rPr>
              <a:pPr eaLnBrk="1" hangingPunct="1"/>
              <a:t>20</a:t>
            </a:fld>
            <a:endParaRPr lang="en-US">
              <a:solidFill>
                <a:prstClr val="black"/>
              </a:solidFill>
              <a:latin typeface="Arial" pitchFamily="34" charset="0"/>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mtClean="0">
                <a:solidFill>
                  <a:srgbClr val="FF6600"/>
                </a:solidFill>
                <a:latin typeface="gill sans"/>
              </a:rPr>
              <a:t>There is a short segment of abnormal descending colon with asymmetrical puckering of the mucosal surface, without stricturing.</a:t>
            </a:r>
          </a:p>
          <a:p>
            <a:pPr eaLnBrk="1" hangingPunct="1"/>
            <a:r>
              <a:rPr lang="en-US" smtClean="0">
                <a:solidFill>
                  <a:srgbClr val="FF6600"/>
                </a:solidFill>
                <a:latin typeface="gill sans"/>
              </a:rPr>
              <a:t>Note also however that contrast has refluxed into the terminal ileum and small bowel, and there are several strictures present within it. One of these lies adjacent to the large bowel abnormality.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fld id="{2BDFED80-F9C2-4BF4-ABED-5B36ADEADAFA}" type="slidenum">
              <a:rPr lang="en-US">
                <a:solidFill>
                  <a:prstClr val="black"/>
                </a:solidFill>
                <a:latin typeface="Arial" pitchFamily="34" charset="0"/>
              </a:rPr>
              <a:pPr eaLnBrk="1" hangingPunct="1"/>
              <a:t>21</a:t>
            </a:fld>
            <a:endParaRPr lang="en-US">
              <a:solidFill>
                <a:prstClr val="black"/>
              </a:solidFill>
              <a:latin typeface="Arial" pitchFamily="34"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mtClean="0"/>
              <a:t>There is smooth narrowing of the terminal ileum and an adjacent loop of more proximal ileum as it crosses to the right side of the pelvis. There is no visible mucosal fold thickening or ulceration. </a:t>
            </a:r>
          </a:p>
          <a:p>
            <a:pPr eaLnBrk="1" hangingPunct="1"/>
            <a:endParaRPr lang="en-US" smtClean="0"/>
          </a:p>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fld id="{0B619F1B-9300-45AA-AE2C-576357CEA5E8}" type="slidenum">
              <a:rPr lang="en-US">
                <a:solidFill>
                  <a:prstClr val="black"/>
                </a:solidFill>
                <a:latin typeface="Arial" pitchFamily="34" charset="0"/>
              </a:rPr>
              <a:pPr eaLnBrk="1" hangingPunct="1"/>
              <a:t>22</a:t>
            </a:fld>
            <a:endParaRPr lang="en-US">
              <a:solidFill>
                <a:prstClr val="black"/>
              </a:solidFill>
              <a:latin typeface="Arial" pitchFamily="34"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mtClean="0"/>
              <a:t>There is abnormal wall thickening, luminal narrowing, and cobblestoning involving a long segment of the distal ileum including the terminal ileum.</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fld id="{8BC67C96-3F80-48BF-842C-EDC130E871BC}" type="slidenum">
              <a:rPr lang="en-US">
                <a:solidFill>
                  <a:prstClr val="black"/>
                </a:solidFill>
                <a:latin typeface="Arial" pitchFamily="34" charset="0"/>
              </a:rPr>
              <a:pPr eaLnBrk="1" hangingPunct="1"/>
              <a:t>27</a:t>
            </a:fld>
            <a:endParaRPr lang="en-US">
              <a:solidFill>
                <a:prstClr val="black"/>
              </a:solidFill>
              <a:latin typeface="Arial" pitchFamily="34"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mtClean="0"/>
              <a:t>fpc</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fld id="{D02F629F-016E-4E48-9D0F-940045F76FEA}" type="slidenum">
              <a:rPr lang="en-US">
                <a:solidFill>
                  <a:prstClr val="black"/>
                </a:solidFill>
                <a:latin typeface="Arial" pitchFamily="34" charset="0"/>
              </a:rPr>
              <a:pPr eaLnBrk="1" hangingPunct="1"/>
              <a:t>29</a:t>
            </a:fld>
            <a:endParaRPr lang="en-US">
              <a:solidFill>
                <a:prstClr val="black"/>
              </a:solidFill>
              <a:latin typeface="Arial" pitchFamily="34"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mtClean="0"/>
              <a:t>Granular mucosa and complete absence of haustra which confirm total colitis. 2 short strictures are present in the descending colon, but there were no malignant features radiologically</a:t>
            </a:r>
          </a:p>
          <a:p>
            <a:pPr eaLnBrk="1" hangingPunct="1"/>
            <a:endParaRPr lang="en-US" smtClean="0"/>
          </a:p>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FA27E5-0AED-4000-9E64-B14CE1873AA6}" type="datetimeFigureOut">
              <a:rPr lang="en-US" smtClean="0"/>
              <a:pPr/>
              <a:t>12/10/2012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FA27E5-0AED-4000-9E64-B14CE1873AA6}" type="datetimeFigureOut">
              <a:rPr lang="en-US" smtClean="0"/>
              <a:pPr/>
              <a:t>12/10/2012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FA27E5-0AED-4000-9E64-B14CE1873AA6}" type="datetimeFigureOut">
              <a:rPr lang="en-US" smtClean="0"/>
              <a:pPr/>
              <a:t>12/10/2012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75778"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75779"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pPr>
              <a:defRPr/>
            </a:pPr>
            <a:fld id="{B2F8EB00-615C-4A47-BF02-D8A700687627}" type="slidenum">
              <a:rPr lang="en-US">
                <a:solidFill>
                  <a:srgbClr val="FFFFFF"/>
                </a:solidFill>
              </a:rPr>
              <a:pPr>
                <a:defRPr/>
              </a:pPr>
              <a:t>‹#›</a:t>
            </a:fld>
            <a:endParaRPr lang="en-US">
              <a:solidFill>
                <a:srgbClr val="FFFFFF"/>
              </a:solidFill>
            </a:endParaRPr>
          </a:p>
        </p:txBody>
      </p:sp>
      <p:sp>
        <p:nvSpPr>
          <p:cNvPr id="7" name="Rectangle 7"/>
          <p:cNvSpPr>
            <a:spLocks noGrp="1" noChangeArrowheads="1"/>
          </p:cNvSpPr>
          <p:nvPr>
            <p:ph type="dt"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xmlns="" val="4084077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8F99FD-7E13-4FAA-A98B-EBDB30CE773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8921425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072988-D237-40A3-A33F-B4776E5F94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3468520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BBAA98-4A84-4CC3-A2F9-6D1CC11E08D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6332996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F610143-584B-4281-87BB-FA1B735A41C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9255000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570E6C4-1490-4F20-931B-8B15D62ADF0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4295246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AECDF77-AD92-447D-AAE5-E2BDDFEA610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0332036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1711E2A-BB54-4C6A-82DD-625C4EC8DA4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433627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FA27E5-0AED-4000-9E64-B14CE1873AA6}" type="datetimeFigureOut">
              <a:rPr lang="en-US" smtClean="0"/>
              <a:pPr/>
              <a:t>12/10/2012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8809CAC-6F62-44F8-A43D-38588A546D3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7131861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4D1F27-370B-41D2-9D0D-E3200E1A968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8251991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99A361-6B61-498C-9DA6-8D9F8F963B8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742503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FA27E5-0AED-4000-9E64-B14CE1873AA6}" type="datetimeFigureOut">
              <a:rPr lang="en-US" smtClean="0"/>
              <a:pPr/>
              <a:t>12/10/2012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FFA27E5-0AED-4000-9E64-B14CE1873AA6}" type="datetimeFigureOut">
              <a:rPr lang="en-US" smtClean="0"/>
              <a:pPr/>
              <a:t>12/10/2012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FFA27E5-0AED-4000-9E64-B14CE1873AA6}" type="datetimeFigureOut">
              <a:rPr lang="en-US" smtClean="0"/>
              <a:pPr/>
              <a:t>12/10/2012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FA27E5-0AED-4000-9E64-B14CE1873AA6}" type="datetimeFigureOut">
              <a:rPr lang="en-US" smtClean="0"/>
              <a:pPr/>
              <a:t>12/10/2012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FA27E5-0AED-4000-9E64-B14CE1873AA6}" type="datetimeFigureOut">
              <a:rPr lang="en-US" smtClean="0"/>
              <a:pPr/>
              <a:t>12/10/2012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FA27E5-0AED-4000-9E64-B14CE1873AA6}" type="datetimeFigureOut">
              <a:rPr lang="en-US" smtClean="0"/>
              <a:pPr/>
              <a:t>12/10/2012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FA27E5-0AED-4000-9E64-B14CE1873AA6}" type="datetimeFigureOut">
              <a:rPr lang="en-US" smtClean="0"/>
              <a:pPr/>
              <a:t>12/10/2012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FA27E5-0AED-4000-9E64-B14CE1873AA6}" type="datetimeFigureOut">
              <a:rPr lang="en-US" smtClean="0"/>
              <a:pPr/>
              <a:t>12/10/2012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2F9D73-8765-4B06-8679-78C1C47B0EA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4755"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47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66"/>
                  </a:outerShdw>
                </a:effectLst>
                <a:latin typeface="Arial" pitchFamily="34" charset="0"/>
              </a:defRPr>
            </a:lvl1pPr>
          </a:lstStyle>
          <a:p>
            <a:pPr fontAlgn="base">
              <a:spcBef>
                <a:spcPct val="0"/>
              </a:spcBef>
              <a:spcAft>
                <a:spcPct val="0"/>
              </a:spcAft>
              <a:defRPr/>
            </a:pPr>
            <a:endParaRPr lang="en-US">
              <a:solidFill>
                <a:srgbClr val="FFFFFF"/>
              </a:solidFill>
            </a:endParaRPr>
          </a:p>
        </p:txBody>
      </p:sp>
      <p:sp>
        <p:nvSpPr>
          <p:cNvPr id="747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66"/>
                  </a:outerShdw>
                </a:effectLst>
                <a:latin typeface="Arial" pitchFamily="34" charset="0"/>
              </a:defRPr>
            </a:lvl1pPr>
          </a:lstStyle>
          <a:p>
            <a:pPr fontAlgn="base">
              <a:spcBef>
                <a:spcPct val="0"/>
              </a:spcBef>
              <a:spcAft>
                <a:spcPct val="0"/>
              </a:spcAft>
              <a:defRPr/>
            </a:pPr>
            <a:endParaRPr lang="en-US">
              <a:solidFill>
                <a:srgbClr val="FFFFFF"/>
              </a:solidFill>
            </a:endParaRPr>
          </a:p>
        </p:txBody>
      </p:sp>
      <p:sp>
        <p:nvSpPr>
          <p:cNvPr id="747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66"/>
                  </a:outerShdw>
                </a:effectLst>
                <a:latin typeface="Arial" pitchFamily="34" charset="0"/>
              </a:defRPr>
            </a:lvl1pPr>
          </a:lstStyle>
          <a:p>
            <a:pPr fontAlgn="base">
              <a:spcBef>
                <a:spcPct val="0"/>
              </a:spcBef>
              <a:spcAft>
                <a:spcPct val="0"/>
              </a:spcAft>
              <a:defRPr/>
            </a:pPr>
            <a:fld id="{94D7BB82-37D4-49B8-9273-FE2A000869B3}" type="slidenum">
              <a:rPr lang="en-US">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xmlns="" val="2913047035"/>
      </p:ext>
    </p:extLst>
  </p:cSld>
  <p:clrMap bg1="dk2" tx1="lt1" bg2="dk1"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66"/>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66"/>
            </a:outerShdw>
          </a:effectLst>
          <a:latin typeface="Tahoma" pitchFamily="34" charset="0"/>
          <a:cs typeface="Arial"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66"/>
            </a:outerShdw>
          </a:effectLst>
          <a:latin typeface="Tahoma" pitchFamily="34" charset="0"/>
          <a:cs typeface="Arial"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66"/>
            </a:outerShdw>
          </a:effectLst>
          <a:latin typeface="Tahoma" pitchFamily="34" charset="0"/>
          <a:cs typeface="Arial"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66"/>
            </a:outerShdw>
          </a:effectLst>
          <a:latin typeface="Tahoma" pitchFamily="34" charset="0"/>
          <a:cs typeface="Arial" pitchFamily="34" charset="0"/>
        </a:defRPr>
      </a:lvl5pPr>
      <a:lvl6pPr marL="457200" algn="l" rtl="0" fontAlgn="base">
        <a:spcBef>
          <a:spcPct val="0"/>
        </a:spcBef>
        <a:spcAft>
          <a:spcPct val="0"/>
        </a:spcAft>
        <a:defRPr sz="4400">
          <a:solidFill>
            <a:schemeClr val="tx2"/>
          </a:solidFill>
          <a:effectLst>
            <a:outerShdw blurRad="38100" dist="38100" dir="2700000" algn="tl">
              <a:srgbClr val="000066"/>
            </a:outerShdw>
          </a:effectLst>
          <a:latin typeface="Tahoma" pitchFamily="34" charset="0"/>
          <a:cs typeface="Arial" pitchFamily="34" charset="0"/>
        </a:defRPr>
      </a:lvl6pPr>
      <a:lvl7pPr marL="914400" algn="l" rtl="0" fontAlgn="base">
        <a:spcBef>
          <a:spcPct val="0"/>
        </a:spcBef>
        <a:spcAft>
          <a:spcPct val="0"/>
        </a:spcAft>
        <a:defRPr sz="4400">
          <a:solidFill>
            <a:schemeClr val="tx2"/>
          </a:solidFill>
          <a:effectLst>
            <a:outerShdw blurRad="38100" dist="38100" dir="2700000" algn="tl">
              <a:srgbClr val="000066"/>
            </a:outerShdw>
          </a:effectLst>
          <a:latin typeface="Tahoma" pitchFamily="34" charset="0"/>
          <a:cs typeface="Arial" pitchFamily="34" charset="0"/>
        </a:defRPr>
      </a:lvl7pPr>
      <a:lvl8pPr marL="1371600" algn="l" rtl="0" fontAlgn="base">
        <a:spcBef>
          <a:spcPct val="0"/>
        </a:spcBef>
        <a:spcAft>
          <a:spcPct val="0"/>
        </a:spcAft>
        <a:defRPr sz="4400">
          <a:solidFill>
            <a:schemeClr val="tx2"/>
          </a:solidFill>
          <a:effectLst>
            <a:outerShdw blurRad="38100" dist="38100" dir="2700000" algn="tl">
              <a:srgbClr val="000066"/>
            </a:outerShdw>
          </a:effectLst>
          <a:latin typeface="Tahoma" pitchFamily="34" charset="0"/>
          <a:cs typeface="Arial" pitchFamily="34" charset="0"/>
        </a:defRPr>
      </a:lvl8pPr>
      <a:lvl9pPr marL="1828800" algn="l" rtl="0" fontAlgn="base">
        <a:spcBef>
          <a:spcPct val="0"/>
        </a:spcBef>
        <a:spcAft>
          <a:spcPct val="0"/>
        </a:spcAft>
        <a:defRPr sz="4400">
          <a:solidFill>
            <a:schemeClr val="tx2"/>
          </a:solidFill>
          <a:effectLst>
            <a:outerShdw blurRad="38100" dist="38100" dir="2700000" algn="tl">
              <a:srgbClr val="000066"/>
            </a:outerShdw>
          </a:effectLst>
          <a:latin typeface="Tahoma" pitchFamily="34" charset="0"/>
          <a:cs typeface="Arial"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66"/>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66"/>
            </a:outerShdw>
          </a:effectLst>
          <a:latin typeface="+mn-lt"/>
          <a:cs typeface="+mn-cs"/>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66"/>
            </a:outerShdw>
          </a:effectLst>
          <a:latin typeface="+mn-lt"/>
          <a:cs typeface="+mn-cs"/>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66"/>
            </a:outerShdw>
          </a:effectLst>
          <a:latin typeface="+mn-lt"/>
          <a:cs typeface="+mn-cs"/>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66"/>
            </a:outerShdw>
          </a:effectLst>
          <a:latin typeface="+mn-lt"/>
          <a:cs typeface="+mn-cs"/>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66"/>
            </a:outerShdw>
          </a:effectLst>
          <a:latin typeface="+mn-lt"/>
          <a:cs typeface="+mn-cs"/>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66"/>
            </a:outerShdw>
          </a:effectLst>
          <a:latin typeface="+mn-lt"/>
          <a:cs typeface="+mn-cs"/>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66"/>
            </a:outerShdw>
          </a:effectLst>
          <a:latin typeface="+mn-lt"/>
          <a:cs typeface="+mn-cs"/>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66"/>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diagramLayout" Target="../diagrams/layout1.xml"/><Relationship Id="rId7" Type="http://schemas.openxmlformats.org/officeDocument/2006/relationships/diagramLayout" Target="../diagrams/layout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openxmlformats.org/officeDocument/2006/relationships/diagramData" Target="../diagrams/data2.xml"/><Relationship Id="rId11" Type="http://schemas.microsoft.com/office/2007/relationships/diagramDrawing" Target="../diagrams/drawing2.xml"/><Relationship Id="rId5" Type="http://schemas.openxmlformats.org/officeDocument/2006/relationships/diagramColors" Target="../diagrams/colors1.xml"/><Relationship Id="rId10" Type="http://schemas.microsoft.com/office/2007/relationships/diagramDrawing" Target="../diagrams/drawing1.xml"/><Relationship Id="rId4" Type="http://schemas.openxmlformats.org/officeDocument/2006/relationships/diagramQuickStyle" Target="../diagrams/quickStyle1.xml"/><Relationship Id="rId9" Type="http://schemas.openxmlformats.org/officeDocument/2006/relationships/diagramColors" Target="../diagrams/colors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rds.yahoo.com/_ylt=A9iby4XcdhdFTkQByCSjzbkF;_ylu=X3oDMTA4NDgyNWN0BHNlYwNwcm9m/SIG=12vn150nn/EXP=1159252060/**http:/www.ghorayeb.com/files/zenker_s_diverticulum_ba_swallow_ento_076.jpg" TargetMode="External"/><Relationship Id="rId1" Type="http://schemas.openxmlformats.org/officeDocument/2006/relationships/slideLayout" Target="../slideLayouts/slideLayout18.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hyperlink" Target="http://myweb.lsbu.ac.uk/dirt/museum/margaret/742-47-3480421.jpg" TargetMode="External"/><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hyperlink" Target="http://www.uhrad.com/pedsarc/peds041c.jpg" TargetMode="External"/><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www.emedicine.com/cgi-bin/foxweb.exe/makezoom@/em/makezoom?picture=\websites\emedicine\radio\images\Large\6787Diverticulitis_intramural_abscess_Tenzer_74M.jpg&amp;template=izoom2" TargetMode="Externa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رسم تخطيطي 3"/>
          <p:cNvGraphicFramePr/>
          <p:nvPr>
            <p:extLst>
              <p:ext uri="{D42A27DB-BD31-4B8C-83A1-F6EECF244321}">
                <p14:modId xmlns:p14="http://schemas.microsoft.com/office/powerpoint/2010/main" xmlns="" val="950438461"/>
              </p:ext>
            </p:extLst>
          </p:nvPr>
        </p:nvGraphicFramePr>
        <p:xfrm>
          <a:off x="533400" y="152400"/>
          <a:ext cx="8077200" cy="3733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عنصر نائب للمحتوى 4"/>
          <p:cNvGraphicFramePr>
            <a:graphicFrameLocks noGrp="1"/>
          </p:cNvGraphicFramePr>
          <p:nvPr>
            <p:ph idx="1"/>
          </p:nvPr>
        </p:nvGraphicFramePr>
        <p:xfrm>
          <a:off x="457200" y="3962400"/>
          <a:ext cx="8229600" cy="25908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26"/>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84213" y="836613"/>
            <a:ext cx="2400300" cy="5451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a:spLocks noChangeArrowheads="1"/>
          </p:cNvSpPr>
          <p:nvPr/>
        </p:nvSpPr>
        <p:spPr bwMode="auto">
          <a:xfrm>
            <a:off x="539750" y="0"/>
            <a:ext cx="8280400" cy="954088"/>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Swallow, Single Contrast</a:t>
            </a:r>
          </a:p>
          <a:p>
            <a:pPr algn="ctr" fontAlgn="base">
              <a:spcBef>
                <a:spcPct val="0"/>
              </a:spcBef>
              <a:spcAft>
                <a:spcPct val="0"/>
              </a:spcAft>
              <a:defRPr/>
            </a:pPr>
            <a:r>
              <a:rPr lang="en-US" sz="2800"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(Oblique)</a:t>
            </a:r>
          </a:p>
        </p:txBody>
      </p:sp>
      <p:sp>
        <p:nvSpPr>
          <p:cNvPr id="25604" name="TextBox 7"/>
          <p:cNvSpPr txBox="1">
            <a:spLocks noChangeArrowheads="1"/>
          </p:cNvSpPr>
          <p:nvPr/>
        </p:nvSpPr>
        <p:spPr bwMode="auto">
          <a:xfrm>
            <a:off x="3348038" y="5084763"/>
            <a:ext cx="5795962" cy="18161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fontAlgn="base" hangingPunct="1">
              <a:spcBef>
                <a:spcPct val="0"/>
              </a:spcBef>
              <a:spcAft>
                <a:spcPct val="0"/>
              </a:spcAft>
            </a:pPr>
            <a:r>
              <a:rPr lang="en-US" sz="1400" smtClean="0">
                <a:solidFill>
                  <a:srgbClr val="FFFFFF"/>
                </a:solidFill>
              </a:rPr>
              <a:t>Barium swallow in this patient with achalasia reveals a smooth distal tapering caused by the hypertensive lower esophageal sphincter that straddles the diaphragm, and multiple non-Peristaltic contractions throughout the body of the esophagus. This radiographic appearance sometimes has been called "vigorous achalasia". This term has little value, however, because recent studies suggest that patients with so-called vigorous achalasia cannot be distinguished clinically from non-vigorous achalasia. </a:t>
            </a:r>
          </a:p>
        </p:txBody>
      </p:sp>
      <p:sp>
        <p:nvSpPr>
          <p:cNvPr id="25605" name="TextBox 7"/>
          <p:cNvSpPr txBox="1">
            <a:spLocks noChangeArrowheads="1"/>
          </p:cNvSpPr>
          <p:nvPr/>
        </p:nvSpPr>
        <p:spPr bwMode="auto">
          <a:xfrm>
            <a:off x="3492500" y="1412875"/>
            <a:ext cx="4103688" cy="4762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Irregular Wall &amp; Dilatation:</a:t>
            </a:r>
          </a:p>
          <a:p>
            <a:pPr algn="ctr" eaLnBrk="1" fontAlgn="base" hangingPunct="1">
              <a:spcBef>
                <a:spcPct val="0"/>
              </a:spcBef>
              <a:spcAft>
                <a:spcPct val="0"/>
              </a:spcAft>
            </a:pPr>
            <a:r>
              <a:rPr lang="en-US" sz="1100" smtClean="0">
                <a:solidFill>
                  <a:srgbClr val="50E2DB"/>
                </a:solidFill>
              </a:rPr>
              <a:t>Tertiary Contraction (Pathological non-propulsive Contraction)</a:t>
            </a:r>
            <a:endParaRPr lang="en-US" sz="900" smtClean="0">
              <a:solidFill>
                <a:srgbClr val="50E2DB"/>
              </a:solidFill>
            </a:endParaRPr>
          </a:p>
        </p:txBody>
      </p:sp>
      <p:sp>
        <p:nvSpPr>
          <p:cNvPr id="11" name="Flowchart: Delay 10"/>
          <p:cNvSpPr/>
          <p:nvPr/>
        </p:nvSpPr>
        <p:spPr>
          <a:xfrm rot="3718003">
            <a:off x="1535907" y="4580731"/>
            <a:ext cx="952500" cy="500063"/>
          </a:xfrm>
          <a:prstGeom prst="flowChartDelay">
            <a:avLst/>
          </a:prstGeom>
          <a:solidFill>
            <a:srgbClr val="6666FF">
              <a:alpha val="20000"/>
            </a:srgbClr>
          </a:solidFill>
          <a:ln>
            <a:solidFill>
              <a:srgbClr val="4949BC">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cxnSp>
        <p:nvCxnSpPr>
          <p:cNvPr id="12" name="Straight Arrow Connector 11"/>
          <p:cNvCxnSpPr>
            <a:stCxn id="11" idx="0"/>
            <a:endCxn id="25608" idx="1"/>
          </p:cNvCxnSpPr>
          <p:nvPr/>
        </p:nvCxnSpPr>
        <p:spPr>
          <a:xfrm flipV="1">
            <a:off x="2232025" y="3402013"/>
            <a:ext cx="1476375" cy="1311275"/>
          </a:xfrm>
          <a:prstGeom prst="straightConnector1">
            <a:avLst/>
          </a:prstGeom>
          <a:ln>
            <a:headEnd type="triangle"/>
            <a:tailEnd type="none"/>
          </a:ln>
        </p:spPr>
        <p:style>
          <a:lnRef idx="1">
            <a:schemeClr val="accent4"/>
          </a:lnRef>
          <a:fillRef idx="0">
            <a:schemeClr val="accent4"/>
          </a:fillRef>
          <a:effectRef idx="0">
            <a:schemeClr val="accent4"/>
          </a:effectRef>
          <a:fontRef idx="minor">
            <a:schemeClr val="tx1"/>
          </a:fontRef>
        </p:style>
      </p:cxnSp>
      <p:sp>
        <p:nvSpPr>
          <p:cNvPr id="25608" name="TextBox 7"/>
          <p:cNvSpPr txBox="1">
            <a:spLocks noChangeArrowheads="1"/>
          </p:cNvSpPr>
          <p:nvPr/>
        </p:nvSpPr>
        <p:spPr bwMode="auto">
          <a:xfrm>
            <a:off x="3708400" y="3141663"/>
            <a:ext cx="1511300" cy="52228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Funnel Shape</a:t>
            </a:r>
          </a:p>
          <a:p>
            <a:pPr algn="ctr" eaLnBrk="1" fontAlgn="base" hangingPunct="1">
              <a:spcBef>
                <a:spcPct val="0"/>
              </a:spcBef>
              <a:spcAft>
                <a:spcPct val="0"/>
              </a:spcAft>
            </a:pPr>
            <a:r>
              <a:rPr lang="en-US" sz="1400" smtClean="0">
                <a:solidFill>
                  <a:srgbClr val="FF0000"/>
                </a:solidFill>
              </a:rPr>
              <a:t>(Achalasia)</a:t>
            </a:r>
          </a:p>
        </p:txBody>
      </p:sp>
    </p:spTree>
    <p:extLst>
      <p:ext uri="{BB962C8B-B14F-4D97-AF65-F5344CB8AC3E}">
        <p14:creationId xmlns:p14="http://schemas.microsoft.com/office/powerpoint/2010/main" xmlns="" val="42423297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Image Preview">
            <a:hlinkClick r:id="rId2"/>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50825" y="1412875"/>
            <a:ext cx="3886200" cy="496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27" name="Picture 5" descr="zenkers"/>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427538" y="1557338"/>
            <a:ext cx="2457450" cy="4811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a:spLocks noChangeArrowheads="1"/>
          </p:cNvSpPr>
          <p:nvPr/>
        </p:nvSpPr>
        <p:spPr bwMode="auto">
          <a:xfrm>
            <a:off x="539750" y="0"/>
            <a:ext cx="8280400" cy="954088"/>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Swallow, Single Contrast</a:t>
            </a:r>
          </a:p>
          <a:p>
            <a:pPr algn="ctr" fontAlgn="base">
              <a:spcBef>
                <a:spcPct val="0"/>
              </a:spcBef>
              <a:spcAft>
                <a:spcPct val="0"/>
              </a:spcAft>
              <a:defRPr/>
            </a:pPr>
            <a:r>
              <a:rPr lang="en-US" sz="2800"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(Oblique)</a:t>
            </a:r>
          </a:p>
        </p:txBody>
      </p:sp>
      <p:cxnSp>
        <p:nvCxnSpPr>
          <p:cNvPr id="6" name="Straight Arrow Connector 5"/>
          <p:cNvCxnSpPr>
            <a:endCxn id="26630" idx="2"/>
          </p:cNvCxnSpPr>
          <p:nvPr/>
        </p:nvCxnSpPr>
        <p:spPr>
          <a:xfrm rot="16200000" flipV="1">
            <a:off x="-278606" y="2537619"/>
            <a:ext cx="3005137" cy="504825"/>
          </a:xfrm>
          <a:prstGeom prst="straightConnector1">
            <a:avLst/>
          </a:prstGeom>
          <a:ln>
            <a:solidFill>
              <a:schemeClr val="bg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26630" name="TextBox 7"/>
          <p:cNvSpPr txBox="1">
            <a:spLocks noChangeArrowheads="1"/>
          </p:cNvSpPr>
          <p:nvPr/>
        </p:nvSpPr>
        <p:spPr bwMode="auto">
          <a:xfrm>
            <a:off x="0" y="549275"/>
            <a:ext cx="1944688" cy="738188"/>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Well Defined Contrast Filled left cervical level sac</a:t>
            </a:r>
            <a:endParaRPr lang="en-US" sz="1400" smtClean="0">
              <a:solidFill>
                <a:srgbClr val="FF0000"/>
              </a:solidFill>
            </a:endParaRPr>
          </a:p>
        </p:txBody>
      </p:sp>
      <p:sp>
        <p:nvSpPr>
          <p:cNvPr id="26631" name="TextBox 7"/>
          <p:cNvSpPr txBox="1">
            <a:spLocks noChangeArrowheads="1"/>
          </p:cNvSpPr>
          <p:nvPr/>
        </p:nvSpPr>
        <p:spPr bwMode="auto">
          <a:xfrm>
            <a:off x="6659563" y="1916113"/>
            <a:ext cx="2484437" cy="10318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Pharyngeal Pouch</a:t>
            </a:r>
          </a:p>
          <a:p>
            <a:pPr algn="ctr" eaLnBrk="1" fontAlgn="base" hangingPunct="1">
              <a:spcBef>
                <a:spcPct val="0"/>
              </a:spcBef>
              <a:spcAft>
                <a:spcPct val="0"/>
              </a:spcAft>
            </a:pPr>
            <a:r>
              <a:rPr lang="en-US" sz="1400" b="1" smtClean="0">
                <a:solidFill>
                  <a:srgbClr val="50E2DB"/>
                </a:solidFill>
              </a:rPr>
              <a:t>(Zenker's Diverticulum):</a:t>
            </a:r>
          </a:p>
          <a:p>
            <a:pPr algn="ctr" eaLnBrk="1" fontAlgn="base" hangingPunct="1">
              <a:spcBef>
                <a:spcPct val="0"/>
              </a:spcBef>
              <a:spcAft>
                <a:spcPct val="0"/>
              </a:spcAft>
            </a:pPr>
            <a:r>
              <a:rPr lang="en-US" sz="1100" smtClean="0">
                <a:solidFill>
                  <a:srgbClr val="50E2DB"/>
                </a:solidFill>
              </a:rPr>
              <a:t>occurs in an area of anatomic weakness known as </a:t>
            </a:r>
            <a:r>
              <a:rPr lang="en-US" sz="1100" b="1" smtClean="0">
                <a:solidFill>
                  <a:srgbClr val="50E2DB"/>
                </a:solidFill>
              </a:rPr>
              <a:t>Killian's dehiscence</a:t>
            </a:r>
          </a:p>
        </p:txBody>
      </p:sp>
    </p:spTree>
    <p:extLst>
      <p:ext uri="{BB962C8B-B14F-4D97-AF65-F5344CB8AC3E}">
        <p14:creationId xmlns:p14="http://schemas.microsoft.com/office/powerpoint/2010/main" xmlns="" val="26732956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nyel3c"/>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629025" y="1143000"/>
            <a:ext cx="188595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51" name="TextBox 7"/>
          <p:cNvSpPr txBox="1">
            <a:spLocks noChangeArrowheads="1"/>
          </p:cNvSpPr>
          <p:nvPr/>
        </p:nvSpPr>
        <p:spPr bwMode="auto">
          <a:xfrm>
            <a:off x="0" y="6362700"/>
            <a:ext cx="9144000" cy="5238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fontAlgn="base" hangingPunct="1">
              <a:spcBef>
                <a:spcPct val="0"/>
              </a:spcBef>
              <a:spcAft>
                <a:spcPct val="0"/>
              </a:spcAft>
            </a:pPr>
            <a:r>
              <a:rPr lang="en-US" sz="1400" smtClean="0">
                <a:solidFill>
                  <a:srgbClr val="FFFFFF"/>
                </a:solidFill>
              </a:rPr>
              <a:t>Varices Barium swallow examination: AP view: Numerous rounded and elongated smooth-contoured filling defects are present in the inferior two thirds of the esophagus. The contour of the esophagus is irregular and spiculated. </a:t>
            </a:r>
          </a:p>
        </p:txBody>
      </p:sp>
      <p:sp>
        <p:nvSpPr>
          <p:cNvPr id="4" name="TextBox 3"/>
          <p:cNvSpPr txBox="1">
            <a:spLocks noChangeArrowheads="1"/>
          </p:cNvSpPr>
          <p:nvPr/>
        </p:nvSpPr>
        <p:spPr bwMode="auto">
          <a:xfrm>
            <a:off x="539750"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Swallow, Single Contrast</a:t>
            </a:r>
          </a:p>
        </p:txBody>
      </p:sp>
      <p:cxnSp>
        <p:nvCxnSpPr>
          <p:cNvPr id="5" name="Straight Arrow Connector 4"/>
          <p:cNvCxnSpPr>
            <a:endCxn id="27654" idx="2"/>
          </p:cNvCxnSpPr>
          <p:nvPr/>
        </p:nvCxnSpPr>
        <p:spPr>
          <a:xfrm rot="10800000">
            <a:off x="2232025" y="1936750"/>
            <a:ext cx="2339975" cy="1204913"/>
          </a:xfrm>
          <a:prstGeom prst="straightConnector1">
            <a:avLst/>
          </a:prstGeom>
          <a:ln>
            <a:solidFill>
              <a:schemeClr val="bg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27654" name="TextBox 7"/>
          <p:cNvSpPr txBox="1">
            <a:spLocks noChangeArrowheads="1"/>
          </p:cNvSpPr>
          <p:nvPr/>
        </p:nvSpPr>
        <p:spPr bwMode="auto">
          <a:xfrm>
            <a:off x="1258888" y="1412875"/>
            <a:ext cx="1944687" cy="5238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Irregular Multiple Filling Defects</a:t>
            </a:r>
            <a:endParaRPr lang="en-US" sz="1400" smtClean="0">
              <a:solidFill>
                <a:srgbClr val="FF0000"/>
              </a:solidFill>
            </a:endParaRPr>
          </a:p>
        </p:txBody>
      </p:sp>
      <p:sp>
        <p:nvSpPr>
          <p:cNvPr id="8" name="TextBox 7"/>
          <p:cNvSpPr txBox="1">
            <a:spLocks noChangeArrowheads="1"/>
          </p:cNvSpPr>
          <p:nvPr/>
        </p:nvSpPr>
        <p:spPr bwMode="auto">
          <a:xfrm>
            <a:off x="323850" y="3429000"/>
            <a:ext cx="2952750" cy="1384300"/>
          </a:xfrm>
          <a:prstGeom prst="rect">
            <a:avLst/>
          </a:prstGeom>
          <a:solidFill>
            <a:schemeClr val="bg1"/>
          </a:solidFill>
          <a:ln w="9525">
            <a:noFill/>
            <a:miter lim="800000"/>
            <a:headEnd/>
            <a:tailEnd/>
          </a:ln>
        </p:spPr>
        <p:txBody>
          <a:bodyPr>
            <a:spAutoFit/>
          </a:bodyPr>
          <a:lstStyle/>
          <a:p>
            <a:pPr fontAlgn="base">
              <a:spcBef>
                <a:spcPct val="0"/>
              </a:spcBef>
              <a:spcAft>
                <a:spcPct val="0"/>
              </a:spcAft>
              <a:defRPr/>
            </a:pPr>
            <a:r>
              <a:rPr lang="en-US" sz="1400" b="1" u="sng" dirty="0">
                <a:solidFill>
                  <a:srgbClr val="50E2DB"/>
                </a:solidFill>
              </a:rPr>
              <a:t>Differential Diagnosis Multiple Esophageal Filling Defects</a:t>
            </a:r>
            <a:r>
              <a:rPr lang="en-US" sz="1400" b="1" dirty="0">
                <a:solidFill>
                  <a:srgbClr val="50E2DB"/>
                </a:solidFill>
              </a:rPr>
              <a:t>:</a:t>
            </a:r>
          </a:p>
          <a:p>
            <a:pPr marL="342900" indent="-342900" fontAlgn="base">
              <a:spcBef>
                <a:spcPct val="0"/>
              </a:spcBef>
              <a:spcAft>
                <a:spcPct val="0"/>
              </a:spcAft>
              <a:buFontTx/>
              <a:buAutoNum type="arabicPeriod"/>
              <a:defRPr/>
            </a:pPr>
            <a:r>
              <a:rPr lang="en-US" sz="1400" dirty="0">
                <a:solidFill>
                  <a:srgbClr val="FF0000"/>
                </a:solidFill>
              </a:rPr>
              <a:t>Fungal </a:t>
            </a:r>
            <a:r>
              <a:rPr lang="en-US" sz="1400" dirty="0" err="1">
                <a:solidFill>
                  <a:srgbClr val="FF0000"/>
                </a:solidFill>
              </a:rPr>
              <a:t>Infx</a:t>
            </a:r>
            <a:endParaRPr lang="en-US" sz="1400" dirty="0">
              <a:solidFill>
                <a:srgbClr val="FF0000"/>
              </a:solidFill>
            </a:endParaRPr>
          </a:p>
          <a:p>
            <a:pPr marL="342900" indent="-342900" fontAlgn="base">
              <a:spcBef>
                <a:spcPct val="0"/>
              </a:spcBef>
              <a:spcAft>
                <a:spcPct val="0"/>
              </a:spcAft>
              <a:buFontTx/>
              <a:buAutoNum type="arabicPeriod"/>
              <a:defRPr/>
            </a:pPr>
            <a:r>
              <a:rPr lang="en-US" sz="1400" dirty="0">
                <a:solidFill>
                  <a:srgbClr val="FF0000"/>
                </a:solidFill>
              </a:rPr>
              <a:t>Polyps</a:t>
            </a:r>
          </a:p>
          <a:p>
            <a:pPr marL="342900" indent="-342900" fontAlgn="base">
              <a:spcBef>
                <a:spcPct val="0"/>
              </a:spcBef>
              <a:spcAft>
                <a:spcPct val="0"/>
              </a:spcAft>
              <a:buFontTx/>
              <a:buAutoNum type="arabicPeriod"/>
              <a:defRPr/>
            </a:pPr>
            <a:r>
              <a:rPr lang="en-US" sz="1400" dirty="0">
                <a:solidFill>
                  <a:srgbClr val="FF0000"/>
                </a:solidFill>
              </a:rPr>
              <a:t>Esophageal </a:t>
            </a:r>
            <a:r>
              <a:rPr lang="en-US" sz="1400" dirty="0" err="1">
                <a:solidFill>
                  <a:srgbClr val="FF0000"/>
                </a:solidFill>
              </a:rPr>
              <a:t>Varices</a:t>
            </a:r>
            <a:r>
              <a:rPr lang="en-US" sz="1400" dirty="0">
                <a:solidFill>
                  <a:srgbClr val="FF0000"/>
                </a:solidFill>
              </a:rPr>
              <a:t> </a:t>
            </a:r>
            <a:r>
              <a:rPr lang="en-US" sz="1400" dirty="0">
                <a:solidFill>
                  <a:srgbClr val="FFFFFF"/>
                </a:solidFill>
              </a:rPr>
              <a:t>(irregular)</a:t>
            </a:r>
          </a:p>
          <a:p>
            <a:pPr marL="342900" indent="-342900" fontAlgn="base">
              <a:spcBef>
                <a:spcPct val="0"/>
              </a:spcBef>
              <a:spcAft>
                <a:spcPct val="0"/>
              </a:spcAft>
              <a:buFontTx/>
              <a:buAutoNum type="arabicPeriod"/>
              <a:defRPr/>
            </a:pPr>
            <a:r>
              <a:rPr lang="en-US" sz="1400" dirty="0">
                <a:solidFill>
                  <a:srgbClr val="FF0000"/>
                </a:solidFill>
              </a:rPr>
              <a:t>Food Particles</a:t>
            </a:r>
          </a:p>
        </p:txBody>
      </p:sp>
    </p:spTree>
    <p:extLst>
      <p:ext uri="{BB962C8B-B14F-4D97-AF65-F5344CB8AC3E}">
        <p14:creationId xmlns:p14="http://schemas.microsoft.com/office/powerpoint/2010/main" xmlns="" val="20878858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Git_varices_barium_swallow_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521075" y="896938"/>
            <a:ext cx="2103438" cy="5064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a:spLocks noChangeArrowheads="1"/>
          </p:cNvSpPr>
          <p:nvPr/>
        </p:nvSpPr>
        <p:spPr bwMode="auto">
          <a:xfrm>
            <a:off x="539750"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Swallow, Single Contrast</a:t>
            </a:r>
          </a:p>
        </p:txBody>
      </p:sp>
      <p:cxnSp>
        <p:nvCxnSpPr>
          <p:cNvPr id="4" name="Straight Arrow Connector 3"/>
          <p:cNvCxnSpPr>
            <a:endCxn id="28677" idx="2"/>
          </p:cNvCxnSpPr>
          <p:nvPr/>
        </p:nvCxnSpPr>
        <p:spPr>
          <a:xfrm flipV="1">
            <a:off x="4859338" y="3375025"/>
            <a:ext cx="2341562" cy="1062038"/>
          </a:xfrm>
          <a:prstGeom prst="straightConnector1">
            <a:avLst/>
          </a:prstGeom>
          <a:ln>
            <a:solidFill>
              <a:schemeClr val="bg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28677" name="TextBox 7"/>
          <p:cNvSpPr txBox="1">
            <a:spLocks noChangeArrowheads="1"/>
          </p:cNvSpPr>
          <p:nvPr/>
        </p:nvSpPr>
        <p:spPr bwMode="auto">
          <a:xfrm>
            <a:off x="6227763" y="2636838"/>
            <a:ext cx="1944687" cy="738187"/>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Irregular Multiple Filling Defects</a:t>
            </a:r>
          </a:p>
          <a:p>
            <a:pPr algn="ctr" eaLnBrk="1" fontAlgn="base" hangingPunct="1">
              <a:spcBef>
                <a:spcPct val="0"/>
              </a:spcBef>
              <a:spcAft>
                <a:spcPct val="0"/>
              </a:spcAft>
            </a:pPr>
            <a:r>
              <a:rPr lang="en-US" sz="1400" smtClean="0">
                <a:solidFill>
                  <a:srgbClr val="FF0000"/>
                </a:solidFill>
              </a:rPr>
              <a:t>(Esophageal Varices)</a:t>
            </a:r>
          </a:p>
        </p:txBody>
      </p:sp>
    </p:spTree>
    <p:extLst>
      <p:ext uri="{BB962C8B-B14F-4D97-AF65-F5344CB8AC3E}">
        <p14:creationId xmlns:p14="http://schemas.microsoft.com/office/powerpoint/2010/main" xmlns="" val="36282596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Git_ulcer_star_barium_meal"/>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360613" y="571500"/>
            <a:ext cx="4422775"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a:spLocks noChangeArrowheads="1"/>
          </p:cNvSpPr>
          <p:nvPr/>
        </p:nvSpPr>
        <p:spPr bwMode="auto">
          <a:xfrm>
            <a:off x="539750"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Meal, Double Contrast</a:t>
            </a:r>
          </a:p>
        </p:txBody>
      </p:sp>
      <p:cxnSp>
        <p:nvCxnSpPr>
          <p:cNvPr id="4" name="Straight Arrow Connector 3"/>
          <p:cNvCxnSpPr>
            <a:endCxn id="29701" idx="1"/>
          </p:cNvCxnSpPr>
          <p:nvPr/>
        </p:nvCxnSpPr>
        <p:spPr>
          <a:xfrm flipV="1">
            <a:off x="5003800" y="1854200"/>
            <a:ext cx="2016125" cy="1143000"/>
          </a:xfrm>
          <a:prstGeom prst="straightConnector1">
            <a:avLst/>
          </a:prstGeom>
          <a:ln>
            <a:solidFill>
              <a:schemeClr val="bg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29701" name="TextBox 7"/>
          <p:cNvSpPr txBox="1">
            <a:spLocks noChangeArrowheads="1"/>
          </p:cNvSpPr>
          <p:nvPr/>
        </p:nvSpPr>
        <p:spPr bwMode="auto">
          <a:xfrm>
            <a:off x="7019925" y="1484313"/>
            <a:ext cx="1944688" cy="7397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Contrast Filled Speculated Lesion</a:t>
            </a:r>
          </a:p>
          <a:p>
            <a:pPr algn="ctr" eaLnBrk="1" fontAlgn="base" hangingPunct="1">
              <a:spcBef>
                <a:spcPct val="0"/>
              </a:spcBef>
              <a:spcAft>
                <a:spcPct val="0"/>
              </a:spcAft>
            </a:pPr>
            <a:r>
              <a:rPr lang="en-US" sz="1400" smtClean="0">
                <a:solidFill>
                  <a:srgbClr val="FF0000"/>
                </a:solidFill>
              </a:rPr>
              <a:t>(Gastric Ulcer)</a:t>
            </a:r>
          </a:p>
        </p:txBody>
      </p:sp>
    </p:spTree>
    <p:extLst>
      <p:ext uri="{BB962C8B-B14F-4D97-AF65-F5344CB8AC3E}">
        <p14:creationId xmlns:p14="http://schemas.microsoft.com/office/powerpoint/2010/main" xmlns="" val="3560535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Git_stomach_gastric_ulcer_1"/>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286000" y="663575"/>
            <a:ext cx="4572000" cy="5532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a:spLocks noChangeArrowheads="1"/>
          </p:cNvSpPr>
          <p:nvPr/>
        </p:nvSpPr>
        <p:spPr bwMode="auto">
          <a:xfrm>
            <a:off x="539750"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Meal, Double Contrast</a:t>
            </a:r>
          </a:p>
        </p:txBody>
      </p:sp>
      <p:cxnSp>
        <p:nvCxnSpPr>
          <p:cNvPr id="4" name="Straight Arrow Connector 3"/>
          <p:cNvCxnSpPr>
            <a:endCxn id="30725" idx="1"/>
          </p:cNvCxnSpPr>
          <p:nvPr/>
        </p:nvCxnSpPr>
        <p:spPr>
          <a:xfrm flipV="1">
            <a:off x="5651500" y="1495425"/>
            <a:ext cx="2016125" cy="1357313"/>
          </a:xfrm>
          <a:prstGeom prst="straightConnector1">
            <a:avLst/>
          </a:prstGeom>
          <a:ln>
            <a:solidFill>
              <a:schemeClr val="bg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0725" name="TextBox 7"/>
          <p:cNvSpPr txBox="1">
            <a:spLocks noChangeArrowheads="1"/>
          </p:cNvSpPr>
          <p:nvPr/>
        </p:nvSpPr>
        <p:spPr bwMode="auto">
          <a:xfrm>
            <a:off x="7667625" y="1341438"/>
            <a:ext cx="792163" cy="306387"/>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Rugae</a:t>
            </a:r>
            <a:endParaRPr lang="en-US" sz="1400" smtClean="0">
              <a:solidFill>
                <a:srgbClr val="FF0000"/>
              </a:solidFill>
            </a:endParaRPr>
          </a:p>
        </p:txBody>
      </p:sp>
      <p:cxnSp>
        <p:nvCxnSpPr>
          <p:cNvPr id="6" name="Straight Arrow Connector 5"/>
          <p:cNvCxnSpPr>
            <a:endCxn id="30727" idx="1"/>
          </p:cNvCxnSpPr>
          <p:nvPr/>
        </p:nvCxnSpPr>
        <p:spPr>
          <a:xfrm flipV="1">
            <a:off x="5003800" y="3436938"/>
            <a:ext cx="2016125" cy="928687"/>
          </a:xfrm>
          <a:prstGeom prst="straightConnector1">
            <a:avLst/>
          </a:prstGeom>
          <a:ln>
            <a:solidFill>
              <a:schemeClr val="bg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0727" name="TextBox 7"/>
          <p:cNvSpPr txBox="1">
            <a:spLocks noChangeArrowheads="1"/>
          </p:cNvSpPr>
          <p:nvPr/>
        </p:nvSpPr>
        <p:spPr bwMode="auto">
          <a:xfrm>
            <a:off x="7019925" y="2852738"/>
            <a:ext cx="1944688" cy="1169987"/>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Contrast Filled Outpouching at the Greater Curviture</a:t>
            </a:r>
          </a:p>
          <a:p>
            <a:pPr algn="ctr" eaLnBrk="1" fontAlgn="base" hangingPunct="1">
              <a:spcBef>
                <a:spcPct val="0"/>
              </a:spcBef>
              <a:spcAft>
                <a:spcPct val="0"/>
              </a:spcAft>
            </a:pPr>
            <a:r>
              <a:rPr lang="en-US" sz="1400" smtClean="0">
                <a:solidFill>
                  <a:srgbClr val="FF0000"/>
                </a:solidFill>
              </a:rPr>
              <a:t>(Malignant Gastric Ulcer)</a:t>
            </a:r>
          </a:p>
        </p:txBody>
      </p:sp>
    </p:spTree>
    <p:extLst>
      <p:ext uri="{BB962C8B-B14F-4D97-AF65-F5344CB8AC3E}">
        <p14:creationId xmlns:p14="http://schemas.microsoft.com/office/powerpoint/2010/main" xmlns="" val="33120964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Git_ulcer_duodenal_barium"/>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484438" y="836613"/>
            <a:ext cx="4240212"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a:spLocks noChangeArrowheads="1"/>
          </p:cNvSpPr>
          <p:nvPr/>
        </p:nvSpPr>
        <p:spPr bwMode="auto">
          <a:xfrm>
            <a:off x="539750"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Meal + Follow-Through</a:t>
            </a:r>
          </a:p>
        </p:txBody>
      </p:sp>
      <p:cxnSp>
        <p:nvCxnSpPr>
          <p:cNvPr id="4" name="Straight Arrow Connector 3"/>
          <p:cNvCxnSpPr>
            <a:endCxn id="31749" idx="1"/>
          </p:cNvCxnSpPr>
          <p:nvPr/>
        </p:nvCxnSpPr>
        <p:spPr>
          <a:xfrm flipV="1">
            <a:off x="4140200" y="3006725"/>
            <a:ext cx="2663825" cy="998538"/>
          </a:xfrm>
          <a:prstGeom prst="straightConnector1">
            <a:avLst/>
          </a:prstGeom>
          <a:ln>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1749" name="TextBox 7"/>
          <p:cNvSpPr txBox="1">
            <a:spLocks noChangeArrowheads="1"/>
          </p:cNvSpPr>
          <p:nvPr/>
        </p:nvSpPr>
        <p:spPr bwMode="auto">
          <a:xfrm>
            <a:off x="6804025" y="2636838"/>
            <a:ext cx="1944688" cy="7397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Contrast Filled Speculated Lesion</a:t>
            </a:r>
          </a:p>
          <a:p>
            <a:pPr algn="ctr" eaLnBrk="1" fontAlgn="base" hangingPunct="1">
              <a:spcBef>
                <a:spcPct val="0"/>
              </a:spcBef>
              <a:spcAft>
                <a:spcPct val="0"/>
              </a:spcAft>
            </a:pPr>
            <a:r>
              <a:rPr lang="en-US" sz="1400" smtClean="0">
                <a:solidFill>
                  <a:srgbClr val="FF0000"/>
                </a:solidFill>
              </a:rPr>
              <a:t>(Duodenal Ulcer)</a:t>
            </a:r>
          </a:p>
        </p:txBody>
      </p:sp>
      <p:cxnSp>
        <p:nvCxnSpPr>
          <p:cNvPr id="7" name="Straight Arrow Connector 6"/>
          <p:cNvCxnSpPr>
            <a:endCxn id="31751" idx="1"/>
          </p:cNvCxnSpPr>
          <p:nvPr/>
        </p:nvCxnSpPr>
        <p:spPr>
          <a:xfrm flipV="1">
            <a:off x="4356100" y="4843463"/>
            <a:ext cx="2663825" cy="1106487"/>
          </a:xfrm>
          <a:prstGeom prst="straightConnector1">
            <a:avLst/>
          </a:prstGeom>
          <a:ln>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1751" name="TextBox 7"/>
          <p:cNvSpPr txBox="1">
            <a:spLocks noChangeArrowheads="1"/>
          </p:cNvSpPr>
          <p:nvPr/>
        </p:nvSpPr>
        <p:spPr bwMode="auto">
          <a:xfrm>
            <a:off x="7019925" y="4581525"/>
            <a:ext cx="1223963" cy="522288"/>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4</a:t>
            </a:r>
            <a:r>
              <a:rPr lang="en-US" sz="1400" b="1" baseline="30000" smtClean="0">
                <a:solidFill>
                  <a:srgbClr val="50E2DB"/>
                </a:solidFill>
              </a:rPr>
              <a:t>th</a:t>
            </a:r>
            <a:r>
              <a:rPr lang="en-US" sz="1400" b="1" smtClean="0">
                <a:solidFill>
                  <a:srgbClr val="50E2DB"/>
                </a:solidFill>
              </a:rPr>
              <a:t> Part of duodenum</a:t>
            </a:r>
            <a:endParaRPr lang="en-US" sz="1400" smtClean="0">
              <a:solidFill>
                <a:srgbClr val="FF0000"/>
              </a:solidFill>
            </a:endParaRPr>
          </a:p>
        </p:txBody>
      </p:sp>
      <p:cxnSp>
        <p:nvCxnSpPr>
          <p:cNvPr id="10" name="Straight Arrow Connector 9"/>
          <p:cNvCxnSpPr>
            <a:endCxn id="31753" idx="3"/>
          </p:cNvCxnSpPr>
          <p:nvPr/>
        </p:nvCxnSpPr>
        <p:spPr>
          <a:xfrm rot="10800000">
            <a:off x="2374900" y="3259138"/>
            <a:ext cx="1620838" cy="530225"/>
          </a:xfrm>
          <a:prstGeom prst="straightConnector1">
            <a:avLst/>
          </a:prstGeom>
          <a:ln>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1753" name="TextBox 10"/>
          <p:cNvSpPr txBox="1">
            <a:spLocks noChangeArrowheads="1"/>
          </p:cNvSpPr>
          <p:nvPr/>
        </p:nvSpPr>
        <p:spPr bwMode="auto">
          <a:xfrm>
            <a:off x="971550" y="2997200"/>
            <a:ext cx="1403350" cy="522288"/>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1</a:t>
            </a:r>
            <a:r>
              <a:rPr lang="en-US" sz="1400" b="1" baseline="30000" smtClean="0">
                <a:solidFill>
                  <a:srgbClr val="50E2DB"/>
                </a:solidFill>
              </a:rPr>
              <a:t>st</a:t>
            </a:r>
            <a:r>
              <a:rPr lang="en-US" sz="1400" b="1" smtClean="0">
                <a:solidFill>
                  <a:srgbClr val="50E2DB"/>
                </a:solidFill>
              </a:rPr>
              <a:t> Part of duodenum</a:t>
            </a:r>
            <a:endParaRPr lang="en-US" sz="1400" smtClean="0">
              <a:solidFill>
                <a:srgbClr val="FF0000"/>
              </a:solidFill>
            </a:endParaRPr>
          </a:p>
        </p:txBody>
      </p:sp>
      <p:cxnSp>
        <p:nvCxnSpPr>
          <p:cNvPr id="14" name="Straight Arrow Connector 13"/>
          <p:cNvCxnSpPr>
            <a:endCxn id="31755" idx="3"/>
          </p:cNvCxnSpPr>
          <p:nvPr/>
        </p:nvCxnSpPr>
        <p:spPr>
          <a:xfrm rot="10800000">
            <a:off x="2124075" y="4267200"/>
            <a:ext cx="1223963" cy="530225"/>
          </a:xfrm>
          <a:prstGeom prst="straightConnector1">
            <a:avLst/>
          </a:prstGeom>
          <a:ln>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1755" name="TextBox 14"/>
          <p:cNvSpPr txBox="1">
            <a:spLocks noChangeArrowheads="1"/>
          </p:cNvSpPr>
          <p:nvPr/>
        </p:nvSpPr>
        <p:spPr bwMode="auto">
          <a:xfrm>
            <a:off x="827088" y="4005263"/>
            <a:ext cx="1296987" cy="522287"/>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2</a:t>
            </a:r>
            <a:r>
              <a:rPr lang="en-US" sz="1400" b="1" baseline="30000" smtClean="0">
                <a:solidFill>
                  <a:srgbClr val="50E2DB"/>
                </a:solidFill>
              </a:rPr>
              <a:t>nd</a:t>
            </a:r>
            <a:r>
              <a:rPr lang="en-US" sz="1400" b="1" smtClean="0">
                <a:solidFill>
                  <a:srgbClr val="50E2DB"/>
                </a:solidFill>
              </a:rPr>
              <a:t> Part of duodenum</a:t>
            </a:r>
            <a:endParaRPr lang="en-US" sz="1400" smtClean="0">
              <a:solidFill>
                <a:srgbClr val="FF0000"/>
              </a:solidFill>
            </a:endParaRPr>
          </a:p>
        </p:txBody>
      </p:sp>
      <p:cxnSp>
        <p:nvCxnSpPr>
          <p:cNvPr id="16" name="Straight Arrow Connector 15"/>
          <p:cNvCxnSpPr>
            <a:endCxn id="31757" idx="3"/>
          </p:cNvCxnSpPr>
          <p:nvPr/>
        </p:nvCxnSpPr>
        <p:spPr>
          <a:xfrm rot="10800000">
            <a:off x="2303463" y="5562600"/>
            <a:ext cx="1223962" cy="530225"/>
          </a:xfrm>
          <a:prstGeom prst="straightConnector1">
            <a:avLst/>
          </a:prstGeom>
          <a:ln>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1757" name="TextBox 16"/>
          <p:cNvSpPr txBox="1">
            <a:spLocks noChangeArrowheads="1"/>
          </p:cNvSpPr>
          <p:nvPr/>
        </p:nvSpPr>
        <p:spPr bwMode="auto">
          <a:xfrm>
            <a:off x="971550" y="5300663"/>
            <a:ext cx="1331913" cy="5238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3</a:t>
            </a:r>
            <a:r>
              <a:rPr lang="en-US" sz="1400" b="1" baseline="30000" smtClean="0">
                <a:solidFill>
                  <a:srgbClr val="50E2DB"/>
                </a:solidFill>
              </a:rPr>
              <a:t>rd</a:t>
            </a:r>
            <a:r>
              <a:rPr lang="en-US" sz="1400" b="1" smtClean="0">
                <a:solidFill>
                  <a:srgbClr val="50E2DB"/>
                </a:solidFill>
              </a:rPr>
              <a:t> Part of duodenum</a:t>
            </a:r>
            <a:endParaRPr lang="en-US" sz="1400" smtClean="0">
              <a:solidFill>
                <a:srgbClr val="FF0000"/>
              </a:solidFill>
            </a:endParaRPr>
          </a:p>
        </p:txBody>
      </p:sp>
    </p:spTree>
    <p:extLst>
      <p:ext uri="{BB962C8B-B14F-4D97-AF65-F5344CB8AC3E}">
        <p14:creationId xmlns:p14="http://schemas.microsoft.com/office/powerpoint/2010/main" xmlns="" val="1475644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Git_ulcer_duodenal_barium_meal"/>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039938" y="1338263"/>
            <a:ext cx="5064125" cy="4183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1" name="Text Box 5"/>
          <p:cNvSpPr txBox="1">
            <a:spLocks noChangeArrowheads="1"/>
          </p:cNvSpPr>
          <p:nvPr/>
        </p:nvSpPr>
        <p:spPr bwMode="auto">
          <a:xfrm>
            <a:off x="6011863" y="5084763"/>
            <a:ext cx="1108075" cy="36671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fontAlgn="base" hangingPunct="1">
              <a:spcBef>
                <a:spcPct val="0"/>
              </a:spcBef>
              <a:spcAft>
                <a:spcPct val="0"/>
              </a:spcAft>
            </a:pPr>
            <a:r>
              <a:rPr lang="en-US" smtClean="0">
                <a:solidFill>
                  <a:srgbClr val="FFFFFF"/>
                </a:solidFill>
              </a:rPr>
              <a:t>Stomach</a:t>
            </a:r>
          </a:p>
        </p:txBody>
      </p:sp>
      <p:sp>
        <p:nvSpPr>
          <p:cNvPr id="4" name="TextBox 3"/>
          <p:cNvSpPr txBox="1">
            <a:spLocks noChangeArrowheads="1"/>
          </p:cNvSpPr>
          <p:nvPr/>
        </p:nvSpPr>
        <p:spPr bwMode="auto">
          <a:xfrm>
            <a:off x="539750"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Meal, Double Contrast</a:t>
            </a:r>
          </a:p>
        </p:txBody>
      </p:sp>
      <p:cxnSp>
        <p:nvCxnSpPr>
          <p:cNvPr id="5" name="Straight Arrow Connector 4"/>
          <p:cNvCxnSpPr>
            <a:endCxn id="32774" idx="1"/>
          </p:cNvCxnSpPr>
          <p:nvPr/>
        </p:nvCxnSpPr>
        <p:spPr>
          <a:xfrm flipV="1">
            <a:off x="5795963" y="2862263"/>
            <a:ext cx="2124075" cy="854075"/>
          </a:xfrm>
          <a:prstGeom prst="straightConnector1">
            <a:avLst/>
          </a:prstGeom>
          <a:ln>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2774" name="TextBox 5"/>
          <p:cNvSpPr txBox="1">
            <a:spLocks noChangeArrowheads="1"/>
          </p:cNvSpPr>
          <p:nvPr/>
        </p:nvSpPr>
        <p:spPr bwMode="auto">
          <a:xfrm>
            <a:off x="7920038" y="2708275"/>
            <a:ext cx="828675" cy="3079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Ulcer</a:t>
            </a:r>
            <a:endParaRPr lang="en-US" sz="1400" smtClean="0">
              <a:solidFill>
                <a:srgbClr val="FF0000"/>
              </a:solidFill>
            </a:endParaRPr>
          </a:p>
        </p:txBody>
      </p:sp>
      <p:cxnSp>
        <p:nvCxnSpPr>
          <p:cNvPr id="8" name="Straight Arrow Connector 7"/>
          <p:cNvCxnSpPr>
            <a:endCxn id="32776" idx="1"/>
          </p:cNvCxnSpPr>
          <p:nvPr/>
        </p:nvCxnSpPr>
        <p:spPr>
          <a:xfrm flipV="1">
            <a:off x="5256213" y="2251075"/>
            <a:ext cx="2124075" cy="746125"/>
          </a:xfrm>
          <a:prstGeom prst="straightConnector1">
            <a:avLst/>
          </a:prstGeom>
          <a:ln>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2776" name="TextBox 8"/>
          <p:cNvSpPr txBox="1">
            <a:spLocks noChangeArrowheads="1"/>
          </p:cNvSpPr>
          <p:nvPr/>
        </p:nvSpPr>
        <p:spPr bwMode="auto">
          <a:xfrm>
            <a:off x="7380288" y="1989138"/>
            <a:ext cx="1223962" cy="522287"/>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Speculated Mass</a:t>
            </a:r>
            <a:endParaRPr lang="en-US" sz="1400" smtClean="0">
              <a:solidFill>
                <a:srgbClr val="FF0000"/>
              </a:solidFill>
            </a:endParaRPr>
          </a:p>
        </p:txBody>
      </p:sp>
      <p:cxnSp>
        <p:nvCxnSpPr>
          <p:cNvPr id="10" name="Straight Arrow Connector 9"/>
          <p:cNvCxnSpPr>
            <a:endCxn id="32778" idx="1"/>
          </p:cNvCxnSpPr>
          <p:nvPr/>
        </p:nvCxnSpPr>
        <p:spPr>
          <a:xfrm flipV="1">
            <a:off x="5256213" y="3582988"/>
            <a:ext cx="2124075" cy="854075"/>
          </a:xfrm>
          <a:prstGeom prst="straightConnector1">
            <a:avLst/>
          </a:prstGeom>
          <a:ln>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2778" name="TextBox 10"/>
          <p:cNvSpPr txBox="1">
            <a:spLocks noChangeArrowheads="1"/>
          </p:cNvSpPr>
          <p:nvPr/>
        </p:nvSpPr>
        <p:spPr bwMode="auto">
          <a:xfrm>
            <a:off x="7380288" y="3429000"/>
            <a:ext cx="936625" cy="3079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Pylorus</a:t>
            </a:r>
            <a:endParaRPr lang="en-US" sz="1400" smtClean="0">
              <a:solidFill>
                <a:srgbClr val="FF0000"/>
              </a:solidFill>
            </a:endParaRPr>
          </a:p>
        </p:txBody>
      </p:sp>
    </p:spTree>
    <p:extLst>
      <p:ext uri="{BB962C8B-B14F-4D97-AF65-F5344CB8AC3E}">
        <p14:creationId xmlns:p14="http://schemas.microsoft.com/office/powerpoint/2010/main" xmlns="" val="3706618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descr="Radiologic image"/>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268538" y="765175"/>
            <a:ext cx="4572000"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a:spLocks noChangeArrowheads="1"/>
          </p:cNvSpPr>
          <p:nvPr/>
        </p:nvSpPr>
        <p:spPr bwMode="auto">
          <a:xfrm>
            <a:off x="539750"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Meal, Double Contrast</a:t>
            </a:r>
          </a:p>
        </p:txBody>
      </p:sp>
      <p:cxnSp>
        <p:nvCxnSpPr>
          <p:cNvPr id="4" name="Straight Arrow Connector 3"/>
          <p:cNvCxnSpPr>
            <a:endCxn id="33797" idx="1"/>
          </p:cNvCxnSpPr>
          <p:nvPr/>
        </p:nvCxnSpPr>
        <p:spPr>
          <a:xfrm flipV="1">
            <a:off x="5364163" y="3644900"/>
            <a:ext cx="2124075" cy="746125"/>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3797" name="TextBox 4"/>
          <p:cNvSpPr txBox="1">
            <a:spLocks noChangeArrowheads="1"/>
          </p:cNvSpPr>
          <p:nvPr/>
        </p:nvSpPr>
        <p:spPr bwMode="auto">
          <a:xfrm>
            <a:off x="7488238" y="3382963"/>
            <a:ext cx="1223962" cy="5238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Distended Stomach</a:t>
            </a:r>
            <a:endParaRPr lang="en-US" sz="1400" smtClean="0">
              <a:solidFill>
                <a:srgbClr val="FF0000"/>
              </a:solidFill>
            </a:endParaRPr>
          </a:p>
        </p:txBody>
      </p:sp>
      <p:cxnSp>
        <p:nvCxnSpPr>
          <p:cNvPr id="6" name="Straight Arrow Connector 5"/>
          <p:cNvCxnSpPr>
            <a:endCxn id="33799" idx="3"/>
          </p:cNvCxnSpPr>
          <p:nvPr/>
        </p:nvCxnSpPr>
        <p:spPr>
          <a:xfrm rot="10800000">
            <a:off x="2195513" y="4319588"/>
            <a:ext cx="2232025" cy="549275"/>
          </a:xfrm>
          <a:prstGeom prst="straightConnector1">
            <a:avLst/>
          </a:prstGeom>
          <a:ln w="38100">
            <a:headEnd type="triangle"/>
            <a:tailEnd type="none"/>
          </a:ln>
        </p:spPr>
        <p:style>
          <a:lnRef idx="1">
            <a:schemeClr val="accent1"/>
          </a:lnRef>
          <a:fillRef idx="0">
            <a:schemeClr val="accent1"/>
          </a:fillRef>
          <a:effectRef idx="0">
            <a:schemeClr val="accent1"/>
          </a:effectRef>
          <a:fontRef idx="minor">
            <a:schemeClr val="tx1"/>
          </a:fontRef>
        </p:style>
      </p:cxnSp>
      <p:sp>
        <p:nvSpPr>
          <p:cNvPr id="33799" name="TextBox 7"/>
          <p:cNvSpPr txBox="1">
            <a:spLocks noChangeArrowheads="1"/>
          </p:cNvSpPr>
          <p:nvPr/>
        </p:nvSpPr>
        <p:spPr bwMode="auto">
          <a:xfrm>
            <a:off x="144463" y="3843338"/>
            <a:ext cx="2051050" cy="95408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Single Bubble Sign</a:t>
            </a:r>
          </a:p>
          <a:p>
            <a:pPr algn="ctr" eaLnBrk="1" fontAlgn="base" hangingPunct="1">
              <a:spcBef>
                <a:spcPct val="0"/>
              </a:spcBef>
              <a:spcAft>
                <a:spcPct val="0"/>
              </a:spcAft>
            </a:pPr>
            <a:r>
              <a:rPr lang="en-US" sz="1400" b="1" u="sng" smtClean="0">
                <a:solidFill>
                  <a:srgbClr val="50E2DB"/>
                </a:solidFill>
              </a:rPr>
              <a:t>DDx</a:t>
            </a:r>
            <a:r>
              <a:rPr lang="en-US" sz="1400" b="1" smtClean="0">
                <a:solidFill>
                  <a:srgbClr val="50E2DB"/>
                </a:solidFill>
              </a:rPr>
              <a:t>: </a:t>
            </a:r>
            <a:r>
              <a:rPr lang="en-US" sz="1400" b="1" smtClean="0">
                <a:solidFill>
                  <a:srgbClr val="FF0000"/>
                </a:solidFill>
              </a:rPr>
              <a:t>Gastric Output Obstruction (GOO)</a:t>
            </a:r>
          </a:p>
          <a:p>
            <a:pPr algn="ctr" eaLnBrk="1" fontAlgn="base" hangingPunct="1">
              <a:spcBef>
                <a:spcPct val="0"/>
              </a:spcBef>
              <a:spcAft>
                <a:spcPct val="0"/>
              </a:spcAft>
            </a:pPr>
            <a:r>
              <a:rPr lang="en-US" sz="1400" b="1" smtClean="0">
                <a:solidFill>
                  <a:srgbClr val="FF0000"/>
                </a:solidFill>
              </a:rPr>
              <a:t>(Pyloric Stenosis)</a:t>
            </a:r>
            <a:endParaRPr lang="en-US" sz="1400" smtClean="0">
              <a:solidFill>
                <a:srgbClr val="FF0000"/>
              </a:solidFill>
            </a:endParaRPr>
          </a:p>
        </p:txBody>
      </p:sp>
      <p:cxnSp>
        <p:nvCxnSpPr>
          <p:cNvPr id="18" name="Straight Arrow Connector 17"/>
          <p:cNvCxnSpPr>
            <a:endCxn id="33801" idx="1"/>
          </p:cNvCxnSpPr>
          <p:nvPr/>
        </p:nvCxnSpPr>
        <p:spPr>
          <a:xfrm flipV="1">
            <a:off x="5651500" y="5022850"/>
            <a:ext cx="1441450" cy="277813"/>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3801" name="TextBox 18"/>
          <p:cNvSpPr txBox="1">
            <a:spLocks noChangeArrowheads="1"/>
          </p:cNvSpPr>
          <p:nvPr/>
        </p:nvSpPr>
        <p:spPr bwMode="auto">
          <a:xfrm>
            <a:off x="7092950" y="4652963"/>
            <a:ext cx="2051050" cy="738187"/>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Gas in Descending Colon</a:t>
            </a:r>
          </a:p>
          <a:p>
            <a:pPr algn="ctr" eaLnBrk="1" fontAlgn="base" hangingPunct="1">
              <a:spcBef>
                <a:spcPct val="0"/>
              </a:spcBef>
              <a:spcAft>
                <a:spcPct val="0"/>
              </a:spcAft>
            </a:pPr>
            <a:r>
              <a:rPr lang="en-US" sz="1400" b="1" smtClean="0">
                <a:solidFill>
                  <a:srgbClr val="50E2DB"/>
                </a:solidFill>
              </a:rPr>
              <a:t>(partial obstruction)</a:t>
            </a:r>
            <a:endParaRPr lang="en-US" sz="1400" smtClean="0">
              <a:solidFill>
                <a:srgbClr val="FF0000"/>
              </a:solidFill>
            </a:endParaRPr>
          </a:p>
        </p:txBody>
      </p:sp>
    </p:spTree>
    <p:extLst>
      <p:ext uri="{BB962C8B-B14F-4D97-AF65-F5344CB8AC3E}">
        <p14:creationId xmlns:p14="http://schemas.microsoft.com/office/powerpoint/2010/main" xmlns="" val="32190604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Radiologic image"/>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124075" y="1052513"/>
            <a:ext cx="6264275" cy="5472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a:spLocks noChangeArrowheads="1"/>
          </p:cNvSpPr>
          <p:nvPr/>
        </p:nvSpPr>
        <p:spPr bwMode="auto">
          <a:xfrm>
            <a:off x="395288" y="0"/>
            <a:ext cx="8280400" cy="954088"/>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Meal, Double Contrast</a:t>
            </a:r>
          </a:p>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(Erect Position)</a:t>
            </a:r>
          </a:p>
        </p:txBody>
      </p:sp>
      <p:cxnSp>
        <p:nvCxnSpPr>
          <p:cNvPr id="4" name="Straight Arrow Connector 3"/>
          <p:cNvCxnSpPr>
            <a:stCxn id="6" idx="3"/>
            <a:endCxn id="34821" idx="3"/>
          </p:cNvCxnSpPr>
          <p:nvPr/>
        </p:nvCxnSpPr>
        <p:spPr>
          <a:xfrm rot="5400000">
            <a:off x="1770063" y="3403600"/>
            <a:ext cx="2046287" cy="1770063"/>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sp>
        <p:nvSpPr>
          <p:cNvPr id="34821" name="TextBox 7"/>
          <p:cNvSpPr txBox="1">
            <a:spLocks noChangeArrowheads="1"/>
          </p:cNvSpPr>
          <p:nvPr/>
        </p:nvSpPr>
        <p:spPr bwMode="auto">
          <a:xfrm>
            <a:off x="323850" y="5157788"/>
            <a:ext cx="1584325" cy="3079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Shoulder’s Sign</a:t>
            </a:r>
          </a:p>
        </p:txBody>
      </p:sp>
      <p:sp>
        <p:nvSpPr>
          <p:cNvPr id="6" name="Oval 5"/>
          <p:cNvSpPr/>
          <p:nvPr/>
        </p:nvSpPr>
        <p:spPr>
          <a:xfrm>
            <a:off x="3635375" y="2997200"/>
            <a:ext cx="288925" cy="314325"/>
          </a:xfrm>
          <a:prstGeom prst="ellipse">
            <a:avLst/>
          </a:prstGeom>
          <a:solidFill>
            <a:srgbClr val="6666FF">
              <a:alpha val="20000"/>
            </a:srgbClr>
          </a:solidFill>
          <a:ln>
            <a:solidFill>
              <a:srgbClr val="4949BC">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FFFFF"/>
              </a:solidFill>
            </a:endParaRPr>
          </a:p>
        </p:txBody>
      </p:sp>
      <p:cxnSp>
        <p:nvCxnSpPr>
          <p:cNvPr id="14" name="Straight Arrow Connector 13"/>
          <p:cNvCxnSpPr>
            <a:stCxn id="16" idx="3"/>
            <a:endCxn id="34824" idx="3"/>
          </p:cNvCxnSpPr>
          <p:nvPr/>
        </p:nvCxnSpPr>
        <p:spPr>
          <a:xfrm rot="5400000">
            <a:off x="2125663" y="2857500"/>
            <a:ext cx="1073150" cy="1168400"/>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sp>
        <p:nvSpPr>
          <p:cNvPr id="34824" name="TextBox 7"/>
          <p:cNvSpPr txBox="1">
            <a:spLocks noChangeArrowheads="1"/>
          </p:cNvSpPr>
          <p:nvPr/>
        </p:nvSpPr>
        <p:spPr bwMode="auto">
          <a:xfrm>
            <a:off x="25400" y="3716338"/>
            <a:ext cx="2052638" cy="5238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Mushroom’s Sign</a:t>
            </a:r>
          </a:p>
          <a:p>
            <a:pPr algn="ctr" eaLnBrk="1" fontAlgn="base" hangingPunct="1">
              <a:spcBef>
                <a:spcPct val="0"/>
              </a:spcBef>
              <a:spcAft>
                <a:spcPct val="0"/>
              </a:spcAft>
            </a:pPr>
            <a:r>
              <a:rPr lang="en-US" sz="1400" b="1" smtClean="0">
                <a:solidFill>
                  <a:srgbClr val="50E2DB"/>
                </a:solidFill>
              </a:rPr>
              <a:t>(</a:t>
            </a:r>
            <a:r>
              <a:rPr lang="en-US" sz="1400" smtClean="0">
                <a:solidFill>
                  <a:srgbClr val="50E2DB"/>
                </a:solidFill>
              </a:rPr>
              <a:t>or</a:t>
            </a:r>
            <a:r>
              <a:rPr lang="en-US" sz="1400" b="1" smtClean="0">
                <a:solidFill>
                  <a:srgbClr val="50E2DB"/>
                </a:solidFill>
              </a:rPr>
              <a:t> </a:t>
            </a:r>
            <a:r>
              <a:rPr lang="en-AU" sz="1400" b="1" smtClean="0">
                <a:solidFill>
                  <a:srgbClr val="50E2DB"/>
                </a:solidFill>
              </a:rPr>
              <a:t>apple core Sign)</a:t>
            </a:r>
            <a:endParaRPr lang="en-US" sz="1400" b="1" smtClean="0">
              <a:solidFill>
                <a:srgbClr val="50E2DB"/>
              </a:solidFill>
            </a:endParaRPr>
          </a:p>
        </p:txBody>
      </p:sp>
      <p:sp>
        <p:nvSpPr>
          <p:cNvPr id="16" name="Oval 15"/>
          <p:cNvSpPr/>
          <p:nvPr/>
        </p:nvSpPr>
        <p:spPr>
          <a:xfrm>
            <a:off x="3203575" y="2636838"/>
            <a:ext cx="288925" cy="314325"/>
          </a:xfrm>
          <a:prstGeom prst="ellipse">
            <a:avLst/>
          </a:prstGeom>
          <a:solidFill>
            <a:srgbClr val="6666FF">
              <a:alpha val="20000"/>
            </a:srgbClr>
          </a:solidFill>
          <a:ln>
            <a:solidFill>
              <a:srgbClr val="4949BC">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FFFFF"/>
              </a:solidFill>
            </a:endParaRPr>
          </a:p>
        </p:txBody>
      </p:sp>
      <p:cxnSp>
        <p:nvCxnSpPr>
          <p:cNvPr id="21" name="Straight Arrow Connector 20"/>
          <p:cNvCxnSpPr>
            <a:endCxn id="34827" idx="3"/>
          </p:cNvCxnSpPr>
          <p:nvPr/>
        </p:nvCxnSpPr>
        <p:spPr>
          <a:xfrm rot="10800000" flipV="1">
            <a:off x="1835150" y="2997200"/>
            <a:ext cx="1657350" cy="1522413"/>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sp>
        <p:nvSpPr>
          <p:cNvPr id="34827" name="TextBox 7"/>
          <p:cNvSpPr txBox="1">
            <a:spLocks noChangeArrowheads="1"/>
          </p:cNvSpPr>
          <p:nvPr/>
        </p:nvSpPr>
        <p:spPr bwMode="auto">
          <a:xfrm>
            <a:off x="468313" y="4365625"/>
            <a:ext cx="1366837" cy="3079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String’s Sign</a:t>
            </a:r>
          </a:p>
        </p:txBody>
      </p:sp>
      <p:sp>
        <p:nvSpPr>
          <p:cNvPr id="34828" name="TextBox 7"/>
          <p:cNvSpPr txBox="1">
            <a:spLocks noChangeArrowheads="1"/>
          </p:cNvSpPr>
          <p:nvPr/>
        </p:nvSpPr>
        <p:spPr bwMode="auto">
          <a:xfrm>
            <a:off x="179388" y="2924175"/>
            <a:ext cx="1584325" cy="5238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u="sng" smtClean="0">
                <a:solidFill>
                  <a:srgbClr val="50E2DB"/>
                </a:solidFill>
              </a:rPr>
              <a:t>DDx:</a:t>
            </a:r>
          </a:p>
          <a:p>
            <a:pPr algn="ctr" eaLnBrk="1" fontAlgn="base" hangingPunct="1">
              <a:spcBef>
                <a:spcPct val="0"/>
              </a:spcBef>
              <a:spcAft>
                <a:spcPct val="0"/>
              </a:spcAft>
            </a:pPr>
            <a:r>
              <a:rPr lang="en-US" sz="1400" smtClean="0">
                <a:solidFill>
                  <a:srgbClr val="FF0000"/>
                </a:solidFill>
              </a:rPr>
              <a:t>Pyloric Stenosis</a:t>
            </a:r>
          </a:p>
        </p:txBody>
      </p:sp>
      <p:sp>
        <p:nvSpPr>
          <p:cNvPr id="34829" name="TextBox 7"/>
          <p:cNvSpPr txBox="1">
            <a:spLocks noChangeArrowheads="1"/>
          </p:cNvSpPr>
          <p:nvPr/>
        </p:nvSpPr>
        <p:spPr bwMode="auto">
          <a:xfrm>
            <a:off x="2268538" y="6550025"/>
            <a:ext cx="6875462" cy="3079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smtClean="0">
                <a:solidFill>
                  <a:srgbClr val="FFFFFF"/>
                </a:solidFill>
              </a:rPr>
              <a:t>For  further information refer to “</a:t>
            </a:r>
            <a:r>
              <a:rPr lang="en-US" sz="1400" b="1" smtClean="0">
                <a:solidFill>
                  <a:srgbClr val="FFFFFF"/>
                </a:solidFill>
              </a:rPr>
              <a:t>Pediatric Abdomen Radiology</a:t>
            </a:r>
            <a:r>
              <a:rPr lang="en-US" sz="1400" smtClean="0">
                <a:solidFill>
                  <a:srgbClr val="FFFFFF"/>
                </a:solidFill>
              </a:rPr>
              <a:t>” Slides (37-46)</a:t>
            </a:r>
          </a:p>
        </p:txBody>
      </p:sp>
    </p:spTree>
    <p:extLst>
      <p:ext uri="{BB962C8B-B14F-4D97-AF65-F5344CB8AC3E}">
        <p14:creationId xmlns:p14="http://schemas.microsoft.com/office/powerpoint/2010/main" xmlns="" val="25944020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286000" y="1717675"/>
            <a:ext cx="4572000" cy="3429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58452" t="43006" r="15477" b="23512"/>
          <a:stretch/>
        </p:blipFill>
        <p:spPr bwMode="auto">
          <a:xfrm>
            <a:off x="1371600" y="76200"/>
            <a:ext cx="6513098" cy="66915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204797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5842" name="Picture 4" descr="a"/>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985838"/>
            <a:ext cx="4492625" cy="587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a:spLocks noChangeArrowheads="1"/>
          </p:cNvSpPr>
          <p:nvPr/>
        </p:nvSpPr>
        <p:spPr bwMode="auto">
          <a:xfrm>
            <a:off x="395288" y="0"/>
            <a:ext cx="8280400" cy="954088"/>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 Double Contrast</a:t>
            </a:r>
          </a:p>
          <a:p>
            <a:pPr algn="ctr" fontAlgn="base">
              <a:spcBef>
                <a:spcPct val="0"/>
              </a:spcBef>
              <a:spcAft>
                <a:spcPct val="0"/>
              </a:spcAft>
              <a:defRPr/>
            </a:pPr>
            <a:r>
              <a:rPr lang="en-US" sz="2800"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(Prone Position)</a:t>
            </a:r>
          </a:p>
        </p:txBody>
      </p:sp>
      <p:sp>
        <p:nvSpPr>
          <p:cNvPr id="35844" name="TextBox 7"/>
          <p:cNvSpPr txBox="1">
            <a:spLocks noChangeArrowheads="1"/>
          </p:cNvSpPr>
          <p:nvPr/>
        </p:nvSpPr>
        <p:spPr bwMode="auto">
          <a:xfrm>
            <a:off x="4572000" y="5284788"/>
            <a:ext cx="4572000" cy="1600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fontAlgn="base" hangingPunct="1">
              <a:spcBef>
                <a:spcPct val="0"/>
              </a:spcBef>
              <a:spcAft>
                <a:spcPct val="0"/>
              </a:spcAft>
            </a:pPr>
            <a:r>
              <a:rPr lang="en-US" sz="1400" smtClean="0">
                <a:solidFill>
                  <a:srgbClr val="FFFFFF"/>
                </a:solidFill>
                <a:latin typeface="gill sans"/>
              </a:rPr>
              <a:t>There is a short segment of abnormal descending colon with asymmetrical puckering of the mucosal surface, without stricturing.</a:t>
            </a:r>
          </a:p>
          <a:p>
            <a:pPr eaLnBrk="1" fontAlgn="base" hangingPunct="1">
              <a:spcBef>
                <a:spcPct val="0"/>
              </a:spcBef>
              <a:spcAft>
                <a:spcPct val="0"/>
              </a:spcAft>
            </a:pPr>
            <a:r>
              <a:rPr lang="en-US" sz="1400" smtClean="0">
                <a:solidFill>
                  <a:srgbClr val="FFFFFF"/>
                </a:solidFill>
                <a:latin typeface="gill sans"/>
              </a:rPr>
              <a:t>Note also however that contrast has refluxed into the terminal ileum and small bowel, and there are several strictures present within it. One of these lies adjacent to the large bowel abnormality.</a:t>
            </a:r>
          </a:p>
        </p:txBody>
      </p:sp>
      <p:cxnSp>
        <p:nvCxnSpPr>
          <p:cNvPr id="5" name="Straight Arrow Connector 4"/>
          <p:cNvCxnSpPr>
            <a:endCxn id="35846" idx="1"/>
          </p:cNvCxnSpPr>
          <p:nvPr/>
        </p:nvCxnSpPr>
        <p:spPr>
          <a:xfrm flipV="1">
            <a:off x="2808288" y="2574925"/>
            <a:ext cx="2124075" cy="854075"/>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5846" name="TextBox 5"/>
          <p:cNvSpPr txBox="1">
            <a:spLocks noChangeArrowheads="1"/>
          </p:cNvSpPr>
          <p:nvPr/>
        </p:nvSpPr>
        <p:spPr bwMode="auto">
          <a:xfrm>
            <a:off x="4932363" y="2420938"/>
            <a:ext cx="2808287" cy="3079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Strictures in Small intestines</a:t>
            </a:r>
            <a:endParaRPr lang="en-US" sz="1400" smtClean="0">
              <a:solidFill>
                <a:srgbClr val="FF0000"/>
              </a:solidFill>
            </a:endParaRPr>
          </a:p>
        </p:txBody>
      </p:sp>
      <p:cxnSp>
        <p:nvCxnSpPr>
          <p:cNvPr id="7" name="Straight Arrow Connector 6"/>
          <p:cNvCxnSpPr>
            <a:endCxn id="35846" idx="1"/>
          </p:cNvCxnSpPr>
          <p:nvPr/>
        </p:nvCxnSpPr>
        <p:spPr>
          <a:xfrm flipV="1">
            <a:off x="2555875" y="2574925"/>
            <a:ext cx="2376488" cy="1816100"/>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cxnSp>
        <p:nvCxnSpPr>
          <p:cNvPr id="9" name="Straight Arrow Connector 8"/>
          <p:cNvCxnSpPr>
            <a:endCxn id="35849" idx="2"/>
          </p:cNvCxnSpPr>
          <p:nvPr/>
        </p:nvCxnSpPr>
        <p:spPr>
          <a:xfrm rot="16200000" flipV="1">
            <a:off x="243681" y="1693069"/>
            <a:ext cx="2932113" cy="1260475"/>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5849" name="TextBox 9"/>
          <p:cNvSpPr txBox="1">
            <a:spLocks noChangeArrowheads="1"/>
          </p:cNvSpPr>
          <p:nvPr/>
        </p:nvSpPr>
        <p:spPr bwMode="auto">
          <a:xfrm>
            <a:off x="179388" y="549275"/>
            <a:ext cx="1800225" cy="3079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Normal Segments</a:t>
            </a:r>
            <a:endParaRPr lang="en-US" sz="1400" smtClean="0">
              <a:solidFill>
                <a:srgbClr val="FF0000"/>
              </a:solidFill>
            </a:endParaRPr>
          </a:p>
        </p:txBody>
      </p:sp>
      <p:cxnSp>
        <p:nvCxnSpPr>
          <p:cNvPr id="11" name="Straight Arrow Connector 10"/>
          <p:cNvCxnSpPr>
            <a:endCxn id="35849" idx="2"/>
          </p:cNvCxnSpPr>
          <p:nvPr/>
        </p:nvCxnSpPr>
        <p:spPr>
          <a:xfrm rot="16200000" flipV="1">
            <a:off x="-440532" y="2377282"/>
            <a:ext cx="3148013" cy="107950"/>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5851" name="TextBox 7"/>
          <p:cNvSpPr txBox="1">
            <a:spLocks noChangeArrowheads="1"/>
          </p:cNvSpPr>
          <p:nvPr/>
        </p:nvSpPr>
        <p:spPr bwMode="auto">
          <a:xfrm>
            <a:off x="6372225" y="1557338"/>
            <a:ext cx="2663825" cy="73818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Skip Lesions &amp; lesions in Small intestines </a:t>
            </a:r>
          </a:p>
          <a:p>
            <a:pPr algn="ctr" eaLnBrk="1" fontAlgn="base" hangingPunct="1">
              <a:spcBef>
                <a:spcPct val="0"/>
              </a:spcBef>
              <a:spcAft>
                <a:spcPct val="0"/>
              </a:spcAft>
            </a:pPr>
            <a:r>
              <a:rPr lang="en-US" sz="1400" b="1" u="sng" smtClean="0">
                <a:solidFill>
                  <a:srgbClr val="50E2DB"/>
                </a:solidFill>
              </a:rPr>
              <a:t>DDx:</a:t>
            </a:r>
            <a:r>
              <a:rPr lang="en-US" sz="1400" b="1" smtClean="0">
                <a:solidFill>
                  <a:srgbClr val="50E2DB"/>
                </a:solidFill>
              </a:rPr>
              <a:t> </a:t>
            </a:r>
            <a:r>
              <a:rPr lang="en-US" sz="1400" smtClean="0">
                <a:solidFill>
                  <a:srgbClr val="FF0000"/>
                </a:solidFill>
              </a:rPr>
              <a:t>Crohns’ Disease</a:t>
            </a:r>
          </a:p>
        </p:txBody>
      </p:sp>
      <p:cxnSp>
        <p:nvCxnSpPr>
          <p:cNvPr id="24" name="Straight Arrow Connector 23"/>
          <p:cNvCxnSpPr/>
          <p:nvPr/>
        </p:nvCxnSpPr>
        <p:spPr>
          <a:xfrm>
            <a:off x="2987675" y="4581525"/>
            <a:ext cx="1655763" cy="1008063"/>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xmlns="" val="42226567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View large image]">
            <a:hlinkClick r:id="rId3"/>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971550" y="188913"/>
            <a:ext cx="3816350" cy="5759450"/>
          </a:xfrm>
          <a:prstGeom prst="rect">
            <a:avLst/>
          </a:prstGeom>
          <a:noFill/>
          <a:ln w="9525">
            <a:solidFill>
              <a:schemeClr val="bg2"/>
            </a:solidFill>
            <a:miter lim="800000"/>
            <a:headEnd/>
            <a:tailEnd/>
          </a:ln>
          <a:extLst>
            <a:ext uri="{909E8E84-426E-40DD-AFC4-6F175D3DCCD1}">
              <a14:hiddenFill xmlns:a14="http://schemas.microsoft.com/office/drawing/2010/main" xmlns="">
                <a:solidFill>
                  <a:srgbClr val="FFFFFF"/>
                </a:solidFill>
              </a14:hiddenFill>
            </a:ext>
          </a:extLst>
        </p:spPr>
      </p:pic>
      <p:sp>
        <p:nvSpPr>
          <p:cNvPr id="36867" name="Text Box 5"/>
          <p:cNvSpPr txBox="1">
            <a:spLocks noChangeArrowheads="1"/>
          </p:cNvSpPr>
          <p:nvPr/>
        </p:nvSpPr>
        <p:spPr bwMode="auto">
          <a:xfrm>
            <a:off x="2751138" y="2076450"/>
            <a:ext cx="865187" cy="3667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fontAlgn="base" hangingPunct="1">
              <a:spcBef>
                <a:spcPct val="0"/>
              </a:spcBef>
              <a:spcAft>
                <a:spcPct val="0"/>
              </a:spcAft>
            </a:pPr>
            <a:r>
              <a:rPr lang="en-US" smtClean="0">
                <a:solidFill>
                  <a:srgbClr val="FFFFFF"/>
                </a:solidFill>
              </a:rPr>
              <a:t>Cecum</a:t>
            </a:r>
          </a:p>
        </p:txBody>
      </p:sp>
      <p:cxnSp>
        <p:nvCxnSpPr>
          <p:cNvPr id="4" name="Straight Arrow Connector 3"/>
          <p:cNvCxnSpPr/>
          <p:nvPr/>
        </p:nvCxnSpPr>
        <p:spPr>
          <a:xfrm rot="16200000" flipH="1">
            <a:off x="1655763" y="5121275"/>
            <a:ext cx="2305050" cy="215900"/>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10" name="TextBox 9"/>
          <p:cNvSpPr txBox="1">
            <a:spLocks noChangeArrowheads="1"/>
          </p:cNvSpPr>
          <p:nvPr/>
        </p:nvSpPr>
        <p:spPr bwMode="auto">
          <a:xfrm>
            <a:off x="5508625" y="1341438"/>
            <a:ext cx="2952750" cy="1168400"/>
          </a:xfrm>
          <a:prstGeom prst="rect">
            <a:avLst/>
          </a:prstGeom>
          <a:solidFill>
            <a:schemeClr val="bg1"/>
          </a:solidFill>
          <a:ln w="9525">
            <a:noFill/>
            <a:miter lim="800000"/>
            <a:headEnd/>
            <a:tailEnd/>
          </a:ln>
        </p:spPr>
        <p:txBody>
          <a:bodyPr>
            <a:spAutoFit/>
          </a:bodyPr>
          <a:lstStyle/>
          <a:p>
            <a:pPr fontAlgn="base">
              <a:spcBef>
                <a:spcPct val="0"/>
              </a:spcBef>
              <a:spcAft>
                <a:spcPct val="0"/>
              </a:spcAft>
              <a:defRPr/>
            </a:pPr>
            <a:r>
              <a:rPr lang="en-US" sz="1400" b="1" u="sng" dirty="0">
                <a:solidFill>
                  <a:srgbClr val="50E2DB"/>
                </a:solidFill>
              </a:rPr>
              <a:t>Differential Diagnosis of Terminal Ileum Narrowing</a:t>
            </a:r>
            <a:r>
              <a:rPr lang="en-US" sz="1400" b="1" dirty="0">
                <a:solidFill>
                  <a:srgbClr val="50E2DB"/>
                </a:solidFill>
              </a:rPr>
              <a:t>:</a:t>
            </a:r>
          </a:p>
          <a:p>
            <a:pPr marL="342900" indent="-342900" fontAlgn="base">
              <a:spcBef>
                <a:spcPct val="0"/>
              </a:spcBef>
              <a:spcAft>
                <a:spcPct val="0"/>
              </a:spcAft>
              <a:buFontTx/>
              <a:buAutoNum type="arabicPeriod"/>
              <a:defRPr/>
            </a:pPr>
            <a:r>
              <a:rPr lang="en-US" sz="1400" dirty="0">
                <a:solidFill>
                  <a:srgbClr val="FF0000"/>
                </a:solidFill>
              </a:rPr>
              <a:t>Tumor </a:t>
            </a:r>
            <a:r>
              <a:rPr lang="en-US" sz="1400" dirty="0">
                <a:solidFill>
                  <a:srgbClr val="FF0000"/>
                </a:solidFill>
                <a:sym typeface="Wingdings" pitchFamily="2" charset="2"/>
              </a:rPr>
              <a:t> Lymphoma</a:t>
            </a:r>
            <a:endParaRPr lang="en-US" sz="1400" dirty="0">
              <a:solidFill>
                <a:srgbClr val="FF0000"/>
              </a:solidFill>
            </a:endParaRPr>
          </a:p>
          <a:p>
            <a:pPr marL="342900" indent="-342900" fontAlgn="base">
              <a:spcBef>
                <a:spcPct val="0"/>
              </a:spcBef>
              <a:spcAft>
                <a:spcPct val="0"/>
              </a:spcAft>
              <a:buFontTx/>
              <a:buAutoNum type="arabicPeriod"/>
              <a:defRPr/>
            </a:pPr>
            <a:r>
              <a:rPr lang="en-US" sz="1400" dirty="0">
                <a:solidFill>
                  <a:srgbClr val="FF0000"/>
                </a:solidFill>
              </a:rPr>
              <a:t>Iatrogenic </a:t>
            </a:r>
            <a:r>
              <a:rPr lang="en-US" sz="1400" dirty="0">
                <a:solidFill>
                  <a:srgbClr val="FF0000"/>
                </a:solidFill>
                <a:sym typeface="Wingdings" pitchFamily="2" charset="2"/>
              </a:rPr>
              <a:t> Adhesion</a:t>
            </a:r>
            <a:endParaRPr lang="en-US" sz="1400" dirty="0">
              <a:solidFill>
                <a:srgbClr val="FF0000"/>
              </a:solidFill>
            </a:endParaRPr>
          </a:p>
          <a:p>
            <a:pPr marL="342900" indent="-342900" fontAlgn="base">
              <a:spcBef>
                <a:spcPct val="0"/>
              </a:spcBef>
              <a:spcAft>
                <a:spcPct val="0"/>
              </a:spcAft>
              <a:buFontTx/>
              <a:buAutoNum type="arabicPeriod"/>
              <a:defRPr/>
            </a:pPr>
            <a:r>
              <a:rPr lang="en-US" sz="1400" dirty="0">
                <a:solidFill>
                  <a:srgbClr val="FF0000"/>
                </a:solidFill>
              </a:rPr>
              <a:t>Inflammatory </a:t>
            </a:r>
            <a:r>
              <a:rPr lang="en-US" sz="1400" b="1" dirty="0">
                <a:solidFill>
                  <a:srgbClr val="FF0000"/>
                </a:solidFill>
              </a:rPr>
              <a:t>(IBD)</a:t>
            </a:r>
          </a:p>
        </p:txBody>
      </p:sp>
      <p:sp>
        <p:nvSpPr>
          <p:cNvPr id="36870" name="TextBox 7"/>
          <p:cNvSpPr txBox="1">
            <a:spLocks noChangeArrowheads="1"/>
          </p:cNvSpPr>
          <p:nvPr/>
        </p:nvSpPr>
        <p:spPr bwMode="auto">
          <a:xfrm>
            <a:off x="0" y="6362700"/>
            <a:ext cx="9144000" cy="5222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smtClean="0">
                <a:solidFill>
                  <a:srgbClr val="FFFFFF"/>
                </a:solidFill>
              </a:rPr>
              <a:t>There is smooth narrowing of the terminal ileum and an adjacent loop of more proximal ileum as it crosses to the right side of the pelvis. There is no visible mucosal fold thickening or ulceration. </a:t>
            </a:r>
          </a:p>
        </p:txBody>
      </p:sp>
    </p:spTree>
    <p:extLst>
      <p:ext uri="{BB962C8B-B14F-4D97-AF65-F5344CB8AC3E}">
        <p14:creationId xmlns:p14="http://schemas.microsoft.com/office/powerpoint/2010/main" xmlns="" val="8571328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peds041c">
            <a:hlinkClick r:id="rId3"/>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086100" y="1681163"/>
            <a:ext cx="2971800" cy="3497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1" name="Text Box 5"/>
          <p:cNvSpPr txBox="1">
            <a:spLocks noChangeArrowheads="1"/>
          </p:cNvSpPr>
          <p:nvPr/>
        </p:nvSpPr>
        <p:spPr bwMode="auto">
          <a:xfrm>
            <a:off x="3059113" y="4508500"/>
            <a:ext cx="865187" cy="3667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fontAlgn="base" hangingPunct="1">
              <a:spcBef>
                <a:spcPct val="0"/>
              </a:spcBef>
              <a:spcAft>
                <a:spcPct val="0"/>
              </a:spcAft>
            </a:pPr>
            <a:r>
              <a:rPr lang="en-US" smtClean="0">
                <a:solidFill>
                  <a:srgbClr val="FFFFFF"/>
                </a:solidFill>
              </a:rPr>
              <a:t>Cecum</a:t>
            </a:r>
          </a:p>
        </p:txBody>
      </p:sp>
      <p:sp>
        <p:nvSpPr>
          <p:cNvPr id="37892" name="TextBox 7"/>
          <p:cNvSpPr txBox="1">
            <a:spLocks noChangeArrowheads="1"/>
          </p:cNvSpPr>
          <p:nvPr/>
        </p:nvSpPr>
        <p:spPr bwMode="auto">
          <a:xfrm>
            <a:off x="0" y="6362700"/>
            <a:ext cx="9144000" cy="5222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smtClean="0">
                <a:solidFill>
                  <a:srgbClr val="FFFFFF"/>
                </a:solidFill>
              </a:rPr>
              <a:t>There is abnormal wall thickening, luminal narrowing, and cobblestoning involving a long segment of the distal ileum including the terminal ileum.</a:t>
            </a:r>
          </a:p>
        </p:txBody>
      </p:sp>
      <p:sp>
        <p:nvSpPr>
          <p:cNvPr id="37893" name="TextBox 4"/>
          <p:cNvSpPr txBox="1">
            <a:spLocks noChangeArrowheads="1"/>
          </p:cNvSpPr>
          <p:nvPr/>
        </p:nvSpPr>
        <p:spPr bwMode="auto">
          <a:xfrm>
            <a:off x="6335713" y="1268413"/>
            <a:ext cx="2808287" cy="7397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smtClean="0">
                <a:solidFill>
                  <a:srgbClr val="50E2DB"/>
                </a:solidFill>
              </a:rPr>
              <a:t>Multiple Filling Defects</a:t>
            </a:r>
          </a:p>
          <a:p>
            <a:pPr algn="ctr" eaLnBrk="1" fontAlgn="base" hangingPunct="1">
              <a:spcBef>
                <a:spcPct val="0"/>
              </a:spcBef>
              <a:spcAft>
                <a:spcPct val="0"/>
              </a:spcAft>
            </a:pPr>
            <a:r>
              <a:rPr lang="en-US" sz="1400" b="1" smtClean="0">
                <a:solidFill>
                  <a:srgbClr val="50E2DB"/>
                </a:solidFill>
              </a:rPr>
              <a:t>Cobble Stone appearance</a:t>
            </a:r>
          </a:p>
          <a:p>
            <a:pPr algn="ctr" eaLnBrk="1" fontAlgn="base" hangingPunct="1">
              <a:spcBef>
                <a:spcPct val="0"/>
              </a:spcBef>
              <a:spcAft>
                <a:spcPct val="0"/>
              </a:spcAft>
            </a:pPr>
            <a:r>
              <a:rPr lang="en-US" sz="1400" b="1" u="sng" smtClean="0">
                <a:solidFill>
                  <a:srgbClr val="50E2DB"/>
                </a:solidFill>
              </a:rPr>
              <a:t>DDx:</a:t>
            </a:r>
            <a:r>
              <a:rPr lang="en-US" sz="1400" b="1" smtClean="0">
                <a:solidFill>
                  <a:srgbClr val="50E2DB"/>
                </a:solidFill>
              </a:rPr>
              <a:t> </a:t>
            </a:r>
            <a:r>
              <a:rPr lang="en-US" sz="1400" smtClean="0">
                <a:solidFill>
                  <a:srgbClr val="FF0000"/>
                </a:solidFill>
              </a:rPr>
              <a:t>Crohn’s Disease</a:t>
            </a:r>
          </a:p>
        </p:txBody>
      </p:sp>
      <p:cxnSp>
        <p:nvCxnSpPr>
          <p:cNvPr id="6" name="Straight Arrow Connector 5"/>
          <p:cNvCxnSpPr>
            <a:endCxn id="37893" idx="1"/>
          </p:cNvCxnSpPr>
          <p:nvPr/>
        </p:nvCxnSpPr>
        <p:spPr>
          <a:xfrm flipV="1">
            <a:off x="4643438" y="1638300"/>
            <a:ext cx="1692275" cy="1285875"/>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10" name="TextBox 9"/>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a:t>
            </a:r>
          </a:p>
        </p:txBody>
      </p:sp>
    </p:spTree>
    <p:extLst>
      <p:ext uri="{BB962C8B-B14F-4D97-AF65-F5344CB8AC3E}">
        <p14:creationId xmlns:p14="http://schemas.microsoft.com/office/powerpoint/2010/main" xmlns="" val="40963557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7108" name="Picture 4" descr="crohns_c"/>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619250" y="765175"/>
            <a:ext cx="5913438"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15" name="Text Box 5"/>
          <p:cNvSpPr txBox="1">
            <a:spLocks noChangeArrowheads="1"/>
          </p:cNvSpPr>
          <p:nvPr/>
        </p:nvSpPr>
        <p:spPr bwMode="auto">
          <a:xfrm>
            <a:off x="3059113" y="1125538"/>
            <a:ext cx="1466850" cy="30638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fontAlgn="base" hangingPunct="1">
              <a:spcBef>
                <a:spcPct val="0"/>
              </a:spcBef>
              <a:spcAft>
                <a:spcPct val="0"/>
              </a:spcAft>
            </a:pPr>
            <a:r>
              <a:rPr lang="en-US" sz="1400" smtClean="0">
                <a:solidFill>
                  <a:srgbClr val="FFFFFF"/>
                </a:solidFill>
              </a:rPr>
              <a:t>Ascending colon</a:t>
            </a:r>
          </a:p>
        </p:txBody>
      </p:sp>
      <p:sp>
        <p:nvSpPr>
          <p:cNvPr id="38916" name="TextBox 3"/>
          <p:cNvSpPr txBox="1">
            <a:spLocks noChangeArrowheads="1"/>
          </p:cNvSpPr>
          <p:nvPr/>
        </p:nvSpPr>
        <p:spPr bwMode="auto">
          <a:xfrm>
            <a:off x="4643438" y="2133600"/>
            <a:ext cx="1296987" cy="306388"/>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smtClean="0">
                <a:solidFill>
                  <a:srgbClr val="50E2DB"/>
                </a:solidFill>
              </a:rPr>
              <a:t>Pseudopolyps</a:t>
            </a:r>
            <a:endParaRPr lang="en-US" sz="1400" smtClean="0">
              <a:solidFill>
                <a:srgbClr val="FF0000"/>
              </a:solidFill>
            </a:endParaRPr>
          </a:p>
        </p:txBody>
      </p:sp>
      <p:cxnSp>
        <p:nvCxnSpPr>
          <p:cNvPr id="5" name="Straight Arrow Connector 4"/>
          <p:cNvCxnSpPr/>
          <p:nvPr/>
        </p:nvCxnSpPr>
        <p:spPr>
          <a:xfrm flipV="1">
            <a:off x="4067175" y="2276475"/>
            <a:ext cx="576263" cy="134938"/>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7" name="TextBox 6"/>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a:t>
            </a:r>
          </a:p>
        </p:txBody>
      </p:sp>
      <p:sp>
        <p:nvSpPr>
          <p:cNvPr id="38919" name="TextBox 8"/>
          <p:cNvSpPr txBox="1">
            <a:spLocks noChangeArrowheads="1"/>
          </p:cNvSpPr>
          <p:nvPr/>
        </p:nvSpPr>
        <p:spPr bwMode="auto">
          <a:xfrm>
            <a:off x="5148263" y="2833688"/>
            <a:ext cx="1800225" cy="3079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smtClean="0">
                <a:solidFill>
                  <a:srgbClr val="50E2DB"/>
                </a:solidFill>
              </a:rPr>
              <a:t>Pseudodiverticulum</a:t>
            </a:r>
            <a:endParaRPr lang="en-US" sz="1400" smtClean="0">
              <a:solidFill>
                <a:srgbClr val="FF0000"/>
              </a:solidFill>
            </a:endParaRPr>
          </a:p>
        </p:txBody>
      </p:sp>
      <p:sp>
        <p:nvSpPr>
          <p:cNvPr id="38920" name="TextBox 11"/>
          <p:cNvSpPr txBox="1">
            <a:spLocks noChangeArrowheads="1"/>
          </p:cNvSpPr>
          <p:nvPr/>
        </p:nvSpPr>
        <p:spPr bwMode="auto">
          <a:xfrm>
            <a:off x="7596188" y="1700213"/>
            <a:ext cx="1296987" cy="3079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u="sng" smtClean="0">
                <a:solidFill>
                  <a:srgbClr val="50E2DB"/>
                </a:solidFill>
              </a:rPr>
              <a:t>DDx:</a:t>
            </a:r>
            <a:r>
              <a:rPr lang="en-US" sz="1400" b="1" smtClean="0">
                <a:solidFill>
                  <a:srgbClr val="50E2DB"/>
                </a:solidFill>
              </a:rPr>
              <a:t> </a:t>
            </a:r>
            <a:r>
              <a:rPr lang="en-US" sz="1400" smtClean="0">
                <a:solidFill>
                  <a:srgbClr val="FF0000"/>
                </a:solidFill>
              </a:rPr>
              <a:t>IBD</a:t>
            </a:r>
          </a:p>
        </p:txBody>
      </p:sp>
    </p:spTree>
    <p:extLst>
      <p:ext uri="{BB962C8B-B14F-4D97-AF65-F5344CB8AC3E}">
        <p14:creationId xmlns:p14="http://schemas.microsoft.com/office/powerpoint/2010/main" xmlns="" val="34294370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dissolve">
                                      <p:cBhvr>
                                        <p:cTn id="7" dur="500"/>
                                        <p:tgtEl>
                                          <p:spTgt spid="47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descr="75_27_70008_0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23850" y="1114425"/>
            <a:ext cx="6172200" cy="4629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a:t>
            </a:r>
          </a:p>
        </p:txBody>
      </p:sp>
      <p:sp>
        <p:nvSpPr>
          <p:cNvPr id="39940" name="TextBox 3"/>
          <p:cNvSpPr txBox="1">
            <a:spLocks noChangeArrowheads="1"/>
          </p:cNvSpPr>
          <p:nvPr/>
        </p:nvSpPr>
        <p:spPr bwMode="auto">
          <a:xfrm>
            <a:off x="6578600" y="1916113"/>
            <a:ext cx="2314575" cy="5238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Contrast Filled Sacs (outside the Lumen) </a:t>
            </a:r>
            <a:endParaRPr lang="en-US" sz="1400" b="1" smtClean="0">
              <a:solidFill>
                <a:srgbClr val="FF0000"/>
              </a:solidFill>
            </a:endParaRPr>
          </a:p>
        </p:txBody>
      </p:sp>
      <p:cxnSp>
        <p:nvCxnSpPr>
          <p:cNvPr id="5" name="Straight Arrow Connector 4"/>
          <p:cNvCxnSpPr/>
          <p:nvPr/>
        </p:nvCxnSpPr>
        <p:spPr>
          <a:xfrm flipV="1">
            <a:off x="4344988" y="2060575"/>
            <a:ext cx="2233612" cy="1223963"/>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9942" name="TextBox 6"/>
          <p:cNvSpPr txBox="1">
            <a:spLocks noChangeArrowheads="1"/>
          </p:cNvSpPr>
          <p:nvPr/>
        </p:nvSpPr>
        <p:spPr bwMode="auto">
          <a:xfrm>
            <a:off x="1908175" y="5949950"/>
            <a:ext cx="5256213" cy="306388"/>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FF0000"/>
                </a:solidFill>
              </a:rPr>
              <a:t>Diverticulosis in Descending &amp; Sigmoid Colon</a:t>
            </a:r>
          </a:p>
        </p:txBody>
      </p:sp>
    </p:spTree>
    <p:extLst>
      <p:ext uri="{BB962C8B-B14F-4D97-AF65-F5344CB8AC3E}">
        <p14:creationId xmlns:p14="http://schemas.microsoft.com/office/powerpoint/2010/main" xmlns="" val="14861902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4" descr="Click to see larger picture">
            <a:hlinkClick r:id="rId2"/>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619250" y="1484313"/>
            <a:ext cx="5334000" cy="4386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a:t>
            </a:r>
          </a:p>
        </p:txBody>
      </p:sp>
      <p:sp>
        <p:nvSpPr>
          <p:cNvPr id="40964" name="TextBox 3"/>
          <p:cNvSpPr txBox="1">
            <a:spLocks noChangeArrowheads="1"/>
          </p:cNvSpPr>
          <p:nvPr/>
        </p:nvSpPr>
        <p:spPr bwMode="auto">
          <a:xfrm>
            <a:off x="3492500" y="5949950"/>
            <a:ext cx="1655763" cy="306388"/>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FF0000"/>
                </a:solidFill>
              </a:rPr>
              <a:t>Diverticulosis</a:t>
            </a:r>
          </a:p>
        </p:txBody>
      </p:sp>
    </p:spTree>
    <p:extLst>
      <p:ext uri="{BB962C8B-B14F-4D97-AF65-F5344CB8AC3E}">
        <p14:creationId xmlns:p14="http://schemas.microsoft.com/office/powerpoint/2010/main" xmlns="" val="12826517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8132"/>
                                        </p:tgtEl>
                                        <p:attrNameLst>
                                          <p:attrName>style.visibility</p:attrName>
                                        </p:attrNameLst>
                                      </p:cBhvr>
                                      <p:to>
                                        <p:strVal val="visible"/>
                                      </p:to>
                                    </p:set>
                                    <p:animEffect transition="in" filter="dissolve">
                                      <p:cBhvr>
                                        <p:cTn id="7" dur="500"/>
                                        <p:tgtEl>
                                          <p:spTgt spid="48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4" name="Picture 4" descr="divert7"/>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187450" y="549275"/>
            <a:ext cx="6516688" cy="613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 Double Contrast</a:t>
            </a:r>
          </a:p>
        </p:txBody>
      </p:sp>
    </p:spTree>
    <p:extLst>
      <p:ext uri="{BB962C8B-B14F-4D97-AF65-F5344CB8AC3E}">
        <p14:creationId xmlns:p14="http://schemas.microsoft.com/office/powerpoint/2010/main" xmlns="" val="29600740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1204"/>
                                        </p:tgtEl>
                                        <p:attrNameLst>
                                          <p:attrName>style.visibility</p:attrName>
                                        </p:attrNameLst>
                                      </p:cBhvr>
                                      <p:to>
                                        <p:strVal val="visible"/>
                                      </p:to>
                                    </p:set>
                                    <p:animEffect transition="in" filter="dissolve">
                                      <p:cBhvr>
                                        <p:cTn id="7" dur="500"/>
                                        <p:tgtEl>
                                          <p:spTgt spid="51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6" name="Picture 4" descr="Fig6"/>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411413" y="549275"/>
            <a:ext cx="4032250" cy="520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a:spLocks noChangeArrowheads="1"/>
          </p:cNvSpPr>
          <p:nvPr/>
        </p:nvSpPr>
        <p:spPr bwMode="auto">
          <a:xfrm>
            <a:off x="395288" y="0"/>
            <a:ext cx="8280400" cy="954088"/>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 Double Contrast</a:t>
            </a:r>
          </a:p>
          <a:p>
            <a:pPr algn="ctr" fontAlgn="base">
              <a:spcBef>
                <a:spcPct val="0"/>
              </a:spcBef>
              <a:spcAft>
                <a:spcPct val="0"/>
              </a:spcAft>
              <a:defRPr/>
            </a:pPr>
            <a:endPar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endParaRPr>
          </a:p>
        </p:txBody>
      </p:sp>
      <p:sp>
        <p:nvSpPr>
          <p:cNvPr id="43012" name="TextBox 3"/>
          <p:cNvSpPr txBox="1">
            <a:spLocks noChangeArrowheads="1"/>
          </p:cNvSpPr>
          <p:nvPr/>
        </p:nvSpPr>
        <p:spPr bwMode="auto">
          <a:xfrm>
            <a:off x="1619250" y="5930900"/>
            <a:ext cx="5256213" cy="522288"/>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Multiple Small &amp; Round Filling Defects</a:t>
            </a:r>
          </a:p>
          <a:p>
            <a:pPr algn="ctr" eaLnBrk="1" fontAlgn="base" hangingPunct="1">
              <a:spcBef>
                <a:spcPct val="0"/>
              </a:spcBef>
              <a:spcAft>
                <a:spcPct val="0"/>
              </a:spcAft>
            </a:pPr>
            <a:r>
              <a:rPr lang="en-US" sz="1400" b="1" u="sng" smtClean="0">
                <a:solidFill>
                  <a:srgbClr val="50E2DB"/>
                </a:solidFill>
              </a:rPr>
              <a:t>DDx</a:t>
            </a:r>
            <a:r>
              <a:rPr lang="en-US" sz="1400" b="1" smtClean="0">
                <a:solidFill>
                  <a:srgbClr val="50E2DB"/>
                </a:solidFill>
              </a:rPr>
              <a:t>: </a:t>
            </a:r>
            <a:r>
              <a:rPr lang="en-US" sz="1400" b="1" smtClean="0">
                <a:solidFill>
                  <a:srgbClr val="FF0000"/>
                </a:solidFill>
              </a:rPr>
              <a:t>Multiple Polyps</a:t>
            </a:r>
          </a:p>
        </p:txBody>
      </p:sp>
    </p:spTree>
    <p:extLst>
      <p:ext uri="{BB962C8B-B14F-4D97-AF65-F5344CB8AC3E}">
        <p14:creationId xmlns:p14="http://schemas.microsoft.com/office/powerpoint/2010/main" xmlns="" val="8878514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9156"/>
                                        </p:tgtEl>
                                        <p:attrNameLst>
                                          <p:attrName>style.visibility</p:attrName>
                                        </p:attrNameLst>
                                      </p:cBhvr>
                                      <p:to>
                                        <p:strVal val="visible"/>
                                      </p:to>
                                    </p:set>
                                    <p:animEffect transition="in" filter="dissolve">
                                      <p:cBhvr>
                                        <p:cTn id="7" dur="500"/>
                                        <p:tgtEl>
                                          <p:spTgt spid="49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descr="lead%2520pipe%2520colon%2520in%2520ulcerative%2520colitis"/>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640013" y="989013"/>
            <a:ext cx="3863975" cy="4879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 Double Contrast</a:t>
            </a:r>
          </a:p>
        </p:txBody>
      </p:sp>
      <p:sp>
        <p:nvSpPr>
          <p:cNvPr id="44036" name="TextBox 3"/>
          <p:cNvSpPr txBox="1">
            <a:spLocks noChangeArrowheads="1"/>
          </p:cNvSpPr>
          <p:nvPr/>
        </p:nvSpPr>
        <p:spPr bwMode="auto">
          <a:xfrm>
            <a:off x="6829425" y="1052513"/>
            <a:ext cx="2314575" cy="5238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Loss of Haustrations</a:t>
            </a:r>
          </a:p>
          <a:p>
            <a:pPr algn="ctr" eaLnBrk="1" fontAlgn="base" hangingPunct="1">
              <a:spcBef>
                <a:spcPct val="0"/>
              </a:spcBef>
              <a:spcAft>
                <a:spcPct val="0"/>
              </a:spcAft>
            </a:pPr>
            <a:r>
              <a:rPr lang="en-US" sz="1400" b="1" smtClean="0">
                <a:solidFill>
                  <a:srgbClr val="50E2DB"/>
                </a:solidFill>
              </a:rPr>
              <a:t>LEAD PIPE SIGN</a:t>
            </a:r>
          </a:p>
        </p:txBody>
      </p:sp>
      <p:cxnSp>
        <p:nvCxnSpPr>
          <p:cNvPr id="5" name="Straight Arrow Connector 4"/>
          <p:cNvCxnSpPr>
            <a:endCxn id="44036" idx="1"/>
          </p:cNvCxnSpPr>
          <p:nvPr/>
        </p:nvCxnSpPr>
        <p:spPr>
          <a:xfrm flipV="1">
            <a:off x="4572000" y="1314450"/>
            <a:ext cx="2257425" cy="1106488"/>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44038" name="TextBox 7"/>
          <p:cNvSpPr txBox="1">
            <a:spLocks noChangeArrowheads="1"/>
          </p:cNvSpPr>
          <p:nvPr/>
        </p:nvSpPr>
        <p:spPr bwMode="auto">
          <a:xfrm>
            <a:off x="1042988" y="4508500"/>
            <a:ext cx="1450975" cy="5238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Terminal Ilium</a:t>
            </a:r>
            <a:endParaRPr lang="en-US" sz="1400" b="1" smtClean="0">
              <a:solidFill>
                <a:srgbClr val="FF0000"/>
              </a:solidFill>
            </a:endParaRPr>
          </a:p>
        </p:txBody>
      </p:sp>
      <p:cxnSp>
        <p:nvCxnSpPr>
          <p:cNvPr id="9" name="Straight Arrow Connector 8"/>
          <p:cNvCxnSpPr>
            <a:endCxn id="44038" idx="3"/>
          </p:cNvCxnSpPr>
          <p:nvPr/>
        </p:nvCxnSpPr>
        <p:spPr>
          <a:xfrm rot="10800000" flipV="1">
            <a:off x="2493963" y="4724400"/>
            <a:ext cx="1141412" cy="46038"/>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44040" name="TextBox 9"/>
          <p:cNvSpPr txBox="1">
            <a:spLocks noChangeArrowheads="1"/>
          </p:cNvSpPr>
          <p:nvPr/>
        </p:nvSpPr>
        <p:spPr bwMode="auto">
          <a:xfrm>
            <a:off x="1476375" y="3644900"/>
            <a:ext cx="935038" cy="3079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Cecum</a:t>
            </a:r>
            <a:endParaRPr lang="en-US" sz="1400" b="1" smtClean="0">
              <a:solidFill>
                <a:srgbClr val="FF0000"/>
              </a:solidFill>
            </a:endParaRPr>
          </a:p>
        </p:txBody>
      </p:sp>
      <p:cxnSp>
        <p:nvCxnSpPr>
          <p:cNvPr id="11" name="Straight Arrow Connector 10"/>
          <p:cNvCxnSpPr>
            <a:endCxn id="44040" idx="3"/>
          </p:cNvCxnSpPr>
          <p:nvPr/>
        </p:nvCxnSpPr>
        <p:spPr>
          <a:xfrm rot="10800000">
            <a:off x="2411413" y="3798888"/>
            <a:ext cx="720725" cy="709612"/>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44042" name="Rectangle 19"/>
          <p:cNvSpPr>
            <a:spLocks noChangeArrowheads="1"/>
          </p:cNvSpPr>
          <p:nvPr/>
        </p:nvSpPr>
        <p:spPr bwMode="auto">
          <a:xfrm>
            <a:off x="6659563" y="2133600"/>
            <a:ext cx="2484437" cy="5222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fontAlgn="base">
              <a:spcBef>
                <a:spcPct val="0"/>
              </a:spcBef>
              <a:spcAft>
                <a:spcPct val="0"/>
              </a:spcAft>
            </a:pPr>
            <a:r>
              <a:rPr lang="en-US" sz="1400" b="1" u="sng" smtClean="0">
                <a:solidFill>
                  <a:srgbClr val="50E2DB"/>
                </a:solidFill>
              </a:rPr>
              <a:t>DDx</a:t>
            </a:r>
            <a:r>
              <a:rPr lang="en-US" sz="1400" b="1" smtClean="0">
                <a:solidFill>
                  <a:srgbClr val="50E2DB"/>
                </a:solidFill>
              </a:rPr>
              <a:t>: </a:t>
            </a:r>
          </a:p>
          <a:p>
            <a:pPr algn="ctr" fontAlgn="base">
              <a:spcBef>
                <a:spcPct val="0"/>
              </a:spcBef>
              <a:spcAft>
                <a:spcPct val="0"/>
              </a:spcAft>
            </a:pPr>
            <a:r>
              <a:rPr lang="en-US" sz="1400" smtClean="0">
                <a:solidFill>
                  <a:srgbClr val="FF0000"/>
                </a:solidFill>
              </a:rPr>
              <a:t>Ulcerative Colitis (Pancolitis)</a:t>
            </a:r>
          </a:p>
        </p:txBody>
      </p:sp>
    </p:spTree>
    <p:extLst>
      <p:ext uri="{BB962C8B-B14F-4D97-AF65-F5344CB8AC3E}">
        <p14:creationId xmlns:p14="http://schemas.microsoft.com/office/powerpoint/2010/main" xmlns="" val="106957870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kubuc"/>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971800" y="1143000"/>
            <a:ext cx="3200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 Double Contrast</a:t>
            </a:r>
          </a:p>
        </p:txBody>
      </p:sp>
      <p:sp>
        <p:nvSpPr>
          <p:cNvPr id="45060" name="TextBox 7"/>
          <p:cNvSpPr txBox="1">
            <a:spLocks noChangeArrowheads="1"/>
          </p:cNvSpPr>
          <p:nvPr/>
        </p:nvSpPr>
        <p:spPr bwMode="auto">
          <a:xfrm>
            <a:off x="0" y="6335713"/>
            <a:ext cx="9144000" cy="5238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smtClean="0">
                <a:solidFill>
                  <a:srgbClr val="FFFFFF"/>
                </a:solidFill>
              </a:rPr>
              <a:t>Granular mucosa and complete absence of haustra which confirm total colitis. 2 short strictures are present in the descending colon, but there were no malignant features radiologically</a:t>
            </a:r>
          </a:p>
        </p:txBody>
      </p:sp>
      <p:sp>
        <p:nvSpPr>
          <p:cNvPr id="45061" name="TextBox 4"/>
          <p:cNvSpPr txBox="1">
            <a:spLocks noChangeArrowheads="1"/>
          </p:cNvSpPr>
          <p:nvPr/>
        </p:nvSpPr>
        <p:spPr bwMode="auto">
          <a:xfrm>
            <a:off x="6372225" y="1052513"/>
            <a:ext cx="2087563" cy="3079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Loss of Haustrations</a:t>
            </a:r>
          </a:p>
        </p:txBody>
      </p:sp>
      <p:cxnSp>
        <p:nvCxnSpPr>
          <p:cNvPr id="6" name="Straight Arrow Connector 5"/>
          <p:cNvCxnSpPr>
            <a:endCxn id="45061" idx="1"/>
          </p:cNvCxnSpPr>
          <p:nvPr/>
        </p:nvCxnSpPr>
        <p:spPr>
          <a:xfrm flipV="1">
            <a:off x="4787900" y="1206500"/>
            <a:ext cx="1584325" cy="277813"/>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45063" name="TextBox 8"/>
          <p:cNvSpPr txBox="1">
            <a:spLocks noChangeArrowheads="1"/>
          </p:cNvSpPr>
          <p:nvPr/>
        </p:nvSpPr>
        <p:spPr bwMode="auto">
          <a:xfrm>
            <a:off x="6443663" y="2708275"/>
            <a:ext cx="2314575" cy="3079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Multiple Filling Defects</a:t>
            </a:r>
          </a:p>
        </p:txBody>
      </p:sp>
      <p:cxnSp>
        <p:nvCxnSpPr>
          <p:cNvPr id="10" name="Straight Arrow Connector 9"/>
          <p:cNvCxnSpPr>
            <a:endCxn id="45063" idx="1"/>
          </p:cNvCxnSpPr>
          <p:nvPr/>
        </p:nvCxnSpPr>
        <p:spPr>
          <a:xfrm rot="5400000" flipH="1" flipV="1">
            <a:off x="5188744" y="2966244"/>
            <a:ext cx="1358900" cy="1150938"/>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45065" name="TextBox 11"/>
          <p:cNvSpPr txBox="1">
            <a:spLocks noChangeArrowheads="1"/>
          </p:cNvSpPr>
          <p:nvPr/>
        </p:nvSpPr>
        <p:spPr bwMode="auto">
          <a:xfrm>
            <a:off x="539750" y="1484313"/>
            <a:ext cx="2314575" cy="3079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Splenic Flexure</a:t>
            </a:r>
          </a:p>
        </p:txBody>
      </p:sp>
      <p:cxnSp>
        <p:nvCxnSpPr>
          <p:cNvPr id="13" name="Straight Arrow Connector 12"/>
          <p:cNvCxnSpPr>
            <a:endCxn id="45065" idx="3"/>
          </p:cNvCxnSpPr>
          <p:nvPr/>
        </p:nvCxnSpPr>
        <p:spPr>
          <a:xfrm rot="10800000">
            <a:off x="2854325" y="1638300"/>
            <a:ext cx="1862138" cy="277813"/>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cxnSp>
        <p:nvCxnSpPr>
          <p:cNvPr id="15" name="Straight Arrow Connector 14"/>
          <p:cNvCxnSpPr>
            <a:endCxn id="45063" idx="1"/>
          </p:cNvCxnSpPr>
          <p:nvPr/>
        </p:nvCxnSpPr>
        <p:spPr>
          <a:xfrm flipV="1">
            <a:off x="5148263" y="2862263"/>
            <a:ext cx="1295400" cy="495300"/>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45068" name="TextBox 20"/>
          <p:cNvSpPr txBox="1">
            <a:spLocks noChangeArrowheads="1"/>
          </p:cNvSpPr>
          <p:nvPr/>
        </p:nvSpPr>
        <p:spPr bwMode="auto">
          <a:xfrm>
            <a:off x="6372225" y="1989138"/>
            <a:ext cx="1728788" cy="3079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Granular Mucosa</a:t>
            </a:r>
          </a:p>
        </p:txBody>
      </p:sp>
      <p:cxnSp>
        <p:nvCxnSpPr>
          <p:cNvPr id="22" name="Straight Arrow Connector 21"/>
          <p:cNvCxnSpPr>
            <a:endCxn id="45068" idx="1"/>
          </p:cNvCxnSpPr>
          <p:nvPr/>
        </p:nvCxnSpPr>
        <p:spPr>
          <a:xfrm flipV="1">
            <a:off x="4859338" y="2143125"/>
            <a:ext cx="1512887" cy="422275"/>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45070" name="Rectangle 33"/>
          <p:cNvSpPr>
            <a:spLocks noChangeArrowheads="1"/>
          </p:cNvSpPr>
          <p:nvPr/>
        </p:nvSpPr>
        <p:spPr bwMode="auto">
          <a:xfrm>
            <a:off x="6443663" y="3500438"/>
            <a:ext cx="1584325" cy="5238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fontAlgn="base">
              <a:spcBef>
                <a:spcPct val="0"/>
              </a:spcBef>
              <a:spcAft>
                <a:spcPct val="0"/>
              </a:spcAft>
            </a:pPr>
            <a:r>
              <a:rPr lang="en-US" sz="1400" b="1" u="sng" smtClean="0">
                <a:solidFill>
                  <a:srgbClr val="50E2DB"/>
                </a:solidFill>
              </a:rPr>
              <a:t>DDx</a:t>
            </a:r>
            <a:r>
              <a:rPr lang="en-US" sz="1400" b="1" smtClean="0">
                <a:solidFill>
                  <a:srgbClr val="50E2DB"/>
                </a:solidFill>
              </a:rPr>
              <a:t>: </a:t>
            </a:r>
          </a:p>
          <a:p>
            <a:pPr algn="ctr" fontAlgn="base">
              <a:spcBef>
                <a:spcPct val="0"/>
              </a:spcBef>
              <a:spcAft>
                <a:spcPct val="0"/>
              </a:spcAft>
            </a:pPr>
            <a:r>
              <a:rPr lang="en-US" sz="1400" smtClean="0">
                <a:solidFill>
                  <a:srgbClr val="FF0000"/>
                </a:solidFill>
              </a:rPr>
              <a:t>Ulcerative Colitis</a:t>
            </a:r>
          </a:p>
        </p:txBody>
      </p:sp>
    </p:spTree>
    <p:extLst>
      <p:ext uri="{BB962C8B-B14F-4D97-AF65-F5344CB8AC3E}">
        <p14:creationId xmlns:p14="http://schemas.microsoft.com/office/powerpoint/2010/main" xmlns="" val="30763909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5000" t="36905" r="63571" b="20535"/>
          <a:stretch/>
        </p:blipFill>
        <p:spPr bwMode="auto">
          <a:xfrm>
            <a:off x="1676400" y="184147"/>
            <a:ext cx="6019800" cy="65214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470530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0" name="Picture 4" descr="4453-13251-13703-20680"/>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476375" y="1125538"/>
            <a:ext cx="5903913" cy="4894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 Double Contrast</a:t>
            </a:r>
          </a:p>
        </p:txBody>
      </p:sp>
      <p:sp>
        <p:nvSpPr>
          <p:cNvPr id="46084" name="TextBox 3"/>
          <p:cNvSpPr txBox="1">
            <a:spLocks noChangeArrowheads="1"/>
          </p:cNvSpPr>
          <p:nvPr/>
        </p:nvSpPr>
        <p:spPr bwMode="auto">
          <a:xfrm>
            <a:off x="3779838" y="4652963"/>
            <a:ext cx="1619250" cy="5238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Multiple Apple Core Sign</a:t>
            </a:r>
          </a:p>
        </p:txBody>
      </p:sp>
      <p:cxnSp>
        <p:nvCxnSpPr>
          <p:cNvPr id="5" name="Straight Arrow Connector 4"/>
          <p:cNvCxnSpPr>
            <a:endCxn id="46084" idx="0"/>
          </p:cNvCxnSpPr>
          <p:nvPr/>
        </p:nvCxnSpPr>
        <p:spPr>
          <a:xfrm rot="5400000">
            <a:off x="4329113" y="2465388"/>
            <a:ext cx="2447925" cy="1927225"/>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cxnSp>
        <p:nvCxnSpPr>
          <p:cNvPr id="9" name="Straight Arrow Connector 8"/>
          <p:cNvCxnSpPr>
            <a:endCxn id="46084" idx="1"/>
          </p:cNvCxnSpPr>
          <p:nvPr/>
        </p:nvCxnSpPr>
        <p:spPr>
          <a:xfrm>
            <a:off x="2627313" y="4581525"/>
            <a:ext cx="1152525" cy="333375"/>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46087" name="TextBox 22"/>
          <p:cNvSpPr txBox="1">
            <a:spLocks noChangeArrowheads="1"/>
          </p:cNvSpPr>
          <p:nvPr/>
        </p:nvSpPr>
        <p:spPr bwMode="auto">
          <a:xfrm>
            <a:off x="2916238" y="765175"/>
            <a:ext cx="2376487" cy="307975"/>
          </a:xfrm>
          <a:prstGeom prst="rect">
            <a:avLst/>
          </a:prstGeom>
          <a:solidFill>
            <a:schemeClr val="bg1"/>
          </a:solidFill>
          <a:ln w="9525">
            <a:solidFill>
              <a:schemeClr val="bg1"/>
            </a:solidFill>
            <a:miter lim="800000"/>
            <a:headEnd/>
            <a:tailEnd/>
          </a:ln>
        </p:spPr>
        <p:txBody>
          <a:bodyPr lIns="0">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r" eaLnBrk="1" fontAlgn="base" hangingPunct="1">
              <a:spcBef>
                <a:spcPct val="0"/>
              </a:spcBef>
              <a:spcAft>
                <a:spcPct val="0"/>
              </a:spcAft>
            </a:pPr>
            <a:r>
              <a:rPr lang="en-US" sz="1400" smtClean="0">
                <a:solidFill>
                  <a:srgbClr val="FFC000"/>
                </a:solidFill>
              </a:rPr>
              <a:t>Ask the Doctor About these</a:t>
            </a:r>
          </a:p>
        </p:txBody>
      </p:sp>
      <p:cxnSp>
        <p:nvCxnSpPr>
          <p:cNvPr id="24" name="Straight Arrow Connector 23"/>
          <p:cNvCxnSpPr>
            <a:endCxn id="46087" idx="2"/>
          </p:cNvCxnSpPr>
          <p:nvPr/>
        </p:nvCxnSpPr>
        <p:spPr>
          <a:xfrm rot="5400000" flipH="1" flipV="1">
            <a:off x="3123407" y="1153318"/>
            <a:ext cx="1060450" cy="900113"/>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cxnSp>
        <p:nvCxnSpPr>
          <p:cNvPr id="28" name="Straight Arrow Connector 27"/>
          <p:cNvCxnSpPr>
            <a:endCxn id="46087" idx="2"/>
          </p:cNvCxnSpPr>
          <p:nvPr/>
        </p:nvCxnSpPr>
        <p:spPr>
          <a:xfrm rot="5400000" flipH="1" flipV="1">
            <a:off x="2259807" y="1369218"/>
            <a:ext cx="2139950" cy="1547813"/>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46090" name="Rectangle 45"/>
          <p:cNvSpPr>
            <a:spLocks noChangeArrowheads="1"/>
          </p:cNvSpPr>
          <p:nvPr/>
        </p:nvSpPr>
        <p:spPr bwMode="auto">
          <a:xfrm>
            <a:off x="3708400" y="6165850"/>
            <a:ext cx="935038" cy="5222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fontAlgn="base">
              <a:spcBef>
                <a:spcPct val="0"/>
              </a:spcBef>
              <a:spcAft>
                <a:spcPct val="0"/>
              </a:spcAft>
            </a:pPr>
            <a:r>
              <a:rPr lang="en-US" sz="1400" b="1" u="sng" smtClean="0">
                <a:solidFill>
                  <a:srgbClr val="50E2DB"/>
                </a:solidFill>
              </a:rPr>
              <a:t>DDx</a:t>
            </a:r>
            <a:r>
              <a:rPr lang="en-US" sz="1400" b="1" smtClean="0">
                <a:solidFill>
                  <a:srgbClr val="50E2DB"/>
                </a:solidFill>
              </a:rPr>
              <a:t>: </a:t>
            </a:r>
          </a:p>
          <a:p>
            <a:pPr algn="ctr" fontAlgn="base">
              <a:spcBef>
                <a:spcPct val="0"/>
              </a:spcBef>
              <a:spcAft>
                <a:spcPct val="0"/>
              </a:spcAft>
            </a:pPr>
            <a:r>
              <a:rPr lang="en-US" sz="1400" smtClean="0">
                <a:solidFill>
                  <a:srgbClr val="FF0000"/>
                </a:solidFill>
              </a:rPr>
              <a:t>Colon CA</a:t>
            </a:r>
          </a:p>
        </p:txBody>
      </p:sp>
    </p:spTree>
    <p:extLst>
      <p:ext uri="{BB962C8B-B14F-4D97-AF65-F5344CB8AC3E}">
        <p14:creationId xmlns:p14="http://schemas.microsoft.com/office/powerpoint/2010/main" xmlns="" val="34528751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5300"/>
                                        </p:tgtEl>
                                        <p:attrNameLst>
                                          <p:attrName>style.visibility</p:attrName>
                                        </p:attrNameLst>
                                      </p:cBhvr>
                                      <p:to>
                                        <p:strVal val="visible"/>
                                      </p:to>
                                    </p:set>
                                    <p:animEffect transition="in" filter="dissolve">
                                      <p:cBhvr>
                                        <p:cTn id="7" dur="500"/>
                                        <p:tgtEl>
                                          <p:spTgt spid="55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descr="colon-cance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47813" y="1052513"/>
            <a:ext cx="5280025" cy="396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a:t>
            </a:r>
          </a:p>
        </p:txBody>
      </p:sp>
      <p:sp>
        <p:nvSpPr>
          <p:cNvPr id="47108" name="Rectangle 4"/>
          <p:cNvSpPr>
            <a:spLocks noChangeArrowheads="1"/>
          </p:cNvSpPr>
          <p:nvPr/>
        </p:nvSpPr>
        <p:spPr bwMode="auto">
          <a:xfrm>
            <a:off x="3132138" y="5445125"/>
            <a:ext cx="1584325" cy="5238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fontAlgn="base">
              <a:spcBef>
                <a:spcPct val="0"/>
              </a:spcBef>
              <a:spcAft>
                <a:spcPct val="0"/>
              </a:spcAft>
            </a:pPr>
            <a:r>
              <a:rPr lang="en-US" sz="1400" b="1" u="sng" smtClean="0">
                <a:solidFill>
                  <a:srgbClr val="50E2DB"/>
                </a:solidFill>
              </a:rPr>
              <a:t>DDx</a:t>
            </a:r>
            <a:r>
              <a:rPr lang="en-US" sz="1400" b="1" smtClean="0">
                <a:solidFill>
                  <a:srgbClr val="50E2DB"/>
                </a:solidFill>
              </a:rPr>
              <a:t>: </a:t>
            </a:r>
          </a:p>
          <a:p>
            <a:pPr algn="ctr" fontAlgn="base">
              <a:spcBef>
                <a:spcPct val="0"/>
              </a:spcBef>
              <a:spcAft>
                <a:spcPct val="0"/>
              </a:spcAft>
            </a:pPr>
            <a:r>
              <a:rPr lang="en-US" sz="1400" smtClean="0">
                <a:solidFill>
                  <a:srgbClr val="FF0000"/>
                </a:solidFill>
              </a:rPr>
              <a:t>Sigmoid Colon CA</a:t>
            </a:r>
          </a:p>
        </p:txBody>
      </p:sp>
      <p:sp>
        <p:nvSpPr>
          <p:cNvPr id="47109" name="Rectangle 5"/>
          <p:cNvSpPr>
            <a:spLocks noChangeArrowheads="1"/>
          </p:cNvSpPr>
          <p:nvPr/>
        </p:nvSpPr>
        <p:spPr bwMode="auto">
          <a:xfrm>
            <a:off x="5003800" y="4508500"/>
            <a:ext cx="1871663" cy="3079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fontAlgn="base">
              <a:spcBef>
                <a:spcPct val="0"/>
              </a:spcBef>
              <a:spcAft>
                <a:spcPct val="0"/>
              </a:spcAft>
            </a:pPr>
            <a:r>
              <a:rPr lang="en-US" sz="1400" b="1" smtClean="0">
                <a:solidFill>
                  <a:srgbClr val="50E2DB"/>
                </a:solidFill>
              </a:rPr>
              <a:t>Apple Core Sign</a:t>
            </a:r>
            <a:endParaRPr lang="en-US" sz="1400" smtClean="0">
              <a:solidFill>
                <a:srgbClr val="FF0000"/>
              </a:solidFill>
            </a:endParaRPr>
          </a:p>
        </p:txBody>
      </p:sp>
      <p:sp>
        <p:nvSpPr>
          <p:cNvPr id="47110" name="Rectangle 6"/>
          <p:cNvSpPr>
            <a:spLocks noChangeArrowheads="1"/>
          </p:cNvSpPr>
          <p:nvPr/>
        </p:nvSpPr>
        <p:spPr bwMode="auto">
          <a:xfrm>
            <a:off x="7164388" y="2276475"/>
            <a:ext cx="1008062" cy="3079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fontAlgn="base">
              <a:spcBef>
                <a:spcPct val="0"/>
              </a:spcBef>
              <a:spcAft>
                <a:spcPct val="0"/>
              </a:spcAft>
            </a:pPr>
            <a:r>
              <a:rPr lang="en-US" sz="1400" b="1" smtClean="0">
                <a:solidFill>
                  <a:srgbClr val="50E2DB"/>
                </a:solidFill>
              </a:rPr>
              <a:t>Stricture</a:t>
            </a:r>
            <a:endParaRPr lang="en-US" sz="1400" smtClean="0">
              <a:solidFill>
                <a:srgbClr val="FF0000"/>
              </a:solidFill>
            </a:endParaRPr>
          </a:p>
        </p:txBody>
      </p:sp>
      <p:cxnSp>
        <p:nvCxnSpPr>
          <p:cNvPr id="8" name="Straight Arrow Connector 7"/>
          <p:cNvCxnSpPr>
            <a:endCxn id="47110" idx="1"/>
          </p:cNvCxnSpPr>
          <p:nvPr/>
        </p:nvCxnSpPr>
        <p:spPr>
          <a:xfrm flipV="1">
            <a:off x="4284663" y="2430463"/>
            <a:ext cx="2879725" cy="493712"/>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xmlns="" val="11171853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4" name="Picture 4" descr="annular_"/>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619250" y="692150"/>
            <a:ext cx="5273675" cy="6165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a:t>
            </a:r>
          </a:p>
        </p:txBody>
      </p:sp>
      <p:sp>
        <p:nvSpPr>
          <p:cNvPr id="48132" name="TextBox 3"/>
          <p:cNvSpPr txBox="1">
            <a:spLocks noChangeArrowheads="1"/>
          </p:cNvSpPr>
          <p:nvPr/>
        </p:nvSpPr>
        <p:spPr bwMode="auto">
          <a:xfrm>
            <a:off x="7019925" y="3357563"/>
            <a:ext cx="1619250" cy="3079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Apple Core Sign</a:t>
            </a:r>
          </a:p>
        </p:txBody>
      </p:sp>
      <p:cxnSp>
        <p:nvCxnSpPr>
          <p:cNvPr id="5" name="Straight Arrow Connector 4"/>
          <p:cNvCxnSpPr>
            <a:endCxn id="48132" idx="1"/>
          </p:cNvCxnSpPr>
          <p:nvPr/>
        </p:nvCxnSpPr>
        <p:spPr>
          <a:xfrm>
            <a:off x="5292725" y="3429000"/>
            <a:ext cx="1727200" cy="82550"/>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48134" name="Rectangle 5"/>
          <p:cNvSpPr>
            <a:spLocks noChangeArrowheads="1"/>
          </p:cNvSpPr>
          <p:nvPr/>
        </p:nvSpPr>
        <p:spPr bwMode="auto">
          <a:xfrm>
            <a:off x="7451725" y="5661025"/>
            <a:ext cx="936625" cy="5238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fontAlgn="base">
              <a:spcBef>
                <a:spcPct val="0"/>
              </a:spcBef>
              <a:spcAft>
                <a:spcPct val="0"/>
              </a:spcAft>
            </a:pPr>
            <a:r>
              <a:rPr lang="en-US" sz="1400" b="1" u="sng" smtClean="0">
                <a:solidFill>
                  <a:srgbClr val="50E2DB"/>
                </a:solidFill>
              </a:rPr>
              <a:t>DDx</a:t>
            </a:r>
            <a:r>
              <a:rPr lang="en-US" sz="1400" b="1" smtClean="0">
                <a:solidFill>
                  <a:srgbClr val="50E2DB"/>
                </a:solidFill>
              </a:rPr>
              <a:t>: </a:t>
            </a:r>
          </a:p>
          <a:p>
            <a:pPr algn="ctr" fontAlgn="base">
              <a:spcBef>
                <a:spcPct val="0"/>
              </a:spcBef>
              <a:spcAft>
                <a:spcPct val="0"/>
              </a:spcAft>
            </a:pPr>
            <a:r>
              <a:rPr lang="en-US" sz="1400" smtClean="0">
                <a:solidFill>
                  <a:srgbClr val="FF0000"/>
                </a:solidFill>
              </a:rPr>
              <a:t>Colon CA</a:t>
            </a:r>
          </a:p>
        </p:txBody>
      </p:sp>
    </p:spTree>
    <p:extLst>
      <p:ext uri="{BB962C8B-B14F-4D97-AF65-F5344CB8AC3E}">
        <p14:creationId xmlns:p14="http://schemas.microsoft.com/office/powerpoint/2010/main" xmlns="" val="13462243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6324"/>
                                        </p:tgtEl>
                                        <p:attrNameLst>
                                          <p:attrName>style.visibility</p:attrName>
                                        </p:attrNameLst>
                                      </p:cBhvr>
                                      <p:to>
                                        <p:strVal val="visible"/>
                                      </p:to>
                                    </p:set>
                                    <p:animEffect transition="in" filter="dissolve">
                                      <p:cBhvr>
                                        <p:cTn id="7" dur="500"/>
                                        <p:tgtEl>
                                          <p:spTgt spid="56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8" name="Picture 4" descr="sigmoid_"/>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0825" y="692150"/>
            <a:ext cx="5762625" cy="5913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a:t>
            </a:r>
          </a:p>
        </p:txBody>
      </p:sp>
      <p:sp>
        <p:nvSpPr>
          <p:cNvPr id="49156" name="TextBox 4"/>
          <p:cNvSpPr txBox="1">
            <a:spLocks noChangeArrowheads="1"/>
          </p:cNvSpPr>
          <p:nvPr/>
        </p:nvSpPr>
        <p:spPr bwMode="auto">
          <a:xfrm>
            <a:off x="6156325" y="1773238"/>
            <a:ext cx="2808288" cy="738187"/>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A Sigmoid Stricture is always considered </a:t>
            </a:r>
            <a:r>
              <a:rPr lang="en-US" sz="1400" b="1" smtClean="0">
                <a:solidFill>
                  <a:srgbClr val="FF0000"/>
                </a:solidFill>
              </a:rPr>
              <a:t>malignant</a:t>
            </a:r>
            <a:r>
              <a:rPr lang="en-US" sz="1400" b="1" smtClean="0">
                <a:solidFill>
                  <a:srgbClr val="50E2DB"/>
                </a:solidFill>
              </a:rPr>
              <a:t> until proven otherwise</a:t>
            </a:r>
          </a:p>
        </p:txBody>
      </p:sp>
    </p:spTree>
    <p:extLst>
      <p:ext uri="{BB962C8B-B14F-4D97-AF65-F5344CB8AC3E}">
        <p14:creationId xmlns:p14="http://schemas.microsoft.com/office/powerpoint/2010/main" xmlns="" val="20477118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7348"/>
                                        </p:tgtEl>
                                        <p:attrNameLst>
                                          <p:attrName>style.visibility</p:attrName>
                                        </p:attrNameLst>
                                      </p:cBhvr>
                                      <p:to>
                                        <p:strVal val="visible"/>
                                      </p:to>
                                    </p:set>
                                    <p:animEffect transition="in" filter="dissolve">
                                      <p:cBhvr>
                                        <p:cTn id="7" dur="500"/>
                                        <p:tgtEl>
                                          <p:spTgt spid="57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2" name="Picture 4" descr="hernia-scrot-b"/>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27088" y="692150"/>
            <a:ext cx="7315200" cy="4857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 Double Contrast</a:t>
            </a:r>
          </a:p>
        </p:txBody>
      </p:sp>
      <p:sp>
        <p:nvSpPr>
          <p:cNvPr id="50180" name="TextBox 3"/>
          <p:cNvSpPr txBox="1">
            <a:spLocks noChangeArrowheads="1"/>
          </p:cNvSpPr>
          <p:nvPr/>
        </p:nvSpPr>
        <p:spPr bwMode="auto">
          <a:xfrm>
            <a:off x="2484438" y="6021388"/>
            <a:ext cx="2447925" cy="5238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A huge right indirect hernia in the scrotum</a:t>
            </a:r>
          </a:p>
        </p:txBody>
      </p:sp>
      <p:cxnSp>
        <p:nvCxnSpPr>
          <p:cNvPr id="5" name="Straight Arrow Connector 4"/>
          <p:cNvCxnSpPr>
            <a:endCxn id="50180" idx="0"/>
          </p:cNvCxnSpPr>
          <p:nvPr/>
        </p:nvCxnSpPr>
        <p:spPr>
          <a:xfrm rot="16200000" flipH="1">
            <a:off x="2879725" y="5192713"/>
            <a:ext cx="1512888" cy="144462"/>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xmlns="" val="7018487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8372"/>
                                        </p:tgtEl>
                                        <p:attrNameLst>
                                          <p:attrName>style.visibility</p:attrName>
                                        </p:attrNameLst>
                                      </p:cBhvr>
                                      <p:to>
                                        <p:strVal val="visible"/>
                                      </p:to>
                                    </p:set>
                                    <p:animEffect transition="in" filter="dissolve">
                                      <p:cBhvr>
                                        <p:cTn id="7" dur="500"/>
                                        <p:tgtEl>
                                          <p:spTgt spid="58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descr="Abdomen_splenomegaly_ap"/>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017713" y="503238"/>
            <a:ext cx="5108575" cy="585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 Double Contrast</a:t>
            </a:r>
          </a:p>
        </p:txBody>
      </p:sp>
      <p:sp>
        <p:nvSpPr>
          <p:cNvPr id="51204" name="TextBox 4"/>
          <p:cNvSpPr txBox="1">
            <a:spLocks noChangeArrowheads="1"/>
          </p:cNvSpPr>
          <p:nvPr/>
        </p:nvSpPr>
        <p:spPr bwMode="auto">
          <a:xfrm>
            <a:off x="6696075" y="4221163"/>
            <a:ext cx="2447925" cy="738187"/>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A huge mass that has displaced the intestines</a:t>
            </a:r>
          </a:p>
          <a:p>
            <a:pPr algn="ctr" eaLnBrk="1" fontAlgn="base" hangingPunct="1">
              <a:spcBef>
                <a:spcPct val="0"/>
              </a:spcBef>
              <a:spcAft>
                <a:spcPct val="0"/>
              </a:spcAft>
            </a:pPr>
            <a:r>
              <a:rPr lang="en-US" sz="1400" b="1" smtClean="0">
                <a:solidFill>
                  <a:srgbClr val="50E2DB"/>
                </a:solidFill>
              </a:rPr>
              <a:t>(Spleen)</a:t>
            </a:r>
          </a:p>
        </p:txBody>
      </p:sp>
      <p:cxnSp>
        <p:nvCxnSpPr>
          <p:cNvPr id="6" name="Straight Arrow Connector 5"/>
          <p:cNvCxnSpPr>
            <a:endCxn id="51204" idx="0"/>
          </p:cNvCxnSpPr>
          <p:nvPr/>
        </p:nvCxnSpPr>
        <p:spPr>
          <a:xfrm rot="16200000" flipH="1">
            <a:off x="6461919" y="2763044"/>
            <a:ext cx="1655763" cy="1260475"/>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xmlns="" val="31278089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descr="hirsch1"/>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93675" y="620713"/>
            <a:ext cx="4090988" cy="6084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a:t>
            </a:r>
          </a:p>
        </p:txBody>
      </p:sp>
      <p:sp>
        <p:nvSpPr>
          <p:cNvPr id="52228" name="TextBox 3"/>
          <p:cNvSpPr txBox="1">
            <a:spLocks noChangeArrowheads="1"/>
          </p:cNvSpPr>
          <p:nvPr/>
        </p:nvSpPr>
        <p:spPr bwMode="auto">
          <a:xfrm>
            <a:off x="4356100" y="620713"/>
            <a:ext cx="1152525" cy="3079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Meconium</a:t>
            </a:r>
          </a:p>
        </p:txBody>
      </p:sp>
      <p:cxnSp>
        <p:nvCxnSpPr>
          <p:cNvPr id="5" name="Straight Arrow Connector 4"/>
          <p:cNvCxnSpPr>
            <a:endCxn id="52228" idx="1"/>
          </p:cNvCxnSpPr>
          <p:nvPr/>
        </p:nvCxnSpPr>
        <p:spPr>
          <a:xfrm flipV="1">
            <a:off x="971550" y="774700"/>
            <a:ext cx="3384550" cy="1790700"/>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52230" name="TextBox 9"/>
          <p:cNvSpPr txBox="1">
            <a:spLocks noChangeArrowheads="1"/>
          </p:cNvSpPr>
          <p:nvPr/>
        </p:nvSpPr>
        <p:spPr bwMode="auto">
          <a:xfrm>
            <a:off x="4356100" y="1052513"/>
            <a:ext cx="2952750" cy="5238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Filling defects &amp; dilated Descending &amp; Sigmoid Colon</a:t>
            </a:r>
          </a:p>
        </p:txBody>
      </p:sp>
      <p:sp>
        <p:nvSpPr>
          <p:cNvPr id="52231" name="TextBox 17"/>
          <p:cNvSpPr txBox="1">
            <a:spLocks noChangeArrowheads="1"/>
          </p:cNvSpPr>
          <p:nvPr/>
        </p:nvSpPr>
        <p:spPr bwMode="auto">
          <a:xfrm>
            <a:off x="4356100" y="1727200"/>
            <a:ext cx="1655763" cy="3079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Transition Zone </a:t>
            </a:r>
          </a:p>
        </p:txBody>
      </p:sp>
      <p:cxnSp>
        <p:nvCxnSpPr>
          <p:cNvPr id="19" name="Straight Arrow Connector 18"/>
          <p:cNvCxnSpPr>
            <a:endCxn id="52231" idx="1"/>
          </p:cNvCxnSpPr>
          <p:nvPr/>
        </p:nvCxnSpPr>
        <p:spPr>
          <a:xfrm flipV="1">
            <a:off x="1187450" y="1881188"/>
            <a:ext cx="3168650" cy="1908175"/>
          </a:xfrm>
          <a:prstGeom prst="straightConnector1">
            <a:avLst/>
          </a:prstGeom>
          <a:ln w="38100">
            <a:solidFill>
              <a:srgbClr val="000000"/>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24" name="Oval 23"/>
          <p:cNvSpPr/>
          <p:nvPr/>
        </p:nvSpPr>
        <p:spPr>
          <a:xfrm>
            <a:off x="922338" y="3644900"/>
            <a:ext cx="504825" cy="504825"/>
          </a:xfrm>
          <a:prstGeom prst="ellipse">
            <a:avLst/>
          </a:prstGeom>
          <a:solidFill>
            <a:srgbClr val="6666FF">
              <a:alpha val="20000"/>
            </a:srgbClr>
          </a:solidFill>
          <a:ln>
            <a:solidFill>
              <a:srgbClr val="4949BC">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FFFFF"/>
              </a:solidFill>
            </a:endParaRPr>
          </a:p>
        </p:txBody>
      </p:sp>
      <p:sp>
        <p:nvSpPr>
          <p:cNvPr id="52234" name="TextBox 26"/>
          <p:cNvSpPr txBox="1">
            <a:spLocks noChangeArrowheads="1"/>
          </p:cNvSpPr>
          <p:nvPr/>
        </p:nvSpPr>
        <p:spPr bwMode="auto">
          <a:xfrm>
            <a:off x="4500563" y="2852738"/>
            <a:ext cx="4175125" cy="1169987"/>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fontAlgn="base" hangingPunct="1">
              <a:spcBef>
                <a:spcPct val="0"/>
              </a:spcBef>
              <a:spcAft>
                <a:spcPct val="0"/>
              </a:spcAft>
            </a:pPr>
            <a:r>
              <a:rPr lang="en-US" sz="1400" b="1" u="sng" smtClean="0">
                <a:solidFill>
                  <a:srgbClr val="50E2DB"/>
                </a:solidFill>
              </a:rPr>
              <a:t>According to the Transition Zone</a:t>
            </a:r>
            <a:r>
              <a:rPr lang="en-US" sz="1400" b="1" smtClean="0">
                <a:solidFill>
                  <a:srgbClr val="50E2DB"/>
                </a:solidFill>
              </a:rPr>
              <a:t>:</a:t>
            </a:r>
          </a:p>
          <a:p>
            <a:pPr eaLnBrk="1" fontAlgn="base" hangingPunct="1">
              <a:spcBef>
                <a:spcPct val="0"/>
              </a:spcBef>
              <a:spcAft>
                <a:spcPct val="0"/>
              </a:spcAft>
            </a:pPr>
            <a:r>
              <a:rPr lang="en-US" sz="1400" b="1" smtClean="0">
                <a:solidFill>
                  <a:srgbClr val="50E2DB"/>
                </a:solidFill>
              </a:rPr>
              <a:t>Rectum </a:t>
            </a:r>
            <a:r>
              <a:rPr lang="en-US" sz="1400" b="1" smtClean="0">
                <a:solidFill>
                  <a:srgbClr val="50E2DB"/>
                </a:solidFill>
                <a:sym typeface="Wingdings" pitchFamily="2" charset="2"/>
              </a:rPr>
              <a:t> </a:t>
            </a:r>
            <a:r>
              <a:rPr lang="en-US" sz="1400" b="1" smtClean="0">
                <a:solidFill>
                  <a:srgbClr val="FF0000"/>
                </a:solidFill>
                <a:sym typeface="Wingdings" pitchFamily="2" charset="2"/>
              </a:rPr>
              <a:t>Ultra Short</a:t>
            </a:r>
          </a:p>
          <a:p>
            <a:pPr eaLnBrk="1" fontAlgn="base" hangingPunct="1">
              <a:spcBef>
                <a:spcPct val="0"/>
              </a:spcBef>
              <a:spcAft>
                <a:spcPct val="0"/>
              </a:spcAft>
            </a:pPr>
            <a:r>
              <a:rPr lang="en-US" sz="1400" b="1" smtClean="0">
                <a:solidFill>
                  <a:srgbClr val="50E2DB"/>
                </a:solidFill>
                <a:sym typeface="Wingdings" pitchFamily="2" charset="2"/>
              </a:rPr>
              <a:t>Rectosigmoid  </a:t>
            </a:r>
            <a:r>
              <a:rPr lang="en-US" sz="1400" b="1" smtClean="0">
                <a:solidFill>
                  <a:srgbClr val="FF0000"/>
                </a:solidFill>
                <a:sym typeface="Wingdings" pitchFamily="2" charset="2"/>
              </a:rPr>
              <a:t>Short</a:t>
            </a:r>
          </a:p>
          <a:p>
            <a:pPr eaLnBrk="1" fontAlgn="base" hangingPunct="1">
              <a:spcBef>
                <a:spcPct val="0"/>
              </a:spcBef>
              <a:spcAft>
                <a:spcPct val="0"/>
              </a:spcAft>
            </a:pPr>
            <a:r>
              <a:rPr lang="en-US" sz="1400" b="1" smtClean="0">
                <a:solidFill>
                  <a:srgbClr val="50E2DB"/>
                </a:solidFill>
                <a:sym typeface="Wingdings" pitchFamily="2" charset="2"/>
              </a:rPr>
              <a:t>Transverse Colon  </a:t>
            </a:r>
            <a:r>
              <a:rPr lang="en-US" sz="1400" b="1" smtClean="0">
                <a:solidFill>
                  <a:srgbClr val="FF0000"/>
                </a:solidFill>
                <a:sym typeface="Wingdings" pitchFamily="2" charset="2"/>
              </a:rPr>
              <a:t>Long</a:t>
            </a:r>
          </a:p>
          <a:p>
            <a:pPr eaLnBrk="1" fontAlgn="base" hangingPunct="1">
              <a:spcBef>
                <a:spcPct val="0"/>
              </a:spcBef>
              <a:spcAft>
                <a:spcPct val="0"/>
              </a:spcAft>
            </a:pPr>
            <a:r>
              <a:rPr lang="en-US" sz="1400" b="1" smtClean="0">
                <a:solidFill>
                  <a:srgbClr val="50E2DB"/>
                </a:solidFill>
                <a:sym typeface="Wingdings" pitchFamily="2" charset="2"/>
              </a:rPr>
              <a:t>Beginning of the Colon </a:t>
            </a:r>
            <a:r>
              <a:rPr lang="en-US" sz="1400" b="1" smtClean="0">
                <a:solidFill>
                  <a:srgbClr val="FF0000"/>
                </a:solidFill>
                <a:sym typeface="Wingdings" pitchFamily="2" charset="2"/>
              </a:rPr>
              <a:t>Total </a:t>
            </a:r>
            <a:r>
              <a:rPr lang="en-US" sz="1400" smtClean="0">
                <a:solidFill>
                  <a:srgbClr val="50E2DB"/>
                </a:solidFill>
                <a:sym typeface="Wingdings" pitchFamily="2" charset="2"/>
              </a:rPr>
              <a:t>(microcolon)</a:t>
            </a:r>
          </a:p>
        </p:txBody>
      </p:sp>
      <p:sp>
        <p:nvSpPr>
          <p:cNvPr id="52235" name="Rectangle 27"/>
          <p:cNvSpPr>
            <a:spLocks noChangeArrowheads="1"/>
          </p:cNvSpPr>
          <p:nvPr/>
        </p:nvSpPr>
        <p:spPr bwMode="auto">
          <a:xfrm>
            <a:off x="4321175" y="4076700"/>
            <a:ext cx="4787900" cy="15398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fontAlgn="base">
              <a:spcBef>
                <a:spcPct val="0"/>
              </a:spcBef>
              <a:spcAft>
                <a:spcPct val="0"/>
              </a:spcAft>
            </a:pPr>
            <a:r>
              <a:rPr lang="en-US" sz="1400" b="1" u="sng" smtClean="0">
                <a:solidFill>
                  <a:srgbClr val="50E2DB"/>
                </a:solidFill>
              </a:rPr>
              <a:t>DDx</a:t>
            </a:r>
            <a:r>
              <a:rPr lang="en-US" sz="1400" b="1" smtClean="0">
                <a:solidFill>
                  <a:srgbClr val="50E2DB"/>
                </a:solidFill>
              </a:rPr>
              <a:t>: </a:t>
            </a:r>
          </a:p>
          <a:p>
            <a:pPr algn="ctr" fontAlgn="base">
              <a:spcBef>
                <a:spcPct val="0"/>
              </a:spcBef>
              <a:spcAft>
                <a:spcPct val="0"/>
              </a:spcAft>
            </a:pPr>
            <a:r>
              <a:rPr lang="en-US" sz="1400" b="1" smtClean="0">
                <a:solidFill>
                  <a:srgbClr val="FF0000"/>
                </a:solidFill>
              </a:rPr>
              <a:t>Hirschsprung disease (HD) </a:t>
            </a:r>
            <a:r>
              <a:rPr lang="en-US" sz="1100" smtClean="0">
                <a:solidFill>
                  <a:srgbClr val="50E2DB"/>
                </a:solidFill>
              </a:rPr>
              <a:t>which is more definitively diagnosed by means of contrast enema examination, which can show the </a:t>
            </a:r>
            <a:r>
              <a:rPr lang="en-US" sz="1100" u="sng" smtClean="0">
                <a:solidFill>
                  <a:srgbClr val="50E2DB"/>
                </a:solidFill>
              </a:rPr>
              <a:t>presence of a transition zone</a:t>
            </a:r>
            <a:r>
              <a:rPr lang="en-US" sz="1100" smtClean="0">
                <a:solidFill>
                  <a:srgbClr val="50E2DB"/>
                </a:solidFill>
              </a:rPr>
              <a:t>, irregular contractions, mucosal irregularity, and delayed evacuation of contrast material, among other findings</a:t>
            </a:r>
          </a:p>
          <a:p>
            <a:pPr algn="ctr" fontAlgn="base">
              <a:spcBef>
                <a:spcPct val="0"/>
              </a:spcBef>
              <a:spcAft>
                <a:spcPct val="0"/>
              </a:spcAft>
            </a:pPr>
            <a:endParaRPr lang="en-US" sz="1100" smtClean="0">
              <a:solidFill>
                <a:srgbClr val="50E2DB"/>
              </a:solidFill>
            </a:endParaRPr>
          </a:p>
          <a:p>
            <a:pPr algn="ctr" fontAlgn="base">
              <a:spcBef>
                <a:spcPct val="0"/>
              </a:spcBef>
              <a:spcAft>
                <a:spcPct val="0"/>
              </a:spcAft>
            </a:pPr>
            <a:r>
              <a:rPr lang="en-US" sz="1100" smtClean="0">
                <a:solidFill>
                  <a:srgbClr val="50E2DB"/>
                </a:solidFill>
              </a:rPr>
              <a:t>Although the hallmark of the diagnosis is the presence of transition zone but it’s absence exclude the disease</a:t>
            </a:r>
          </a:p>
        </p:txBody>
      </p:sp>
      <p:sp>
        <p:nvSpPr>
          <p:cNvPr id="52236" name="TextBox 28"/>
          <p:cNvSpPr txBox="1">
            <a:spLocks noChangeArrowheads="1"/>
          </p:cNvSpPr>
          <p:nvPr/>
        </p:nvSpPr>
        <p:spPr bwMode="auto">
          <a:xfrm>
            <a:off x="4500563" y="2060575"/>
            <a:ext cx="4535487" cy="6000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100" smtClean="0">
                <a:solidFill>
                  <a:srgbClr val="50E2DB"/>
                </a:solidFill>
              </a:rPr>
              <a:t>is the term applied to the region in which a marked change in caliber occurs, with the dilated, normal colon above and the narrowed, aganglionic colon below</a:t>
            </a:r>
          </a:p>
        </p:txBody>
      </p:sp>
      <p:sp>
        <p:nvSpPr>
          <p:cNvPr id="52237" name="Rectangle 29"/>
          <p:cNvSpPr>
            <a:spLocks noChangeArrowheads="1"/>
          </p:cNvSpPr>
          <p:nvPr/>
        </p:nvSpPr>
        <p:spPr bwMode="auto">
          <a:xfrm>
            <a:off x="5148263" y="6443663"/>
            <a:ext cx="3997325" cy="43021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fontAlgn="base">
              <a:spcBef>
                <a:spcPct val="0"/>
              </a:spcBef>
              <a:spcAft>
                <a:spcPct val="0"/>
              </a:spcAft>
            </a:pPr>
            <a:r>
              <a:rPr lang="en-US" sz="1100" smtClean="0">
                <a:solidFill>
                  <a:srgbClr val="50E2DB"/>
                </a:solidFill>
              </a:rPr>
              <a:t>For more info visit:</a:t>
            </a:r>
          </a:p>
          <a:p>
            <a:pPr algn="ctr" fontAlgn="base">
              <a:spcBef>
                <a:spcPct val="0"/>
              </a:spcBef>
              <a:spcAft>
                <a:spcPct val="0"/>
              </a:spcAft>
            </a:pPr>
            <a:r>
              <a:rPr lang="en-US" sz="1100" smtClean="0">
                <a:solidFill>
                  <a:srgbClr val="50E2DB"/>
                </a:solidFill>
              </a:rPr>
              <a:t>http://emedicine.medscape.com/article/409150-imaging</a:t>
            </a:r>
          </a:p>
        </p:txBody>
      </p:sp>
    </p:spTree>
    <p:extLst>
      <p:ext uri="{BB962C8B-B14F-4D97-AF65-F5344CB8AC3E}">
        <p14:creationId xmlns:p14="http://schemas.microsoft.com/office/powerpoint/2010/main" xmlns="" val="38704369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85294"/>
          <a:stretch/>
        </p:blipFill>
        <p:spPr bwMode="auto">
          <a:xfrm>
            <a:off x="685800" y="381000"/>
            <a:ext cx="77724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 name="Picture 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654" t="31347" r="-654" b="7083"/>
          <a:stretch/>
        </p:blipFill>
        <p:spPr bwMode="auto">
          <a:xfrm>
            <a:off x="762000" y="2209800"/>
            <a:ext cx="7772400" cy="32802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664972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22"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5837"/>
          <a:stretch/>
        </p:blipFill>
        <p:spPr bwMode="auto">
          <a:xfrm>
            <a:off x="210327" y="166844"/>
            <a:ext cx="8781273" cy="66149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33733873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1746"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4595"/>
          <a:stretch/>
        </p:blipFill>
        <p:spPr bwMode="auto">
          <a:xfrm>
            <a:off x="184128" y="76200"/>
            <a:ext cx="8785686" cy="6705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5673666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71786" t="46577" r="14107" b="31101"/>
          <a:stretch/>
        </p:blipFill>
        <p:spPr bwMode="auto">
          <a:xfrm>
            <a:off x="1981200" y="76200"/>
            <a:ext cx="5257800" cy="66554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97582985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2770"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4483"/>
          <a:stretch/>
        </p:blipFill>
        <p:spPr bwMode="auto">
          <a:xfrm>
            <a:off x="152400" y="91639"/>
            <a:ext cx="8854907" cy="67663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72751928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379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4762"/>
          <a:stretch/>
        </p:blipFill>
        <p:spPr bwMode="auto">
          <a:xfrm>
            <a:off x="123825" y="76200"/>
            <a:ext cx="8791575" cy="66983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52512090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4818"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6622"/>
          <a:stretch/>
        </p:blipFill>
        <p:spPr bwMode="auto">
          <a:xfrm>
            <a:off x="76200" y="99106"/>
            <a:ext cx="8945758" cy="66826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1743839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5842"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4464"/>
          <a:stretch/>
        </p:blipFill>
        <p:spPr bwMode="auto">
          <a:xfrm>
            <a:off x="228600" y="152400"/>
            <a:ext cx="8610600" cy="65809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64649004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6866"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5729"/>
          <a:stretch/>
        </p:blipFill>
        <p:spPr bwMode="auto">
          <a:xfrm>
            <a:off x="76200" y="76200"/>
            <a:ext cx="8922978" cy="67294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86443775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7890"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5614"/>
          <a:stretch/>
        </p:blipFill>
        <p:spPr bwMode="auto">
          <a:xfrm>
            <a:off x="110972" y="76200"/>
            <a:ext cx="8880628" cy="6705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40281647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8914"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4828"/>
          <a:stretch/>
        </p:blipFill>
        <p:spPr bwMode="auto">
          <a:xfrm>
            <a:off x="184383" y="76200"/>
            <a:ext cx="8807217" cy="6705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767600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9938"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4629"/>
          <a:stretch/>
        </p:blipFill>
        <p:spPr bwMode="auto">
          <a:xfrm>
            <a:off x="152400" y="76200"/>
            <a:ext cx="8809608" cy="67214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69224595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62"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6311"/>
          <a:stretch/>
        </p:blipFill>
        <p:spPr bwMode="auto">
          <a:xfrm>
            <a:off x="122160" y="134059"/>
            <a:ext cx="8869440" cy="66477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13521202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1986"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5277"/>
          <a:stretch/>
        </p:blipFill>
        <p:spPr bwMode="auto">
          <a:xfrm>
            <a:off x="152400" y="76200"/>
            <a:ext cx="8848933" cy="6705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3403444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17143" t="14137" r="16428" b="12501"/>
          <a:stretch/>
        </p:blipFill>
        <p:spPr bwMode="auto">
          <a:xfrm>
            <a:off x="914400" y="100605"/>
            <a:ext cx="7543800" cy="66650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44097664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3010"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5484"/>
          <a:stretch/>
        </p:blipFill>
        <p:spPr bwMode="auto">
          <a:xfrm>
            <a:off x="131897" y="82687"/>
            <a:ext cx="8859703" cy="669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98084521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4034"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4985"/>
          <a:stretch/>
        </p:blipFill>
        <p:spPr bwMode="auto">
          <a:xfrm>
            <a:off x="169825" y="76200"/>
            <a:ext cx="8821775" cy="6705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09431950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5058"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5831"/>
          <a:stretch/>
        </p:blipFill>
        <p:spPr bwMode="auto">
          <a:xfrm>
            <a:off x="131528" y="106996"/>
            <a:ext cx="8860072" cy="66748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52760887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6082"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5045"/>
          <a:stretch/>
        </p:blipFill>
        <p:spPr bwMode="auto">
          <a:xfrm>
            <a:off x="228600" y="119397"/>
            <a:ext cx="8763000" cy="66567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0009843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710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5436"/>
          <a:stretch/>
        </p:blipFill>
        <p:spPr bwMode="auto">
          <a:xfrm>
            <a:off x="239098" y="152400"/>
            <a:ext cx="8752502" cy="66213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54786167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8130"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5120"/>
          <a:stretch/>
        </p:blipFill>
        <p:spPr bwMode="auto">
          <a:xfrm>
            <a:off x="159657" y="91807"/>
            <a:ext cx="8755743" cy="6645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6652384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9154"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5953"/>
          <a:stretch/>
        </p:blipFill>
        <p:spPr bwMode="auto">
          <a:xfrm>
            <a:off x="152400" y="76200"/>
            <a:ext cx="8887427" cy="66867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704999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0178"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4762"/>
          <a:stretch/>
        </p:blipFill>
        <p:spPr bwMode="auto">
          <a:xfrm>
            <a:off x="152400" y="76200"/>
            <a:ext cx="8801100" cy="6705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06484855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3250"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5729"/>
          <a:stretch/>
        </p:blipFill>
        <p:spPr bwMode="auto">
          <a:xfrm>
            <a:off x="152400" y="76200"/>
            <a:ext cx="8821938" cy="6653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48592104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4274"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4916"/>
          <a:stretch/>
        </p:blipFill>
        <p:spPr bwMode="auto">
          <a:xfrm>
            <a:off x="152400" y="92541"/>
            <a:ext cx="8793837" cy="66892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0940465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achalasia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916238" y="1125538"/>
            <a:ext cx="3349625" cy="464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 name="Straight Arrow Connector 2"/>
          <p:cNvCxnSpPr>
            <a:endCxn id="21508" idx="1"/>
          </p:cNvCxnSpPr>
          <p:nvPr/>
        </p:nvCxnSpPr>
        <p:spPr>
          <a:xfrm flipV="1">
            <a:off x="5651500" y="1927225"/>
            <a:ext cx="1152525" cy="493713"/>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1508" name="TextBox 7"/>
          <p:cNvSpPr txBox="1">
            <a:spLocks noChangeArrowheads="1"/>
          </p:cNvSpPr>
          <p:nvPr/>
        </p:nvSpPr>
        <p:spPr bwMode="auto">
          <a:xfrm>
            <a:off x="6804025" y="1773238"/>
            <a:ext cx="1152525" cy="3079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Esophagus</a:t>
            </a:r>
            <a:endParaRPr lang="en-US" sz="1400" smtClean="0">
              <a:solidFill>
                <a:srgbClr val="50E2DB"/>
              </a:solidFill>
            </a:endParaRPr>
          </a:p>
        </p:txBody>
      </p:sp>
      <p:sp>
        <p:nvSpPr>
          <p:cNvPr id="7" name="TextBox 6"/>
          <p:cNvSpPr txBox="1">
            <a:spLocks noChangeArrowheads="1"/>
          </p:cNvSpPr>
          <p:nvPr/>
        </p:nvSpPr>
        <p:spPr bwMode="auto">
          <a:xfrm>
            <a:off x="539750"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Swallow, Single Contrast</a:t>
            </a:r>
            <a:endParaRPr lang="en-US" sz="2800"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endParaRPr>
          </a:p>
        </p:txBody>
      </p:sp>
      <p:cxnSp>
        <p:nvCxnSpPr>
          <p:cNvPr id="8" name="Straight Arrow Connector 7"/>
          <p:cNvCxnSpPr>
            <a:endCxn id="21511" idx="1"/>
          </p:cNvCxnSpPr>
          <p:nvPr/>
        </p:nvCxnSpPr>
        <p:spPr>
          <a:xfrm flipV="1">
            <a:off x="5508625" y="4194175"/>
            <a:ext cx="1150938" cy="387350"/>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1511" name="TextBox 7"/>
          <p:cNvSpPr txBox="1">
            <a:spLocks noChangeArrowheads="1"/>
          </p:cNvSpPr>
          <p:nvPr/>
        </p:nvSpPr>
        <p:spPr bwMode="auto">
          <a:xfrm>
            <a:off x="6659563" y="3933825"/>
            <a:ext cx="1368425" cy="5222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Proximal</a:t>
            </a:r>
          </a:p>
          <a:p>
            <a:pPr algn="ctr" eaLnBrk="1" fontAlgn="base" hangingPunct="1">
              <a:spcBef>
                <a:spcPct val="0"/>
              </a:spcBef>
              <a:spcAft>
                <a:spcPct val="0"/>
              </a:spcAft>
            </a:pPr>
            <a:r>
              <a:rPr lang="en-US" sz="1400" b="1" smtClean="0">
                <a:solidFill>
                  <a:srgbClr val="50E2DB"/>
                </a:solidFill>
              </a:rPr>
              <a:t>Dilatations</a:t>
            </a:r>
            <a:endParaRPr lang="en-US" sz="1400" smtClean="0">
              <a:solidFill>
                <a:srgbClr val="50E2DB"/>
              </a:solidFill>
            </a:endParaRPr>
          </a:p>
        </p:txBody>
      </p:sp>
      <p:cxnSp>
        <p:nvCxnSpPr>
          <p:cNvPr id="11" name="Straight Arrow Connector 10"/>
          <p:cNvCxnSpPr>
            <a:endCxn id="21513" idx="3"/>
          </p:cNvCxnSpPr>
          <p:nvPr/>
        </p:nvCxnSpPr>
        <p:spPr>
          <a:xfrm rot="10800000">
            <a:off x="2520950" y="4914900"/>
            <a:ext cx="1403350" cy="530225"/>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1513" name="TextBox 7"/>
          <p:cNvSpPr txBox="1">
            <a:spLocks noChangeArrowheads="1"/>
          </p:cNvSpPr>
          <p:nvPr/>
        </p:nvSpPr>
        <p:spPr bwMode="auto">
          <a:xfrm>
            <a:off x="1152525" y="4652963"/>
            <a:ext cx="1368425" cy="5238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Narrowing </a:t>
            </a:r>
            <a:r>
              <a:rPr lang="en-US" sz="1400" smtClean="0">
                <a:solidFill>
                  <a:srgbClr val="50E2DB"/>
                </a:solidFill>
              </a:rPr>
              <a:t>(Stricture)</a:t>
            </a:r>
          </a:p>
        </p:txBody>
      </p:sp>
      <p:cxnSp>
        <p:nvCxnSpPr>
          <p:cNvPr id="15" name="Straight Arrow Connector 14"/>
          <p:cNvCxnSpPr>
            <a:endCxn id="21515" idx="0"/>
          </p:cNvCxnSpPr>
          <p:nvPr/>
        </p:nvCxnSpPr>
        <p:spPr>
          <a:xfrm rot="5400000">
            <a:off x="3901281" y="5755482"/>
            <a:ext cx="404813" cy="215900"/>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sp>
        <p:nvSpPr>
          <p:cNvPr id="21515" name="TextBox 7"/>
          <p:cNvSpPr txBox="1">
            <a:spLocks noChangeArrowheads="1"/>
          </p:cNvSpPr>
          <p:nvPr/>
        </p:nvSpPr>
        <p:spPr bwMode="auto">
          <a:xfrm>
            <a:off x="3203575" y="6065838"/>
            <a:ext cx="1584325" cy="5238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Bird Peak Sign</a:t>
            </a:r>
          </a:p>
          <a:p>
            <a:pPr algn="ctr" eaLnBrk="1" fontAlgn="base" hangingPunct="1">
              <a:spcBef>
                <a:spcPct val="0"/>
              </a:spcBef>
              <a:spcAft>
                <a:spcPct val="0"/>
              </a:spcAft>
            </a:pPr>
            <a:r>
              <a:rPr lang="en-US" sz="1400" b="1" u="sng" smtClean="0">
                <a:solidFill>
                  <a:srgbClr val="50E2DB"/>
                </a:solidFill>
              </a:rPr>
              <a:t>DDx</a:t>
            </a:r>
            <a:r>
              <a:rPr lang="en-US" sz="1400" b="1" smtClean="0">
                <a:solidFill>
                  <a:srgbClr val="50E2DB"/>
                </a:solidFill>
              </a:rPr>
              <a:t>: </a:t>
            </a:r>
            <a:r>
              <a:rPr lang="en-US" sz="1400" b="1" smtClean="0">
                <a:solidFill>
                  <a:srgbClr val="FF0000"/>
                </a:solidFill>
              </a:rPr>
              <a:t>Achalasia</a:t>
            </a:r>
            <a:endParaRPr lang="en-US" sz="1400" smtClean="0">
              <a:solidFill>
                <a:srgbClr val="FF0000"/>
              </a:solidFill>
            </a:endParaRPr>
          </a:p>
        </p:txBody>
      </p:sp>
      <p:sp>
        <p:nvSpPr>
          <p:cNvPr id="20" name="Oval 19"/>
          <p:cNvSpPr/>
          <p:nvPr/>
        </p:nvSpPr>
        <p:spPr>
          <a:xfrm>
            <a:off x="3851275" y="4724400"/>
            <a:ext cx="1081088" cy="1008063"/>
          </a:xfrm>
          <a:prstGeom prst="ellipse">
            <a:avLst/>
          </a:prstGeom>
          <a:solidFill>
            <a:srgbClr val="6666FF">
              <a:alpha val="20000"/>
            </a:srgbClr>
          </a:solidFill>
          <a:ln>
            <a:solidFill>
              <a:srgbClr val="4949BC">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FFFFF"/>
              </a:solidFill>
            </a:endParaRPr>
          </a:p>
        </p:txBody>
      </p:sp>
    </p:spTree>
    <p:extLst>
      <p:ext uri="{BB962C8B-B14F-4D97-AF65-F5344CB8AC3E}">
        <p14:creationId xmlns:p14="http://schemas.microsoft.com/office/powerpoint/2010/main" xmlns="" val="351264930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5298"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4977"/>
          <a:stretch/>
        </p:blipFill>
        <p:spPr bwMode="auto">
          <a:xfrm>
            <a:off x="152400" y="76200"/>
            <a:ext cx="8839200" cy="67194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68081614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6322"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7115"/>
          <a:stretch/>
        </p:blipFill>
        <p:spPr bwMode="auto">
          <a:xfrm>
            <a:off x="55078" y="84638"/>
            <a:ext cx="9012722" cy="6697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98533595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7346"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6774"/>
          <a:stretch/>
        </p:blipFill>
        <p:spPr bwMode="auto">
          <a:xfrm>
            <a:off x="152400" y="158788"/>
            <a:ext cx="8880316" cy="66230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87210474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8370"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4974"/>
          <a:stretch/>
        </p:blipFill>
        <p:spPr bwMode="auto">
          <a:xfrm>
            <a:off x="228600" y="136849"/>
            <a:ext cx="8741010" cy="66449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84101044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42"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5348"/>
          <a:stretch/>
        </p:blipFill>
        <p:spPr bwMode="auto">
          <a:xfrm>
            <a:off x="152400" y="54222"/>
            <a:ext cx="8884694" cy="67275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63870751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3490"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5462"/>
          <a:stretch/>
        </p:blipFill>
        <p:spPr bwMode="auto">
          <a:xfrm>
            <a:off x="164254" y="105656"/>
            <a:ext cx="8827346" cy="66761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6242944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4514"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4822"/>
          <a:stretch/>
        </p:blipFill>
        <p:spPr bwMode="auto">
          <a:xfrm>
            <a:off x="152400" y="90897"/>
            <a:ext cx="8820392" cy="67160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86814808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5538"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5899"/>
          <a:stretch/>
        </p:blipFill>
        <p:spPr bwMode="auto">
          <a:xfrm>
            <a:off x="103496" y="73631"/>
            <a:ext cx="8910850" cy="67081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91558931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6562"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5230"/>
          <a:stretch/>
        </p:blipFill>
        <p:spPr bwMode="auto">
          <a:xfrm>
            <a:off x="147003" y="76200"/>
            <a:ext cx="8844597" cy="6705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04121592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7586"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5953"/>
          <a:stretch/>
        </p:blipFill>
        <p:spPr bwMode="auto">
          <a:xfrm>
            <a:off x="155294" y="76200"/>
            <a:ext cx="8912506" cy="6705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608790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Rectangle 5"/>
          <p:cNvSpPr>
            <a:spLocks noGrp="1" noChangeArrowheads="1"/>
          </p:cNvSpPr>
          <p:nvPr>
            <p:ph type="title"/>
          </p:nvPr>
        </p:nvSpPr>
        <p:spPr/>
        <p:txBody>
          <a:bodyPr/>
          <a:lstStyle/>
          <a:p>
            <a:pPr algn="ctr" eaLnBrk="1" hangingPunct="1">
              <a:defRPr/>
            </a:pPr>
            <a:r>
              <a:rPr lang="en-US" sz="2800" dirty="0" smtClean="0"/>
              <a:t>        Lower Esophagus</a:t>
            </a:r>
          </a:p>
        </p:txBody>
      </p:sp>
      <p:pic>
        <p:nvPicPr>
          <p:cNvPr id="22531" name="Picture 6" descr="esodiag3"/>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a:xfrm>
            <a:off x="2843213" y="1196975"/>
            <a:ext cx="4176712" cy="5445125"/>
          </a:xfrm>
          <a:noFill/>
          <a:extLst>
            <a:ext uri="{909E8E84-426E-40DD-AFC4-6F175D3DCCD1}">
              <a14:hiddenFill xmlns:a14="http://schemas.microsoft.com/office/drawing/2010/main" xmlns="">
                <a:solidFill>
                  <a:srgbClr val="FFFFFF"/>
                </a:solidFill>
              </a14:hiddenFill>
            </a:ext>
          </a:extLst>
        </p:spPr>
      </p:pic>
      <p:sp>
        <p:nvSpPr>
          <p:cNvPr id="4" name="TextBox 3"/>
          <p:cNvSpPr txBox="1">
            <a:spLocks noChangeArrowheads="1"/>
          </p:cNvSpPr>
          <p:nvPr/>
        </p:nvSpPr>
        <p:spPr bwMode="auto">
          <a:xfrm>
            <a:off x="539750"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Swallow, Single Contrast</a:t>
            </a:r>
            <a:endParaRPr lang="en-US" sz="2800"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endParaRPr>
          </a:p>
        </p:txBody>
      </p:sp>
      <p:cxnSp>
        <p:nvCxnSpPr>
          <p:cNvPr id="5" name="Straight Arrow Connector 4"/>
          <p:cNvCxnSpPr>
            <a:endCxn id="22534" idx="3"/>
          </p:cNvCxnSpPr>
          <p:nvPr/>
        </p:nvCxnSpPr>
        <p:spPr>
          <a:xfrm rot="10800000" flipV="1">
            <a:off x="2195513" y="3716338"/>
            <a:ext cx="2447925" cy="119062"/>
          </a:xfrm>
          <a:prstGeom prst="straightConnector1">
            <a:avLst/>
          </a:prstGeom>
          <a:ln w="3175">
            <a:solidFill>
              <a:srgbClr val="00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2534" name="TextBox 7"/>
          <p:cNvSpPr txBox="1">
            <a:spLocks noChangeArrowheads="1"/>
          </p:cNvSpPr>
          <p:nvPr/>
        </p:nvSpPr>
        <p:spPr bwMode="auto">
          <a:xfrm>
            <a:off x="827088" y="3573463"/>
            <a:ext cx="1368425" cy="52228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Proximal</a:t>
            </a:r>
          </a:p>
          <a:p>
            <a:pPr algn="ctr" eaLnBrk="1" fontAlgn="base" hangingPunct="1">
              <a:spcBef>
                <a:spcPct val="0"/>
              </a:spcBef>
              <a:spcAft>
                <a:spcPct val="0"/>
              </a:spcAft>
            </a:pPr>
            <a:r>
              <a:rPr lang="en-US" sz="1400" b="1" smtClean="0">
                <a:solidFill>
                  <a:srgbClr val="50E2DB"/>
                </a:solidFill>
              </a:rPr>
              <a:t>Dilatations</a:t>
            </a:r>
            <a:endParaRPr lang="en-US" sz="1400" smtClean="0">
              <a:solidFill>
                <a:srgbClr val="50E2DB"/>
              </a:solidFill>
            </a:endParaRPr>
          </a:p>
        </p:txBody>
      </p:sp>
      <p:cxnSp>
        <p:nvCxnSpPr>
          <p:cNvPr id="12" name="Straight Arrow Connector 11"/>
          <p:cNvCxnSpPr>
            <a:endCxn id="22536" idx="3"/>
          </p:cNvCxnSpPr>
          <p:nvPr/>
        </p:nvCxnSpPr>
        <p:spPr>
          <a:xfrm rot="10800000" flipV="1">
            <a:off x="2268538" y="4508500"/>
            <a:ext cx="3095625" cy="334963"/>
          </a:xfrm>
          <a:prstGeom prst="straightConnector1">
            <a:avLst/>
          </a:prstGeom>
          <a:ln w="3175">
            <a:solidFill>
              <a:srgbClr val="00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2536" name="TextBox 7"/>
          <p:cNvSpPr txBox="1">
            <a:spLocks noChangeArrowheads="1"/>
          </p:cNvSpPr>
          <p:nvPr/>
        </p:nvSpPr>
        <p:spPr bwMode="auto">
          <a:xfrm>
            <a:off x="900113" y="4581525"/>
            <a:ext cx="1368425" cy="5222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Distal Narrowing</a:t>
            </a:r>
            <a:endParaRPr lang="en-US" sz="1400" smtClean="0">
              <a:solidFill>
                <a:srgbClr val="50E2DB"/>
              </a:solidFill>
            </a:endParaRPr>
          </a:p>
        </p:txBody>
      </p:sp>
      <p:sp>
        <p:nvSpPr>
          <p:cNvPr id="15" name="TextBox 7"/>
          <p:cNvSpPr txBox="1">
            <a:spLocks noChangeArrowheads="1"/>
          </p:cNvSpPr>
          <p:nvPr/>
        </p:nvSpPr>
        <p:spPr bwMode="auto">
          <a:xfrm>
            <a:off x="7308850" y="2060575"/>
            <a:ext cx="1835150" cy="815975"/>
          </a:xfrm>
          <a:prstGeom prst="rect">
            <a:avLst/>
          </a:prstGeom>
          <a:solidFill>
            <a:schemeClr val="bg1"/>
          </a:solidFill>
          <a:ln w="9525">
            <a:noFill/>
            <a:miter lim="800000"/>
            <a:headEnd/>
            <a:tailEnd/>
          </a:ln>
        </p:spPr>
        <p:txBody>
          <a:bodyPr>
            <a:spAutoFit/>
          </a:bodyPr>
          <a:lstStyle/>
          <a:p>
            <a:pPr algn="ctr" fontAlgn="base">
              <a:spcBef>
                <a:spcPct val="0"/>
              </a:spcBef>
              <a:spcAft>
                <a:spcPct val="0"/>
              </a:spcAft>
              <a:defRPr/>
            </a:pPr>
            <a:r>
              <a:rPr lang="en-US" sz="1400" b="1" dirty="0">
                <a:solidFill>
                  <a:srgbClr val="50E2DB"/>
                </a:solidFill>
              </a:rPr>
              <a:t>Benign Stricture:</a:t>
            </a:r>
          </a:p>
          <a:p>
            <a:pPr algn="ctr" fontAlgn="base">
              <a:spcBef>
                <a:spcPct val="0"/>
              </a:spcBef>
              <a:spcAft>
                <a:spcPct val="0"/>
              </a:spcAft>
              <a:defRPr/>
            </a:pPr>
            <a:r>
              <a:rPr lang="en-US" sz="1100" dirty="0">
                <a:solidFill>
                  <a:srgbClr val="50E2DB"/>
                </a:solidFill>
              </a:rPr>
              <a:t>The transitional Zone looks smooth and free of filling defects</a:t>
            </a:r>
            <a:endParaRPr lang="en-US" sz="1050" dirty="0">
              <a:solidFill>
                <a:srgbClr val="50E2DB"/>
              </a:solidFill>
            </a:endParaRPr>
          </a:p>
        </p:txBody>
      </p:sp>
    </p:spTree>
    <p:extLst>
      <p:ext uri="{BB962C8B-B14F-4D97-AF65-F5344CB8AC3E}">
        <p14:creationId xmlns:p14="http://schemas.microsoft.com/office/powerpoint/2010/main" xmlns="" val="301174179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8610"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6395"/>
          <a:stretch/>
        </p:blipFill>
        <p:spPr bwMode="auto">
          <a:xfrm>
            <a:off x="150987" y="152400"/>
            <a:ext cx="8852851" cy="6629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50326629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9635" name="Picture 3"/>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5238"/>
          <a:stretch/>
        </p:blipFill>
        <p:spPr bwMode="auto">
          <a:xfrm>
            <a:off x="110278" y="76200"/>
            <a:ext cx="8881322" cy="6732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55973240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0658"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5348"/>
          <a:stretch/>
        </p:blipFill>
        <p:spPr bwMode="auto">
          <a:xfrm>
            <a:off x="178993" y="115398"/>
            <a:ext cx="8812607" cy="66729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16546738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682"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5523"/>
          <a:stretch/>
        </p:blipFill>
        <p:spPr bwMode="auto">
          <a:xfrm>
            <a:off x="157089" y="76200"/>
            <a:ext cx="8910711" cy="67348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70359236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2706"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6746"/>
          <a:stretch/>
        </p:blipFill>
        <p:spPr bwMode="auto">
          <a:xfrm>
            <a:off x="76200" y="76200"/>
            <a:ext cx="8988358" cy="6705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28245824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3730"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6598"/>
          <a:stretch/>
        </p:blipFill>
        <p:spPr bwMode="auto">
          <a:xfrm>
            <a:off x="137416" y="126481"/>
            <a:ext cx="8854184" cy="66159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12028748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475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5896"/>
          <a:stretch/>
        </p:blipFill>
        <p:spPr bwMode="auto">
          <a:xfrm>
            <a:off x="152400" y="166914"/>
            <a:ext cx="8786641" cy="6614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68261217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5778"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5322"/>
          <a:stretch/>
        </p:blipFill>
        <p:spPr bwMode="auto">
          <a:xfrm>
            <a:off x="161980" y="76200"/>
            <a:ext cx="8829620" cy="66877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88678320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رسم تخطيطي 3"/>
          <p:cNvGraphicFramePr/>
          <p:nvPr/>
        </p:nvGraphicFramePr>
        <p:xfrm>
          <a:off x="457200" y="762000"/>
          <a:ext cx="8458200" cy="5638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Dscn00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281113" y="549275"/>
            <a:ext cx="6583362" cy="5761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a:spLocks noChangeArrowheads="1"/>
          </p:cNvSpPr>
          <p:nvPr/>
        </p:nvSpPr>
        <p:spPr bwMode="auto">
          <a:xfrm>
            <a:off x="539750"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Swallow, Single Contrast</a:t>
            </a:r>
            <a:endParaRPr lang="en-US" sz="2800"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endParaRPr>
          </a:p>
        </p:txBody>
      </p:sp>
      <p:sp>
        <p:nvSpPr>
          <p:cNvPr id="4" name="TextBox 7"/>
          <p:cNvSpPr txBox="1">
            <a:spLocks noChangeArrowheads="1"/>
          </p:cNvSpPr>
          <p:nvPr/>
        </p:nvSpPr>
        <p:spPr bwMode="auto">
          <a:xfrm>
            <a:off x="6875463" y="1268413"/>
            <a:ext cx="2268537" cy="815975"/>
          </a:xfrm>
          <a:prstGeom prst="rect">
            <a:avLst/>
          </a:prstGeom>
          <a:solidFill>
            <a:schemeClr val="bg1"/>
          </a:solidFill>
          <a:ln w="9525">
            <a:noFill/>
            <a:miter lim="800000"/>
            <a:headEnd/>
            <a:tailEnd/>
          </a:ln>
        </p:spPr>
        <p:txBody>
          <a:bodyPr>
            <a:spAutoFit/>
          </a:bodyPr>
          <a:lstStyle/>
          <a:p>
            <a:pPr algn="ctr" fontAlgn="base">
              <a:spcBef>
                <a:spcPct val="0"/>
              </a:spcBef>
              <a:spcAft>
                <a:spcPct val="0"/>
              </a:spcAft>
              <a:defRPr/>
            </a:pPr>
            <a:r>
              <a:rPr lang="en-US" sz="1400" b="1" dirty="0">
                <a:solidFill>
                  <a:srgbClr val="50E2DB"/>
                </a:solidFill>
              </a:rPr>
              <a:t>Malignant Stricture:</a:t>
            </a:r>
          </a:p>
          <a:p>
            <a:pPr algn="ctr" fontAlgn="base">
              <a:spcBef>
                <a:spcPct val="0"/>
              </a:spcBef>
              <a:spcAft>
                <a:spcPct val="0"/>
              </a:spcAft>
              <a:buFontTx/>
              <a:buChar char="-"/>
              <a:defRPr/>
            </a:pPr>
            <a:r>
              <a:rPr lang="en-US" sz="1100" dirty="0">
                <a:solidFill>
                  <a:srgbClr val="50E2DB"/>
                </a:solidFill>
              </a:rPr>
              <a:t>The transitional Zone looks Irregular &amp; ill defined </a:t>
            </a:r>
          </a:p>
          <a:p>
            <a:pPr algn="ctr" fontAlgn="base">
              <a:spcBef>
                <a:spcPct val="0"/>
              </a:spcBef>
              <a:spcAft>
                <a:spcPct val="0"/>
              </a:spcAft>
              <a:buFontTx/>
              <a:buChar char="-"/>
              <a:defRPr/>
            </a:pPr>
            <a:r>
              <a:rPr lang="en-US" sz="1100" dirty="0">
                <a:solidFill>
                  <a:srgbClr val="50E2DB"/>
                </a:solidFill>
              </a:rPr>
              <a:t> Presence of many filling defects</a:t>
            </a:r>
            <a:endParaRPr lang="en-US" sz="1050" dirty="0">
              <a:solidFill>
                <a:srgbClr val="50E2DB"/>
              </a:solidFill>
            </a:endParaRPr>
          </a:p>
        </p:txBody>
      </p:sp>
      <p:cxnSp>
        <p:nvCxnSpPr>
          <p:cNvPr id="5" name="Straight Arrow Connector 4"/>
          <p:cNvCxnSpPr>
            <a:endCxn id="23558" idx="3"/>
          </p:cNvCxnSpPr>
          <p:nvPr/>
        </p:nvCxnSpPr>
        <p:spPr>
          <a:xfrm rot="10800000">
            <a:off x="1187450" y="3636963"/>
            <a:ext cx="1081088" cy="61912"/>
          </a:xfrm>
          <a:prstGeom prst="straightConnector1">
            <a:avLst/>
          </a:prstGeom>
          <a:ln w="3175">
            <a:solidFill>
              <a:srgbClr val="00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3558" name="TextBox 7"/>
          <p:cNvSpPr txBox="1">
            <a:spLocks noChangeArrowheads="1"/>
          </p:cNvSpPr>
          <p:nvPr/>
        </p:nvSpPr>
        <p:spPr bwMode="auto">
          <a:xfrm>
            <a:off x="0" y="3267075"/>
            <a:ext cx="1187450" cy="7381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u="sng" smtClean="0">
                <a:solidFill>
                  <a:srgbClr val="50E2DB"/>
                </a:solidFill>
              </a:rPr>
              <a:t>DDx:</a:t>
            </a:r>
          </a:p>
          <a:p>
            <a:pPr algn="ctr" eaLnBrk="1" fontAlgn="base" hangingPunct="1">
              <a:spcBef>
                <a:spcPct val="0"/>
              </a:spcBef>
              <a:spcAft>
                <a:spcPct val="0"/>
              </a:spcAft>
            </a:pPr>
            <a:r>
              <a:rPr lang="en-US" sz="1400" b="1" smtClean="0">
                <a:solidFill>
                  <a:srgbClr val="FF0000"/>
                </a:solidFill>
              </a:rPr>
              <a:t>Adeno CA</a:t>
            </a:r>
          </a:p>
          <a:p>
            <a:pPr algn="ctr" eaLnBrk="1" fontAlgn="base" hangingPunct="1">
              <a:spcBef>
                <a:spcPct val="0"/>
              </a:spcBef>
              <a:spcAft>
                <a:spcPct val="0"/>
              </a:spcAft>
            </a:pPr>
            <a:r>
              <a:rPr lang="en-US" sz="1400" b="1" smtClean="0">
                <a:solidFill>
                  <a:srgbClr val="FF0000"/>
                </a:solidFill>
              </a:rPr>
              <a:t>Sq. Cell CA</a:t>
            </a:r>
          </a:p>
        </p:txBody>
      </p:sp>
      <p:cxnSp>
        <p:nvCxnSpPr>
          <p:cNvPr id="13" name="Straight Arrow Connector 12"/>
          <p:cNvCxnSpPr>
            <a:endCxn id="23560" idx="3"/>
          </p:cNvCxnSpPr>
          <p:nvPr/>
        </p:nvCxnSpPr>
        <p:spPr>
          <a:xfrm rot="10800000" flipV="1">
            <a:off x="1368425" y="4508500"/>
            <a:ext cx="900113" cy="298450"/>
          </a:xfrm>
          <a:prstGeom prst="straightConnector1">
            <a:avLst/>
          </a:prstGeom>
          <a:ln w="3175">
            <a:solidFill>
              <a:srgbClr val="00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3560" name="TextBox 7"/>
          <p:cNvSpPr txBox="1">
            <a:spLocks noChangeArrowheads="1"/>
          </p:cNvSpPr>
          <p:nvPr/>
        </p:nvSpPr>
        <p:spPr bwMode="auto">
          <a:xfrm>
            <a:off x="0" y="4652963"/>
            <a:ext cx="1368425" cy="3079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Filling Defect</a:t>
            </a:r>
            <a:endParaRPr lang="en-US" sz="1400" smtClean="0">
              <a:solidFill>
                <a:srgbClr val="50E2DB"/>
              </a:solidFill>
            </a:endParaRPr>
          </a:p>
        </p:txBody>
      </p:sp>
      <p:sp>
        <p:nvSpPr>
          <p:cNvPr id="23561" name="TextBox 7"/>
          <p:cNvSpPr txBox="1">
            <a:spLocks noChangeArrowheads="1"/>
          </p:cNvSpPr>
          <p:nvPr/>
        </p:nvSpPr>
        <p:spPr bwMode="auto">
          <a:xfrm>
            <a:off x="0" y="6362700"/>
            <a:ext cx="9144000" cy="5222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smtClean="0">
                <a:solidFill>
                  <a:srgbClr val="FFFFFF"/>
                </a:solidFill>
              </a:rPr>
              <a:t>It shows an irregularity that almost looks like an apple core lesion in the esophagus. This is typical in carcinoma of the esophagus</a:t>
            </a:r>
          </a:p>
        </p:txBody>
      </p:sp>
    </p:spTree>
    <p:extLst>
      <p:ext uri="{BB962C8B-B14F-4D97-AF65-F5344CB8AC3E}">
        <p14:creationId xmlns:p14="http://schemas.microsoft.com/office/powerpoint/2010/main" xmlns="" val="16878784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descr="barium%20esophagus%201"/>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824038" y="206375"/>
            <a:ext cx="5497512" cy="6446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79" name="TextBox 7"/>
          <p:cNvSpPr txBox="1">
            <a:spLocks noChangeArrowheads="1"/>
          </p:cNvSpPr>
          <p:nvPr/>
        </p:nvSpPr>
        <p:spPr bwMode="auto">
          <a:xfrm>
            <a:off x="0" y="6362700"/>
            <a:ext cx="9144000" cy="5222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smtClean="0">
                <a:solidFill>
                  <a:srgbClr val="FFFFFF"/>
                </a:solidFill>
              </a:rPr>
              <a:t>It shows an irregularity that almost looks like an apple core lesion in the esophagus. This is typical in carcinoma of the esophagus</a:t>
            </a:r>
          </a:p>
        </p:txBody>
      </p:sp>
      <p:cxnSp>
        <p:nvCxnSpPr>
          <p:cNvPr id="4" name="Straight Arrow Connector 3"/>
          <p:cNvCxnSpPr>
            <a:endCxn id="24581" idx="1"/>
          </p:cNvCxnSpPr>
          <p:nvPr/>
        </p:nvCxnSpPr>
        <p:spPr>
          <a:xfrm flipV="1">
            <a:off x="5940425" y="1998663"/>
            <a:ext cx="1655763" cy="1574800"/>
          </a:xfrm>
          <a:prstGeom prst="straightConnector1">
            <a:avLst/>
          </a:prstGeom>
          <a:ln>
            <a:headEnd type="triangle"/>
            <a:tailEnd type="none"/>
          </a:ln>
        </p:spPr>
        <p:style>
          <a:lnRef idx="1">
            <a:schemeClr val="accent4"/>
          </a:lnRef>
          <a:fillRef idx="0">
            <a:schemeClr val="accent4"/>
          </a:fillRef>
          <a:effectRef idx="0">
            <a:schemeClr val="accent4"/>
          </a:effectRef>
          <a:fontRef idx="minor">
            <a:schemeClr val="tx1"/>
          </a:fontRef>
        </p:style>
      </p:cxnSp>
      <p:sp>
        <p:nvSpPr>
          <p:cNvPr id="24581" name="TextBox 7"/>
          <p:cNvSpPr txBox="1">
            <a:spLocks noChangeArrowheads="1"/>
          </p:cNvSpPr>
          <p:nvPr/>
        </p:nvSpPr>
        <p:spPr bwMode="auto">
          <a:xfrm>
            <a:off x="7596188" y="1844675"/>
            <a:ext cx="1368425" cy="3079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Filling Defect</a:t>
            </a:r>
            <a:endParaRPr lang="en-US" sz="1400" smtClean="0">
              <a:solidFill>
                <a:srgbClr val="50E2DB"/>
              </a:solidFill>
            </a:endParaRPr>
          </a:p>
        </p:txBody>
      </p:sp>
      <p:cxnSp>
        <p:nvCxnSpPr>
          <p:cNvPr id="10" name="Straight Arrow Connector 9"/>
          <p:cNvCxnSpPr>
            <a:endCxn id="24583" idx="1"/>
          </p:cNvCxnSpPr>
          <p:nvPr/>
        </p:nvCxnSpPr>
        <p:spPr>
          <a:xfrm flipV="1">
            <a:off x="6443663" y="2970213"/>
            <a:ext cx="1152525" cy="890587"/>
          </a:xfrm>
          <a:prstGeom prst="straightConnector1">
            <a:avLst/>
          </a:prstGeom>
          <a:ln>
            <a:headEnd type="triangle"/>
            <a:tailEnd type="none"/>
          </a:ln>
        </p:spPr>
        <p:style>
          <a:lnRef idx="1">
            <a:schemeClr val="accent4"/>
          </a:lnRef>
          <a:fillRef idx="0">
            <a:schemeClr val="accent4"/>
          </a:fillRef>
          <a:effectRef idx="0">
            <a:schemeClr val="accent4"/>
          </a:effectRef>
          <a:fontRef idx="minor">
            <a:schemeClr val="tx1"/>
          </a:fontRef>
        </p:style>
      </p:cxnSp>
      <p:sp>
        <p:nvSpPr>
          <p:cNvPr id="24583" name="TextBox 7"/>
          <p:cNvSpPr txBox="1">
            <a:spLocks noChangeArrowheads="1"/>
          </p:cNvSpPr>
          <p:nvPr/>
        </p:nvSpPr>
        <p:spPr bwMode="auto">
          <a:xfrm>
            <a:off x="7596188" y="2708275"/>
            <a:ext cx="1368425" cy="5238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Malignant Stricture</a:t>
            </a:r>
            <a:endParaRPr lang="en-US" sz="1400" smtClean="0">
              <a:solidFill>
                <a:srgbClr val="50E2DB"/>
              </a:solidFill>
            </a:endParaRPr>
          </a:p>
        </p:txBody>
      </p:sp>
      <p:sp>
        <p:nvSpPr>
          <p:cNvPr id="13" name="TextBox 7"/>
          <p:cNvSpPr txBox="1">
            <a:spLocks noChangeArrowheads="1"/>
          </p:cNvSpPr>
          <p:nvPr/>
        </p:nvSpPr>
        <p:spPr bwMode="auto">
          <a:xfrm>
            <a:off x="7308850" y="4581525"/>
            <a:ext cx="1835150" cy="522288"/>
          </a:xfrm>
          <a:prstGeom prst="rect">
            <a:avLst/>
          </a:prstGeom>
          <a:solidFill>
            <a:schemeClr val="bg1"/>
          </a:solidFill>
          <a:ln w="9525">
            <a:noFill/>
            <a:miter lim="800000"/>
            <a:headEnd/>
            <a:tailEnd/>
          </a:ln>
        </p:spPr>
        <p:txBody>
          <a:bodyPr>
            <a:spAutoFit/>
          </a:bodyPr>
          <a:lstStyle/>
          <a:p>
            <a:pPr algn="ctr" fontAlgn="base">
              <a:spcBef>
                <a:spcPct val="0"/>
              </a:spcBef>
              <a:spcAft>
                <a:spcPct val="0"/>
              </a:spcAft>
              <a:defRPr/>
            </a:pPr>
            <a:r>
              <a:rPr lang="en-US" sz="1400" b="1" dirty="0">
                <a:solidFill>
                  <a:srgbClr val="50E2DB"/>
                </a:solidFill>
              </a:rPr>
              <a:t>Long Irregular Narrowing</a:t>
            </a:r>
            <a:endParaRPr lang="en-US" sz="1050" dirty="0">
              <a:solidFill>
                <a:srgbClr val="50E2DB"/>
              </a:solidFill>
            </a:endParaRPr>
          </a:p>
        </p:txBody>
      </p:sp>
      <p:sp>
        <p:nvSpPr>
          <p:cNvPr id="14" name="TextBox 13"/>
          <p:cNvSpPr txBox="1">
            <a:spLocks noChangeArrowheads="1"/>
          </p:cNvSpPr>
          <p:nvPr/>
        </p:nvSpPr>
        <p:spPr bwMode="auto">
          <a:xfrm>
            <a:off x="539750" y="0"/>
            <a:ext cx="8280400" cy="954088"/>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Swallow, Single Contrast</a:t>
            </a:r>
          </a:p>
          <a:p>
            <a:pPr algn="ctr" fontAlgn="base">
              <a:spcBef>
                <a:spcPct val="0"/>
              </a:spcBef>
              <a:spcAft>
                <a:spcPct val="0"/>
              </a:spcAft>
              <a:defRPr/>
            </a:pPr>
            <a:r>
              <a:rPr lang="en-US" sz="2800"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(Oblique)</a:t>
            </a:r>
          </a:p>
        </p:txBody>
      </p:sp>
    </p:spTree>
    <p:extLst>
      <p:ext uri="{BB962C8B-B14F-4D97-AF65-F5344CB8AC3E}">
        <p14:creationId xmlns:p14="http://schemas.microsoft.com/office/powerpoint/2010/main" xmlns="" val="284759281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cean">
  <a:themeElements>
    <a:clrScheme name="Ocean 11">
      <a:dk1>
        <a:srgbClr val="000066"/>
      </a:dk1>
      <a:lt1>
        <a:srgbClr val="FFFFFF"/>
      </a:lt1>
      <a:dk2>
        <a:srgbClr val="000800"/>
      </a:dk2>
      <a:lt2>
        <a:srgbClr val="FFFFFF"/>
      </a:lt2>
      <a:accent1>
        <a:srgbClr val="6666FF"/>
      </a:accent1>
      <a:accent2>
        <a:srgbClr val="9999FF"/>
      </a:accent2>
      <a:accent3>
        <a:srgbClr val="AAAAAA"/>
      </a:accent3>
      <a:accent4>
        <a:srgbClr val="DADADA"/>
      </a:accent4>
      <a:accent5>
        <a:srgbClr val="B8B8FF"/>
      </a:accent5>
      <a:accent6>
        <a:srgbClr val="8A8AE7"/>
      </a:accent6>
      <a:hlink>
        <a:srgbClr val="FF3300"/>
      </a:hlink>
      <a:folHlink>
        <a:srgbClr val="FF9900"/>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00066"/>
        </a:dk1>
        <a:lt1>
          <a:srgbClr val="FFFFFF"/>
        </a:lt1>
        <a:dk2>
          <a:srgbClr val="000B20"/>
        </a:dk2>
        <a:lt2>
          <a:srgbClr val="FFFFFF"/>
        </a:lt2>
        <a:accent1>
          <a:srgbClr val="6666FF"/>
        </a:accent1>
        <a:accent2>
          <a:srgbClr val="9999FF"/>
        </a:accent2>
        <a:accent3>
          <a:srgbClr val="AAAAAB"/>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10">
        <a:dk1>
          <a:srgbClr val="000066"/>
        </a:dk1>
        <a:lt1>
          <a:srgbClr val="FFFFFF"/>
        </a:lt1>
        <a:dk2>
          <a:srgbClr val="000510"/>
        </a:dk2>
        <a:lt2>
          <a:srgbClr val="FFFFFF"/>
        </a:lt2>
        <a:accent1>
          <a:srgbClr val="6666FF"/>
        </a:accent1>
        <a:accent2>
          <a:srgbClr val="9999FF"/>
        </a:accent2>
        <a:accent3>
          <a:srgbClr val="AAAAAA"/>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11">
        <a:dk1>
          <a:srgbClr val="000066"/>
        </a:dk1>
        <a:lt1>
          <a:srgbClr val="FFFFFF"/>
        </a:lt1>
        <a:dk2>
          <a:srgbClr val="000800"/>
        </a:dk2>
        <a:lt2>
          <a:srgbClr val="FFFFFF"/>
        </a:lt2>
        <a:accent1>
          <a:srgbClr val="6666FF"/>
        </a:accent1>
        <a:accent2>
          <a:srgbClr val="9999FF"/>
        </a:accent2>
        <a:accent3>
          <a:srgbClr val="AAAAAA"/>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3679</TotalTime>
  <Words>1301</Words>
  <Application>Microsoft Office PowerPoint</Application>
  <PresentationFormat>عرض على الشاشة (3:4)‏</PresentationFormat>
  <Paragraphs>202</Paragraphs>
  <Slides>78</Slides>
  <Notes>10</Notes>
  <HiddenSlides>0</HiddenSlides>
  <MMClips>0</MMClips>
  <ScaleCrop>false</ScaleCrop>
  <HeadingPairs>
    <vt:vector size="4" baseType="variant">
      <vt:variant>
        <vt:lpstr>سمة</vt:lpstr>
      </vt:variant>
      <vt:variant>
        <vt:i4>2</vt:i4>
      </vt:variant>
      <vt:variant>
        <vt:lpstr>عناوين الشرائح</vt:lpstr>
      </vt:variant>
      <vt:variant>
        <vt:i4>78</vt:i4>
      </vt:variant>
    </vt:vector>
  </HeadingPairs>
  <TitlesOfParts>
    <vt:vector size="80" baseType="lpstr">
      <vt:lpstr>Office Theme</vt:lpstr>
      <vt:lpstr>Ocean</vt:lpstr>
      <vt:lpstr>الشريحة 1</vt:lpstr>
      <vt:lpstr>الشريحة 2</vt:lpstr>
      <vt:lpstr>الشريحة 3</vt:lpstr>
      <vt:lpstr>الشريحة 4</vt:lpstr>
      <vt:lpstr>الشريحة 5</vt:lpstr>
      <vt:lpstr>الشريحة 6</vt:lpstr>
      <vt:lpstr>        Lower Esophagus</vt:lpstr>
      <vt:lpstr>الشريحة 8</vt:lpstr>
      <vt:lpstr>الشريحة 9</vt:lpstr>
      <vt:lpstr>الشريحة 10</vt:lpstr>
      <vt:lpstr>الشريحة 11</vt:lpstr>
      <vt:lpstr>الشريحة 12</vt:lpstr>
      <vt:lpstr>الشريحة 13</vt:lpstr>
      <vt:lpstr>الشريحة 14</vt:lpstr>
      <vt:lpstr>الشريحة 15</vt:lpstr>
      <vt:lpstr>الشريحة 16</vt:lpstr>
      <vt:lpstr>الشريحة 17</vt:lpstr>
      <vt:lpstr>الشريحة 18</vt:lpstr>
      <vt:lpstr>الشريحة 19</vt:lpstr>
      <vt:lpstr>الشريحة 20</vt:lpstr>
      <vt:lpstr>الشريحة 21</vt:lpstr>
      <vt:lpstr>الشريحة 22</vt:lpstr>
      <vt:lpstr>الشريحة 23</vt:lpstr>
      <vt:lpstr>الشريحة 24</vt:lpstr>
      <vt:lpstr>الشريحة 25</vt:lpstr>
      <vt:lpstr>الشريحة 26</vt:lpstr>
      <vt:lpstr>الشريحة 27</vt:lpstr>
      <vt:lpstr>الشريحة 28</vt:lpstr>
      <vt:lpstr>الشريحة 29</vt:lpstr>
      <vt:lpstr>الشريحة 30</vt:lpstr>
      <vt:lpstr>الشريحة 31</vt:lpstr>
      <vt:lpstr>الشريحة 32</vt:lpstr>
      <vt:lpstr>الشريحة 33</vt:lpstr>
      <vt:lpstr>الشريحة 34</vt:lpstr>
      <vt:lpstr>الشريحة 35</vt:lpstr>
      <vt:lpstr>الشريحة 36</vt:lpstr>
      <vt:lpstr>الشريحة 37</vt:lpstr>
      <vt:lpstr>الشريحة 38</vt:lpstr>
      <vt:lpstr>الشريحة 39</vt:lpstr>
      <vt:lpstr>الشريحة 40</vt:lpstr>
      <vt:lpstr>الشريحة 41</vt:lpstr>
      <vt:lpstr>الشريحة 42</vt:lpstr>
      <vt:lpstr>الشريحة 43</vt:lpstr>
      <vt:lpstr>الشريحة 44</vt:lpstr>
      <vt:lpstr>الشريحة 45</vt:lpstr>
      <vt:lpstr>الشريحة 46</vt:lpstr>
      <vt:lpstr>الشريحة 47</vt:lpstr>
      <vt:lpstr>الشريحة 48</vt:lpstr>
      <vt:lpstr>الشريحة 49</vt:lpstr>
      <vt:lpstr>الشريحة 50</vt:lpstr>
      <vt:lpstr>الشريحة 51</vt:lpstr>
      <vt:lpstr>الشريحة 52</vt:lpstr>
      <vt:lpstr>الشريحة 53</vt:lpstr>
      <vt:lpstr>الشريحة 54</vt:lpstr>
      <vt:lpstr>الشريحة 55</vt:lpstr>
      <vt:lpstr>الشريحة 56</vt:lpstr>
      <vt:lpstr>الشريحة 57</vt:lpstr>
      <vt:lpstr>الشريحة 58</vt:lpstr>
      <vt:lpstr>الشريحة 59</vt:lpstr>
      <vt:lpstr>الشريحة 60</vt:lpstr>
      <vt:lpstr>الشريحة 61</vt:lpstr>
      <vt:lpstr>الشريحة 62</vt:lpstr>
      <vt:lpstr>الشريحة 63</vt:lpstr>
      <vt:lpstr>الشريحة 64</vt:lpstr>
      <vt:lpstr>الشريحة 65</vt:lpstr>
      <vt:lpstr>الشريحة 66</vt:lpstr>
      <vt:lpstr>الشريحة 67</vt:lpstr>
      <vt:lpstr>الشريحة 68</vt:lpstr>
      <vt:lpstr>الشريحة 69</vt:lpstr>
      <vt:lpstr>الشريحة 70</vt:lpstr>
      <vt:lpstr>الشريحة 71</vt:lpstr>
      <vt:lpstr>الشريحة 72</vt:lpstr>
      <vt:lpstr>الشريحة 73</vt:lpstr>
      <vt:lpstr>الشريحة 74</vt:lpstr>
      <vt:lpstr>الشريحة 75</vt:lpstr>
      <vt:lpstr>الشريحة 76</vt:lpstr>
      <vt:lpstr>الشريحة 77</vt:lpstr>
      <vt:lpstr>الشريحة 78</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SADEQ</dc:creator>
  <cp:lastModifiedBy>FUJITSU</cp:lastModifiedBy>
  <cp:revision>67</cp:revision>
  <dcterms:created xsi:type="dcterms:W3CDTF">2011-11-12T12:59:38Z</dcterms:created>
  <dcterms:modified xsi:type="dcterms:W3CDTF">2012-12-10T21:01:39Z</dcterms:modified>
</cp:coreProperties>
</file>