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  <p:sldId id="407" r:id="rId78"/>
    <p:sldId id="408" r:id="rId79"/>
    <p:sldId id="409" r:id="rId80"/>
    <p:sldId id="410" r:id="rId81"/>
    <p:sldId id="411" r:id="rId82"/>
    <p:sldId id="412" r:id="rId83"/>
    <p:sldId id="413" r:id="rId84"/>
    <p:sldId id="414" r:id="rId85"/>
    <p:sldId id="415" r:id="rId86"/>
    <p:sldId id="416" r:id="rId87"/>
    <p:sldId id="417" r:id="rId88"/>
    <p:sldId id="418" r:id="rId89"/>
    <p:sldId id="419" r:id="rId90"/>
    <p:sldId id="420" r:id="rId91"/>
    <p:sldId id="421" r:id="rId92"/>
    <p:sldId id="422" r:id="rId93"/>
    <p:sldId id="423" r:id="rId94"/>
    <p:sldId id="424" r:id="rId95"/>
    <p:sldId id="425" r:id="rId96"/>
    <p:sldId id="426" r:id="rId97"/>
    <p:sldId id="427" r:id="rId98"/>
    <p:sldId id="428" r:id="rId99"/>
    <p:sldId id="429" r:id="rId100"/>
    <p:sldId id="430" r:id="rId101"/>
    <p:sldId id="431" r:id="rId102"/>
    <p:sldId id="432" r:id="rId103"/>
    <p:sldId id="433" r:id="rId104"/>
    <p:sldId id="434" r:id="rId105"/>
    <p:sldId id="435" r:id="rId106"/>
    <p:sldId id="436" r:id="rId107"/>
    <p:sldId id="437" r:id="rId108"/>
    <p:sldId id="438" r:id="rId109"/>
    <p:sldId id="439" r:id="rId110"/>
    <p:sldId id="331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43B72-33DF-4B04-BD6F-FC5557D641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2E496-FDA6-4EAD-9E1C-CBB7272C3A5D}" type="datetimeFigureOut">
              <a:rPr lang="en-US" smtClean="0"/>
              <a:pPr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61F6B-089C-4DE0-8FCB-E3FEDBEAA1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images.google.com.ph/imgres?imgurl=http://kidney.niddk.nih.gov/kudiseases/pubs/imagingut/images/pyelogram.gif&amp;imgrefurl=http://kidney.niddk.nih.gov/kudiseases/pubs/imagingut/index.htm&amp;h=300&amp;w=237&amp;sz=41&amp;tbnid=9JHUn4_n3UFxqM:&amp;tbnh=116&amp;tbnw=92&amp;prev=/images?q=intravenous+pyelogram&amp;start=2&amp;sa=X&amp;oi=images&amp;ct=image&amp;cd=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en.wikipedia.org/wiki/Image:Gray1160.png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PH" dirty="0"/>
              <a:t>Radiological Anatomy of Kidneys, Ureters, Urinary Bladder and urethra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By: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Professor </a:t>
            </a:r>
            <a:r>
              <a:rPr lang="en-US" dirty="0" err="1" smtClean="0">
                <a:solidFill>
                  <a:srgbClr val="FF0000"/>
                </a:solidFill>
              </a:rPr>
              <a:t>Nizar</a:t>
            </a:r>
            <a:r>
              <a:rPr lang="en-US" dirty="0" smtClean="0">
                <a:solidFill>
                  <a:srgbClr val="FF0000"/>
                </a:solidFill>
              </a:rPr>
              <a:t> A. </a:t>
            </a:r>
            <a:r>
              <a:rPr lang="en-US" dirty="0" err="1" smtClean="0">
                <a:solidFill>
                  <a:srgbClr val="FF0000"/>
                </a:solidFill>
              </a:rPr>
              <a:t>Alnakshabandi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MD, </a:t>
            </a:r>
            <a:r>
              <a:rPr lang="en-US" dirty="0" smtClean="0">
                <a:solidFill>
                  <a:srgbClr val="FF0000"/>
                </a:solidFill>
              </a:rPr>
              <a:t>FRCPC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Faculty.ksu.edu.sa/</a:t>
            </a:r>
            <a:r>
              <a:rPr lang="en-US" dirty="0" err="1" smtClean="0">
                <a:solidFill>
                  <a:srgbClr val="FF0000"/>
                </a:solidFill>
              </a:rPr>
              <a:t>nakshabandi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Email:nizar.nakshabanadi@ksu.edu.sa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ormal_iv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3944938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Prostate Gland </a:t>
            </a:r>
            <a:endParaRPr lang="en-GB" smtClean="0"/>
          </a:p>
        </p:txBody>
      </p:sp>
      <p:pic>
        <p:nvPicPr>
          <p:cNvPr id="103427" name="Picture 5" descr="prostate%20ca%20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7239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Slide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Slid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Slid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Thank You For Your Attention </a:t>
            </a:r>
            <a:endParaRPr lang="en-GB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In lateral plane, the axis is directed downward and </a:t>
            </a:r>
            <a:r>
              <a:rPr lang="en-PH" sz="2600" dirty="0" err="1" smtClean="0"/>
              <a:t>anteriorly</a:t>
            </a: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86000" y="1371600"/>
          <a:ext cx="4568825" cy="3425825"/>
        </p:xfrm>
        <a:graphic>
          <a:graphicData uri="http://schemas.openxmlformats.org/presentationml/2006/ole">
            <p:oleObj spid="_x0000_s1030" name="Presentation" r:id="rId3" imgW="4568804" imgH="3425985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09600"/>
            <a:ext cx="4089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981200" y="5486400"/>
            <a:ext cx="571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showing Left Kidney is higher than Right Kidney </a:t>
            </a:r>
            <a:endParaRPr lang="en-GB" sz="280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371600" y="20574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4953000" y="18288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146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CT Scan showing left kidney higher than right</a:t>
            </a:r>
            <a:r>
              <a:rPr lang="en-PH"/>
              <a:t> </a:t>
            </a:r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4800600" y="2286000"/>
            <a:ext cx="3962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Long axis of the kidneys is directed downward and outward, parallel to the lateral border of the psoas muscles</a:t>
            </a:r>
            <a:endParaRPr lang="en-GB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VP_ax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45243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5410200" y="1676400"/>
            <a:ext cx="3429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Long axis of the kidneys is directed downward and outward, parallel to the lateral border of the psoas muscles</a:t>
            </a:r>
            <a:endParaRPr lang="en-GB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Normal size – in adults 11 cm </a:t>
            </a:r>
          </a:p>
          <a:p>
            <a:pPr eaLnBrk="1" hangingPunct="1">
              <a:defRPr/>
            </a:pPr>
            <a:r>
              <a:rPr lang="en-PH" sz="2600" dirty="0" smtClean="0"/>
              <a:t>Right kidney is shorter than left kidney by not more than 1.5 cm</a:t>
            </a:r>
          </a:p>
          <a:p>
            <a:pPr eaLnBrk="1" hangingPunct="1">
              <a:defRPr/>
            </a:pPr>
            <a:r>
              <a:rPr lang="en-PH" sz="2600" dirty="0" smtClean="0"/>
              <a:t>As a rule – the length of the kidney is 3.7 +/- 0.37 times the height of the 2</a:t>
            </a:r>
            <a:r>
              <a:rPr lang="en-PH" sz="2600" baseline="30000" dirty="0" smtClean="0"/>
              <a:t>nd</a:t>
            </a:r>
            <a:r>
              <a:rPr lang="en-PH" sz="2600" dirty="0" smtClean="0"/>
              <a:t> lumbar vertebra measured on the same film using the posterior margin of the vertebral body</a:t>
            </a:r>
            <a:endParaRPr lang="en-GB" sz="2600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1054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Ultrasound is the best method to measure the size of the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Bean shaped structure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There may be </a:t>
            </a:r>
            <a:r>
              <a:rPr lang="en-PH" sz="2600" dirty="0" err="1" smtClean="0"/>
              <a:t>fetal</a:t>
            </a:r>
            <a:r>
              <a:rPr lang="en-PH" sz="2600" dirty="0" smtClean="0"/>
              <a:t> </a:t>
            </a:r>
            <a:r>
              <a:rPr lang="en-PH" sz="2600" dirty="0" err="1" smtClean="0"/>
              <a:t>lobulations</a:t>
            </a:r>
            <a:r>
              <a:rPr lang="en-PH" sz="2600" dirty="0" smtClean="0"/>
              <a:t> – present as notches on the lateral aspect of the kidneys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Local bulge or convexity may be seen along the lateral aspect of </a:t>
            </a:r>
            <a:r>
              <a:rPr lang="en-PH" sz="2600" dirty="0" smtClean="0">
                <a:solidFill>
                  <a:schemeClr val="tx2"/>
                </a:solidFill>
              </a:rPr>
              <a:t>left kidney</a:t>
            </a:r>
            <a:r>
              <a:rPr lang="en-PH" sz="2600" dirty="0" smtClean="0"/>
              <a:t> – called </a:t>
            </a:r>
            <a:r>
              <a:rPr lang="en-PH" sz="2600" dirty="0" smtClean="0">
                <a:solidFill>
                  <a:schemeClr val="tx2"/>
                </a:solidFill>
              </a:rPr>
              <a:t>dromedary hump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This may be either due to impression of the spleen or </a:t>
            </a:r>
            <a:r>
              <a:rPr lang="en-PH" sz="2600" dirty="0" err="1" smtClean="0"/>
              <a:t>fetal</a:t>
            </a:r>
            <a:r>
              <a:rPr lang="en-PH" sz="2600" dirty="0" smtClean="0"/>
              <a:t> </a:t>
            </a:r>
            <a:r>
              <a:rPr lang="en-PH" sz="2600" dirty="0" err="1" smtClean="0"/>
              <a:t>lobulation</a:t>
            </a:r>
            <a:r>
              <a:rPr lang="en-PH" sz="2600" dirty="0" smtClean="0"/>
              <a:t> or both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819400"/>
            <a:ext cx="7772400" cy="1736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PH" sz="4800" dirty="0" smtClean="0"/>
              <a:t>Radiological Anatomy of Kidneys, </a:t>
            </a:r>
            <a:r>
              <a:rPr lang="en-PH" sz="4800" dirty="0" err="1" smtClean="0"/>
              <a:t>Ureters</a:t>
            </a:r>
            <a:r>
              <a:rPr lang="en-PH" sz="4800" dirty="0" smtClean="0"/>
              <a:t>, Urinary Bladder and urethra</a:t>
            </a:r>
            <a:endParaRPr lang="en-GB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VP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609600"/>
            <a:ext cx="4649788" cy="56388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PH" sz="4000" smtClean="0"/>
              <a:t>Kidneys </a:t>
            </a:r>
            <a:br>
              <a:rPr lang="en-PH" sz="4000" smtClean="0"/>
            </a:br>
            <a:endParaRPr lang="en-GB" sz="400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</a:t>
            </a:r>
            <a:r>
              <a:rPr lang="en-PH" sz="2600" dirty="0" err="1" smtClean="0"/>
              <a:t>hemorrhage</a:t>
            </a:r>
            <a:r>
              <a:rPr lang="en-PH" sz="2600" dirty="0" smtClean="0"/>
              <a:t>, pus and urine are contained within the fascia and detected on CT and </a:t>
            </a:r>
            <a:r>
              <a:rPr lang="en-PH" sz="2600" dirty="0" err="1" smtClean="0"/>
              <a:t>Ultrasonography</a:t>
            </a:r>
            <a:r>
              <a:rPr lang="en-PH" sz="26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A layer of </a:t>
            </a:r>
            <a:r>
              <a:rPr lang="en-PH" sz="2600" dirty="0" err="1" smtClean="0"/>
              <a:t>paranephric</a:t>
            </a:r>
            <a:r>
              <a:rPr lang="en-PH" sz="2600" dirty="0" smtClean="0"/>
              <a:t> fat surrounds and cushions the kidneys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lide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6477000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6019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pic>
        <p:nvPicPr>
          <p:cNvPr id="27651" name="Picture 3" descr="usnlkid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00200" y="2057400"/>
            <a:ext cx="56546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04800" y="1600200"/>
            <a:ext cx="4664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066800" y="5334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724400" y="5638800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75" y="2667000"/>
            <a:ext cx="46323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29699" name="Picture 4" descr="Abdomen05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457200" y="1828800"/>
            <a:ext cx="42672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Abdomen06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4724400" y="2819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971800"/>
            <a:ext cx="39624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Objectives </a:t>
            </a:r>
            <a:endParaRPr lang="en-GB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To know the anatomic location and sizes of the structures of the urinary tract</a:t>
            </a:r>
          </a:p>
          <a:p>
            <a:pPr eaLnBrk="1" hangingPunct="1">
              <a:defRPr/>
            </a:pPr>
            <a:r>
              <a:rPr lang="en-PH" sz="2600" dirty="0" smtClean="0"/>
              <a:t>To know the different types of modalities used in imaging the urinary tract  </a:t>
            </a:r>
          </a:p>
          <a:p>
            <a:pPr eaLnBrk="1" hangingPunct="1">
              <a:defRPr/>
            </a:pPr>
            <a:r>
              <a:rPr lang="en-PH" sz="2600" dirty="0" smtClean="0"/>
              <a:t>To identify the kidneys, </a:t>
            </a:r>
            <a:r>
              <a:rPr lang="en-PH" sz="2600" dirty="0" err="1" smtClean="0"/>
              <a:t>ureters</a:t>
            </a:r>
            <a:r>
              <a:rPr lang="en-PH" sz="2600" dirty="0" smtClean="0"/>
              <a:t>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1747" name="Picture 4" descr="Abdomen09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228600" y="1600200"/>
            <a:ext cx="4572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Abdomen10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648200" y="2971800"/>
            <a:ext cx="42672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Spaces Around the Kidney</a:t>
            </a:r>
            <a:endParaRPr lang="en-GB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400" dirty="0" err="1" smtClean="0">
                <a:solidFill>
                  <a:schemeClr val="tx2"/>
                </a:solidFill>
              </a:rPr>
              <a:t>Perirenal</a:t>
            </a:r>
            <a:r>
              <a:rPr lang="en-PH" sz="2400" dirty="0" smtClean="0">
                <a:solidFill>
                  <a:schemeClr val="tx2"/>
                </a:solidFill>
              </a:rPr>
              <a:t> Space</a:t>
            </a:r>
            <a:r>
              <a:rPr lang="en-PH" sz="2400" dirty="0" smtClean="0"/>
              <a:t> – bounded by the leaves of the </a:t>
            </a:r>
            <a:r>
              <a:rPr lang="en-PH" sz="2400" dirty="0" err="1" smtClean="0"/>
              <a:t>Gerota’s</a:t>
            </a:r>
            <a:r>
              <a:rPr lang="en-PH" sz="2400" dirty="0" smtClean="0"/>
              <a:t> fascia</a:t>
            </a:r>
          </a:p>
          <a:p>
            <a:pPr eaLnBrk="1" hangingPunct="1">
              <a:defRPr/>
            </a:pPr>
            <a:r>
              <a:rPr lang="en-PH" sz="2400" dirty="0" smtClean="0"/>
              <a:t>The leaves fuse superiorly, laterally and medially</a:t>
            </a:r>
          </a:p>
          <a:p>
            <a:pPr eaLnBrk="1" hangingPunct="1">
              <a:defRPr/>
            </a:pPr>
            <a:r>
              <a:rPr lang="en-PH" sz="2400" dirty="0" smtClean="0"/>
              <a:t>It encloses the kidneys, adrenal glands, renal vasculature and proximal </a:t>
            </a:r>
            <a:r>
              <a:rPr lang="en-PH" sz="2400" dirty="0" err="1" smtClean="0"/>
              <a:t>ureter</a:t>
            </a:r>
            <a:r>
              <a:rPr lang="en-PH" sz="2400" dirty="0" smtClean="0"/>
              <a:t> </a:t>
            </a:r>
          </a:p>
          <a:p>
            <a:pPr eaLnBrk="1" hangingPunct="1">
              <a:defRPr/>
            </a:pPr>
            <a:r>
              <a:rPr lang="en-PH" sz="2400" dirty="0" smtClean="0"/>
              <a:t>The </a:t>
            </a:r>
            <a:r>
              <a:rPr lang="en-PH" sz="2400" dirty="0" err="1" smtClean="0"/>
              <a:t>fascial</a:t>
            </a:r>
            <a:r>
              <a:rPr lang="en-PH" sz="2400" dirty="0" smtClean="0"/>
              <a:t> envelope is functionally open caudally just above the pelvic brim</a:t>
            </a:r>
          </a:p>
          <a:p>
            <a:pPr eaLnBrk="1" hangingPunct="1">
              <a:defRPr/>
            </a:pPr>
            <a:r>
              <a:rPr lang="en-PH" sz="2400" dirty="0" err="1" smtClean="0"/>
              <a:t>Ureter</a:t>
            </a:r>
            <a:r>
              <a:rPr lang="en-PH" sz="2400" dirty="0" smtClean="0"/>
              <a:t> emerges from the </a:t>
            </a:r>
            <a:r>
              <a:rPr lang="en-PH" sz="2400" dirty="0" err="1" smtClean="0"/>
              <a:t>perirenal</a:t>
            </a:r>
            <a:r>
              <a:rPr lang="en-PH" sz="2400" dirty="0" smtClean="0"/>
              <a:t> space and traverses </a:t>
            </a:r>
            <a:r>
              <a:rPr lang="en-PH" sz="2400" dirty="0" err="1" smtClean="0"/>
              <a:t>caudad</a:t>
            </a:r>
            <a:r>
              <a:rPr lang="en-PH" sz="2400" dirty="0" smtClean="0"/>
              <a:t> in anterior </a:t>
            </a:r>
            <a:r>
              <a:rPr lang="en-PH" sz="2400" dirty="0" err="1" smtClean="0"/>
              <a:t>pararenal</a:t>
            </a:r>
            <a:r>
              <a:rPr lang="en-PH" sz="2400" dirty="0" smtClean="0"/>
              <a:t> space </a:t>
            </a:r>
            <a:endParaRPr lang="en-GB" sz="24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Spaces Around the Kidney</a:t>
            </a:r>
            <a:endParaRPr lang="en-GB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400" dirty="0" smtClean="0">
                <a:solidFill>
                  <a:schemeClr val="tx2"/>
                </a:solidFill>
              </a:rPr>
              <a:t>Anterior </a:t>
            </a:r>
            <a:r>
              <a:rPr lang="en-PH" sz="2400" dirty="0" err="1" smtClean="0">
                <a:solidFill>
                  <a:schemeClr val="tx2"/>
                </a:solidFill>
              </a:rPr>
              <a:t>Pararenal</a:t>
            </a:r>
            <a:r>
              <a:rPr lang="en-PH" sz="2400" dirty="0" smtClean="0">
                <a:solidFill>
                  <a:schemeClr val="tx2"/>
                </a:solidFill>
              </a:rPr>
              <a:t> Space-</a:t>
            </a:r>
            <a:r>
              <a:rPr lang="en-PH" sz="2400" dirty="0" smtClean="0"/>
              <a:t> bounded </a:t>
            </a:r>
          </a:p>
          <a:p>
            <a:pPr eaLnBrk="1" hangingPunct="1">
              <a:defRPr/>
            </a:pPr>
            <a:r>
              <a:rPr lang="en-PH" sz="2400" dirty="0" err="1" smtClean="0"/>
              <a:t>Posteriorly</a:t>
            </a:r>
            <a:r>
              <a:rPr lang="en-PH" sz="2400" dirty="0" smtClean="0"/>
              <a:t> by the anterior portion of the renal fascia, </a:t>
            </a:r>
          </a:p>
          <a:p>
            <a:pPr eaLnBrk="1" hangingPunct="1">
              <a:defRPr/>
            </a:pPr>
            <a:r>
              <a:rPr lang="en-PH" sz="2400" dirty="0" err="1" smtClean="0"/>
              <a:t>Anteriorly</a:t>
            </a:r>
            <a:r>
              <a:rPr lang="en-PH" sz="2400" dirty="0" smtClean="0"/>
              <a:t> by the posterior parietal peritoneum </a:t>
            </a:r>
          </a:p>
          <a:p>
            <a:pPr eaLnBrk="1" hangingPunct="1">
              <a:defRPr/>
            </a:pPr>
            <a:r>
              <a:rPr lang="en-PH" sz="2400" dirty="0" smtClean="0"/>
              <a:t>Laterally by the lateral </a:t>
            </a:r>
            <a:r>
              <a:rPr lang="en-PH" sz="2400" dirty="0" err="1" smtClean="0"/>
              <a:t>conal</a:t>
            </a:r>
            <a:r>
              <a:rPr lang="en-PH" sz="2400" dirty="0" smtClean="0"/>
              <a:t> fascia </a:t>
            </a:r>
          </a:p>
          <a:p>
            <a:pPr eaLnBrk="1" hangingPunct="1">
              <a:defRPr/>
            </a:pPr>
            <a:r>
              <a:rPr lang="en-PH" sz="2400" dirty="0" smtClean="0"/>
              <a:t>Contains – pancreas, 2</a:t>
            </a:r>
            <a:r>
              <a:rPr lang="en-PH" sz="2400" baseline="30000" dirty="0" smtClean="0"/>
              <a:t>nd</a:t>
            </a:r>
            <a:r>
              <a:rPr lang="en-PH" sz="2400" dirty="0" smtClean="0"/>
              <a:t>,3</a:t>
            </a:r>
            <a:r>
              <a:rPr lang="en-PH" sz="2400" baseline="30000" dirty="0" smtClean="0"/>
              <a:t>rd</a:t>
            </a:r>
            <a:r>
              <a:rPr lang="en-PH" sz="2400" dirty="0" smtClean="0"/>
              <a:t> and 4</a:t>
            </a:r>
            <a:r>
              <a:rPr lang="en-PH" sz="2400" baseline="30000" dirty="0" smtClean="0"/>
              <a:t>th</a:t>
            </a:r>
            <a:r>
              <a:rPr lang="en-PH" sz="2400" dirty="0" smtClean="0"/>
              <a:t> portions of the duodenum, ascending and descending colon, vascular supply to the spleen, liver, pancreas and duoden</a:t>
            </a:r>
            <a:r>
              <a:rPr lang="en-PH" sz="2800" dirty="0" smtClean="0"/>
              <a:t>um </a:t>
            </a:r>
            <a:endParaRPr lang="en-GB" sz="2800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Spaces Around the Kidney</a:t>
            </a:r>
            <a:endParaRPr lang="en-GB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>
                <a:solidFill>
                  <a:schemeClr val="tx2"/>
                </a:solidFill>
              </a:rPr>
              <a:t>Posterior </a:t>
            </a:r>
            <a:r>
              <a:rPr lang="en-PH" sz="2600" dirty="0" err="1" smtClean="0">
                <a:solidFill>
                  <a:schemeClr val="tx2"/>
                </a:solidFill>
              </a:rPr>
              <a:t>Pararenal</a:t>
            </a:r>
            <a:r>
              <a:rPr lang="en-PH" sz="2600" dirty="0" smtClean="0">
                <a:solidFill>
                  <a:schemeClr val="tx2"/>
                </a:solidFill>
              </a:rPr>
              <a:t> Space</a:t>
            </a:r>
            <a:r>
              <a:rPr lang="en-PH" sz="2600" dirty="0" smtClean="0"/>
              <a:t> – is bounded </a:t>
            </a:r>
          </a:p>
          <a:p>
            <a:pPr eaLnBrk="1" hangingPunct="1">
              <a:defRPr/>
            </a:pPr>
            <a:r>
              <a:rPr lang="en-PH" sz="2600" dirty="0" err="1" smtClean="0"/>
              <a:t>Posteriorly</a:t>
            </a:r>
            <a:r>
              <a:rPr lang="en-PH" sz="2600" dirty="0" smtClean="0"/>
              <a:t> by the </a:t>
            </a:r>
            <a:r>
              <a:rPr lang="en-PH" sz="2600" dirty="0" err="1" smtClean="0"/>
              <a:t>transversalis</a:t>
            </a:r>
            <a:r>
              <a:rPr lang="en-PH" sz="2600" dirty="0" smtClean="0"/>
              <a:t> fascia </a:t>
            </a:r>
          </a:p>
          <a:p>
            <a:pPr eaLnBrk="1" hangingPunct="1">
              <a:defRPr/>
            </a:pPr>
            <a:r>
              <a:rPr lang="en-PH" sz="2600" dirty="0" err="1" smtClean="0"/>
              <a:t>Anteriorly</a:t>
            </a:r>
            <a:r>
              <a:rPr lang="en-PH" sz="2600" dirty="0" smtClean="0"/>
              <a:t> by the posterior portion of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defRPr/>
            </a:pPr>
            <a:r>
              <a:rPr lang="en-PH" sz="2600" dirty="0" smtClean="0"/>
              <a:t>Contains only fat, scattered vessels and nerves</a:t>
            </a:r>
          </a:p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>
                <a:solidFill>
                  <a:schemeClr val="tx2"/>
                </a:solidFill>
              </a:rPr>
              <a:t>All three spaces potentially communicate at the pelvic brim </a:t>
            </a:r>
            <a:endParaRPr lang="en-GB" sz="2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 </a:t>
            </a:r>
            <a:endParaRPr lang="en-GB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There are many variations of the renal vasculature</a:t>
            </a:r>
          </a:p>
          <a:p>
            <a:pPr eaLnBrk="1" hangingPunct="1">
              <a:defRPr/>
            </a:pPr>
            <a:r>
              <a:rPr lang="en-GB" sz="2600" dirty="0" smtClean="0"/>
              <a:t>Renal arteries branch from the abdominal aorta laterally between L1 and L2,  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anterior 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Common variants include </a:t>
            </a:r>
            <a:r>
              <a:rPr lang="en-GB" sz="2400" dirty="0" err="1" smtClean="0"/>
              <a:t>retroaortic</a:t>
            </a:r>
            <a:r>
              <a:rPr lang="en-GB" sz="2400" dirty="0" smtClean="0"/>
              <a:t> and </a:t>
            </a:r>
            <a:r>
              <a:rPr lang="en-GB" sz="2400" dirty="0" err="1" smtClean="0"/>
              <a:t>circumaortic</a:t>
            </a:r>
            <a:r>
              <a:rPr lang="en-GB" sz="2400" dirty="0" smtClean="0"/>
              <a:t> left renal veins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24225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600200"/>
            <a:ext cx="24225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343400"/>
            <a:ext cx="46863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562600" y="1347788"/>
            <a:ext cx="25908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019800" y="3962400"/>
            <a:ext cx="2057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17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Genitourinary System  </a:t>
            </a:r>
            <a:endParaRPr lang="en-GB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Kidneys are retroperitoneal organs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Their function is to maintain electrolyte homeostasis and waste excretion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They empty medially into the </a:t>
            </a:r>
            <a:r>
              <a:rPr lang="en-GB" sz="2400" dirty="0" err="1" smtClean="0"/>
              <a:t>ureters</a:t>
            </a:r>
            <a:endParaRPr lang="en-GB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err="1" smtClean="0"/>
              <a:t>Ureters</a:t>
            </a:r>
            <a:r>
              <a:rPr lang="en-GB" sz="2400" dirty="0" smtClean="0"/>
              <a:t> course inferiorly into the pelvis and enter the urinary bladder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urine is temporarily stored in the urinary bladder till it is cleared to the exterior through the 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168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144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90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2362200" y="1371600"/>
            <a:ext cx="2286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Inferior Vena Cava </a:t>
            </a:r>
            <a:endParaRPr lang="en-GB"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05000" y="5410200"/>
            <a:ext cx="601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Left Renal Vein Passes Anterior to the Abdominal Aorta </a:t>
            </a:r>
            <a:endParaRPr lang="en-GB"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Relationships of the Kidneys</a:t>
            </a:r>
            <a:endParaRPr lang="en-GB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Thin capsule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Renal 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Normal thickness is 2.5 cms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Renal 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Consists of multiple renal pyramids which have their base to the periphery and their conical end directed towards the renal hilum 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Their tips are called papillae 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Each minor calyx receives 1-3 papillae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Imaging Modalities </a:t>
            </a:r>
            <a:endParaRPr lang="en-GB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Intravenous Pyelogram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Retrograde Pyelogram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CT Scan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Ultrasound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Renal Angiography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Renal Scintigraphy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Cystography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Voiding Cystourethrography</a:t>
            </a:r>
            <a:endParaRPr lang="en-GB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Kidney_bisecte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9436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Ultrasound of Right Kidney </a:t>
            </a:r>
            <a:endParaRPr lang="en-GB" sz="2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9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86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Contrast enhanced CT scan through the kidneys in </a:t>
            </a:r>
            <a:r>
              <a:rPr lang="en-GB" sz="2400" dirty="0" err="1" smtClean="0"/>
              <a:t>nephrogram</a:t>
            </a:r>
            <a:r>
              <a:rPr lang="en-GB" sz="2400" dirty="0" smtClean="0"/>
              <a:t> phase (showing </a:t>
            </a:r>
            <a:r>
              <a:rPr lang="en-GB" sz="2400" dirty="0" err="1" smtClean="0"/>
              <a:t>corticomedullary</a:t>
            </a:r>
            <a:r>
              <a:rPr lang="en-GB" sz="2400" dirty="0" smtClean="0"/>
              <a:t> differentiation) 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This is approximately 100 seconds following contrast administration and would show renal lesions well</a:t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457200" y="20574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-152400"/>
            <a:ext cx="42672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Contrast enhanced CT scan through the kidneys in </a:t>
            </a:r>
            <a:r>
              <a:rPr lang="en-GB" sz="2300" dirty="0" err="1" smtClean="0"/>
              <a:t>pyelogram</a:t>
            </a:r>
            <a:r>
              <a:rPr lang="en-GB" sz="2300" dirty="0" smtClean="0"/>
              <a:t> phase (showing excretion of contrast into the collecting system) 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This is approximately 8 minutes following contrast administration and would show </a:t>
            </a:r>
            <a:r>
              <a:rPr lang="en-GB" sz="2300" dirty="0" err="1" smtClean="0"/>
              <a:t>urothelial</a:t>
            </a:r>
            <a:r>
              <a:rPr lang="en-GB" sz="2300" dirty="0" smtClean="0"/>
              <a:t> lesions well, such as transitional cell carcinoma, stones, blood clot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-76200"/>
            <a:ext cx="4038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3D reconstructed image from CT scan of the abdomen and pelvis known as CT IVP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This exam is quickly replacing the conventional IV </a:t>
            </a:r>
            <a:r>
              <a:rPr lang="en-GB" sz="2300" dirty="0" err="1" smtClean="0"/>
              <a:t>Urogram</a:t>
            </a:r>
            <a:endParaRPr lang="en-GB" sz="23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3D reconstruction is performed through the right kidney (K) and follows the normal </a:t>
            </a:r>
            <a:r>
              <a:rPr lang="en-GB" sz="2300" dirty="0" err="1" smtClean="0"/>
              <a:t>ureter</a:t>
            </a:r>
            <a:r>
              <a:rPr lang="en-GB" sz="2300" dirty="0" smtClean="0"/>
              <a:t> (arrows) all the way to the </a:t>
            </a:r>
            <a:r>
              <a:rPr lang="en-GB" sz="2300" dirty="0" err="1" smtClean="0"/>
              <a:t>ureter's</a:t>
            </a:r>
            <a:r>
              <a:rPr lang="en-GB" sz="2300" dirty="0" smtClean="0"/>
              <a:t>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524000"/>
            <a:ext cx="34290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dirty="0" smtClean="0"/>
              <a:t>Fornix is sharp and concave </a:t>
            </a:r>
          </a:p>
          <a:p>
            <a:pPr lvl="1" eaLnBrk="1" hangingPunct="1">
              <a:defRPr/>
            </a:pPr>
            <a:r>
              <a:rPr lang="en-GB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smtClean="0"/>
              <a:t> 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idney_bisecte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3" y="1390650"/>
            <a:ext cx="48672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On either side of the lower thoracic and upper lumbar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upper border of 11</a:t>
            </a:r>
            <a:r>
              <a:rPr lang="en-PH" sz="2600" baseline="30000" dirty="0" smtClean="0"/>
              <a:t>th</a:t>
            </a:r>
            <a:r>
              <a:rPr lang="en-PH" sz="2600" dirty="0" smtClean="0"/>
              <a:t>  thoracic vertebra and lower border of 3</a:t>
            </a:r>
            <a:r>
              <a:rPr lang="en-PH" sz="2600" baseline="30000" dirty="0" smtClean="0"/>
              <a:t>rd</a:t>
            </a:r>
            <a:r>
              <a:rPr lang="en-PH" sz="2600" dirty="0" smtClean="0"/>
              <a:t> lumbar vertebra </a:t>
            </a:r>
          </a:p>
          <a:p>
            <a:pPr eaLnBrk="1" hangingPunct="1">
              <a:defRPr/>
            </a:pPr>
            <a:r>
              <a:rPr lang="en-PH" sz="2600" dirty="0" smtClean="0"/>
              <a:t>In upright position the kidneys descend by 2 or 3 cm </a:t>
            </a:r>
          </a:p>
          <a:p>
            <a:pPr eaLnBrk="1" hangingPunct="1">
              <a:defRPr/>
            </a:pPr>
            <a:r>
              <a:rPr lang="en-PH" sz="2600" dirty="0" smtClean="0"/>
              <a:t>Both kidneys move with respiration </a:t>
            </a:r>
            <a:endParaRPr lang="en-GB" sz="2600" dirty="0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04800"/>
            <a:ext cx="609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Ureters</a:t>
            </a:r>
            <a:endParaRPr lang="en-GB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Ureters </a:t>
            </a:r>
            <a:endParaRPr lang="en-GB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Course downwards from the most dependent portion of the </a:t>
            </a:r>
            <a:r>
              <a:rPr lang="en-PH" sz="2800" dirty="0" err="1" smtClean="0"/>
              <a:t>pelves</a:t>
            </a:r>
            <a:r>
              <a:rPr lang="en-PH" sz="2800" dirty="0" smtClean="0"/>
              <a:t> to the </a:t>
            </a:r>
            <a:r>
              <a:rPr lang="en-PH" sz="2800" dirty="0" err="1" smtClean="0"/>
              <a:t>midsacral</a:t>
            </a:r>
            <a:r>
              <a:rPr lang="en-PH" sz="2800" dirty="0" smtClean="0"/>
              <a:t> region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Then turn </a:t>
            </a:r>
            <a:r>
              <a:rPr lang="en-PH" sz="2800" dirty="0" err="1" smtClean="0"/>
              <a:t>posterolaterally</a:t>
            </a:r>
            <a:r>
              <a:rPr lang="en-PH" sz="2800" dirty="0" smtClean="0"/>
              <a:t> and course in an arc downwards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Then inward and </a:t>
            </a:r>
            <a:r>
              <a:rPr lang="en-PH" sz="2800" dirty="0" err="1" smtClean="0"/>
              <a:t>anteriorly</a:t>
            </a:r>
            <a:r>
              <a:rPr lang="en-PH" sz="2800" dirty="0" smtClean="0"/>
              <a:t> to enter the </a:t>
            </a:r>
            <a:r>
              <a:rPr lang="en-PH" sz="2800" dirty="0" err="1" smtClean="0"/>
              <a:t>trigone</a:t>
            </a:r>
            <a:r>
              <a:rPr lang="en-PH" sz="2800" dirty="0" smtClean="0"/>
              <a:t> of the bladder on either side of the midline </a:t>
            </a:r>
            <a:endParaRPr lang="en-GB" sz="2800" dirty="0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mtClean="0"/>
              <a:t>Three areas of normal narrowing:</a:t>
            </a:r>
          </a:p>
          <a:p>
            <a:pPr eaLnBrk="1" hangingPunct="1">
              <a:defRPr/>
            </a:pPr>
            <a:r>
              <a:rPr lang="en-PH" smtClean="0"/>
              <a:t>Ureteropelvic Junction</a:t>
            </a:r>
          </a:p>
          <a:p>
            <a:pPr eaLnBrk="1" hangingPunct="1">
              <a:defRPr/>
            </a:pPr>
            <a:r>
              <a:rPr lang="en-PH" smtClean="0"/>
              <a:t>Bifurcation of the iliac vessels </a:t>
            </a:r>
          </a:p>
          <a:p>
            <a:pPr eaLnBrk="1" hangingPunct="1">
              <a:defRPr/>
            </a:pPr>
            <a:r>
              <a:rPr lang="en-PH" smtClean="0"/>
              <a:t>Ureterovesicle Junction </a:t>
            </a:r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Ureteral Vasculature </a:t>
            </a:r>
            <a:endParaRPr lang="en-GB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Blood is supplied by the ureteral branches of renal and testicular or ovarian arteries, and abdominal aorta</a:t>
            </a:r>
          </a:p>
          <a:p>
            <a:pPr eaLnBrk="1" hangingPunct="1">
              <a:defRPr/>
            </a:pPr>
            <a:r>
              <a:rPr lang="en-GB" smtClean="0"/>
              <a:t>Renal and testicular or ovarian veins supply venous drainage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INTRAVENOUS PYELOGRAM</a:t>
            </a:r>
            <a:r>
              <a:rPr lang="en-US" smtClean="0"/>
              <a:t> 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>
                <a:hlinkClick r:id="rId2"/>
              </a:rPr>
              <a:t> </a:t>
            </a:r>
            <a:endParaRPr lang="en-US" smtClean="0"/>
          </a:p>
        </p:txBody>
      </p:sp>
      <p:pic>
        <p:nvPicPr>
          <p:cNvPr id="71684" name="Picture 4" descr="ivp-xray-ki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864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INTRAVENOUS PYELOGRAM </a:t>
            </a:r>
          </a:p>
        </p:txBody>
      </p:sp>
      <p:pic>
        <p:nvPicPr>
          <p:cNvPr id="72707" name="Picture 3" descr="ivpnl3up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609600" y="1905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306763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3352800" y="5562600"/>
            <a:ext cx="266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NORMAL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Hollow muscular vesicle for storing urine temporarily</a:t>
            </a:r>
          </a:p>
          <a:p>
            <a:pPr eaLnBrk="1" hangingPunct="1">
              <a:defRPr/>
            </a:pPr>
            <a:r>
              <a:rPr lang="en-PH" smtClean="0"/>
              <a:t>Bladder is higher in position in children and slightly higher in males than females</a:t>
            </a:r>
          </a:p>
          <a:p>
            <a:pPr eaLnBrk="1" hangingPunct="1">
              <a:defRPr/>
            </a:pPr>
            <a:r>
              <a:rPr lang="en-PH" smtClean="0"/>
              <a:t>It is relatively larger in children than in adults</a:t>
            </a:r>
          </a:p>
          <a:p>
            <a:pPr eaLnBrk="1" hangingPunct="1">
              <a:defRPr/>
            </a:pPr>
            <a:endParaRPr lang="en-PH" smtClean="0"/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Shape – tetrahedral when empty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PH" sz="2500" dirty="0" smtClean="0"/>
              <a:t>transversely oval or round when full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Inferior aspect projects 5-10 mm above the </a:t>
            </a:r>
            <a:r>
              <a:rPr lang="en-PH" sz="2500" dirty="0" err="1" smtClean="0"/>
              <a:t>symphysis</a:t>
            </a:r>
            <a:r>
              <a:rPr lang="en-PH" sz="2500" dirty="0" smtClean="0"/>
              <a:t> pubis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Separated from pubic bones by </a:t>
            </a:r>
            <a:r>
              <a:rPr lang="en-PH" sz="2500" dirty="0" err="1" smtClean="0"/>
              <a:t>retropubic</a:t>
            </a:r>
            <a:r>
              <a:rPr lang="en-PH" sz="2500" dirty="0" smtClean="0"/>
              <a:t> space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Floor is parallel to superior aspect of the pubic </a:t>
            </a:r>
            <a:r>
              <a:rPr lang="en-PH" sz="2500" dirty="0" err="1" smtClean="0"/>
              <a:t>rami</a:t>
            </a:r>
            <a:r>
              <a:rPr lang="en-PH" sz="2500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Neck of bladder - lies 3-4 cm behind lower part of </a:t>
            </a:r>
            <a:r>
              <a:rPr lang="en-GB" sz="2600" dirty="0" err="1" smtClean="0"/>
              <a:t>symphysis</a:t>
            </a:r>
            <a:r>
              <a:rPr lang="en-GB" sz="2600" dirty="0" smtClean="0"/>
              <a:t> pubis and rests on the prostate in the male</a:t>
            </a:r>
          </a:p>
          <a:p>
            <a:pPr eaLnBrk="1" hangingPunct="1">
              <a:defRPr/>
            </a:pPr>
            <a:r>
              <a:rPr lang="en-GB" sz="2600" dirty="0" smtClean="0"/>
              <a:t>It has the urethral orifice</a:t>
            </a:r>
          </a:p>
          <a:p>
            <a:pPr eaLnBrk="1" hangingPunct="1">
              <a:defRPr/>
            </a:pPr>
            <a:r>
              <a:rPr lang="en-PH" sz="2600" dirty="0" smtClean="0"/>
              <a:t>In females the peritoneum is reflected from the superior surface of the bladder to the anterior wall of the uterus at the junction between the body and cervix</a:t>
            </a:r>
          </a:p>
          <a:p>
            <a:pPr eaLnBrk="1" hangingPunct="1">
              <a:defRPr/>
            </a:pPr>
            <a:r>
              <a:rPr lang="en-PH" sz="2600" dirty="0" smtClean="0"/>
              <a:t>The enclosed space is the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pouch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In males the peritoneum is reflected from the bladder to the superior surfaces of the </a:t>
            </a:r>
            <a:r>
              <a:rPr lang="en-PH" sz="2600" dirty="0" err="1" smtClean="0"/>
              <a:t>ductus</a:t>
            </a:r>
            <a:r>
              <a:rPr lang="en-PH" sz="2600" dirty="0" smtClean="0"/>
              <a:t> deferens and seminal vesicles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</a:t>
            </a:r>
            <a:r>
              <a:rPr lang="en-PH" sz="2600" dirty="0" err="1" smtClean="0"/>
              <a:t>rectouterine</a:t>
            </a:r>
            <a:r>
              <a:rPr lang="en-PH" sz="2600" dirty="0" smtClean="0"/>
              <a:t>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0"/>
            <a:ext cx="52578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sp>
        <p:nvSpPr>
          <p:cNvPr id="78852" name="Line 4"/>
          <p:cNvSpPr>
            <a:spLocks noChangeShapeType="1"/>
          </p:cNvSpPr>
          <p:nvPr/>
        </p:nvSpPr>
        <p:spPr bwMode="auto">
          <a:xfrm flipV="1">
            <a:off x="1143000" y="32766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17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629400" y="2667000"/>
            <a:ext cx="1752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MRI of Female Pelvis </a:t>
            </a:r>
            <a:endParaRPr lang="en-GB" sz="2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37719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bladder_ur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17800"/>
            <a:ext cx="48387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 2: Radiograp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2514600" y="304800"/>
            <a:ext cx="4175125" cy="6172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457200" y="1524000"/>
            <a:ext cx="40386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Voiding Cystourethrogram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0"/>
            <a:ext cx="36369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3429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6858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</a:t>
            </a:r>
            <a:r>
              <a:rPr lang="en-GB" sz="2200" dirty="0" err="1" smtClean="0"/>
              <a:t>sagittal</a:t>
            </a:r>
            <a:r>
              <a:rPr lang="en-GB" sz="2200" dirty="0" smtClean="0"/>
              <a:t> plane following CT IVP</a:t>
            </a:r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2672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Transverse image through a normal bladder (</a:t>
            </a:r>
            <a:r>
              <a:rPr lang="en-GB" sz="2400" dirty="0" err="1" smtClean="0"/>
              <a:t>calipers</a:t>
            </a:r>
            <a:r>
              <a:rPr lang="en-GB" sz="2400" dirty="0" smtClean="0"/>
              <a:t> "x" and "+" outline the bladder wall) using ultrasound shows normal anechoic structure (anechoic = no echoes = black)</a:t>
            </a:r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685800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648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PH" sz="2800" dirty="0" smtClean="0"/>
              <a:t>Partly glandular and partly </a:t>
            </a:r>
            <a:r>
              <a:rPr lang="en-PH" sz="2800" dirty="0" err="1" smtClean="0"/>
              <a:t>fibromuscular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 eaLnBrk="1" hangingPunct="1">
              <a:defRPr/>
            </a:pPr>
            <a:r>
              <a:rPr lang="en-GB" sz="2800" dirty="0" smtClean="0"/>
              <a:t>Lies behind the </a:t>
            </a:r>
            <a:r>
              <a:rPr lang="en-GB" sz="2800" dirty="0" err="1" smtClean="0"/>
              <a:t>symphysis</a:t>
            </a:r>
            <a:r>
              <a:rPr lang="en-GB" sz="2800" dirty="0" smtClean="0"/>
              <a:t> pelvis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Surrounded by dense fibrous capsule</a:t>
            </a:r>
          </a:p>
          <a:p>
            <a:pPr eaLnBrk="1" hangingPunct="1">
              <a:defRPr/>
            </a:pPr>
            <a:r>
              <a:rPr lang="en-PH" smtClean="0"/>
              <a:t>Enclosed within a loose sheath derived from the pelvic fascia called the prostatic sheath</a:t>
            </a:r>
          </a:p>
          <a:p>
            <a:pPr eaLnBrk="1" hangingPunct="1">
              <a:defRPr/>
            </a:pPr>
            <a:r>
              <a:rPr lang="en-PH" smtClean="0"/>
              <a:t>Parts – </a:t>
            </a:r>
          </a:p>
          <a:p>
            <a:pPr lvl="1" eaLnBrk="1" hangingPunct="1">
              <a:defRPr/>
            </a:pPr>
            <a:r>
              <a:rPr lang="en-PH" smtClean="0"/>
              <a:t>Base </a:t>
            </a:r>
          </a:p>
          <a:p>
            <a:pPr lvl="1" eaLnBrk="1" hangingPunct="1">
              <a:defRPr/>
            </a:pPr>
            <a:r>
              <a:rPr lang="en-PH" smtClean="0"/>
              <a:t>Apex</a:t>
            </a:r>
          </a:p>
          <a:p>
            <a:pPr lvl="1" eaLnBrk="1" hangingPunct="1">
              <a:defRPr/>
            </a:pPr>
            <a:r>
              <a:rPr lang="en-PH" smtClean="0"/>
              <a:t>Four surfaces  </a:t>
            </a:r>
            <a:endParaRPr lang="en-GB" smtClean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Base – closely related to neck of bladder</a:t>
            </a:r>
          </a:p>
          <a:p>
            <a:pPr eaLnBrk="1" hangingPunct="1">
              <a:defRPr/>
            </a:pPr>
            <a:r>
              <a:rPr lang="en-PH" dirty="0" smtClean="0"/>
              <a:t>Urethra enters the base in the middle near its anterior surface</a:t>
            </a:r>
          </a:p>
          <a:p>
            <a:pPr eaLnBrk="1" hangingPunct="1">
              <a:defRPr/>
            </a:pPr>
            <a:r>
              <a:rPr lang="en-PH" dirty="0" smtClean="0"/>
              <a:t>Apex – is related to </a:t>
            </a:r>
            <a:r>
              <a:rPr lang="en-PH" dirty="0" err="1" smtClean="0"/>
              <a:t>urogenital</a:t>
            </a:r>
            <a:r>
              <a:rPr lang="en-PH" dirty="0" smtClean="0"/>
              <a:t> diaphragm</a:t>
            </a:r>
          </a:p>
          <a:p>
            <a:pPr eaLnBrk="1" hangingPunct="1">
              <a:defRPr/>
            </a:pPr>
            <a:r>
              <a:rPr lang="en-PH" dirty="0" smtClean="0"/>
              <a:t>Posterior surface</a:t>
            </a:r>
          </a:p>
          <a:p>
            <a:pPr eaLnBrk="1" hangingPunct="1">
              <a:defRPr/>
            </a:pPr>
            <a:r>
              <a:rPr lang="en-PH" dirty="0" smtClean="0"/>
              <a:t>Anterior surface </a:t>
            </a:r>
          </a:p>
          <a:p>
            <a:pPr eaLnBrk="1" hangingPunct="1">
              <a:defRPr/>
            </a:pPr>
            <a:r>
              <a:rPr lang="en-PH" dirty="0" err="1" smtClean="0"/>
              <a:t>Anterolateral</a:t>
            </a:r>
            <a:r>
              <a:rPr lang="en-PH" dirty="0" smtClean="0"/>
              <a:t> surfaces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35L~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>
          <a:xfrm>
            <a:off x="838200" y="685800"/>
            <a:ext cx="4991100" cy="5410200"/>
          </a:xfr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72200" y="1600200"/>
            <a:ext cx="2667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Kidneys are retroperitoneal organs and may be obscured by bowel loops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dirty="0" smtClean="0"/>
              <a:t>Transition zone which lies in </a:t>
            </a:r>
            <a:r>
              <a:rPr lang="en-PH" sz="2600" dirty="0" err="1" smtClean="0"/>
              <a:t>periurethral</a:t>
            </a:r>
            <a:r>
              <a:rPr lang="en-PH" sz="2600" dirty="0" smtClean="0"/>
              <a:t> location is the site of benign prostate hypertrophy which can occlude the urethra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Peripheral and central zones lie posterior and lateral to the transition zone</a:t>
            </a:r>
          </a:p>
          <a:p>
            <a:pPr eaLnBrk="1" hangingPunct="1">
              <a:defRPr/>
            </a:pPr>
            <a:r>
              <a:rPr lang="en-PH" smtClean="0"/>
              <a:t>Peripheral zone is the primary tumor site in 70% patients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mtClean="0"/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300px-Gray1160">
            <a:hlinkClick r:id="rId2" tooltip="Gray1160.pn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30250"/>
            <a:ext cx="5943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Illu_prostate_lob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7924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Illu_prostate_z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2813"/>
            <a:ext cx="7848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336" name="Group 48"/>
          <p:cNvGraphicFramePr>
            <a:graphicFrameLocks noGrp="1"/>
          </p:cNvGraphicFramePr>
          <p:nvPr>
            <p:ph idx="1"/>
          </p:nvPr>
        </p:nvGraphicFramePr>
        <p:xfrm>
          <a:off x="609600" y="-76200"/>
          <a:ext cx="8001000" cy="4333240"/>
        </p:xfrm>
        <a:graphic>
          <a:graphicData uri="http://schemas.openxmlformats.org/drawingml/2006/table">
            <a:tbl>
              <a:tblPr/>
              <a:tblGrid>
                <a:gridCol w="2743200"/>
                <a:gridCol w="5257800"/>
              </a:tblGrid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PH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Lobes </a:t>
                      </a:r>
                      <a:endParaRPr kumimoji="0" lang="en-GB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PH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Corresponding zones </a:t>
                      </a:r>
                      <a:endParaRPr kumimoji="0" lang="en-GB" sz="28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Anterior lobe (or isthmus)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roughly corresponds to part of transitional zone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Posterior lobe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roughly corresponds to peripheral zone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Lateral lobes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spans all zones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Median lobe (or middle lobe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roughly corresponds to part of central zone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mage13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2484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Prostate cancer - prostate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896225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Ultrasound of Prostate Gland </a:t>
            </a:r>
            <a:endParaRPr lang="en-GB" smtClean="0"/>
          </a:p>
        </p:txBody>
      </p:sp>
      <p:pic>
        <p:nvPicPr>
          <p:cNvPr id="102403" name="Picture 3" descr="bphus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343400" y="3578225"/>
            <a:ext cx="48006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 descr="bphus1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04800" y="1295400"/>
            <a:ext cx="44196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1727</Words>
  <Application>Microsoft Office PowerPoint</Application>
  <PresentationFormat>On-screen Show (4:3)</PresentationFormat>
  <Paragraphs>234</Paragraphs>
  <Slides>110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Office Theme</vt:lpstr>
      <vt:lpstr>Presentation</vt:lpstr>
      <vt:lpstr>Radiological Anatomy of Kidneys, Ureters, Urinary Bladder and urethra</vt:lpstr>
      <vt:lpstr>Radiological Anatomy of Kidneys, Ureters, Urinary Bladder and urethra</vt:lpstr>
      <vt:lpstr>Objectives </vt:lpstr>
      <vt:lpstr>Genitourinary System  </vt:lpstr>
      <vt:lpstr>Imaging Modalities </vt:lpstr>
      <vt:lpstr>Kidneys </vt:lpstr>
      <vt:lpstr>Slide 7</vt:lpstr>
      <vt:lpstr>Slide 8</vt:lpstr>
      <vt:lpstr>Slide 9</vt:lpstr>
      <vt:lpstr>Slide 10</vt:lpstr>
      <vt:lpstr>Kidneys </vt:lpstr>
      <vt:lpstr>Slide 12</vt:lpstr>
      <vt:lpstr>Slide 13</vt:lpstr>
      <vt:lpstr>Slide 14</vt:lpstr>
      <vt:lpstr>Slide 15</vt:lpstr>
      <vt:lpstr>Slide 16</vt:lpstr>
      <vt:lpstr>Kidneys</vt:lpstr>
      <vt:lpstr>Slide 18</vt:lpstr>
      <vt:lpstr>Kidneys</vt:lpstr>
      <vt:lpstr>Slide 20</vt:lpstr>
      <vt:lpstr>Kidneys  </vt:lpstr>
      <vt:lpstr>Slide 22</vt:lpstr>
      <vt:lpstr>Slide 23</vt:lpstr>
      <vt:lpstr>Slide 24</vt:lpstr>
      <vt:lpstr>Slide 25</vt:lpstr>
      <vt:lpstr>ULTRASOUND OF KIDNEYS</vt:lpstr>
      <vt:lpstr>ULTRASOUND OF KIDNEYS</vt:lpstr>
      <vt:lpstr>CT Scan of the Kidneys</vt:lpstr>
      <vt:lpstr>CT Scan of the Kidneys</vt:lpstr>
      <vt:lpstr>CT Scan of the Kidneys</vt:lpstr>
      <vt:lpstr>Spaces Around the Kidney</vt:lpstr>
      <vt:lpstr>Spaces Around the Kidney</vt:lpstr>
      <vt:lpstr>Spaces Around the Kidney</vt:lpstr>
      <vt:lpstr>Renal Vasculature</vt:lpstr>
      <vt:lpstr>Renal Vasculature </vt:lpstr>
      <vt:lpstr>Renal Vasculature</vt:lpstr>
      <vt:lpstr>RENAL ANGIOGRAPHY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Relationships of the Kidneys</vt:lpstr>
      <vt:lpstr>Slide 46</vt:lpstr>
      <vt:lpstr>Slide 47</vt:lpstr>
      <vt:lpstr>Slide 48</vt:lpstr>
      <vt:lpstr>Renal Structure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Renal Collecting System </vt:lpstr>
      <vt:lpstr>Renal Collecting System</vt:lpstr>
      <vt:lpstr>Slide 59</vt:lpstr>
      <vt:lpstr>Slide 60</vt:lpstr>
      <vt:lpstr>Slide 61</vt:lpstr>
      <vt:lpstr>Slide 62</vt:lpstr>
      <vt:lpstr>Ureters</vt:lpstr>
      <vt:lpstr>Ureters </vt:lpstr>
      <vt:lpstr>Areas of Narrowing  </vt:lpstr>
      <vt:lpstr>Ureteral Vasculature </vt:lpstr>
      <vt:lpstr>Slide 67</vt:lpstr>
      <vt:lpstr>Slide 68</vt:lpstr>
      <vt:lpstr>INTRAVENOUS PYELOGRAM </vt:lpstr>
      <vt:lpstr>INTRAVENOUS PYELOGRAM </vt:lpstr>
      <vt:lpstr>Urinary Bladder</vt:lpstr>
      <vt:lpstr>Urinary Bladder</vt:lpstr>
      <vt:lpstr>Urinary Bladder </vt:lpstr>
      <vt:lpstr>Urinary Bladder</vt:lpstr>
      <vt:lpstr>Urinary Bladder</vt:lpstr>
      <vt:lpstr>Slide 76</vt:lpstr>
      <vt:lpstr>Slide 77</vt:lpstr>
      <vt:lpstr>Slide 78</vt:lpstr>
      <vt:lpstr>Slide 79</vt:lpstr>
      <vt:lpstr>Slide 80</vt:lpstr>
      <vt:lpstr>Slide 81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Prostate Gland</vt:lpstr>
      <vt:lpstr>Prostate Gland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Ultrasound of Prostate Gland </vt:lpstr>
      <vt:lpstr>CT Scan of Prostate Gland 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Thank You For Your Attention </vt:lpstr>
      <vt:lpstr>Slide 110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DrNezar</cp:lastModifiedBy>
  <cp:revision>5</cp:revision>
  <dcterms:created xsi:type="dcterms:W3CDTF">2011-10-23T08:52:38Z</dcterms:created>
  <dcterms:modified xsi:type="dcterms:W3CDTF">2014-11-02T10:51:54Z</dcterms:modified>
</cp:coreProperties>
</file>