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45"/>
  </p:notes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97" r:id="rId32"/>
    <p:sldId id="294" r:id="rId33"/>
    <p:sldId id="298" r:id="rId34"/>
    <p:sldId id="286" r:id="rId35"/>
    <p:sldId id="287" r:id="rId36"/>
    <p:sldId id="293" r:id="rId37"/>
    <p:sldId id="288" r:id="rId38"/>
    <p:sldId id="289" r:id="rId39"/>
    <p:sldId id="290" r:id="rId40"/>
    <p:sldId id="291" r:id="rId41"/>
    <p:sldId id="292" r:id="rId42"/>
    <p:sldId id="296" r:id="rId43"/>
    <p:sldId id="29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85" autoAdjust="0"/>
  </p:normalViewPr>
  <p:slideViewPr>
    <p:cSldViewPr snapToGrid="0" snapToObjects="1">
      <p:cViewPr varScale="1">
        <p:scale>
          <a:sx n="76" d="100"/>
          <a:sy n="76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75AC4-6AA0-F144-BA76-3D2016C4C829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70F7F-19C9-D646-BE95-7AD1ECEE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descriptive studies,</a:t>
            </a:r>
            <a:r>
              <a:rPr lang="en-US" baseline="0" dirty="0" smtClean="0"/>
              <a:t> there is no hypothesis forming. Case reports and case series are examples of such studies where you assess factors associated with the development of the disease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70F7F-19C9-D646-BE95-7AD1ECEE57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4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Experimental: Studies preventions</a:t>
            </a:r>
            <a:r>
              <a:rPr lang="en-US" baseline="0" dirty="0" smtClean="0"/>
              <a:t> and treatments of diseases; investigators actively manipulates which groups receive the agent under study. </a:t>
            </a:r>
          </a:p>
          <a:p>
            <a:r>
              <a:rPr lang="en-US" baseline="0" dirty="0" smtClean="0"/>
              <a:t>Observational: Studies causes, prevention, and treatment for diseases; investigator passively observes as nature takes it’s course.</a:t>
            </a:r>
          </a:p>
          <a:p>
            <a:r>
              <a:rPr lang="en-US" baseline="0" dirty="0" smtClean="0"/>
              <a:t>Cohort: Typically examines multiple health effects of an exposure; subjects are defined according to their exposure levels and followed for disease occurrence.</a:t>
            </a:r>
          </a:p>
          <a:p>
            <a:r>
              <a:rPr lang="en-US" baseline="0" dirty="0" smtClean="0"/>
              <a:t>Case-control: Typically examines multiple exposures in relation to a disease; subjects are defined as cases and controls, and exposure histories are compared.</a:t>
            </a:r>
          </a:p>
          <a:p>
            <a:r>
              <a:rPr lang="en-US" baseline="0" dirty="0" smtClean="0"/>
              <a:t>Cross-sectional: Typically examines relationship between exposure and disease prevalence in a defined population at a single point in time.</a:t>
            </a:r>
          </a:p>
          <a:p>
            <a:r>
              <a:rPr lang="en-US" baseline="0" dirty="0" smtClean="0"/>
              <a:t>Ecological: Examines relationship between exposure and disease with population-level rather than individual-level data.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70F7F-19C9-D646-BE95-7AD1ECEE57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4537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xfrm>
            <a:off x="901700" y="4343400"/>
            <a:ext cx="5049838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sources of cases:</a:t>
            </a:r>
          </a:p>
          <a:p>
            <a:r>
              <a:rPr lang="en-US" sz="1200" dirty="0" smtClean="0">
                <a:latin typeface="Times New Roman" charset="0"/>
                <a:cs typeface="Times New Roman" charset="0"/>
              </a:rPr>
              <a:t>Cases admitted to or discharged from a hospital, clinic or any health care facility.</a:t>
            </a:r>
          </a:p>
          <a:p>
            <a:r>
              <a:rPr lang="en-US" sz="1200" dirty="0" smtClean="0">
                <a:latin typeface="Times New Roman" charset="0"/>
                <a:cs typeface="Times New Roman" charset="0"/>
              </a:rPr>
              <a:t>Cases reported or diagnosed during a survey or surveillance system </a:t>
            </a:r>
          </a:p>
          <a:p>
            <a:r>
              <a:rPr lang="en-US" sz="1200" dirty="0" smtClean="0">
                <a:latin typeface="Times New Roman" charset="0"/>
                <a:cs typeface="Times New Roman" charset="0"/>
              </a:rPr>
              <a:t>Incident cases in a going cohort study </a:t>
            </a:r>
          </a:p>
          <a:p>
            <a:r>
              <a:rPr lang="en-US" sz="1200" dirty="0" smtClean="0">
                <a:latin typeface="Times New Roman" charset="0"/>
                <a:cs typeface="Times New Roman" charset="0"/>
              </a:rPr>
              <a:t>Death certificates with recorded cause of death.</a:t>
            </a:r>
          </a:p>
          <a:p>
            <a:r>
              <a:rPr lang="en-US" sz="1200" dirty="0" smtClean="0">
                <a:latin typeface="Times New Roman" charset="0"/>
                <a:cs typeface="Times New Roman" charset="0"/>
              </a:rPr>
              <a:t>Employment records.</a:t>
            </a:r>
          </a:p>
          <a:p>
            <a:r>
              <a:rPr lang="en-US" sz="1200" dirty="0" smtClean="0">
                <a:latin typeface="Times New Roman" charset="0"/>
                <a:cs typeface="Times New Roman" charset="0"/>
              </a:rPr>
              <a:t>Institutional records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70F7F-19C9-D646-BE95-7AD1ECEE57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0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cs typeface="Times New Roman" charset="0"/>
              </a:rPr>
              <a:t>Selective survival may bias the comparison.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70F7F-19C9-D646-BE95-7AD1ECEE57F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DB3E2FB-72D7-F342-9A87-FF7DCCEF3A03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\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C0C828D1-4A1D-A34C-866F-C1356631B295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9846C45E-AF44-CB4C-A436-EF234ED9EBBB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x-non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cs typeface="Tahoma" charset="0"/>
              </a:defRPr>
            </a:lvl1pPr>
          </a:lstStyle>
          <a:p>
            <a:fld id="{33C3DB51-2853-F440-A571-AD75076F663C}" type="datetime1">
              <a:rPr lang="ar-sa"/>
              <a:pPr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cs typeface="Tahoma" charset="0"/>
              </a:defRPr>
            </a:lvl1pPr>
          </a:lstStyle>
          <a:p>
            <a:fld id="{C58BD10F-FDAC-D14F-898C-ADB2FB123A0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13376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6B749E-6D9D-9C45-9022-AB1CE046F393}" type="datetimeFigureOut">
              <a:rPr lang="en-US" smtClean="0"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66689B-7FEF-AD45-B330-9416512861E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49070" cy="1595377"/>
          </a:xfrm>
        </p:spPr>
        <p:txBody>
          <a:bodyPr/>
          <a:lstStyle/>
          <a:p>
            <a:r>
              <a:rPr lang="en-US" dirty="0" smtClean="0"/>
              <a:t>Dr. Nour Horanieh, M.B.B.S, M.P.H</a:t>
            </a:r>
          </a:p>
          <a:p>
            <a:r>
              <a:rPr lang="en-US" dirty="0" smtClean="0"/>
              <a:t>Department of Family and community medicine, king Saud university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Case-Control Studies 	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5727" y="265531"/>
            <a:ext cx="137160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2773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you choose a case-control study</a:t>
            </a:r>
            <a:r>
              <a:rPr lang="en-US" dirty="0" smtClean="0"/>
              <a:t>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Other consideration:</a:t>
            </a:r>
          </a:p>
          <a:p>
            <a:r>
              <a:rPr lang="en-US" dirty="0" smtClean="0">
                <a:cs typeface="Times New Roman" charset="0"/>
              </a:rPr>
              <a:t>Availability of a case ascertainment system: This can   facilitate the conduct of case-control studies.</a:t>
            </a:r>
          </a:p>
          <a:p>
            <a:r>
              <a:rPr lang="en-US" dirty="0" smtClean="0">
                <a:cs typeface="Times New Roman" charset="0"/>
              </a:rPr>
              <a:t>Examples: </a:t>
            </a:r>
          </a:p>
          <a:p>
            <a:pPr lvl="1"/>
            <a:r>
              <a:rPr lang="en-US" sz="1800" dirty="0" smtClean="0">
                <a:latin typeface="Times New Roman" charset="0"/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Population-based cancer </a:t>
            </a:r>
            <a:r>
              <a:rPr lang="en-US" dirty="0" smtClean="0">
                <a:cs typeface="Times New Roman" charset="0"/>
              </a:rPr>
              <a:t>registry</a:t>
            </a:r>
          </a:p>
          <a:p>
            <a:pPr lvl="1"/>
            <a:r>
              <a:rPr lang="en-US" dirty="0" smtClean="0">
                <a:cs typeface="Times New Roman" charset="0"/>
              </a:rPr>
              <a:t>Hospital</a:t>
            </a:r>
            <a:r>
              <a:rPr lang="en-US" dirty="0">
                <a:cs typeface="Times New Roman" charset="0"/>
              </a:rPr>
              <a:t>-based surveillance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0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Case definition:</a:t>
            </a:r>
          </a:p>
          <a:p>
            <a:r>
              <a:rPr lang="en-US" dirty="0" smtClean="0"/>
              <a:t>First step is composing a clear disease or case </a:t>
            </a:r>
            <a:r>
              <a:rPr lang="en-US" dirty="0" smtClean="0">
                <a:solidFill>
                  <a:srgbClr val="FF0000"/>
                </a:solidFill>
              </a:rPr>
              <a:t>definition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: (definitive diagnosis, sign, symptom, etc..).</a:t>
            </a:r>
          </a:p>
          <a:p>
            <a:r>
              <a:rPr lang="en-US" dirty="0" smtClean="0"/>
              <a:t>You can always subdivide the group into smaller groups based on specific criteria.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(histological findings, severity of pain, etc..)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5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Sources of Case Identification: </a:t>
            </a:r>
          </a:p>
          <a:p>
            <a:r>
              <a:rPr lang="en-US" dirty="0" smtClean="0"/>
              <a:t>The goal is to choose as many TRUE cases of a disease as quickly and cheaply as possible.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/>
              <a:t>Case ascertainment can be from hospital records, registries, surveys, death certificates, etc.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Typically, researches prefer choosing new cases (incident) because exposure is recent and easy to recall.</a:t>
            </a:r>
          </a:p>
          <a:p>
            <a:r>
              <a:rPr lang="en-US" dirty="0" smtClean="0"/>
              <a:t> You don’t have to include ALL the cases of a specific disease, but you have to define the case group’s source population. </a:t>
            </a:r>
          </a:p>
        </p:txBody>
      </p:sp>
    </p:spTree>
    <p:extLst>
      <p:ext uri="{BB962C8B-B14F-4D97-AF65-F5344CB8AC3E}">
        <p14:creationId xmlns:p14="http://schemas.microsoft.com/office/powerpoint/2010/main" val="804772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Controls are a sample of the population that produce the cases. </a:t>
            </a:r>
          </a:p>
          <a:p>
            <a:r>
              <a:rPr lang="en-US" dirty="0" smtClean="0"/>
              <a:t>Controls must be sampled INDEPENDENTLY of exposure status. </a:t>
            </a:r>
          </a:p>
          <a:p>
            <a:pPr lvl="1"/>
            <a:r>
              <a:rPr lang="en-US" dirty="0" smtClean="0"/>
              <a:t>Exposed and unexposed controls should have the same probability of being selected.</a:t>
            </a:r>
          </a:p>
        </p:txBody>
      </p:sp>
    </p:spTree>
    <p:extLst>
      <p:ext uri="{BB962C8B-B14F-4D97-AF65-F5344CB8AC3E}">
        <p14:creationId xmlns:p14="http://schemas.microsoft.com/office/powerpoint/2010/main" val="3902292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It is crucial to set up control group (s) from people who are certain not to have got the specified disease/condition.</a:t>
            </a:r>
          </a:p>
          <a:p>
            <a:r>
              <a:rPr lang="en-US" sz="2800" dirty="0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The aim of the control group is to compare the exposure rate among both cases and controls.</a:t>
            </a:r>
          </a:p>
          <a:p>
            <a:pPr lvl="1"/>
            <a:r>
              <a:rPr lang="en-US" sz="2300" dirty="0" err="1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Eg</a:t>
            </a:r>
            <a:r>
              <a:rPr lang="en-US" sz="2300" dirty="0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. People with Lung </a:t>
            </a:r>
            <a:r>
              <a:rPr lang="en-US" sz="2300" dirty="0" err="1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Ca</a:t>
            </a:r>
            <a:r>
              <a:rPr lang="en-US" sz="2300" dirty="0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 </a:t>
            </a:r>
            <a:r>
              <a:rPr lang="en-US" sz="2300" dirty="0" err="1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vs</a:t>
            </a:r>
            <a:r>
              <a:rPr lang="en-US" sz="2300" dirty="0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 People without Lung </a:t>
            </a:r>
            <a:r>
              <a:rPr lang="en-US" sz="2300" dirty="0" err="1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Ca</a:t>
            </a:r>
            <a:r>
              <a:rPr lang="en-US" sz="2300" dirty="0">
                <a:solidFill>
                  <a:prstClr val="black"/>
                </a:solidFill>
                <a:ea typeface="ＭＳ Ｐゴシック" charset="0"/>
                <a:cs typeface="Times New Roman" charset="0"/>
              </a:rPr>
              <a:t>, you compare smoking status among those 2 groups.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70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 several sources:</a:t>
            </a:r>
          </a:p>
          <a:p>
            <a:pPr lvl="1"/>
            <a:r>
              <a:rPr lang="en-US" dirty="0" smtClean="0"/>
              <a:t>Hospital </a:t>
            </a:r>
          </a:p>
          <a:p>
            <a:pPr lvl="1"/>
            <a:r>
              <a:rPr lang="en-US" dirty="0" smtClean="0"/>
              <a:t>General</a:t>
            </a:r>
          </a:p>
          <a:p>
            <a:pPr lvl="1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Death certificates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34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Controls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Hospital Controls:</a:t>
            </a:r>
          </a:p>
          <a:p>
            <a:r>
              <a:rPr lang="en-US" dirty="0" smtClean="0"/>
              <a:t>Advantages: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>
                <a:cs typeface="Times New Roman" pitchFamily="18" charset="0"/>
              </a:rPr>
              <a:t>Subjects </a:t>
            </a:r>
            <a:r>
              <a:rPr lang="en-US" dirty="0">
                <a:cs typeface="Times New Roman" pitchFamily="18" charset="0"/>
              </a:rPr>
              <a:t>are easily accessible.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>
                <a:cs typeface="Times New Roman" pitchFamily="18" charset="0"/>
              </a:rPr>
              <a:t>Patients are often motivated to cooperate with investigators.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>
                <a:cs typeface="Times New Roman" pitchFamily="18" charset="0"/>
              </a:rPr>
              <a:t>Patients </a:t>
            </a:r>
            <a:r>
              <a:rPr lang="en-US" dirty="0">
                <a:cs typeface="Times New Roman" pitchFamily="18" charset="0"/>
              </a:rPr>
              <a:t>usually have time to participate.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cs typeface="Times New Roman" charset="0"/>
              </a:rPr>
              <a:t>Controls and cases may be drawn from similar social and geographical </a:t>
            </a:r>
            <a:r>
              <a:rPr lang="en-US" dirty="0" smtClean="0">
                <a:cs typeface="Times New Roman" charset="0"/>
              </a:rPr>
              <a:t>environment (same source population).</a:t>
            </a:r>
            <a:endParaRPr lang="en-US" dirty="0">
              <a:cs typeface="Times New Roman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cs typeface="Times New Roman" charset="0"/>
              </a:rPr>
              <a:t>Differential recalls of prior exposure is likely to be minimized.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51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cs typeface="Times New Roman" charset="0"/>
              </a:rPr>
              <a:t>Disadvantages of hospital </a:t>
            </a:r>
            <a:r>
              <a:rPr lang="en-US" dirty="0" smtClean="0">
                <a:solidFill>
                  <a:srgbClr val="000000"/>
                </a:solidFill>
                <a:cs typeface="Times New Roman" charset="0"/>
              </a:rPr>
              <a:t>controls:</a:t>
            </a:r>
            <a:endParaRPr lang="en-US" b="1" dirty="0">
              <a:solidFill>
                <a:schemeClr val="accent1"/>
              </a:solidFill>
              <a:cs typeface="Times New Roman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charset="0"/>
              </a:rPr>
              <a:t>Differential </a:t>
            </a:r>
            <a:r>
              <a:rPr lang="en-US" dirty="0">
                <a:cs typeface="Times New Roman" charset="0"/>
              </a:rPr>
              <a:t>hospitalization patterns may introduce selection </a:t>
            </a:r>
            <a:r>
              <a:rPr lang="en-US" dirty="0" smtClean="0">
                <a:cs typeface="Times New Roman" charset="0"/>
              </a:rPr>
              <a:t>bias.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charset="0"/>
              </a:rPr>
              <a:t>Difficult </a:t>
            </a:r>
            <a:r>
              <a:rPr lang="en-US" dirty="0">
                <a:cs typeface="Times New Roman" charset="0"/>
              </a:rPr>
              <a:t>to blind disease status from cases and controls</a:t>
            </a:r>
            <a:r>
              <a:rPr lang="en-US" dirty="0" smtClean="0">
                <a:cs typeface="Times New Roman" charset="0"/>
              </a:rPr>
              <a:t>.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Times New Roman" charset="0"/>
                <a:cs typeface="Times New Roman" charset="0"/>
              </a:rPr>
              <a:t>An underestimate of the study effect may be obtained if control</a:t>
            </a:r>
            <a:r>
              <a:rPr lang="ja-JP" altLang="en-US" sz="2400" dirty="0">
                <a:latin typeface="Times New Roman" charset="0"/>
                <a:cs typeface="Times New Roman" charset="0"/>
              </a:rPr>
              <a:t>’</a:t>
            </a:r>
            <a:r>
              <a:rPr lang="en-US" sz="2400" dirty="0">
                <a:latin typeface="Times New Roman" charset="0"/>
                <a:cs typeface="Times New Roman" charset="0"/>
              </a:rPr>
              <a:t>s disease is etiologically similar to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cases’</a:t>
            </a:r>
            <a:r>
              <a:rPr lang="en-US" altLang="ja-JP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disease.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>
                <a:cs typeface="Times New Roman" charset="0"/>
              </a:rPr>
              <a:t>This is why it’s important to make sure that the control’s disease is not related to the exposure of interest.</a:t>
            </a:r>
            <a:endParaRPr lang="en-US" sz="2200" dirty="0">
              <a:cs typeface="Times New Roman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92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Controls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Community controls:</a:t>
            </a:r>
          </a:p>
          <a:p>
            <a:pPr lvl="1"/>
            <a:r>
              <a:rPr lang="en-US" dirty="0" smtClean="0"/>
              <a:t>Cases are chosen from a population and controls are usually from their same community (relatives, neighbors, friends, etc..)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8636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Controls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Advantages Of community controls:</a:t>
            </a:r>
            <a:endParaRPr lang="en-US" sz="2800" dirty="0">
              <a:latin typeface="Times New Roman" charset="0"/>
              <a:cs typeface="Times New Roman" charset="0"/>
            </a:endParaRPr>
          </a:p>
          <a:p>
            <a:pPr lvl="1"/>
            <a:r>
              <a:rPr lang="en-US" dirty="0">
                <a:cs typeface="Times New Roman" charset="0"/>
              </a:rPr>
              <a:t>Reduction of selection bias.</a:t>
            </a:r>
          </a:p>
          <a:p>
            <a:pPr lvl="1"/>
            <a:r>
              <a:rPr lang="en-US" dirty="0">
                <a:cs typeface="Times New Roman" charset="0"/>
              </a:rPr>
              <a:t>Generalization of study results is more valid.</a:t>
            </a:r>
          </a:p>
          <a:p>
            <a:pPr lvl="1"/>
            <a:r>
              <a:rPr lang="en-US" dirty="0">
                <a:cs typeface="Times New Roman" charset="0"/>
              </a:rPr>
              <a:t>May provide convenient control of extraneous variables.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Disadvantages: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>
                <a:cs typeface="Times New Roman" pitchFamily="18" charset="0"/>
              </a:rPr>
              <a:t>Time </a:t>
            </a:r>
            <a:r>
              <a:rPr lang="en-US" dirty="0">
                <a:cs typeface="Times New Roman" pitchFamily="18" charset="0"/>
              </a:rPr>
              <a:t>and money </a:t>
            </a:r>
            <a:r>
              <a:rPr lang="en-US" dirty="0" smtClean="0">
                <a:cs typeface="Times New Roman" pitchFamily="18" charset="0"/>
              </a:rPr>
              <a:t>consuming.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>
                <a:cs typeface="Times New Roman" pitchFamily="18" charset="0"/>
              </a:rPr>
              <a:t>May </a:t>
            </a:r>
            <a:r>
              <a:rPr lang="en-US" dirty="0">
                <a:cs typeface="Times New Roman" pitchFamily="18" charset="0"/>
              </a:rPr>
              <a:t>suffer low participation </a:t>
            </a:r>
            <a:r>
              <a:rPr lang="en-US" dirty="0" smtClean="0">
                <a:cs typeface="Times New Roman" pitchFamily="18" charset="0"/>
              </a:rPr>
              <a:t>rate.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>
                <a:cs typeface="Times New Roman" pitchFamily="18" charset="0"/>
              </a:rPr>
              <a:t>Cases </a:t>
            </a:r>
            <a:r>
              <a:rPr lang="en-US" dirty="0">
                <a:cs typeface="Times New Roman" pitchFamily="18" charset="0"/>
              </a:rPr>
              <a:t>and control may exhibit differential recall of prior exposures.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Case-Control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 2" charset="0"/>
              <a:buNone/>
            </a:pPr>
            <a:r>
              <a:rPr lang="en-US" b="1" dirty="0" smtClean="0">
                <a:latin typeface="+mj-lt"/>
                <a:cs typeface="Times New Roman" charset="0"/>
              </a:rPr>
              <a:t>Objectives: </a:t>
            </a:r>
          </a:p>
          <a:p>
            <a:pPr>
              <a:spcBef>
                <a:spcPct val="50000"/>
              </a:spcBef>
              <a:buFont typeface="Wingdings 2" charset="0"/>
              <a:buNone/>
            </a:pPr>
            <a:r>
              <a:rPr lang="en-US" sz="2200" b="1" dirty="0" smtClean="0">
                <a:latin typeface="+mj-lt"/>
                <a:cs typeface="Times New Roman" charset="0"/>
              </a:rPr>
              <a:t>After this session, you should know: </a:t>
            </a:r>
            <a:endParaRPr lang="en-US" sz="2200" b="1" dirty="0" smtClean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charset="0"/>
              </a:rPr>
              <a:t>The </a:t>
            </a:r>
            <a:r>
              <a:rPr lang="en-US" sz="2400" dirty="0">
                <a:cs typeface="Times New Roman" charset="0"/>
              </a:rPr>
              <a:t>basic design of a case-control study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The type of research questions for which the case-control study is used.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Measurement of association in case-control </a:t>
            </a:r>
            <a:r>
              <a:rPr lang="en-US" sz="2400" dirty="0" smtClean="0">
                <a:cs typeface="Times New Roman" charset="0"/>
              </a:rPr>
              <a:t>studies </a:t>
            </a:r>
            <a:endParaRPr lang="en-US" sz="2400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The advantages and limitations of case-control studies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Example of applications of case-control designs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7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Summary: </a:t>
            </a:r>
          </a:p>
          <a:p>
            <a:r>
              <a:rPr lang="en-US" dirty="0" smtClean="0"/>
              <a:t>Controls must represent the source population</a:t>
            </a:r>
          </a:p>
          <a:p>
            <a:r>
              <a:rPr lang="en-US" dirty="0" smtClean="0"/>
              <a:t>Controls must be sample independently of exposure status.</a:t>
            </a:r>
          </a:p>
          <a:p>
            <a:r>
              <a:rPr lang="en-US" dirty="0" smtClean="0"/>
              <a:t>Always ask: if a member of the control actually had the disease would he end up as a study case? </a:t>
            </a:r>
          </a:p>
          <a:p>
            <a:pPr lvl="1"/>
            <a:r>
              <a:rPr lang="en-US" dirty="0" smtClean="0"/>
              <a:t>Should always be YES!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83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of controls to cases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Ideally 1:1 </a:t>
            </a:r>
          </a:p>
          <a:p>
            <a:r>
              <a:rPr lang="en-US" dirty="0" smtClean="0"/>
              <a:t>If the number of available cases is limited and number of controls is plentiful, then you can increase the power of the study to detect an association</a:t>
            </a:r>
          </a:p>
          <a:p>
            <a:pPr lvl="1"/>
            <a:r>
              <a:rPr lang="en-US" dirty="0" smtClean="0"/>
              <a:t>Ratio of 4:1  is desirable in this case and more than that will not make a big difference.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84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Exposure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in mind the critical period</a:t>
            </a:r>
          </a:p>
          <a:p>
            <a:r>
              <a:rPr lang="en-US" dirty="0" smtClean="0"/>
              <a:t>Sources can include: questionnaires (most common), records, biomarkers, in person interviews, registries, etc..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choosing your cases and controls the next step is: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need to confirm or refute that an exposure has occurred more frequently in the cases than the controls using measures of association.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36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by Two table in a case control Study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94288"/>
              </p:ext>
            </p:extLst>
          </p:nvPr>
        </p:nvGraphicFramePr>
        <p:xfrm>
          <a:off x="1524000" y="2590113"/>
          <a:ext cx="6096000" cy="191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376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</a:t>
                      </a:r>
                      <a:endParaRPr lang="en-US" dirty="0"/>
                    </a:p>
                  </a:txBody>
                  <a:tcPr/>
                </a:tc>
              </a:tr>
              <a:tr h="637643">
                <a:tc>
                  <a:txBody>
                    <a:bodyPr/>
                    <a:lstStyle/>
                    <a:p>
                      <a:r>
                        <a:rPr lang="en-US" dirty="0" smtClean="0"/>
                        <a:t>Exposed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637643">
                <a:tc>
                  <a:txBody>
                    <a:bodyPr/>
                    <a:lstStyle/>
                    <a:p>
                      <a:r>
                        <a:rPr lang="en-US" dirty="0" smtClean="0"/>
                        <a:t>Non-Exposed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95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in case-control studies, you don’t know the size of the total population, you’re choosing a sample of it, you calculate odds ratio.</a:t>
            </a:r>
          </a:p>
          <a:p>
            <a:r>
              <a:rPr lang="en-US" dirty="0" smtClean="0"/>
              <a:t>Odds: probability of something occurring divided by the probability of it not occurring. </a:t>
            </a:r>
          </a:p>
          <a:p>
            <a:r>
              <a:rPr lang="en-US" dirty="0" smtClean="0"/>
              <a:t>Odds ratio in case-control studies: </a:t>
            </a:r>
            <a:r>
              <a:rPr lang="en-US" dirty="0">
                <a:cs typeface="Times New Roman" charset="0"/>
              </a:rPr>
              <a:t>ratio of odds of exposure among diseased to the odds of exposure among controls.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43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Odds:</a:t>
            </a:r>
          </a:p>
          <a:p>
            <a:r>
              <a:rPr lang="en-US" dirty="0" smtClean="0"/>
              <a:t>Number of exposed </a:t>
            </a:r>
            <a:r>
              <a:rPr lang="en-US" dirty="0" smtClean="0">
                <a:cs typeface="Times New Roman" charset="0"/>
                <a:sym typeface="Symbol" charset="0"/>
              </a:rPr>
              <a:t> number of unexposed</a:t>
            </a:r>
          </a:p>
          <a:p>
            <a:pPr lvl="1"/>
            <a:r>
              <a:rPr lang="en-US" dirty="0">
                <a:cs typeface="Times New Roman" charset="0"/>
                <a:sym typeface="Symbol" charset="0"/>
              </a:rPr>
              <a:t>Cases: (a/c)</a:t>
            </a:r>
          </a:p>
          <a:p>
            <a:pPr lvl="1"/>
            <a:r>
              <a:rPr lang="en-US" dirty="0">
                <a:cs typeface="Times New Roman" charset="0"/>
                <a:sym typeface="Symbol" charset="0"/>
              </a:rPr>
              <a:t>Controls (b/d</a:t>
            </a:r>
            <a:r>
              <a:rPr lang="en-US" dirty="0" smtClean="0">
                <a:cs typeface="Times New Roman" charset="0"/>
                <a:sym typeface="Symbol" charset="0"/>
              </a:rPr>
              <a:t>)</a:t>
            </a:r>
            <a:br>
              <a:rPr lang="en-US" dirty="0" smtClean="0">
                <a:cs typeface="Times New Roman" charset="0"/>
                <a:sym typeface="Symbol" charset="0"/>
              </a:rPr>
            </a:br>
            <a:endParaRPr lang="en-US" dirty="0" smtClean="0">
              <a:cs typeface="Times New Roman" charset="0"/>
              <a:sym typeface="Symbol" charset="0"/>
            </a:endParaRPr>
          </a:p>
          <a:p>
            <a:pPr marL="0" indent="0">
              <a:buNone/>
            </a:pPr>
            <a:r>
              <a:rPr lang="en-US" dirty="0" smtClean="0">
                <a:cs typeface="Times New Roman" charset="0"/>
                <a:sym typeface="Symbol" charset="0"/>
              </a:rPr>
              <a:t>Odds ratio: divide odds of cases by odds of controls</a:t>
            </a:r>
          </a:p>
          <a:p>
            <a:pPr lvl="1"/>
            <a:r>
              <a:rPr lang="en-US" u="sng" dirty="0" smtClean="0">
                <a:cs typeface="Times New Roman" charset="0"/>
                <a:sym typeface="Symbol" charset="0"/>
              </a:rPr>
              <a:t>a/c</a:t>
            </a:r>
          </a:p>
          <a:p>
            <a:pPr marL="274320" lvl="1" indent="0">
              <a:buNone/>
            </a:pPr>
            <a:r>
              <a:rPr lang="en-US" dirty="0">
                <a:cs typeface="Times New Roman" charset="0"/>
                <a:sym typeface="Symbol" charset="0"/>
              </a:rPr>
              <a:t> </a:t>
            </a:r>
            <a:r>
              <a:rPr lang="en-US" dirty="0" smtClean="0">
                <a:cs typeface="Times New Roman" charset="0"/>
                <a:sym typeface="Symbol" charset="0"/>
              </a:rPr>
              <a:t>   b/d</a:t>
            </a:r>
          </a:p>
          <a:p>
            <a:pPr marL="0" indent="0">
              <a:buNone/>
            </a:pPr>
            <a:r>
              <a:rPr lang="en-US" dirty="0">
                <a:cs typeface="Times New Roman" charset="0"/>
                <a:sym typeface="Symbol" charset="0"/>
              </a:rPr>
              <a:t>	</a:t>
            </a:r>
            <a:endParaRPr lang="en-US" dirty="0" smtClean="0">
              <a:cs typeface="Times New Roman" charset="0"/>
              <a:sym typeface="Symbol" charset="0"/>
            </a:endParaRPr>
          </a:p>
          <a:p>
            <a:pPr marL="0" indent="0">
              <a:buNone/>
            </a:pPr>
            <a:endParaRPr lang="en-US" dirty="0" smtClean="0">
              <a:cs typeface="Times New Roman" charset="0"/>
              <a:sym typeface="Symbol" charset="0"/>
            </a:endParaRPr>
          </a:p>
          <a:p>
            <a:pPr lvl="1"/>
            <a:endParaRPr lang="en-US" dirty="0" smtClean="0">
              <a:cs typeface="Times New Roman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23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526041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other words: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a/b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000000"/>
                </a:solidFill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b="1" u="sng" dirty="0">
                <a:solidFill>
                  <a:srgbClr val="FF0000"/>
                </a:solidFill>
              </a:rPr>
              <a:t>ad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c/d           bc</a:t>
            </a:r>
          </a:p>
          <a:p>
            <a:pPr marL="0" indent="0">
              <a:buNone/>
            </a:pPr>
            <a:endParaRPr lang="en-US" sz="2800" u="sng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66755"/>
              </p:ext>
            </p:extLst>
          </p:nvPr>
        </p:nvGraphicFramePr>
        <p:xfrm>
          <a:off x="1774125" y="3482116"/>
          <a:ext cx="6096000" cy="191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376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</a:t>
                      </a:r>
                      <a:endParaRPr lang="en-US" dirty="0"/>
                    </a:p>
                  </a:txBody>
                  <a:tcPr/>
                </a:tc>
              </a:tr>
              <a:tr h="637643">
                <a:tc>
                  <a:txBody>
                    <a:bodyPr/>
                    <a:lstStyle/>
                    <a:p>
                      <a:r>
                        <a:rPr lang="en-US" dirty="0" smtClean="0"/>
                        <a:t>Exposed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637643">
                <a:tc>
                  <a:txBody>
                    <a:bodyPr/>
                    <a:lstStyle/>
                    <a:p>
                      <a:r>
                        <a:rPr lang="en-US" dirty="0" smtClean="0"/>
                        <a:t>Non-Exposed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194407" y="4329850"/>
            <a:ext cx="1750877" cy="635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94407" y="4329850"/>
            <a:ext cx="1750877" cy="635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4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424022" y="1527048"/>
            <a:ext cx="8503920" cy="4572000"/>
          </a:xfrm>
        </p:spPr>
        <p:txBody>
          <a:bodyPr/>
          <a:lstStyle/>
          <a:p>
            <a:pPr marL="0" indent="0">
              <a:lnSpc>
                <a:spcPct val="130000"/>
              </a:lnSpc>
              <a:buClr>
                <a:schemeClr val="hlink"/>
              </a:buClr>
              <a:buNone/>
              <a:tabLst>
                <a:tab pos="2070100" algn="l"/>
              </a:tabLst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	&gt;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1: means the exposure is a risk </a:t>
            </a:r>
            <a:r>
              <a:rPr lang="en-US" dirty="0" smtClean="0">
                <a:cs typeface="Times New Roman" charset="0"/>
              </a:rPr>
              <a:t>factor</a:t>
            </a:r>
            <a:br>
              <a:rPr lang="en-US" dirty="0" smtClean="0">
                <a:cs typeface="Times New Roman" charset="0"/>
              </a:rPr>
            </a:br>
            <a:endParaRPr lang="en-US" dirty="0">
              <a:cs typeface="Times New Roman" charset="0"/>
            </a:endParaRPr>
          </a:p>
          <a:p>
            <a:pPr marL="0" indent="0">
              <a:lnSpc>
                <a:spcPct val="130000"/>
              </a:lnSpc>
              <a:buClr>
                <a:schemeClr val="hlink"/>
              </a:buClr>
              <a:buNone/>
              <a:tabLst>
                <a:tab pos="2070100" algn="l"/>
              </a:tabLst>
            </a:pPr>
            <a:r>
              <a:rPr lang="en-US" dirty="0" smtClean="0">
                <a:cs typeface="Times New Roman" charset="0"/>
              </a:rPr>
              <a:t>	= </a:t>
            </a:r>
            <a:r>
              <a:rPr lang="en-US" dirty="0">
                <a:cs typeface="Times New Roman" charset="0"/>
              </a:rPr>
              <a:t>1: means the exposure is not associated </a:t>
            </a:r>
            <a:r>
              <a:rPr lang="en-US" dirty="0" smtClean="0">
                <a:cs typeface="Times New Roman" charset="0"/>
              </a:rPr>
              <a:t>	with </a:t>
            </a:r>
            <a:r>
              <a:rPr lang="en-US" dirty="0">
                <a:cs typeface="Times New Roman" charset="0"/>
              </a:rPr>
              <a:t>the </a:t>
            </a:r>
            <a:r>
              <a:rPr lang="en-US" dirty="0" smtClean="0">
                <a:cs typeface="Times New Roman" charset="0"/>
              </a:rPr>
              <a:t>disease</a:t>
            </a:r>
            <a:br>
              <a:rPr lang="en-US" dirty="0" smtClean="0">
                <a:cs typeface="Times New Roman" charset="0"/>
              </a:rPr>
            </a:br>
            <a:endParaRPr lang="en-US" dirty="0">
              <a:cs typeface="Times New Roman" charset="0"/>
            </a:endParaRPr>
          </a:p>
          <a:p>
            <a:pPr marL="0" indent="0">
              <a:lnSpc>
                <a:spcPct val="130000"/>
              </a:lnSpc>
              <a:buClr>
                <a:schemeClr val="hlink"/>
              </a:buClr>
              <a:buNone/>
              <a:tabLst>
                <a:tab pos="2070100" algn="l"/>
              </a:tabLst>
            </a:pPr>
            <a:r>
              <a:rPr lang="en-US" dirty="0" smtClean="0">
                <a:cs typeface="Times New Roman" charset="0"/>
              </a:rPr>
              <a:t>	&lt; </a:t>
            </a:r>
            <a:r>
              <a:rPr lang="en-US" dirty="0">
                <a:cs typeface="Times New Roman" charset="0"/>
              </a:rPr>
              <a:t>1: means the exposure is protective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07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Case-control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Franklin Gothic Medium" charset="0"/>
              <a:buAutoNum type="arabicPeriod"/>
            </a:pPr>
            <a:r>
              <a:rPr lang="en-US" dirty="0" smtClean="0">
                <a:cs typeface="Times New Roman" charset="0"/>
              </a:rPr>
              <a:t>Good for studying rare diseases </a:t>
            </a:r>
          </a:p>
          <a:p>
            <a:pPr marL="457200" indent="-457200">
              <a:buFont typeface="Franklin Gothic Medium" charset="0"/>
              <a:buAutoNum type="arabicPeriod"/>
            </a:pPr>
            <a:r>
              <a:rPr lang="en-US" dirty="0" smtClean="0">
                <a:cs typeface="Times New Roman" charset="0"/>
              </a:rPr>
              <a:t>Rapid evaluation of disease with a long latency. e.g. chronic diseases</a:t>
            </a:r>
          </a:p>
          <a:p>
            <a:pPr marL="457200" indent="-457200">
              <a:buFont typeface="Franklin Gothic Medium" charset="0"/>
              <a:buAutoNum type="arabicPeriod"/>
            </a:pPr>
            <a:r>
              <a:rPr lang="en-US" dirty="0" smtClean="0">
                <a:cs typeface="Times New Roman" charset="0"/>
              </a:rPr>
              <a:t>Multiple </a:t>
            </a:r>
            <a:r>
              <a:rPr lang="en-US" dirty="0">
                <a:cs typeface="Times New Roman" charset="0"/>
              </a:rPr>
              <a:t>exposures (risk factors) could be </a:t>
            </a:r>
            <a:r>
              <a:rPr lang="en-US" dirty="0" smtClean="0">
                <a:cs typeface="Times New Roman" charset="0"/>
              </a:rPr>
              <a:t>studied and evaluated</a:t>
            </a:r>
            <a:endParaRPr lang="en-US" dirty="0">
              <a:cs typeface="Times New Roman" charset="0"/>
            </a:endParaRPr>
          </a:p>
          <a:p>
            <a:pPr marL="457200" indent="-457200">
              <a:buFont typeface="Franklin Gothic Medium" charset="0"/>
              <a:buAutoNum type="arabicPeriod"/>
            </a:pPr>
            <a:r>
              <a:rPr lang="en-US" dirty="0">
                <a:cs typeface="Times New Roman" charset="0"/>
              </a:rPr>
              <a:t>Useful in early stages of the development of </a:t>
            </a:r>
            <a:r>
              <a:rPr lang="en-US" dirty="0" smtClean="0">
                <a:cs typeface="Times New Roman" charset="0"/>
              </a:rPr>
              <a:t>knowledge as in new diseases</a:t>
            </a:r>
            <a:endParaRPr lang="en-US" dirty="0">
              <a:cs typeface="Times New Roman" charset="0"/>
            </a:endParaRPr>
          </a:p>
          <a:p>
            <a:pPr marL="457200" indent="-457200">
              <a:buFont typeface="Franklin Gothic Medium" charset="0"/>
              <a:buAutoNum type="arabicPeriod"/>
            </a:pPr>
            <a:r>
              <a:rPr lang="en-US" dirty="0">
                <a:cs typeface="Times New Roman" charset="0"/>
              </a:rPr>
              <a:t>Does not require large samples and requires less money and personnel so it is </a:t>
            </a:r>
            <a:r>
              <a:rPr lang="en-US" dirty="0" smtClean="0">
                <a:cs typeface="Times New Roman" charset="0"/>
              </a:rPr>
              <a:t>efficient, </a:t>
            </a:r>
            <a:r>
              <a:rPr lang="en-US" dirty="0">
                <a:cs typeface="Times New Roman" charset="0"/>
              </a:rPr>
              <a:t>quick and </a:t>
            </a:r>
            <a:r>
              <a:rPr lang="en-US" dirty="0" smtClean="0">
                <a:cs typeface="Times New Roman" charset="0"/>
              </a:rPr>
              <a:t>cheap</a:t>
            </a:r>
          </a:p>
          <a:p>
            <a:pPr marL="457200" indent="-457200">
              <a:buFont typeface="Franklin Gothic Medium" charset="0"/>
              <a:buAutoNum type="arabicPeriod"/>
            </a:pPr>
            <a:r>
              <a:rPr lang="en-US" dirty="0" smtClean="0">
                <a:cs typeface="Times New Roman" charset="0"/>
              </a:rPr>
              <a:t>No loss to follow up </a:t>
            </a:r>
          </a:p>
          <a:p>
            <a:pPr marL="457200" indent="-457200">
              <a:buFont typeface="Franklin Gothic Medium" charset="0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7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Descriptive vs. Analytical Study Designs.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Measures of Disease Frequency.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70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Case-control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2200" dirty="0">
                <a:cs typeface="Times New Roman" charset="0"/>
              </a:rPr>
              <a:t>Not practical for rare </a:t>
            </a:r>
            <a:r>
              <a:rPr lang="en-US" sz="2200" u="sng" dirty="0">
                <a:cs typeface="Times New Roman" charset="0"/>
              </a:rPr>
              <a:t>exposures </a:t>
            </a:r>
            <a:r>
              <a:rPr lang="en-US" sz="2200" dirty="0">
                <a:cs typeface="Times New Roman" charset="0"/>
              </a:rPr>
              <a:t>or long latency period of disease.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2200" dirty="0" smtClean="0">
                <a:cs typeface="Times New Roman" charset="0"/>
              </a:rPr>
              <a:t>Relevant </a:t>
            </a:r>
            <a:r>
              <a:rPr lang="en-US" sz="2200" dirty="0">
                <a:cs typeface="Times New Roman" charset="0"/>
              </a:rPr>
              <a:t>cofactors may be difficult to control</a:t>
            </a:r>
            <a:r>
              <a:rPr lang="en-US" sz="2200" dirty="0" smtClean="0">
                <a:cs typeface="Times New Roman" charset="0"/>
              </a:rPr>
              <a:t>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2200" dirty="0">
                <a:cs typeface="Times New Roman" charset="0"/>
              </a:rPr>
              <a:t>Liable to different sources of </a:t>
            </a:r>
            <a:r>
              <a:rPr lang="en-US" sz="2200" dirty="0" smtClean="0">
                <a:cs typeface="Times New Roman" charset="0"/>
              </a:rPr>
              <a:t>bias</a:t>
            </a:r>
            <a:r>
              <a:rPr lang="en-US" sz="2200" dirty="0">
                <a:cs typeface="Times New Roman" charset="0"/>
              </a:rPr>
              <a:t> </a:t>
            </a:r>
            <a:r>
              <a:rPr lang="en-US" sz="2200" dirty="0" smtClean="0">
                <a:cs typeface="Times New Roman" charset="0"/>
              </a:rPr>
              <a:t>like selection </a:t>
            </a:r>
            <a:r>
              <a:rPr lang="en-US" sz="2200" dirty="0">
                <a:cs typeface="Times New Roman" charset="0"/>
              </a:rPr>
              <a:t>bias, </a:t>
            </a:r>
            <a:r>
              <a:rPr lang="en-US" sz="2200" dirty="0">
                <a:solidFill>
                  <a:srgbClr val="FF0000"/>
                </a:solidFill>
                <a:cs typeface="Times New Roman" charset="0"/>
              </a:rPr>
              <a:t>recall bias, </a:t>
            </a:r>
            <a:r>
              <a:rPr lang="en-US" sz="2200" dirty="0">
                <a:cs typeface="Times New Roman" charset="0"/>
              </a:rPr>
              <a:t>interviewer</a:t>
            </a:r>
            <a:r>
              <a:rPr lang="ja-JP" altLang="en-US" sz="2200" dirty="0">
                <a:cs typeface="Times New Roman" charset="0"/>
              </a:rPr>
              <a:t>’</a:t>
            </a:r>
            <a:r>
              <a:rPr lang="en-US" sz="2200" dirty="0">
                <a:cs typeface="Times New Roman" charset="0"/>
              </a:rPr>
              <a:t>s </a:t>
            </a:r>
            <a:r>
              <a:rPr lang="en-US" sz="2200" dirty="0" smtClean="0">
                <a:cs typeface="Times New Roman" charset="0"/>
              </a:rPr>
              <a:t>bias</a:t>
            </a:r>
            <a:r>
              <a:rPr lang="en-US" sz="2200" dirty="0">
                <a:cs typeface="Times New Roman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smtClean="0">
                <a:cs typeface="Times New Roman" charset="0"/>
              </a:rPr>
              <a:t> More susceptible to selection bias </a:t>
            </a:r>
            <a:r>
              <a:rPr lang="en-US" sz="2200" dirty="0" smtClean="0"/>
              <a:t>if controls not </a:t>
            </a:r>
            <a:r>
              <a:rPr lang="en-US" sz="2200" dirty="0"/>
              <a:t>representative of exposure in source </a:t>
            </a:r>
            <a:r>
              <a:rPr lang="en-US" sz="2200" dirty="0" smtClean="0"/>
              <a:t>population.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smtClean="0"/>
              <a:t> </a:t>
            </a:r>
            <a:r>
              <a:rPr lang="en-US" sz="2200" dirty="0"/>
              <a:t>Can</a:t>
            </a:r>
            <a:r>
              <a:rPr lang="ja-JP" altLang="en-US" sz="2200" dirty="0"/>
              <a:t>’</a:t>
            </a:r>
            <a:r>
              <a:rPr lang="en-US" sz="2200" dirty="0"/>
              <a:t>t calculate cumulative incidence and incidence </a:t>
            </a:r>
            <a:r>
              <a:rPr lang="en-US" sz="2200" dirty="0" smtClean="0"/>
              <a:t>rate </a:t>
            </a:r>
            <a:r>
              <a:rPr lang="en-US" sz="2200" dirty="0"/>
              <a:t>or risk or rate </a:t>
            </a:r>
            <a:r>
              <a:rPr lang="en-US" sz="2200" dirty="0" smtClean="0"/>
              <a:t>difference.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/>
              <a:t>May occasionally be unsure of temporal sequence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>
              <a:buFont typeface="+mj-lt"/>
              <a:buAutoNum type="arabicPeriod"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08736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412" y="-116628"/>
            <a:ext cx="8229600" cy="11430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cs typeface="Times New Roman" charset="0"/>
              </a:rPr>
              <a:t>Example of Case Control Study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charset="0"/>
              <a:buNone/>
            </a:pPr>
            <a:r>
              <a:rPr lang="en-US">
                <a:solidFill>
                  <a:schemeClr val="accent1"/>
                </a:solidFill>
                <a:latin typeface="Times New Roman" charset="0"/>
                <a:cs typeface="Times New Roman" charset="0"/>
              </a:rPr>
              <a:t>       </a:t>
            </a:r>
            <a:r>
              <a:rPr lang="en-US" sz="2800" b="1">
                <a:latin typeface="Times New Roman" charset="0"/>
                <a:cs typeface="Times New Roman" charset="0"/>
              </a:rPr>
              <a:t>Cases </a:t>
            </a:r>
            <a:r>
              <a:rPr lang="en-US" sz="2800">
                <a:latin typeface="Times New Roman" charset="0"/>
                <a:cs typeface="Times New Roman" charset="0"/>
              </a:rPr>
              <a:t> </a:t>
            </a:r>
            <a:r>
              <a:rPr lang="en-US" sz="2800">
                <a:solidFill>
                  <a:schemeClr val="accent1"/>
                </a:solidFill>
                <a:latin typeface="Times New Roman" charset="0"/>
                <a:cs typeface="Times New Roman" charset="0"/>
              </a:rPr>
              <a:t>       </a:t>
            </a:r>
            <a:r>
              <a:rPr lang="en-US">
                <a:solidFill>
                  <a:schemeClr val="accent1"/>
                </a:solidFill>
                <a:latin typeface="Times New Roman" charset="0"/>
                <a:cs typeface="Times New Roman" charset="0"/>
              </a:rPr>
              <a:t>                        </a:t>
            </a:r>
            <a:r>
              <a:rPr lang="en-US" sz="2800" b="1">
                <a:latin typeface="Times New Roman" charset="0"/>
                <a:cs typeface="Times New Roman" charset="0"/>
              </a:rPr>
              <a:t>Controls        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                      		</a:t>
            </a:r>
          </a:p>
        </p:txBody>
      </p:sp>
      <p:sp>
        <p:nvSpPr>
          <p:cNvPr id="27652" name="Date Placeholder 1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6ADC67-7998-664A-8CCA-3F71EA2511AE}" type="datetime1">
              <a:rPr lang="ar-sa">
                <a:solidFill>
                  <a:schemeClr val="bg1"/>
                </a:solidFill>
                <a:cs typeface="Tahoma" charset="0"/>
              </a:rPr>
              <a:pPr eaLnBrk="1" hangingPunct="1"/>
              <a:t>9/25/14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27653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C24208-CCAB-5640-9CB8-6501440C1097}" type="slidenum">
              <a:rPr lang="ar-sa">
                <a:solidFill>
                  <a:schemeClr val="bg1"/>
                </a:solidFill>
                <a:cs typeface="Tahoma" charset="0"/>
              </a:rPr>
              <a:pPr eaLnBrk="1" hangingPunct="1"/>
              <a:t>31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143000" y="2667000"/>
            <a:ext cx="22098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 charset="0"/>
              </a:rPr>
              <a:t>Myocardial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alibri" charset="0"/>
              </a:rPr>
              <a:t> infarction (MI) 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5029200" y="2590800"/>
            <a:ext cx="21336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 charset="0"/>
              </a:rPr>
              <a:t>Other illnesses/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imes New Roman" charset="0"/>
              </a:rPr>
              <a:t> Free of any illness</a:t>
            </a:r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 flipH="1">
            <a:off x="1143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7"/>
          <p:cNvSpPr>
            <a:spLocks noChangeShapeType="1"/>
          </p:cNvSpPr>
          <p:nvPr/>
        </p:nvSpPr>
        <p:spPr bwMode="auto">
          <a:xfrm>
            <a:off x="2971800" y="3657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 flipH="1">
            <a:off x="5105400" y="34290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6553200" y="3505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" y="4267200"/>
            <a:ext cx="1039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EXPOSED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SMOKED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2133600" y="4267200"/>
            <a:ext cx="1857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1"/>
                </a:solidFill>
                <a:latin typeface="Calibri" charset="0"/>
              </a:rPr>
              <a:t>   </a:t>
            </a:r>
            <a:r>
              <a:rPr lang="en-US">
                <a:latin typeface="Calibri" charset="0"/>
              </a:rPr>
              <a:t>NOT EXPOSED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   NEVER SMOKED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572000" y="4191000"/>
            <a:ext cx="1039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EXPOSED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SMOKED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6781800" y="4191000"/>
            <a:ext cx="1698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NOT EXPOSED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NEVER SMOKED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914400" y="5715000"/>
            <a:ext cx="740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Calibri" charset="0"/>
              </a:rPr>
              <a:t>Compare proportions of exposed in cases and controls  </a:t>
            </a:r>
          </a:p>
        </p:txBody>
      </p:sp>
    </p:spTree>
    <p:extLst>
      <p:ext uri="{BB962C8B-B14F-4D97-AF65-F5344CB8AC3E}">
        <p14:creationId xmlns:p14="http://schemas.microsoft.com/office/powerpoint/2010/main" val="88672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5" name="Group 21"/>
          <p:cNvGraphicFramePr>
            <a:graphicFrameLocks noGrp="1"/>
          </p:cNvGraphicFramePr>
          <p:nvPr/>
        </p:nvGraphicFramePr>
        <p:xfrm>
          <a:off x="4038600" y="2895600"/>
          <a:ext cx="3505200" cy="1295400"/>
        </p:xfrm>
        <a:graphic>
          <a:graphicData uri="http://schemas.openxmlformats.org/drawingml/2006/table">
            <a:tbl>
              <a:tblPr/>
              <a:tblGrid>
                <a:gridCol w="1905000"/>
                <a:gridCol w="160020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Example of Case Control Study</a:t>
            </a:r>
          </a:p>
        </p:txBody>
      </p:sp>
      <p:sp>
        <p:nvSpPr>
          <p:cNvPr id="286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46482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800" dirty="0">
                <a:solidFill>
                  <a:schemeClr val="accent1"/>
                </a:solidFill>
                <a:latin typeface="Calibri" charset="0"/>
              </a:rPr>
              <a:t>				</a:t>
            </a:r>
            <a:r>
              <a:rPr lang="en-US" sz="2800" dirty="0">
                <a:latin typeface="Calibri" charset="0"/>
              </a:rPr>
              <a:t>        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</a:rPr>
              <a:t>Cases (MI)       Controls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dirty="0">
              <a:solidFill>
                <a:schemeClr val="accent1"/>
              </a:solidFill>
              <a:latin typeface="Calibri" charset="0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dirty="0">
                <a:solidFill>
                  <a:srgbClr val="C00000"/>
                </a:solidFill>
                <a:latin typeface="Calibri" charset="0"/>
              </a:rPr>
              <a:t>Smokers</a:t>
            </a:r>
            <a:r>
              <a:rPr lang="en-US" sz="2800" dirty="0">
                <a:solidFill>
                  <a:schemeClr val="accent1"/>
                </a:solidFill>
                <a:latin typeface="Calibri" charset="0"/>
              </a:rPr>
              <a:t>			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</a:rPr>
              <a:t>110		        150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dirty="0">
                <a:solidFill>
                  <a:srgbClr val="C00000"/>
                </a:solidFill>
                <a:latin typeface="Arial" charset="0"/>
                <a:cs typeface="Arial" charset="0"/>
              </a:rPr>
              <a:t>Never</a:t>
            </a:r>
            <a:r>
              <a:rPr lang="en-US" sz="2800" dirty="0">
                <a:solidFill>
                  <a:srgbClr val="C00000"/>
                </a:solidFill>
                <a:latin typeface="Calibri" charset="0"/>
              </a:rPr>
              <a:t> smokers</a:t>
            </a:r>
            <a:r>
              <a:rPr lang="en-US" sz="2800" dirty="0">
                <a:solidFill>
                  <a:schemeClr val="accent1"/>
                </a:solidFill>
                <a:latin typeface="Calibri" charset="0"/>
              </a:rPr>
              <a:t>		  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</a:rPr>
              <a:t>90</a:t>
            </a:r>
            <a:r>
              <a:rPr lang="en-US" sz="2800" dirty="0">
                <a:solidFill>
                  <a:schemeClr val="accent1"/>
                </a:solidFill>
                <a:latin typeface="Calibri" charset="0"/>
              </a:rPr>
              <a:t>		         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</a:rPr>
              <a:t>250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dirty="0">
              <a:solidFill>
                <a:schemeClr val="accent1"/>
              </a:solidFill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dirty="0">
                <a:latin typeface="Calibri" charset="0"/>
              </a:rPr>
              <a:t>Total		</a:t>
            </a:r>
            <a:r>
              <a:rPr lang="en-US" sz="2800" dirty="0">
                <a:solidFill>
                  <a:schemeClr val="accent1"/>
                </a:solidFill>
                <a:latin typeface="Calibri" charset="0"/>
              </a:rPr>
              <a:t>		</a:t>
            </a:r>
            <a:r>
              <a:rPr lang="en-US" sz="2800" dirty="0">
                <a:latin typeface="Calibri" charset="0"/>
              </a:rPr>
              <a:t>200			400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i="1" dirty="0">
              <a:solidFill>
                <a:schemeClr val="accent1"/>
              </a:solidFill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dirty="0">
                <a:solidFill>
                  <a:srgbClr val="660066"/>
                </a:solidFill>
                <a:latin typeface="Times New Roman" charset="0"/>
                <a:cs typeface="Times New Roman" charset="0"/>
              </a:rPr>
              <a:t>% smokers		 	55%			 37.5%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i="1" dirty="0">
                <a:solidFill>
                  <a:srgbClr val="0070C0"/>
                </a:solidFill>
                <a:latin typeface="Times New Roman" charset="0"/>
                <a:cs typeface="Times New Roman" charset="0"/>
              </a:rPr>
              <a:t>If disease is related to smoking then more cases than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i="1" dirty="0">
                <a:solidFill>
                  <a:srgbClr val="0070C0"/>
                </a:solidFill>
                <a:latin typeface="Times New Roman" charset="0"/>
                <a:cs typeface="Times New Roman" charset="0"/>
              </a:rPr>
              <a:t>controls would be smokers 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800" i="1" dirty="0">
              <a:solidFill>
                <a:schemeClr val="accent1"/>
              </a:solidFill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2800" dirty="0">
              <a:solidFill>
                <a:schemeClr val="accent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0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9955"/>
            <a:ext cx="8686800" cy="838200"/>
          </a:xfrm>
        </p:spPr>
        <p:txBody>
          <a:bodyPr/>
          <a:lstStyle/>
          <a:p>
            <a:r>
              <a:rPr lang="en-US" dirty="0">
                <a:latin typeface="Times New Roman" charset="0"/>
                <a:cs typeface="Times New Roman" charset="0"/>
              </a:rPr>
              <a:t>Measures of association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458200" cy="45259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600">
                <a:latin typeface="Calibri" charset="0"/>
              </a:rPr>
              <a:t>Calculate Odds ratio (cross product ratio) 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>
                <a:latin typeface="Calibri" charset="0"/>
              </a:rPr>
              <a:t>				Cases		Controls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>
                <a:latin typeface="Calibri" charset="0"/>
              </a:rPr>
              <a:t>Exposed 		  110		   150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>
                <a:latin typeface="Calibri" charset="0"/>
              </a:rPr>
              <a:t>Not exposed 	                90		   250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600"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>
                <a:latin typeface="Calibri" charset="0"/>
              </a:rPr>
              <a:t>OR=  </a:t>
            </a:r>
            <a:r>
              <a:rPr lang="en-US" sz="2600" b="1">
                <a:latin typeface="Calibri" charset="0"/>
              </a:rPr>
              <a:t>ad/bc = [(110X250)/(150X90)]  = 27500/ 13500 = 2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>
                <a:latin typeface="Calibri" charset="0"/>
              </a:rPr>
              <a:t>	</a:t>
            </a:r>
            <a:endParaRPr lang="en-US" sz="2600" b="1"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sz="2600">
              <a:latin typeface="Calibri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600">
                <a:latin typeface="Calibri" charset="0"/>
              </a:rPr>
              <a:t>Odds of exposure in cases : two times compared to controls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2819400"/>
            <a:ext cx="1371600" cy="6096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3733800" y="2819400"/>
            <a:ext cx="1447800" cy="685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19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6805" y="2667000"/>
            <a:ext cx="312599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latin typeface="Times New Roman" charset="0"/>
                <a:cs typeface="+mn-cs"/>
              </a:rPr>
              <a:t>Exposed to chemical X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62887" y="4267200"/>
            <a:ext cx="2532713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chemeClr val="tx2"/>
                </a:solidFill>
                <a:latin typeface="Times New Roman" charset="0"/>
                <a:cs typeface="+mn-cs"/>
              </a:rPr>
              <a:t>Unexposed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0" y="19812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latin typeface="Times New Roman" charset="0"/>
                <a:cs typeface="+mn-cs"/>
              </a:rPr>
              <a:t>Death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58000" y="28194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latin typeface="Times New Roman" charset="0"/>
                <a:cs typeface="+mn-cs"/>
              </a:rPr>
              <a:t>Cancer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934200" y="5791200"/>
            <a:ext cx="1676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latin typeface="Times New Roman" charset="0"/>
                <a:cs typeface="+mn-cs"/>
              </a:rPr>
              <a:t>Heart disease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239000" y="35814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latin typeface="Times New Roman" charset="0"/>
                <a:cs typeface="+mn-cs"/>
              </a:rPr>
              <a:t>Bladder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239000" y="4953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latin typeface="Times New Roman" charset="0"/>
                <a:cs typeface="+mn-cs"/>
              </a:rPr>
              <a:t>Liver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239000" y="42672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latin typeface="Times New Roman" charset="0"/>
                <a:cs typeface="+mn-cs"/>
              </a:rPr>
              <a:t>Pancreas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077200" y="32766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8077200" y="4038600"/>
            <a:ext cx="0" cy="228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8077200" y="4724400"/>
            <a:ext cx="0" cy="228600"/>
          </a:xfrm>
          <a:prstGeom prst="line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33" name="Line 13"/>
          <p:cNvSpPr>
            <a:spLocks noChangeShapeType="1"/>
          </p:cNvSpPr>
          <p:nvPr/>
        </p:nvSpPr>
        <p:spPr bwMode="auto">
          <a:xfrm flipV="1">
            <a:off x="3352800" y="2286000"/>
            <a:ext cx="3429000" cy="609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34" name="Line 14"/>
          <p:cNvSpPr>
            <a:spLocks noChangeShapeType="1"/>
          </p:cNvSpPr>
          <p:nvPr/>
        </p:nvSpPr>
        <p:spPr bwMode="auto">
          <a:xfrm flipV="1">
            <a:off x="2895600" y="2438400"/>
            <a:ext cx="3810000" cy="20574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35" name="Line 15"/>
          <p:cNvSpPr>
            <a:spLocks noChangeShapeType="1"/>
          </p:cNvSpPr>
          <p:nvPr/>
        </p:nvSpPr>
        <p:spPr bwMode="auto">
          <a:xfrm>
            <a:off x="3352800" y="2971800"/>
            <a:ext cx="3505200" cy="76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36" name="Line 16"/>
          <p:cNvSpPr>
            <a:spLocks noChangeShapeType="1"/>
          </p:cNvSpPr>
          <p:nvPr/>
        </p:nvSpPr>
        <p:spPr bwMode="auto">
          <a:xfrm>
            <a:off x="3429000" y="3048000"/>
            <a:ext cx="373380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37" name="Line 17"/>
          <p:cNvSpPr>
            <a:spLocks noChangeShapeType="1"/>
          </p:cNvSpPr>
          <p:nvPr/>
        </p:nvSpPr>
        <p:spPr bwMode="auto">
          <a:xfrm>
            <a:off x="3352800" y="3124200"/>
            <a:ext cx="3810000" cy="1447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38" name="Line 18"/>
          <p:cNvSpPr>
            <a:spLocks noChangeShapeType="1"/>
          </p:cNvSpPr>
          <p:nvPr/>
        </p:nvSpPr>
        <p:spPr bwMode="auto">
          <a:xfrm>
            <a:off x="3352800" y="3200400"/>
            <a:ext cx="3810000" cy="1981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39" name="Line 19"/>
          <p:cNvSpPr>
            <a:spLocks noChangeShapeType="1"/>
          </p:cNvSpPr>
          <p:nvPr/>
        </p:nvSpPr>
        <p:spPr bwMode="auto">
          <a:xfrm>
            <a:off x="3200400" y="3124200"/>
            <a:ext cx="3733800" cy="297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40" name="Line 20"/>
          <p:cNvSpPr>
            <a:spLocks noChangeShapeType="1"/>
          </p:cNvSpPr>
          <p:nvPr/>
        </p:nvSpPr>
        <p:spPr bwMode="auto">
          <a:xfrm flipV="1">
            <a:off x="2971800" y="3124200"/>
            <a:ext cx="3810000" cy="13716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41" name="Line 21"/>
          <p:cNvSpPr>
            <a:spLocks noChangeShapeType="1"/>
          </p:cNvSpPr>
          <p:nvPr/>
        </p:nvSpPr>
        <p:spPr bwMode="auto">
          <a:xfrm flipV="1">
            <a:off x="3048000" y="3886200"/>
            <a:ext cx="4038600" cy="6858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42" name="Line 22"/>
          <p:cNvSpPr>
            <a:spLocks noChangeShapeType="1"/>
          </p:cNvSpPr>
          <p:nvPr/>
        </p:nvSpPr>
        <p:spPr bwMode="auto">
          <a:xfrm flipV="1">
            <a:off x="2895600" y="4648200"/>
            <a:ext cx="41910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43" name="Line 23"/>
          <p:cNvSpPr>
            <a:spLocks noChangeShapeType="1"/>
          </p:cNvSpPr>
          <p:nvPr/>
        </p:nvSpPr>
        <p:spPr bwMode="auto">
          <a:xfrm>
            <a:off x="2895600" y="4800600"/>
            <a:ext cx="4191000" cy="3048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8744" name="Line 24"/>
          <p:cNvSpPr>
            <a:spLocks noChangeShapeType="1"/>
          </p:cNvSpPr>
          <p:nvPr/>
        </p:nvSpPr>
        <p:spPr bwMode="auto">
          <a:xfrm>
            <a:off x="2743200" y="4800600"/>
            <a:ext cx="4114800" cy="14478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2209800" y="1371600"/>
            <a:ext cx="3505200" cy="5286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smtClean="0">
                <a:solidFill>
                  <a:srgbClr val="0000CC"/>
                </a:solidFill>
                <a:cs typeface="+mn-cs"/>
              </a:rPr>
              <a:t>COHORT STUDY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76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defRPr/>
            </a:pPr>
            <a:r>
              <a:rPr lang="en-US" sz="2400" dirty="0" smtClean="0">
                <a:solidFill>
                  <a:srgbClr val="008000"/>
                </a:solidFill>
                <a:cs typeface="+mn-cs"/>
              </a:rPr>
              <a:t> Researcher can study effects of exposure on many outcomes.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400" y="6096000"/>
            <a:ext cx="396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taken from EP 713 BUSPH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74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310" y="26999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defRPr/>
            </a:pPr>
            <a:r>
              <a:rPr lang="en-US" sz="2400" dirty="0" smtClean="0">
                <a:solidFill>
                  <a:srgbClr val="008000"/>
                </a:solidFill>
                <a:cs typeface="+mn-cs"/>
              </a:rPr>
              <a:t>Researcher can study effects of many exposures on a disease outcome</a:t>
            </a:r>
            <a:endParaRPr lang="en-US" sz="2400" dirty="0" smtClean="0">
              <a:cs typeface="+mn-cs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52400" y="2667000"/>
            <a:ext cx="3886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smtClean="0">
                <a:cs typeface="+mn-cs"/>
              </a:rPr>
              <a:t>Kaposi</a:t>
            </a:r>
            <a:r>
              <a:rPr lang="ja-JP" altLang="en-US" sz="2400" smtClean="0">
                <a:cs typeface="+mn-cs"/>
              </a:rPr>
              <a:t>’</a:t>
            </a:r>
            <a:r>
              <a:rPr lang="en-US" sz="2400" smtClean="0">
                <a:cs typeface="+mn-cs"/>
              </a:rPr>
              <a:t>s sarcoma or pneumocystis pneumonia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23622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chemeClr val="tx2"/>
                </a:solidFill>
                <a:cs typeface="+mn-cs"/>
              </a:rPr>
              <a:t>Control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400800" y="1981200"/>
            <a:ext cx="2514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cs typeface="+mn-cs"/>
              </a:rPr>
              <a:t>Demographic measures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477000" y="5791200"/>
            <a:ext cx="243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cs typeface="+mn-cs"/>
              </a:rPr>
              <a:t>Sexual activity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934200" y="3200400"/>
            <a:ext cx="1981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cs typeface="+mn-cs"/>
              </a:rPr>
              <a:t>Illnesses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400800" y="4953000"/>
            <a:ext cx="2514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cs typeface="+mn-cs"/>
              </a:rPr>
              <a:t>Illicit substances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172200" y="4038600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CC"/>
                </a:solidFill>
                <a:cs typeface="+mn-cs"/>
              </a:rPr>
              <a:t>Prescription meds</a:t>
            </a:r>
          </a:p>
        </p:txBody>
      </p:sp>
      <p:sp>
        <p:nvSpPr>
          <p:cNvPr id="800778" name="Line 10"/>
          <p:cNvSpPr>
            <a:spLocks noChangeShapeType="1"/>
          </p:cNvSpPr>
          <p:nvPr/>
        </p:nvSpPr>
        <p:spPr bwMode="auto">
          <a:xfrm flipV="1">
            <a:off x="3352800" y="2362200"/>
            <a:ext cx="2971800" cy="533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9" name="Line 11"/>
          <p:cNvSpPr>
            <a:spLocks noChangeShapeType="1"/>
          </p:cNvSpPr>
          <p:nvPr/>
        </p:nvSpPr>
        <p:spPr bwMode="auto">
          <a:xfrm flipV="1">
            <a:off x="2895600" y="2590800"/>
            <a:ext cx="3505200" cy="19050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0" name="Line 12"/>
          <p:cNvSpPr>
            <a:spLocks noChangeShapeType="1"/>
          </p:cNvSpPr>
          <p:nvPr/>
        </p:nvSpPr>
        <p:spPr bwMode="auto">
          <a:xfrm>
            <a:off x="3657600" y="2971800"/>
            <a:ext cx="32004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1" name="Line 13"/>
          <p:cNvSpPr>
            <a:spLocks noChangeShapeType="1"/>
          </p:cNvSpPr>
          <p:nvPr/>
        </p:nvSpPr>
        <p:spPr bwMode="auto">
          <a:xfrm>
            <a:off x="3352800" y="3124200"/>
            <a:ext cx="3048000" cy="1143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2" name="Line 14"/>
          <p:cNvSpPr>
            <a:spLocks noChangeShapeType="1"/>
          </p:cNvSpPr>
          <p:nvPr/>
        </p:nvSpPr>
        <p:spPr bwMode="auto">
          <a:xfrm>
            <a:off x="3352800" y="3200400"/>
            <a:ext cx="3429000" cy="1905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3" name="Line 15"/>
          <p:cNvSpPr>
            <a:spLocks noChangeShapeType="1"/>
          </p:cNvSpPr>
          <p:nvPr/>
        </p:nvSpPr>
        <p:spPr bwMode="auto">
          <a:xfrm>
            <a:off x="3200400" y="3124200"/>
            <a:ext cx="3200400" cy="2819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4" name="Line 16"/>
          <p:cNvSpPr>
            <a:spLocks noChangeShapeType="1"/>
          </p:cNvSpPr>
          <p:nvPr/>
        </p:nvSpPr>
        <p:spPr bwMode="auto">
          <a:xfrm flipV="1">
            <a:off x="3048000" y="3429000"/>
            <a:ext cx="3810000" cy="13716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5" name="Line 17"/>
          <p:cNvSpPr>
            <a:spLocks noChangeShapeType="1"/>
          </p:cNvSpPr>
          <p:nvPr/>
        </p:nvSpPr>
        <p:spPr bwMode="auto">
          <a:xfrm flipV="1">
            <a:off x="3048000" y="4267200"/>
            <a:ext cx="3276600" cy="3048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6" name="Line 18"/>
          <p:cNvSpPr>
            <a:spLocks noChangeShapeType="1"/>
          </p:cNvSpPr>
          <p:nvPr/>
        </p:nvSpPr>
        <p:spPr bwMode="auto">
          <a:xfrm>
            <a:off x="2895600" y="4800600"/>
            <a:ext cx="3810000" cy="3810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7" name="Line 19"/>
          <p:cNvSpPr>
            <a:spLocks noChangeShapeType="1"/>
          </p:cNvSpPr>
          <p:nvPr/>
        </p:nvSpPr>
        <p:spPr bwMode="auto">
          <a:xfrm>
            <a:off x="2743200" y="4800600"/>
            <a:ext cx="3657600" cy="129540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353172" y="1463523"/>
            <a:ext cx="4953000" cy="5286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smtClean="0">
                <a:solidFill>
                  <a:srgbClr val="0000CC"/>
                </a:solidFill>
                <a:cs typeface="+mn-cs"/>
              </a:rPr>
              <a:t>CASE-CONTROL STUDY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622238" y="879475"/>
            <a:ext cx="6629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defRPr/>
            </a:pPr>
            <a:r>
              <a:rPr lang="en-US" sz="2400" b="1" smtClean="0">
                <a:solidFill>
                  <a:srgbClr val="FF0000"/>
                </a:solidFill>
                <a:cs typeface="+mn-cs"/>
              </a:rPr>
              <a:t>Good for a new disease of unknown cause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096000"/>
            <a:ext cx="396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taken from EP 713 BUSPH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416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9" name="Group 45"/>
          <p:cNvGraphicFramePr>
            <a:graphicFrameLocks noGrp="1"/>
          </p:cNvGraphicFramePr>
          <p:nvPr>
            <p:ph type="tbl" idx="1"/>
          </p:nvPr>
        </p:nvGraphicFramePr>
        <p:xfrm>
          <a:off x="228600" y="1066800"/>
          <a:ext cx="8686800" cy="5335588"/>
        </p:xfrm>
        <a:graphic>
          <a:graphicData uri="http://schemas.openxmlformats.org/drawingml/2006/table">
            <a:tbl>
              <a:tblPr rtl="1"/>
              <a:tblGrid>
                <a:gridCol w="2428875"/>
                <a:gridCol w="2085975"/>
                <a:gridCol w="2000250"/>
                <a:gridCol w="2171700"/>
              </a:tblGrid>
              <a:tr h="143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OR&gt;1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OR&lt;1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OR=1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cases are greater than the odds of exposure for controls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for cases are less than the odds of exposure for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of exposure are equal among cases and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Odds comparison between cases and controls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increases disease risk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(Risk factor)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reduces disease risk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(Protective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Particular exposure is not a risk 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2C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Exposure as a risk factor for the disease?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  <a:ea typeface="+mn-ea"/>
              <a:cs typeface="Tahoma" pitchFamily="34" charset="0"/>
            </a:endParaRPr>
          </a:p>
        </p:txBody>
      </p:sp>
      <p:sp>
        <p:nvSpPr>
          <p:cNvPr id="31769" name="Rectangle 2"/>
          <p:cNvSpPr>
            <a:spLocks noChangeArrowheads="1"/>
          </p:cNvSpPr>
          <p:nvPr/>
        </p:nvSpPr>
        <p:spPr bwMode="auto">
          <a:xfrm>
            <a:off x="1447800" y="228600"/>
            <a:ext cx="5888038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609600" indent="-609600" algn="ctr">
              <a:lnSpc>
                <a:spcPct val="130000"/>
              </a:lnSpc>
              <a:buClr>
                <a:schemeClr val="hlink"/>
              </a:buClr>
              <a:buFont typeface="Wingdings" charset="0"/>
              <a:buNone/>
              <a:tabLst>
                <a:tab pos="2070100" algn="l"/>
              </a:tabLst>
            </a:pPr>
            <a:r>
              <a:rPr lang="en-US" sz="3200" b="1">
                <a:latin typeface="Franklin Gothic Book" charset="0"/>
              </a:rPr>
              <a:t>Interpretation of (OR) odds ratio</a:t>
            </a:r>
          </a:p>
        </p:txBody>
      </p:sp>
    </p:spTree>
    <p:extLst>
      <p:ext uri="{BB962C8B-B14F-4D97-AF65-F5344CB8AC3E}">
        <p14:creationId xmlns:p14="http://schemas.microsoft.com/office/powerpoint/2010/main" val="3725456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1295400" y="2057400"/>
            <a:ext cx="6781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dirty="0">
                <a:latin typeface="Times New Roman" charset="0"/>
                <a:cs typeface="Times New Roman" charset="0"/>
              </a:rPr>
              <a:t>How are you going to design a case control study to investigate the association between the use of mobile phones and meningioma?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6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1371600"/>
            <a:ext cx="6934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charset="0"/>
                <a:cs typeface="Times New Roman" charset="0"/>
              </a:rPr>
              <a:t>How are you going to select the cases?</a:t>
            </a:r>
          </a:p>
          <a:p>
            <a:pPr eaLnBrk="1" hangingPunct="1"/>
            <a:endParaRPr lang="en-US" sz="280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2800">
                <a:latin typeface="Times New Roman" charset="0"/>
                <a:cs typeface="Times New Roman" charset="0"/>
              </a:rPr>
              <a:t>How are you going to select the control group?</a:t>
            </a:r>
          </a:p>
          <a:p>
            <a:pPr eaLnBrk="1" hangingPunct="1"/>
            <a:endParaRPr lang="en-US" sz="280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2800">
                <a:latin typeface="Times New Roman" charset="0"/>
                <a:cs typeface="Times New Roman" charset="0"/>
              </a:rPr>
              <a:t>How are you going to collect data about the use of mobile phones on both cases and control?</a:t>
            </a:r>
          </a:p>
          <a:p>
            <a:pPr eaLnBrk="1" hangingPunct="1"/>
            <a:endParaRPr lang="en-US" sz="280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2800">
                <a:latin typeface="Times New Roman" charset="0"/>
                <a:cs typeface="Times New Roman" charset="0"/>
              </a:rPr>
              <a:t>How are you going to measure the association between the use of the mobile phones and the meningioma?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1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1066800" y="1447800"/>
            <a:ext cx="71628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dirty="0">
                <a:latin typeface="Times New Roman" charset="0"/>
                <a:cs typeface="Times New Roman" charset="0"/>
              </a:rPr>
              <a:t>The following are hypothetical data from </a:t>
            </a:r>
            <a:r>
              <a:rPr lang="en-US" sz="4000" dirty="0" smtClean="0">
                <a:latin typeface="Times New Roman" charset="0"/>
                <a:cs typeface="Times New Roman" charset="0"/>
              </a:rPr>
              <a:t>a case </a:t>
            </a:r>
            <a:r>
              <a:rPr lang="en-US" sz="4000" dirty="0">
                <a:latin typeface="Times New Roman" charset="0"/>
                <a:cs typeface="Times New Roman" charset="0"/>
              </a:rPr>
              <a:t>control study </a:t>
            </a:r>
          </a:p>
          <a:p>
            <a:pPr algn="ctr" eaLnBrk="1" hangingPunct="1"/>
            <a:r>
              <a:rPr lang="en-US" sz="4000" dirty="0">
                <a:latin typeface="Times New Roman" charset="0"/>
                <a:cs typeface="Times New Roman" charset="0"/>
              </a:rPr>
              <a:t>What is the Odds Ratio for meningioma in 1 year and in 10 years?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9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Epidemiological Studies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Experimental</a:t>
            </a:r>
          </a:p>
          <a:p>
            <a:r>
              <a:rPr lang="en-US" dirty="0" smtClean="0"/>
              <a:t>Observational</a:t>
            </a:r>
          </a:p>
          <a:p>
            <a:r>
              <a:rPr lang="en-US" dirty="0" smtClean="0"/>
              <a:t>Cohort</a:t>
            </a:r>
          </a:p>
          <a:p>
            <a:r>
              <a:rPr lang="en-US" dirty="0" smtClean="0"/>
              <a:t>Case-control</a:t>
            </a:r>
          </a:p>
          <a:p>
            <a:r>
              <a:rPr lang="en-US" dirty="0" smtClean="0"/>
              <a:t>Cross-sectional </a:t>
            </a:r>
          </a:p>
          <a:p>
            <a:r>
              <a:rPr lang="en-US" dirty="0" smtClean="0"/>
              <a:t>Ecological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0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914400" y="1371600"/>
            <a:ext cx="7467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Times New Roman" charset="0"/>
                <a:cs typeface="Times New Roman" charset="0"/>
              </a:rPr>
              <a:t>Calculate Odds ratio (cross product ratio) for 1 year use </a:t>
            </a: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				Cases		Controls</a:t>
            </a: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Exposed 		  247		242</a:t>
            </a: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Not exposed 	               1180	             1254</a:t>
            </a: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OR=  </a:t>
            </a:r>
            <a:r>
              <a:rPr lang="en-US" sz="2400" b="1">
                <a:latin typeface="Times New Roman" charset="0"/>
                <a:cs typeface="Times New Roman" charset="0"/>
              </a:rPr>
              <a:t>ad/bc = [(247X1254)/(242X1180)]  =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  <a:cs typeface="Times New Roman" charset="0"/>
              </a:rPr>
              <a:t>309738/ 285560 = 1.08</a:t>
            </a: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	</a:t>
            </a:r>
            <a:endParaRPr lang="en-US" sz="2400" b="1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Odds of exposure to mobile phones for 1 year is almost similar in cases and controls </a:t>
            </a:r>
          </a:p>
          <a:p>
            <a:pPr eaLnBrk="1" hangingPunct="1">
              <a:lnSpc>
                <a:spcPct val="60000"/>
              </a:lnSpc>
              <a:spcBef>
                <a:spcPct val="20000"/>
              </a:spcBef>
            </a:pPr>
            <a:endParaRPr lang="en-US" sz="2400">
              <a:latin typeface="Times New Roman" charset="0"/>
              <a:cs typeface="Times New Roman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2AE51"/>
                </a:solidFill>
              </a:rPr>
              <a:t>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ractice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6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914400" y="1066800"/>
            <a:ext cx="7848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Times New Roman" charset="0"/>
                <a:cs typeface="Times New Roman" charset="0"/>
              </a:rPr>
              <a:t>Calculate Odds ratio (cross product ratio) for 10 years use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				Cases		Controls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Exposed 		  31		16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Not exposed 	               1180	             1254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17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OR=  </a:t>
            </a:r>
            <a:r>
              <a:rPr lang="en-US" sz="2400" b="1">
                <a:latin typeface="Times New Roman" charset="0"/>
                <a:cs typeface="Times New Roman" charset="0"/>
              </a:rPr>
              <a:t>ad/bc = [(31X1254)/(16X1180)] = 38874/ 18880 = 2.0</a:t>
            </a:r>
            <a:endParaRPr lang="en-US" sz="24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170000"/>
              </a:lnSpc>
              <a:spcBef>
                <a:spcPct val="2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Odds of exposure to mobile phones for 10 years is twice as much in cases compared to controls </a:t>
            </a:r>
          </a:p>
        </p:txBody>
      </p:sp>
    </p:spTree>
    <p:extLst>
      <p:ext uri="{BB962C8B-B14F-4D97-AF65-F5344CB8AC3E}">
        <p14:creationId xmlns:p14="http://schemas.microsoft.com/office/powerpoint/2010/main" val="3935268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0883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CC"/>
                </a:solidFill>
                <a:latin typeface="Arial" charset="0"/>
                <a:cs typeface="+mj-cs"/>
              </a:rPr>
              <a:t>Cases with skin cancer and persons without skin cancer were followed to compare change in sun protection practices over the next 2 years.  </a:t>
            </a:r>
            <a:br>
              <a:rPr lang="en-US" sz="3200" dirty="0">
                <a:solidFill>
                  <a:srgbClr val="0000CC"/>
                </a:solidFill>
                <a:latin typeface="Arial" charset="0"/>
                <a:cs typeface="+mj-cs"/>
              </a:rPr>
            </a:br>
            <a:r>
              <a:rPr lang="en-US" sz="3200" dirty="0">
                <a:solidFill>
                  <a:srgbClr val="0000CC"/>
                </a:solidFill>
                <a:latin typeface="Arial" charset="0"/>
                <a:cs typeface="+mj-cs"/>
              </a:rPr>
              <a:t/>
            </a:r>
            <a:br>
              <a:rPr lang="en-US" sz="3200" dirty="0">
                <a:solidFill>
                  <a:srgbClr val="0000CC"/>
                </a:solidFill>
                <a:latin typeface="Arial" charset="0"/>
                <a:cs typeface="+mj-cs"/>
              </a:rPr>
            </a:br>
            <a:r>
              <a:rPr lang="en-US" sz="3200" dirty="0">
                <a:solidFill>
                  <a:srgbClr val="0000CC"/>
                </a:solidFill>
                <a:latin typeface="Arial" charset="0"/>
                <a:cs typeface="+mj-cs"/>
              </a:rPr>
              <a:t>What kind of study is this?</a:t>
            </a:r>
            <a:r>
              <a:rPr lang="en-US" sz="3200" dirty="0">
                <a:latin typeface="Arial" charset="0"/>
                <a:cs typeface="+mj-cs"/>
              </a:rPr>
              <a:t/>
            </a:r>
            <a:br>
              <a:rPr lang="en-US" sz="3200" dirty="0">
                <a:latin typeface="Arial" charset="0"/>
                <a:cs typeface="+mj-cs"/>
              </a:rPr>
            </a:br>
            <a:endParaRPr lang="en-US" sz="3200" dirty="0">
              <a:latin typeface="Arial" charset="0"/>
              <a:cs typeface="+mj-cs"/>
            </a:endParaRPr>
          </a:p>
        </p:txBody>
      </p:sp>
      <p:sp>
        <p:nvSpPr>
          <p:cNvPr id="32771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505200"/>
            <a:ext cx="4114800" cy="4525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>
                <a:latin typeface="Arial" charset="0"/>
                <a:cs typeface="+mn-cs"/>
              </a:rPr>
              <a:t>Cohort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>
                <a:latin typeface="Arial" charset="0"/>
                <a:cs typeface="+mn-cs"/>
              </a:rPr>
              <a:t>Case-control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>
                <a:latin typeface="Arial" charset="0"/>
                <a:cs typeface="+mn-cs"/>
              </a:rPr>
              <a:t>Don</a:t>
            </a:r>
            <a:r>
              <a:rPr lang="ja-JP" altLang="en-US" dirty="0">
                <a:latin typeface="Arial" charset="0"/>
                <a:cs typeface="+mn-cs"/>
              </a:rPr>
              <a:t>’</a:t>
            </a:r>
            <a:r>
              <a:rPr lang="en-US" dirty="0">
                <a:latin typeface="Arial" charset="0"/>
                <a:cs typeface="+mn-cs"/>
              </a:rPr>
              <a:t>t know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5412" y="343647"/>
            <a:ext cx="65292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2AE51"/>
                </a:solidFill>
              </a:rPr>
              <a:t>Bonus</a:t>
            </a:r>
            <a:endParaRPr lang="en-US" sz="3200" dirty="0">
              <a:solidFill>
                <a:srgbClr val="32AE5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096000"/>
            <a:ext cx="396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taken from EP 713 BUSPH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01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Case control studies (slide show for CMED 305) by Dr. Abdulaziz Ben </a:t>
            </a:r>
            <a:r>
              <a:rPr lang="en-US" sz="2400" dirty="0" err="1" smtClean="0"/>
              <a:t>Saeed</a:t>
            </a:r>
            <a:r>
              <a:rPr lang="en-US" sz="2400" dirty="0" smtClean="0"/>
              <a:t> and Dr. </a:t>
            </a:r>
            <a:r>
              <a:rPr lang="en-US" sz="2400" dirty="0" err="1" smtClean="0"/>
              <a:t>Hayfaa</a:t>
            </a:r>
            <a:r>
              <a:rPr lang="en-US" sz="2400" dirty="0" smtClean="0"/>
              <a:t> A. </a:t>
            </a:r>
            <a:r>
              <a:rPr lang="en-US" sz="2400" dirty="0" err="1" smtClean="0"/>
              <a:t>Wahabi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Case-Control Studies (</a:t>
            </a:r>
            <a:r>
              <a:rPr lang="en-US" sz="2400" dirty="0" err="1" smtClean="0"/>
              <a:t>ppt</a:t>
            </a:r>
            <a:r>
              <a:rPr lang="en-US" sz="2400" dirty="0" smtClean="0"/>
              <a:t> presentation) EP713 BUSPH</a:t>
            </a:r>
          </a:p>
          <a:p>
            <a:endParaRPr lang="en-US" sz="2400" dirty="0" smtClean="0"/>
          </a:p>
          <a:p>
            <a:r>
              <a:rPr lang="en-US" sz="2400" dirty="0" smtClean="0"/>
              <a:t>Essentials of Epidemiology in Public Health, second edition, by Ann </a:t>
            </a:r>
            <a:r>
              <a:rPr lang="en-US" sz="2400" dirty="0" err="1" smtClean="0"/>
              <a:t>Ashengrau</a:t>
            </a:r>
            <a:r>
              <a:rPr lang="en-US" sz="2400" dirty="0"/>
              <a:t> </a:t>
            </a:r>
            <a:r>
              <a:rPr lang="en-US" sz="2400" dirty="0" smtClean="0"/>
              <a:t>and George r. </a:t>
            </a:r>
            <a:r>
              <a:rPr lang="en-US" sz="2400" dirty="0" err="1" smtClean="0"/>
              <a:t>Seage</a:t>
            </a:r>
            <a:r>
              <a:rPr lang="en-US" sz="2400" dirty="0" smtClean="0"/>
              <a:t> III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7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Study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cohort? </a:t>
            </a:r>
          </a:p>
          <a:p>
            <a:pPr lvl="1"/>
            <a:r>
              <a:rPr lang="en-US" dirty="0" smtClean="0"/>
              <a:t>A group of people with common characteristics.</a:t>
            </a:r>
          </a:p>
          <a:p>
            <a:r>
              <a:rPr lang="en-US" dirty="0" smtClean="0"/>
              <a:t>What is a cohort study? </a:t>
            </a:r>
          </a:p>
          <a:p>
            <a:pPr lvl="1"/>
            <a:r>
              <a:rPr lang="en-US" dirty="0" smtClean="0"/>
              <a:t>Epidemiological investigation that follows groups with common characteristics. </a:t>
            </a:r>
          </a:p>
          <a:p>
            <a:pPr lvl="1"/>
            <a:r>
              <a:rPr lang="en-US" dirty="0">
                <a:cs typeface="Arial" charset="0"/>
              </a:rPr>
              <a:t>A study in which 2 or more groups of people who are free of disease(s) of interest at baseline and who differ according to extent of exposure are compared with regard to disease incidence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/>
            <a:r>
              <a:rPr lang="en-US" dirty="0" smtClean="0">
                <a:cs typeface="Arial" charset="0"/>
              </a:rPr>
              <a:t>Subjects are defined according to EXPOSURE and followed up for disease occurrence. </a:t>
            </a:r>
            <a:endParaRPr lang="en-US" dirty="0">
              <a:cs typeface="Arial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Screen Shot 2014-09-24 at 11.45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03" y="223810"/>
            <a:ext cx="2662894" cy="177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8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Case-control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definition:</a:t>
            </a:r>
          </a:p>
          <a:p>
            <a:pPr lvl="1"/>
            <a:r>
              <a:rPr lang="en-US" dirty="0" smtClean="0"/>
              <a:t>A study in which groups of people who differ according to whether they have DISEASE are compared with regard to EXPOSURE. </a:t>
            </a:r>
          </a:p>
          <a:p>
            <a:pPr lvl="1"/>
            <a:r>
              <a:rPr lang="en-US" dirty="0" smtClean="0"/>
              <a:t>Comparing cases to controls.</a:t>
            </a:r>
          </a:p>
          <a:p>
            <a:pPr lvl="0">
              <a:buClr>
                <a:srgbClr val="31B6FD"/>
              </a:buClr>
            </a:pPr>
            <a:r>
              <a:rPr lang="en-US" dirty="0" smtClean="0">
                <a:solidFill>
                  <a:prstClr val="black"/>
                </a:solidFill>
              </a:rPr>
              <a:t>Modern definition: </a:t>
            </a:r>
          </a:p>
          <a:p>
            <a:pPr lvl="1">
              <a:buClr>
                <a:srgbClr val="31B6FD"/>
              </a:buClr>
            </a:pPr>
            <a:r>
              <a:rPr lang="en-US" dirty="0"/>
              <a:t>Analytic epidemiologic research design </a:t>
            </a:r>
            <a:endParaRPr lang="en-US" dirty="0" smtClean="0"/>
          </a:p>
          <a:p>
            <a:pPr lvl="1">
              <a:buClr>
                <a:srgbClr val="31B6FD"/>
              </a:buClr>
            </a:pPr>
            <a:r>
              <a:rPr lang="en-US" dirty="0" smtClean="0"/>
              <a:t>The </a:t>
            </a:r>
            <a:r>
              <a:rPr lang="en-US" dirty="0"/>
              <a:t>study population consists </a:t>
            </a:r>
            <a:r>
              <a:rPr lang="en-US" dirty="0" smtClean="0"/>
              <a:t>of:</a:t>
            </a:r>
          </a:p>
          <a:p>
            <a:pPr lvl="2">
              <a:buClr>
                <a:srgbClr val="31B6FD"/>
              </a:buClr>
            </a:pPr>
            <a:r>
              <a:rPr lang="en-US" b="1" dirty="0" smtClean="0">
                <a:solidFill>
                  <a:srgbClr val="0070C0"/>
                </a:solidFill>
              </a:rPr>
              <a:t>Cases   </a:t>
            </a:r>
            <a:r>
              <a:rPr lang="en-US" b="1" dirty="0">
                <a:solidFill>
                  <a:srgbClr val="0070C0"/>
                </a:solidFill>
              </a:rPr>
              <a:t>(diseased) </a:t>
            </a:r>
            <a:endParaRPr lang="en-US" sz="850" b="1" dirty="0" smtClean="0">
              <a:solidFill>
                <a:srgbClr val="0070C0"/>
              </a:solidFill>
            </a:endParaRPr>
          </a:p>
          <a:p>
            <a:pPr lvl="2">
              <a:buClr>
                <a:srgbClr val="31B6FD"/>
              </a:buClr>
            </a:pPr>
            <a:r>
              <a:rPr lang="en-US" b="1" dirty="0" smtClean="0">
                <a:solidFill>
                  <a:srgbClr val="0070C0"/>
                </a:solidFill>
              </a:rPr>
              <a:t>Controls </a:t>
            </a:r>
            <a:r>
              <a:rPr lang="en-US" b="1" dirty="0">
                <a:solidFill>
                  <a:srgbClr val="0070C0"/>
                </a:solidFill>
              </a:rPr>
              <a:t>(do not have the disease under study)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Case-control Studies.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charset="0"/>
              </a:rPr>
              <a:t>The </a:t>
            </a:r>
            <a:r>
              <a:rPr lang="en-US" dirty="0">
                <a:cs typeface="Times New Roman" charset="0"/>
              </a:rPr>
              <a:t>investigator selects </a:t>
            </a:r>
            <a:r>
              <a:rPr lang="en-US" u="sng" dirty="0" smtClean="0">
                <a:cs typeface="Times New Roman" charset="0"/>
              </a:rPr>
              <a:t>cases </a:t>
            </a:r>
            <a:r>
              <a:rPr lang="en-US" u="sng" dirty="0">
                <a:cs typeface="Times New Roman" charset="0"/>
              </a:rPr>
              <a:t>with the disease</a:t>
            </a:r>
            <a:r>
              <a:rPr lang="en-US" dirty="0">
                <a:cs typeface="Times New Roman" charset="0"/>
              </a:rPr>
              <a:t>, </a:t>
            </a:r>
          </a:p>
          <a:p>
            <a:pPr marL="609600" indent="-609600">
              <a:lnSpc>
                <a:spcPct val="90000"/>
              </a:lnSpc>
              <a:buFont typeface="Times" charset="0"/>
              <a:buNone/>
            </a:pPr>
            <a:r>
              <a:rPr lang="en-US" dirty="0">
                <a:cs typeface="Times New Roman" charset="0"/>
              </a:rPr>
              <a:t>	and appropriate </a:t>
            </a:r>
            <a:r>
              <a:rPr lang="en-US" u="sng" dirty="0" smtClean="0">
                <a:cs typeface="Times New Roman" charset="0"/>
              </a:rPr>
              <a:t>controls </a:t>
            </a:r>
            <a:r>
              <a:rPr lang="en-US" u="sng" dirty="0">
                <a:cs typeface="Times New Roman" charset="0"/>
              </a:rPr>
              <a:t>without the disease</a:t>
            </a:r>
            <a:r>
              <a:rPr lang="en-US" dirty="0">
                <a:cs typeface="Times New Roman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Font typeface="Times" charset="0"/>
              <a:buNone/>
            </a:pPr>
            <a:endParaRPr lang="en-US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charset="0"/>
              </a:rPr>
              <a:t>Obtains data </a:t>
            </a:r>
            <a:r>
              <a:rPr lang="en-US" dirty="0">
                <a:cs typeface="Times New Roman" charset="0"/>
              </a:rPr>
              <a:t>regarding </a:t>
            </a:r>
            <a:r>
              <a:rPr lang="en-US" u="sng" dirty="0">
                <a:cs typeface="Times New Roman" charset="0"/>
              </a:rPr>
              <a:t>past exposures </a:t>
            </a:r>
            <a:r>
              <a:rPr lang="en-US" dirty="0">
                <a:cs typeface="Times New Roman" charset="0"/>
              </a:rPr>
              <a:t>to possible etiologic factors in both groups.  </a:t>
            </a:r>
          </a:p>
          <a:p>
            <a:pPr marL="609600" indent="-609600">
              <a:lnSpc>
                <a:spcPct val="90000"/>
              </a:lnSpc>
              <a:buFont typeface="Times" charset="0"/>
              <a:buNone/>
            </a:pPr>
            <a:r>
              <a:rPr lang="en-US" dirty="0">
                <a:cs typeface="Times New Roman" charset="0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charset="0"/>
              </a:rPr>
              <a:t>The </a:t>
            </a:r>
            <a:r>
              <a:rPr lang="en-US" dirty="0">
                <a:cs typeface="Times New Roman" charset="0"/>
              </a:rPr>
              <a:t>investigator then compares the frequency of exposure of the two groups.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9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181600" y="2057400"/>
            <a:ext cx="1600200" cy="7318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 dirty="0">
                <a:latin typeface="Times New Roman" charset="0"/>
              </a:rPr>
              <a:t>Cases</a:t>
            </a:r>
          </a:p>
          <a:p>
            <a:pPr algn="ctr" eaLnBrk="0" hangingPunct="0"/>
            <a:r>
              <a:rPr lang="en-US" sz="2000" b="1" dirty="0">
                <a:latin typeface="Times New Roman" charset="0"/>
              </a:rPr>
              <a:t>(diseased)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5105400" y="3352800"/>
            <a:ext cx="1600200" cy="7318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 New Roman" charset="0"/>
              </a:rPr>
              <a:t>Controls</a:t>
            </a:r>
          </a:p>
          <a:p>
            <a:pPr algn="ctr" eaLnBrk="0" hangingPunct="0"/>
            <a:r>
              <a:rPr lang="en-US" sz="2000" b="1">
                <a:latin typeface="Times New Roman" charset="0"/>
              </a:rPr>
              <a:t>(no disease)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362200" y="1524000"/>
            <a:ext cx="2362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Times New Roman" charset="0"/>
              </a:rPr>
              <a:t>Risk factor present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2362200" y="2362200"/>
            <a:ext cx="22860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Times New Roman" charset="0"/>
              </a:rPr>
              <a:t>Risk factor absent 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2362200" y="3352800"/>
            <a:ext cx="2286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Times New Roman" charset="0"/>
              </a:rPr>
              <a:t>Risk factor present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2286000" y="4191000"/>
            <a:ext cx="2286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r" eaLnBrk="0" hangingPunct="0"/>
            <a:r>
              <a:rPr lang="en-US" sz="2000" b="1">
                <a:solidFill>
                  <a:schemeClr val="bg1"/>
                </a:solidFill>
                <a:latin typeface="Times New Roman" charset="0"/>
              </a:rPr>
              <a:t>Risk factor absent</a:t>
            </a:r>
            <a:endParaRPr lang="en-US" sz="20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0187" name="AutoShape 11"/>
          <p:cNvSpPr>
            <a:spLocks/>
          </p:cNvSpPr>
          <p:nvPr/>
        </p:nvSpPr>
        <p:spPr bwMode="auto">
          <a:xfrm flipH="1">
            <a:off x="4800600" y="2286000"/>
            <a:ext cx="76200" cy="6096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sa" sz="1600">
              <a:latin typeface="Franklin Gothic Book" charset="0"/>
              <a:cs typeface="Tahoma" charset="0"/>
            </a:endParaRPr>
          </a:p>
        </p:txBody>
      </p:sp>
      <p:sp>
        <p:nvSpPr>
          <p:cNvPr id="50188" name="AutoShape 12"/>
          <p:cNvSpPr>
            <a:spLocks/>
          </p:cNvSpPr>
          <p:nvPr/>
        </p:nvSpPr>
        <p:spPr bwMode="auto">
          <a:xfrm flipH="1">
            <a:off x="4724400" y="3886200"/>
            <a:ext cx="76200" cy="6096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sa" sz="1600">
              <a:latin typeface="Franklin Gothic Book" charset="0"/>
              <a:cs typeface="Tahoma" charset="0"/>
            </a:endParaRPr>
          </a:p>
        </p:txBody>
      </p:sp>
      <p:cxnSp>
        <p:nvCxnSpPr>
          <p:cNvPr id="50189" name="AutoShape 13"/>
          <p:cNvCxnSpPr>
            <a:cxnSpLocks noChangeShapeType="1"/>
          </p:cNvCxnSpPr>
          <p:nvPr/>
        </p:nvCxnSpPr>
        <p:spPr bwMode="auto">
          <a:xfrm>
            <a:off x="5334000" y="4648200"/>
            <a:ext cx="3124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0" name="AutoShape 14"/>
          <p:cNvCxnSpPr>
            <a:cxnSpLocks noChangeShapeType="1"/>
          </p:cNvCxnSpPr>
          <p:nvPr/>
        </p:nvCxnSpPr>
        <p:spPr bwMode="auto">
          <a:xfrm>
            <a:off x="2438400" y="5410200"/>
            <a:ext cx="2209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72200" y="48768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Times New Roman" charset="0"/>
              </a:rPr>
              <a:t>present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819400" y="4953000"/>
            <a:ext cx="179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000" b="1">
                <a:latin typeface="Times New Roman" charset="0"/>
              </a:rPr>
              <a:t>Past exposures</a:t>
            </a:r>
          </a:p>
        </p:txBody>
      </p:sp>
      <p:sp>
        <p:nvSpPr>
          <p:cNvPr id="50193" name="AutoShape 17"/>
          <p:cNvSpPr>
            <a:spLocks noChangeArrowheads="1"/>
          </p:cNvSpPr>
          <p:nvPr/>
        </p:nvSpPr>
        <p:spPr bwMode="auto">
          <a:xfrm flipH="1">
            <a:off x="4114800" y="6172200"/>
            <a:ext cx="3111500" cy="479425"/>
          </a:xfrm>
          <a:prstGeom prst="rightArrow">
            <a:avLst>
              <a:gd name="adj1" fmla="val 50000"/>
              <a:gd name="adj2" fmla="val 2596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 sz="1600">
              <a:latin typeface="Franklin Gothic Book" charset="0"/>
              <a:cs typeface="Tahoma" charset="0"/>
            </a:endParaRP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 flipH="1">
            <a:off x="5486400" y="5791200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Times New Roman" charset="0"/>
              </a:rPr>
              <a:t>Ascertaining exposure time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 flipH="1">
            <a:off x="7467600" y="4648200"/>
            <a:ext cx="1446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Times New Roman" charset="0"/>
              </a:rPr>
              <a:t>Study begins here</a:t>
            </a:r>
          </a:p>
        </p:txBody>
      </p:sp>
      <p:sp>
        <p:nvSpPr>
          <p:cNvPr id="30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66294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chemeClr val="accent1"/>
                </a:solidFill>
                <a:ea typeface="+mj-ea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accent1"/>
                </a:solidFill>
                <a:ea typeface="+mj-ea"/>
                <a:cs typeface="Times New Roman" pitchFamily="18" charset="0"/>
              </a:rPr>
              <a:t>   </a:t>
            </a:r>
            <a:r>
              <a:rPr lang="en-US" dirty="0" smtClean="0">
                <a:ea typeface="+mj-ea"/>
                <a:cs typeface="Times New Roman" pitchFamily="18" charset="0"/>
              </a:rPr>
              <a:t>Case-Control</a:t>
            </a:r>
            <a:r>
              <a:rPr lang="en-US" dirty="0" smtClean="0">
                <a:ea typeface="+mj-ea"/>
                <a:cs typeface="Arial" charset="0"/>
              </a:rPr>
              <a:t> Design</a:t>
            </a:r>
          </a:p>
        </p:txBody>
      </p:sp>
      <p:cxnSp>
        <p:nvCxnSpPr>
          <p:cNvPr id="23" name="Straight Connector 22"/>
          <p:cNvCxnSpPr>
            <a:stCxn id="50182" idx="3"/>
          </p:cNvCxnSpPr>
          <p:nvPr/>
        </p:nvCxnSpPr>
        <p:spPr>
          <a:xfrm>
            <a:off x="4724400" y="19050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648200" y="25146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50181" idx="1"/>
          </p:cNvCxnSpPr>
          <p:nvPr/>
        </p:nvCxnSpPr>
        <p:spPr>
          <a:xfrm>
            <a:off x="4572000" y="3505200"/>
            <a:ext cx="53340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572000" y="40386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538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75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75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5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75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75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75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75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3" grpId="0" animBg="1"/>
      <p:bldP spid="50184" grpId="0" animBg="1"/>
      <p:bldP spid="50185" grpId="0" animBg="1"/>
      <p:bldP spid="50187" grpId="0" animBg="1"/>
      <p:bldP spid="50188" grpId="0" animBg="1"/>
      <p:bldP spid="50191" grpId="0"/>
      <p:bldP spid="50192" grpId="0"/>
      <p:bldP spid="50193" grpId="0" animBg="1"/>
      <p:bldP spid="50196" grpId="0"/>
      <p:bldP spid="50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choose a case-control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disease is rare, or unexplained.</a:t>
            </a:r>
          </a:p>
          <a:p>
            <a:r>
              <a:rPr lang="en-US" dirty="0" smtClean="0"/>
              <a:t>When experimental trials (RCTs) or cohort studies are unethical or unfeasible.</a:t>
            </a:r>
          </a:p>
          <a:p>
            <a:r>
              <a:rPr lang="en-US" dirty="0" smtClean="0"/>
              <a:t>When funding and time constrains prevent you from choosing a cohort design.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44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94E6B84AB2A480FB2A6CCB5DB58871E"/>
  <p:tag name="SLIDEID" val="794E6B84AB2A480FB2A6CCB5DB58871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Cases with skin cancer and persons without skin cancer were followed to compare change in sun protection practices over the next 2 years.    What kind of study is this? "/>
  <p:tag name="ANSWERSALIAS" val="Cohort|smicln|Case-control|smicln|Don’t kn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2"/>
  <p:tag name="FONTSIZE" val="32"/>
  <p:tag name="BULLETTYPE" val="ppBulletArabicPeriod"/>
  <p:tag name="ANSWERTEXT" val="Cohort&#10;Case-control&#10;Don’t kno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6318</TotalTime>
  <Words>1981</Words>
  <Application>Microsoft Macintosh PowerPoint</Application>
  <PresentationFormat>On-screen Show (4:3)</PresentationFormat>
  <Paragraphs>338</Paragraphs>
  <Slides>43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Civic</vt:lpstr>
      <vt:lpstr>Case-Control Studies  </vt:lpstr>
      <vt:lpstr>Case-Control Study</vt:lpstr>
      <vt:lpstr>Review </vt:lpstr>
      <vt:lpstr>Types of Epidemiological Studies  </vt:lpstr>
      <vt:lpstr>Cohort Study </vt:lpstr>
      <vt:lpstr>Case-control Studies</vt:lpstr>
      <vt:lpstr>Design of Case-control Studies.</vt:lpstr>
      <vt:lpstr>           Case-Control Design</vt:lpstr>
      <vt:lpstr>When do you choose a case-control study?</vt:lpstr>
      <vt:lpstr>When do you choose a case-control study? (Cont)</vt:lpstr>
      <vt:lpstr>Selection of Cases</vt:lpstr>
      <vt:lpstr>Selection of Cases</vt:lpstr>
      <vt:lpstr>Selection of Controls</vt:lpstr>
      <vt:lpstr>Selection of Controls</vt:lpstr>
      <vt:lpstr>Sources of Controls</vt:lpstr>
      <vt:lpstr>Selection of Controls  </vt:lpstr>
      <vt:lpstr>Selection of Controls</vt:lpstr>
      <vt:lpstr>Selection of Controls </vt:lpstr>
      <vt:lpstr>Selection of Controls </vt:lpstr>
      <vt:lpstr>Selection of Controls</vt:lpstr>
      <vt:lpstr>Ratio of controls to cases </vt:lpstr>
      <vt:lpstr>Sources of Exposure Information</vt:lpstr>
      <vt:lpstr>Measures of Association</vt:lpstr>
      <vt:lpstr>Odds Ratio</vt:lpstr>
      <vt:lpstr>Odds Ratio</vt:lpstr>
      <vt:lpstr>Odds Ratio</vt:lpstr>
      <vt:lpstr>Odds Ratio</vt:lpstr>
      <vt:lpstr>Interpretation of OR</vt:lpstr>
      <vt:lpstr>Advantages of Case-control studies </vt:lpstr>
      <vt:lpstr>Limitations of Case-control studies</vt:lpstr>
      <vt:lpstr>Example of Case Control Study</vt:lpstr>
      <vt:lpstr>Example of Case Control Study</vt:lpstr>
      <vt:lpstr>Measures of association </vt:lpstr>
      <vt:lpstr>PowerPoint Presentation</vt:lpstr>
      <vt:lpstr>PowerPoint Presentation</vt:lpstr>
      <vt:lpstr>PowerPoint Presentation</vt:lpstr>
      <vt:lpstr>Practice </vt:lpstr>
      <vt:lpstr>Practice</vt:lpstr>
      <vt:lpstr>Practice</vt:lpstr>
      <vt:lpstr>Practice</vt:lpstr>
      <vt:lpstr>PowerPoint Presentation</vt:lpstr>
      <vt:lpstr>Cases with skin cancer and persons without skin cancer were followed to compare change in sun protection practices over the next 2 years.    What kind of study is this? 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Case-Control Study Design </dc:title>
  <dc:creator>Nour Horanieh</dc:creator>
  <cp:lastModifiedBy>Nour Horanieh</cp:lastModifiedBy>
  <cp:revision>25</cp:revision>
  <dcterms:created xsi:type="dcterms:W3CDTF">2014-09-20T10:30:55Z</dcterms:created>
  <dcterms:modified xsi:type="dcterms:W3CDTF">2014-09-25T08:33:59Z</dcterms:modified>
</cp:coreProperties>
</file>