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p:restoredTop sz="93369" autoAdjust="0"/>
  </p:normalViewPr>
  <p:slideViewPr>
    <p:cSldViewPr>
      <p:cViewPr varScale="1">
        <p:scale>
          <a:sx n="109" d="100"/>
          <a:sy n="109" d="100"/>
        </p:scale>
        <p:origin x="23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558B83-2BB8-435E-BEBE-F2299E4DA2E2}" type="datetimeFigureOut">
              <a:rPr lang="ar-SA" smtClean="0"/>
              <a:pPr/>
              <a:t>24/06/36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569F5F-2006-4223-894E-DDDF2FC6E6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E558B83-2BB8-435E-BEBE-F2299E4DA2E2}" type="datetimeFigureOut">
              <a:rPr lang="ar-SA" smtClean="0"/>
              <a:pPr/>
              <a:t>24/06/36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8569F5F-2006-4223-894E-DDDF2FC6E6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E558B83-2BB8-435E-BEBE-F2299E4DA2E2}" type="datetimeFigureOut">
              <a:rPr lang="ar-SA" smtClean="0"/>
              <a:pPr/>
              <a:t>24/06/36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E558B83-2BB8-435E-BEBE-F2299E4DA2E2}" type="datetimeFigureOut">
              <a:rPr lang="ar-SA" smtClean="0"/>
              <a:pPr/>
              <a:t>24/06/36</a:t>
            </a:fld>
            <a:endParaRPr lang="ar-SA"/>
          </a:p>
        </p:txBody>
      </p:sp>
      <p:sp>
        <p:nvSpPr>
          <p:cNvPr id="10" name="عنصر نائب لرقم الشريحة 9"/>
          <p:cNvSpPr>
            <a:spLocks noGrp="1"/>
          </p:cNvSpPr>
          <p:nvPr>
            <p:ph type="sldNum" sz="quarter" idx="16"/>
          </p:nvPr>
        </p:nvSpPr>
        <p:spPr/>
        <p:txBody>
          <a:bodyPr rtlCol="0"/>
          <a:lstStyle/>
          <a:p>
            <a:fld id="{38569F5F-2006-4223-894E-DDDF2FC6E649}"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E558B83-2BB8-435E-BEBE-F2299E4DA2E2}" type="datetimeFigureOut">
              <a:rPr lang="ar-SA" smtClean="0"/>
              <a:pPr/>
              <a:t>24/06/36</a:t>
            </a:fld>
            <a:endParaRPr lang="ar-SA"/>
          </a:p>
        </p:txBody>
      </p:sp>
      <p:sp>
        <p:nvSpPr>
          <p:cNvPr id="12" name="عنصر نائب لرقم الشريحة 11"/>
          <p:cNvSpPr>
            <a:spLocks noGrp="1"/>
          </p:cNvSpPr>
          <p:nvPr>
            <p:ph type="sldNum" sz="quarter" idx="16"/>
          </p:nvPr>
        </p:nvSpPr>
        <p:spPr/>
        <p:txBody>
          <a:bodyPr rtlCol="0"/>
          <a:lstStyle/>
          <a:p>
            <a:fld id="{38569F5F-2006-4223-894E-DDDF2FC6E649}"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E558B83-2BB8-435E-BEBE-F2299E4DA2E2}" type="datetimeFigureOut">
              <a:rPr lang="ar-SA" smtClean="0"/>
              <a:pPr/>
              <a:t>24/06/36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558B83-2BB8-435E-BEBE-F2299E4DA2E2}" type="datetimeFigureOut">
              <a:rPr lang="ar-SA" smtClean="0"/>
              <a:pPr/>
              <a:t>24/06/36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E558B83-2BB8-435E-BEBE-F2299E4DA2E2}" type="datetimeFigureOut">
              <a:rPr lang="ar-SA" smtClean="0"/>
              <a:pPr/>
              <a:t>24/06/36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E558B83-2BB8-435E-BEBE-F2299E4DA2E2}" type="datetimeFigureOut">
              <a:rPr lang="ar-SA" smtClean="0"/>
              <a:pPr/>
              <a:t>24/06/36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558B83-2BB8-435E-BEBE-F2299E4DA2E2}" type="datetimeFigureOut">
              <a:rPr lang="ar-SA" smtClean="0"/>
              <a:pPr/>
              <a:t>24/06/36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569F5F-2006-4223-894E-DDDF2FC6E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 </a:t>
            </a:r>
            <a:endParaRPr lang="ar-SA" dirty="0"/>
          </a:p>
        </p:txBody>
      </p:sp>
      <p:sp>
        <p:nvSpPr>
          <p:cNvPr id="3" name="عنوان فرعي 2"/>
          <p:cNvSpPr>
            <a:spLocks noGrp="1"/>
          </p:cNvSpPr>
          <p:nvPr>
            <p:ph type="subTitle" idx="1"/>
          </p:nvPr>
        </p:nvSpPr>
        <p:spPr>
          <a:xfrm>
            <a:off x="1371600" y="692696"/>
            <a:ext cx="6400800" cy="4946104"/>
          </a:xfrm>
        </p:spPr>
        <p:txBody>
          <a:bodyPr/>
          <a:lstStyle/>
          <a:p>
            <a:pPr algn="ctr"/>
            <a:r>
              <a:rPr lang="en-US" sz="3200" b="1" dirty="0" smtClean="0"/>
              <a:t>INTRODUCTION  TO  MECHANISMS  OF TRAUMA AND TREATMENT PRIORITIES</a:t>
            </a:r>
          </a:p>
          <a:p>
            <a:pPr algn="ctr"/>
            <a:endParaRPr lang="en-US" dirty="0" smtClean="0"/>
          </a:p>
          <a:p>
            <a:pPr algn="ctr"/>
            <a:r>
              <a:rPr lang="en-US" dirty="0" smtClean="0">
                <a:solidFill>
                  <a:schemeClr val="tx1"/>
                </a:solidFill>
              </a:rPr>
              <a:t>DR. HAMAD ALQAHTANI</a:t>
            </a:r>
          </a:p>
          <a:p>
            <a:pPr algn="ctr"/>
            <a:r>
              <a:rPr lang="en-US" dirty="0" smtClean="0">
                <a:solidFill>
                  <a:schemeClr val="tx1"/>
                </a:solidFill>
              </a:rPr>
              <a:t>ASSOCIATE PROFESSOR  &amp; CONSULTANT HEPATOBILIARY SURGEON</a:t>
            </a:r>
            <a:endParaRPr lang="ar-SA" b="1" dirty="0">
              <a:ln w="22225">
                <a:solidFill>
                  <a:schemeClr val="accent2"/>
                </a:solidFill>
                <a:prstDash val="solid"/>
              </a:ln>
              <a:solidFill>
                <a:schemeClr val="accent2">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614572"/>
            <a:ext cx="86044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Options for </a:t>
            </a:r>
            <a:r>
              <a:rPr kumimoji="0" lang="en-US" sz="3600" b="0" i="0"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 Include</a:t>
            </a:r>
            <a:endParaRPr kumimoji="0" lang="en-US" sz="36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2612493"/>
            <a:ext cx="8063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can be accomplished only in patients who are breathing spontaneously.  The primary application for this technique in Emergency Department (ED) is in those patients requiring emergent airway support in whom chemical paralysis cannot be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155451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Audibility of bilateral breath sounds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And finally Chest X-Ray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083747"/>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Surgical Routes: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in whom attempts at intubation have failed or who are precluded from intubation due to extensive facial injuries.</a:t>
            </a: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a patient with extensive laryngeal injury .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175788"/>
            <a:ext cx="828092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0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immediate threat to life due to inadequate ventilation and should be recognized during the primary survey:</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rgbClr val="C00000"/>
                </a:solidFill>
              </a:rPr>
              <a:t>1.  Tension Pneumothorax</a:t>
            </a:r>
            <a:endParaRPr lang="ar-SA" sz="4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944957"/>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934895"/>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767070"/>
            <a:ext cx="82089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followed by</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ar-SA" dirty="0" smtClean="0"/>
              <a:t> </a:t>
            </a:r>
            <a:endParaRPr lang="ar-SA" dirty="0"/>
          </a:p>
        </p:txBody>
      </p:sp>
      <p:graphicFrame>
        <p:nvGraphicFramePr>
          <p:cNvPr id="6" name="عنصر نائب للمحتوى 5"/>
          <p:cNvGraphicFramePr>
            <a:graphicFrameLocks noGrp="1"/>
          </p:cNvGraphicFramePr>
          <p:nvPr>
            <p:ph sz="quarter" idx="1"/>
          </p:nvPr>
        </p:nvGraphicFramePr>
        <p:xfrm>
          <a:off x="622718" y="620688"/>
          <a:ext cx="8142242" cy="5918191"/>
        </p:xfrm>
        <a:graphic>
          <a:graphicData uri="http://schemas.openxmlformats.org/drawingml/2006/table">
            <a:tbl>
              <a:tblPr rtl="1" firstRow="1" bandRow="1">
                <a:tableStyleId>{5C22544A-7EE6-4342-B048-85BDC9FD1C3A}</a:tableStyleId>
              </a:tblPr>
              <a:tblGrid>
                <a:gridCol w="4076700"/>
                <a:gridCol w="4065542"/>
              </a:tblGrid>
              <a:tr h="401311">
                <a:tc gridSpan="2">
                  <a:txBody>
                    <a:bodyPr/>
                    <a:lstStyle/>
                    <a:p>
                      <a:pPr algn="ctr" rtl="1"/>
                      <a:r>
                        <a:rPr kumimoji="0" lang="en-US" sz="2400" b="1" kern="1200" dirty="0" smtClean="0">
                          <a:solidFill>
                            <a:schemeClr val="tx1"/>
                          </a:solidFill>
                          <a:latin typeface="+mn-lt"/>
                          <a:ea typeface="+mn-ea"/>
                          <a:cs typeface="+mn-cs"/>
                        </a:rPr>
                        <a:t>Mechanisms and Patterns of Injury</a:t>
                      </a:r>
                      <a:endParaRPr lang="ar-SA" sz="2400" dirty="0">
                        <a:solidFill>
                          <a:schemeClr val="tx1"/>
                        </a:solidFill>
                      </a:endParaRPr>
                    </a:p>
                  </a:txBody>
                  <a:tcPr/>
                </a:tc>
                <a:tc hMerge="1">
                  <a:txBody>
                    <a:bodyPr/>
                    <a:lstStyle/>
                    <a:p>
                      <a:pPr rtl="1"/>
                      <a:endParaRPr lang="ar-SA"/>
                    </a:p>
                  </a:txBody>
                  <a:tcPr/>
                </a:tc>
              </a:tr>
              <a:tr h="401311">
                <a:tc>
                  <a:txBody>
                    <a:bodyPr/>
                    <a:lstStyle/>
                    <a:p>
                      <a:pPr algn="l" rtl="1"/>
                      <a:r>
                        <a:rPr kumimoji="0" lang="en-US" sz="2000" b="1" kern="1200" dirty="0" smtClean="0">
                          <a:solidFill>
                            <a:schemeClr val="dk1"/>
                          </a:solidFill>
                          <a:latin typeface="+mn-lt"/>
                          <a:ea typeface="+mn-ea"/>
                          <a:cs typeface="+mn-cs"/>
                        </a:rPr>
                        <a:t>PENETRATING</a:t>
                      </a:r>
                      <a:r>
                        <a:rPr kumimoji="0" lang="ar-SA" sz="2000" b="1" kern="1200" dirty="0" smtClean="0">
                          <a:solidFill>
                            <a:schemeClr val="dk1"/>
                          </a:solidFill>
                          <a:latin typeface="+mn-lt"/>
                          <a:ea typeface="+mn-ea"/>
                          <a:cs typeface="+mn-cs"/>
                        </a:rPr>
                        <a:t> </a:t>
                      </a:r>
                      <a:endParaRPr lang="ar-SA" sz="2000" dirty="0"/>
                    </a:p>
                  </a:txBody>
                  <a:tcPr/>
                </a:tc>
                <a:tc>
                  <a:txBody>
                    <a:bodyPr/>
                    <a:lstStyle/>
                    <a:p>
                      <a:pPr algn="l" rtl="1"/>
                      <a:r>
                        <a:rPr kumimoji="0" lang="en-US" sz="2000" b="1" kern="1200" dirty="0" smtClean="0">
                          <a:solidFill>
                            <a:schemeClr val="dk1"/>
                          </a:solidFill>
                          <a:latin typeface="+mn-lt"/>
                          <a:ea typeface="+mn-ea"/>
                          <a:cs typeface="+mn-cs"/>
                        </a:rPr>
                        <a:t>BLUNT</a:t>
                      </a:r>
                      <a:endParaRPr lang="ar-SA" sz="2000" dirty="0"/>
                    </a:p>
                  </a:txBody>
                  <a:tcPr/>
                </a:tc>
              </a:tr>
              <a:tr h="3661278">
                <a:tc>
                  <a:txBody>
                    <a:bodyPr/>
                    <a:lstStyle/>
                    <a:p>
                      <a:pPr algn="l">
                        <a:spcAft>
                          <a:spcPts val="0"/>
                        </a:spcAft>
                        <a:tabLst>
                          <a:tab pos="228600" algn="l"/>
                        </a:tabLst>
                      </a:pPr>
                      <a:endParaRPr lang="ar-SA" sz="2400" dirty="0" smtClean="0">
                        <a:latin typeface="Times New Roman"/>
                        <a:ea typeface="Times New Roman"/>
                        <a:cs typeface="Arial"/>
                      </a:endParaRPr>
                    </a:p>
                    <a:p>
                      <a:pPr algn="l">
                        <a:spcAft>
                          <a:spcPts val="0"/>
                        </a:spcAft>
                        <a:tabLst>
                          <a:tab pos="228600" algn="l"/>
                        </a:tabLst>
                      </a:pPr>
                      <a:r>
                        <a:rPr lang="en-US" sz="2400" dirty="0" smtClean="0">
                          <a:latin typeface="Times New Roman"/>
                          <a:ea typeface="Times New Roman"/>
                          <a:cs typeface="Arial"/>
                        </a:rPr>
                        <a:t>Classified </a:t>
                      </a:r>
                      <a:r>
                        <a:rPr lang="en-US" sz="2400" dirty="0">
                          <a:latin typeface="Times New Roman"/>
                          <a:ea typeface="Times New Roman"/>
                          <a:cs typeface="Arial"/>
                        </a:rPr>
                        <a:t>into</a:t>
                      </a:r>
                      <a:r>
                        <a:rPr lang="en-US" sz="2400" dirty="0" smtClean="0">
                          <a:latin typeface="Times New Roman"/>
                          <a:ea typeface="Times New Roman"/>
                          <a:cs typeface="Arial"/>
                        </a:rPr>
                        <a:t>:</a:t>
                      </a:r>
                      <a:endParaRPr lang="ar-SA" sz="2400" dirty="0" smtClean="0">
                        <a:latin typeface="Times New Roman"/>
                        <a:ea typeface="Times New Roman"/>
                        <a:cs typeface="Arial"/>
                      </a:endParaRPr>
                    </a:p>
                    <a:p>
                      <a:pPr algn="l">
                        <a:spcAft>
                          <a:spcPts val="0"/>
                        </a:spcAft>
                        <a:tabLst>
                          <a:tab pos="228600" algn="l"/>
                        </a:tabLst>
                      </a:pPr>
                      <a:endParaRPr lang="en-US" sz="2400" dirty="0">
                        <a:latin typeface="Times New Roman"/>
                        <a:ea typeface="Times New Roman"/>
                        <a:cs typeface="Arial"/>
                      </a:endParaRPr>
                    </a:p>
                    <a:p>
                      <a:pPr algn="l">
                        <a:spcAft>
                          <a:spcPts val="0"/>
                        </a:spcAft>
                        <a:tabLst>
                          <a:tab pos="228600" algn="l"/>
                        </a:tabLst>
                      </a:pPr>
                      <a:r>
                        <a:rPr lang="en-US" sz="2400" dirty="0">
                          <a:latin typeface="Times New Roman"/>
                          <a:ea typeface="Times New Roman"/>
                          <a:cs typeface="Arial"/>
                        </a:rPr>
                        <a:t>1.  Stab wound</a:t>
                      </a:r>
                    </a:p>
                    <a:p>
                      <a:pPr algn="l">
                        <a:spcAft>
                          <a:spcPts val="0"/>
                        </a:spcAft>
                        <a:tabLst>
                          <a:tab pos="228600" algn="l"/>
                        </a:tabLst>
                      </a:pPr>
                      <a:r>
                        <a:rPr lang="en-US" sz="2400" dirty="0">
                          <a:latin typeface="Times New Roman"/>
                          <a:ea typeface="Times New Roman"/>
                          <a:cs typeface="Arial"/>
                        </a:rPr>
                        <a:t>2.  Gunshot wound</a:t>
                      </a:r>
                    </a:p>
                    <a:p>
                      <a:pPr algn="l">
                        <a:spcAft>
                          <a:spcPts val="0"/>
                        </a:spcAft>
                        <a:tabLst>
                          <a:tab pos="228600" algn="l"/>
                        </a:tabLst>
                      </a:pPr>
                      <a:r>
                        <a:rPr lang="en-US" sz="2400" dirty="0" smtClean="0">
                          <a:latin typeface="Times New Roman"/>
                          <a:ea typeface="Times New Roman"/>
                          <a:cs typeface="Arial"/>
                        </a:rPr>
                        <a:t>3</a:t>
                      </a:r>
                      <a:r>
                        <a:rPr lang="en-US" sz="2400" dirty="0">
                          <a:latin typeface="Times New Roman"/>
                          <a:ea typeface="Times New Roman"/>
                          <a:cs typeface="Arial"/>
                        </a:rPr>
                        <a:t>.  Shotgun</a:t>
                      </a: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r>
                        <a:rPr lang="en-US" sz="2400" dirty="0" smtClean="0">
                          <a:latin typeface="Times New Roman"/>
                          <a:ea typeface="Times New Roman"/>
                          <a:cs typeface="Arial"/>
                          <a:sym typeface="Webdings"/>
                        </a:rPr>
                        <a:t></a:t>
                      </a:r>
                      <a:r>
                        <a:rPr lang="en-US" sz="2400" dirty="0" smtClean="0">
                          <a:latin typeface="Times New Roman"/>
                          <a:ea typeface="Times New Roman"/>
                          <a:cs typeface="Arial"/>
                        </a:rPr>
                        <a:t>Damage </a:t>
                      </a:r>
                      <a:r>
                        <a:rPr lang="en-US" sz="2400" dirty="0">
                          <a:latin typeface="Times New Roman"/>
                          <a:ea typeface="Times New Roman"/>
                          <a:cs typeface="Arial"/>
                        </a:rPr>
                        <a:t>is localized to the path of the bullet or knife.</a:t>
                      </a:r>
                    </a:p>
                  </a:txBody>
                  <a:tcPr marL="68580" marR="68580" marT="0" marB="0"/>
                </a:tc>
                <a:tc>
                  <a:txBody>
                    <a:bodyPr/>
                    <a:lstStyle/>
                    <a:p>
                      <a:pPr algn="l"/>
                      <a:endParaRPr kumimoji="0" lang="ar-SA" sz="2000" kern="1200" dirty="0" smtClean="0">
                        <a:solidFill>
                          <a:schemeClr val="dk1"/>
                        </a:solidFill>
                        <a:latin typeface="+mn-lt"/>
                        <a:ea typeface="+mn-ea"/>
                        <a:cs typeface="+mn-cs"/>
                      </a:endParaRPr>
                    </a:p>
                    <a:p>
                      <a:pPr algn="l"/>
                      <a:r>
                        <a:rPr kumimoji="0" lang="en-US" sz="2400" kern="1200" dirty="0" smtClean="0">
                          <a:solidFill>
                            <a:schemeClr val="dk1"/>
                          </a:solidFill>
                          <a:latin typeface="+mn-lt"/>
                          <a:ea typeface="+mn-ea"/>
                          <a:cs typeface="+mn-cs"/>
                        </a:rPr>
                        <a:t>Classified into:</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rPr>
                        <a:t>1.  High energy transfer</a:t>
                      </a:r>
                    </a:p>
                    <a:p>
                      <a:pPr algn="l"/>
                      <a:r>
                        <a:rPr kumimoji="0" lang="en-US" sz="2400" kern="1200" dirty="0" smtClean="0">
                          <a:solidFill>
                            <a:schemeClr val="dk1"/>
                          </a:solidFill>
                          <a:latin typeface="+mn-lt"/>
                          <a:ea typeface="+mn-ea"/>
                          <a:cs typeface="+mn-cs"/>
                        </a:rPr>
                        <a:t>     e.g. Car Accident</a:t>
                      </a:r>
                    </a:p>
                    <a:p>
                      <a:pPr algn="l"/>
                      <a:r>
                        <a:rPr kumimoji="0" lang="en-US" sz="2400" kern="1200" dirty="0" smtClean="0">
                          <a:solidFill>
                            <a:schemeClr val="dk1"/>
                          </a:solidFill>
                          <a:latin typeface="+mn-lt"/>
                          <a:ea typeface="+mn-ea"/>
                          <a:cs typeface="+mn-cs"/>
                        </a:rPr>
                        <a:t>2.  Low energy transfer</a:t>
                      </a:r>
                    </a:p>
                    <a:p>
                      <a:pPr algn="l"/>
                      <a:r>
                        <a:rPr kumimoji="0" lang="en-US" sz="2400" kern="1200" dirty="0" smtClean="0">
                          <a:solidFill>
                            <a:schemeClr val="dk1"/>
                          </a:solidFill>
                          <a:latin typeface="+mn-lt"/>
                          <a:ea typeface="+mn-ea"/>
                          <a:cs typeface="+mn-cs"/>
                        </a:rPr>
                        <a:t>     e.g. Fall from a bicycle</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sym typeface="Webdings"/>
                        </a:rPr>
                        <a:t></a:t>
                      </a:r>
                      <a:r>
                        <a:rPr kumimoji="0" lang="en-US" sz="2400" kern="1200" dirty="0" smtClean="0">
                          <a:solidFill>
                            <a:schemeClr val="dk1"/>
                          </a:solidFill>
                          <a:latin typeface="+mn-lt"/>
                          <a:ea typeface="+mn-ea"/>
                          <a:cs typeface="+mn-cs"/>
                        </a:rPr>
                        <a:t>Associated with multiple widely distributed injuries because the energy is transferred over a wider area during blunt trauma</a:t>
                      </a:r>
                      <a:r>
                        <a:rPr kumimoji="0" lang="en-US" sz="2000" kern="1200" dirty="0" smtClean="0">
                          <a:solidFill>
                            <a:schemeClr val="dk1"/>
                          </a:solidFill>
                          <a:latin typeface="+mn-lt"/>
                          <a:ea typeface="+mn-ea"/>
                          <a:cs typeface="+mn-cs"/>
                        </a:rPr>
                        <a:t>.</a:t>
                      </a:r>
                    </a:p>
                    <a:p>
                      <a:pPr rtl="1"/>
                      <a:r>
                        <a:rPr lang="ar-SA" dirty="0" smtClean="0"/>
                        <a:t> </a:t>
                      </a:r>
                      <a:endParaRPr lang="ar-SA"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47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2.  Open Pneumothorax (or sucking chest wound).</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comprises    ventilation    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pressures which prevents lung inflation and alveolar ventilation and result in  hypoxia and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lang="en-US" sz="2400" dirty="0" smtClean="0">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62592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3.  Flail Chest.</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14225"/>
            <a:ext cx="828092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least to locations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 movement of this free-floating segment of 	chest wall may be evident in patient with spontaneous  ventilation due to the negative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intrapleural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pressure 	of inspiration.</a:t>
            </a: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   segment is   sufficient to  compromise   ventilation.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lang="en-US" sz="2400" dirty="0" smtClean="0">
                <a:latin typeface="Arial" pitchFamily="34"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4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17590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every 5 minutes in patient with significant blood loss until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16 gauge or larger in adults.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934895"/>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under 6 years of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1169693"/>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life-threatening injuries that 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1840268"/>
            <a:ext cx="86409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dirty="0" smtClean="0">
                <a:solidFill>
                  <a:srgbClr val="C00000"/>
                </a:solidFill>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Sonography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Trauma(FAST)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116218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of pre  hospital 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ebdings" pitchFamily="18" charset="2"/>
              </a:rPr>
              <a:t>Transportation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051720" y="1644714"/>
            <a:ext cx="50405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36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Immediate treatment</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137449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(&gt;1500 ml. blood) is an indication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operative intervention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Cardiac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Tamponade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563269"/>
            <a:ext cx="87849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c)   Mechanically Unstable Pelvis Fracture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fracture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Hemoperitoneum</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 with Hemodynamic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Unstability</a:t>
            </a:r>
            <a:endParaRPr kumimoji="0" lang="en-US" sz="2400" b="0" i="0" u="none" strike="noStrike" cap="none" normalizeH="0" baseline="0" dirty="0" smtClean="0">
              <a:ln>
                <a:noFill/>
              </a:ln>
              <a:solidFill>
                <a:srgbClr val="C00000"/>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317321"/>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27384"/>
          <a:ext cx="7855810" cy="6857997"/>
        </p:xfrm>
        <a:graphic>
          <a:graphicData uri="http://schemas.openxmlformats.org/drawingml/2006/table">
            <a:tbl>
              <a:tblPr/>
              <a:tblGrid>
                <a:gridCol w="1570983"/>
                <a:gridCol w="1570985"/>
                <a:gridCol w="1570985"/>
                <a:gridCol w="1570985"/>
                <a:gridCol w="1571872"/>
              </a:tblGrid>
              <a:tr h="422747">
                <a:tc gridSpan="5">
                  <a:txBody>
                    <a:bodyPr/>
                    <a:lstStyle/>
                    <a:p>
                      <a:pPr algn="ctr">
                        <a:spcAft>
                          <a:spcPts val="0"/>
                        </a:spcAft>
                        <a:tabLst>
                          <a:tab pos="457200" algn="l"/>
                        </a:tabLst>
                      </a:pPr>
                      <a:r>
                        <a:rPr lang="en-US" sz="2000" b="1" dirty="0">
                          <a:solidFill>
                            <a:srgbClr val="FF0000"/>
                          </a:solidFill>
                          <a:latin typeface="Times New Roman"/>
                          <a:ea typeface="Times New Roman"/>
                          <a:cs typeface="Arial"/>
                        </a:rPr>
                        <a:t>Signs and Symptoms of Advancing Stages of Hemorrhagic Shock</a:t>
                      </a:r>
                      <a:endParaRPr lang="en-US" sz="2000" dirty="0">
                        <a:solidFill>
                          <a:srgbClr val="FF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92550">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 </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IV</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9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(ml)</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a:t>
                      </a:r>
                      <a:r>
                        <a:rPr lang="en-US" sz="1400" dirty="0" smtClean="0">
                          <a:latin typeface="Times New Roman"/>
                          <a:ea typeface="Times New Roman"/>
                          <a:cs typeface="Arial"/>
                        </a:rPr>
                        <a:t>750 </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750 </a:t>
                      </a:r>
                      <a:r>
                        <a:rPr lang="en-US" sz="1400" dirty="0">
                          <a:latin typeface="Times New Roman"/>
                          <a:ea typeface="Times New Roman"/>
                          <a:cs typeface="Arial"/>
                        </a:rPr>
                        <a:t>– 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1500 </a:t>
                      </a:r>
                      <a:r>
                        <a:rPr lang="en-US" sz="1400" dirty="0">
                          <a:latin typeface="Times New Roman"/>
                          <a:ea typeface="Times New Roman"/>
                          <a:cs typeface="Arial"/>
                        </a:rPr>
                        <a:t>–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230">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 BV)</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15</a:t>
                      </a:r>
                      <a:r>
                        <a:rPr lang="en-US" sz="1400" dirty="0" smtClean="0">
                          <a:latin typeface="Times New Roman"/>
                          <a:ea typeface="Times New Roman"/>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15 </a:t>
                      </a:r>
                      <a:r>
                        <a:rPr lang="en-US" sz="1400" dirty="0">
                          <a:latin typeface="Times New Roman"/>
                          <a:ea typeface="Times New Roman"/>
                          <a:cs typeface="Arial"/>
                        </a:rPr>
                        <a:t>– 30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a:t>
                      </a:r>
                      <a:r>
                        <a:rPr lang="en-US" sz="1400" dirty="0">
                          <a:latin typeface="Times New Roman"/>
                          <a:ea typeface="Times New Roman"/>
                          <a:cs typeface="Arial"/>
                        </a:rPr>
                        <a:t>40 </a:t>
                      </a:r>
                      <a:r>
                        <a:rPr lang="en-US" sz="1400" dirty="0" smtClean="0">
                          <a:latin typeface="Times New Roman"/>
                          <a:ea typeface="Times New Roman"/>
                          <a:cs typeface="Arial"/>
                        </a:rPr>
                        <a:t>%</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55">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&lt;100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Pressure</a:t>
                      </a:r>
                      <a:endParaRPr lang="en-US" sz="1400" dirty="0">
                        <a:solidFill>
                          <a:srgbClr val="C00000"/>
                        </a:solidFill>
                        <a:latin typeface="Times New Roman"/>
                        <a:ea typeface="Times New Roman"/>
                        <a:cs typeface="Arial"/>
                      </a:endParaRPr>
                    </a:p>
                    <a:p>
                      <a:pPr algn="l">
                        <a:spcAft>
                          <a:spcPts val="0"/>
                        </a:spcAft>
                        <a:tabLst>
                          <a:tab pos="457200" algn="l"/>
                        </a:tabLst>
                      </a:pPr>
                      <a:r>
                        <a:rPr lang="en-US" sz="1200" b="1" dirty="0">
                          <a:latin typeface="Times New Roman"/>
                          <a:ea typeface="Times New Roman"/>
                          <a:cs typeface="Arial"/>
                        </a:rPr>
                        <a:t>(</a:t>
                      </a:r>
                      <a:r>
                        <a:rPr lang="en-US" sz="1200" b="1" dirty="0">
                          <a:solidFill>
                            <a:srgbClr val="C00000"/>
                          </a:solidFill>
                          <a:latin typeface="Times New Roman"/>
                          <a:ea typeface="Times New Roman"/>
                          <a:cs typeface="Arial"/>
                        </a:rPr>
                        <a:t>mmHg)</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Pressure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Normal </a:t>
                      </a:r>
                      <a:r>
                        <a:rPr lang="en-US" sz="1400" dirty="0">
                          <a:latin typeface="Times New Roman"/>
                          <a:ea typeface="Times New Roman"/>
                          <a:cs typeface="Arial"/>
                        </a:rPr>
                        <a:t>or Increased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57200" algn="l"/>
                        </a:tabLst>
                      </a:pPr>
                      <a:endParaRPr lang="ar-SA" sz="1200" dirty="0" smtClean="0">
                        <a:latin typeface="Times New Roman"/>
                        <a:ea typeface="Times New Roman"/>
                        <a:cs typeface="Arial"/>
                      </a:endParaRPr>
                    </a:p>
                    <a:p>
                      <a:pPr algn="ctr">
                        <a:spcAft>
                          <a:spcPts val="0"/>
                        </a:spcAft>
                        <a:tabLst>
                          <a:tab pos="457200" algn="l"/>
                        </a:tabLst>
                      </a:pPr>
                      <a:r>
                        <a:rPr lang="ar-SA" sz="1400" dirty="0" smtClean="0">
                          <a:latin typeface="Times New Roman"/>
                          <a:ea typeface="Times New Roman"/>
                          <a:cs typeface="Arial"/>
                        </a:rPr>
                        <a:t>               </a:t>
                      </a:r>
                      <a:r>
                        <a:rPr lang="en-US" sz="1400" dirty="0" smtClean="0">
                          <a:latin typeface="Times New Roman"/>
                          <a:ea typeface="Times New Roman"/>
                          <a:cs typeface="Arial"/>
                        </a:rPr>
                        <a:t>   </a:t>
                      </a:r>
                      <a:r>
                        <a:rPr lang="ar-SA" sz="1400" dirty="0" smtClean="0">
                          <a:latin typeface="Times New Roman"/>
                          <a:ea typeface="Times New Roman"/>
                          <a:cs typeface="Arial"/>
                        </a:rPr>
                        <a:t>    </a:t>
                      </a: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425">
                <a:tc>
                  <a:txBody>
                    <a:bodyPr/>
                    <a:lstStyle/>
                    <a:p>
                      <a:pPr algn="l">
                        <a:spcAft>
                          <a:spcPts val="0"/>
                        </a:spcAft>
                        <a:tabLst>
                          <a:tab pos="457200" algn="l"/>
                        </a:tabLst>
                      </a:pPr>
                      <a:r>
                        <a:rPr lang="en-US" sz="1400" b="1" dirty="0">
                          <a:solidFill>
                            <a:srgbClr val="C00000"/>
                          </a:solidFill>
                          <a:latin typeface="Times New Roman"/>
                          <a:ea typeface="Times New Roman"/>
                          <a:cs typeface="Arial"/>
                        </a:rPr>
                        <a:t>Respiratory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14 </a:t>
                      </a:r>
                      <a:r>
                        <a:rPr lang="en-US" sz="1200" dirty="0">
                          <a:latin typeface="Times New Roman"/>
                          <a:ea typeface="Times New Roman"/>
                          <a:cs typeface="Arial"/>
                        </a:rPr>
                        <a:t>– </a:t>
                      </a:r>
                      <a:r>
                        <a:rPr lang="en-US" sz="1200" dirty="0" smtClean="0">
                          <a:latin typeface="Times New Roman"/>
                          <a:ea typeface="Times New Roman"/>
                          <a:cs typeface="Arial"/>
                        </a:rPr>
                        <a:t>20</a:t>
                      </a:r>
                    </a:p>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 </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20 </a:t>
                      </a:r>
                      <a:r>
                        <a:rPr lang="en-US" sz="1400" dirty="0">
                          <a:latin typeface="Times New Roman"/>
                          <a:ea typeface="Times New Roman"/>
                          <a:cs typeface="Arial"/>
                        </a:rPr>
                        <a:t>– </a:t>
                      </a:r>
                      <a:r>
                        <a:rPr lang="en-US" sz="1400" dirty="0" smtClean="0">
                          <a:latin typeface="Times New Roman"/>
                          <a:ea typeface="Times New Roman"/>
                          <a:cs typeface="Arial"/>
                        </a:rPr>
                        <a:t>30</a:t>
                      </a:r>
                      <a:endParaRPr lang="ar-SA" sz="14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Urine Output</a:t>
                      </a:r>
                      <a:endParaRPr lang="en-US" sz="1400" dirty="0">
                        <a:solidFill>
                          <a:srgbClr val="C00000"/>
                        </a:solidFill>
                        <a:latin typeface="Times New Roman"/>
                        <a:ea typeface="Times New Roman"/>
                        <a:cs typeface="Arial"/>
                      </a:endParaRPr>
                    </a:p>
                    <a:p>
                      <a:pPr algn="l">
                        <a:spcAft>
                          <a:spcPts val="0"/>
                        </a:spcAft>
                        <a:tabLst>
                          <a:tab pos="457200" algn="l"/>
                        </a:tabLst>
                      </a:pPr>
                      <a:r>
                        <a:rPr lang="ar-SA" sz="1200" b="1" dirty="0" smtClean="0">
                          <a:solidFill>
                            <a:srgbClr val="C00000"/>
                          </a:solidFill>
                          <a:latin typeface="Times New Roman"/>
                          <a:ea typeface="Times New Roman"/>
                          <a:cs typeface="Arial"/>
                        </a:rPr>
                        <a:t> (</a:t>
                      </a:r>
                      <a:r>
                        <a:rPr lang="en-US" sz="1200" b="1" dirty="0" smtClean="0">
                          <a:solidFill>
                            <a:srgbClr val="C00000"/>
                          </a:solidFill>
                          <a:latin typeface="Times New Roman"/>
                          <a:ea typeface="Times New Roman"/>
                          <a:cs typeface="Arial"/>
                        </a:rPr>
                        <a:t>(</a:t>
                      </a:r>
                      <a:r>
                        <a:rPr lang="en-US" sz="1200" b="1" dirty="0">
                          <a:solidFill>
                            <a:srgbClr val="C00000"/>
                          </a:solidFill>
                          <a:latin typeface="Times New Roman"/>
                          <a:ea typeface="Times New Roman"/>
                          <a:cs typeface="Arial"/>
                        </a:rPr>
                        <a:t>ml/hr</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20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5 – 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Negligible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568">
                <a:tc>
                  <a:txBody>
                    <a:bodyPr/>
                    <a:lstStyle/>
                    <a:p>
                      <a:pPr algn="l">
                        <a:spcAft>
                          <a:spcPts val="0"/>
                        </a:spcAft>
                        <a:tabLst>
                          <a:tab pos="457200" algn="l"/>
                        </a:tabLst>
                      </a:pPr>
                      <a:r>
                        <a:rPr lang="en-US" sz="1400" b="1" dirty="0">
                          <a:solidFill>
                            <a:srgbClr val="C00000"/>
                          </a:solidFill>
                          <a:latin typeface="Times New Roman"/>
                          <a:ea typeface="Times New Roman"/>
                          <a:cs typeface="Arial"/>
                        </a:rPr>
                        <a:t>CN/Mental</a:t>
                      </a:r>
                      <a:endParaRPr lang="en-US" sz="1400" dirty="0">
                        <a:solidFill>
                          <a:srgbClr val="C00000"/>
                        </a:solidFill>
                        <a:latin typeface="Times New Roman"/>
                        <a:ea typeface="Times New Roman"/>
                        <a:cs typeface="Arial"/>
                      </a:endParaRPr>
                    </a:p>
                    <a:p>
                      <a:pPr algn="l">
                        <a:spcAft>
                          <a:spcPts val="0"/>
                        </a:spcAft>
                        <a:tabLst>
                          <a:tab pos="457200" algn="l"/>
                        </a:tabLst>
                      </a:pPr>
                      <a:r>
                        <a:rPr lang="en-US" sz="1400" b="1" dirty="0">
                          <a:solidFill>
                            <a:srgbClr val="C00000"/>
                          </a:solidFill>
                          <a:latin typeface="Times New Roman"/>
                          <a:ea typeface="Times New Roman"/>
                          <a:cs typeface="Arial"/>
                        </a:rPr>
                        <a:t>Status</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Slightly </a:t>
                      </a:r>
                      <a:r>
                        <a:rPr lang="en-US" sz="1400" dirty="0">
                          <a:latin typeface="Times New Roman"/>
                          <a:ea typeface="Times New Roman"/>
                          <a:cs typeface="Arial"/>
                        </a:rPr>
                        <a:t>anxious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Mildly anxious</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Anxious </a:t>
                      </a:r>
                      <a:r>
                        <a:rPr lang="en-US" sz="1400" dirty="0">
                          <a:latin typeface="Times New Roman"/>
                          <a:ea typeface="Times New Roman"/>
                          <a:cs typeface="Arial"/>
                        </a:rPr>
                        <a:t>and </a:t>
                      </a:r>
                      <a:r>
                        <a:rPr lang="en-US" sz="1400" dirty="0" smtClean="0">
                          <a:latin typeface="Times New Roman"/>
                          <a:ea typeface="Times New Roman"/>
                          <a:cs typeface="Arial"/>
                        </a:rPr>
                        <a:t>confused</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Confused </a:t>
                      </a:r>
                      <a:r>
                        <a:rPr lang="en-US" sz="1400" dirty="0">
                          <a:latin typeface="Times New Roman"/>
                          <a:ea typeface="Times New Roman"/>
                          <a:cs typeface="Arial"/>
                        </a:rPr>
                        <a:t>and</a:t>
                      </a:r>
                      <a:r>
                        <a:rPr lang="en-US" sz="1200" dirty="0">
                          <a:latin typeface="Times New Roman"/>
                          <a:ea typeface="Times New Roman"/>
                          <a:cs typeface="Arial"/>
                        </a:rPr>
                        <a:t> </a:t>
                      </a:r>
                      <a:r>
                        <a:rPr lang="en-US" sz="1400" dirty="0">
                          <a:latin typeface="Times New Roman"/>
                          <a:ea typeface="Times New Roman"/>
                          <a:cs typeface="Arial"/>
                        </a:rPr>
                        <a:t>Lethargic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2316232"/>
            <a:ext cx="871296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Hypotension is not reliable early sign of </a:t>
            </a:r>
            <a:r>
              <a:rPr kumimoji="0" lang="en-US" sz="2000" b="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Hypovolemia</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because blood 	volume must decrease by </a:t>
            </a:r>
            <a:r>
              <a:rPr kumimoji="0" lang="en-US" sz="2000" b="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&gt;30%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before hypotension occurs</a:t>
            </a:r>
            <a:r>
              <a:rPr kumimoji="0" lang="en-US"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159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0.5 ml/kg per hour in an adult, and 1 ml/kg 	per hour in child.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52939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bruise or swelling is 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transpelvic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gunshot wounds.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97847"/>
            <a:ext cx="86409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rgbClr val="C00000"/>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rPr>
              <a:t>Primary Survey</a:t>
            </a: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610248"/>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edition to physical examination the following should be done: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Vital 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Contraindicated in complex maxillofacial injury and should be passed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516248"/>
            <a:ext cx="87849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 </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or scrotal hematoma, or a high riding prostate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ar-SA"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truncal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gunshots wound,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anteriorposterior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6000" dirty="0" smtClean="0">
                <a:solidFill>
                  <a:srgbClr val="C00000"/>
                </a:solidFill>
                <a:latin typeface="Times New Roman" pitchFamily="18" charset="0"/>
                <a:ea typeface="Times New Roman" pitchFamily="18" charset="0"/>
                <a:cs typeface="Arial" pitchFamily="34" charset="0"/>
                <a:sym typeface="Wingdings" pitchFamily="2" charset="2"/>
              </a:rPr>
              <a:t>THANK  YOU</a:t>
            </a:r>
            <a:endParaRPr kumimoji="0" lang="en-US" sz="6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4"/>
            <a:ext cx="712879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identify and treat conditions that constitute an immediate threat to life.</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a:t>
            </a:r>
            <a:r>
              <a:rPr lang="en-US" sz="2000" dirty="0" smtClean="0">
                <a:solidFill>
                  <a:srgbClr val="C00000"/>
                </a:solidFill>
                <a:latin typeface="Arial" pitchFamily="34" charset="0"/>
                <a:ea typeface="Times New Roman" pitchFamily="18" charset="0"/>
                <a:cs typeface="Arial" pitchFamily="34" charset="0"/>
              </a:rPr>
              <a:t>golden hour</a:t>
            </a:r>
            <a:r>
              <a:rPr lang="en-US" sz="2000" dirty="0" smtClean="0">
                <a:latin typeface="Arial" pitchFamily="34" charset="0"/>
                <a:ea typeface="Times New Roman" pitchFamily="18" charset="0"/>
                <a:cs typeface="Arial" pitchFamily="34" charset="0"/>
              </a:rPr>
              <a:t>”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“ABC” (</a:t>
            </a:r>
            <a:r>
              <a:rPr lang="en-US" sz="2000" dirty="0" smtClean="0">
                <a:solidFill>
                  <a:srgbClr val="C00000"/>
                </a:solidFill>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solidFill>
                  <a:srgbClr val="C00000"/>
                </a:solidFill>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solidFill>
                  <a:srgbClr val="C00000"/>
                </a:solidFill>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7848872" cy="1938992"/>
          </a:xfrm>
          <a:prstGeom prst="rect">
            <a:avLst/>
          </a:prstGeom>
        </p:spPr>
        <p:txBody>
          <a:bodyPr wrap="square">
            <a:spAutoFit/>
          </a:bodyPr>
          <a:lstStyle/>
          <a:p>
            <a:pPr algn="l"/>
            <a:r>
              <a:rPr lang="en-US" sz="2400" dirty="0" smtClean="0"/>
              <a:t> 	</a:t>
            </a:r>
          </a:p>
          <a:p>
            <a:pPr algn="l"/>
            <a:endParaRPr lang="en-US" sz="2400" dirty="0" smtClean="0"/>
          </a:p>
          <a:p>
            <a:pPr algn="l"/>
            <a:r>
              <a:rPr lang="en-US" sz="2400" dirty="0" smtClean="0"/>
              <a:t>a ) Conscious patient who do not  show </a:t>
            </a:r>
            <a:r>
              <a:rPr lang="en-US" sz="2400" dirty="0" err="1" smtClean="0"/>
              <a:t>tachypnea</a:t>
            </a:r>
            <a:r>
              <a:rPr lang="en-US" sz="2400" dirty="0" smtClean="0"/>
              <a:t> and have 	</a:t>
            </a:r>
            <a:r>
              <a:rPr lang="ar-SA" sz="2400" dirty="0" smtClean="0"/>
              <a:t>    </a:t>
            </a:r>
            <a:r>
              <a:rPr lang="en-US" sz="2400" dirty="0" smtClean="0"/>
              <a:t>      normal       voice do not require early attention         to the airway.</a:t>
            </a:r>
            <a:endParaRPr lang="ar-S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528" y="1359639"/>
            <a:ext cx="75963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t>
            </a: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 to the 	mouth,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nares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hypopharynx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extensive subcutaneous air 	in the neck, complex maxillofacial trauma or airway 	bleeding, in these cases </a:t>
            </a:r>
            <a:r>
              <a:rPr kumimoji="0" lang="en-US" sz="2000" b="0"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elective intubation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performed.  These patients may initially have a satisfactory 	airway but they may become obstructed if soft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tissue swelling , hematoma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formation, or edema progress</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925338"/>
            <a:ext cx="8207896" cy="39941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Altered mental status is</a:t>
            </a:r>
            <a:r>
              <a:rPr kumimoji="0" lang="en-US"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most</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common indication for intubation</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246</TotalTime>
  <Words>1170</Words>
  <Application>Microsoft Office PowerPoint</Application>
  <PresentationFormat>عرض على الشاشة (3:4)‏</PresentationFormat>
  <Paragraphs>285</Paragraphs>
  <Slides>44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44</vt:i4>
      </vt:variant>
    </vt:vector>
  </HeadingPairs>
  <TitlesOfParts>
    <vt:vector size="52" baseType="lpstr">
      <vt:lpstr>Arial</vt:lpstr>
      <vt:lpstr>Elephant</vt:lpstr>
      <vt:lpstr>Times New Roman</vt:lpstr>
      <vt:lpstr>Tw Cen MT</vt:lpstr>
      <vt:lpstr>Webdings</vt:lpstr>
      <vt:lpstr>Wingdings</vt:lpstr>
      <vt:lpstr>Wingdings 2</vt:lpstr>
      <vt:lpstr>ألوان متوسطة</vt:lpstr>
      <vt:lpstr> </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DR HAMAD AL QAHTANI</cp:lastModifiedBy>
  <cp:revision>104</cp:revision>
  <dcterms:created xsi:type="dcterms:W3CDTF">2010-12-16T07:00:48Z</dcterms:created>
  <dcterms:modified xsi:type="dcterms:W3CDTF">2015-04-13T18:52:29Z</dcterms:modified>
</cp:coreProperties>
</file>