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76"/>
  </p:notesMasterIdLst>
  <p:sldIdLst>
    <p:sldId id="314" r:id="rId2"/>
    <p:sldId id="354" r:id="rId3"/>
    <p:sldId id="355" r:id="rId4"/>
    <p:sldId id="356" r:id="rId5"/>
    <p:sldId id="316" r:id="rId6"/>
    <p:sldId id="366" r:id="rId7"/>
    <p:sldId id="367" r:id="rId8"/>
    <p:sldId id="281" r:id="rId9"/>
    <p:sldId id="359" r:id="rId10"/>
    <p:sldId id="294" r:id="rId11"/>
    <p:sldId id="282" r:id="rId12"/>
    <p:sldId id="284" r:id="rId13"/>
    <p:sldId id="285" r:id="rId14"/>
    <p:sldId id="290" r:id="rId15"/>
    <p:sldId id="287" r:id="rId16"/>
    <p:sldId id="360" r:id="rId17"/>
    <p:sldId id="289" r:id="rId18"/>
    <p:sldId id="288" r:id="rId19"/>
    <p:sldId id="364" r:id="rId20"/>
    <p:sldId id="291" r:id="rId21"/>
    <p:sldId id="276" r:id="rId22"/>
    <p:sldId id="293" r:id="rId23"/>
    <p:sldId id="358" r:id="rId24"/>
    <p:sldId id="292" r:id="rId25"/>
    <p:sldId id="361" r:id="rId26"/>
    <p:sldId id="362" r:id="rId27"/>
    <p:sldId id="326" r:id="rId28"/>
    <p:sldId id="363" r:id="rId29"/>
    <p:sldId id="342" r:id="rId30"/>
    <p:sldId id="317" r:id="rId31"/>
    <p:sldId id="323" r:id="rId32"/>
    <p:sldId id="368" r:id="rId33"/>
    <p:sldId id="348" r:id="rId34"/>
    <p:sldId id="347" r:id="rId35"/>
    <p:sldId id="351" r:id="rId36"/>
    <p:sldId id="352" r:id="rId37"/>
    <p:sldId id="372" r:id="rId38"/>
    <p:sldId id="269" r:id="rId39"/>
    <p:sldId id="322" r:id="rId40"/>
    <p:sldId id="272" r:id="rId41"/>
    <p:sldId id="275" r:id="rId42"/>
    <p:sldId id="271" r:id="rId43"/>
    <p:sldId id="267" r:id="rId44"/>
    <p:sldId id="274" r:id="rId45"/>
    <p:sldId id="273" r:id="rId46"/>
    <p:sldId id="277" r:id="rId47"/>
    <p:sldId id="280" r:id="rId48"/>
    <p:sldId id="279" r:id="rId49"/>
    <p:sldId id="278" r:id="rId50"/>
    <p:sldId id="353" r:id="rId51"/>
    <p:sldId id="338" r:id="rId52"/>
    <p:sldId id="321" r:id="rId53"/>
    <p:sldId id="300" r:id="rId54"/>
    <p:sldId id="298" r:id="rId55"/>
    <p:sldId id="299" r:id="rId56"/>
    <p:sldId id="319" r:id="rId57"/>
    <p:sldId id="308" r:id="rId58"/>
    <p:sldId id="303" r:id="rId59"/>
    <p:sldId id="320" r:id="rId60"/>
    <p:sldId id="301" r:id="rId61"/>
    <p:sldId id="264" r:id="rId62"/>
    <p:sldId id="305" r:id="rId63"/>
    <p:sldId id="315" r:id="rId64"/>
    <p:sldId id="370" r:id="rId65"/>
    <p:sldId id="369" r:id="rId66"/>
    <p:sldId id="318" r:id="rId67"/>
    <p:sldId id="313" r:id="rId68"/>
    <p:sldId id="349" r:id="rId69"/>
    <p:sldId id="343" r:id="rId70"/>
    <p:sldId id="339" r:id="rId71"/>
    <p:sldId id="312" r:id="rId72"/>
    <p:sldId id="309" r:id="rId73"/>
    <p:sldId id="268" r:id="rId74"/>
    <p:sldId id="371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404" autoAdjust="0"/>
  </p:normalViewPr>
  <p:slideViewPr>
    <p:cSldViewPr>
      <p:cViewPr varScale="1">
        <p:scale>
          <a:sx n="64" d="100"/>
          <a:sy n="64" d="100"/>
        </p:scale>
        <p:origin x="9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8923C-DA0D-49C7-BDFB-28CF59EDEDC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1C5AC-8C0E-4454-B042-A5761E50D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3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hghg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1C5AC-8C0E-4454-B042-A5761E50DBB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60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8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6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3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1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0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7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imgres?imgurl=https://ee_ce_img.s3.amazonaws.com/cache/ce_img/media/remote/ce_img/https_ee_channel_images.s3.amazonaws.com/article-figures/13884/article-g01_400_270.jpg&amp;imgrefurl=https://ispub.com/IJORL/14/1/13884&amp;h=270&amp;w=400&amp;tbnid=CRgfNfPgEAH0zM:&amp;zoom=1&amp;docid=DhjEI0qoyVJIwM&amp;ei=EW3YVNvDII7laIWVgrgD&amp;tbm=isch&amp;ved=0CGwQMyhDME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imgres?imgurl=http://www.ijabmr.org/articles/2015/5/1/images/IntJAppBasicMedRes_2015_5_1_58_149247_f1.JPG&amp;imgrefurl=http://www.ijabmr.org/article.asp?issn%3D2229-516X;year%3D2015;volume%3D5;issue%3D1;spage%3D58;epage%3D60;aulast%3DMalik&amp;h=275&amp;w=809&amp;tbnid=_NJMQpUNqMCMXM:&amp;zoom=1&amp;docid=H75_jntpvSanfM&amp;ei=rW3YVOKhG42Aae_QgbAG&amp;tbm=isch&amp;ved=0CD8QMyg3MDc49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sa/url?sa=i&amp;rct=j&amp;q=&amp;esrc=s&amp;source=images&amp;cd=&amp;cad=rja&amp;uact=8&amp;ved=0CAcQjRw&amp;url=https://thetwinset.wordpress.com/2011/10/15/shes-been-kissed-by-an-angel/&amp;ei=iGDYVPbRONHlaoLFgpAK&amp;psig=AFQjCNEuwop4FENyR5Mp51giUEOiQklwTA&amp;ust=142355222311849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ai.md.chula.ac.th/lesson/atlas/C/ImgBig/IMG0011.jpg&amp;imgrefurl=http://cai.md.chula.ac.th/lesson/atlas/C/page2c.html&amp;h=768&amp;w=512&amp;tbnid=sc6P7Z482LB5rM:&amp;zoom=1&amp;docid=91w2phO6xs8VjM&amp;ei=hmTYVKiSCMLiauOEgvgK&amp;tbm=isch&amp;ved=0CCwQMygMMA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580670"/>
            <a:ext cx="7055380" cy="1400530"/>
          </a:xfrm>
        </p:spPr>
        <p:txBody>
          <a:bodyPr/>
          <a:lstStyle/>
          <a:p>
            <a:r>
              <a:rPr lang="en-US" dirty="0" smtClean="0"/>
              <a:t>Neck Anatomy : Neck </a:t>
            </a:r>
            <a:r>
              <a:rPr lang="en-US" dirty="0"/>
              <a:t>muscles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057400"/>
            <a:ext cx="5029200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0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400" dirty="0" err="1" smtClean="0"/>
              <a:t>T</a:t>
            </a:r>
            <a:r>
              <a:rPr lang="en-US" dirty="0" err="1" smtClean="0"/>
              <a:t>hyro-glossal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8"/>
            <a:ext cx="47244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9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376082"/>
          </a:xfrm>
        </p:spPr>
        <p:txBody>
          <a:bodyPr/>
          <a:lstStyle/>
          <a:p>
            <a:r>
              <a:rPr lang="en-US" dirty="0" err="1" smtClean="0"/>
              <a:t>Thyro-glossal</a:t>
            </a:r>
            <a:r>
              <a:rPr lang="en-US" dirty="0"/>
              <a:t> Cyst: Inflamed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9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55380" cy="1400530"/>
          </a:xfrm>
        </p:spPr>
        <p:txBody>
          <a:bodyPr/>
          <a:lstStyle/>
          <a:p>
            <a:r>
              <a:rPr lang="en-US" sz="4400" dirty="0" err="1" smtClean="0"/>
              <a:t>Thyro-glossal</a:t>
            </a:r>
            <a:r>
              <a:rPr lang="en-US" sz="4400" dirty="0"/>
              <a:t> Cyst: Infected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0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6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4000" dirty="0" err="1"/>
              <a:t>Thyro-glossal</a:t>
            </a:r>
            <a:r>
              <a:rPr lang="en-US" sz="4000" dirty="0"/>
              <a:t> Cyst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5146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18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Branchial Cyst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7638"/>
            <a:ext cx="3657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7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Branchial clefts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6620968" cy="914400"/>
          </a:xfrm>
        </p:spPr>
        <p:txBody>
          <a:bodyPr/>
          <a:lstStyle/>
          <a:p>
            <a:r>
              <a:rPr lang="en-US" sz="4400" dirty="0"/>
              <a:t>Branchial </a:t>
            </a:r>
            <a:r>
              <a:rPr lang="en-US" sz="4400" dirty="0" smtClean="0"/>
              <a:t>cyst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6620968" cy="419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Arises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in embryonic branchial clefts(1-4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Usually </a:t>
            </a:r>
            <a:r>
              <a:rPr lang="en-US" dirty="0" smtClean="0">
                <a:solidFill>
                  <a:srgbClr val="FF0000"/>
                </a:solidFill>
              </a:rPr>
              <a:t>presents</a:t>
            </a:r>
            <a:r>
              <a:rPr lang="en-US" dirty="0" smtClean="0"/>
              <a:t> in late childhood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or early adulthood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Relatively consistent in their </a:t>
            </a:r>
            <a:r>
              <a:rPr lang="en-US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/>
              <a:t>  = anterior to the sternocleidomastoid muscle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Pass </a:t>
            </a:r>
            <a:r>
              <a:rPr lang="en-US" dirty="0">
                <a:solidFill>
                  <a:schemeClr val="tx1"/>
                </a:solidFill>
              </a:rPr>
              <a:t>unrecognized until it gets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infected</a:t>
            </a:r>
          </a:p>
          <a:p>
            <a:r>
              <a:rPr lang="en-US" dirty="0" smtClean="0"/>
              <a:t>    if ruptured can cause </a:t>
            </a:r>
            <a:r>
              <a:rPr lang="en-US" dirty="0" smtClean="0">
                <a:solidFill>
                  <a:srgbClr val="FF0000"/>
                </a:solidFill>
              </a:rPr>
              <a:t>fistula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Cysts from 2nd Branchial cleft have to be distinguished from cystic ln </a:t>
            </a:r>
            <a:r>
              <a:rPr lang="en-US" dirty="0" err="1" smtClean="0">
                <a:solidFill>
                  <a:schemeClr val="tx1"/>
                </a:solidFill>
              </a:rPr>
              <a:t>mets</a:t>
            </a:r>
            <a:r>
              <a:rPr lang="en-US" dirty="0" smtClean="0">
                <a:solidFill>
                  <a:schemeClr val="tx1"/>
                </a:solidFill>
              </a:rPr>
              <a:t> from </a:t>
            </a:r>
            <a:r>
              <a:rPr lang="en-US" dirty="0" smtClean="0">
                <a:solidFill>
                  <a:srgbClr val="FF0000"/>
                </a:solidFill>
              </a:rPr>
              <a:t>nasopharyngeal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carcinoma ! 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Dx</a:t>
            </a:r>
            <a:r>
              <a:rPr lang="en-US" dirty="0" smtClean="0">
                <a:solidFill>
                  <a:srgbClr val="FF0000"/>
                </a:solidFill>
              </a:rPr>
              <a:t>: us , </a:t>
            </a:r>
            <a:r>
              <a:rPr lang="en-US" dirty="0" err="1" smtClean="0">
                <a:solidFill>
                  <a:srgbClr val="FF0000"/>
                </a:solidFill>
              </a:rPr>
              <a:t>ct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Ttt</a:t>
            </a:r>
            <a:r>
              <a:rPr lang="en-US" dirty="0" smtClean="0"/>
              <a:t>: control infection then surgical excision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5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Branchial Cyst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26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Branchial Cyst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5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dirty="0" err="1" smtClean="0"/>
              <a:t>Laryngocele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3298112" cy="5762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Air filled cyst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2057400"/>
            <a:ext cx="3298113" cy="881062"/>
          </a:xfrm>
        </p:spPr>
        <p:txBody>
          <a:bodyPr/>
          <a:lstStyle/>
          <a:p>
            <a:r>
              <a:rPr lang="en-US" dirty="0" smtClean="0"/>
              <a:t>Appears more with</a:t>
            </a:r>
          </a:p>
          <a:p>
            <a:r>
              <a:rPr lang="en-US" dirty="0" smtClean="0"/>
              <a:t>Valsalva maneuver</a:t>
            </a:r>
            <a:endParaRPr lang="en-US" dirty="0"/>
          </a:p>
        </p:txBody>
      </p:sp>
      <p:pic>
        <p:nvPicPr>
          <p:cNvPr id="7" name="Content Placeholder 6" descr="https://encrypted-tbn3.gstatic.com/images?q=tbn:ANd9GcSm4ZL7OdmybmwfiGkrMUhS_THJ59wgbaA7-ObFVOE4R9Mk0K0ONw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8573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https://encrypted-tbn0.gstatic.com/images?q=tbn:ANd9GcQtJXQfi02C3CFNxP_DiQKihlRvIoubVw5bvTIPj86veurBx0pI2A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24200"/>
            <a:ext cx="3821112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30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 muscles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8"/>
            <a:ext cx="5334000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1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088" y="3288506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3400"/>
            <a:ext cx="5200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6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1958"/>
            <a:ext cx="5206435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8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Carotid Body Tumor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8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6620968" cy="1066800"/>
          </a:xfrm>
        </p:spPr>
        <p:txBody>
          <a:bodyPr/>
          <a:lstStyle/>
          <a:p>
            <a:r>
              <a:rPr lang="en-US" sz="3600" dirty="0" smtClean="0"/>
              <a:t>Carotid </a:t>
            </a:r>
            <a:r>
              <a:rPr lang="en-US" sz="3600" dirty="0"/>
              <a:t>Body </a:t>
            </a:r>
            <a:r>
              <a:rPr lang="en-US" sz="3600" dirty="0" smtClean="0"/>
              <a:t>Tumor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(para-</a:t>
            </a:r>
            <a:r>
              <a:rPr lang="en-US" sz="2800" dirty="0" err="1" smtClean="0"/>
              <a:t>ganglionoma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1905000"/>
            <a:ext cx="6620968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Benign tumor</a:t>
            </a:r>
          </a:p>
          <a:p>
            <a:r>
              <a:rPr lang="en-US" dirty="0" smtClean="0"/>
              <a:t>Arises from </a:t>
            </a:r>
            <a:r>
              <a:rPr lang="en-US" dirty="0" err="1" smtClean="0">
                <a:solidFill>
                  <a:srgbClr val="FF0000"/>
                </a:solidFill>
              </a:rPr>
              <a:t>extraadrenal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chromaffin</a:t>
            </a:r>
            <a:r>
              <a:rPr lang="en-US" dirty="0" smtClean="0">
                <a:solidFill>
                  <a:srgbClr val="FF0000"/>
                </a:solidFill>
              </a:rPr>
              <a:t> cells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Ps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paraganglia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Clinical features:</a:t>
            </a:r>
          </a:p>
          <a:p>
            <a:r>
              <a:rPr lang="en-US" dirty="0"/>
              <a:t> </a:t>
            </a:r>
            <a:r>
              <a:rPr lang="en-US" dirty="0" smtClean="0"/>
              <a:t>  mobile side to side but not vertically</a:t>
            </a:r>
          </a:p>
          <a:p>
            <a:r>
              <a:rPr lang="en-US" dirty="0" smtClean="0"/>
              <a:t>                                      (</a:t>
            </a:r>
            <a:r>
              <a:rPr lang="en-US" dirty="0" err="1" smtClean="0">
                <a:solidFill>
                  <a:srgbClr val="FF0000"/>
                </a:solidFill>
              </a:rPr>
              <a:t>fontaine’s</a:t>
            </a:r>
            <a:r>
              <a:rPr lang="en-US" dirty="0" smtClean="0">
                <a:solidFill>
                  <a:srgbClr val="FF0000"/>
                </a:solidFill>
              </a:rPr>
              <a:t> sign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Highly vascular</a:t>
            </a:r>
            <a:r>
              <a:rPr lang="en-US" dirty="0" smtClean="0"/>
              <a:t>: pulsatile   &amp;  bruit   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:  suggested by Us &amp;</a:t>
            </a:r>
          </a:p>
          <a:p>
            <a:r>
              <a:rPr lang="en-US" dirty="0"/>
              <a:t> </a:t>
            </a:r>
            <a:r>
              <a:rPr lang="en-US" dirty="0" smtClean="0"/>
              <a:t>  confirmation  by </a:t>
            </a:r>
            <a:r>
              <a:rPr lang="en-US" dirty="0" err="1" smtClean="0"/>
              <a:t>Mra</a:t>
            </a:r>
            <a:r>
              <a:rPr lang="en-US" dirty="0" smtClean="0"/>
              <a:t> /carotid </a:t>
            </a:r>
            <a:r>
              <a:rPr lang="en-US" dirty="0" smtClean="0">
                <a:solidFill>
                  <a:srgbClr val="FF0000"/>
                </a:solidFill>
              </a:rPr>
              <a:t>angiogram</a:t>
            </a:r>
          </a:p>
          <a:p>
            <a:r>
              <a:rPr lang="en-US" dirty="0" err="1" smtClean="0"/>
              <a:t>Ttt</a:t>
            </a:r>
            <a:r>
              <a:rPr lang="en-US" dirty="0" smtClean="0"/>
              <a:t>: surgical Excision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87015"/>
            <a:ext cx="6248400" cy="1524000"/>
          </a:xfrm>
        </p:spPr>
        <p:txBody>
          <a:bodyPr/>
          <a:lstStyle/>
          <a:p>
            <a:r>
              <a:rPr lang="en-US" dirty="0"/>
              <a:t>Carotid angiography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953815"/>
            <a:ext cx="3581400" cy="4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09"/>
            <a:ext cx="6115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0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55380" cy="1400530"/>
          </a:xfrm>
        </p:spPr>
        <p:txBody>
          <a:bodyPr/>
          <a:lstStyle/>
          <a:p>
            <a:r>
              <a:rPr lang="en-US" sz="4400" dirty="0" smtClean="0"/>
              <a:t>Vascular Anomalies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  Hemangioma</a:t>
            </a:r>
            <a:endParaRPr lang="en-US" dirty="0"/>
          </a:p>
        </p:txBody>
      </p:sp>
      <p:pic>
        <p:nvPicPr>
          <p:cNvPr id="4" name="Content Placeholder 3" descr="https://encrypted-tbn1.gstatic.com/images?q=tbn:ANd9GcTQmftAr17YiXWQZekbTttpMk0Ueaa8kW8-DbVkiWxH_tcDfFm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3434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211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10" y="304800"/>
            <a:ext cx="7055380" cy="838200"/>
          </a:xfrm>
        </p:spPr>
        <p:txBody>
          <a:bodyPr/>
          <a:lstStyle/>
          <a:p>
            <a:r>
              <a:rPr lang="en-US" sz="3600" dirty="0"/>
              <a:t>Vascular Anomalies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3298112" cy="762000"/>
          </a:xfrm>
        </p:spPr>
        <p:txBody>
          <a:bodyPr/>
          <a:lstStyle/>
          <a:p>
            <a:pPr algn="ctr"/>
            <a:r>
              <a:rPr lang="en-US" sz="3600" dirty="0" smtClean="0"/>
              <a:t>Hemangioma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905000"/>
            <a:ext cx="3298113" cy="576262"/>
          </a:xfrm>
        </p:spPr>
        <p:txBody>
          <a:bodyPr/>
          <a:lstStyle/>
          <a:p>
            <a:pPr algn="ctr"/>
            <a:r>
              <a:rPr lang="en-US" dirty="0"/>
              <a:t>Strawberry H </a:t>
            </a:r>
          </a:p>
        </p:txBody>
      </p:sp>
      <p:pic>
        <p:nvPicPr>
          <p:cNvPr id="11" name="Content Placeholder 10" descr="https://encrypted-tbn3.gstatic.com/images?q=tbn:ANd9GcT7_GXqYxtl8gQjEVgZG4YdXaZH0t6do99q_v4QUwOyBAacPfzLuw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14600"/>
            <a:ext cx="2895600" cy="37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 rot="10800000" flipV="1">
            <a:off x="816684" y="2743200"/>
            <a:ext cx="3298113" cy="3276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Red or bluish mass</a:t>
            </a:r>
          </a:p>
          <a:p>
            <a:pPr algn="l"/>
            <a:r>
              <a:rPr lang="en-US" dirty="0" smtClean="0"/>
              <a:t>Soft &amp; Compressible</a:t>
            </a:r>
          </a:p>
          <a:p>
            <a:pPr algn="l"/>
            <a:r>
              <a:rPr lang="en-US" dirty="0" smtClean="0"/>
              <a:t>Course : rapid growth                   followed by 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slow regression</a:t>
            </a:r>
          </a:p>
          <a:p>
            <a:pPr algn="l"/>
            <a:r>
              <a:rPr lang="en-US" dirty="0" smtClean="0"/>
              <a:t>Intervention only if            symptomatic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(airway </a:t>
            </a:r>
            <a:r>
              <a:rPr lang="en-US" dirty="0" err="1" smtClean="0"/>
              <a:t>obst</a:t>
            </a:r>
            <a:r>
              <a:rPr lang="en-US" dirty="0" smtClean="0"/>
              <a:t>. /bleeding</a:t>
            </a:r>
          </a:p>
          <a:p>
            <a:pPr algn="l"/>
            <a:r>
              <a:rPr lang="en-US" dirty="0" err="1" smtClean="0"/>
              <a:t>Ttt</a:t>
            </a:r>
            <a:r>
              <a:rPr lang="en-US" dirty="0" smtClean="0"/>
              <a:t>: corticosteroid / laser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9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4920"/>
          </a:xfrm>
        </p:spPr>
        <p:txBody>
          <a:bodyPr/>
          <a:lstStyle/>
          <a:p>
            <a:r>
              <a:rPr lang="en-US" sz="4400" dirty="0" smtClean="0"/>
              <a:t>Cystic </a:t>
            </a:r>
            <a:r>
              <a:rPr lang="en-US" sz="4400" dirty="0" err="1" smtClean="0"/>
              <a:t>Hygroma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8"/>
            <a:ext cx="5181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4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sz="3600" dirty="0"/>
              <a:t>Vascular Anomalies:</a:t>
            </a:r>
            <a:br>
              <a:rPr lang="en-US" sz="3600" dirty="0"/>
            </a:br>
            <a:r>
              <a:rPr lang="en-US" sz="3600" dirty="0"/>
              <a:t>           </a:t>
            </a:r>
            <a:r>
              <a:rPr lang="en-US" sz="3600" dirty="0" smtClean="0"/>
              <a:t>  </a:t>
            </a:r>
            <a:r>
              <a:rPr lang="en-US" sz="3600" dirty="0"/>
              <a:t>Cystic </a:t>
            </a:r>
            <a:r>
              <a:rPr lang="en-US" sz="3600" dirty="0" err="1"/>
              <a:t>Hygroma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298113" cy="4195763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Lymphatic malformation     </a:t>
            </a:r>
            <a:r>
              <a:rPr lang="en-US" dirty="0" smtClean="0"/>
              <a:t>during fetal develop.</a:t>
            </a:r>
          </a:p>
          <a:p>
            <a:pPr algn="l"/>
            <a:r>
              <a:rPr lang="en-US" dirty="0" smtClean="0"/>
              <a:t>Soft, </a:t>
            </a:r>
            <a:r>
              <a:rPr lang="en-US" dirty="0" err="1" smtClean="0"/>
              <a:t>nonteder</a:t>
            </a:r>
            <a:r>
              <a:rPr lang="en-US" dirty="0" smtClean="0"/>
              <a:t>                         &amp;compressible</a:t>
            </a:r>
          </a:p>
          <a:p>
            <a:pPr algn="l"/>
            <a:r>
              <a:rPr lang="en-US" dirty="0" smtClean="0"/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transillumination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dirty="0" err="1" smtClean="0"/>
              <a:t>Ttt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complete excision           can be very difficult</a:t>
            </a:r>
            <a:r>
              <a:rPr lang="en-US" dirty="0" smtClean="0"/>
              <a:t>,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? </a:t>
            </a:r>
            <a:r>
              <a:rPr lang="en-US" dirty="0" err="1" smtClean="0"/>
              <a:t>sclerotherapy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? Laser,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     for  </a:t>
            </a:r>
            <a:r>
              <a:rPr lang="en-US" dirty="0" err="1" smtClean="0"/>
              <a:t>debulking</a:t>
            </a:r>
            <a:r>
              <a:rPr lang="en-US" dirty="0" smtClean="0"/>
              <a:t>                       &amp; contouring     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8186" y="2286000"/>
            <a:ext cx="33004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9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Lymphadenopathy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1- INFLAMATORY </a:t>
            </a:r>
          </a:p>
          <a:p>
            <a:pPr marL="0" indent="0" algn="ctr">
              <a:buNone/>
            </a:pPr>
            <a:r>
              <a:rPr lang="en-US" sz="2800" dirty="0" smtClean="0"/>
              <a:t>2- Malignant       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Primary: Lymphoma </a:t>
            </a:r>
          </a:p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2ry : Metastatic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57668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Main Categories of Neck Swellings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6858000" cy="4191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Three Broad Categories</a:t>
            </a:r>
          </a:p>
          <a:p>
            <a:pPr algn="l"/>
            <a:r>
              <a:rPr lang="en-US" b="1" dirty="0" smtClean="0"/>
              <a:t>    1- Congenital</a:t>
            </a:r>
          </a:p>
          <a:p>
            <a:pPr algn="l"/>
            <a:r>
              <a:rPr lang="en-US" b="1" dirty="0" smtClean="0"/>
              <a:t>    2-Inflammatory</a:t>
            </a:r>
          </a:p>
          <a:p>
            <a:pPr algn="l"/>
            <a:r>
              <a:rPr lang="en-US" b="1" dirty="0" smtClean="0"/>
              <a:t>    3-Neoplastic</a:t>
            </a:r>
          </a:p>
          <a:p>
            <a:pPr algn="l"/>
            <a:endParaRPr lang="en-US" b="1" dirty="0" smtClean="0"/>
          </a:p>
          <a:p>
            <a:r>
              <a:rPr lang="en-US" sz="2800" b="1" dirty="0" smtClean="0">
                <a:solidFill>
                  <a:schemeClr val="tx1"/>
                </a:solidFill>
              </a:rPr>
              <a:t>NB: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Adults Exclude malignancy, even in Cystic Swellings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The </a:t>
            </a:r>
            <a:r>
              <a:rPr lang="en-US" b="1" dirty="0" smtClean="0">
                <a:solidFill>
                  <a:srgbClr val="FF0000"/>
                </a:solidFill>
              </a:rPr>
              <a:t>Location</a:t>
            </a:r>
            <a:r>
              <a:rPr lang="en-US" b="1" dirty="0" smtClean="0"/>
              <a:t> of the mass can focus the                        Differential  </a:t>
            </a:r>
            <a:r>
              <a:rPr lang="en-US" b="1" dirty="0" err="1"/>
              <a:t>D</a:t>
            </a:r>
            <a:r>
              <a:rPr lang="en-US" b="1" dirty="0" err="1" smtClean="0"/>
              <a:t>xes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Which Neck </a:t>
            </a:r>
            <a:r>
              <a:rPr lang="en-US" b="1" dirty="0" smtClean="0">
                <a:solidFill>
                  <a:srgbClr val="FF0000"/>
                </a:solidFill>
              </a:rPr>
              <a:t>Triangle?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 Swelling in the </a:t>
            </a:r>
            <a:r>
              <a:rPr lang="en-US" b="1" dirty="0" smtClean="0">
                <a:solidFill>
                  <a:srgbClr val="FF0000"/>
                </a:solidFill>
              </a:rPr>
              <a:t>parotid area </a:t>
            </a:r>
            <a:r>
              <a:rPr lang="en-US" b="1" dirty="0" smtClean="0">
                <a:solidFill>
                  <a:schemeClr val="tx1"/>
                </a:solidFill>
              </a:rPr>
              <a:t>is a parotid lesion till Proven </a:t>
            </a:r>
            <a:r>
              <a:rPr lang="en-US" b="1" dirty="0">
                <a:solidFill>
                  <a:schemeClr val="tx1"/>
                </a:solidFill>
              </a:rPr>
              <a:t>otherwise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03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Groups of Lymph Nodes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03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Cervical Lymph Node Groups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5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6620968" cy="7620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Inflamed  Lymph </a:t>
            </a:r>
            <a:r>
              <a:rPr lang="en-US" sz="3600" dirty="0"/>
              <a:t>Nodes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52600"/>
            <a:ext cx="6620968" cy="4724400"/>
          </a:xfrm>
        </p:spPr>
        <p:txBody>
          <a:bodyPr>
            <a:normAutofit fontScale="25000" lnSpcReduction="20000"/>
          </a:bodyPr>
          <a:lstStyle/>
          <a:p>
            <a:pPr fontAlgn="b"/>
            <a:r>
              <a:rPr lang="en-US" sz="7200" b="1" dirty="0" smtClean="0">
                <a:solidFill>
                  <a:srgbClr val="FF0000"/>
                </a:solidFill>
              </a:rPr>
              <a:t>underlying Disease      Micro-organism        </a:t>
            </a:r>
            <a:r>
              <a:rPr lang="en-US" sz="7200" b="1" dirty="0">
                <a:solidFill>
                  <a:srgbClr val="FF0000"/>
                </a:solidFill>
              </a:rPr>
              <a:t>Lab </a:t>
            </a:r>
            <a:r>
              <a:rPr lang="en-US" sz="7200" b="1" dirty="0" smtClean="0">
                <a:solidFill>
                  <a:srgbClr val="FF0000"/>
                </a:solidFill>
              </a:rPr>
              <a:t>Tests</a:t>
            </a:r>
          </a:p>
          <a:p>
            <a:pPr fontAlgn="b"/>
            <a:endParaRPr lang="en-US" sz="3500" b="1" dirty="0"/>
          </a:p>
          <a:p>
            <a:pPr fontAlgn="b"/>
            <a:r>
              <a:rPr lang="en-US" sz="3500" b="1" dirty="0" smtClean="0"/>
              <a:t> </a:t>
            </a:r>
            <a:r>
              <a:rPr lang="en-US" sz="6400" b="1" dirty="0"/>
              <a:t>Viral </a:t>
            </a:r>
            <a:r>
              <a:rPr lang="en-US" sz="6400" b="1" dirty="0" smtClean="0"/>
              <a:t>Lymphadenitis</a:t>
            </a:r>
            <a:endParaRPr lang="en-US" sz="64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6400" b="1" dirty="0" smtClean="0"/>
              <a:t>        non-specific        </a:t>
            </a:r>
            <a:r>
              <a:rPr lang="en-US" sz="6400" b="1" dirty="0" err="1" smtClean="0">
                <a:solidFill>
                  <a:srgbClr val="FF0000"/>
                </a:solidFill>
              </a:rPr>
              <a:t>Adeno,Rhino,Entero</a:t>
            </a:r>
            <a:r>
              <a:rPr lang="en-US" sz="6400" b="1" dirty="0" smtClean="0">
                <a:solidFill>
                  <a:srgbClr val="FF0000"/>
                </a:solidFill>
              </a:rPr>
              <a:t> Vs</a:t>
            </a:r>
            <a:r>
              <a:rPr lang="en-US" sz="6400" b="1" dirty="0" smtClean="0"/>
              <a:t>   ------   </a:t>
            </a:r>
          </a:p>
          <a:p>
            <a:pPr fontAlgn="b"/>
            <a:r>
              <a:rPr lang="en-US" sz="6400" b="1" dirty="0" smtClean="0"/>
              <a:t>        IM                            </a:t>
            </a:r>
            <a:r>
              <a:rPr lang="en-US" sz="6400" b="1" dirty="0" smtClean="0">
                <a:solidFill>
                  <a:srgbClr val="FF0000"/>
                </a:solidFill>
              </a:rPr>
              <a:t>(</a:t>
            </a:r>
            <a:r>
              <a:rPr lang="en-US" sz="6400" b="1" dirty="0">
                <a:solidFill>
                  <a:srgbClr val="FF0000"/>
                </a:solidFill>
              </a:rPr>
              <a:t>EB Virus</a:t>
            </a:r>
            <a:r>
              <a:rPr lang="en-US" sz="6400" b="1" dirty="0" smtClean="0">
                <a:solidFill>
                  <a:srgbClr val="FF0000"/>
                </a:solidFill>
              </a:rPr>
              <a:t>)                         </a:t>
            </a:r>
            <a:r>
              <a:rPr lang="en-US" sz="6400" b="1" dirty="0" err="1" smtClean="0"/>
              <a:t>monospot</a:t>
            </a:r>
            <a:r>
              <a:rPr lang="en-US" sz="6400" b="1" dirty="0" smtClean="0"/>
              <a:t> Test</a:t>
            </a:r>
          </a:p>
          <a:p>
            <a:pPr fontAlgn="b"/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</a:t>
            </a:r>
            <a:r>
              <a:rPr lang="en-US" sz="6400" b="1" dirty="0" smtClean="0"/>
              <a:t>AIDS                         </a:t>
            </a:r>
            <a:r>
              <a:rPr lang="en-US" sz="6400" b="1" dirty="0" smtClean="0">
                <a:solidFill>
                  <a:srgbClr val="FF0000"/>
                </a:solidFill>
              </a:rPr>
              <a:t>(HIV)                                     </a:t>
            </a:r>
            <a:r>
              <a:rPr lang="en-US" sz="6400" b="1" dirty="0" smtClean="0"/>
              <a:t>ELISA/PCR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</a:p>
          <a:p>
            <a:pPr fontAlgn="b"/>
            <a:r>
              <a:rPr lang="en-US" sz="6400" b="1" dirty="0"/>
              <a:t>Bacterial </a:t>
            </a:r>
            <a:r>
              <a:rPr lang="en-US" sz="6400" b="1" dirty="0" smtClean="0"/>
              <a:t>Lymphadenitis</a:t>
            </a:r>
          </a:p>
          <a:p>
            <a:pPr fontAlgn="b"/>
            <a:r>
              <a:rPr lang="en-US" sz="6400" b="1" dirty="0" smtClean="0"/>
              <a:t>        Pyogenic         </a:t>
            </a:r>
            <a:r>
              <a:rPr lang="en-US" sz="6400" b="1" dirty="0" smtClean="0">
                <a:solidFill>
                  <a:srgbClr val="FF0000"/>
                </a:solidFill>
              </a:rPr>
              <a:t>Staph </a:t>
            </a:r>
            <a:r>
              <a:rPr lang="en-US" sz="6400" b="1" dirty="0" err="1" smtClean="0">
                <a:solidFill>
                  <a:srgbClr val="FF0000"/>
                </a:solidFill>
              </a:rPr>
              <a:t>aurius</a:t>
            </a:r>
            <a:r>
              <a:rPr lang="en-US" sz="6400" b="1" dirty="0" smtClean="0">
                <a:solidFill>
                  <a:srgbClr val="FF0000"/>
                </a:solidFill>
              </a:rPr>
              <a:t>&amp; </a:t>
            </a:r>
            <a:r>
              <a:rPr lang="en-US" sz="6400" b="1" dirty="0" err="1" smtClean="0">
                <a:solidFill>
                  <a:srgbClr val="FF0000"/>
                </a:solidFill>
              </a:rPr>
              <a:t>strps</a:t>
            </a:r>
            <a:r>
              <a:rPr lang="en-US" sz="6400" b="1" dirty="0" smtClean="0">
                <a:solidFill>
                  <a:srgbClr val="FF0000"/>
                </a:solidFill>
              </a:rPr>
              <a:t>          </a:t>
            </a:r>
            <a:r>
              <a:rPr lang="en-US" sz="6400" b="1" dirty="0"/>
              <a:t>g. </a:t>
            </a:r>
            <a:r>
              <a:rPr lang="en-US" sz="6400" b="1" dirty="0" err="1" smtClean="0"/>
              <a:t>stain,C&amp;S</a:t>
            </a:r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       </a:t>
            </a:r>
            <a:r>
              <a:rPr lang="en-US" sz="6400" b="1" dirty="0" err="1" smtClean="0"/>
              <a:t>tB</a:t>
            </a:r>
            <a:r>
              <a:rPr lang="en-US" sz="6400" b="1" dirty="0" smtClean="0"/>
              <a:t>                 </a:t>
            </a:r>
            <a:r>
              <a:rPr lang="en-US" sz="6400" b="1" dirty="0" smtClean="0">
                <a:solidFill>
                  <a:srgbClr val="FF0000"/>
                </a:solidFill>
              </a:rPr>
              <a:t>Mycobacterium TB   </a:t>
            </a:r>
            <a:r>
              <a:rPr lang="en-US" sz="6400" b="1" dirty="0"/>
              <a:t>PPD Skin </a:t>
            </a:r>
            <a:r>
              <a:rPr lang="en-US" sz="6400" b="1" dirty="0" smtClean="0"/>
              <a:t>Test(Tuberculin</a:t>
            </a:r>
            <a:r>
              <a:rPr lang="en-US" sz="6400" b="1" dirty="0"/>
              <a:t>)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6400" b="1" dirty="0" smtClean="0"/>
              <a:t>        Brucellosis</a:t>
            </a: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sz="56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Brucella</a:t>
            </a:r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/ (g-)bacillus</a:t>
            </a: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en-US" sz="6400" b="1" dirty="0" err="1" smtClean="0"/>
              <a:t>Brucella</a:t>
            </a:r>
            <a:r>
              <a:rPr lang="en-US" sz="6400" b="1" dirty="0" smtClean="0"/>
              <a:t> Titer</a:t>
            </a:r>
            <a:endParaRPr lang="en-US" sz="6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6400" b="1" dirty="0" smtClean="0"/>
              <a:t>Toxoplasmosis          </a:t>
            </a:r>
            <a:r>
              <a:rPr lang="en-US" sz="6400" b="1" dirty="0" smtClean="0">
                <a:solidFill>
                  <a:srgbClr val="FF0000"/>
                </a:solidFill>
              </a:rPr>
              <a:t>protozoan</a:t>
            </a:r>
            <a:r>
              <a:rPr lang="en-US" sz="6400" b="1" dirty="0" smtClean="0"/>
              <a:t>      </a:t>
            </a:r>
            <a:r>
              <a:rPr lang="en-US" sz="6400" b="1" dirty="0" err="1"/>
              <a:t>Hemagglutination</a:t>
            </a:r>
            <a:r>
              <a:rPr lang="en-US" sz="6400" b="1" dirty="0"/>
              <a:t> test </a:t>
            </a:r>
            <a:endParaRPr lang="en-US" sz="6400" b="1" dirty="0" smtClean="0"/>
          </a:p>
          <a:p>
            <a:pPr fontAlgn="b"/>
            <a:r>
              <a:rPr lang="en-US" sz="6400" b="1" dirty="0"/>
              <a:t> </a:t>
            </a:r>
            <a:r>
              <a:rPr lang="en-US" sz="6400" b="1" dirty="0" smtClean="0"/>
              <a:t>                                                                          &amp; CFT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3600" b="1" dirty="0" smtClean="0"/>
              <a:t>  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3500" b="1" dirty="0" smtClean="0"/>
              <a:t>          </a:t>
            </a:r>
            <a:endParaRPr lang="en-US" sz="35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endParaRPr lang="en-US" sz="3500" b="1" dirty="0" smtClean="0"/>
          </a:p>
          <a:p>
            <a:pPr fontAlgn="b"/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    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3500" b="1" dirty="0" smtClean="0"/>
              <a:t>             </a:t>
            </a:r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3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sz="3500" b="1" dirty="0" smtClean="0"/>
              <a:t>  </a:t>
            </a:r>
          </a:p>
          <a:p>
            <a:pPr fontAlgn="b"/>
            <a:endParaRPr lang="en-US" sz="35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"/>
            <a:r>
              <a:rPr lang="en-US" b="1" dirty="0" smtClean="0"/>
              <a:t>  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70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</a:rPr>
              <a:t>Malign. Lymph Nodes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5181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8000" b="1" dirty="0" smtClean="0"/>
              <a:t>lymphoma</a:t>
            </a:r>
            <a:endParaRPr lang="en-US" sz="8000" b="1" dirty="0"/>
          </a:p>
          <a:p>
            <a:pPr algn="l"/>
            <a:r>
              <a:rPr lang="en-US" sz="8000" b="1" dirty="0" smtClean="0"/>
              <a:t>Mets  </a:t>
            </a:r>
            <a:r>
              <a:rPr lang="en-US" sz="8000" b="1" dirty="0"/>
              <a:t>from</a:t>
            </a:r>
          </a:p>
          <a:p>
            <a:pPr algn="l"/>
            <a:r>
              <a:rPr lang="en-US" sz="8000" b="1" dirty="0"/>
              <a:t>         Face / Scalp</a:t>
            </a:r>
          </a:p>
          <a:p>
            <a:pPr algn="l"/>
            <a:r>
              <a:rPr lang="en-US" sz="8000" b="1" dirty="0"/>
              <a:t>                  </a:t>
            </a:r>
            <a:r>
              <a:rPr lang="en-US" sz="8000" b="1" dirty="0" err="1"/>
              <a:t>Sq</a:t>
            </a:r>
            <a:r>
              <a:rPr lang="en-US" sz="8000" b="1" dirty="0"/>
              <a:t>, Cell Ca</a:t>
            </a:r>
          </a:p>
          <a:p>
            <a:pPr algn="l"/>
            <a:r>
              <a:rPr lang="en-US" sz="8000" b="1" dirty="0" smtClean="0"/>
              <a:t>                  </a:t>
            </a:r>
            <a:r>
              <a:rPr lang="en-US" sz="8000" b="1" dirty="0" err="1" smtClean="0"/>
              <a:t>Malign.Melanoma</a:t>
            </a:r>
            <a:endParaRPr lang="en-US" sz="8000" b="1" dirty="0"/>
          </a:p>
          <a:p>
            <a:pPr algn="l"/>
            <a:r>
              <a:rPr lang="en-US" sz="8000" b="1" dirty="0" smtClean="0"/>
              <a:t>         Pharynx </a:t>
            </a:r>
            <a:r>
              <a:rPr lang="en-US" sz="8000" b="1" dirty="0"/>
              <a:t>/</a:t>
            </a:r>
            <a:r>
              <a:rPr lang="en-US" sz="8000" b="1" dirty="0" smtClean="0"/>
              <a:t>Larynx</a:t>
            </a:r>
          </a:p>
          <a:p>
            <a:pPr algn="l"/>
            <a:r>
              <a:rPr lang="en-US" sz="8000" b="1" dirty="0"/>
              <a:t> </a:t>
            </a:r>
            <a:r>
              <a:rPr lang="en-US" sz="8000" b="1" dirty="0" smtClean="0"/>
              <a:t>        Bronchus/ Esophagus</a:t>
            </a:r>
            <a:endParaRPr lang="en-US" sz="8000" b="1" dirty="0"/>
          </a:p>
          <a:p>
            <a:pPr algn="l"/>
            <a:r>
              <a:rPr lang="en-US" sz="8000" b="1" dirty="0" smtClean="0"/>
              <a:t>         Thyroid</a:t>
            </a:r>
            <a:endParaRPr lang="en-US" sz="8000" b="1" dirty="0"/>
          </a:p>
          <a:p>
            <a:pPr algn="l"/>
            <a:r>
              <a:rPr lang="en-US" sz="8000" b="1" dirty="0"/>
              <a:t>         </a:t>
            </a:r>
            <a:r>
              <a:rPr lang="en-US" sz="8000" b="1" dirty="0" err="1" smtClean="0"/>
              <a:t>Saliv</a:t>
            </a:r>
            <a:r>
              <a:rPr lang="en-US" sz="8000" b="1" dirty="0"/>
              <a:t>. Gland Malign.</a:t>
            </a:r>
          </a:p>
          <a:p>
            <a:pPr algn="l"/>
            <a:endParaRPr lang="en-US" sz="8000" b="1" dirty="0"/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459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6443" y="381001"/>
            <a:ext cx="6620967" cy="1219200"/>
          </a:xfrm>
        </p:spPr>
        <p:txBody>
          <a:bodyPr/>
          <a:lstStyle/>
          <a:p>
            <a:r>
              <a:rPr lang="en-US" dirty="0" smtClean="0"/>
              <a:t>Mass, Fever &amp; generalized</a:t>
            </a:r>
            <a:br>
              <a:rPr lang="en-US" dirty="0" smtClean="0"/>
            </a:br>
            <a:r>
              <a:rPr lang="en-US" dirty="0" smtClean="0"/>
              <a:t>Lymphadenopathy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6442" y="2133601"/>
            <a:ext cx="6620968" cy="350418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Lymphoma</a:t>
            </a:r>
          </a:p>
          <a:p>
            <a:r>
              <a:rPr lang="en-US" b="1" dirty="0" smtClean="0"/>
              <a:t>Other Malignancies</a:t>
            </a:r>
          </a:p>
          <a:p>
            <a:endParaRPr lang="en-US" b="1" dirty="0" smtClean="0"/>
          </a:p>
          <a:p>
            <a:r>
              <a:rPr lang="en-US" b="1" dirty="0" smtClean="0"/>
              <a:t>Pyogenic infection</a:t>
            </a:r>
          </a:p>
          <a:p>
            <a:r>
              <a:rPr lang="en-US" b="1" dirty="0" smtClean="0"/>
              <a:t>Tb</a:t>
            </a:r>
          </a:p>
          <a:p>
            <a:r>
              <a:rPr lang="en-US" b="1" dirty="0" smtClean="0"/>
              <a:t>Brucellosis</a:t>
            </a:r>
          </a:p>
          <a:p>
            <a:r>
              <a:rPr lang="en-US" b="1" dirty="0" err="1" smtClean="0"/>
              <a:t>Actinomycosis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Non-specific viral infection</a:t>
            </a:r>
          </a:p>
          <a:p>
            <a:r>
              <a:rPr lang="en-US" b="1" dirty="0" err="1" smtClean="0"/>
              <a:t>Im</a:t>
            </a:r>
            <a:endParaRPr lang="en-US" b="1" dirty="0" smtClean="0"/>
          </a:p>
          <a:p>
            <a:r>
              <a:rPr lang="en-US" b="1" dirty="0" err="1" smtClean="0"/>
              <a:t>Hiv</a:t>
            </a:r>
            <a:r>
              <a:rPr lang="en-US" b="1" dirty="0" smtClean="0"/>
              <a:t> Infection</a:t>
            </a:r>
          </a:p>
          <a:p>
            <a:endParaRPr lang="en-US" b="1" dirty="0" smtClean="0"/>
          </a:p>
          <a:p>
            <a:r>
              <a:rPr lang="en-US" b="1" dirty="0" smtClean="0"/>
              <a:t>Toxoplasmosis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756125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6620967" cy="990600"/>
          </a:xfrm>
        </p:spPr>
        <p:txBody>
          <a:bodyPr/>
          <a:lstStyle/>
          <a:p>
            <a:r>
              <a:rPr lang="en-US" dirty="0" smtClean="0"/>
              <a:t>Medical </a:t>
            </a:r>
            <a:r>
              <a:rPr lang="en-US" dirty="0" err="1" smtClean="0"/>
              <a:t>ttt</a:t>
            </a:r>
            <a:r>
              <a:rPr lang="en-US" dirty="0" smtClean="0"/>
              <a:t> for TB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6442" y="2286000"/>
            <a:ext cx="6620968" cy="4114799"/>
          </a:xfrm>
        </p:spPr>
        <p:txBody>
          <a:bodyPr/>
          <a:lstStyle/>
          <a:p>
            <a:r>
              <a:rPr lang="en-US" dirty="0" smtClean="0"/>
              <a:t>1- Isoniazid</a:t>
            </a:r>
          </a:p>
          <a:p>
            <a:r>
              <a:rPr lang="en-US" dirty="0" smtClean="0"/>
              <a:t>2-Rifampicin</a:t>
            </a:r>
          </a:p>
          <a:p>
            <a:r>
              <a:rPr lang="en-US" dirty="0" smtClean="0"/>
              <a:t>3-Pyrazinamide</a:t>
            </a:r>
          </a:p>
          <a:p>
            <a:r>
              <a:rPr lang="en-US" dirty="0" smtClean="0"/>
              <a:t>4-Ethambutol</a:t>
            </a:r>
          </a:p>
          <a:p>
            <a:r>
              <a:rPr lang="en-US" dirty="0"/>
              <a:t> </a:t>
            </a:r>
            <a:r>
              <a:rPr lang="en-US" dirty="0" smtClean="0"/>
              <a:t>        5-vit B 6                  </a:t>
            </a:r>
            <a:r>
              <a:rPr lang="en-US" dirty="0" smtClean="0">
                <a:solidFill>
                  <a:srgbClr val="FF0000"/>
                </a:solidFill>
              </a:rPr>
              <a:t>for 2 months</a:t>
            </a:r>
            <a:endParaRPr lang="ar-SA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Followed by </a:t>
            </a:r>
          </a:p>
          <a:p>
            <a:r>
              <a:rPr lang="en-US" dirty="0" smtClean="0"/>
              <a:t>Isoniazid +rifampicin </a:t>
            </a:r>
            <a:r>
              <a:rPr lang="en-US" dirty="0" smtClean="0">
                <a:solidFill>
                  <a:srgbClr val="FF0000"/>
                </a:solidFill>
              </a:rPr>
              <a:t>for 6 months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6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6443" y="914401"/>
            <a:ext cx="6620967" cy="914400"/>
          </a:xfrm>
        </p:spPr>
        <p:txBody>
          <a:bodyPr/>
          <a:lstStyle/>
          <a:p>
            <a:r>
              <a:rPr lang="en-US" dirty="0" smtClean="0"/>
              <a:t>Medical </a:t>
            </a:r>
            <a:r>
              <a:rPr lang="en-US" dirty="0" err="1" smtClean="0"/>
              <a:t>ttt</a:t>
            </a:r>
            <a:r>
              <a:rPr lang="en-US" dirty="0" smtClean="0"/>
              <a:t> for Brucellosis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6442" y="2590800"/>
            <a:ext cx="6620968" cy="3046981"/>
          </a:xfrm>
        </p:spPr>
        <p:txBody>
          <a:bodyPr/>
          <a:lstStyle/>
          <a:p>
            <a:r>
              <a:rPr lang="en-US" b="1" dirty="0" smtClean="0"/>
              <a:t>A combination of   2   drugs , One from Each Group:</a:t>
            </a:r>
            <a:endParaRPr lang="ar-SA" b="1" dirty="0" smtClean="0"/>
          </a:p>
          <a:p>
            <a:endParaRPr lang="en-US" b="1" dirty="0" smtClean="0"/>
          </a:p>
          <a:p>
            <a:pPr algn="ctr"/>
            <a:r>
              <a:rPr lang="en-US" b="1" dirty="0" smtClean="0"/>
              <a:t>Doxycycline    Or    Ciprofloxacin</a:t>
            </a:r>
            <a:endParaRPr lang="ar-SA" b="1" dirty="0" smtClean="0"/>
          </a:p>
          <a:p>
            <a:pPr algn="ctr"/>
            <a:r>
              <a:rPr lang="ar-SA" b="1" dirty="0" smtClean="0"/>
              <a:t>&amp;</a:t>
            </a:r>
          </a:p>
          <a:p>
            <a:pPr algn="ctr"/>
            <a:r>
              <a:rPr lang="en-US" b="1" dirty="0" smtClean="0"/>
              <a:t>Rifampicin    Or    streptomycin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3556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6443" y="762001"/>
            <a:ext cx="6620967" cy="1143000"/>
          </a:xfrm>
        </p:spPr>
        <p:txBody>
          <a:bodyPr/>
          <a:lstStyle/>
          <a:p>
            <a:r>
              <a:rPr lang="en-US" dirty="0" smtClean="0"/>
              <a:t>Medical TTT for </a:t>
            </a:r>
            <a:r>
              <a:rPr lang="en-US" dirty="0" err="1" smtClean="0"/>
              <a:t>Actinomycosis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6442" y="2057399"/>
            <a:ext cx="6620968" cy="358038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Actinomycosis</a:t>
            </a:r>
            <a:r>
              <a:rPr lang="en-US" dirty="0" smtClean="0"/>
              <a:t> is caused by a bacterium that is present normally among flora in the mouth &amp; throat</a:t>
            </a:r>
          </a:p>
          <a:p>
            <a:r>
              <a:rPr lang="en-US" dirty="0" smtClean="0"/>
              <a:t>Cause is </a:t>
            </a:r>
            <a:r>
              <a:rPr lang="en-US" dirty="0" err="1" smtClean="0"/>
              <a:t>actinomyces</a:t>
            </a:r>
            <a:r>
              <a:rPr lang="en-US" dirty="0" smtClean="0"/>
              <a:t> Israeli</a:t>
            </a:r>
          </a:p>
          <a:p>
            <a:r>
              <a:rPr lang="en-US" dirty="0" smtClean="0"/>
              <a:t>Follows bad dental surgery</a:t>
            </a:r>
          </a:p>
          <a:p>
            <a:r>
              <a:rPr lang="en-US" dirty="0" smtClean="0"/>
              <a:t>Forms fluctuating mass( granuloma) that discharges sulfur granules from sinuses in sub-</a:t>
            </a:r>
            <a:r>
              <a:rPr lang="en-US" dirty="0" err="1" smtClean="0"/>
              <a:t>mand</a:t>
            </a:r>
            <a:r>
              <a:rPr lang="en-US" dirty="0" smtClean="0"/>
              <a:t>. region</a:t>
            </a:r>
          </a:p>
          <a:p>
            <a:r>
              <a:rPr lang="en-US" dirty="0" smtClean="0"/>
              <a:t>TTT: high dose of penicillin</a:t>
            </a:r>
          </a:p>
          <a:p>
            <a:r>
              <a:rPr lang="en-US" dirty="0"/>
              <a:t> </a:t>
            </a:r>
            <a:r>
              <a:rPr lang="en-US" dirty="0" smtClean="0"/>
              <a:t>     If </a:t>
            </a:r>
            <a:r>
              <a:rPr lang="en-US" dirty="0" err="1" smtClean="0"/>
              <a:t>allergic,give</a:t>
            </a:r>
            <a:r>
              <a:rPr lang="en-US" dirty="0" smtClean="0"/>
              <a:t> erythromycin or clindamycin  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6487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/>
              <a:t>Thyroid Anatomy</a:t>
            </a:r>
            <a:r>
              <a:rPr lang="ar-SA" dirty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7638"/>
            <a:ext cx="533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2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 smtClean="0"/>
              <a:t>Thyroid Anatomy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95800" y="1295400"/>
            <a:ext cx="3298112" cy="791203"/>
          </a:xfrm>
        </p:spPr>
        <p:txBody>
          <a:bodyPr/>
          <a:lstStyle/>
          <a:p>
            <a:r>
              <a:rPr lang="en-US" dirty="0" smtClean="0"/>
              <a:t>The course of Rec. </a:t>
            </a:r>
            <a:r>
              <a:rPr lang="en-US" dirty="0" err="1" smtClean="0"/>
              <a:t>Laryng</a:t>
            </a:r>
            <a:r>
              <a:rPr lang="en-US" dirty="0" smtClean="0"/>
              <a:t>. </a:t>
            </a:r>
            <a:r>
              <a:rPr lang="en-US" dirty="0" err="1" smtClean="0"/>
              <a:t>Nrv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453390"/>
            <a:ext cx="3132931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64120" y="1295400"/>
            <a:ext cx="3298113" cy="7547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Venous Drainage of </a:t>
            </a:r>
            <a:r>
              <a:rPr lang="en-US" dirty="0" err="1" smtClean="0"/>
              <a:t>Thyr</a:t>
            </a:r>
            <a:r>
              <a:rPr lang="en-US" dirty="0" smtClean="0"/>
              <a:t>. Gland</a:t>
            </a:r>
            <a:endParaRPr lang="en-US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0" y="24384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05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587375"/>
            <a:ext cx="7772400" cy="1470025"/>
          </a:xfrm>
        </p:spPr>
        <p:txBody>
          <a:bodyPr/>
          <a:lstStyle/>
          <a:p>
            <a:r>
              <a:rPr lang="en-US" sz="4400" dirty="0" smtClean="0"/>
              <a:t>The Three Main Neck </a:t>
            </a:r>
            <a:r>
              <a:rPr lang="en-US" sz="4400" dirty="0"/>
              <a:t>Triangles</a:t>
            </a:r>
            <a:endParaRPr lang="ar-SA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2286000"/>
            <a:ext cx="6400800" cy="3886200"/>
          </a:xfrm>
        </p:spPr>
        <p:txBody>
          <a:bodyPr>
            <a:normAutofit fontScale="85000" lnSpcReduction="20000"/>
          </a:bodyPr>
          <a:lstStyle/>
          <a:p>
            <a:endParaRPr lang="en-US" sz="12400" dirty="0" smtClean="0">
              <a:latin typeface="Myriad Web Pro" panose="020B0503030403020204" pitchFamily="34" charset="0"/>
            </a:endParaRPr>
          </a:p>
          <a:p>
            <a:r>
              <a:rPr 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Web Pro" panose="020B0503030403020204" pitchFamily="34" charset="0"/>
              </a:rPr>
              <a:t>            M</a:t>
            </a:r>
          </a:p>
          <a:p>
            <a:pPr algn="l"/>
            <a:r>
              <a:rPr lang="en-US" sz="9600" dirty="0" smtClean="0">
                <a:latin typeface="Myriad Web Pro" panose="020B0503030403020204" pitchFamily="34" charset="0"/>
              </a:rPr>
              <a:t>          </a:t>
            </a:r>
            <a:endParaRPr lang="ar-SA" sz="9600" dirty="0">
              <a:latin typeface="Myriad Web Pro" panose="020B0503030403020204" pitchFamily="34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131040" y="2993092"/>
            <a:ext cx="838199" cy="90619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/>
          <p:cNvSpPr/>
          <p:nvPr/>
        </p:nvSpPr>
        <p:spPr>
          <a:xfrm rot="21011650">
            <a:off x="4215542" y="4472649"/>
            <a:ext cx="277091" cy="6096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1113624" flipH="1">
            <a:off x="4498745" y="4489256"/>
            <a:ext cx="259773" cy="6095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1" y="4466686"/>
            <a:ext cx="914400" cy="147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Nodule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05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Needle Aspiration of </a:t>
            </a:r>
            <a:br>
              <a:rPr lang="en-US" dirty="0" smtClean="0"/>
            </a:br>
            <a:r>
              <a:rPr lang="en-US" dirty="0" smtClean="0"/>
              <a:t>Thyroid cyst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3733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6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Thyroid Nodule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69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Thyroid Nodule: Nuclear scan=Hot Nodule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886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09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838200"/>
            <a:ext cx="7055380" cy="10150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315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0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Multi-nodular Goiter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81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1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55380" cy="914400"/>
          </a:xfrm>
        </p:spPr>
        <p:txBody>
          <a:bodyPr/>
          <a:lstStyle/>
          <a:p>
            <a:r>
              <a:rPr lang="en-US" dirty="0" smtClean="0"/>
              <a:t>Grave’s </a:t>
            </a:r>
            <a:r>
              <a:rPr lang="en-US" dirty="0" err="1" smtClean="0"/>
              <a:t>Diesase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71600"/>
            <a:ext cx="3276600" cy="42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8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xophthalmos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03860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4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</a:t>
            </a:r>
            <a:r>
              <a:rPr lang="en-US" sz="4400" dirty="0" smtClean="0"/>
              <a:t>xophthalmos:</a:t>
            </a:r>
            <a:r>
              <a:rPr lang="en-US" dirty="0" smtClean="0"/>
              <a:t> </a:t>
            </a:r>
            <a:r>
              <a:rPr lang="en-US" sz="3600" dirty="0" smtClean="0"/>
              <a:t>complicated</a:t>
            </a:r>
            <a:endParaRPr lang="en-US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057400"/>
            <a:ext cx="6477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02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Grave’s Disease :Diffuse Increased Isotope Uptake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5867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7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Neck Triangles: The Site may suggest the </a:t>
            </a:r>
            <a:r>
              <a:rPr lang="en-US" sz="4000" dirty="0" err="1" smtClean="0"/>
              <a:t>Dx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733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1"/>
            <a:ext cx="64770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8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6443" y="381000"/>
            <a:ext cx="6620967" cy="1219201"/>
          </a:xfrm>
        </p:spPr>
        <p:txBody>
          <a:bodyPr/>
          <a:lstStyle/>
          <a:p>
            <a:r>
              <a:rPr lang="en-US" dirty="0" smtClean="0"/>
              <a:t> Treatment For Grave’s Disease 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6620968" cy="2895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1- </a:t>
            </a:r>
            <a:r>
              <a:rPr lang="en-US" b="1" dirty="0" smtClean="0">
                <a:solidFill>
                  <a:srgbClr val="FF0000"/>
                </a:solidFill>
              </a:rPr>
              <a:t>Medical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Anti- thyroid drugs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</a:t>
            </a:r>
            <a:r>
              <a:rPr lang="en-US" b="1" dirty="0" err="1" smtClean="0"/>
              <a:t>carbimazole</a:t>
            </a:r>
            <a:r>
              <a:rPr lang="en-US" b="1" dirty="0" smtClean="0"/>
              <a:t>      or     Propyl-</a:t>
            </a:r>
            <a:r>
              <a:rPr lang="en-US" b="1" dirty="0" err="1" smtClean="0"/>
              <a:t>thio</a:t>
            </a:r>
            <a:r>
              <a:rPr lang="en-US" b="1" dirty="0" smtClean="0"/>
              <a:t>-uracil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</a:t>
            </a:r>
            <a:r>
              <a:rPr lang="en-US" sz="3600" b="1" dirty="0" smtClean="0"/>
              <a:t>+</a:t>
            </a:r>
            <a:r>
              <a:rPr lang="en-US" b="1" dirty="0" smtClean="0"/>
              <a:t>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Propranolol ( Beta –blocker)</a:t>
            </a:r>
          </a:p>
          <a:p>
            <a:r>
              <a:rPr lang="en-US" b="1" dirty="0" smtClean="0"/>
              <a:t>2-</a:t>
            </a:r>
            <a:r>
              <a:rPr lang="en-US" b="1" dirty="0" smtClean="0">
                <a:solidFill>
                  <a:srgbClr val="FF0000"/>
                </a:solidFill>
              </a:rPr>
              <a:t>radio-active Iodine</a:t>
            </a:r>
          </a:p>
          <a:p>
            <a:r>
              <a:rPr lang="en-US" b="1" dirty="0" smtClean="0"/>
              <a:t>3- </a:t>
            </a:r>
            <a:r>
              <a:rPr lang="en-US" b="1" dirty="0" smtClean="0">
                <a:solidFill>
                  <a:srgbClr val="FF0000"/>
                </a:solidFill>
              </a:rPr>
              <a:t>Surgical</a:t>
            </a:r>
            <a:r>
              <a:rPr lang="en-US" b="1" dirty="0" smtClean="0"/>
              <a:t>  resection 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7191421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4400" dirty="0" smtClean="0"/>
              <a:t>Thyroid Anatomy</a:t>
            </a:r>
            <a:endParaRPr lang="en-US" sz="4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5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Laryngeal Nerves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9138" y="2917031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733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5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Sub-mandibular </a:t>
            </a:r>
            <a:r>
              <a:rPr lang="en-US" dirty="0"/>
              <a:t>gland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6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Sub-mandibular gland: Adenoma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80059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7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Sub-mandibular gland: </a:t>
            </a:r>
            <a:r>
              <a:rPr lang="en-US" dirty="0" err="1" smtClean="0"/>
              <a:t>Sialadenitis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9623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4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Sub-mandibular salivary duct stone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9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Submandibular salivary duct stone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02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Stone In the Duct Of L Sub-mandibular Salivary Gland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2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Sialogram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638"/>
            <a:ext cx="55626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 err="1" smtClean="0"/>
              <a:t>Ranula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 Is a retention cyst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Arises from </a:t>
            </a:r>
            <a:r>
              <a:rPr lang="en-US" dirty="0" smtClean="0">
                <a:solidFill>
                  <a:srgbClr val="FF0000"/>
                </a:solidFill>
              </a:rPr>
              <a:t>sublingual gland </a:t>
            </a:r>
            <a:r>
              <a:rPr lang="en-US" dirty="0" smtClean="0"/>
              <a:t>duct obstruction &amp; extravasation of mucoid contents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Mostly located in the                sub-</a:t>
            </a:r>
            <a:r>
              <a:rPr lang="en-US" dirty="0" err="1" smtClean="0"/>
              <a:t>mentum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Ttt</a:t>
            </a:r>
            <a:r>
              <a:rPr lang="en-US" dirty="0" smtClean="0"/>
              <a:t>: Marsupialization for                  small intra-oral </a:t>
            </a:r>
          </a:p>
          <a:p>
            <a:pPr algn="l"/>
            <a:r>
              <a:rPr lang="en-US" dirty="0" smtClean="0"/>
              <a:t>surgical resection with  sublingual gland for extra-oral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 smtClean="0"/>
              <a:t>CT Scan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2962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7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Submandibular salivary duct stone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981200"/>
            <a:ext cx="5638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382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Marginal Branch Of the Fascial Nerve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28800"/>
            <a:ext cx="38862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5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Parotid swellings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57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Fascial Nerve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38861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5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Swelling of parotid gland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" name="صورة 3" descr="http://www.nature.com/nrrheum/journal/v4/n8/images/ncprheum0836-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57" y="1905000"/>
            <a:ext cx="33845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90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dirty="0" smtClean="0"/>
              <a:t>SJOGREN’S SYNDROME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27700" y="1371600"/>
            <a:ext cx="3298112" cy="914400"/>
          </a:xfrm>
        </p:spPr>
        <p:txBody>
          <a:bodyPr/>
          <a:lstStyle/>
          <a:p>
            <a:r>
              <a:rPr lang="en-US" sz="2800" dirty="0" smtClean="0"/>
              <a:t>Auto-immune disease</a:t>
            </a:r>
            <a:endParaRPr lang="ar-SA" sz="28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err="1" smtClean="0"/>
              <a:t>Involes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all salivary </a:t>
            </a:r>
            <a:r>
              <a:rPr lang="en-US" sz="2400" b="1" dirty="0" smtClean="0"/>
              <a:t>glands &amp; </a:t>
            </a:r>
            <a:r>
              <a:rPr lang="en-US" sz="2400" b="1" dirty="0" smtClean="0">
                <a:solidFill>
                  <a:srgbClr val="FF0000"/>
                </a:solidFill>
              </a:rPr>
              <a:t>lacrimal</a:t>
            </a:r>
            <a:r>
              <a:rPr lang="en-US" sz="2400" b="1" dirty="0" smtClean="0"/>
              <a:t> glands leading to their </a:t>
            </a:r>
            <a:r>
              <a:rPr lang="en-US" sz="2400" b="1" dirty="0" smtClean="0">
                <a:solidFill>
                  <a:srgbClr val="FF0000"/>
                </a:solidFill>
              </a:rPr>
              <a:t>Hypertrophy</a:t>
            </a:r>
            <a:r>
              <a:rPr lang="en-US" sz="2400" b="1" dirty="0" smtClean="0"/>
              <a:t> &amp; destruction&amp; resulting in very </a:t>
            </a:r>
            <a:r>
              <a:rPr lang="en-US" sz="2400" b="1" dirty="0" smtClean="0">
                <a:solidFill>
                  <a:srgbClr val="FF0000"/>
                </a:solidFill>
              </a:rPr>
              <a:t>dry mouth &amp; dry Eyes</a:t>
            </a:r>
          </a:p>
          <a:p>
            <a:r>
              <a:rPr lang="en-US" sz="2400" b="1" dirty="0" err="1" smtClean="0"/>
              <a:t>Ttt</a:t>
            </a:r>
            <a:r>
              <a:rPr lang="en-US" sz="2400" b="1" dirty="0" smtClean="0"/>
              <a:t>: symptomatic &amp; </a:t>
            </a:r>
            <a:r>
              <a:rPr lang="en-US" sz="2400" b="1" dirty="0" err="1" smtClean="0"/>
              <a:t>supporative</a:t>
            </a:r>
            <a:endParaRPr lang="ar-SA" sz="2400" b="1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241976" y="1390014"/>
            <a:ext cx="3298113" cy="895986"/>
          </a:xfrm>
        </p:spPr>
        <p:txBody>
          <a:bodyPr/>
          <a:lstStyle/>
          <a:p>
            <a:r>
              <a:rPr lang="en-US" b="1" dirty="0" smtClean="0"/>
              <a:t>Heavy lymphocytic infiltration</a:t>
            </a:r>
            <a:endParaRPr lang="ar-SA" b="1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 flipV="1">
            <a:off x="9495013" y="9831388"/>
            <a:ext cx="3298113" cy="303212"/>
          </a:xfrm>
        </p:spPr>
        <p:txBody>
          <a:bodyPr>
            <a:normAutofit fontScale="92500" lnSpcReduction="20000"/>
          </a:bodyPr>
          <a:lstStyle/>
          <a:p>
            <a:endParaRPr lang="ar-SA" dirty="0"/>
          </a:p>
        </p:txBody>
      </p:sp>
      <p:pic>
        <p:nvPicPr>
          <p:cNvPr id="1026" name="irc_mi" descr="http://img.medscape.com/pi/emed/ckb/rheumatology/329097-1339496-332125-1582471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12" y="2533014"/>
            <a:ext cx="3722788" cy="33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717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Groups of Lymph Nodes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5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jugular Vein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03859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88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914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Neoplastic Disorders</a:t>
            </a:r>
            <a:endParaRPr lang="ar-SA" sz="4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886200"/>
          </a:xfrm>
        </p:spPr>
        <p:txBody>
          <a:bodyPr/>
          <a:lstStyle/>
          <a:p>
            <a:pPr algn="l"/>
            <a:r>
              <a:rPr lang="en-US" sz="2800" b="1" dirty="0" smtClean="0"/>
              <a:t>Primary Malignancies In the:</a:t>
            </a:r>
            <a:endParaRPr lang="en-US" sz="2800" b="1" dirty="0"/>
          </a:p>
          <a:p>
            <a:pPr algn="l"/>
            <a:r>
              <a:rPr lang="en-US" sz="2800" b="1" dirty="0" smtClean="0"/>
              <a:t>      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Skin</a:t>
            </a:r>
            <a:endParaRPr lang="en-US" b="1" dirty="0"/>
          </a:p>
          <a:p>
            <a:pPr algn="l"/>
            <a:r>
              <a:rPr lang="en-US" b="1" dirty="0" smtClean="0"/>
              <a:t>        Sub-cut.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Muscles</a:t>
            </a:r>
          </a:p>
          <a:p>
            <a:pPr algn="l"/>
            <a:r>
              <a:rPr lang="en-US" b="1" dirty="0" smtClean="0"/>
              <a:t>        Thyroid 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Salivary </a:t>
            </a:r>
            <a:r>
              <a:rPr lang="en-US" b="1" dirty="0"/>
              <a:t>Gland.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496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72400" cy="1066800"/>
          </a:xfrm>
        </p:spPr>
        <p:txBody>
          <a:bodyPr/>
          <a:lstStyle/>
          <a:p>
            <a:r>
              <a:rPr lang="en-US" sz="4000" dirty="0"/>
              <a:t>Other Benign Disorders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800600"/>
          </a:xfrm>
        </p:spPr>
        <p:txBody>
          <a:bodyPr>
            <a:normAutofit fontScale="85000" lnSpcReduction="10000"/>
          </a:bodyPr>
          <a:lstStyle/>
          <a:p>
            <a:endParaRPr lang="en-US" b="1" dirty="0"/>
          </a:p>
          <a:p>
            <a:r>
              <a:rPr lang="en-US" b="1" dirty="0" smtClean="0"/>
              <a:t>Sebaceous </a:t>
            </a:r>
            <a:r>
              <a:rPr lang="en-US" b="1" dirty="0"/>
              <a:t>Cyst</a:t>
            </a:r>
          </a:p>
          <a:p>
            <a:endParaRPr lang="en-US" b="1" dirty="0"/>
          </a:p>
          <a:p>
            <a:r>
              <a:rPr lang="en-US" b="1" dirty="0" smtClean="0"/>
              <a:t>Lipoma </a:t>
            </a:r>
            <a:r>
              <a:rPr lang="en-US" b="1" dirty="0"/>
              <a:t>/ Fibroma /</a:t>
            </a:r>
            <a:r>
              <a:rPr lang="en-US" b="1" dirty="0" err="1"/>
              <a:t>Mayoma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Non -malign. </a:t>
            </a:r>
            <a:r>
              <a:rPr lang="en-US" b="1" dirty="0" smtClean="0"/>
              <a:t>Goiter</a:t>
            </a:r>
          </a:p>
          <a:p>
            <a:endParaRPr lang="en-US" dirty="0" smtClean="0"/>
          </a:p>
          <a:p>
            <a:r>
              <a:rPr lang="en-US" b="1" dirty="0" smtClean="0"/>
              <a:t> Pleomorphic Adenoma of Salivary Gland:</a:t>
            </a:r>
          </a:p>
          <a:p>
            <a:r>
              <a:rPr lang="en-US" b="1" dirty="0" smtClean="0"/>
              <a:t>                                                       Parotid / Sub-</a:t>
            </a:r>
            <a:r>
              <a:rPr lang="en-US" b="1" dirty="0" err="1" smtClean="0"/>
              <a:t>mand</a:t>
            </a:r>
            <a:r>
              <a:rPr lang="en-US" b="1" dirty="0" smtClean="0"/>
              <a:t>. 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Carotid Body Tumor</a:t>
            </a:r>
          </a:p>
          <a:p>
            <a:endParaRPr lang="en-US" b="1" dirty="0"/>
          </a:p>
          <a:p>
            <a:r>
              <a:rPr lang="en-US" b="1" dirty="0" err="1"/>
              <a:t>Schwanoma</a:t>
            </a:r>
            <a:endParaRPr lang="en-US" b="1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552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sz="4000" dirty="0" err="1" smtClean="0"/>
              <a:t>Dermoid</a:t>
            </a:r>
            <a:r>
              <a:rPr lang="en-US" sz="4000" dirty="0" smtClean="0"/>
              <a:t> 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744300" cy="4195763"/>
          </a:xfrm>
        </p:spPr>
        <p:txBody>
          <a:bodyPr/>
          <a:lstStyle/>
          <a:p>
            <a:r>
              <a:rPr lang="en-US" dirty="0" smtClean="0"/>
              <a:t>Due to </a:t>
            </a:r>
            <a:r>
              <a:rPr lang="en-US" dirty="0" smtClean="0">
                <a:solidFill>
                  <a:srgbClr val="FF0000"/>
                </a:solidFill>
              </a:rPr>
              <a:t>epithelial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entrapment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Either developmental </a:t>
            </a:r>
          </a:p>
          <a:p>
            <a:r>
              <a:rPr lang="en-US" sz="2000" dirty="0" smtClean="0"/>
              <a:t>or traumatic</a:t>
            </a:r>
          </a:p>
          <a:p>
            <a:r>
              <a:rPr lang="en-US" sz="2400" dirty="0" smtClean="0"/>
              <a:t>Non-tender &amp; mobile</a:t>
            </a:r>
          </a:p>
          <a:p>
            <a:pPr algn="l"/>
            <a:r>
              <a:rPr lang="en-US" sz="2400" dirty="0" smtClean="0"/>
              <a:t>If congenital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midline, submental</a:t>
            </a:r>
          </a:p>
          <a:p>
            <a:pPr algn="l"/>
            <a:r>
              <a:rPr lang="en-US" sz="2400" dirty="0" err="1" smtClean="0"/>
              <a:t>Ttt</a:t>
            </a:r>
            <a:r>
              <a:rPr lang="en-US" sz="2400" dirty="0" smtClean="0"/>
              <a:t>: surgical excisio</a:t>
            </a:r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298825" cy="402238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1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Characteristic </a:t>
            </a:r>
            <a:r>
              <a:rPr lang="en-US" sz="3200" b="1" dirty="0" smtClean="0"/>
              <a:t>Features for some Neck Swellings 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ar-SA" sz="3200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75879"/>
              </p:ext>
            </p:extLst>
          </p:nvPr>
        </p:nvGraphicFramePr>
        <p:xfrm>
          <a:off x="381000" y="1551533"/>
          <a:ext cx="7459355" cy="5089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0125"/>
                <a:gridCol w="1273292"/>
                <a:gridCol w="3915938"/>
              </a:tblGrid>
              <a:tr h="33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Branchial Cyst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Anterior To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Sternomastoid</a:t>
                      </a:r>
                      <a:r>
                        <a:rPr lang="en-US" sz="1600" b="1" u="none" strike="noStrike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>
                          <a:effectLst/>
                        </a:rPr>
                        <a:t>Muscle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8466"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Cyst In upper half &amp; </a:t>
                      </a:r>
                      <a:r>
                        <a:rPr lang="en-US" sz="1600" b="1" u="none" strike="noStrike" dirty="0" smtClean="0">
                          <a:effectLst/>
                        </a:rPr>
                        <a:t>lateral </a:t>
                      </a:r>
                    </a:p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+ Cholesterol Crystals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Thyro-glossal</a:t>
                      </a:r>
                      <a:r>
                        <a:rPr lang="en-US" sz="1600" b="1" u="none" strike="noStrike" dirty="0">
                          <a:effectLst/>
                        </a:rPr>
                        <a:t> Cyst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Midline</a:t>
                      </a:r>
                      <a:r>
                        <a:rPr lang="en-US" sz="1600" b="1" u="none" strike="noStrike" dirty="0">
                          <a:effectLst/>
                        </a:rPr>
                        <a:t>, moves With tongue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48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15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Sialadenitis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/Parotid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Sub-mandibular</a:t>
                      </a:r>
                    </a:p>
                    <a:p>
                      <a:pPr algn="l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Hemangioma</a:t>
                      </a:r>
                    </a:p>
                    <a:p>
                      <a:pPr algn="l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Aggr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By Salivation( food)</a:t>
                      </a:r>
                    </a:p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Compressible</a:t>
                      </a:r>
                    </a:p>
                    <a:p>
                      <a:pPr algn="l" fontAlgn="b">
                        <a:lnSpc>
                          <a:spcPct val="200000"/>
                        </a:lnSpc>
                      </a:pP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AV Fistula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Pulsitile</a:t>
                      </a:r>
                      <a:r>
                        <a:rPr lang="en-US" sz="1600" b="1" u="none" strike="noStrike" dirty="0">
                          <a:effectLst/>
                        </a:rPr>
                        <a:t> /Thrill &amp; bruit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9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Cystic </a:t>
                      </a:r>
                      <a:r>
                        <a:rPr lang="en-US" sz="1600" b="1" u="none" strike="noStrike" dirty="0" err="1">
                          <a:effectLst/>
                        </a:rPr>
                        <a:t>Hygroma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Compressible /</a:t>
                      </a:r>
                      <a:r>
                        <a:rPr lang="en-US" sz="1600" b="1" u="none" strike="noStrike" dirty="0" smtClean="0">
                          <a:effectLst/>
                        </a:rPr>
                        <a:t>Trans-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illumintion</a:t>
                      </a:r>
                      <a:r>
                        <a:rPr lang="en-US" sz="1600" b="1" u="none" strike="noStrike" dirty="0" smtClean="0">
                          <a:effectLst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Larygocele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Air-</a:t>
                      </a:r>
                      <a:r>
                        <a:rPr lang="en-US" sz="1600" b="1" u="none" strike="noStrike" dirty="0" err="1">
                          <a:effectLst/>
                        </a:rPr>
                        <a:t>filld</a:t>
                      </a:r>
                      <a:r>
                        <a:rPr lang="en-US" sz="1600" b="1" u="none" strike="noStrike" dirty="0">
                          <a:effectLst/>
                        </a:rPr>
                        <a:t> cyst, at Larynx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ar-S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Actinomycosis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Sinuses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discharging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Sulfur granules</a:t>
                      </a:r>
                    </a:p>
                  </a:txBody>
                  <a:tcPr marL="9525" marR="9525" marT="9525" marB="0" anchor="b"/>
                </a:tc>
              </a:tr>
              <a:tr h="29182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8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of the Accessory Nerve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9624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0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:\neck swellings 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3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057400"/>
            <a:ext cx="35814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0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609601"/>
            <a:ext cx="6620967" cy="762000"/>
          </a:xfrm>
        </p:spPr>
        <p:txBody>
          <a:bodyPr/>
          <a:lstStyle/>
          <a:p>
            <a:r>
              <a:rPr lang="en-US" b="1" dirty="0" smtClean="0"/>
              <a:t>Other </a:t>
            </a:r>
            <a:r>
              <a:rPr lang="en-US" b="1" dirty="0" err="1"/>
              <a:t>D</a:t>
            </a:r>
            <a:r>
              <a:rPr lang="en-US" b="1" dirty="0" err="1" smtClean="0"/>
              <a:t>xic</a:t>
            </a:r>
            <a:r>
              <a:rPr lang="en-US" b="1" dirty="0" smtClean="0"/>
              <a:t> Modalities</a:t>
            </a:r>
            <a:endParaRPr lang="ar-SA" b="1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6442" y="1371600"/>
            <a:ext cx="6620968" cy="4800599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Clinical IMAGING</a:t>
            </a:r>
            <a:r>
              <a:rPr lang="en-US" dirty="0" smtClean="0"/>
              <a:t>: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US SCAN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CT SCAN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MRI/ MRA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PET SCAN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ANGIOGRAPHY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ENDOSCOPY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Laryngoscopy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Bronchoscopy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b="1" dirty="0" err="1" smtClean="0"/>
              <a:t>esophago</a:t>
            </a:r>
            <a:r>
              <a:rPr lang="en-US" b="1" dirty="0" smtClean="0"/>
              <a:t>-gastroscopy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Biopsy </a:t>
            </a:r>
            <a:r>
              <a:rPr lang="en-US" sz="2200" b="1" dirty="0" smtClean="0">
                <a:solidFill>
                  <a:schemeClr val="tx2"/>
                </a:solidFill>
              </a:rPr>
              <a:t>(FNA,TRU_CUT) Needle or Excisional BPSY</a:t>
            </a:r>
            <a:r>
              <a:rPr lang="ar-SA" sz="2400" b="1" dirty="0" smtClean="0">
                <a:solidFill>
                  <a:schemeClr val="tx2"/>
                </a:solidFill>
              </a:rPr>
              <a:t> </a:t>
            </a:r>
            <a:endParaRPr lang="ar-SA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4400" dirty="0" err="1" smtClean="0"/>
              <a:t>Thyro-glossal</a:t>
            </a:r>
            <a:r>
              <a:rPr lang="en-US" sz="4400" dirty="0" smtClean="0"/>
              <a:t> Cyst</a:t>
            </a:r>
            <a:endParaRPr lang="en-US" sz="4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5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6620968" cy="838200"/>
          </a:xfrm>
        </p:spPr>
        <p:txBody>
          <a:bodyPr/>
          <a:lstStyle/>
          <a:p>
            <a:r>
              <a:rPr lang="en-US" sz="4400" dirty="0" err="1"/>
              <a:t>Thyro-glossal</a:t>
            </a:r>
            <a:r>
              <a:rPr lang="en-US" sz="4400" dirty="0"/>
              <a:t> Cyst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1752600"/>
            <a:ext cx="6620968" cy="3886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Midline cyst </a:t>
            </a:r>
          </a:p>
          <a:p>
            <a:r>
              <a:rPr lang="en-US" dirty="0"/>
              <a:t> </a:t>
            </a:r>
            <a:r>
              <a:rPr lang="en-US" dirty="0" smtClean="0"/>
              <a:t>           (any where in the course of </a:t>
            </a:r>
            <a:r>
              <a:rPr lang="en-US" dirty="0" err="1" smtClean="0"/>
              <a:t>tg</a:t>
            </a:r>
            <a:r>
              <a:rPr lang="en-US" dirty="0" smtClean="0"/>
              <a:t>-tract)</a:t>
            </a:r>
          </a:p>
          <a:p>
            <a:r>
              <a:rPr lang="en-US" dirty="0" smtClean="0"/>
              <a:t>Usually, </a:t>
            </a:r>
            <a:r>
              <a:rPr lang="en-US" dirty="0" smtClean="0">
                <a:solidFill>
                  <a:srgbClr val="FF0000"/>
                </a:solidFill>
              </a:rPr>
              <a:t>asymptomatic</a:t>
            </a:r>
            <a:r>
              <a:rPr lang="en-US" dirty="0" smtClean="0"/>
              <a:t> till gets </a:t>
            </a:r>
            <a:r>
              <a:rPr lang="en-US" dirty="0"/>
              <a:t>i</a:t>
            </a:r>
            <a:r>
              <a:rPr lang="en-US" dirty="0" smtClean="0"/>
              <a:t>nfected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rgbClr val="FF0000"/>
                </a:solidFill>
              </a:rPr>
              <a:t>presents in </a:t>
            </a:r>
            <a:r>
              <a:rPr lang="en-US" dirty="0" smtClean="0"/>
              <a:t>childhood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or early  adulthood</a:t>
            </a:r>
          </a:p>
          <a:p>
            <a:r>
              <a:rPr lang="en-US" dirty="0" smtClean="0"/>
              <a:t>Us scan confirms  </a:t>
            </a:r>
            <a:r>
              <a:rPr lang="en-US" dirty="0" err="1" smtClean="0"/>
              <a:t>Dx</a:t>
            </a:r>
            <a:endParaRPr lang="en-US" dirty="0" smtClean="0"/>
          </a:p>
          <a:p>
            <a:r>
              <a:rPr lang="en-US" dirty="0" err="1" smtClean="0"/>
              <a:t>Ttt</a:t>
            </a:r>
            <a:r>
              <a:rPr lang="en-US" dirty="0" smtClean="0"/>
              <a:t> : surgical excision, with </a:t>
            </a:r>
            <a:r>
              <a:rPr lang="en-US" dirty="0"/>
              <a:t>the central portion oh hyoid </a:t>
            </a:r>
            <a:r>
              <a:rPr lang="en-US" dirty="0" smtClean="0"/>
              <a:t>bone = (  </a:t>
            </a:r>
            <a:r>
              <a:rPr lang="en-US" dirty="0" err="1" smtClean="0"/>
              <a:t>sistrunk</a:t>
            </a:r>
            <a:r>
              <a:rPr lang="en-US" dirty="0" smtClean="0"/>
              <a:t> operation)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1316</TotalTime>
  <Words>1023</Words>
  <Application>Microsoft Office PowerPoint</Application>
  <PresentationFormat>عرض على الشاشة (3:4)‏</PresentationFormat>
  <Paragraphs>285</Paragraphs>
  <Slides>74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74</vt:i4>
      </vt:variant>
    </vt:vector>
  </HeadingPairs>
  <TitlesOfParts>
    <vt:vector size="81" baseType="lpstr">
      <vt:lpstr>Arial</vt:lpstr>
      <vt:lpstr>Calibri</vt:lpstr>
      <vt:lpstr>Century Gothic</vt:lpstr>
      <vt:lpstr>Myriad Web Pro</vt:lpstr>
      <vt:lpstr>Times New Roman</vt:lpstr>
      <vt:lpstr>Wingdings 3</vt:lpstr>
      <vt:lpstr>أيون</vt:lpstr>
      <vt:lpstr>Neck Anatomy : Neck muscles</vt:lpstr>
      <vt:lpstr>Neck muscles</vt:lpstr>
      <vt:lpstr>Main Categories of Neck Swellings </vt:lpstr>
      <vt:lpstr>The Three Main Neck Triangles</vt:lpstr>
      <vt:lpstr>Neck Triangles: The Site may suggest the Dx</vt:lpstr>
      <vt:lpstr>Ranula</vt:lpstr>
      <vt:lpstr>Dermoid cyst</vt:lpstr>
      <vt:lpstr>Thyro-glossal Cyst</vt:lpstr>
      <vt:lpstr>Thyro-glossal Cyst</vt:lpstr>
      <vt:lpstr>Thyro-glossal cyst</vt:lpstr>
      <vt:lpstr>Thyro-glossal Cyst: Inflamed</vt:lpstr>
      <vt:lpstr>Thyro-glossal Cyst: Infected</vt:lpstr>
      <vt:lpstr>Thyro-glossal Cyst</vt:lpstr>
      <vt:lpstr>Branchial Cyst</vt:lpstr>
      <vt:lpstr>Embryonic Branchial clefts</vt:lpstr>
      <vt:lpstr>Branchial cyst</vt:lpstr>
      <vt:lpstr>Branchial Cyst</vt:lpstr>
      <vt:lpstr>Branchial Cyst</vt:lpstr>
      <vt:lpstr>Laryngocele</vt:lpstr>
      <vt:lpstr>  </vt:lpstr>
      <vt:lpstr> </vt:lpstr>
      <vt:lpstr>Carotid Body Tumor</vt:lpstr>
      <vt:lpstr>Carotid Body Tumor                    (para-ganglionoma)</vt:lpstr>
      <vt:lpstr>Carotid angiography</vt:lpstr>
      <vt:lpstr>Vascular Anomalies        Hemangioma</vt:lpstr>
      <vt:lpstr>Vascular Anomalies:</vt:lpstr>
      <vt:lpstr>Cystic Hygroma</vt:lpstr>
      <vt:lpstr>Vascular Anomalies:              Cystic Hygroma</vt:lpstr>
      <vt:lpstr>Cervical Lymphadenopathy</vt:lpstr>
      <vt:lpstr>Cervical Groups of Lymph Nodes</vt:lpstr>
      <vt:lpstr>Different Cervical Lymph Node Groups</vt:lpstr>
      <vt:lpstr>  Inflamed  Lymph Nodes</vt:lpstr>
      <vt:lpstr>Malign. Lymph Nodes </vt:lpstr>
      <vt:lpstr>Mass, Fever &amp; generalized Lymphadenopathy</vt:lpstr>
      <vt:lpstr>Medical ttt for TB </vt:lpstr>
      <vt:lpstr>Medical ttt for Brucellosis</vt:lpstr>
      <vt:lpstr>Medical TTT for Actinomycosis</vt:lpstr>
      <vt:lpstr>Thyroid Anatomy </vt:lpstr>
      <vt:lpstr>Thyroid Anatomy </vt:lpstr>
      <vt:lpstr>Thyroid Nodule</vt:lpstr>
      <vt:lpstr>Fine Needle Aspiration of  Thyroid cyst </vt:lpstr>
      <vt:lpstr>Big Thyroid Nodule</vt:lpstr>
      <vt:lpstr> Thyroid Nodule: Nuclear scan=Hot Nodule</vt:lpstr>
      <vt:lpstr>عرض تقديمي في PowerPoint</vt:lpstr>
      <vt:lpstr>Multi-nodular Goiter</vt:lpstr>
      <vt:lpstr>Grave’s Diesase</vt:lpstr>
      <vt:lpstr>Exophthalmos</vt:lpstr>
      <vt:lpstr>Exophthalmos: complicated</vt:lpstr>
      <vt:lpstr>Grave’s Disease :Diffuse Increased Isotope Uptake</vt:lpstr>
      <vt:lpstr> Treatment For Grave’s Disease </vt:lpstr>
      <vt:lpstr>Thyroid Anatomy</vt:lpstr>
      <vt:lpstr>Laryngeal Nerves</vt:lpstr>
      <vt:lpstr>Sub-mandibular gland</vt:lpstr>
      <vt:lpstr>Sub-mandibular gland: Adenoma</vt:lpstr>
      <vt:lpstr>Sub-mandibular gland: Sialadenitis</vt:lpstr>
      <vt:lpstr>Sub-mandibular salivary duct stone</vt:lpstr>
      <vt:lpstr>Submandibular salivary duct stone</vt:lpstr>
      <vt:lpstr>Stone In the Duct Of L Sub-mandibular Salivary Gland</vt:lpstr>
      <vt:lpstr>Sialogram</vt:lpstr>
      <vt:lpstr>Submandibular salivary duct stone</vt:lpstr>
      <vt:lpstr>Marginal Branch Of the Fascial Nerve</vt:lpstr>
      <vt:lpstr>Parotid swellings</vt:lpstr>
      <vt:lpstr>Fascial Nerve </vt:lpstr>
      <vt:lpstr>Swelling of parotid gland</vt:lpstr>
      <vt:lpstr>SJOGREN’S SYNDROME</vt:lpstr>
      <vt:lpstr>Cervical Groups of Lymph Nodes</vt:lpstr>
      <vt:lpstr>External jugular Vein</vt:lpstr>
      <vt:lpstr> Neoplastic Disorders</vt:lpstr>
      <vt:lpstr>Other Benign Disorders </vt:lpstr>
      <vt:lpstr>Characteristic Features for some Neck Swellings   </vt:lpstr>
      <vt:lpstr>The Course of the Accessory Nerve</vt:lpstr>
      <vt:lpstr>عرض تقديمي في PowerPoint</vt:lpstr>
      <vt:lpstr>عرض تقديمي في PowerPoint</vt:lpstr>
      <vt:lpstr>Other Dxic Modalities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MALTAMEEM</dc:creator>
  <cp:lastModifiedBy>Samsung</cp:lastModifiedBy>
  <cp:revision>268</cp:revision>
  <dcterms:created xsi:type="dcterms:W3CDTF">2006-08-16T00:00:00Z</dcterms:created>
  <dcterms:modified xsi:type="dcterms:W3CDTF">2015-02-10T03:25:05Z</dcterms:modified>
</cp:coreProperties>
</file>