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19"/>
  </p:notesMasterIdLst>
  <p:sldIdLst>
    <p:sldId id="256" r:id="rId2"/>
    <p:sldId id="258" r:id="rId3"/>
    <p:sldId id="341" r:id="rId4"/>
    <p:sldId id="259" r:id="rId5"/>
    <p:sldId id="342" r:id="rId6"/>
    <p:sldId id="331" r:id="rId7"/>
    <p:sldId id="431" r:id="rId8"/>
    <p:sldId id="332" r:id="rId9"/>
    <p:sldId id="343" r:id="rId10"/>
    <p:sldId id="344" r:id="rId11"/>
    <p:sldId id="335" r:id="rId12"/>
    <p:sldId id="345" r:id="rId13"/>
    <p:sldId id="336" r:id="rId14"/>
    <p:sldId id="346" r:id="rId15"/>
    <p:sldId id="347" r:id="rId16"/>
    <p:sldId id="337" r:id="rId17"/>
    <p:sldId id="338" r:id="rId18"/>
    <p:sldId id="348" r:id="rId19"/>
    <p:sldId id="349" r:id="rId20"/>
    <p:sldId id="350" r:id="rId21"/>
    <p:sldId id="351" r:id="rId22"/>
    <p:sldId id="352" r:id="rId23"/>
    <p:sldId id="353" r:id="rId24"/>
    <p:sldId id="339" r:id="rId25"/>
    <p:sldId id="334" r:id="rId26"/>
    <p:sldId id="354" r:id="rId27"/>
    <p:sldId id="356" r:id="rId28"/>
    <p:sldId id="357" r:id="rId29"/>
    <p:sldId id="358" r:id="rId30"/>
    <p:sldId id="432" r:id="rId31"/>
    <p:sldId id="360" r:id="rId32"/>
    <p:sldId id="361" r:id="rId33"/>
    <p:sldId id="362" r:id="rId34"/>
    <p:sldId id="363" r:id="rId35"/>
    <p:sldId id="364" r:id="rId36"/>
    <p:sldId id="365" r:id="rId37"/>
    <p:sldId id="367" r:id="rId38"/>
    <p:sldId id="370" r:id="rId39"/>
    <p:sldId id="373" r:id="rId40"/>
    <p:sldId id="374" r:id="rId41"/>
    <p:sldId id="375" r:id="rId42"/>
    <p:sldId id="437" r:id="rId43"/>
    <p:sldId id="376" r:id="rId44"/>
    <p:sldId id="377" r:id="rId45"/>
    <p:sldId id="433" r:id="rId46"/>
    <p:sldId id="434" r:id="rId47"/>
    <p:sldId id="378" r:id="rId48"/>
    <p:sldId id="436" r:id="rId49"/>
    <p:sldId id="382" r:id="rId50"/>
    <p:sldId id="435" r:id="rId51"/>
    <p:sldId id="383" r:id="rId52"/>
    <p:sldId id="384" r:id="rId53"/>
    <p:sldId id="386" r:id="rId54"/>
    <p:sldId id="387" r:id="rId55"/>
    <p:sldId id="388" r:id="rId56"/>
    <p:sldId id="389" r:id="rId57"/>
    <p:sldId id="390" r:id="rId58"/>
    <p:sldId id="371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438" r:id="rId68"/>
    <p:sldId id="399" r:id="rId69"/>
    <p:sldId id="400" r:id="rId70"/>
    <p:sldId id="401" r:id="rId71"/>
    <p:sldId id="403" r:id="rId72"/>
    <p:sldId id="405" r:id="rId73"/>
    <p:sldId id="406" r:id="rId74"/>
    <p:sldId id="439" r:id="rId75"/>
    <p:sldId id="408" r:id="rId76"/>
    <p:sldId id="409" r:id="rId77"/>
    <p:sldId id="411" r:id="rId78"/>
    <p:sldId id="413" r:id="rId79"/>
    <p:sldId id="415" r:id="rId80"/>
    <p:sldId id="416" r:id="rId81"/>
    <p:sldId id="417" r:id="rId82"/>
    <p:sldId id="418" r:id="rId83"/>
    <p:sldId id="419" r:id="rId84"/>
    <p:sldId id="420" r:id="rId85"/>
    <p:sldId id="421" r:id="rId86"/>
    <p:sldId id="423" r:id="rId87"/>
    <p:sldId id="425" r:id="rId88"/>
    <p:sldId id="426" r:id="rId89"/>
    <p:sldId id="427" r:id="rId90"/>
    <p:sldId id="428" r:id="rId91"/>
    <p:sldId id="429" r:id="rId92"/>
    <p:sldId id="430" r:id="rId93"/>
    <p:sldId id="440" r:id="rId94"/>
    <p:sldId id="441" r:id="rId95"/>
    <p:sldId id="442" r:id="rId96"/>
    <p:sldId id="443" r:id="rId97"/>
    <p:sldId id="444" r:id="rId98"/>
    <p:sldId id="445" r:id="rId99"/>
    <p:sldId id="446" r:id="rId100"/>
    <p:sldId id="447" r:id="rId101"/>
    <p:sldId id="448" r:id="rId102"/>
    <p:sldId id="449" r:id="rId103"/>
    <p:sldId id="450" r:id="rId104"/>
    <p:sldId id="451" r:id="rId105"/>
    <p:sldId id="452" r:id="rId106"/>
    <p:sldId id="453" r:id="rId107"/>
    <p:sldId id="454" r:id="rId108"/>
    <p:sldId id="455" r:id="rId109"/>
    <p:sldId id="456" r:id="rId110"/>
    <p:sldId id="457" r:id="rId111"/>
    <p:sldId id="458" r:id="rId112"/>
    <p:sldId id="459" r:id="rId113"/>
    <p:sldId id="460" r:id="rId114"/>
    <p:sldId id="461" r:id="rId115"/>
    <p:sldId id="462" r:id="rId116"/>
    <p:sldId id="463" r:id="rId117"/>
    <p:sldId id="464" r:id="rId1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438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0D0DE8-52BB-4B78-9E8C-3584B9581AC5}" type="datetimeFigureOut">
              <a:rPr lang="ar-SA" smtClean="0"/>
              <a:t>05/04/1436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4B4C2E-2F71-4B57-B967-1F572CA2EC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736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4C2E-2F71-4B57-B967-1F572CA2EC2E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275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05/04/1436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05/04/1436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05/04/1436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05/04/1436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05/04/1436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05/04/1436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05/04/1436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05/04/1436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05/04/1436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05/04/1436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05/04/1436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68686B-EE6B-44E4-AC0E-E8F9BD7E61EA}" type="datetimeFigureOut">
              <a:rPr lang="ar-SA" smtClean="0"/>
              <a:t>05/04/1436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Breast disease</a:t>
            </a:r>
            <a:endParaRPr lang="ar-SA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Dr.Amal</a:t>
            </a:r>
            <a:r>
              <a:rPr lang="en-US" smtClean="0"/>
              <a:t> Al-Abdulkareem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90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76872"/>
            <a:ext cx="8507288" cy="4061088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Cooper’s Ligaments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-Suspensor ligaments</a:t>
            </a:r>
          </a:p>
          <a:p>
            <a:pPr marL="137160" indent="0" algn="l" rtl="0">
              <a:buClr>
                <a:schemeClr val="accent5"/>
              </a:buCl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Extending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breast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underlying muscle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Benign or malignant lesions may affect these  ligament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Skin retraction or dimpling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849818"/>
              </p:ext>
            </p:extLst>
          </p:nvPr>
        </p:nvGraphicFramePr>
        <p:xfrm>
          <a:off x="457200" y="242088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Benign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Malignant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Pure hyperechoic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Hypoechoic, spiculated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Elliptical</a:t>
                      </a:r>
                      <a:r>
                        <a:rPr lang="en-US" baseline="0" dirty="0" smtClean="0"/>
                        <a:t> shape (wider than tall)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Taller than wide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Lobulated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Duct extension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Complete tine capsule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Microlobulation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1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75671"/>
            <a:ext cx="2972215" cy="3515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4220164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risk patients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breast cancer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LCIS, atypia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- 1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degree relative with breast cancer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Very dense breast</a:t>
            </a:r>
          </a:p>
          <a:p>
            <a:pPr marL="137160" indent="0" algn="l" rtl="0">
              <a:buClr>
                <a:schemeClr val="accent5"/>
              </a:buClr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sensitivity</a:t>
            </a:r>
            <a:endParaRPr lang="en-US" dirty="0"/>
          </a:p>
          <a:p>
            <a:pPr marL="585216" lvl="1" indent="0" algn="l" rtl="0">
              <a:buClr>
                <a:schemeClr val="accent5"/>
              </a:buCl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20% will have a biopsy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needle aspiration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Cytology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biopsy</a:t>
            </a:r>
            <a:endParaRPr lang="en-US" dirty="0" smtClean="0"/>
          </a:p>
          <a:p>
            <a:pPr marL="585216" lvl="1" indent="0" algn="l" rtl="0">
              <a:buClr>
                <a:schemeClr val="accent5"/>
              </a:buCl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guided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Stereotactic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Excisional biopsy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Needle localization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85216" lvl="1" indent="0" algn="l" rtl="0">
              <a:buClr>
                <a:schemeClr val="accent5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Needle </a:t>
            </a:r>
            <a:r>
              <a:rPr lang="en-US" dirty="0"/>
              <a:t>A</a:t>
            </a:r>
            <a:r>
              <a:rPr lang="en-US" dirty="0" smtClean="0"/>
              <a:t>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Fast, inexpensive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96% accuracy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 dependent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Unable to differentiate between in-situ vs 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89040"/>
            <a:ext cx="3888432" cy="2882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74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Needle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– 18 gauge spring loaded needle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25" y="2378172"/>
            <a:ext cx="4477375" cy="3153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1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75" y="692696"/>
            <a:ext cx="4648849" cy="344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6" y="4509120"/>
            <a:ext cx="3334215" cy="1943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09120"/>
            <a:ext cx="3410426" cy="197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0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Core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14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Samples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insertion</a:t>
            </a:r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3960440" cy="3393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5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752528" cy="361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5313543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/>
              <a:t>    Core Biopsy                   Vacuum Assisted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50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Stereotactic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Suspicious mammographic abnormalities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lay prone</a:t>
            </a:r>
            <a:endParaRPr lang="en-US" dirty="0"/>
          </a:p>
          <a:p>
            <a:pPr marL="137160" indent="0" algn="l" rtl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87" y="2492896"/>
            <a:ext cx="4191585" cy="3315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4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Tissue</a:t>
            </a:r>
            <a:endParaRPr lang="ar-SA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64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  and  retro-mammary  fat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 of  breast.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 fat beneath areola  and  nipple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5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8" y="0"/>
            <a:ext cx="9176714" cy="6858000"/>
          </a:xfrm>
        </p:spPr>
      </p:pic>
    </p:spTree>
    <p:extLst>
      <p:ext uri="{BB962C8B-B14F-4D97-AF65-F5344CB8AC3E}">
        <p14:creationId xmlns:p14="http://schemas.microsoft.com/office/powerpoint/2010/main" val="13534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344800" cy="4677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0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Excisional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Atypical lesions	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LCIS</a:t>
            </a: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 scar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Atypical papillary lesions</a:t>
            </a: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Radiologic-pathologic discordance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Phyllodes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tissue harvesting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breast cancer or atypia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mammography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month CBE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Hx</a:t>
            </a:r>
            <a:endParaRPr lang="en-US" dirty="0"/>
          </a:p>
          <a:p>
            <a:pPr marL="585216" lvl="1" indent="0" algn="l" rtl="0">
              <a:buClr>
                <a:schemeClr val="accent5"/>
              </a:buCl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- 10 years younger than relative’s diagnosis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- 6 month CBE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BRCA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y.o, annual mammography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- 6 month CBE</a:t>
            </a:r>
          </a:p>
          <a:p>
            <a:pPr marL="585216" lvl="1" indent="0" algn="l" rtl="0">
              <a:buClr>
                <a:schemeClr val="accent5"/>
              </a:buClr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age of onset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breast primaries or breast &amp; ovarian CA</a:t>
            </a: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Clustering of breast CA with: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/>
              <a:t>  - Male breast CA</a:t>
            </a:r>
            <a:br>
              <a:rPr lang="en-US" sz="2200" dirty="0" smtClean="0"/>
            </a:br>
            <a:r>
              <a:rPr lang="en-US" sz="2200" dirty="0" smtClean="0"/>
              <a:t>  - Thyroid CA</a:t>
            </a:r>
            <a:br>
              <a:rPr lang="en-US" sz="2200" dirty="0" smtClean="0"/>
            </a:br>
            <a:r>
              <a:rPr lang="en-US" sz="2200" dirty="0" smtClean="0"/>
              <a:t>  - Sarcoma</a:t>
            </a:r>
            <a:br>
              <a:rPr lang="en-US" sz="2200" dirty="0" smtClean="0"/>
            </a:br>
            <a:r>
              <a:rPr lang="en-US" sz="2200" dirty="0" smtClean="0"/>
              <a:t>  - Adrenocortical CA</a:t>
            </a:r>
            <a:br>
              <a:rPr lang="en-US" sz="2200" dirty="0" smtClean="0"/>
            </a:br>
            <a:r>
              <a:rPr lang="en-US" sz="2200" dirty="0" smtClean="0"/>
              <a:t>  - Pancreatic CA</a:t>
            </a:r>
            <a:br>
              <a:rPr lang="en-US" sz="2200" dirty="0" smtClean="0"/>
            </a:br>
            <a:r>
              <a:rPr lang="en-US" sz="2200" dirty="0" smtClean="0"/>
              <a:t>  - Leukemia/Lymphoma on same side of family</a:t>
            </a: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member with BRCA gene</a:t>
            </a: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breast CA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Ovarian CA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for 25% of early-onset breast cancers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36 - 85% lifetime risk of breast cancer</a:t>
            </a: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– 60% lifetime risk of ovarian cancer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BRCA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BSE – 18 y.o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month CBE &amp; annual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25 y.o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risk reducing options</a:t>
            </a:r>
          </a:p>
          <a:p>
            <a:pPr lvl="2" algn="l" rtl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Prophylactic Mastectomies</a:t>
            </a:r>
          </a:p>
          <a:p>
            <a:pPr lvl="2" algn="l" rtl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Salpingo-oophorectomy upon completion of child bearing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month transvaginal US &amp; CA125 – 35. y.o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0044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4800" dirty="0" smtClean="0"/>
              <a:t>Any Questions?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52936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5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 Major/Minor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Serratus Anterior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Latissimus Dorsi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Abdominus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Nodes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55" y="1628800"/>
            <a:ext cx="5112568" cy="4248512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drain  towards  axilla.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Superficial  lymphatic  nodes  drain  skin 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 lymphatic  nodes  drain  mammary lobules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E:\Pictures\Captur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17" y="2132856"/>
            <a:ext cx="3941283" cy="30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Drainage of Breast</a:t>
            </a:r>
            <a:endParaRPr lang="en-US" dirty="0"/>
          </a:p>
        </p:txBody>
      </p:sp>
      <p:pic>
        <p:nvPicPr>
          <p:cNvPr id="7170" name="Picture 2" descr="E:\Pictures\Captur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0112"/>
            <a:ext cx="8017224" cy="470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Axillary Nodes</a:t>
            </a:r>
            <a:endParaRPr lang="en-US" dirty="0"/>
          </a:p>
        </p:txBody>
      </p:sp>
      <p:pic>
        <p:nvPicPr>
          <p:cNvPr id="8194" name="Picture 2" descr="E:\Pictures\Captur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88632" cy="49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 Nodes</a:t>
            </a:r>
            <a:endParaRPr lang="ar-SA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Palpate ALL nodes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From distal arm to under arm with deep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Supraclavicular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clavicular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 deep in the chest or abdomen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Infra-mammary ridge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Shelf in the lower curve of each breast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7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Variations of Breast</a:t>
            </a:r>
            <a:endParaRPr lang="ar-SA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8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 breast  tissue.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Supernumerary  nipples.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Lifelong Asymmetry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Milk Lines</a:t>
            </a:r>
            <a:br>
              <a:rPr lang="en-US" sz="2800" dirty="0" smtClean="0"/>
            </a:br>
            <a:r>
              <a:rPr lang="en-US" sz="2800" dirty="0" smtClean="0"/>
              <a:t>Sites of Accessory Nipples and Breasts</a:t>
            </a:r>
            <a:endParaRPr lang="en-US" sz="2800" dirty="0"/>
          </a:p>
        </p:txBody>
      </p:sp>
      <p:pic>
        <p:nvPicPr>
          <p:cNvPr id="9218" name="Picture 2" descr="E:\Pictures\Captur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28308"/>
            <a:ext cx="2736304" cy="49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Beast Tissue</a:t>
            </a:r>
            <a:endParaRPr lang="en-US" dirty="0"/>
          </a:p>
        </p:txBody>
      </p:sp>
      <p:pic>
        <p:nvPicPr>
          <p:cNvPr id="10242" name="Picture 2" descr="E:\Pictures\Captur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4104456" cy="49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8724" y="2027905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Tissue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2387" y="3038700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Modified Sebaceous Glands</a:t>
            </a:r>
            <a:endParaRPr lang="ar-S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border </a:t>
            </a:r>
          </a:p>
          <a:p>
            <a:pPr marL="137160" indent="0" algn="l" rtl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Collar bone.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border.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7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rib.   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Border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of sternum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border </a:t>
            </a:r>
          </a:p>
          <a:p>
            <a:pPr marL="137160" indent="0" algn="l" rtl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Mid-axillary line.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Pictures\Breast Disease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4099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Nipple</a:t>
            </a:r>
            <a:endParaRPr lang="en-US" dirty="0"/>
          </a:p>
        </p:txBody>
      </p:sp>
      <p:pic>
        <p:nvPicPr>
          <p:cNvPr id="11266" name="Picture 2" descr="E:\Pictures\Captur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4578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Accessory Nipple and Bilateral Accessory Breasts</a:t>
            </a:r>
            <a:endParaRPr lang="en-US" dirty="0"/>
          </a:p>
        </p:txBody>
      </p:sp>
      <p:pic>
        <p:nvPicPr>
          <p:cNvPr id="12291" name="Picture 3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434346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Pictures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92521"/>
            <a:ext cx="2401267" cy="35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9499553" flipV="1">
            <a:off x="5577278" y="4964338"/>
            <a:ext cx="51554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294481" flipV="1">
            <a:off x="6140101" y="4946107"/>
            <a:ext cx="51554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with Two Nipples</a:t>
            </a:r>
            <a:endParaRPr lang="en-US" dirty="0"/>
          </a:p>
        </p:txBody>
      </p:sp>
      <p:pic>
        <p:nvPicPr>
          <p:cNvPr id="13315" name="Picture 3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42010"/>
            <a:ext cx="6264696" cy="4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Hair</a:t>
            </a:r>
            <a:endParaRPr lang="en-US" dirty="0"/>
          </a:p>
        </p:txBody>
      </p:sp>
      <p:pic>
        <p:nvPicPr>
          <p:cNvPr id="1433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528996" cy="39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Breast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estrogen and progesterone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Estrogen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Growth and appearance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Milk-producing system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Progesterone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Lobes and alveoli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Alveolar cells become secretory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Asymmetry is common.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91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Asymmetry</a:t>
            </a:r>
            <a:endParaRPr lang="ar-SA" dirty="0"/>
          </a:p>
        </p:txBody>
      </p:sp>
      <p:pic>
        <p:nvPicPr>
          <p:cNvPr id="15363" name="Picture 3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86563"/>
            <a:ext cx="63001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Asymmetry</a:t>
            </a:r>
            <a:endParaRPr lang="ar-SA" dirty="0"/>
          </a:p>
        </p:txBody>
      </p:sp>
      <p:pic>
        <p:nvPicPr>
          <p:cNvPr id="1638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62186"/>
            <a:ext cx="5472608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</a:t>
            </a:r>
            <a:r>
              <a:rPr lang="en-US" dirty="0" smtClean="0"/>
              <a:t>Breast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276872"/>
            <a:ext cx="6779096" cy="3672448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Glandular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displaces connective tissue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size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Nipples prominent and darker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Mammary vascularization increases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Colostrum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Tanner Stage V with birth</a:t>
            </a:r>
          </a:p>
          <a:p>
            <a:pPr marL="137160" indent="0" algn="l" rtl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89584"/>
            <a:ext cx="45801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 and lactation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</a:t>
            </a:r>
            <a:r>
              <a:rPr lang="en-US" dirty="0" smtClean="0"/>
              <a:t>Breast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014518"/>
            <a:ext cx="6563072" cy="4032488"/>
          </a:xfrm>
        </p:spPr>
        <p:txBody>
          <a:bodyPr>
            <a:normAutofit lnSpcReduction="10000"/>
          </a:bodyPr>
          <a:lstStyle/>
          <a:p>
            <a:pPr marL="137160" indent="0" algn="l" rtl="0">
              <a:buClr>
                <a:schemeClr val="accent5"/>
              </a:buCl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Perimenopause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l" rtl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-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in glandular tissue</a:t>
            </a:r>
          </a:p>
          <a:p>
            <a:pPr marL="137160" indent="0" algn="l" rtl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- Loss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lobular and alveolar tissue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Flatten,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elongate, pendulous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Infra-mammary ridge thickens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Suspensory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relax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flatten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feels “grainy”</a:t>
            </a: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43254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44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ea typeface="Adobe Fangsong Std R" pitchFamily="18" charset="-128"/>
                <a:cs typeface="Aharoni" pitchFamily="2" charset="-79"/>
              </a:rPr>
              <a:t>Clinical Breast Exam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Aharoni" pitchFamily="2" charset="-79"/>
              <a:ea typeface="Adobe Fangsong Std R" pitchFamily="18" charset="-128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37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Breast Divisions</a:t>
            </a:r>
            <a:br>
              <a:rPr lang="en-US" dirty="0" smtClean="0"/>
            </a:br>
            <a:r>
              <a:rPr lang="en-US" dirty="0" smtClean="0"/>
              <a:t>5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/>
              <a:t>Four Quadrants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- By horizontal and vertical lines.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/>
              <a:t>Tail of Spence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/>
              <a:t>Majority</a:t>
            </a:r>
            <a:r>
              <a:rPr lang="en-US" dirty="0" smtClean="0"/>
              <a:t> of benign or malignant </a:t>
            </a:r>
            <a:r>
              <a:rPr lang="en-US" dirty="0"/>
              <a:t>t</a:t>
            </a:r>
            <a:r>
              <a:rPr lang="en-US" dirty="0" smtClean="0"/>
              <a:t>umors in the Upper Outer Quadrant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40568" y="1484784"/>
            <a:ext cx="9227368" cy="4824576"/>
          </a:xfrm>
        </p:spPr>
        <p:txBody>
          <a:bodyPr/>
          <a:lstStyle/>
          <a:p>
            <a:pPr marL="1005840"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Inspection</a:t>
            </a:r>
          </a:p>
          <a:p>
            <a:pPr marL="1485900" lvl="1" indent="-342900" algn="l" rtl="0">
              <a:buFontTx/>
              <a:buChar char="-"/>
            </a:pPr>
            <a:r>
              <a:rPr lang="en-US" dirty="0" smtClean="0"/>
              <a:t>Skin</a:t>
            </a:r>
          </a:p>
          <a:p>
            <a:pPr marL="1485900" lvl="1" indent="-342900" algn="l" rtl="0">
              <a:buFontTx/>
              <a:buChar char="-"/>
            </a:pPr>
            <a:r>
              <a:rPr lang="en-US" dirty="0" smtClean="0"/>
              <a:t>Symmetry</a:t>
            </a:r>
          </a:p>
          <a:p>
            <a:pPr marL="1485900" lvl="1" indent="-342900" algn="l" rtl="0">
              <a:buFontTx/>
              <a:buChar char="-"/>
            </a:pPr>
            <a:r>
              <a:rPr lang="en-US" dirty="0" smtClean="0"/>
              <a:t>Masses</a:t>
            </a:r>
          </a:p>
          <a:p>
            <a:pPr marL="1143000" lvl="1" indent="0" algn="l" rtl="0">
              <a:buNone/>
            </a:pPr>
            <a:endParaRPr lang="en-US" dirty="0" smtClean="0"/>
          </a:p>
          <a:p>
            <a:pPr marL="1005840"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Palpable</a:t>
            </a:r>
            <a:endParaRPr lang="en-US" dirty="0"/>
          </a:p>
          <a:p>
            <a:pPr marL="1485900" lvl="1" indent="-342900" algn="l" rtl="0">
              <a:buFontTx/>
              <a:buChar char="-"/>
            </a:pPr>
            <a:r>
              <a:rPr lang="en-US" dirty="0" smtClean="0"/>
              <a:t>Gland</a:t>
            </a:r>
            <a:endParaRPr lang="en-US" dirty="0"/>
          </a:p>
          <a:p>
            <a:pPr marL="1485900" lvl="1" indent="-342900" algn="l" rtl="0">
              <a:buFontTx/>
              <a:buChar char="-"/>
            </a:pPr>
            <a:r>
              <a:rPr lang="en-US" dirty="0" smtClean="0"/>
              <a:t>Axilla, Supraclavicular </a:t>
            </a:r>
            <a:br>
              <a:rPr lang="en-US" dirty="0" smtClean="0"/>
            </a:br>
            <a:r>
              <a:rPr lang="en-US" dirty="0" smtClean="0"/>
              <a:t>spaces</a:t>
            </a:r>
            <a:endParaRPr lang="en-US" dirty="0"/>
          </a:p>
          <a:p>
            <a:pPr marL="1485900" lvl="1" indent="-342900" algn="l" rtl="0">
              <a:buFontTx/>
              <a:buChar char="-"/>
            </a:pPr>
            <a:r>
              <a:rPr lang="en-US" dirty="0" smtClean="0"/>
              <a:t>Nipple-areola complex</a:t>
            </a:r>
            <a:endParaRPr lang="en-US" dirty="0"/>
          </a:p>
          <a:p>
            <a:pPr marL="1143000" lvl="1" indent="0" algn="l" rtl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11" y="1700808"/>
            <a:ext cx="3888432" cy="4007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9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 Both Breasts</a:t>
            </a:r>
            <a:endParaRPr lang="en-US" dirty="0"/>
          </a:p>
        </p:txBody>
      </p:sp>
      <p:pic>
        <p:nvPicPr>
          <p:cNvPr id="1741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13791"/>
            <a:ext cx="5186883" cy="53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Dimpling and Change in Contour</a:t>
            </a:r>
            <a:endParaRPr lang="en-US" dirty="0"/>
          </a:p>
        </p:txBody>
      </p:sp>
      <p:pic>
        <p:nvPicPr>
          <p:cNvPr id="1843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2204864"/>
            <a:ext cx="8988872" cy="288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319668"/>
            <a:ext cx="2444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Dimpling due to</a:t>
            </a:r>
            <a:br>
              <a:rPr lang="en-US" sz="2400" dirty="0" smtClean="0"/>
            </a:br>
            <a:r>
              <a:rPr lang="en-US" sz="2400" dirty="0" smtClean="0"/>
              <a:t>Carcinoma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5288842"/>
            <a:ext cx="2719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Change in contour</a:t>
            </a:r>
            <a:br>
              <a:rPr lang="en-US" sz="2400" dirty="0" smtClean="0"/>
            </a:br>
            <a:r>
              <a:rPr lang="en-US" sz="2400" dirty="0" smtClean="0"/>
              <a:t>due to carcinoma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59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Dimpling Both Breasts Involution Due to Aging</a:t>
            </a:r>
            <a:endParaRPr lang="en-US" dirty="0"/>
          </a:p>
        </p:txBody>
      </p:sp>
      <p:pic>
        <p:nvPicPr>
          <p:cNvPr id="1945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200275"/>
            <a:ext cx="5778648" cy="397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Dimpling</a:t>
            </a:r>
            <a:br>
              <a:rPr lang="en-US" dirty="0" smtClean="0"/>
            </a:br>
            <a:r>
              <a:rPr lang="en-US" dirty="0" smtClean="0"/>
              <a:t>Breast Infection</a:t>
            </a:r>
            <a:endParaRPr lang="en-US" dirty="0"/>
          </a:p>
        </p:txBody>
      </p:sp>
      <p:pic>
        <p:nvPicPr>
          <p:cNvPr id="2048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21926"/>
            <a:ext cx="70057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Dimpling</a:t>
            </a:r>
            <a:br>
              <a:rPr lang="en-US" dirty="0" smtClean="0"/>
            </a:br>
            <a:r>
              <a:rPr lang="en-US" dirty="0" smtClean="0"/>
              <a:t>Previous Breast Surgery</a:t>
            </a:r>
            <a:endParaRPr lang="en-US" dirty="0"/>
          </a:p>
        </p:txBody>
      </p:sp>
      <p:pic>
        <p:nvPicPr>
          <p:cNvPr id="2150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719713" cy="51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Nipple Since Puberty</a:t>
            </a:r>
            <a:endParaRPr lang="en-US" dirty="0"/>
          </a:p>
        </p:txBody>
      </p:sp>
      <p:pic>
        <p:nvPicPr>
          <p:cNvPr id="2253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05" y="1772816"/>
            <a:ext cx="5860628" cy="49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Palpate Axilla and </a:t>
            </a:r>
            <a:r>
              <a:rPr lang="en-US" dirty="0"/>
              <a:t>C</a:t>
            </a:r>
            <a:r>
              <a:rPr lang="en-US" dirty="0" smtClean="0"/>
              <a:t>lavicular Nodes</a:t>
            </a:r>
            <a:endParaRPr lang="en-US" dirty="0"/>
          </a:p>
        </p:txBody>
      </p:sp>
      <p:pic>
        <p:nvPicPr>
          <p:cNvPr id="2355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3" y="2012685"/>
            <a:ext cx="7276033" cy="454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Palpation</a:t>
            </a:r>
            <a:endParaRPr lang="en-US" dirty="0"/>
          </a:p>
        </p:txBody>
      </p:sp>
      <p:pic>
        <p:nvPicPr>
          <p:cNvPr id="2457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20680" cy="466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2664296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Common Benign Breast Disorders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Anatomy of the Breast</a:t>
            </a:r>
            <a:endParaRPr lang="ar-SA" dirty="0"/>
          </a:p>
        </p:txBody>
      </p:sp>
      <p:sp>
        <p:nvSpPr>
          <p:cNvPr id="2" name="TextBox 1"/>
          <p:cNvSpPr txBox="1"/>
          <p:nvPr/>
        </p:nvSpPr>
        <p:spPr>
          <a:xfrm>
            <a:off x="589023" y="1712031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-Pigmented, Cylindrical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-4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inter-costal space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* at age 18</a:t>
            </a:r>
          </a:p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Areola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-Pigmented area surrounding  nipple</a:t>
            </a:r>
          </a:p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Glands of Montgomery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-Sebaceous glands within the areola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-Lubricate nipple during lactation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1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Benign Breast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 rtl="0">
              <a:buClr>
                <a:schemeClr val="accent5"/>
              </a:buCl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Fibrocystic changes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Fibroadenoma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Intraductal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papilloma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Mammary duct ectasia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Mastitis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 necrosis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Phylloides tumor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gynecomastia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Fibrocystic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Lumpy, bumpy breasts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50-80% of all menstruating women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30-50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- 10% in women less than 21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 by hormonal changes prior to menses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to breast cancer doubtful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1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Fibrocystic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Histology</a:t>
            </a:r>
            <a:endParaRPr lang="en-US" dirty="0"/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Adenosis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Apocrine metaplasia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Fibrosis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Duct ectasia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Mild duct ectasia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/>
              <a:t>Mobile cysts with well-defined margins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/>
              <a:t>Singular or multiple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/>
              <a:t>May be symmetrical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/>
              <a:t>Upper outer quadrant or lower breast border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and tenderness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Cysts may appear quickly and decrease in size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Lasts half of a menstrual cycle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Subside after menopause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-If no HRT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1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Breast Cysts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Fluid-filled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1 out of every 14 women</a:t>
            </a:r>
          </a:p>
          <a:p>
            <a:pPr marL="1513332" lvl="3" indent="-342900" algn="l" rtl="0">
              <a:buFontTx/>
              <a:buChar char="-"/>
            </a:pPr>
            <a:r>
              <a:rPr lang="en-US" dirty="0" smtClean="0"/>
              <a:t>50% multiple and recurrent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Hormonally influenced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Needle aspirated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Mass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77" y="2492896"/>
            <a:ext cx="3743847" cy="2886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83131"/>
            <a:ext cx="4258269" cy="4706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9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Aspirate cyst fluid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for questionable cysts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based on symptoms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Reassure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‘’Atypical Hyperplasia’’ on pathology report indicates increased risk of breast cancer</a:t>
            </a:r>
          </a:p>
        </p:txBody>
      </p:sp>
    </p:spTree>
    <p:extLst>
      <p:ext uri="{BB962C8B-B14F-4D97-AF65-F5344CB8AC3E}">
        <p14:creationId xmlns:p14="http://schemas.microsoft.com/office/powerpoint/2010/main" val="9316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0"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Cyclical pain – hormonal</a:t>
            </a:r>
          </a:p>
          <a:p>
            <a:pPr marL="1303020" lvl="1" indent="-342900" algn="l" rtl="0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Dull, diffuse and bilateral</a:t>
            </a:r>
          </a:p>
          <a:p>
            <a:pPr marL="1303020" lvl="1" indent="-342900" algn="l" rtl="0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Luteal phase</a:t>
            </a:r>
          </a:p>
          <a:p>
            <a:pPr marL="1303020" lvl="1" indent="-342900" algn="l" rtl="0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Treatment: Reassurance, NSAIDS, evening primrose oil</a:t>
            </a:r>
          </a:p>
          <a:p>
            <a:pPr marL="822960"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Non-cyclical pain</a:t>
            </a:r>
          </a:p>
          <a:p>
            <a:pPr marL="1303020" lvl="1" indent="-342900" algn="l" rtl="0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Non-breast vs breast</a:t>
            </a:r>
          </a:p>
          <a:p>
            <a:pPr marL="1303020" lvl="1" indent="-342900" algn="l" rtl="0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Imaging</a:t>
            </a:r>
          </a:p>
          <a:p>
            <a:pPr marL="1303020" lvl="1" indent="-342900" algn="l" rtl="0">
              <a:buFontTx/>
              <a:buChar char="-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Treatment: Reassurance, NSAIDS, evening primrose oil</a:t>
            </a:r>
          </a:p>
        </p:txBody>
      </p:sp>
    </p:spTree>
    <p:extLst>
      <p:ext uri="{BB962C8B-B14F-4D97-AF65-F5344CB8AC3E}">
        <p14:creationId xmlns:p14="http://schemas.microsoft.com/office/powerpoint/2010/main" val="39899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Fibroadenoma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most common breast condition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in black women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teens to early adulthood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 after menopause</a:t>
            </a:r>
          </a:p>
        </p:txBody>
      </p:sp>
    </p:spTree>
    <p:extLst>
      <p:ext uri="{BB962C8B-B14F-4D97-AF65-F5344CB8AC3E}">
        <p14:creationId xmlns:p14="http://schemas.microsoft.com/office/powerpoint/2010/main" val="2958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Montgomery’s Tubercles</a:t>
            </a:r>
            <a:endParaRPr lang="en-US" dirty="0"/>
          </a:p>
        </p:txBody>
      </p:sp>
      <p:pic>
        <p:nvPicPr>
          <p:cNvPr id="4098" name="Picture 2" descr="E:\Pictures\Cap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7564"/>
            <a:ext cx="5939319" cy="38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8910" y="2060848"/>
            <a:ext cx="2053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Blocked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Montgomery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4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Fibroadenoma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935441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64904"/>
            <a:ext cx="3488459" cy="2450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Firm, rubbery, round, mobile mass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Painless, non-tender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Solitary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- 15-20% are multiple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circumscribed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Upper-outer quadrant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1-5 cm or larger</a:t>
            </a:r>
          </a:p>
        </p:txBody>
      </p:sp>
    </p:spTree>
    <p:extLst>
      <p:ext uri="{BB962C8B-B14F-4D97-AF65-F5344CB8AC3E}">
        <p14:creationId xmlns:p14="http://schemas.microsoft.com/office/powerpoint/2010/main" val="31914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Mammogram</a:t>
            </a:r>
            <a:br>
              <a:rPr lang="en-US" sz="3600" dirty="0" smtClean="0"/>
            </a:br>
            <a:r>
              <a:rPr lang="en-US" sz="3600" dirty="0" smtClean="0"/>
              <a:t>Multiple Calcified </a:t>
            </a:r>
            <a:r>
              <a:rPr lang="en-US" sz="3600" dirty="0" err="1" smtClean="0"/>
              <a:t>Fibroadenomas</a:t>
            </a:r>
            <a:endParaRPr lang="en-US" sz="3600" dirty="0"/>
          </a:p>
        </p:txBody>
      </p:sp>
      <p:pic>
        <p:nvPicPr>
          <p:cNvPr id="2765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82" y="1700808"/>
            <a:ext cx="6912768" cy="45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Intraductal Papilloma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Slow-growing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Overgrowth of ductal epithelial tissue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not palpable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Cauliflower-like lesion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of involved duct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of bloody nipple discharge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40-50 years of age</a:t>
            </a:r>
          </a:p>
        </p:txBody>
      </p:sp>
    </p:spTree>
    <p:extLst>
      <p:ext uri="{BB962C8B-B14F-4D97-AF65-F5344CB8AC3E}">
        <p14:creationId xmlns:p14="http://schemas.microsoft.com/office/powerpoint/2010/main" val="14630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Watery, serous,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serosanguinous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bloody discharge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discharge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unilateral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from single duct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Pressure elicits discharge from single duct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no mass palpated</a:t>
            </a:r>
          </a:p>
        </p:txBody>
      </p:sp>
    </p:spTree>
    <p:extLst>
      <p:ext uri="{BB962C8B-B14F-4D97-AF65-F5344CB8AC3E}">
        <p14:creationId xmlns:p14="http://schemas.microsoft.com/office/powerpoint/2010/main" val="16889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Bloody Breast Discharge</a:t>
            </a:r>
            <a:endParaRPr lang="en-US" dirty="0"/>
          </a:p>
        </p:txBody>
      </p:sp>
      <p:pic>
        <p:nvPicPr>
          <p:cNvPr id="2867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8336"/>
            <a:ext cx="7344816" cy="43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for occult blood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Ductogram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Excision of involved duct</a:t>
            </a:r>
          </a:p>
        </p:txBody>
      </p:sp>
    </p:spTree>
    <p:extLst>
      <p:ext uri="{BB962C8B-B14F-4D97-AF65-F5344CB8AC3E}">
        <p14:creationId xmlns:p14="http://schemas.microsoft.com/office/powerpoint/2010/main" val="14119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Intraductal Papilloma</a:t>
            </a:r>
            <a:endParaRPr lang="en-US" dirty="0"/>
          </a:p>
        </p:txBody>
      </p:sp>
      <p:pic>
        <p:nvPicPr>
          <p:cNvPr id="2969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73" y="1844824"/>
            <a:ext cx="7175693" cy="40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Galactorrhea</a:t>
            </a:r>
            <a:endParaRPr lang="en-US" dirty="0"/>
          </a:p>
        </p:txBody>
      </p:sp>
      <p:pic>
        <p:nvPicPr>
          <p:cNvPr id="2560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19289"/>
            <a:ext cx="7056784" cy="47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Mammary Duct Ectasia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and dilation of sub-areolar ducts</a:t>
            </a:r>
          </a:p>
          <a:p>
            <a:pPr marL="137160" indent="0" algn="l" rtl="0">
              <a:buClr>
                <a:schemeClr val="accent5"/>
              </a:buCl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result in palpable mass because of ductal</a:t>
            </a:r>
          </a:p>
          <a:p>
            <a:pPr marL="137160" indent="0" algn="l" rtl="0">
              <a:buClr>
                <a:schemeClr val="accent5"/>
              </a:buCl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Greatest incidence after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menopause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 Unclear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Ducts become distended with cellular debris causing obstruction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l" rtl="0">
              <a:buClr>
                <a:schemeClr val="accent5"/>
              </a:buClr>
              <a:buNone/>
            </a:pP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Terminal Lobular Unit and Branching Systems of Ducts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2050" name="Picture 2" descr="E:\Pictures\Cap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95" y="1628800"/>
            <a:ext cx="6696744" cy="462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Mammary Duct </a:t>
            </a:r>
            <a:r>
              <a:rPr lang="en-US" dirty="0" smtClean="0"/>
              <a:t>Ectasia versus Breast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04296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breast </a:t>
            </a:r>
            <a:r>
              <a:rPr lang="en-US" dirty="0" smtClean="0"/>
              <a:t>–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slit-like nipple characteristic of mammary duct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eclasia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breast </a:t>
            </a:r>
            <a:r>
              <a:rPr lang="en-US" dirty="0" smtClean="0"/>
              <a:t>–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 retraction from carcinoma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67959" cy="20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Multi-colored discharge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Thick, pasty (like toothpaste)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White, green, greenish-brown 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serosanguinous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Intermittent, no pattern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Bilaterally from multiple ducts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 itching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Drawing or pulling (burning) sensation</a:t>
            </a:r>
          </a:p>
        </p:txBody>
      </p:sp>
    </p:spTree>
    <p:extLst>
      <p:ext uri="{BB962C8B-B14F-4D97-AF65-F5344CB8AC3E}">
        <p14:creationId xmlns:p14="http://schemas.microsoft.com/office/powerpoint/2010/main" val="29336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Dried Secretions from Mammary Duct Ectasia</a:t>
            </a:r>
            <a:endParaRPr lang="en-US" dirty="0"/>
          </a:p>
        </p:txBody>
      </p:sp>
      <p:pic>
        <p:nvPicPr>
          <p:cNvPr id="3174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43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Yellow Breast Discharge</a:t>
            </a:r>
            <a:br>
              <a:rPr lang="en-US" dirty="0" smtClean="0"/>
            </a:br>
            <a:r>
              <a:rPr lang="en-US" dirty="0" smtClean="0"/>
              <a:t>Duct Ectasia</a:t>
            </a:r>
            <a:endParaRPr lang="en-US" dirty="0"/>
          </a:p>
        </p:txBody>
      </p:sp>
      <p:pic>
        <p:nvPicPr>
          <p:cNvPr id="3277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479630" cy="46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Multi-colored </a:t>
            </a:r>
            <a:r>
              <a:rPr lang="en-US" smtClean="0"/>
              <a:t>Breast Discharge</a:t>
            </a:r>
            <a:endParaRPr lang="en-US"/>
          </a:p>
        </p:txBody>
      </p:sp>
      <p:pic>
        <p:nvPicPr>
          <p:cNvPr id="3379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200800" cy="455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for occult blood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Mammogram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Sonogram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Excision of ducts if mass present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follow-up</a:t>
            </a:r>
          </a:p>
        </p:txBody>
      </p:sp>
    </p:spTree>
    <p:extLst>
      <p:ext uri="{BB962C8B-B14F-4D97-AF65-F5344CB8AC3E}">
        <p14:creationId xmlns:p14="http://schemas.microsoft.com/office/powerpoint/2010/main" val="27731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infection when bacteria enter the breast via the nipple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Ducts infected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stagnates in lobules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during lactation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Penicillin resistant staphylococcus common cause</a:t>
            </a:r>
          </a:p>
        </p:txBody>
      </p:sp>
    </p:spTree>
    <p:extLst>
      <p:ext uri="{BB962C8B-B14F-4D97-AF65-F5344CB8AC3E}">
        <p14:creationId xmlns:p14="http://schemas.microsoft.com/office/powerpoint/2010/main" val="41758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880" algn="l" rtl="0">
              <a:buFont typeface="Arial" panose="020B0604020202020204" pitchFamily="34" charset="0"/>
              <a:buChar char="•"/>
            </a:pPr>
            <a:r>
              <a:rPr lang="en-US" dirty="0" smtClean="0"/>
              <a:t>Treatment</a:t>
            </a:r>
            <a:endParaRPr lang="en-US" dirty="0"/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Antibiotics</a:t>
            </a:r>
            <a:endParaRPr lang="en-US" dirty="0"/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Continue breast feeding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Close follow-up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Puerperal Mastitis</a:t>
            </a:r>
            <a:endParaRPr lang="en-US" dirty="0"/>
          </a:p>
        </p:txBody>
      </p:sp>
      <p:pic>
        <p:nvPicPr>
          <p:cNvPr id="102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67813"/>
            <a:ext cx="6836164" cy="3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Puerperal Mastitis</a:t>
            </a:r>
            <a:br>
              <a:rPr lang="en-US" dirty="0" smtClean="0"/>
            </a:br>
            <a:r>
              <a:rPr lang="en-US" dirty="0" smtClean="0"/>
              <a:t>Left Breast</a:t>
            </a:r>
            <a:endParaRPr lang="en-US" dirty="0"/>
          </a:p>
        </p:txBody>
      </p:sp>
      <p:pic>
        <p:nvPicPr>
          <p:cNvPr id="205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624736" cy="40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>
            <a:normAutofit/>
          </a:bodyPr>
          <a:lstStyle/>
          <a:p>
            <a:pPr marL="137160" indent="0" algn="l" rtl="0">
              <a:buNone/>
            </a:pPr>
            <a:r>
              <a:rPr lang="en-US" sz="2400" b="1" dirty="0" smtClean="0"/>
              <a:t>Axillary lymph nodes defined by</a:t>
            </a:r>
            <a:br>
              <a:rPr lang="en-US" sz="2400" b="1" dirty="0" smtClean="0"/>
            </a:br>
            <a:r>
              <a:rPr lang="en-US" sz="2400" b="1" dirty="0" smtClean="0"/>
              <a:t>pectoralis minor muscle:</a:t>
            </a:r>
          </a:p>
          <a:p>
            <a:pPr marL="137160" indent="0" algn="l" rtl="0">
              <a:buNone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Level 1 – lateral</a:t>
            </a:r>
            <a:b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Level 2 – posterior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Level 3 – medial</a:t>
            </a:r>
          </a:p>
          <a:p>
            <a:pPr marL="137160" indent="0" algn="l" rtl="0">
              <a:buNone/>
            </a:pPr>
            <a:r>
              <a:rPr lang="en-US" sz="2400" b="1" dirty="0" smtClean="0"/>
              <a:t>Long Thoracic Nerve</a:t>
            </a:r>
            <a:endParaRPr lang="en-US" sz="2400" b="1" dirty="0"/>
          </a:p>
          <a:p>
            <a:pPr marL="137160" indent="0" algn="l" rtl="0">
              <a:buNone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Serratus anterior</a:t>
            </a:r>
          </a:p>
          <a:p>
            <a:pPr marL="137160" indent="0" algn="l" rtl="0">
              <a:buNone/>
            </a:pPr>
            <a:r>
              <a:rPr lang="en-US" sz="2400" b="1" dirty="0" smtClean="0"/>
              <a:t>Thoracodorsal Nerve</a:t>
            </a:r>
          </a:p>
          <a:p>
            <a:pPr marL="137160" indent="0" algn="l" rtl="0">
              <a:buNone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Latissimus Dorsi</a:t>
            </a:r>
          </a:p>
          <a:p>
            <a:pPr marL="137160" indent="0" algn="l" rtl="0">
              <a:buNone/>
            </a:pPr>
            <a:r>
              <a:rPr lang="en-US" sz="2400" b="1" dirty="0" smtClean="0"/>
              <a:t>Intercostalbrachial Nerve</a:t>
            </a:r>
          </a:p>
          <a:p>
            <a:pPr marL="137160" indent="0" algn="l" rtl="0">
              <a:buNone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Lateral cutaneous</a:t>
            </a:r>
            <a:b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- Sensory to medial arm &amp; axilla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960440" cy="42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Inflammatory Carcinoma</a:t>
            </a:r>
            <a:endParaRPr lang="en-US" dirty="0"/>
          </a:p>
        </p:txBody>
      </p:sp>
      <p:pic>
        <p:nvPicPr>
          <p:cNvPr id="307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704856" cy="32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0851" y="5759678"/>
            <a:ext cx="488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Erythema 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d’orange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7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and Symptoms of Mastitis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 discharge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Pus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Serum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Blood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Localized induration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</a:t>
            </a:r>
          </a:p>
        </p:txBody>
      </p:sp>
      <p:pic>
        <p:nvPicPr>
          <p:cNvPr id="409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664296" cy="32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8808" y="5172365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Abscess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Breast Abscess</a:t>
            </a:r>
            <a:endParaRPr lang="en-US" dirty="0"/>
          </a:p>
        </p:txBody>
      </p:sp>
      <p:pic>
        <p:nvPicPr>
          <p:cNvPr id="512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7924801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Non-Lactating Breast Abscess</a:t>
            </a:r>
            <a:endParaRPr lang="en-US" dirty="0"/>
          </a:p>
        </p:txBody>
      </p:sp>
      <p:pic>
        <p:nvPicPr>
          <p:cNvPr id="614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84776" cy="4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8154" y="5957357"/>
            <a:ext cx="543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Arrow points to inverted nipple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Abscess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880" algn="l" rtl="0">
              <a:buFont typeface="Arial" panose="020B0604020202020204" pitchFamily="34" charset="0"/>
              <a:buChar char="•"/>
            </a:pPr>
            <a:r>
              <a:rPr lang="en-US" dirty="0"/>
              <a:t>Treatment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/>
              <a:t>Antibiotics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Needle aspiration</a:t>
            </a:r>
          </a:p>
          <a:p>
            <a:pPr marL="1028700" lvl="1" indent="-342900" algn="l" rtl="0">
              <a:buFontTx/>
              <a:buChar char="-"/>
            </a:pPr>
            <a:r>
              <a:rPr lang="en-US" dirty="0" smtClean="0"/>
              <a:t>Incision and drainage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Draining Breast Abscess</a:t>
            </a:r>
            <a:endParaRPr lang="en-US" dirty="0"/>
          </a:p>
        </p:txBody>
      </p:sp>
      <p:pic>
        <p:nvPicPr>
          <p:cNvPr id="717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3161"/>
            <a:ext cx="6696744" cy="40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Abscess Drained under Local Anesthesia</a:t>
            </a:r>
            <a:endParaRPr lang="en-US" dirty="0"/>
          </a:p>
        </p:txBody>
      </p:sp>
      <p:pic>
        <p:nvPicPr>
          <p:cNvPr id="819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52728" cy="435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Puerperal Breast Abscess</a:t>
            </a:r>
            <a:endParaRPr lang="en-US" dirty="0"/>
          </a:p>
        </p:txBody>
      </p:sp>
      <p:pic>
        <p:nvPicPr>
          <p:cNvPr id="921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5170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083" y="4342344"/>
            <a:ext cx="214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treatment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4342344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treatment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453" y="4342344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anesthetic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1667" y="5373216"/>
            <a:ext cx="4924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Abscess occurred during lactation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0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Breast Abscess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941168"/>
            <a:ext cx="7931224" cy="1612816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– before management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– after recurrent aspiration and antibiotics</a:t>
            </a:r>
          </a:p>
        </p:txBody>
      </p:sp>
      <p:pic>
        <p:nvPicPr>
          <p:cNvPr id="1024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14474"/>
            <a:ext cx="6048672" cy="28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Necrosis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Trauma to breast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Surgery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Necrosis of adipose tissue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or mass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Usually non-mobile mass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Resolves over time without treatment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-may be excised</a:t>
            </a:r>
          </a:p>
        </p:txBody>
      </p:sp>
    </p:spTree>
    <p:extLst>
      <p:ext uri="{BB962C8B-B14F-4D97-AF65-F5344CB8AC3E}">
        <p14:creationId xmlns:p14="http://schemas.microsoft.com/office/powerpoint/2010/main" val="17597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Types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Glandular Tissue</a:t>
            </a:r>
            <a:r>
              <a:rPr lang="en-US" sz="3200" i="1" dirty="0" smtClean="0">
                <a:solidFill>
                  <a:srgbClr val="FFFF00"/>
                </a:solidFill>
              </a:rPr>
              <a:t/>
            </a:r>
            <a:br>
              <a:rPr lang="en-US" sz="3200" i="1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Milk producing tissue</a:t>
            </a:r>
            <a:endParaRPr lang="en-US" sz="3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 Tissue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Tissue</a:t>
            </a:r>
          </a:p>
        </p:txBody>
      </p:sp>
    </p:spTree>
    <p:extLst>
      <p:ext uri="{BB962C8B-B14F-4D97-AF65-F5344CB8AC3E}">
        <p14:creationId xmlns:p14="http://schemas.microsoft.com/office/powerpoint/2010/main" val="25489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Necrosis</a:t>
            </a:r>
          </a:p>
        </p:txBody>
      </p:sp>
      <p:pic>
        <p:nvPicPr>
          <p:cNvPr id="1126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04656" cy="40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2201" y="5934471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 Belt Trauma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1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Hematoma</a:t>
            </a:r>
            <a:endParaRPr lang="en-US" dirty="0"/>
          </a:p>
        </p:txBody>
      </p:sp>
      <p:pic>
        <p:nvPicPr>
          <p:cNvPr id="1229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80720" cy="431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Phylloides 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fibroadenoma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rapid growth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 potential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occurs in women aged 40+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Excision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Fibroadenoma</a:t>
            </a:r>
            <a:endParaRPr lang="en-US" dirty="0"/>
          </a:p>
        </p:txBody>
      </p:sp>
      <p:pic>
        <p:nvPicPr>
          <p:cNvPr id="1331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42" y="1484783"/>
            <a:ext cx="6032602" cy="39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66266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Surgery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5662664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Surgery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1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Section of </a:t>
            </a:r>
            <a:br>
              <a:rPr lang="en-US" dirty="0" smtClean="0"/>
            </a:br>
            <a:r>
              <a:rPr lang="en-US" dirty="0" smtClean="0"/>
              <a:t>Giant Fibroadenoma</a:t>
            </a:r>
            <a:endParaRPr lang="en-US" dirty="0"/>
          </a:p>
        </p:txBody>
      </p:sp>
      <p:pic>
        <p:nvPicPr>
          <p:cNvPr id="1433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54042"/>
            <a:ext cx="6170513" cy="39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Malignant Phylloides Tumor</a:t>
            </a:r>
            <a:endParaRPr lang="en-US" dirty="0"/>
          </a:p>
        </p:txBody>
      </p:sp>
      <p:pic>
        <p:nvPicPr>
          <p:cNvPr id="1536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54" y="1412776"/>
            <a:ext cx="5976664" cy="50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Left-Sided Gynecomastia</a:t>
            </a:r>
            <a:endParaRPr lang="en-US" dirty="0"/>
          </a:p>
        </p:txBody>
      </p:sp>
      <p:pic>
        <p:nvPicPr>
          <p:cNvPr id="1638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467425" cy="379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pre-puberty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Wait to see if it resolves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medication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 underlying illness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in families with genetic mutation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Colon,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42745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Diagnosis of Nipple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1152128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causes in non-pregnant women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78092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Intraductal papilloma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Fibrocystic changes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 ectasia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Hypothyroid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adenoma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0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0" y="-18506"/>
            <a:ext cx="9131041" cy="69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Anatomy of the Breast</a:t>
            </a:r>
            <a:endParaRPr lang="en-US" dirty="0"/>
          </a:p>
        </p:txBody>
      </p:sp>
      <p:pic>
        <p:nvPicPr>
          <p:cNvPr id="5122" name="Picture 2" descr="E:\Pictures\Captur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120680" cy="480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Usually bilateral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Multiple ducts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Non-spontaneous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Screen for phenothiazine use and stimulation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0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Physiological Breast Discharge</a:t>
            </a:r>
            <a:endParaRPr lang="en-US" dirty="0"/>
          </a:p>
        </p:txBody>
      </p:sp>
      <p:pic>
        <p:nvPicPr>
          <p:cNvPr id="1843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369273" cy="43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Pathologic discharge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Spontaneous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Unilateral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Single duct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Discolored discharge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7"/>
            <a:ext cx="3240360" cy="218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7629" y="4479503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Bloody discharge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9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Bloody Nipple Discharge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71" y="2132856"/>
            <a:ext cx="3820058" cy="3305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6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tool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of 40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reduction in mortality 15 – 25%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false positive rate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Densities and calcification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34930"/>
            <a:ext cx="3356992" cy="335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96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Macrocalcifications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Large white dots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Almost always non-cancerous and require no further follow-up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Microcalcifications</a:t>
            </a:r>
            <a:endParaRPr lang="en-US" dirty="0" smtClean="0"/>
          </a:p>
          <a:p>
            <a:pPr marL="585216" lvl="1" indent="0" algn="l" rtl="0">
              <a:buClr>
                <a:schemeClr val="accent5"/>
              </a:buCl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Very fine white specks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Usually non-cancerous but can sometimes be a sign of cancer</a:t>
            </a:r>
          </a:p>
          <a:p>
            <a:pPr marL="585216" lvl="1" indent="0" algn="l" rtl="0">
              <a:buClr>
                <a:schemeClr val="accent5"/>
              </a:buClr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Size, shape and pattern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85216" lvl="1" indent="0" algn="l" rtl="0">
              <a:buClr>
                <a:schemeClr val="accent5"/>
              </a:buCl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6275"/>
            <a:ext cx="8280920" cy="689031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5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1" y="116632"/>
            <a:ext cx="9167821" cy="66693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4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070234" cy="62646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2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25985"/>
              </p:ext>
            </p:extLst>
          </p:nvPr>
        </p:nvGraphicFramePr>
        <p:xfrm>
          <a:off x="539552" y="2060848"/>
          <a:ext cx="8229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6419056"/>
              </a:tblGrid>
              <a:tr h="64008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BI-RADS</a:t>
                      </a:r>
                    </a:p>
                    <a:p>
                      <a:pPr algn="ctr" rtl="0"/>
                      <a:r>
                        <a:rPr lang="en-US" dirty="0" smtClean="0"/>
                        <a:t>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Need additional imaging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Negative – routine in 1 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Benign finding – routine in 1 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Probably benign</a:t>
                      </a:r>
                      <a:r>
                        <a:rPr lang="en-US" baseline="0" dirty="0" smtClean="0"/>
                        <a:t> – 6 month follow-up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Suspicious abnormality – biopsy recommended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Highly suggestive of malignancy</a:t>
                      </a:r>
                      <a:r>
                        <a:rPr lang="en-US" baseline="0" dirty="0" smtClean="0"/>
                        <a:t> – appropriate action must be taken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1059</Words>
  <Application>Microsoft Office PowerPoint</Application>
  <PresentationFormat>On-screen Show (4:3)</PresentationFormat>
  <Paragraphs>413</Paragraphs>
  <Slides>117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9" baseType="lpstr">
      <vt:lpstr>Adobe Fangsong Std R</vt:lpstr>
      <vt:lpstr>Aharoni</vt:lpstr>
      <vt:lpstr>Arial</vt:lpstr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Breast disease</vt:lpstr>
      <vt:lpstr>Breast Modified Sebaceous Glands</vt:lpstr>
      <vt:lpstr>Breast Divisions 5 Segments</vt:lpstr>
      <vt:lpstr>External Anatomy of the Breast</vt:lpstr>
      <vt:lpstr>Montgomery’s Tubercles</vt:lpstr>
      <vt:lpstr>Terminal Lobular Unit and Branching Systems of Ducts</vt:lpstr>
      <vt:lpstr>Anatomy</vt:lpstr>
      <vt:lpstr>Tissue Types</vt:lpstr>
      <vt:lpstr>Internal Anatomy of the Breast</vt:lpstr>
      <vt:lpstr>Fibrous Tissue</vt:lpstr>
      <vt:lpstr>Fatty Tissue</vt:lpstr>
      <vt:lpstr>Chest Muscles</vt:lpstr>
      <vt:lpstr>Lymph Nodes</vt:lpstr>
      <vt:lpstr>Lymph Drainage of Breast</vt:lpstr>
      <vt:lpstr>Levels of Axillary Nodes</vt:lpstr>
      <vt:lpstr>Lymph Nodes</vt:lpstr>
      <vt:lpstr>Normal Variations of Breast</vt:lpstr>
      <vt:lpstr>Milk Lines Sites of Accessory Nipples and Breasts</vt:lpstr>
      <vt:lpstr>Accessory Beast Tissue</vt:lpstr>
      <vt:lpstr>Accessory Nipple</vt:lpstr>
      <vt:lpstr>Accessory Nipple and Bilateral Accessory Breasts</vt:lpstr>
      <vt:lpstr>Breast with Two Nipples</vt:lpstr>
      <vt:lpstr>Breast Hair</vt:lpstr>
      <vt:lpstr>Physiology of Breast</vt:lpstr>
      <vt:lpstr>Breast Asymmetry</vt:lpstr>
      <vt:lpstr>Breast Asymmetry</vt:lpstr>
      <vt:lpstr>Physiology of Breast</vt:lpstr>
      <vt:lpstr>Physiology of Breast</vt:lpstr>
      <vt:lpstr>Clinical Breast Exam</vt:lpstr>
      <vt:lpstr>Clinical Exam</vt:lpstr>
      <vt:lpstr>Inspect Both Breasts</vt:lpstr>
      <vt:lpstr>Skin Dimpling and Change in Contour</vt:lpstr>
      <vt:lpstr>Skin Dimpling Both Breasts Involution Due to Aging</vt:lpstr>
      <vt:lpstr>Skin Dimpling Breast Infection</vt:lpstr>
      <vt:lpstr>Skin Dimpling Previous Breast Surgery</vt:lpstr>
      <vt:lpstr>Inverted Nipple Since Puberty</vt:lpstr>
      <vt:lpstr>Palpate Axilla and Clavicular Nodes</vt:lpstr>
      <vt:lpstr>Breast Palpation</vt:lpstr>
      <vt:lpstr>Common Benign Breast Disorders</vt:lpstr>
      <vt:lpstr>Common Benign Breast Disorders</vt:lpstr>
      <vt:lpstr>Fibrocystic Changes</vt:lpstr>
      <vt:lpstr>Fibrocystic Disease</vt:lpstr>
      <vt:lpstr>Signs and Symptoms</vt:lpstr>
      <vt:lpstr>Signs and Symptoms</vt:lpstr>
      <vt:lpstr>Breast Mass</vt:lpstr>
      <vt:lpstr>Breast Mass</vt:lpstr>
      <vt:lpstr>Treatment</vt:lpstr>
      <vt:lpstr>Breast Pain</vt:lpstr>
      <vt:lpstr>Fibroadenoma</vt:lpstr>
      <vt:lpstr>Fibroadenoma</vt:lpstr>
      <vt:lpstr>Signs and Symptoms</vt:lpstr>
      <vt:lpstr>Mammogram Multiple Calcified Fibroadenomas</vt:lpstr>
      <vt:lpstr>Intraductal Papilloma</vt:lpstr>
      <vt:lpstr>Signs and Symptoms</vt:lpstr>
      <vt:lpstr>Bloody Breast Discharge</vt:lpstr>
      <vt:lpstr>Treatment</vt:lpstr>
      <vt:lpstr>Intraductal Papilloma</vt:lpstr>
      <vt:lpstr>Galactorrhea</vt:lpstr>
      <vt:lpstr>Mammary Duct Ectasia</vt:lpstr>
      <vt:lpstr>Mammary Duct Ectasia versus Breast Cancer</vt:lpstr>
      <vt:lpstr>Signs and symptoms</vt:lpstr>
      <vt:lpstr>Dried Secretions from Mammary Duct Ectasia</vt:lpstr>
      <vt:lpstr>Yellow Breast Discharge Duct Ectasia</vt:lpstr>
      <vt:lpstr>Multi-colored Breast Discharge</vt:lpstr>
      <vt:lpstr>Treatment</vt:lpstr>
      <vt:lpstr>Mastitis</vt:lpstr>
      <vt:lpstr>Mastitis</vt:lpstr>
      <vt:lpstr>Puerperal Mastitis</vt:lpstr>
      <vt:lpstr>Puerperal Mastitis Left Breast</vt:lpstr>
      <vt:lpstr>Inflammatory Carcinoma</vt:lpstr>
      <vt:lpstr>Signs and Symptoms of Mastitis</vt:lpstr>
      <vt:lpstr>Breast Abscess</vt:lpstr>
      <vt:lpstr>Non-Lactating Breast Abscess</vt:lpstr>
      <vt:lpstr>Breast Abscess</vt:lpstr>
      <vt:lpstr>Draining Breast Abscess</vt:lpstr>
      <vt:lpstr>Abscess Drained under Local Anesthesia</vt:lpstr>
      <vt:lpstr>Puerperal Breast Abscess</vt:lpstr>
      <vt:lpstr>Peripheral Breast Abscess</vt:lpstr>
      <vt:lpstr>Fat Necrosis</vt:lpstr>
      <vt:lpstr>Fat Necrosis</vt:lpstr>
      <vt:lpstr>Breast Hematoma</vt:lpstr>
      <vt:lpstr>Phylloides Tumor</vt:lpstr>
      <vt:lpstr>Giant Fibroadenoma</vt:lpstr>
      <vt:lpstr>Cross Section of  Giant Fibroadenoma</vt:lpstr>
      <vt:lpstr>Malignant Phylloides Tumor</vt:lpstr>
      <vt:lpstr>Left-Sided Gynecomastia</vt:lpstr>
      <vt:lpstr>Treatment</vt:lpstr>
      <vt:lpstr>Differential Diagnosis of Nipple Discharge</vt:lpstr>
      <vt:lpstr>PowerPoint Presentation</vt:lpstr>
      <vt:lpstr>Clinical Characteristic</vt:lpstr>
      <vt:lpstr>Physiological Breast Discharge</vt:lpstr>
      <vt:lpstr>Clinical Characteristic</vt:lpstr>
      <vt:lpstr>Bloody Nipple Discharge</vt:lpstr>
      <vt:lpstr>Mammography</vt:lpstr>
      <vt:lpstr>Calcification</vt:lpstr>
      <vt:lpstr>PowerPoint Presentation</vt:lpstr>
      <vt:lpstr>PowerPoint Presentation</vt:lpstr>
      <vt:lpstr>PowerPoint Presentation</vt:lpstr>
      <vt:lpstr>PowerPoint Presentation</vt:lpstr>
      <vt:lpstr>Ultrasound</vt:lpstr>
      <vt:lpstr>Ultrasound</vt:lpstr>
      <vt:lpstr>MRI</vt:lpstr>
      <vt:lpstr>Diagnosis</vt:lpstr>
      <vt:lpstr>Fine Needle Aspiration</vt:lpstr>
      <vt:lpstr>Core Needle Biopsy</vt:lpstr>
      <vt:lpstr>PowerPoint Presentation</vt:lpstr>
      <vt:lpstr>Large Core Biopsy</vt:lpstr>
      <vt:lpstr>PowerPoint Presentation</vt:lpstr>
      <vt:lpstr>Stereotactic Biopsy</vt:lpstr>
      <vt:lpstr>PowerPoint Presentation</vt:lpstr>
      <vt:lpstr>PowerPoint Presentation</vt:lpstr>
      <vt:lpstr>Excisional Biopsy</vt:lpstr>
      <vt:lpstr>Screening</vt:lpstr>
      <vt:lpstr>Genetics</vt:lpstr>
      <vt:lpstr>BRCA</vt:lpstr>
      <vt:lpstr>BRCA Management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</dc:creator>
  <cp:lastModifiedBy>Abdullah</cp:lastModifiedBy>
  <cp:revision>66</cp:revision>
  <dcterms:created xsi:type="dcterms:W3CDTF">2012-02-20T09:33:54Z</dcterms:created>
  <dcterms:modified xsi:type="dcterms:W3CDTF">2015-01-25T18:01:31Z</dcterms:modified>
</cp:coreProperties>
</file>