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89"/>
  </p:notesMasterIdLst>
  <p:sldIdLst>
    <p:sldId id="256" r:id="rId2"/>
    <p:sldId id="365" r:id="rId3"/>
    <p:sldId id="366" r:id="rId4"/>
    <p:sldId id="367" r:id="rId5"/>
    <p:sldId id="368" r:id="rId6"/>
    <p:sldId id="370" r:id="rId7"/>
    <p:sldId id="317" r:id="rId8"/>
    <p:sldId id="318" r:id="rId9"/>
    <p:sldId id="319" r:id="rId10"/>
    <p:sldId id="371" r:id="rId11"/>
    <p:sldId id="320" r:id="rId12"/>
    <p:sldId id="321" r:id="rId13"/>
    <p:sldId id="369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359" r:id="rId51"/>
    <p:sldId id="360" r:id="rId52"/>
    <p:sldId id="361" r:id="rId53"/>
    <p:sldId id="362" r:id="rId54"/>
    <p:sldId id="363" r:id="rId55"/>
    <p:sldId id="364" r:id="rId56"/>
    <p:sldId id="372" r:id="rId57"/>
    <p:sldId id="263" r:id="rId58"/>
    <p:sldId id="333" r:id="rId59"/>
    <p:sldId id="264" r:id="rId60"/>
    <p:sldId id="265" r:id="rId61"/>
    <p:sldId id="266" r:id="rId62"/>
    <p:sldId id="267" r:id="rId63"/>
    <p:sldId id="268" r:id="rId64"/>
    <p:sldId id="269" r:id="rId65"/>
    <p:sldId id="270" r:id="rId66"/>
    <p:sldId id="271" r:id="rId67"/>
    <p:sldId id="272" r:id="rId68"/>
    <p:sldId id="273" r:id="rId69"/>
    <p:sldId id="274" r:id="rId70"/>
    <p:sldId id="275" r:id="rId71"/>
    <p:sldId id="276" r:id="rId72"/>
    <p:sldId id="277" r:id="rId73"/>
    <p:sldId id="278" r:id="rId74"/>
    <p:sldId id="279" r:id="rId75"/>
    <p:sldId id="280" r:id="rId76"/>
    <p:sldId id="281" r:id="rId77"/>
    <p:sldId id="282" r:id="rId78"/>
    <p:sldId id="283" r:id="rId79"/>
    <p:sldId id="284" r:id="rId80"/>
    <p:sldId id="285" r:id="rId81"/>
    <p:sldId id="286" r:id="rId82"/>
    <p:sldId id="287" r:id="rId83"/>
    <p:sldId id="288" r:id="rId84"/>
    <p:sldId id="289" r:id="rId85"/>
    <p:sldId id="290" r:id="rId86"/>
    <p:sldId id="291" r:id="rId87"/>
    <p:sldId id="292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8C945-CAF5-3949-9C98-65241CF64E92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269E2-23F4-AD49-965B-02FD9684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03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7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8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1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9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2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0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0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9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8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1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1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7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9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3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4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5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6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Adrenal Gland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" charset="0"/>
              </a:rPr>
              <a:t>Dr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" charset="0"/>
              </a:rPr>
              <a:t> Awadh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" charset="0"/>
              </a:rPr>
              <a:t>Alqahtani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" charset="0"/>
              </a:rPr>
              <a:t>MD,MSc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" charset="0"/>
              </a:rPr>
              <a:t>, FRCSC(Surgery)FRCSC(Oncology),FICS 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" charset="0"/>
              </a:rPr>
              <a:t>Laparoscopic Bariatric Surgeon and Surgical Oncologist.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0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06-12_humoralcntrl_b_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228600"/>
            <a:ext cx="4824413" cy="63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8043863" y="6507163"/>
            <a:ext cx="10366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Figure 6.12b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169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Arial Black" charset="0"/>
              </a:rPr>
              <a:t>SUGAR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u="sng"/>
              <a:t>GLUCOCORTICOIDS</a:t>
            </a:r>
            <a:r>
              <a:rPr lang="en-US" b="1"/>
              <a:t> (regulate metabolism &amp; are critical in stress response)</a:t>
            </a:r>
          </a:p>
          <a:p>
            <a:pPr lvl="1">
              <a:lnSpc>
                <a:spcPct val="90000"/>
              </a:lnSpc>
            </a:pPr>
            <a:r>
              <a:rPr lang="en-US" b="1"/>
              <a:t>CORTISOL responsible for control and  &amp; metabolism of: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b="1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b="1"/>
              <a:t>a. CHO  (carbohydrates)</a:t>
            </a:r>
          </a:p>
          <a:p>
            <a:pPr lvl="2">
              <a:lnSpc>
                <a:spcPct val="90000"/>
              </a:lnSpc>
            </a:pPr>
            <a:endParaRPr lang="en-US" b="1"/>
          </a:p>
          <a:p>
            <a:pPr lvl="3">
              <a:lnSpc>
                <a:spcPct val="90000"/>
              </a:lnSpc>
            </a:pPr>
            <a:r>
              <a:rPr lang="en-US" sz="2400" b="1"/>
              <a:t>      amt. glucose formed</a:t>
            </a:r>
          </a:p>
          <a:p>
            <a:pPr lvl="3">
              <a:lnSpc>
                <a:spcPct val="90000"/>
              </a:lnSpc>
            </a:pPr>
            <a:r>
              <a:rPr lang="en-US" sz="2400" b="1"/>
              <a:t>      amt. glucose released</a:t>
            </a:r>
          </a:p>
        </p:txBody>
      </p:sp>
      <p:graphicFrame>
        <p:nvGraphicFramePr>
          <p:cNvPr id="717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186488" y="5334000"/>
          <a:ext cx="2271712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Microsoft ClipArt Gallery" r:id="rId3" imgW="4927320" imgH="2360520" progId="MS_ClipArt_Gallery">
                  <p:embed/>
                </p:oleObj>
              </mc:Choice>
              <mc:Fallback>
                <p:oleObj name="Microsoft ClipArt Gallery" r:id="rId3" imgW="4927320" imgH="236052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5334000"/>
                        <a:ext cx="2271712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2438400" y="5486400"/>
            <a:ext cx="381000" cy="533400"/>
          </a:xfrm>
          <a:prstGeom prst="up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2438400" y="4876800"/>
            <a:ext cx="381000" cy="533400"/>
          </a:xfrm>
          <a:prstGeom prst="up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52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noFill/>
          <a:ln/>
        </p:spPr>
        <p:txBody>
          <a:bodyPr/>
          <a:lstStyle/>
          <a:p>
            <a:r>
              <a:rPr lang="en-US" b="1">
                <a:latin typeface="Arial Black" charset="0"/>
              </a:rPr>
              <a:t>CORTISOL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77200" cy="4495800"/>
          </a:xfrm>
          <a:noFill/>
          <a:ln/>
        </p:spPr>
        <p:txBody>
          <a:bodyPr/>
          <a:lstStyle/>
          <a:p>
            <a:pPr>
              <a:buFont typeface="Monotype Sorts" charset="0"/>
              <a:buNone/>
            </a:pPr>
            <a:r>
              <a:rPr lang="en-US" b="1"/>
              <a:t>b. FATS-control of fat metabolism</a:t>
            </a:r>
          </a:p>
          <a:p>
            <a:pPr lvl="2"/>
            <a:r>
              <a:rPr lang="en-US" sz="2800" b="1"/>
              <a:t>stimulates fatty acid mobilization from adipose tissue</a:t>
            </a:r>
          </a:p>
          <a:p>
            <a:pPr lvl="2">
              <a:buFont typeface="Monotype Sorts" charset="0"/>
              <a:buNone/>
            </a:pPr>
            <a:endParaRPr lang="en-US" sz="2800" b="1"/>
          </a:p>
          <a:p>
            <a:pPr>
              <a:buFont typeface="Monotype Sorts" charset="0"/>
              <a:buNone/>
            </a:pPr>
            <a:r>
              <a:rPr lang="en-US" b="1"/>
              <a:t>c. PROTEINS-control of protein metabolism</a:t>
            </a:r>
          </a:p>
          <a:p>
            <a:pPr lvl="1"/>
            <a:r>
              <a:rPr lang="en-US" b="1"/>
              <a:t>stimulates protein synthesis in liver</a:t>
            </a:r>
          </a:p>
          <a:p>
            <a:pPr lvl="1"/>
            <a:r>
              <a:rPr lang="en-US" b="1"/>
              <a:t>protein breakdown in tissues</a:t>
            </a:r>
          </a:p>
          <a:p>
            <a:pPr lvl="1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3584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igure_21_15_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28600"/>
            <a:ext cx="5103813" cy="63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6553200" y="6507163"/>
            <a:ext cx="2514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1200">
                <a:latin typeface="Arial" charset="0"/>
              </a:rPr>
              <a:t>Figure 21.15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721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Arial Black" charset="0"/>
              </a:rPr>
              <a:t>SUGAR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4000" b="1"/>
              <a:t>Other fxs of Cortisol</a:t>
            </a:r>
            <a:endParaRPr lang="en-US" b="1"/>
          </a:p>
          <a:p>
            <a:pPr lvl="1"/>
            <a:r>
              <a:rPr lang="en-US" sz="3200" b="1"/>
              <a:t>        inflammatory and allergic 		      response</a:t>
            </a:r>
          </a:p>
          <a:p>
            <a:pPr lvl="1">
              <a:buFontTx/>
              <a:buNone/>
            </a:pPr>
            <a:endParaRPr lang="en-US" b="1"/>
          </a:p>
          <a:p>
            <a:pPr lvl="1"/>
            <a:r>
              <a:rPr lang="en-US" sz="3200" b="1"/>
              <a:t>        immune system therefore prone to infection</a:t>
            </a:r>
            <a:endParaRPr lang="en-US" sz="3200"/>
          </a:p>
          <a:p>
            <a:pPr lvl="2">
              <a:buFont typeface="Monotype Sorts" charset="0"/>
              <a:buNone/>
            </a:pPr>
            <a:endParaRPr lang="en-US" sz="3200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 rot="16200000" flipH="1">
            <a:off x="1524000" y="2901950"/>
            <a:ext cx="908050" cy="450850"/>
          </a:xfrm>
          <a:prstGeom prst="rightArrow">
            <a:avLst>
              <a:gd name="adj1" fmla="val 50000"/>
              <a:gd name="adj2" fmla="val 10071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1600200" y="3886200"/>
            <a:ext cx="533400" cy="990600"/>
          </a:xfrm>
          <a:prstGeom prst="downArrow">
            <a:avLst>
              <a:gd name="adj1" fmla="val 50000"/>
              <a:gd name="adj2" fmla="val 4642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54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800" b="1">
                <a:latin typeface="Arial Black" charset="0"/>
              </a:rPr>
              <a:t>SEX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/>
              <a:t>ANDROGENS</a:t>
            </a:r>
          </a:p>
          <a:p>
            <a:pPr lvl="1"/>
            <a:r>
              <a:rPr lang="en-US" b="1"/>
              <a:t>hormones which        male characteristics</a:t>
            </a:r>
            <a:endParaRPr lang="en-US"/>
          </a:p>
          <a:p>
            <a:pPr lvl="2"/>
            <a:r>
              <a:rPr lang="en-US" sz="3200" b="1"/>
              <a:t>release of</a:t>
            </a:r>
            <a:r>
              <a:rPr lang="en-US" sz="3200"/>
              <a:t> </a:t>
            </a:r>
            <a:r>
              <a:rPr lang="en-US" sz="3200" b="1"/>
              <a:t>testosterone</a:t>
            </a:r>
            <a:endParaRPr lang="en-US" sz="3200"/>
          </a:p>
          <a:p>
            <a:pPr lvl="2">
              <a:buFont typeface="Monotype Sorts" charset="0"/>
              <a:buNone/>
            </a:pPr>
            <a:endParaRPr lang="en-US"/>
          </a:p>
          <a:p>
            <a:r>
              <a:rPr lang="en-US" b="1"/>
              <a:t>Seen more in women than men</a:t>
            </a:r>
          </a:p>
        </p:txBody>
      </p:sp>
      <p:graphicFrame>
        <p:nvGraphicFramePr>
          <p:cNvPr id="10244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327400" y="4953000"/>
          <a:ext cx="24701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Microsoft ClipArt Gallery" r:id="rId3" imgW="4959000" imgH="2809800" progId="MS_ClipArt_Gallery">
                  <p:embed/>
                </p:oleObj>
              </mc:Choice>
              <mc:Fallback>
                <p:oleObj name="Microsoft ClipArt Gallery" r:id="rId3" imgW="4959000" imgH="28098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4953000"/>
                        <a:ext cx="24701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AutoShape 5"/>
          <p:cNvSpPr>
            <a:spLocks noChangeArrowheads="1"/>
          </p:cNvSpPr>
          <p:nvPr/>
        </p:nvSpPr>
        <p:spPr bwMode="auto">
          <a:xfrm rot="16200000">
            <a:off x="3641457" y="1866900"/>
            <a:ext cx="977900" cy="444500"/>
          </a:xfrm>
          <a:prstGeom prst="rightArrow">
            <a:avLst>
              <a:gd name="adj1" fmla="val 50000"/>
              <a:gd name="adj2" fmla="val 11001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64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5715000"/>
          </a:xfrm>
          <a:noFill/>
          <a:ln/>
        </p:spPr>
        <p:txBody>
          <a:bodyPr/>
          <a:lstStyle/>
          <a:p>
            <a:r>
              <a:rPr lang="en-US" b="1">
                <a:latin typeface="Arial Black" charset="0"/>
              </a:rPr>
              <a:t>RELEASE OF GLUCOCORTICOIDS IS   CONTROLLED BY ______</a:t>
            </a:r>
            <a:r>
              <a:rPr lang="en-US"/>
              <a:t/>
            </a:r>
            <a:br>
              <a:rPr lang="en-US"/>
            </a:br>
            <a:endParaRPr lang="en-US" b="1"/>
          </a:p>
        </p:txBody>
      </p:sp>
      <p:graphicFrame>
        <p:nvGraphicFramePr>
          <p:cNvPr id="11267" name="Object 3">
            <a:hlinkClick r:id="" action="ppaction://ole?verb=0"/>
          </p:cNvPr>
          <p:cNvGraphicFramePr>
            <a:graphicFrameLocks noGrp="1"/>
          </p:cNvGraphicFramePr>
          <p:nvPr>
            <p:ph type="subTitle" idx="1"/>
          </p:nvPr>
        </p:nvGraphicFramePr>
        <p:xfrm>
          <a:off x="3657600" y="4114800"/>
          <a:ext cx="1447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Microsoft ClipArt Gallery" r:id="rId3" imgW="3038400" imgH="3403440" progId="MS_ClipArt_Gallery">
                  <p:embed/>
                </p:oleObj>
              </mc:Choice>
              <mc:Fallback>
                <p:oleObj name="Microsoft ClipArt Gallery" r:id="rId3" imgW="3038400" imgH="340344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114800"/>
                        <a:ext cx="14478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  <a:ext uri="{FAA26D3D-D897-4be2-8F04-BA451C77F1D7}">
                          <ma14:placeholderFlag xmlns:ma14="http://schemas.microsoft.com/office/mac/drawingml/2011/main" xmlns="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4419600" y="2597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4419600" y="32829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343400" y="3968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4419600" y="46545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4448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20574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b="1">
                <a:latin typeface="Lithograph" charset="0"/>
              </a:rPr>
              <a:t>LET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Lithograph" charset="0"/>
              </a:rPr>
              <a:t>S LOOK AT ACTH</a:t>
            </a:r>
            <a:br>
              <a:rPr lang="en-US" b="1">
                <a:latin typeface="Lithograph" charset="0"/>
              </a:rPr>
            </a:br>
            <a:r>
              <a:rPr lang="en-US" b="1">
                <a:latin typeface="Lithograph" charset="0"/>
              </a:rPr>
              <a:t>(adrenocorticotropic Hormone)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962400"/>
          </a:xfrm>
          <a:noFill/>
          <a:ln/>
        </p:spPr>
        <p:txBody>
          <a:bodyPr/>
          <a:lstStyle/>
          <a:p>
            <a:r>
              <a:rPr lang="en-US" b="1"/>
              <a:t>Produced in anterior pituitary gland</a:t>
            </a:r>
          </a:p>
          <a:p>
            <a:pPr>
              <a:buFont typeface="Monotype Sorts" charset="0"/>
              <a:buNone/>
            </a:pPr>
            <a:endParaRPr lang="en-US" b="1"/>
          </a:p>
        </p:txBody>
      </p:sp>
      <p:graphicFrame>
        <p:nvGraphicFramePr>
          <p:cNvPr id="1229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2976563" y="3108325"/>
          <a:ext cx="3028950" cy="339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Microsoft ClipArt Gallery" r:id="rId3" imgW="3038400" imgH="3403440" progId="MS_ClipArt_Gallery">
                  <p:embed/>
                </p:oleObj>
              </mc:Choice>
              <mc:Fallback>
                <p:oleObj name="Microsoft ClipArt Gallery" r:id="rId3" imgW="3038400" imgH="340344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563" y="3108325"/>
                        <a:ext cx="3028950" cy="339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7857810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Arial Black" charset="0"/>
              </a:rPr>
              <a:t>ACTH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Circulating levels of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b="1"/>
              <a:t>	cortisol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         </a:t>
            </a:r>
            <a:r>
              <a:rPr lang="en-US" b="1"/>
              <a:t>levels cause stimulation of ACTH</a:t>
            </a:r>
            <a:endParaRPr lang="en-US"/>
          </a:p>
          <a:p>
            <a:pPr lvl="1">
              <a:lnSpc>
                <a:spcPct val="90000"/>
              </a:lnSpc>
              <a:buFontTx/>
              <a:buNone/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         </a:t>
            </a:r>
            <a:r>
              <a:rPr lang="en-US" b="1"/>
              <a:t>levels cause dec. release of ACTH</a:t>
            </a:r>
            <a:endParaRPr lang="en-US"/>
          </a:p>
          <a:p>
            <a:pPr lvl="1">
              <a:lnSpc>
                <a:spcPct val="90000"/>
              </a:lnSpc>
              <a:buFontTx/>
              <a:buNone/>
            </a:pPr>
            <a:endParaRPr lang="en-US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think tank:  What type of feedback mechanism is this??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 rot="16200000" flipH="1">
            <a:off x="1492250" y="3244850"/>
            <a:ext cx="825500" cy="444500"/>
          </a:xfrm>
          <a:prstGeom prst="rightArrow">
            <a:avLst>
              <a:gd name="adj1" fmla="val 50000"/>
              <a:gd name="adj2" fmla="val 9286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 rot="16200000">
            <a:off x="1416050" y="4159250"/>
            <a:ext cx="825500" cy="444500"/>
          </a:xfrm>
          <a:prstGeom prst="rightArrow">
            <a:avLst>
              <a:gd name="adj1" fmla="val 50000"/>
              <a:gd name="adj2" fmla="val 9286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7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Rockwell" charset="0"/>
              </a:rPr>
              <a:t>AFFECTED BY: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/>
              <a:t>Individual  biorhythms</a:t>
            </a:r>
            <a:endParaRPr lang="en-US"/>
          </a:p>
          <a:p>
            <a:pPr lvl="1"/>
            <a:r>
              <a:rPr lang="en-US"/>
              <a:t>ACTH LEVELS ARE HIGHEST 2 HOURS BEFORE AND JUST AFTER AWAKENING.</a:t>
            </a:r>
          </a:p>
          <a:p>
            <a:pPr lvl="1"/>
            <a:r>
              <a:rPr lang="en-US"/>
              <a:t>usually  5AM - 7AM</a:t>
            </a:r>
          </a:p>
          <a:p>
            <a:pPr lvl="1"/>
            <a:r>
              <a:rPr lang="en-US"/>
              <a:t>these gradually decrease rest of day	</a:t>
            </a:r>
          </a:p>
          <a:p>
            <a:r>
              <a:rPr lang="en-US" b="1"/>
              <a:t>Stress</a:t>
            </a:r>
            <a:r>
              <a:rPr lang="en-US"/>
              <a:t>-        cortisol production and secretion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rot="16200000">
            <a:off x="2635250" y="4997450"/>
            <a:ext cx="596900" cy="520700"/>
          </a:xfrm>
          <a:prstGeom prst="rightArrow">
            <a:avLst>
              <a:gd name="adj1" fmla="val 50000"/>
              <a:gd name="adj2" fmla="val 5732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4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791528" y="644160"/>
            <a:ext cx="6523671" cy="1361937"/>
          </a:xfrm>
        </p:spPr>
        <p:txBody>
          <a:bodyPr/>
          <a:lstStyle/>
          <a:p>
            <a:r>
              <a:rPr lang="en-US" dirty="0" smtClean="0"/>
              <a:t>Adrenal Glands</a:t>
            </a:r>
            <a:endParaRPr lang="en-US" dirty="0"/>
          </a:p>
        </p:txBody>
      </p:sp>
      <p:sp>
        <p:nvSpPr>
          <p:cNvPr id="53251" name="Content Placeholder 2"/>
          <p:cNvSpPr>
            <a:spLocks noGrp="1"/>
          </p:cNvSpPr>
          <p:nvPr>
            <p:ph idx="4294967295"/>
          </p:nvPr>
        </p:nvSpPr>
        <p:spPr>
          <a:xfrm>
            <a:off x="0" y="2770188"/>
            <a:ext cx="7315200" cy="3538537"/>
          </a:xfrm>
        </p:spPr>
        <p:txBody>
          <a:bodyPr/>
          <a:lstStyle/>
          <a:p>
            <a:r>
              <a:rPr lang="en-US" dirty="0"/>
              <a:t>Divided into two parts; each with separate functions</a:t>
            </a:r>
          </a:p>
          <a:p>
            <a:r>
              <a:rPr lang="en-US" dirty="0" smtClean="0"/>
              <a:t>Adrenal </a:t>
            </a:r>
            <a:r>
              <a:rPr lang="en-US" dirty="0"/>
              <a:t>Cortex</a:t>
            </a:r>
          </a:p>
          <a:p>
            <a:r>
              <a:rPr lang="en-US" dirty="0" smtClean="0"/>
              <a:t>Adrenal </a:t>
            </a:r>
            <a:r>
              <a:rPr lang="en-US" dirty="0"/>
              <a:t>Medulla</a:t>
            </a:r>
          </a:p>
        </p:txBody>
      </p:sp>
      <p:pic>
        <p:nvPicPr>
          <p:cNvPr id="53252" name="Picture 5" descr="15-12_AdrenalGland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7" r="69354" b="19350"/>
          <a:stretch>
            <a:fillRect/>
          </a:stretch>
        </p:blipFill>
        <p:spPr bwMode="auto">
          <a:xfrm>
            <a:off x="6019301" y="2514600"/>
            <a:ext cx="2819899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653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Arial Black" charset="0"/>
              </a:rPr>
              <a:t>ADRENAL MEDULLA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/>
              <a:t>Fight or flight</a:t>
            </a:r>
          </a:p>
          <a:p>
            <a:r>
              <a:rPr lang="en-US" b="1"/>
              <a:t>What is released by the adrenal medulla?</a:t>
            </a:r>
          </a:p>
        </p:txBody>
      </p:sp>
      <p:graphicFrame>
        <p:nvGraphicFramePr>
          <p:cNvPr id="15364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435350" y="3352800"/>
          <a:ext cx="3459163" cy="233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Microsoft ClipArt Gallery" r:id="rId3" imgW="4662360" imgH="3152520" progId="MS_ClipArt_Gallery">
                  <p:embed/>
                </p:oleObj>
              </mc:Choice>
              <mc:Fallback>
                <p:oleObj name="Microsoft ClipArt Gallery" r:id="rId3" imgW="4662360" imgH="315252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350" y="3352800"/>
                        <a:ext cx="3459163" cy="233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3923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b="1">
                <a:latin typeface="Arial Black" charset="0"/>
              </a:rPr>
              <a:t>CATECHOLAMINE RELEASE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Epinephrine</a:t>
            </a:r>
          </a:p>
          <a:p>
            <a:r>
              <a:rPr lang="en-US"/>
              <a:t>Norepinephrine</a:t>
            </a:r>
          </a:p>
          <a:p>
            <a:pPr>
              <a:buFont typeface="Monotype Sorts" charset="0"/>
              <a:buNone/>
            </a:pPr>
            <a:endParaRPr lang="en-US"/>
          </a:p>
        </p:txBody>
      </p:sp>
      <p:graphicFrame>
        <p:nvGraphicFramePr>
          <p:cNvPr id="1638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4648200" y="2514600"/>
          <a:ext cx="2116138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Microsoft ClipArt Gallery" r:id="rId3" imgW="2833560" imgH="3693960" progId="MS_ClipArt_Gallery">
                  <p:embed/>
                </p:oleObj>
              </mc:Choice>
              <mc:Fallback>
                <p:oleObj name="Microsoft ClipArt Gallery" r:id="rId3" imgW="2833560" imgH="369396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14600"/>
                        <a:ext cx="2116138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528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6764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b="1">
                <a:latin typeface="Arial Black" charset="0"/>
              </a:rPr>
              <a:t>HYPER AND HYPOFUNCTION ADRENAL CORTEX HORMONES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  <a:noFill/>
          <a:ln/>
        </p:spPr>
        <p:txBody>
          <a:bodyPr/>
          <a:lstStyle/>
          <a:p>
            <a:pPr>
              <a:buFont typeface="Monotype Sorts" charset="0"/>
              <a:buNone/>
            </a:pPr>
            <a:endParaRPr lang="en-US" sz="3600" b="1"/>
          </a:p>
          <a:p>
            <a:r>
              <a:rPr lang="en-US" sz="3600" b="1"/>
              <a:t>Too much</a:t>
            </a:r>
          </a:p>
          <a:p>
            <a:pPr>
              <a:buFont typeface="Monotype Sorts" charset="0"/>
              <a:buNone/>
            </a:pPr>
            <a:endParaRPr lang="en-US" sz="3600" b="1"/>
          </a:p>
          <a:p>
            <a:pPr>
              <a:buFont typeface="Monotype Sorts" charset="0"/>
              <a:buNone/>
            </a:pPr>
            <a:endParaRPr lang="en-US" sz="3600" b="1"/>
          </a:p>
          <a:p>
            <a:r>
              <a:rPr lang="en-US" sz="3600" b="1"/>
              <a:t>Too little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 rot="16200000" flipH="1">
            <a:off x="5911850" y="4083050"/>
            <a:ext cx="1587500" cy="1358900"/>
          </a:xfrm>
          <a:prstGeom prst="rightArrow">
            <a:avLst>
              <a:gd name="adj1" fmla="val 50000"/>
              <a:gd name="adj2" fmla="val 5841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 rot="16200000">
            <a:off x="6026150" y="2292350"/>
            <a:ext cx="1358900" cy="13589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91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981200"/>
          </a:xfrm>
          <a:noFill/>
          <a:ln/>
        </p:spPr>
        <p:txBody>
          <a:bodyPr/>
          <a:lstStyle/>
          <a:p>
            <a:r>
              <a:rPr lang="en-US" b="1">
                <a:latin typeface="Arial Black" charset="0"/>
              </a:rPr>
              <a:t>I.  CUSHING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Arial Black" charset="0"/>
              </a:rPr>
              <a:t>S DISEASE</a:t>
            </a:r>
            <a:br>
              <a:rPr lang="en-US" b="1">
                <a:latin typeface="Arial Black" charset="0"/>
              </a:rPr>
            </a:br>
            <a:r>
              <a:rPr lang="en-US" b="1">
                <a:latin typeface="Arial Black" charset="0"/>
              </a:rPr>
              <a:t>(TOO MUCH CORTISOL!)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772400" cy="3200400"/>
          </a:xfrm>
          <a:noFill/>
          <a:ln/>
        </p:spPr>
        <p:txBody>
          <a:bodyPr/>
          <a:lstStyle/>
          <a:p>
            <a:r>
              <a:rPr lang="en-US"/>
              <a:t>      secretion of cortisol from adrenal cortex</a:t>
            </a:r>
          </a:p>
          <a:p>
            <a:r>
              <a:rPr lang="en-US"/>
              <a:t>4X more frequent in females</a:t>
            </a:r>
          </a:p>
          <a:p>
            <a:r>
              <a:rPr lang="en-US"/>
              <a:t>Usually occurs at 35-50 </a:t>
            </a:r>
          </a:p>
          <a:p>
            <a:pPr>
              <a:buFont typeface="Monotype Sorts" charset="0"/>
              <a:buNone/>
            </a:pPr>
            <a:r>
              <a:rPr lang="en-US"/>
              <a:t>    years of age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 rot="16200000">
            <a:off x="1149350" y="2978150"/>
            <a:ext cx="596900" cy="444500"/>
          </a:xfrm>
          <a:prstGeom prst="rightArrow">
            <a:avLst>
              <a:gd name="adj1" fmla="val 50000"/>
              <a:gd name="adj2" fmla="val 6714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61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6324600" y="3581400"/>
          <a:ext cx="1447800" cy="326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Microsoft ClipArt Gallery" r:id="rId3" imgW="1346040" imgH="4518000" progId="MS_ClipArt_Gallery">
                  <p:embed/>
                </p:oleObj>
              </mc:Choice>
              <mc:Fallback>
                <p:oleObj name="Microsoft ClipArt Gallery" r:id="rId3" imgW="1346040" imgH="45180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581400"/>
                        <a:ext cx="1447800" cy="326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1476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b="1">
                <a:latin typeface="Arial Black" charset="0"/>
              </a:rPr>
              <a:t>ETIOLOGY</a:t>
            </a:r>
            <a:br>
              <a:rPr lang="en-US" b="1">
                <a:latin typeface="Arial Black" charset="0"/>
              </a:rPr>
            </a:br>
            <a:r>
              <a:rPr lang="en-US" b="1">
                <a:latin typeface="Arial Black" charset="0"/>
              </a:rPr>
              <a:t>Cushing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Arial Black" charset="0"/>
              </a:rPr>
              <a:t>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/>
              <a:t>Primary-tumor on the adrenal cortex</a:t>
            </a:r>
          </a:p>
          <a:p>
            <a:r>
              <a:rPr lang="en-US" b="1"/>
              <a:t>Secondary-tumor on the anterior pituitary gland</a:t>
            </a:r>
          </a:p>
          <a:p>
            <a:r>
              <a:rPr lang="en-US" b="1"/>
              <a:t>Ectopic ACTH secreting tumor (lung, pancreas)</a:t>
            </a:r>
          </a:p>
          <a:p>
            <a:r>
              <a:rPr lang="en-US" b="1"/>
              <a:t>Iatrogenic-Steroid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497982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en-US" b="1"/>
              <a:t>    </a:t>
            </a:r>
            <a:r>
              <a:rPr lang="en-US" b="1">
                <a:latin typeface="Arial Black" charset="0"/>
              </a:rPr>
              <a:t>SIGNS &amp; SYMPTOMS</a:t>
            </a:r>
            <a:br>
              <a:rPr lang="en-US" b="1">
                <a:latin typeface="Arial Black" charset="0"/>
              </a:rPr>
            </a:br>
            <a:r>
              <a:rPr lang="en-US" b="1">
                <a:latin typeface="Arial Black" charset="0"/>
              </a:rPr>
              <a:t>            Cushing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Arial Black" charset="0"/>
              </a:rPr>
              <a:t>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600" b="1"/>
              <a:t>      protein catabolism</a:t>
            </a:r>
            <a:endParaRPr lang="en-US" b="1"/>
          </a:p>
          <a:p>
            <a:pPr lvl="1"/>
            <a:r>
              <a:rPr lang="en-US" b="1"/>
              <a:t>muscle wasting</a:t>
            </a:r>
          </a:p>
          <a:p>
            <a:pPr lvl="1">
              <a:buFontTx/>
              <a:buNone/>
            </a:pPr>
            <a:endParaRPr lang="en-US" b="1"/>
          </a:p>
          <a:p>
            <a:pPr lvl="1"/>
            <a:r>
              <a:rPr lang="en-US" b="1"/>
              <a:t>loss of collagen support</a:t>
            </a:r>
          </a:p>
          <a:p>
            <a:pPr lvl="2"/>
            <a:r>
              <a:rPr lang="en-US" b="1"/>
              <a:t>thin, fragile skin, bruises easily</a:t>
            </a:r>
          </a:p>
          <a:p>
            <a:pPr lvl="2"/>
            <a:endParaRPr lang="en-US" b="1"/>
          </a:p>
          <a:p>
            <a:pPr lvl="1"/>
            <a:r>
              <a:rPr lang="en-US" b="1"/>
              <a:t> poor wound healing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 rot="16200000">
            <a:off x="1149350" y="1911350"/>
            <a:ext cx="673100" cy="520700"/>
          </a:xfrm>
          <a:prstGeom prst="rightArrow">
            <a:avLst>
              <a:gd name="adj1" fmla="val 50000"/>
              <a:gd name="adj2" fmla="val 6464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88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b="1">
                <a:latin typeface="Arial Black" charset="0"/>
              </a:rPr>
              <a:t>SIGNS &amp; SYMPTOMS</a:t>
            </a:r>
            <a:br>
              <a:rPr lang="en-US" b="1">
                <a:latin typeface="Arial Black" charset="0"/>
              </a:rPr>
            </a:br>
            <a:r>
              <a:rPr lang="en-US" b="1">
                <a:latin typeface="Arial Black" charset="0"/>
              </a:rPr>
              <a:t>Cushing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Arial Black" charset="0"/>
              </a:rPr>
              <a:t>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      </a:t>
            </a:r>
            <a:r>
              <a:rPr lang="en-US" sz="3600" b="1"/>
              <a:t>s   in CHO metabolism</a:t>
            </a:r>
          </a:p>
          <a:p>
            <a:pPr lvl="1"/>
            <a:r>
              <a:rPr lang="en-US" sz="3200" b="1"/>
              <a:t>hyperglycemia</a:t>
            </a:r>
          </a:p>
          <a:p>
            <a:pPr lvl="1"/>
            <a:r>
              <a:rPr lang="en-US" sz="3200" b="1"/>
              <a:t>Can get diabetes-insulin can</a:t>
            </a:r>
            <a:r>
              <a:rPr lang="ja-JP" altLang="en-US" sz="3200" b="1">
                <a:latin typeface="Arial"/>
              </a:rPr>
              <a:t>’</a:t>
            </a:r>
            <a:r>
              <a:rPr lang="en-US" sz="3200" b="1"/>
              <a:t>t keep    up</a:t>
            </a:r>
          </a:p>
          <a:p>
            <a:pPr lvl="1"/>
            <a:r>
              <a:rPr lang="en-US" sz="3200" b="1"/>
              <a:t>Polyuria</a:t>
            </a:r>
          </a:p>
        </p:txBody>
      </p:sp>
      <p:graphicFrame>
        <p:nvGraphicFramePr>
          <p:cNvPr id="2253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362700" y="4495800"/>
          <a:ext cx="201295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Microsoft ClipArt Gallery" r:id="rId3" imgW="3290760" imgH="3290760" progId="MS_ClipArt_Gallery">
                  <p:embed/>
                </p:oleObj>
              </mc:Choice>
              <mc:Fallback>
                <p:oleObj name="Microsoft ClipArt Gallery" r:id="rId3" imgW="3290760" imgH="329076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2700" y="4495800"/>
                        <a:ext cx="201295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1301750" y="1911350"/>
            <a:ext cx="444500" cy="520700"/>
          </a:xfrm>
          <a:prstGeom prst="triangle">
            <a:avLst>
              <a:gd name="adj" fmla="val 499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90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79" name="Picture 3" descr="C:\47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1975"/>
            <a:ext cx="4572000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0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b="1">
                <a:latin typeface="Arial Black" charset="0"/>
              </a:rPr>
              <a:t>SIGNS &amp; SYMPTOMS</a:t>
            </a:r>
            <a:br>
              <a:rPr lang="en-US" b="1">
                <a:latin typeface="Arial Black" charset="0"/>
              </a:rPr>
            </a:br>
            <a:r>
              <a:rPr lang="en-US" b="1">
                <a:latin typeface="Arial Black" charset="0"/>
              </a:rPr>
              <a:t>Cushing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Arial Black" charset="0"/>
              </a:rPr>
              <a:t>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      </a:t>
            </a:r>
            <a:r>
              <a:rPr lang="en-US" sz="4000" b="1"/>
              <a:t>s   in fat metabolism</a:t>
            </a:r>
          </a:p>
          <a:p>
            <a:pPr lvl="1"/>
            <a:r>
              <a:rPr lang="en-US" sz="3600" b="1"/>
              <a:t>truncal obesity</a:t>
            </a:r>
          </a:p>
          <a:p>
            <a:pPr lvl="1"/>
            <a:r>
              <a:rPr lang="en-US" sz="3600" b="1"/>
              <a:t>buffalo hump</a:t>
            </a:r>
          </a:p>
          <a:p>
            <a:pPr lvl="1"/>
            <a:r>
              <a:rPr lang="ja-JP" altLang="en-US" sz="3600" b="1">
                <a:latin typeface="Arial"/>
              </a:rPr>
              <a:t>“</a:t>
            </a:r>
            <a:r>
              <a:rPr lang="en-US" sz="3600" b="1"/>
              <a:t>moon face</a:t>
            </a:r>
            <a:r>
              <a:rPr lang="ja-JP" altLang="en-US" sz="3600" b="1">
                <a:latin typeface="Arial"/>
              </a:rPr>
              <a:t>”</a:t>
            </a:r>
            <a:endParaRPr lang="en-US" sz="3600" b="1"/>
          </a:p>
          <a:p>
            <a:pPr lvl="1"/>
            <a:r>
              <a:rPr lang="en-US" sz="3600" b="1"/>
              <a:t>      weight but      strength</a:t>
            </a: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1301750" y="1911350"/>
            <a:ext cx="368300" cy="520700"/>
          </a:xfrm>
          <a:prstGeom prst="triangle">
            <a:avLst>
              <a:gd name="adj" fmla="val 499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 rot="16200000">
            <a:off x="1568450" y="4768850"/>
            <a:ext cx="596900" cy="368300"/>
          </a:xfrm>
          <a:prstGeom prst="rightArrow">
            <a:avLst>
              <a:gd name="adj1" fmla="val 50000"/>
              <a:gd name="adj2" fmla="val 8104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 rot="16200000" flipH="1">
            <a:off x="4730750" y="4806950"/>
            <a:ext cx="596900" cy="292100"/>
          </a:xfrm>
          <a:prstGeom prst="rightArrow">
            <a:avLst>
              <a:gd name="adj1" fmla="val 50000"/>
              <a:gd name="adj2" fmla="val 10218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59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Arial Black" charset="0"/>
              </a:rPr>
              <a:t>SIGNS &amp; SYMPTOMS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        </a:t>
            </a:r>
            <a:r>
              <a:rPr lang="en-US" sz="3600" b="1"/>
              <a:t>immune response</a:t>
            </a:r>
          </a:p>
          <a:p>
            <a:pPr>
              <a:buFont typeface="Monotype Sorts" charset="0"/>
              <a:buNone/>
            </a:pPr>
            <a:endParaRPr lang="en-US"/>
          </a:p>
          <a:p>
            <a:pPr lvl="1"/>
            <a:r>
              <a:rPr lang="en-US" sz="3200" b="1"/>
              <a:t>More prone to infection</a:t>
            </a:r>
          </a:p>
          <a:p>
            <a:pPr lvl="1"/>
            <a:r>
              <a:rPr lang="en-US" sz="3200" b="1"/>
              <a:t>       resistance to stress</a:t>
            </a:r>
          </a:p>
          <a:p>
            <a:pPr lvl="1"/>
            <a:r>
              <a:rPr lang="en-US" sz="3200" b="1"/>
              <a:t>Death usually occurs from infection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 rot="16200000" flipH="1">
            <a:off x="736600" y="1676400"/>
            <a:ext cx="825500" cy="673100"/>
          </a:xfrm>
          <a:prstGeom prst="rightArrow">
            <a:avLst>
              <a:gd name="adj1" fmla="val 50000"/>
              <a:gd name="adj2" fmla="val 6132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 rot="16200000" flipH="1">
            <a:off x="1333501" y="3556000"/>
            <a:ext cx="673100" cy="368300"/>
          </a:xfrm>
          <a:prstGeom prst="rightArrow">
            <a:avLst>
              <a:gd name="adj1" fmla="val 50000"/>
              <a:gd name="adj2" fmla="val 9138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09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Adrenal Cortex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algn="r" eaLnBrk="0" hangingPunct="0"/>
            <a:r>
              <a:rPr lang="en-US" sz="1400" b="1"/>
              <a:t>Figure 25.9a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143000"/>
            <a:ext cx="5913437" cy="527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84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b="1">
                <a:latin typeface="Arial Black" charset="0"/>
              </a:rPr>
              <a:t>SIGNS AND SYMPTOMS</a:t>
            </a:r>
            <a:br>
              <a:rPr lang="en-US" b="1">
                <a:latin typeface="Arial Black" charset="0"/>
              </a:rPr>
            </a:br>
            <a:r>
              <a:rPr lang="en-US" b="1">
                <a:latin typeface="Arial Black" charset="0"/>
              </a:rPr>
              <a:t>Cushing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Arial Black" charset="0"/>
              </a:rPr>
              <a:t>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       </a:t>
            </a:r>
            <a:r>
              <a:rPr lang="en-US" sz="3600" b="1"/>
              <a:t>androgen secretion</a:t>
            </a:r>
            <a:endParaRPr lang="en-US" b="1"/>
          </a:p>
          <a:p>
            <a:pPr lvl="1"/>
            <a:r>
              <a:rPr lang="en-US" b="1"/>
              <a:t>excessive hair growth</a:t>
            </a:r>
          </a:p>
          <a:p>
            <a:pPr lvl="1"/>
            <a:r>
              <a:rPr lang="en-US" b="1"/>
              <a:t>acne</a:t>
            </a:r>
          </a:p>
          <a:p>
            <a:pPr lvl="1"/>
            <a:r>
              <a:rPr lang="en-US" b="1"/>
              <a:t>change in voice</a:t>
            </a:r>
          </a:p>
          <a:p>
            <a:pPr lvl="1"/>
            <a:r>
              <a:rPr lang="en-US" b="1"/>
              <a:t>receding hairline</a:t>
            </a:r>
          </a:p>
        </p:txBody>
      </p:sp>
      <p:graphicFrame>
        <p:nvGraphicFramePr>
          <p:cNvPr id="25604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5918200" y="2149475"/>
          <a:ext cx="3089275" cy="430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9" name="Microsoft ClipArt Gallery" r:id="rId3" imgW="3098520" imgH="4311360" progId="MS_ClipArt_Gallery">
                  <p:embed/>
                </p:oleObj>
              </mc:Choice>
              <mc:Fallback>
                <p:oleObj name="Microsoft ClipArt Gallery" r:id="rId3" imgW="3098520" imgH="431136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2149475"/>
                        <a:ext cx="3089275" cy="430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AutoShape 5"/>
          <p:cNvSpPr>
            <a:spLocks noChangeArrowheads="1"/>
          </p:cNvSpPr>
          <p:nvPr/>
        </p:nvSpPr>
        <p:spPr bwMode="auto">
          <a:xfrm rot="16200000">
            <a:off x="927100" y="1612900"/>
            <a:ext cx="596900" cy="5969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67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Arial Black" charset="0"/>
              </a:rPr>
              <a:t>SIGNS &amp; SYMPTOMS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724400"/>
          </a:xfrm>
          <a:noFill/>
          <a:ln/>
        </p:spPr>
        <p:txBody>
          <a:bodyPr/>
          <a:lstStyle/>
          <a:p>
            <a:r>
              <a:rPr lang="en-US"/>
              <a:t>       </a:t>
            </a:r>
            <a:r>
              <a:rPr lang="en-US" sz="3600" b="1"/>
              <a:t>mineralocorticoid activity</a:t>
            </a:r>
          </a:p>
          <a:p>
            <a:pPr lvl="1"/>
            <a:r>
              <a:rPr lang="en-US"/>
              <a:t>  ________ </a:t>
            </a:r>
            <a:r>
              <a:rPr lang="en-US" sz="3200"/>
              <a:t>retention</a:t>
            </a:r>
          </a:p>
          <a:p>
            <a:pPr>
              <a:buFont typeface="Monotype Sorts" charset="0"/>
              <a:buNone/>
            </a:pPr>
            <a:r>
              <a:rPr lang="en-US"/>
              <a:t>		_______  retention</a:t>
            </a:r>
          </a:p>
          <a:p>
            <a:pPr>
              <a:buFont typeface="Monotype Sorts" charset="0"/>
              <a:buNone/>
            </a:pPr>
            <a:endParaRPr lang="en-US"/>
          </a:p>
          <a:p>
            <a:pPr lvl="1"/>
            <a:r>
              <a:rPr lang="en-US"/>
              <a:t>         b.p. from ________</a:t>
            </a:r>
          </a:p>
        </p:txBody>
      </p:sp>
      <p:graphicFrame>
        <p:nvGraphicFramePr>
          <p:cNvPr id="2765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5826125" y="4289425"/>
          <a:ext cx="2195513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1" name="Microsoft ClipArt Gallery" r:id="rId3" imgW="4410000" imgH="3396960" progId="MS_ClipArt_Gallery">
                  <p:embed/>
                </p:oleObj>
              </mc:Choice>
              <mc:Fallback>
                <p:oleObj name="Microsoft ClipArt Gallery" r:id="rId3" imgW="4410000" imgH="339696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5" y="4289425"/>
                        <a:ext cx="2195513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885825" y="4724400"/>
          <a:ext cx="2476500" cy="166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2" name="Microsoft ClipArt Gallery" r:id="rId5" imgW="4074840" imgH="3375000" progId="MS_ClipArt_Gallery">
                  <p:embed/>
                </p:oleObj>
              </mc:Choice>
              <mc:Fallback>
                <p:oleObj name="Microsoft ClipArt Gallery" r:id="rId5" imgW="4074840" imgH="33750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4724400"/>
                        <a:ext cx="2476500" cy="166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AutoShape 6"/>
          <p:cNvSpPr>
            <a:spLocks noChangeArrowheads="1"/>
          </p:cNvSpPr>
          <p:nvPr/>
        </p:nvSpPr>
        <p:spPr bwMode="auto">
          <a:xfrm rot="16200000">
            <a:off x="1111250" y="2025650"/>
            <a:ext cx="749300" cy="368300"/>
          </a:xfrm>
          <a:prstGeom prst="rightArrow">
            <a:avLst>
              <a:gd name="adj1" fmla="val 50000"/>
              <a:gd name="adj2" fmla="val 10173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 rot="16200000">
            <a:off x="1450975" y="3959225"/>
            <a:ext cx="755650" cy="7620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86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733800"/>
          </a:xfrm>
          <a:noFill/>
          <a:ln/>
        </p:spPr>
        <p:txBody>
          <a:bodyPr/>
          <a:lstStyle/>
          <a:p>
            <a:r>
              <a:rPr lang="en-US" sz="3600" b="1"/>
              <a:t>Too much aldosterone secretion</a:t>
            </a:r>
          </a:p>
          <a:p>
            <a:r>
              <a:rPr lang="en-US" sz="3600" b="1"/>
              <a:t>Question:  What does 			   aldosterone do????</a:t>
            </a:r>
          </a:p>
          <a:p>
            <a:pPr>
              <a:buFont typeface="Monotype Sorts" charset="0"/>
              <a:buNone/>
            </a:pPr>
            <a:r>
              <a:rPr lang="en-US" sz="3600" b="1"/>
              <a:t>_____________________________</a:t>
            </a:r>
          </a:p>
          <a:p>
            <a:r>
              <a:rPr lang="en-US" sz="3600" b="1"/>
              <a:t>usually caused by adrenal tumor</a:t>
            </a:r>
          </a:p>
          <a:p>
            <a:pPr>
              <a:buFont typeface="Monotype Sorts" charset="0"/>
              <a:buNone/>
            </a:pPr>
            <a:endParaRPr lang="en-US" sz="3600" b="1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905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>
                <a:latin typeface="Arial Black" charset="0"/>
              </a:rPr>
              <a:t>II. HYPERALDOSTERONISM</a:t>
            </a:r>
            <a:br>
              <a:rPr lang="en-US">
                <a:latin typeface="Arial Black" charset="0"/>
              </a:rPr>
            </a:br>
            <a:r>
              <a:rPr lang="ja-JP" altLang="en-US" sz="4000" b="1">
                <a:latin typeface="Arial"/>
              </a:rPr>
              <a:t>“</a:t>
            </a:r>
            <a:r>
              <a:rPr lang="en-US" sz="4000" b="1">
                <a:latin typeface="Arial Black" charset="0"/>
              </a:rPr>
              <a:t>Conn</a:t>
            </a:r>
            <a:r>
              <a:rPr lang="ja-JP" altLang="en-US" sz="4000" b="1">
                <a:latin typeface="Arial"/>
              </a:rPr>
              <a:t>’</a:t>
            </a:r>
            <a:r>
              <a:rPr lang="en-US" sz="4000" b="1">
                <a:latin typeface="Arial Black" charset="0"/>
              </a:rPr>
              <a:t>s Syndrome</a:t>
            </a:r>
            <a:r>
              <a:rPr lang="ja-JP" altLang="en-US" sz="4000" b="1">
                <a:latin typeface="Arial"/>
              </a:rPr>
              <a:t>”</a:t>
            </a:r>
            <a:endParaRPr lang="en-US" sz="4000" b="1"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884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b="1"/>
              <a:t>SIGNS &amp; SYMPTOMS</a:t>
            </a:r>
            <a:br>
              <a:rPr lang="en-US" b="1"/>
            </a:br>
            <a:r>
              <a:rPr lang="en-US" b="1"/>
              <a:t>Hyperaldosteronism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600" b="1" dirty="0"/>
              <a:t>Na and water retention</a:t>
            </a:r>
          </a:p>
          <a:p>
            <a:pPr lvl="1"/>
            <a:r>
              <a:rPr lang="en-US" sz="3200" b="1" dirty="0"/>
              <a:t>H/A, HTN</a:t>
            </a:r>
          </a:p>
          <a:p>
            <a:r>
              <a:rPr lang="en-US" sz="3600" b="1" dirty="0"/>
              <a:t>     K+ (hypokalemia)</a:t>
            </a:r>
          </a:p>
          <a:p>
            <a:r>
              <a:rPr lang="en-US" sz="3600" b="1" dirty="0"/>
              <a:t>What is the normal serum K+ level???</a:t>
            </a:r>
          </a:p>
          <a:p>
            <a:r>
              <a:rPr lang="en-US" sz="3600" b="1" dirty="0"/>
              <a:t>Usually no edema</a:t>
            </a:r>
          </a:p>
          <a:p>
            <a:pPr>
              <a:buFont typeface="Monotype Sorts" charset="0"/>
              <a:buNone/>
            </a:pPr>
            <a:endParaRPr lang="en-US" sz="3600" b="1" dirty="0"/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 rot="16200000" flipH="1">
            <a:off x="625475" y="2908300"/>
            <a:ext cx="603250" cy="444500"/>
          </a:xfrm>
          <a:prstGeom prst="rightArrow">
            <a:avLst>
              <a:gd name="adj1" fmla="val 50000"/>
              <a:gd name="adj2" fmla="val 6786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32918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b="1">
                <a:latin typeface="Arial" charset="0"/>
              </a:rPr>
              <a:t>DIAGNOSIS-Hyperaldosteronism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lang="en-US" sz="3200"/>
              <a:t>      </a:t>
            </a:r>
            <a:r>
              <a:rPr lang="en-US" sz="3200" b="1"/>
              <a:t>urinary K</a:t>
            </a:r>
          </a:p>
          <a:p>
            <a:pPr>
              <a:buFont typeface="Monotype Sorts" charset="0"/>
              <a:buNone/>
            </a:pPr>
            <a:endParaRPr lang="en-US" sz="3200" b="1"/>
          </a:p>
          <a:p>
            <a:r>
              <a:rPr lang="en-US" sz="3200" b="1"/>
              <a:t>         plasma aldosterone levels with low plasma renin levels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981200"/>
            <a:ext cx="3810000" cy="4114800"/>
          </a:xfrm>
          <a:noFill/>
          <a:ln/>
        </p:spPr>
        <p:txBody>
          <a:bodyPr/>
          <a:lstStyle/>
          <a:p>
            <a:pPr>
              <a:buFont typeface="Monotype Sorts" charset="0"/>
              <a:buNone/>
            </a:pPr>
            <a:endParaRPr lang="en-US" sz="3200"/>
          </a:p>
          <a:p>
            <a:r>
              <a:rPr lang="en-US" sz="3200" b="1"/>
              <a:t>CT scan</a:t>
            </a:r>
          </a:p>
          <a:p>
            <a:r>
              <a:rPr lang="en-US" sz="3200" b="1"/>
              <a:t>EKG changes</a:t>
            </a:r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1143000" y="2819400"/>
            <a:ext cx="685800" cy="914400"/>
          </a:xfrm>
          <a:prstGeom prst="up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1143000" y="1676400"/>
            <a:ext cx="609600" cy="914400"/>
          </a:xfrm>
          <a:prstGeom prst="up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83503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b="1">
                <a:latin typeface="Arial Black" charset="0"/>
              </a:rPr>
              <a:t>ADRENALECTOMY</a:t>
            </a:r>
            <a:br>
              <a:rPr lang="en-US" b="1">
                <a:latin typeface="Arial Black" charset="0"/>
              </a:rPr>
            </a:br>
            <a:r>
              <a:rPr lang="en-US" b="1">
                <a:latin typeface="Arial Black" charset="0"/>
              </a:rPr>
              <a:t>PRE-OP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3600" b="1"/>
          </a:p>
          <a:p>
            <a:r>
              <a:rPr lang="en-US" sz="3600" b="1"/>
              <a:t>Stabilize hormonally</a:t>
            </a:r>
          </a:p>
          <a:p>
            <a:r>
              <a:rPr lang="en-US" sz="3600" b="1"/>
              <a:t>Correct fluid and electrolytes</a:t>
            </a:r>
          </a:p>
          <a:p>
            <a:r>
              <a:rPr lang="en-US" sz="3600" b="1"/>
              <a:t>Cortisol PM before surgery, AM of surgery and during OR.</a:t>
            </a:r>
          </a:p>
          <a:p>
            <a:pPr>
              <a:buFont typeface="Monotype Sorts" charset="0"/>
              <a:buNone/>
            </a:pP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44077742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>
                <a:latin typeface="Arial Black" charset="0"/>
              </a:rPr>
              <a:t>ADRENALECTOMY</a:t>
            </a:r>
            <a:br>
              <a:rPr lang="en-US">
                <a:latin typeface="Arial Black" charset="0"/>
              </a:rPr>
            </a:br>
            <a:r>
              <a:rPr lang="en-US">
                <a:latin typeface="Arial Black" charset="0"/>
              </a:rPr>
              <a:t>POST-OP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800" b="1"/>
              <a:t>ICU-What type of problems to expect??</a:t>
            </a:r>
          </a:p>
          <a:p>
            <a:r>
              <a:rPr lang="en-US" sz="2800" b="1"/>
              <a:t>IV cortisol for 24 hours</a:t>
            </a:r>
          </a:p>
          <a:p>
            <a:r>
              <a:rPr lang="en-US" sz="2800" b="1"/>
              <a:t>IM cortisol 2nd day</a:t>
            </a:r>
          </a:p>
          <a:p>
            <a:r>
              <a:rPr lang="en-US" sz="2800" b="1"/>
              <a:t>PO cortisol 3rd day</a:t>
            </a:r>
          </a:p>
          <a:p>
            <a:r>
              <a:rPr lang="en-US" sz="2800" b="1"/>
              <a:t>Poor wound healing</a:t>
            </a:r>
          </a:p>
          <a:p>
            <a:r>
              <a:rPr lang="en-US" sz="2800" b="1"/>
              <a:t>If unilateral- steroids weaned</a:t>
            </a:r>
          </a:p>
          <a:p>
            <a:pPr lvl="1"/>
            <a:r>
              <a:rPr lang="en-US" b="1"/>
              <a:t>other adrenal takes over 6-12 months</a:t>
            </a:r>
          </a:p>
        </p:txBody>
      </p:sp>
    </p:spTree>
    <p:extLst>
      <p:ext uri="{BB962C8B-B14F-4D97-AF65-F5344CB8AC3E}">
        <p14:creationId xmlns:p14="http://schemas.microsoft.com/office/powerpoint/2010/main" val="351862121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905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 </a:t>
            </a:r>
            <a:r>
              <a:rPr lang="en-US">
                <a:latin typeface="Arial Black" charset="0"/>
              </a:rPr>
              <a:t>ADDISON</a:t>
            </a:r>
            <a:r>
              <a:rPr lang="ja-JP" altLang="en-US">
                <a:latin typeface="Arial"/>
              </a:rPr>
              <a:t>’</a:t>
            </a:r>
            <a:r>
              <a:rPr lang="en-US">
                <a:latin typeface="Arial Black" charset="0"/>
              </a:rPr>
              <a:t>S DISEASE</a:t>
            </a:r>
            <a:r>
              <a:rPr lang="en-US"/>
              <a:t/>
            </a:r>
            <a:br>
              <a:rPr lang="en-US"/>
            </a:br>
            <a:r>
              <a:rPr lang="en-US">
                <a:latin typeface="Arial Black" charset="0"/>
              </a:rPr>
              <a:t>hypofunction of adrenal cortex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733800"/>
          </a:xfrm>
          <a:noFill/>
          <a:ln/>
        </p:spPr>
        <p:txBody>
          <a:bodyPr/>
          <a:lstStyle/>
          <a:p>
            <a:r>
              <a:rPr lang="en-US"/>
              <a:t>What hormones will you have too little of???</a:t>
            </a:r>
          </a:p>
          <a:p>
            <a:pPr>
              <a:buFont typeface="Monotype Sorts" charset="0"/>
              <a:buNone/>
            </a:pPr>
            <a:endParaRPr lang="en-US"/>
          </a:p>
          <a:p>
            <a:r>
              <a:rPr lang="en-US"/>
              <a:t>       glucocorticoids or _______</a:t>
            </a:r>
          </a:p>
          <a:p>
            <a:r>
              <a:rPr lang="en-US"/>
              <a:t>       mineralocorticoids or _______</a:t>
            </a:r>
          </a:p>
          <a:p>
            <a:r>
              <a:rPr lang="en-US"/>
              <a:t>       androgens or ____________</a:t>
            </a:r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 rot="16200000" flipH="1">
            <a:off x="1069975" y="3502025"/>
            <a:ext cx="831850" cy="533400"/>
          </a:xfrm>
          <a:prstGeom prst="rightArrow">
            <a:avLst>
              <a:gd name="adj1" fmla="val 50000"/>
              <a:gd name="adj2" fmla="val 7798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 rot="16200000" flipH="1">
            <a:off x="1149350" y="4273550"/>
            <a:ext cx="679450" cy="67945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1143000" y="5029200"/>
            <a:ext cx="609600" cy="685800"/>
          </a:xfrm>
          <a:prstGeom prst="downArrow">
            <a:avLst>
              <a:gd name="adj1" fmla="val 50000"/>
              <a:gd name="adj2" fmla="val 2812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44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Arial Black" charset="0"/>
              </a:rPr>
              <a:t>ETIOLOGY of Addison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Arial Black" charset="0"/>
              </a:rPr>
              <a:t>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600" b="1"/>
              <a:t>Idiopathic atrophy</a:t>
            </a:r>
          </a:p>
          <a:p>
            <a:pPr lvl="1"/>
            <a:r>
              <a:rPr lang="en-US" sz="3600" b="1"/>
              <a:t>autoimmune condition Antibodies attack against own adrenal cortex</a:t>
            </a:r>
          </a:p>
          <a:p>
            <a:pPr lvl="1"/>
            <a:r>
              <a:rPr lang="en-US" sz="3600" b="1"/>
              <a:t>90% of tissue destroyed</a:t>
            </a:r>
          </a:p>
        </p:txBody>
      </p:sp>
    </p:spTree>
    <p:extLst>
      <p:ext uri="{BB962C8B-B14F-4D97-AF65-F5344CB8AC3E}">
        <p14:creationId xmlns:p14="http://schemas.microsoft.com/office/powerpoint/2010/main" val="293152073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Arial Black" charset="0"/>
              </a:rPr>
              <a:t>ETIOLOGY of Addison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Arial Black" charset="0"/>
              </a:rPr>
              <a:t>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600" b="1"/>
              <a:t>TB/fungal infections (histoplasmosis)</a:t>
            </a:r>
          </a:p>
          <a:p>
            <a:pPr>
              <a:buFont typeface="Monotype Sorts" charset="0"/>
              <a:buNone/>
            </a:pPr>
            <a:endParaRPr lang="en-US" sz="3600" b="1"/>
          </a:p>
          <a:p>
            <a:r>
              <a:rPr lang="en-US" sz="3600" b="1"/>
              <a:t>Iatrogenic causes</a:t>
            </a:r>
          </a:p>
          <a:p>
            <a:pPr lvl="1"/>
            <a:r>
              <a:rPr lang="en-US" b="1"/>
              <a:t>adrenalectomy, chemo, anticoagulant tx</a:t>
            </a:r>
          </a:p>
          <a:p>
            <a:pPr lvl="1">
              <a:buFontTx/>
              <a:buNone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98322382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adrenal cort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17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b="1">
                <a:latin typeface="Arial Black" charset="0"/>
              </a:rPr>
              <a:t>SIGNS &amp; SYMPTOMS</a:t>
            </a:r>
            <a:br>
              <a:rPr lang="en-US" b="1">
                <a:latin typeface="Arial Black" charset="0"/>
              </a:rPr>
            </a:br>
            <a:r>
              <a:rPr lang="en-US" b="1">
                <a:latin typeface="Arial Black" charset="0"/>
              </a:rPr>
              <a:t>Addison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Arial Black" charset="0"/>
              </a:rPr>
              <a:t>s Disease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/>
              <a:t>fatigue, weight loss, anorexia</a:t>
            </a:r>
            <a:endParaRPr lang="en-US"/>
          </a:p>
          <a:p>
            <a:pPr lvl="1"/>
            <a:r>
              <a:rPr lang="en-US"/>
              <a:t>Why?  think of cortisol fx</a:t>
            </a:r>
          </a:p>
          <a:p>
            <a:r>
              <a:rPr lang="en-US" sz="2800" b="1"/>
              <a:t>Changes in skin pigment</a:t>
            </a:r>
          </a:p>
          <a:p>
            <a:pPr lvl="1"/>
            <a:r>
              <a:rPr lang="en-US"/>
              <a:t>small black freckles</a:t>
            </a:r>
          </a:p>
          <a:p>
            <a:pPr lvl="1"/>
            <a:r>
              <a:rPr lang="en-US"/>
              <a:t>    cortisol --    ACTH--     MSH</a:t>
            </a:r>
          </a:p>
          <a:p>
            <a:r>
              <a:rPr lang="en-US" sz="2800" b="1"/>
              <a:t>Muscular weakness</a:t>
            </a:r>
          </a:p>
          <a:p>
            <a:pPr lvl="1"/>
            <a:r>
              <a:rPr lang="en-US"/>
              <a:t>cortisol helps muscles maintain contraction</a:t>
            </a:r>
          </a:p>
          <a:p>
            <a:pPr lvl="1">
              <a:buFontTx/>
              <a:buNone/>
            </a:pPr>
            <a:r>
              <a:rPr lang="en-US"/>
              <a:t>   and avoid fatigue</a:t>
            </a:r>
          </a:p>
          <a:p>
            <a:pPr>
              <a:buFont typeface="Monotype Sorts" charset="0"/>
              <a:buNone/>
            </a:pPr>
            <a:endParaRPr lang="en-US" sz="2800"/>
          </a:p>
          <a:p>
            <a:pPr lvl="4"/>
            <a:endParaRPr lang="en-US" sz="2800"/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 rot="16200000" flipH="1">
            <a:off x="1530350" y="4273550"/>
            <a:ext cx="368300" cy="215900"/>
          </a:xfrm>
          <a:prstGeom prst="rightArrow">
            <a:avLst>
              <a:gd name="adj1" fmla="val 50000"/>
              <a:gd name="adj2" fmla="val 8530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 rot="16200000">
            <a:off x="3397250" y="42354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 rot="16200000">
            <a:off x="4997450" y="4235450"/>
            <a:ext cx="444500" cy="215900"/>
          </a:xfrm>
          <a:prstGeom prst="rightArrow">
            <a:avLst>
              <a:gd name="adj1" fmla="val 50000"/>
              <a:gd name="adj2" fmla="val 10295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1076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b="1">
                <a:latin typeface="Arial Black" charset="0"/>
              </a:rPr>
              <a:t>SIGNS &amp; SYMPTOMS Addison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Arial Black" charset="0"/>
              </a:rPr>
              <a:t>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/>
              <a:t>Fluid &amp; electrolyte imbalances</a:t>
            </a:r>
          </a:p>
          <a:p>
            <a:pPr lvl="1"/>
            <a:r>
              <a:rPr lang="en-US"/>
              <a:t>WHY???</a:t>
            </a:r>
          </a:p>
          <a:p>
            <a:r>
              <a:rPr lang="en-US"/>
              <a:t>       </a:t>
            </a:r>
            <a:r>
              <a:rPr lang="en-US" b="1"/>
              <a:t>b.p.</a:t>
            </a:r>
          </a:p>
          <a:p>
            <a:pPr lvl="1"/>
            <a:r>
              <a:rPr lang="en-US"/>
              <a:t>WHY???</a:t>
            </a:r>
          </a:p>
          <a:p>
            <a:r>
              <a:rPr lang="en-US" b="1"/>
              <a:t>Hyponatremia-why?</a:t>
            </a:r>
          </a:p>
          <a:p>
            <a:r>
              <a:rPr lang="en-US" b="1"/>
              <a:t>Hyperkalemia-why?</a:t>
            </a:r>
          </a:p>
          <a:p>
            <a:r>
              <a:rPr lang="en-US" b="1"/>
              <a:t>Hypoglycemia-why?</a:t>
            </a:r>
          </a:p>
          <a:p>
            <a:pPr lvl="1">
              <a:buFontTx/>
              <a:buNone/>
            </a:pPr>
            <a:endParaRPr lang="en-US" sz="3200" b="1"/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 rot="16200000" flipH="1">
            <a:off x="1073150" y="3054350"/>
            <a:ext cx="673100" cy="520700"/>
          </a:xfrm>
          <a:prstGeom prst="rightArrow">
            <a:avLst>
              <a:gd name="adj1" fmla="val 50000"/>
              <a:gd name="adj2" fmla="val 6464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58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b="1">
                <a:latin typeface="Arial Black" charset="0"/>
              </a:rPr>
              <a:t>SIGNS &amp; SYMPTOMS Addison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Arial Black" charset="0"/>
              </a:rPr>
              <a:t>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>
              <a:buFontTx/>
              <a:buNone/>
            </a:pPr>
            <a:endParaRPr lang="en-US"/>
          </a:p>
          <a:p>
            <a:r>
              <a:rPr lang="en-US"/>
              <a:t>     </a:t>
            </a:r>
            <a:r>
              <a:rPr lang="en-US" b="1"/>
              <a:t>androgens</a:t>
            </a:r>
          </a:p>
          <a:p>
            <a:pPr lvl="1"/>
            <a:r>
              <a:rPr lang="en-US"/>
              <a:t>hair loss,      sexual fx</a:t>
            </a:r>
          </a:p>
          <a:p>
            <a:r>
              <a:rPr lang="en-US" b="1"/>
              <a:t>mental disturbances</a:t>
            </a:r>
          </a:p>
          <a:p>
            <a:pPr lvl="1"/>
            <a:r>
              <a:rPr lang="en-US"/>
              <a:t>anxiety, irritability, etc.</a:t>
            </a:r>
          </a:p>
          <a:p>
            <a:r>
              <a:rPr lang="en-US" b="1"/>
              <a:t>salt craving-why?</a:t>
            </a:r>
          </a:p>
        </p:txBody>
      </p:sp>
      <p:graphicFrame>
        <p:nvGraphicFramePr>
          <p:cNvPr id="4915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5240338" y="4287838"/>
          <a:ext cx="1979612" cy="197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6" name="Microsoft ClipArt Gallery" r:id="rId3" imgW="4973400" imgH="4973400" progId="MS_ClipArt_Gallery">
                  <p:embed/>
                </p:oleObj>
              </mc:Choice>
              <mc:Fallback>
                <p:oleObj name="Microsoft ClipArt Gallery" r:id="rId3" imgW="4973400" imgH="49734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0338" y="4287838"/>
                        <a:ext cx="1979612" cy="197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AutoShape 5"/>
          <p:cNvSpPr>
            <a:spLocks noChangeArrowheads="1"/>
          </p:cNvSpPr>
          <p:nvPr/>
        </p:nvSpPr>
        <p:spPr bwMode="auto">
          <a:xfrm rot="16200000" flipH="1">
            <a:off x="1073150" y="2520950"/>
            <a:ext cx="596900" cy="292100"/>
          </a:xfrm>
          <a:prstGeom prst="rightArrow">
            <a:avLst>
              <a:gd name="adj1" fmla="val 50000"/>
              <a:gd name="adj2" fmla="val 10218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 rot="16200000" flipH="1">
            <a:off x="3054350" y="3206750"/>
            <a:ext cx="444500" cy="292100"/>
          </a:xfrm>
          <a:prstGeom prst="rightArrow">
            <a:avLst>
              <a:gd name="adj1" fmla="val 50000"/>
              <a:gd name="adj2" fmla="val 7609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672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Arial Black" charset="0"/>
              </a:rPr>
              <a:t>DIAGNOSIS-Addison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Arial Black" charset="0"/>
              </a:rPr>
              <a:t>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      </a:t>
            </a:r>
            <a:r>
              <a:rPr lang="en-US" sz="3600" b="1"/>
              <a:t>serum cortisol</a:t>
            </a:r>
          </a:p>
          <a:p>
            <a:r>
              <a:rPr lang="en-US" sz="3600" b="1"/>
              <a:t>      urinary 17-OHCS and 17 KS</a:t>
            </a:r>
          </a:p>
          <a:p>
            <a:r>
              <a:rPr lang="en-US" sz="3600" b="1"/>
              <a:t>      K,</a:t>
            </a:r>
          </a:p>
          <a:p>
            <a:r>
              <a:rPr lang="en-US" sz="3600" b="1"/>
              <a:t>      Na</a:t>
            </a:r>
          </a:p>
          <a:p>
            <a:pPr>
              <a:buFont typeface="Monotype Sorts" charset="0"/>
              <a:buNone/>
            </a:pPr>
            <a:endParaRPr lang="en-US" sz="3600" b="1"/>
          </a:p>
          <a:p>
            <a:r>
              <a:rPr lang="en-US" sz="3600" b="1"/>
              <a:t>      serum glucose</a:t>
            </a:r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 rot="16200000" flipH="1">
            <a:off x="1111250" y="2025650"/>
            <a:ext cx="596900" cy="368300"/>
          </a:xfrm>
          <a:prstGeom prst="rightArrow">
            <a:avLst>
              <a:gd name="adj1" fmla="val 50000"/>
              <a:gd name="adj2" fmla="val 8104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 rot="16200000" flipH="1">
            <a:off x="1187450" y="2711450"/>
            <a:ext cx="520700" cy="292100"/>
          </a:xfrm>
          <a:prstGeom prst="rightArrow">
            <a:avLst>
              <a:gd name="adj1" fmla="val 50000"/>
              <a:gd name="adj2" fmla="val 8913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 rot="16200000">
            <a:off x="1263650" y="3321050"/>
            <a:ext cx="444500" cy="215900"/>
          </a:xfrm>
          <a:prstGeom prst="rightArrow">
            <a:avLst>
              <a:gd name="adj1" fmla="val 50000"/>
              <a:gd name="adj2" fmla="val 10295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auto">
          <a:xfrm rot="16200000" flipH="1">
            <a:off x="1184275" y="4003675"/>
            <a:ext cx="609600" cy="374650"/>
          </a:xfrm>
          <a:prstGeom prst="rightArrow">
            <a:avLst>
              <a:gd name="adj1" fmla="val 50000"/>
              <a:gd name="adj2" fmla="val 8136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 rot="16200000" flipH="1">
            <a:off x="1108075" y="5070475"/>
            <a:ext cx="838200" cy="450850"/>
          </a:xfrm>
          <a:prstGeom prst="rightArrow">
            <a:avLst>
              <a:gd name="adj1" fmla="val 50000"/>
              <a:gd name="adj2" fmla="val 9296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1153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b="1">
                <a:latin typeface="Arial Black" charset="0"/>
              </a:rPr>
              <a:t>INTERVENTIONS</a:t>
            </a:r>
            <a:br>
              <a:rPr lang="en-US" b="1">
                <a:latin typeface="Arial Black" charset="0"/>
              </a:rPr>
            </a:br>
            <a:r>
              <a:rPr lang="en-US" b="1">
                <a:latin typeface="Arial Black" charset="0"/>
              </a:rPr>
              <a:t>Addison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Arial Black" charset="0"/>
              </a:rPr>
              <a:t>s Disease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/>
              <a:t>Life long hormone replacement</a:t>
            </a:r>
            <a:endParaRPr lang="en-US"/>
          </a:p>
          <a:p>
            <a:pPr lvl="1"/>
            <a:r>
              <a:rPr lang="en-US" sz="3200" b="1"/>
              <a:t>primary-need oral cortisone 20-25mgs in AM and 10-12mg in PM</a:t>
            </a:r>
          </a:p>
          <a:p>
            <a:pPr lvl="1"/>
            <a:r>
              <a:rPr lang="en-US" sz="3200" b="1"/>
              <a:t>change dose PRN for stress</a:t>
            </a:r>
          </a:p>
          <a:p>
            <a:pPr lvl="1"/>
            <a:r>
              <a:rPr lang="en-US" sz="3200" b="1"/>
              <a:t>also need mineralocorticoid-</a:t>
            </a:r>
            <a:r>
              <a:rPr lang="en-US" b="1"/>
              <a:t>(FLORINEF)</a:t>
            </a:r>
          </a:p>
          <a:p>
            <a:pPr lvl="1">
              <a:buFontTx/>
              <a:buNone/>
            </a:pPr>
            <a:endParaRPr lang="en-US" b="1"/>
          </a:p>
        </p:txBody>
      </p:sp>
      <p:graphicFrame>
        <p:nvGraphicFramePr>
          <p:cNvPr id="51204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7377113" y="4994275"/>
          <a:ext cx="620712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4" name="Microsoft ClipArt Gallery" r:id="rId3" imgW="2519280" imgH="4821120" progId="MS_ClipArt_Gallery">
                  <p:embed/>
                </p:oleObj>
              </mc:Choice>
              <mc:Fallback>
                <p:oleObj name="Microsoft ClipArt Gallery" r:id="rId3" imgW="2519280" imgH="482112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7113" y="4994275"/>
                        <a:ext cx="620712" cy="119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8235950" y="5715000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2963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Arial Black" charset="0"/>
              </a:rPr>
              <a:t>INTERVENTIONS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noFill/>
          <a:ln/>
        </p:spPr>
        <p:txBody>
          <a:bodyPr/>
          <a:lstStyle/>
          <a:p>
            <a:r>
              <a:rPr lang="en-US" sz="3600" b="1"/>
              <a:t>Salt food liberally</a:t>
            </a:r>
          </a:p>
          <a:p>
            <a:r>
              <a:rPr lang="en-US" sz="3600" b="1"/>
              <a:t>Do not fast or omit meals</a:t>
            </a:r>
          </a:p>
          <a:p>
            <a:r>
              <a:rPr lang="en-US" sz="3600" b="1"/>
              <a:t>Eat between meals and snack</a:t>
            </a:r>
          </a:p>
          <a:p>
            <a:r>
              <a:rPr lang="en-US" sz="3600" b="1"/>
              <a:t>Eat diet high in carbs and proteins</a:t>
            </a:r>
          </a:p>
          <a:p>
            <a:r>
              <a:rPr lang="en-US" sz="3600" b="1"/>
              <a:t>Wear medic-alert bracelet</a:t>
            </a:r>
          </a:p>
          <a:p>
            <a:r>
              <a:rPr lang="en-US" sz="3600" b="1"/>
              <a:t>kit of 100mg hydrocortisone IM</a:t>
            </a:r>
          </a:p>
        </p:txBody>
      </p:sp>
    </p:spTree>
    <p:extLst>
      <p:ext uri="{BB962C8B-B14F-4D97-AF65-F5344CB8AC3E}">
        <p14:creationId xmlns:p14="http://schemas.microsoft.com/office/powerpoint/2010/main" val="96572271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b="1">
                <a:latin typeface="Arial Black" charset="0"/>
              </a:rPr>
              <a:t>INTERVENTIONS</a:t>
            </a:r>
            <a:br>
              <a:rPr lang="en-US" b="1">
                <a:latin typeface="Arial Black" charset="0"/>
              </a:rPr>
            </a:br>
            <a:r>
              <a:rPr lang="en-US" b="1">
                <a:latin typeface="Arial Black" charset="0"/>
              </a:rPr>
              <a:t>Addison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Arial Black" charset="0"/>
              </a:rPr>
              <a:t>s Disease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600" b="1"/>
              <a:t>Keep parenteral glucocorticoids at home for injection during illness</a:t>
            </a:r>
            <a:endParaRPr lang="en-US" sz="3600"/>
          </a:p>
          <a:p>
            <a:r>
              <a:rPr lang="en-US" sz="3600" b="1"/>
              <a:t>Avoid infections/stress</a:t>
            </a:r>
          </a:p>
        </p:txBody>
      </p:sp>
      <p:graphicFrame>
        <p:nvGraphicFramePr>
          <p:cNvPr id="5325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2288" y="4318000"/>
          <a:ext cx="5094287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2" name="Microsoft ClipArt Gallery" r:id="rId3" imgW="5103720" imgH="1500120" progId="MS_ClipArt_Gallery">
                  <p:embed/>
                </p:oleObj>
              </mc:Choice>
              <mc:Fallback>
                <p:oleObj name="Microsoft ClipArt Gallery" r:id="rId3" imgW="5103720" imgH="150012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4318000"/>
                        <a:ext cx="5094287" cy="149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118143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b="1">
                <a:latin typeface="Arial Black" charset="0"/>
              </a:rPr>
              <a:t>COMPLICATIONS</a:t>
            </a:r>
            <a:br>
              <a:rPr lang="en-US" b="1">
                <a:latin typeface="Arial Black" charset="0"/>
              </a:rPr>
            </a:br>
            <a:r>
              <a:rPr lang="en-US" b="1">
                <a:latin typeface="Arial Black" charset="0"/>
              </a:rPr>
              <a:t>Addison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Arial Black" charset="0"/>
              </a:rPr>
              <a:t>s Disease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600" b="1"/>
              <a:t>Adrenal crisis</a:t>
            </a:r>
          </a:p>
          <a:p>
            <a:r>
              <a:rPr lang="en-US" sz="3600" b="1"/>
              <a:t>Electrolyte imbalance</a:t>
            </a:r>
          </a:p>
          <a:p>
            <a:r>
              <a:rPr lang="en-US" sz="3600" b="1"/>
              <a:t>Hypoglycemia</a:t>
            </a:r>
          </a:p>
        </p:txBody>
      </p:sp>
      <p:graphicFrame>
        <p:nvGraphicFramePr>
          <p:cNvPr id="5427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4843463" y="3182938"/>
          <a:ext cx="3562350" cy="299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6" name="Microsoft ClipArt Gallery" r:id="rId3" imgW="3571560" imgH="3008160" progId="MS_ClipArt_Gallery">
                  <p:embed/>
                </p:oleObj>
              </mc:Choice>
              <mc:Fallback>
                <p:oleObj name="Microsoft ClipArt Gallery" r:id="rId3" imgW="3571560" imgH="300816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463" y="3182938"/>
                        <a:ext cx="3562350" cy="299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069437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  </a:t>
            </a:r>
            <a:r>
              <a:rPr lang="en-US" b="1">
                <a:latin typeface="Arial" charset="0"/>
              </a:rPr>
              <a:t>PHEOCHROMOCYTOMA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/>
              <a:t>rare, benign tumor of the adrenal medulla</a:t>
            </a:r>
          </a:p>
          <a:p>
            <a:r>
              <a:rPr lang="en-US" b="1"/>
              <a:t>oh no...what are we going to see a hypersecretion of????</a:t>
            </a:r>
          </a:p>
        </p:txBody>
      </p:sp>
      <p:graphicFrame>
        <p:nvGraphicFramePr>
          <p:cNvPr id="60420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5715000" y="3962400"/>
          <a:ext cx="2133600" cy="316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0" name="Microsoft ClipArt Gallery" r:id="rId3" imgW="3663720" imgH="5667120" progId="MS_ClipArt_Gallery">
                  <p:embed/>
                </p:oleObj>
              </mc:Choice>
              <mc:Fallback>
                <p:oleObj name="Microsoft ClipArt Gallery" r:id="rId3" imgW="3663720" imgH="566712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962400"/>
                        <a:ext cx="2133600" cy="316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3833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Arial" charset="0"/>
              </a:rPr>
              <a:t>SIGNS AND SYMPTOMS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Hallmark is hypertension-200/150 or greater</a:t>
            </a:r>
          </a:p>
          <a:p>
            <a:r>
              <a:rPr lang="ja-JP" altLang="en-US">
                <a:latin typeface="Arial"/>
              </a:rPr>
              <a:t>“</a:t>
            </a:r>
            <a:r>
              <a:rPr lang="en-US"/>
              <a:t>Spells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	-paroxymal attacks</a:t>
            </a:r>
          </a:p>
          <a:p>
            <a:pPr lvl="1"/>
            <a:r>
              <a:rPr lang="en-US" sz="3200"/>
              <a:t>bladder distension,emotional distress, exposure to cold.</a:t>
            </a:r>
          </a:p>
          <a:p>
            <a:r>
              <a:rPr lang="en-US"/>
              <a:t> NE and Epinepherine released sporadically	</a:t>
            </a:r>
          </a:p>
        </p:txBody>
      </p:sp>
    </p:spTree>
    <p:extLst>
      <p:ext uri="{BB962C8B-B14F-4D97-AF65-F5344CB8AC3E}">
        <p14:creationId xmlns:p14="http://schemas.microsoft.com/office/powerpoint/2010/main" val="40535034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3600450"/>
            <a:ext cx="44450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84582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1225" indent="-4540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66838" indent="-3413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430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C.  The Adrenal Glands</a:t>
            </a:r>
          </a:p>
          <a:p>
            <a:pPr lvl="1">
              <a:spcBef>
                <a:spcPct val="50000"/>
              </a:spcBef>
              <a:buSzPct val="150000"/>
              <a:buFontTx/>
              <a:buChar char="•"/>
            </a:pPr>
            <a:r>
              <a:rPr lang="en-US">
                <a:latin typeface="Arial" charset="0"/>
              </a:rPr>
              <a:t>Adrenal medulla</a:t>
            </a:r>
          </a:p>
          <a:p>
            <a:pPr lvl="1">
              <a:spcBef>
                <a:spcPct val="50000"/>
              </a:spcBef>
              <a:buSzPct val="150000"/>
              <a:buFontTx/>
              <a:buChar char="•"/>
            </a:pPr>
            <a:r>
              <a:rPr lang="en-US">
                <a:latin typeface="Arial" charset="0"/>
              </a:rPr>
              <a:t>Adrenal cortex</a:t>
            </a:r>
          </a:p>
          <a:p>
            <a:pPr lvl="2">
              <a:lnSpc>
                <a:spcPct val="7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Three specific zones and each produces a specific class of steroid hormone</a:t>
            </a:r>
          </a:p>
          <a:p>
            <a:pPr lvl="2">
              <a:lnSpc>
                <a:spcPct val="7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	Zona glomerulosa – mineralocorticoids (</a:t>
            </a:r>
            <a:r>
              <a:rPr lang="en-US" sz="1800" b="1">
                <a:latin typeface="Arial" charset="0"/>
              </a:rPr>
              <a:t>Aldosterone</a:t>
            </a:r>
            <a:r>
              <a:rPr lang="en-US">
                <a:latin typeface="Arial" charset="0"/>
              </a:rPr>
              <a:t>)</a:t>
            </a:r>
          </a:p>
          <a:p>
            <a:pPr lvl="2">
              <a:lnSpc>
                <a:spcPct val="7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	Zona fasciculata – glucocorticoids ( </a:t>
            </a:r>
            <a:r>
              <a:rPr lang="en-US" sz="1800" b="1">
                <a:latin typeface="Arial" charset="0"/>
              </a:rPr>
              <a:t>Cortisole</a:t>
            </a:r>
            <a:r>
              <a:rPr lang="en-US" sz="1800">
                <a:latin typeface="Arial" charset="0"/>
              </a:rPr>
              <a:t> </a:t>
            </a:r>
            <a:r>
              <a:rPr lang="en-US">
                <a:latin typeface="Arial" charset="0"/>
              </a:rPr>
              <a:t>)</a:t>
            </a:r>
          </a:p>
          <a:p>
            <a:pPr lvl="2">
              <a:lnSpc>
                <a:spcPct val="7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	Zona reticularis - androgens</a:t>
            </a: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005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8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Arial" charset="0"/>
              </a:rPr>
              <a:t>SIGNS &amp; SYMPTOMS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/>
              <a:t>Deep breathing</a:t>
            </a:r>
          </a:p>
          <a:p>
            <a:r>
              <a:rPr lang="en-US" b="1"/>
              <a:t>Pounding heart</a:t>
            </a:r>
          </a:p>
          <a:p>
            <a:r>
              <a:rPr lang="en-US" b="1"/>
              <a:t>Headache</a:t>
            </a:r>
          </a:p>
          <a:p>
            <a:r>
              <a:rPr lang="en-US" b="1"/>
              <a:t>Moist cool hands &amp; feet</a:t>
            </a:r>
          </a:p>
          <a:p>
            <a:r>
              <a:rPr lang="en-US" b="1"/>
              <a:t>Visual disturbances</a:t>
            </a:r>
          </a:p>
        </p:txBody>
      </p:sp>
    </p:spTree>
    <p:extLst>
      <p:ext uri="{BB962C8B-B14F-4D97-AF65-F5344CB8AC3E}">
        <p14:creationId xmlns:p14="http://schemas.microsoft.com/office/powerpoint/2010/main" val="3678807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Arial" charset="0"/>
              </a:rPr>
              <a:t>DIAGNOSIS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/>
              <a:t>24 hour urine-VMA (metabolite of Epinepherine)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endParaRPr lang="en-US" sz="3600" b="1"/>
          </a:p>
          <a:p>
            <a:pPr>
              <a:lnSpc>
                <a:spcPct val="90000"/>
              </a:lnSpc>
            </a:pPr>
            <a:r>
              <a:rPr lang="en-US" sz="3600" b="1"/>
              <a:t>Plasma catecholamines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endParaRPr lang="en-US" sz="3600" b="1"/>
          </a:p>
          <a:p>
            <a:pPr>
              <a:lnSpc>
                <a:spcPct val="90000"/>
              </a:lnSpc>
            </a:pPr>
            <a:r>
              <a:rPr lang="en-US" sz="3600" b="1"/>
              <a:t>CT to locate tumor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212328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INTERVENTIONS-PRE-OP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/>
              <a:t>Adrenergic blocking agents</a:t>
            </a:r>
            <a:endParaRPr lang="en-US"/>
          </a:p>
          <a:p>
            <a:pPr lvl="1"/>
            <a:r>
              <a:rPr lang="en-US"/>
              <a:t>Minipress to     bp</a:t>
            </a:r>
          </a:p>
          <a:p>
            <a:r>
              <a:rPr lang="en-US" b="1"/>
              <a:t>Beta blocking agents</a:t>
            </a:r>
          </a:p>
          <a:p>
            <a:pPr lvl="1"/>
            <a:r>
              <a:rPr lang="en-US"/>
              <a:t>Inderal to      hr, b.p., &amp; force of contraction</a:t>
            </a:r>
          </a:p>
          <a:p>
            <a:r>
              <a:rPr lang="en-US" b="1"/>
              <a:t>Diet</a:t>
            </a:r>
            <a:endParaRPr lang="en-US"/>
          </a:p>
          <a:p>
            <a:pPr lvl="1"/>
            <a:r>
              <a:rPr lang="en-US"/>
              <a:t> high in vitamin, mineral,calorie, no caffeine</a:t>
            </a:r>
          </a:p>
          <a:p>
            <a:r>
              <a:rPr lang="en-US" b="1"/>
              <a:t>Sedatives </a:t>
            </a:r>
          </a:p>
          <a:p>
            <a:pPr>
              <a:buFont typeface="Monotype Sorts" charset="0"/>
              <a:buNone/>
            </a:pPr>
            <a:endParaRPr lang="en-US" b="1"/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 rot="16200000" flipH="1">
            <a:off x="3511550" y="2597150"/>
            <a:ext cx="444500" cy="292100"/>
          </a:xfrm>
          <a:prstGeom prst="rightArrow">
            <a:avLst>
              <a:gd name="adj1" fmla="val 50000"/>
              <a:gd name="adj2" fmla="val 7609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 rot="16200000" flipH="1">
            <a:off x="3092450" y="3778250"/>
            <a:ext cx="444500" cy="215900"/>
          </a:xfrm>
          <a:prstGeom prst="rightArrow">
            <a:avLst>
              <a:gd name="adj1" fmla="val 50000"/>
              <a:gd name="adj2" fmla="val 10295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279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INTERVENTIONS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4000" b="1"/>
              <a:t>Monitor b.p.</a:t>
            </a:r>
          </a:p>
          <a:p>
            <a:r>
              <a:rPr lang="en-US" sz="4000" b="1"/>
              <a:t>Eliminate attacks</a:t>
            </a:r>
          </a:p>
          <a:p>
            <a:r>
              <a:rPr lang="en-US" sz="4000" b="1"/>
              <a:t>If attack- complete bedrest and HOB 45 degrees</a:t>
            </a:r>
          </a:p>
        </p:txBody>
      </p:sp>
    </p:spTree>
    <p:extLst>
      <p:ext uri="{BB962C8B-B14F-4D97-AF65-F5344CB8AC3E}">
        <p14:creationId xmlns:p14="http://schemas.microsoft.com/office/powerpoint/2010/main" val="40624027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/>
        </p:spPr>
        <p:txBody>
          <a:bodyPr/>
          <a:lstStyle/>
          <a:p>
            <a:r>
              <a:rPr lang="en-US" b="1">
                <a:latin typeface="Rockwell" charset="0"/>
              </a:rPr>
              <a:t>DURING SURGERY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pPr marL="342900" indent="-342900"/>
            <a:r>
              <a:rPr lang="en-US" sz="3600" b="1"/>
              <a:t>GIVE REGITINE AND NIPRIDE TO PREVENT HYPERTENSIVE CRISIS</a:t>
            </a:r>
          </a:p>
        </p:txBody>
      </p:sp>
    </p:spTree>
    <p:extLst>
      <p:ext uri="{BB962C8B-B14F-4D97-AF65-F5344CB8AC3E}">
        <p14:creationId xmlns:p14="http://schemas.microsoft.com/office/powerpoint/2010/main" val="32014630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POST-OP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600" b="1"/>
              <a:t>b.p. may be     initially, BUT CAN BOTTOM OUT</a:t>
            </a:r>
          </a:p>
          <a:p>
            <a:r>
              <a:rPr lang="en-US" sz="3600" b="1"/>
              <a:t>Volume expanders</a:t>
            </a:r>
          </a:p>
          <a:p>
            <a:r>
              <a:rPr lang="en-US" sz="3600" b="1"/>
              <a:t>Vasopressors</a:t>
            </a:r>
          </a:p>
          <a:p>
            <a:r>
              <a:rPr lang="en-US" sz="3600" b="1"/>
              <a:t>Hourly I and O</a:t>
            </a:r>
          </a:p>
          <a:p>
            <a:r>
              <a:rPr lang="en-US" sz="3600" b="1"/>
              <a:t>Observe for hemorrhage</a:t>
            </a:r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 rot="16200000">
            <a:off x="3111720" y="1720849"/>
            <a:ext cx="520700" cy="381000"/>
          </a:xfrm>
          <a:prstGeom prst="rightArrow">
            <a:avLst>
              <a:gd name="adj1" fmla="val 50000"/>
              <a:gd name="adj2" fmla="val 6834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246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54988"/>
            <a:ext cx="6393834" cy="68801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A</a:t>
            </a:r>
            <a:r>
              <a:rPr lang="en-US" dirty="0" smtClean="0"/>
              <a:t>drenal </a:t>
            </a:r>
            <a:r>
              <a:rPr lang="en-US" dirty="0" err="1" smtClean="0"/>
              <a:t>incidentaloma</a:t>
            </a:r>
            <a:r>
              <a:rPr lang="en-US" dirty="0" smtClean="0"/>
              <a:t> </a:t>
            </a:r>
            <a:endParaRPr lang="th-TH" dirty="0">
              <a:solidFill>
                <a:srgbClr val="0000FF"/>
              </a:solidFill>
              <a:latin typeface="Berlin Sans FB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19953"/>
            <a:ext cx="8435975" cy="463323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r>
              <a:rPr lang="en-US" dirty="0">
                <a:latin typeface="Berlin Sans FB" charset="0"/>
              </a:rPr>
              <a:t>Mass lesion greater than 1 cm.</a:t>
            </a:r>
            <a:endParaRPr lang="th-TH" dirty="0">
              <a:latin typeface="Berlin Sans FB" charset="0"/>
            </a:endParaRPr>
          </a:p>
          <a:p>
            <a:r>
              <a:rPr lang="en-US" dirty="0" err="1">
                <a:solidFill>
                  <a:srgbClr val="FF3300"/>
                </a:solidFill>
                <a:latin typeface="Berlin Sans FB" charset="0"/>
              </a:rPr>
              <a:t>Serendipitiously</a:t>
            </a:r>
            <a:r>
              <a:rPr lang="en-US" dirty="0">
                <a:latin typeface="Berlin Sans FB" charset="0"/>
              </a:rPr>
              <a:t> discovered by radiologic examinations</a:t>
            </a:r>
          </a:p>
          <a:p>
            <a:r>
              <a:rPr lang="en-US" dirty="0">
                <a:latin typeface="Berlin Sans FB" charset="0"/>
              </a:rPr>
              <a:t>Such as : - Computed tomography (CT)</a:t>
            </a:r>
          </a:p>
          <a:p>
            <a:pPr>
              <a:buFontTx/>
              <a:buNone/>
            </a:pPr>
            <a:r>
              <a:rPr lang="en-US" dirty="0">
                <a:latin typeface="Berlin Sans FB" charset="0"/>
              </a:rPr>
              <a:t>                 </a:t>
            </a:r>
            <a:r>
              <a:rPr lang="th-TH" dirty="0">
                <a:latin typeface="Berlin Sans FB" charset="0"/>
              </a:rPr>
              <a:t> </a:t>
            </a:r>
            <a:r>
              <a:rPr lang="en-US" dirty="0">
                <a:latin typeface="Berlin Sans FB" charset="0"/>
              </a:rPr>
              <a:t> - Magnetic resonance imaging  (MRI)</a:t>
            </a:r>
          </a:p>
          <a:p>
            <a:r>
              <a:rPr lang="en-US" dirty="0">
                <a:solidFill>
                  <a:srgbClr val="990000"/>
                </a:solidFill>
                <a:latin typeface="Berlin Sans FB" charset="0"/>
              </a:rPr>
              <a:t>Two questions</a:t>
            </a:r>
            <a:r>
              <a:rPr lang="en-US" dirty="0">
                <a:latin typeface="Berlin Sans FB" charset="0"/>
              </a:rPr>
              <a:t> </a:t>
            </a:r>
          </a:p>
          <a:p>
            <a:pPr>
              <a:buFontTx/>
              <a:buNone/>
            </a:pPr>
            <a:r>
              <a:rPr lang="en-US" dirty="0">
                <a:latin typeface="Berlin Sans FB" charset="0"/>
              </a:rPr>
              <a:t>       -  Is it </a:t>
            </a:r>
            <a:r>
              <a:rPr lang="en-US" dirty="0">
                <a:solidFill>
                  <a:srgbClr val="FF3300"/>
                </a:solidFill>
                <a:latin typeface="Berlin Sans FB" charset="0"/>
              </a:rPr>
              <a:t>malignancy</a:t>
            </a:r>
            <a:r>
              <a:rPr lang="en-US" dirty="0">
                <a:latin typeface="Berlin Sans FB" charset="0"/>
              </a:rPr>
              <a:t> ?</a:t>
            </a:r>
          </a:p>
          <a:p>
            <a:pPr>
              <a:buFontTx/>
              <a:buNone/>
            </a:pPr>
            <a:r>
              <a:rPr lang="en-US" dirty="0">
                <a:latin typeface="Berlin Sans FB" charset="0"/>
              </a:rPr>
              <a:t>       -  Is it </a:t>
            </a:r>
            <a:r>
              <a:rPr lang="en-US" dirty="0">
                <a:solidFill>
                  <a:srgbClr val="FF3300"/>
                </a:solidFill>
                <a:latin typeface="Berlin Sans FB" charset="0"/>
              </a:rPr>
              <a:t>functioning</a:t>
            </a:r>
            <a:r>
              <a:rPr lang="en-US" dirty="0">
                <a:latin typeface="Berlin Sans FB" charset="0"/>
              </a:rPr>
              <a:t> ?</a:t>
            </a:r>
            <a:endParaRPr lang="th-TH" dirty="0">
              <a:latin typeface="Berlin Sans F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45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9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ts val="1500"/>
              </a:spcBef>
              <a:buClr>
                <a:srgbClr val="339933"/>
              </a:buClr>
              <a:tabLst>
                <a:tab pos="2743200" algn="l"/>
              </a:tabLst>
            </a:pPr>
            <a:r>
              <a:rPr lang="en-US" sz="400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Hormones of the Adrenal Cortex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r>
              <a:rPr lang="en-US" sz="1200" i="1">
                <a:solidFill>
                  <a:srgbClr val="000099"/>
                </a:solidFill>
                <a:latin typeface="Verdana" charset="0"/>
              </a:rPr>
              <a:t>Slide 9.28b</a:t>
            </a:r>
            <a:endParaRPr lang="en-US" sz="3600" b="1">
              <a:solidFill>
                <a:srgbClr val="FFC247"/>
              </a:solidFill>
              <a:latin typeface="Times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latin typeface="Times" charset="0"/>
              </a:rPr>
              <a:t>Copyright © 2003 Pearson Education, Inc. publishing as Benjamin Cummings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Times" charset="0"/>
            </a:endParaRP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"/>
          <a:stretch>
            <a:fillRect/>
          </a:stretch>
        </p:blipFill>
        <p:spPr bwMode="auto">
          <a:xfrm>
            <a:off x="1231900" y="1292225"/>
            <a:ext cx="6921500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219200" y="6049963"/>
            <a:ext cx="1181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latin typeface="Arial" charset="0"/>
              </a:rPr>
              <a:t>Figure 9.10</a:t>
            </a:r>
          </a:p>
        </p:txBody>
      </p:sp>
    </p:spTree>
    <p:extLst>
      <p:ext uri="{BB962C8B-B14F-4D97-AF65-F5344CB8AC3E}">
        <p14:creationId xmlns:p14="http://schemas.microsoft.com/office/powerpoint/2010/main" val="164800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5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859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298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856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351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050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77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755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358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32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Arial Black" charset="0"/>
              </a:rPr>
              <a:t>ADRENAL CORTEX</a:t>
            </a:r>
            <a:r>
              <a:rPr lang="en-US" b="1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/>
              <a:t>Salt</a:t>
            </a:r>
          </a:p>
          <a:p>
            <a:r>
              <a:rPr lang="en-US" b="1"/>
              <a:t>Sugar</a:t>
            </a:r>
          </a:p>
          <a:p>
            <a:r>
              <a:rPr lang="en-US" b="1"/>
              <a:t>Sex</a:t>
            </a:r>
          </a:p>
        </p:txBody>
      </p:sp>
      <p:graphicFrame>
        <p:nvGraphicFramePr>
          <p:cNvPr id="5124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2479675" y="4159250"/>
          <a:ext cx="1270000" cy="17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2" name="Microsoft ClipArt Gallery" r:id="rId3" imgW="2557440" imgH="3495600" progId="MS_ClipArt_Gallery">
                  <p:embed/>
                </p:oleObj>
              </mc:Choice>
              <mc:Fallback>
                <p:oleObj name="Microsoft ClipArt Gallery" r:id="rId3" imgW="2557440" imgH="34956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675" y="4159250"/>
                        <a:ext cx="1270000" cy="173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5384800" y="4740275"/>
          <a:ext cx="2470150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name="Microsoft ClipArt Gallery" r:id="rId5" imgW="4959000" imgH="2809800" progId="MS_ClipArt_Gallery">
                  <p:embed/>
                </p:oleObj>
              </mc:Choice>
              <mc:Fallback>
                <p:oleObj name="Microsoft ClipArt Gallery" r:id="rId5" imgW="4959000" imgH="28098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4740275"/>
                        <a:ext cx="2470150" cy="139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4249738" y="1849438"/>
          <a:ext cx="1979612" cy="197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4" name="Microsoft ClipArt Gallery" r:id="rId7" imgW="4973400" imgH="4973400" progId="MS_ClipArt_Gallery">
                  <p:embed/>
                </p:oleObj>
              </mc:Choice>
              <mc:Fallback>
                <p:oleObj name="Microsoft ClipArt Gallery" r:id="rId7" imgW="4973400" imgH="49734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738" y="1849438"/>
                        <a:ext cx="1979612" cy="197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3154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771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076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907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016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269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11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2067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448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1136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4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Arial Black" charset="0"/>
              </a:rPr>
              <a:t>SALT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458200" cy="4114800"/>
          </a:xfrm>
          <a:noFill/>
          <a:ln/>
        </p:spPr>
        <p:txBody>
          <a:bodyPr/>
          <a:lstStyle/>
          <a:p>
            <a:r>
              <a:rPr lang="en-US" b="1" u="sng"/>
              <a:t>Mineralocorticoids </a:t>
            </a:r>
            <a:r>
              <a:rPr lang="en-US" b="1"/>
              <a:t>(F &amp; E balance)</a:t>
            </a:r>
          </a:p>
          <a:p>
            <a:pPr lvl="1"/>
            <a:r>
              <a:rPr lang="en-US" b="1"/>
              <a:t>Aldosterone (renin from kidneys controls adrenal cortex production of aldosterone)</a:t>
            </a:r>
          </a:p>
          <a:p>
            <a:pPr lvl="2"/>
            <a:r>
              <a:rPr lang="en-US" sz="2800" b="1"/>
              <a:t>Na retention </a:t>
            </a:r>
          </a:p>
          <a:p>
            <a:pPr lvl="2"/>
            <a:r>
              <a:rPr lang="en-US" sz="2800" b="1"/>
              <a:t>Water retention</a:t>
            </a:r>
          </a:p>
          <a:p>
            <a:pPr lvl="2"/>
            <a:r>
              <a:rPr lang="en-US" sz="2800" b="1"/>
              <a:t>K excretion</a:t>
            </a:r>
          </a:p>
        </p:txBody>
      </p:sp>
      <p:graphicFrame>
        <p:nvGraphicFramePr>
          <p:cNvPr id="614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5638800" y="4038600"/>
          <a:ext cx="21510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Clip" r:id="rId3" imgW="3538440" imgH="3903480" progId="MS_ClipArt_Gallery.5">
                  <p:embed/>
                </p:oleObj>
              </mc:Choice>
              <mc:Fallback>
                <p:oleObj name="Clip" r:id="rId3" imgW="3538440" imgH="3903480" progId="MS_ClipArt_Gallery.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038600"/>
                        <a:ext cx="2151063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9938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206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7126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3127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6474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013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3619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6687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34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r>
              <a:rPr lang="en-US"/>
              <a:t>Question: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6400800" cy="3733800"/>
          </a:xfrm>
        </p:spPr>
        <p:txBody>
          <a:bodyPr/>
          <a:lstStyle/>
          <a:p>
            <a:pPr algn="l"/>
            <a:r>
              <a:rPr lang="en-US"/>
              <a:t>If your Na level is low, will aldosterone secretion          </a:t>
            </a:r>
          </a:p>
          <a:p>
            <a:pPr algn="l"/>
            <a:r>
              <a:rPr lang="en-US"/>
              <a:t>or   </a:t>
            </a:r>
          </a:p>
          <a:p>
            <a:pPr algn="l"/>
            <a:r>
              <a:rPr lang="en-US"/>
              <a:t>If your serum K+ level is high, will aldosterone secretion </a:t>
            </a:r>
          </a:p>
          <a:p>
            <a:pPr algn="l"/>
            <a:r>
              <a:rPr lang="en-US"/>
              <a:t>or</a:t>
            </a:r>
          </a:p>
        </p:txBody>
      </p:sp>
      <p:sp>
        <p:nvSpPr>
          <p:cNvPr id="72709" name="AutoShape 5"/>
          <p:cNvSpPr>
            <a:spLocks noChangeArrowheads="1"/>
          </p:cNvSpPr>
          <p:nvPr/>
        </p:nvSpPr>
        <p:spPr bwMode="auto">
          <a:xfrm>
            <a:off x="5486400" y="2667000"/>
            <a:ext cx="762000" cy="685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AutoShape 8"/>
          <p:cNvSpPr>
            <a:spLocks noChangeArrowheads="1"/>
          </p:cNvSpPr>
          <p:nvPr/>
        </p:nvSpPr>
        <p:spPr bwMode="auto">
          <a:xfrm>
            <a:off x="5486400" y="4267200"/>
            <a:ext cx="685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AutoShape 9"/>
          <p:cNvSpPr>
            <a:spLocks noChangeArrowheads="1"/>
          </p:cNvSpPr>
          <p:nvPr/>
        </p:nvSpPr>
        <p:spPr bwMode="auto">
          <a:xfrm>
            <a:off x="1828800" y="48768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AutoShape 10"/>
          <p:cNvSpPr>
            <a:spLocks noChangeArrowheads="1"/>
          </p:cNvSpPr>
          <p:nvPr/>
        </p:nvSpPr>
        <p:spPr bwMode="auto">
          <a:xfrm>
            <a:off x="1905000" y="3200400"/>
            <a:ext cx="6096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stanfield\stanfield_mm_06_jpegs\1\06-12_humoralcntrl_b_l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sg_present\stanfield_mm_21_jpegs\1\figure_21_15_l.jp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998</Words>
  <Application>Microsoft Office PowerPoint</Application>
  <PresentationFormat>On-screen Show (4:3)</PresentationFormat>
  <Paragraphs>284</Paragraphs>
  <Slides>87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87</vt:i4>
      </vt:variant>
    </vt:vector>
  </HeadingPairs>
  <TitlesOfParts>
    <vt:vector size="90" baseType="lpstr">
      <vt:lpstr>Office Theme</vt:lpstr>
      <vt:lpstr>Microsoft ClipArt Gallery</vt:lpstr>
      <vt:lpstr>Clip</vt:lpstr>
      <vt:lpstr>Adrenal Gland</vt:lpstr>
      <vt:lpstr>Adrenal Glands</vt:lpstr>
      <vt:lpstr>The Adrenal Cortex</vt:lpstr>
      <vt:lpstr>PowerPoint Presentation</vt:lpstr>
      <vt:lpstr>PowerPoint Presentation</vt:lpstr>
      <vt:lpstr>PowerPoint Presentation</vt:lpstr>
      <vt:lpstr>ADRENAL CORTEX </vt:lpstr>
      <vt:lpstr>SALT</vt:lpstr>
      <vt:lpstr>Question:</vt:lpstr>
      <vt:lpstr>PowerPoint Presentation</vt:lpstr>
      <vt:lpstr>SUGAR</vt:lpstr>
      <vt:lpstr>CORTISOL</vt:lpstr>
      <vt:lpstr>PowerPoint Presentation</vt:lpstr>
      <vt:lpstr>SUGAR</vt:lpstr>
      <vt:lpstr>SEX</vt:lpstr>
      <vt:lpstr>RELEASE OF GLUCOCORTICOIDS IS   CONTROLLED BY ______ </vt:lpstr>
      <vt:lpstr>LET’S LOOK AT ACTH (adrenocorticotropic Hormone)</vt:lpstr>
      <vt:lpstr>ACTH</vt:lpstr>
      <vt:lpstr>AFFECTED BY:</vt:lpstr>
      <vt:lpstr>ADRENAL MEDULLA</vt:lpstr>
      <vt:lpstr>CATECHOLAMINE RELEASE</vt:lpstr>
      <vt:lpstr>HYPER AND HYPOFUNCTION ADRENAL CORTEX HORMONES</vt:lpstr>
      <vt:lpstr>I.  CUSHING’S DISEASE (TOO MUCH CORTISOL!)</vt:lpstr>
      <vt:lpstr>ETIOLOGY Cushing’s</vt:lpstr>
      <vt:lpstr>    SIGNS &amp; SYMPTOMS             Cushing’s</vt:lpstr>
      <vt:lpstr>SIGNS &amp; SYMPTOMS Cushing’s</vt:lpstr>
      <vt:lpstr>PowerPoint Presentation</vt:lpstr>
      <vt:lpstr>SIGNS &amp; SYMPTOMS Cushing’s</vt:lpstr>
      <vt:lpstr>SIGNS &amp; SYMPTOMS</vt:lpstr>
      <vt:lpstr>SIGNS AND SYMPTOMS Cushing’s</vt:lpstr>
      <vt:lpstr>SIGNS &amp; SYMPTOMS</vt:lpstr>
      <vt:lpstr>II. HYPERALDOSTERONISM “Conn’s Syndrome”</vt:lpstr>
      <vt:lpstr>SIGNS &amp; SYMPTOMS Hyperaldosteronism</vt:lpstr>
      <vt:lpstr>DIAGNOSIS-Hyperaldosteronism</vt:lpstr>
      <vt:lpstr>ADRENALECTOMY PRE-OP</vt:lpstr>
      <vt:lpstr>ADRENALECTOMY POST-OP</vt:lpstr>
      <vt:lpstr> ADDISON’S DISEASE hypofunction of adrenal cortex</vt:lpstr>
      <vt:lpstr>ETIOLOGY of Addison’s</vt:lpstr>
      <vt:lpstr>ETIOLOGY of Addison’s</vt:lpstr>
      <vt:lpstr>SIGNS &amp; SYMPTOMS Addison’s Disease</vt:lpstr>
      <vt:lpstr>SIGNS &amp; SYMPTOMS Addison’s</vt:lpstr>
      <vt:lpstr>SIGNS &amp; SYMPTOMS Addison’s</vt:lpstr>
      <vt:lpstr>DIAGNOSIS-Addison’s</vt:lpstr>
      <vt:lpstr>INTERVENTIONS Addison’s Disease</vt:lpstr>
      <vt:lpstr>INTERVENTIONS</vt:lpstr>
      <vt:lpstr>INTERVENTIONS Addison’s Disease</vt:lpstr>
      <vt:lpstr>COMPLICATIONS Addison’s Disease</vt:lpstr>
      <vt:lpstr>  PHEOCHROMOCYTOMA</vt:lpstr>
      <vt:lpstr>SIGNS AND SYMPTOMS</vt:lpstr>
      <vt:lpstr>SIGNS &amp; SYMPTOMS</vt:lpstr>
      <vt:lpstr>DIAGNOSIS</vt:lpstr>
      <vt:lpstr>INTERVENTIONS-PRE-OP</vt:lpstr>
      <vt:lpstr>INTERVENTIONS</vt:lpstr>
      <vt:lpstr>DURING SURGERY</vt:lpstr>
      <vt:lpstr>POST-OP </vt:lpstr>
      <vt:lpstr>Adrenal incidentaloma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Awadh</dc:creator>
  <cp:lastModifiedBy>3422</cp:lastModifiedBy>
  <cp:revision>12</cp:revision>
  <dcterms:created xsi:type="dcterms:W3CDTF">2014-02-24T18:42:04Z</dcterms:created>
  <dcterms:modified xsi:type="dcterms:W3CDTF">2015-02-26T09:55:49Z</dcterms:modified>
</cp:coreProperties>
</file>