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1"/>
  </p:sldMasterIdLst>
  <p:sldIdLst>
    <p:sldId id="256" r:id="rId2"/>
    <p:sldId id="261" r:id="rId3"/>
    <p:sldId id="258" r:id="rId4"/>
    <p:sldId id="257" r:id="rId5"/>
    <p:sldId id="259" r:id="rId6"/>
    <p:sldId id="260" r:id="rId7"/>
    <p:sldId id="290" r:id="rId8"/>
    <p:sldId id="267" r:id="rId9"/>
    <p:sldId id="262" r:id="rId10"/>
    <p:sldId id="263" r:id="rId11"/>
    <p:sldId id="264" r:id="rId12"/>
    <p:sldId id="265" r:id="rId13"/>
    <p:sldId id="268" r:id="rId14"/>
    <p:sldId id="271" r:id="rId15"/>
    <p:sldId id="269" r:id="rId16"/>
    <p:sldId id="270" r:id="rId17"/>
    <p:sldId id="272" r:id="rId18"/>
    <p:sldId id="266" r:id="rId19"/>
    <p:sldId id="275" r:id="rId20"/>
    <p:sldId id="274" r:id="rId21"/>
    <p:sldId id="273" r:id="rId22"/>
    <p:sldId id="276" r:id="rId23"/>
    <p:sldId id="277" r:id="rId24"/>
    <p:sldId id="278" r:id="rId25"/>
    <p:sldId id="279" r:id="rId26"/>
    <p:sldId id="280" r:id="rId27"/>
    <p:sldId id="281" r:id="rId28"/>
    <p:sldId id="283" r:id="rId29"/>
    <p:sldId id="284" r:id="rId30"/>
    <p:sldId id="285" r:id="rId31"/>
    <p:sldId id="286" r:id="rId32"/>
    <p:sldId id="287" r:id="rId33"/>
    <p:sldId id="288" r:id="rId34"/>
    <p:sldId id="282" r:id="rId35"/>
    <p:sldId id="289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824" autoAdjust="0"/>
  </p:normalViewPr>
  <p:slideViewPr>
    <p:cSldViewPr snapToGrid="0" snapToObjects="1">
      <p:cViewPr varScale="1">
        <p:scale>
          <a:sx n="100" d="100"/>
          <a:sy n="100" d="100"/>
        </p:scale>
        <p:origin x="-4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A8064-9866-5B47-82D5-15BD21F1943F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7ED0-B52E-9043-A750-2874F90DE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29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A8064-9866-5B47-82D5-15BD21F1943F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7ED0-B52E-9043-A750-2874F90DE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205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A8064-9866-5B47-82D5-15BD21F1943F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7ED0-B52E-9043-A750-2874F90DE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41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A8064-9866-5B47-82D5-15BD21F1943F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7ED0-B52E-9043-A750-2874F90DE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649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A8064-9866-5B47-82D5-15BD21F1943F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7ED0-B52E-9043-A750-2874F90DE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18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A8064-9866-5B47-82D5-15BD21F1943F}" type="datetimeFigureOut">
              <a:rPr lang="en-US" smtClean="0"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7ED0-B52E-9043-A750-2874F90DE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50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A8064-9866-5B47-82D5-15BD21F1943F}" type="datetimeFigureOut">
              <a:rPr lang="en-US" smtClean="0"/>
              <a:t>9/4/14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7ED0-B52E-9043-A750-2874F90DE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411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A8064-9866-5B47-82D5-15BD21F1943F}" type="datetimeFigureOut">
              <a:rPr lang="en-US" smtClean="0"/>
              <a:t>9/4/14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7ED0-B52E-9043-A750-2874F90DE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204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A8064-9866-5B47-82D5-15BD21F1943F}" type="datetimeFigureOut">
              <a:rPr lang="en-US" smtClean="0"/>
              <a:t>9/4/14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7ED0-B52E-9043-A750-2874F90DE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953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A8064-9866-5B47-82D5-15BD21F1943F}" type="datetimeFigureOut">
              <a:rPr lang="en-US" smtClean="0"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7ED0-B52E-9043-A750-2874F90DE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24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A8064-9866-5B47-82D5-15BD21F1943F}" type="datetimeFigureOut">
              <a:rPr lang="en-US" smtClean="0"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7ED0-B52E-9043-A750-2874F90DE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96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A8064-9866-5B47-82D5-15BD21F1943F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C7ED0-B52E-9043-A750-2874F90DE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59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Principles of History Taking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Thamer Bin Traiki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9941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Chief Complaint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 complaint or problems  :</a:t>
            </a:r>
          </a:p>
          <a:p>
            <a:pPr lvl="1"/>
            <a:r>
              <a:rPr lang="en-US" dirty="0" smtClean="0"/>
              <a:t>Symptom/Symptoms  that caused patient to seek care and their duration .</a:t>
            </a:r>
          </a:p>
          <a:p>
            <a:pPr lvl="1"/>
            <a:r>
              <a:rPr lang="en-US" i="1" u="sng" dirty="0" smtClean="0">
                <a:latin typeface="Ayuthaya"/>
                <a:cs typeface="Ayuthaya"/>
              </a:rPr>
              <a:t>In the patient’s own words</a:t>
            </a:r>
          </a:p>
          <a:p>
            <a:pPr lvl="1"/>
            <a:r>
              <a:rPr lang="en-US" dirty="0" smtClean="0">
                <a:cs typeface="Ayuthaya"/>
              </a:rPr>
              <a:t>If multiple , list </a:t>
            </a:r>
            <a:r>
              <a:rPr lang="en-US" dirty="0" smtClean="0">
                <a:latin typeface="+mj-lt"/>
                <a:cs typeface="Ayuthaya"/>
              </a:rPr>
              <a:t>them in order of severity</a:t>
            </a:r>
            <a:r>
              <a:rPr lang="en-US" dirty="0" smtClean="0">
                <a:cs typeface="Ayuthaya"/>
              </a:rPr>
              <a:t> .</a:t>
            </a:r>
            <a:endParaRPr lang="en-US" dirty="0" smtClean="0"/>
          </a:p>
          <a:p>
            <a:pPr marL="0" indent="0">
              <a:buNone/>
              <a:defRPr/>
            </a:pPr>
            <a:r>
              <a:rPr lang="en-US" i="1" dirty="0">
                <a:solidFill>
                  <a:schemeClr val="accent1"/>
                </a:solidFill>
              </a:rPr>
              <a:t>Chief complaint may be </a:t>
            </a:r>
            <a:r>
              <a:rPr lang="en-US" i="1" dirty="0" smtClean="0">
                <a:solidFill>
                  <a:schemeClr val="accent1"/>
                </a:solidFill>
              </a:rPr>
              <a:t>misleading</a:t>
            </a:r>
            <a:endParaRPr lang="en-US" i="1" dirty="0">
              <a:solidFill>
                <a:schemeClr val="accent1"/>
              </a:solidFill>
            </a:endParaRPr>
          </a:p>
          <a:p>
            <a:pPr marL="0" indent="0">
              <a:buNone/>
              <a:defRPr/>
            </a:pPr>
            <a:r>
              <a:rPr lang="en-US" i="1" dirty="0">
                <a:solidFill>
                  <a:schemeClr val="accent1"/>
                </a:solidFill>
              </a:rPr>
              <a:t>Problem may be more serious than the chief complaint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6947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History of the presenting Illness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sz="2800" dirty="0" smtClean="0">
                <a:latin typeface="Arial" charset="0"/>
              </a:rPr>
              <a:t>Elaborate the symptom in medical terminology</a:t>
            </a:r>
          </a:p>
          <a:p>
            <a:pPr lvl="1">
              <a:buClr>
                <a:schemeClr val="tx1"/>
              </a:buClr>
            </a:pPr>
            <a:r>
              <a:rPr lang="en-US" sz="2400" dirty="0" smtClean="0">
                <a:latin typeface="Arial"/>
                <a:cs typeface="Arial"/>
              </a:rPr>
              <a:t>Provides full clear, chronological details of the history of the main problem/s .</a:t>
            </a:r>
          </a:p>
          <a:p>
            <a:pPr>
              <a:buClr>
                <a:schemeClr val="tx1"/>
              </a:buClr>
            </a:pPr>
            <a:r>
              <a:rPr lang="en-US" sz="2800" dirty="0" smtClean="0">
                <a:latin typeface="Arial" charset="0"/>
              </a:rPr>
              <a:t>Previous similar attack/s should be included here . </a:t>
            </a:r>
          </a:p>
          <a:p>
            <a:pPr>
              <a:buClr>
                <a:schemeClr val="tx1"/>
              </a:buClr>
            </a:pPr>
            <a:r>
              <a:rPr lang="en-US" sz="2800" dirty="0" smtClean="0">
                <a:latin typeface="Arial" charset="0"/>
              </a:rPr>
              <a:t>What had been done for the patient if any </a:t>
            </a:r>
          </a:p>
          <a:p>
            <a:pPr>
              <a:buClr>
                <a:schemeClr val="tx1"/>
              </a:buClr>
            </a:pPr>
            <a:r>
              <a:rPr lang="en-US" sz="2800" dirty="0" smtClean="0">
                <a:latin typeface="Arial" charset="0"/>
              </a:rPr>
              <a:t>Elaborate the system involved.</a:t>
            </a:r>
          </a:p>
          <a:p>
            <a:pPr>
              <a:buClr>
                <a:schemeClr val="tx1"/>
              </a:buClr>
            </a:pPr>
            <a:r>
              <a:rPr lang="en-US" sz="2800" dirty="0" smtClean="0">
                <a:latin typeface="Arial" charset="0"/>
              </a:rPr>
              <a:t>Add any related symptoms .</a:t>
            </a:r>
          </a:p>
        </p:txBody>
      </p:sp>
    </p:spTree>
    <p:extLst>
      <p:ext uri="{BB962C8B-B14F-4D97-AF65-F5344CB8AC3E}">
        <p14:creationId xmlns:p14="http://schemas.microsoft.com/office/powerpoint/2010/main" val="3300883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Systemic Review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 smtClean="0">
                <a:latin typeface="Arial" charset="0"/>
              </a:rPr>
              <a:t>Negative symptoms are as important as positive one.</a:t>
            </a:r>
          </a:p>
          <a:p>
            <a:pPr>
              <a:buClr>
                <a:schemeClr val="tx1"/>
              </a:buClr>
            </a:pPr>
            <a:endParaRPr lang="en-US" dirty="0" smtClean="0">
              <a:latin typeface="Arial" charset="0"/>
            </a:endParaRPr>
          </a:p>
          <a:p>
            <a:pPr>
              <a:buClr>
                <a:schemeClr val="tx1"/>
              </a:buClr>
            </a:pPr>
            <a:r>
              <a:rPr lang="en-US" dirty="0" smtClean="0">
                <a:latin typeface="Arial" charset="0"/>
              </a:rPr>
              <a:t>You have to ask about them all, and keep repeating them in each patient, to memorize them well.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789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Neuro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dirty="0" smtClean="0"/>
              <a:t>Nervousness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Excitability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Tremor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Fainting attacks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Blackout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Loss of consciousness</a:t>
            </a:r>
          </a:p>
          <a:p>
            <a:r>
              <a:rPr lang="en-US" dirty="0" smtClean="0"/>
              <a:t>Changes of smell, Vision or hearing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dirty="0" smtClean="0"/>
              <a:t>Muscle weakness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Paralysis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Sensory disturbances</a:t>
            </a:r>
          </a:p>
          <a:p>
            <a:pPr>
              <a:buClr>
                <a:schemeClr val="tx1"/>
              </a:buClr>
            </a:pPr>
            <a:r>
              <a:rPr lang="en-US" dirty="0" err="1" smtClean="0"/>
              <a:t>Paraesthesiae</a:t>
            </a:r>
            <a:endParaRPr lang="en-US" dirty="0" smtClean="0"/>
          </a:p>
          <a:p>
            <a:pPr>
              <a:buClr>
                <a:schemeClr val="tx1"/>
              </a:buClr>
            </a:pPr>
            <a:r>
              <a:rPr lang="en-US" dirty="0" smtClean="0"/>
              <a:t>Headaches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Change of behavior</a:t>
            </a:r>
          </a:p>
          <a:p>
            <a:r>
              <a:rPr lang="en-US" dirty="0" smtClean="0"/>
              <a:t>Fits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120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Cardiovascular &amp; </a:t>
            </a:r>
            <a:r>
              <a:rPr lang="en-US" dirty="0" err="1" smtClean="0"/>
              <a:t>Resp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tx1"/>
              </a:buClr>
            </a:pPr>
            <a:r>
              <a:rPr lang="en-US" dirty="0" smtClean="0"/>
              <a:t>Cough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Sputum</a:t>
            </a:r>
          </a:p>
          <a:p>
            <a:pPr>
              <a:buClr>
                <a:schemeClr val="tx1"/>
              </a:buClr>
            </a:pPr>
            <a:r>
              <a:rPr lang="en-US" dirty="0" err="1" smtClean="0"/>
              <a:t>Haemoptysis</a:t>
            </a:r>
            <a:endParaRPr lang="en-US" dirty="0" smtClean="0"/>
          </a:p>
          <a:p>
            <a:pPr>
              <a:buClr>
                <a:schemeClr val="tx1"/>
              </a:buClr>
            </a:pPr>
            <a:r>
              <a:rPr lang="en-US" dirty="0" err="1" smtClean="0"/>
              <a:t>Dyspnoea</a:t>
            </a:r>
            <a:endParaRPr lang="en-US" dirty="0" smtClean="0"/>
          </a:p>
          <a:p>
            <a:pPr>
              <a:buClr>
                <a:schemeClr val="tx1"/>
              </a:buClr>
            </a:pPr>
            <a:r>
              <a:rPr lang="en-US" dirty="0" smtClean="0"/>
              <a:t>Hoarseness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Wheezing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Chest pain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Paroxysmal nocturnal </a:t>
            </a:r>
            <a:r>
              <a:rPr lang="en-US" dirty="0" err="1" smtClean="0"/>
              <a:t>dyspnoea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tx1"/>
              </a:buClr>
            </a:pPr>
            <a:r>
              <a:rPr lang="en-US" dirty="0" smtClean="0"/>
              <a:t>Orthopnea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Palpations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Dizziness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Ankle swelling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Pain in limbs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Walking distance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Temperature and color of hands and feet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206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dirty="0" smtClean="0"/>
              <a:t>Appetite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Diet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Abnormal Taste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Dysphagia</a:t>
            </a:r>
          </a:p>
          <a:p>
            <a:pPr>
              <a:buClr>
                <a:schemeClr val="tx1"/>
              </a:buClr>
            </a:pPr>
            <a:r>
              <a:rPr lang="en-US" dirty="0"/>
              <a:t>Odynophagia</a:t>
            </a:r>
            <a:endParaRPr lang="en-US" dirty="0" smtClean="0"/>
          </a:p>
          <a:p>
            <a:pPr>
              <a:buClr>
                <a:schemeClr val="tx1"/>
              </a:buClr>
            </a:pPr>
            <a:r>
              <a:rPr lang="en-US" dirty="0" smtClean="0"/>
              <a:t>Regurgitation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Indigestion</a:t>
            </a:r>
          </a:p>
          <a:p>
            <a:r>
              <a:rPr lang="en-US" dirty="0" smtClean="0"/>
              <a:t>Itching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dirty="0" smtClean="0"/>
              <a:t>Vomiting</a:t>
            </a:r>
          </a:p>
          <a:p>
            <a:pPr>
              <a:buClr>
                <a:schemeClr val="tx1"/>
              </a:buClr>
            </a:pPr>
            <a:r>
              <a:rPr lang="en-US" dirty="0" err="1" smtClean="0"/>
              <a:t>Haematemses</a:t>
            </a:r>
            <a:endParaRPr lang="en-US" dirty="0" smtClean="0"/>
          </a:p>
          <a:p>
            <a:pPr>
              <a:buClr>
                <a:schemeClr val="tx1"/>
              </a:buClr>
            </a:pPr>
            <a:r>
              <a:rPr lang="en-US" dirty="0" smtClean="0"/>
              <a:t>Abdominal pain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Abdominal  Distension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Bowel habit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Melena 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PR bleeding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Jaundice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162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Urogenital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dirty="0"/>
              <a:t>Loin pain</a:t>
            </a:r>
          </a:p>
          <a:p>
            <a:pPr>
              <a:buClr>
                <a:schemeClr val="tx1"/>
              </a:buClr>
              <a:defRPr/>
            </a:pPr>
            <a:r>
              <a:rPr lang="en-US" u="sng" dirty="0"/>
              <a:t>Symptoms of uremia</a:t>
            </a:r>
          </a:p>
          <a:p>
            <a:pPr lvl="1" indent="-342900">
              <a:buClr>
                <a:schemeClr val="tx1"/>
              </a:buClr>
              <a:defRPr/>
            </a:pPr>
            <a:r>
              <a:rPr lang="en-US" dirty="0"/>
              <a:t>Headache</a:t>
            </a:r>
          </a:p>
          <a:p>
            <a:pPr lvl="1" indent="-342900">
              <a:buClr>
                <a:schemeClr val="tx1"/>
              </a:buClr>
              <a:defRPr/>
            </a:pPr>
            <a:r>
              <a:rPr lang="en-US" dirty="0"/>
              <a:t>Drowsiness</a:t>
            </a:r>
          </a:p>
          <a:p>
            <a:pPr lvl="1" indent="-342900">
              <a:buClr>
                <a:schemeClr val="tx1"/>
              </a:buClr>
              <a:defRPr/>
            </a:pPr>
            <a:r>
              <a:rPr lang="en-US" dirty="0"/>
              <a:t>Fits</a:t>
            </a:r>
          </a:p>
          <a:p>
            <a:pPr lvl="1" indent="-342900">
              <a:buClr>
                <a:schemeClr val="tx1"/>
              </a:buClr>
              <a:defRPr/>
            </a:pPr>
            <a:r>
              <a:rPr lang="en-US" dirty="0"/>
              <a:t>Visual disturbances</a:t>
            </a:r>
          </a:p>
          <a:p>
            <a:pPr lvl="1" indent="-342900">
              <a:buClr>
                <a:schemeClr val="tx1"/>
              </a:buClr>
              <a:defRPr/>
            </a:pPr>
            <a:r>
              <a:rPr lang="en-US" dirty="0"/>
              <a:t>Vomiting</a:t>
            </a:r>
          </a:p>
          <a:p>
            <a:pPr lvl="1" indent="-342900">
              <a:buClr>
                <a:schemeClr val="tx1"/>
              </a:buClr>
              <a:defRPr/>
            </a:pPr>
            <a:r>
              <a:rPr lang="en-US" dirty="0" smtClean="0"/>
              <a:t>Edema </a:t>
            </a:r>
            <a:r>
              <a:rPr lang="en-US" dirty="0"/>
              <a:t>of ankles, hands of face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indent="-457200">
              <a:buClr>
                <a:schemeClr val="tx1"/>
              </a:buClr>
              <a:defRPr/>
            </a:pPr>
            <a:r>
              <a:rPr lang="en-US" dirty="0"/>
              <a:t>Lower urinary tract symptoms ( LUTS)</a:t>
            </a:r>
          </a:p>
          <a:p>
            <a:pPr marL="457200" indent="-457200">
              <a:buClr>
                <a:schemeClr val="tx1"/>
              </a:buClr>
              <a:defRPr/>
            </a:pPr>
            <a:r>
              <a:rPr lang="en-US" dirty="0"/>
              <a:t>Painful </a:t>
            </a:r>
            <a:r>
              <a:rPr lang="en-US" dirty="0" smtClean="0"/>
              <a:t>micturition</a:t>
            </a:r>
            <a:endParaRPr lang="en-US" dirty="0"/>
          </a:p>
          <a:p>
            <a:pPr marL="457200" indent="-457200">
              <a:buClr>
                <a:schemeClr val="tx1"/>
              </a:buClr>
              <a:defRPr/>
            </a:pPr>
            <a:r>
              <a:rPr lang="en-US" dirty="0"/>
              <a:t>Polyuria</a:t>
            </a:r>
          </a:p>
          <a:p>
            <a:pPr marL="457200" indent="-457200">
              <a:buClr>
                <a:schemeClr val="tx1"/>
              </a:buClr>
              <a:defRPr/>
            </a:pPr>
            <a:r>
              <a:rPr lang="en-US" dirty="0"/>
              <a:t>Color of urine</a:t>
            </a:r>
          </a:p>
          <a:p>
            <a:pPr marL="457200" indent="-457200">
              <a:buClr>
                <a:schemeClr val="tx1"/>
              </a:buClr>
              <a:defRPr/>
            </a:pPr>
            <a:r>
              <a:rPr lang="en-US" dirty="0"/>
              <a:t>Hematuria</a:t>
            </a:r>
          </a:p>
          <a:p>
            <a:pPr marL="457200" indent="-457200">
              <a:buClr>
                <a:schemeClr val="tx1"/>
              </a:buClr>
              <a:defRPr/>
            </a:pPr>
            <a:r>
              <a:rPr lang="en-US" dirty="0"/>
              <a:t>Male Infertility history</a:t>
            </a:r>
          </a:p>
          <a:p>
            <a:pPr marL="457200" indent="-457200">
              <a:buClr>
                <a:schemeClr val="tx1"/>
              </a:buClr>
              <a:defRPr/>
            </a:pPr>
            <a:r>
              <a:rPr lang="en-US" dirty="0" smtClean="0"/>
              <a:t>Sexual </a:t>
            </a:r>
            <a:r>
              <a:rPr lang="en-US" dirty="0"/>
              <a:t>history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501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Musculoskeletal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 smtClean="0"/>
              <a:t>Aches or Pain in muscles, bones and joints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Swelling of joints</a:t>
            </a:r>
            <a:endParaRPr lang="x-none" dirty="0" smtClean="0"/>
          </a:p>
          <a:p>
            <a:pPr>
              <a:buClr>
                <a:schemeClr val="tx1"/>
              </a:buClr>
            </a:pPr>
            <a:r>
              <a:rPr lang="en-US" dirty="0"/>
              <a:t>L</a:t>
            </a:r>
            <a:r>
              <a:rPr lang="en-US" dirty="0" smtClean="0"/>
              <a:t>imitation of joints movements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Weakness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Disturbance of gait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870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Constitutional symptoms:</a:t>
            </a:r>
          </a:p>
          <a:p>
            <a:pPr lvl="1"/>
            <a:r>
              <a:rPr lang="en-US" dirty="0"/>
              <a:t>Weight loss/gain</a:t>
            </a:r>
          </a:p>
          <a:p>
            <a:pPr lvl="1"/>
            <a:r>
              <a:rPr lang="en-US" dirty="0" smtClean="0"/>
              <a:t>Fever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ight </a:t>
            </a:r>
            <a:r>
              <a:rPr lang="en-US" dirty="0"/>
              <a:t>sweats</a:t>
            </a:r>
          </a:p>
        </p:txBody>
      </p:sp>
    </p:spTree>
    <p:extLst>
      <p:ext uri="{BB962C8B-B14F-4D97-AF65-F5344CB8AC3E}">
        <p14:creationId xmlns:p14="http://schemas.microsoft.com/office/powerpoint/2010/main" val="3668314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</a:t>
            </a:r>
            <a:r>
              <a:rPr lang="en-US" dirty="0" smtClean="0"/>
              <a:t>Hx.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800" dirty="0">
                <a:latin typeface="Arial"/>
                <a:cs typeface="Arial"/>
              </a:rPr>
              <a:t>Childhood illnesses</a:t>
            </a:r>
          </a:p>
          <a:p>
            <a:pPr>
              <a:defRPr/>
            </a:pPr>
            <a:r>
              <a:rPr lang="en-US" sz="2800" dirty="0">
                <a:latin typeface="Arial"/>
                <a:cs typeface="Arial"/>
              </a:rPr>
              <a:t>Adult illnesses</a:t>
            </a:r>
          </a:p>
          <a:p>
            <a:pPr>
              <a:defRPr/>
            </a:pPr>
            <a:r>
              <a:rPr lang="en-US" sz="2800" dirty="0">
                <a:latin typeface="Arial"/>
                <a:cs typeface="Arial"/>
              </a:rPr>
              <a:t>Accidents and injuries</a:t>
            </a:r>
          </a:p>
          <a:p>
            <a:pPr>
              <a:defRPr/>
            </a:pPr>
            <a:r>
              <a:rPr lang="en-US" sz="2800" dirty="0">
                <a:latin typeface="Arial"/>
                <a:cs typeface="Arial"/>
              </a:rPr>
              <a:t>Surgeries or </a:t>
            </a:r>
            <a:r>
              <a:rPr lang="en-US" sz="2800" dirty="0" smtClean="0">
                <a:latin typeface="Arial"/>
                <a:cs typeface="Arial"/>
              </a:rPr>
              <a:t>hospitalizations</a:t>
            </a:r>
          </a:p>
          <a:p>
            <a:pPr>
              <a:defRPr/>
            </a:pPr>
            <a:r>
              <a:rPr lang="en-US" sz="2800" dirty="0" smtClean="0">
                <a:latin typeface="Arial"/>
                <a:cs typeface="Arial"/>
              </a:rPr>
              <a:t>Blood transfusion</a:t>
            </a:r>
          </a:p>
          <a:p>
            <a:pPr>
              <a:buClr>
                <a:schemeClr val="tx1"/>
              </a:buClr>
            </a:pPr>
            <a:r>
              <a:rPr lang="en-US" sz="2800" dirty="0" smtClean="0">
                <a:latin typeface="Arial"/>
                <a:cs typeface="Arial"/>
              </a:rPr>
              <a:t>Drugs : Insulin, Steroids and OCP</a:t>
            </a:r>
          </a:p>
          <a:p>
            <a:pPr>
              <a:buClr>
                <a:schemeClr val="tx1"/>
              </a:buClr>
            </a:pP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Allergy to any medications or food</a:t>
            </a:r>
          </a:p>
          <a:p>
            <a:pPr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096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u="sng" dirty="0" smtClean="0"/>
          </a:p>
          <a:p>
            <a:pPr marL="0" indent="0" algn="ctr">
              <a:buNone/>
            </a:pPr>
            <a:endParaRPr lang="en-US" b="1" u="sng" dirty="0"/>
          </a:p>
          <a:p>
            <a:pPr marL="0" indent="0" algn="ctr">
              <a:buNone/>
            </a:pPr>
            <a:r>
              <a:rPr lang="en-US" b="1" u="sng" dirty="0" smtClean="0">
                <a:solidFill>
                  <a:schemeClr val="accent1"/>
                </a:solidFill>
              </a:rPr>
              <a:t>Prepare yourself to be a good physician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91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Hx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Health of immediate family 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father , mother , 1</a:t>
            </a:r>
            <a:r>
              <a:rPr lang="en-US" baseline="30000" dirty="0" smtClean="0"/>
              <a:t>st</a:t>
            </a:r>
            <a:r>
              <a:rPr lang="en-US" dirty="0" smtClean="0"/>
              <a:t>  </a:t>
            </a:r>
            <a:r>
              <a:rPr lang="en-US" dirty="0"/>
              <a:t>degree </a:t>
            </a:r>
            <a:r>
              <a:rPr lang="en-US" dirty="0" smtClean="0"/>
              <a:t>relatives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HTN, DM , </a:t>
            </a:r>
            <a:r>
              <a:rPr lang="en-US" dirty="0"/>
              <a:t>heart disease, contagious </a:t>
            </a:r>
            <a:r>
              <a:rPr lang="en-US" dirty="0" smtClean="0"/>
              <a:t>illnesses</a:t>
            </a:r>
            <a:endParaRPr lang="en-US" dirty="0"/>
          </a:p>
          <a:p>
            <a:pPr>
              <a:defRPr/>
            </a:pPr>
            <a:r>
              <a:rPr lang="en-US" dirty="0"/>
              <a:t>Potential for hereditary diseases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678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Hx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sz="2800" dirty="0" smtClean="0">
                <a:latin typeface="Arial" charset="0"/>
              </a:rPr>
              <a:t>Detailed marital status</a:t>
            </a:r>
          </a:p>
          <a:p>
            <a:pPr>
              <a:buClr>
                <a:schemeClr val="tx1"/>
              </a:buClr>
            </a:pPr>
            <a:r>
              <a:rPr lang="en-US" sz="2800" dirty="0" smtClean="0">
                <a:latin typeface="Arial" charset="0"/>
              </a:rPr>
              <a:t>Living accommodation</a:t>
            </a:r>
          </a:p>
          <a:p>
            <a:pPr>
              <a:buClr>
                <a:schemeClr val="tx1"/>
              </a:buClr>
            </a:pPr>
            <a:r>
              <a:rPr lang="en-US" sz="2800" dirty="0" smtClean="0">
                <a:latin typeface="Arial" charset="0"/>
              </a:rPr>
              <a:t>Occupation</a:t>
            </a:r>
          </a:p>
          <a:p>
            <a:pPr>
              <a:buClr>
                <a:schemeClr val="tx1"/>
              </a:buClr>
            </a:pPr>
            <a:r>
              <a:rPr lang="en-US" sz="2800" dirty="0" smtClean="0">
                <a:latin typeface="Arial" charset="0"/>
              </a:rPr>
              <a:t>Travel abroad</a:t>
            </a:r>
          </a:p>
          <a:p>
            <a:pPr>
              <a:buClr>
                <a:schemeClr val="tx1"/>
              </a:buClr>
            </a:pPr>
            <a:r>
              <a:rPr lang="en-US" sz="2800" dirty="0" smtClean="0">
                <a:latin typeface="Arial" charset="0"/>
              </a:rPr>
              <a:t>Leisure activity</a:t>
            </a:r>
          </a:p>
          <a:p>
            <a:pPr>
              <a:buClr>
                <a:schemeClr val="tx1"/>
              </a:buClr>
            </a:pPr>
            <a:r>
              <a:rPr lang="en-US" sz="2800" dirty="0" smtClean="0">
                <a:latin typeface="Arial" charset="0"/>
              </a:rPr>
              <a:t>Smoking</a:t>
            </a:r>
          </a:p>
          <a:p>
            <a:pPr>
              <a:buClr>
                <a:schemeClr val="tx1"/>
              </a:buClr>
            </a:pPr>
            <a:r>
              <a:rPr lang="en-US" sz="2800" dirty="0" smtClean="0">
                <a:latin typeface="Arial" charset="0"/>
              </a:rPr>
              <a:t>Drinking</a:t>
            </a:r>
          </a:p>
          <a:p>
            <a:pPr>
              <a:buClr>
                <a:schemeClr val="tx1"/>
              </a:buClr>
            </a:pPr>
            <a:r>
              <a:rPr lang="en-US" sz="2800" dirty="0" smtClean="0">
                <a:latin typeface="Arial" charset="0"/>
              </a:rPr>
              <a:t>Eating habits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736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Sensitive Topics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Alcohol or drug use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Physical abuse or violence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Sexual issues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872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Sensitive Topics Guidelines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2800" dirty="0">
                <a:latin typeface="Arial"/>
                <a:cs typeface="Arial"/>
              </a:rPr>
              <a:t>Respect patient </a:t>
            </a:r>
            <a:r>
              <a:rPr lang="en-US" sz="2800" dirty="0" smtClean="0">
                <a:latin typeface="Arial"/>
                <a:cs typeface="Arial"/>
              </a:rPr>
              <a:t>privacy</a:t>
            </a:r>
            <a:endParaRPr lang="en-US" sz="2800" dirty="0">
              <a:latin typeface="Arial"/>
              <a:cs typeface="Arial"/>
            </a:endParaRPr>
          </a:p>
          <a:p>
            <a:pPr>
              <a:lnSpc>
                <a:spcPct val="80000"/>
              </a:lnSpc>
              <a:defRPr/>
            </a:pPr>
            <a:r>
              <a:rPr lang="en-US" sz="2800" dirty="0">
                <a:latin typeface="Arial"/>
                <a:cs typeface="Arial"/>
              </a:rPr>
              <a:t>Be direct and </a:t>
            </a:r>
            <a:r>
              <a:rPr lang="en-US" sz="2800" dirty="0" smtClean="0">
                <a:latin typeface="Arial"/>
                <a:cs typeface="Arial"/>
              </a:rPr>
              <a:t>firm</a:t>
            </a:r>
            <a:endParaRPr lang="en-US" sz="2800" dirty="0">
              <a:latin typeface="Arial"/>
              <a:cs typeface="Arial"/>
            </a:endParaRPr>
          </a:p>
          <a:p>
            <a:pPr>
              <a:lnSpc>
                <a:spcPct val="80000"/>
              </a:lnSpc>
              <a:defRPr/>
            </a:pPr>
            <a:r>
              <a:rPr lang="en-US" sz="2800" dirty="0">
                <a:latin typeface="Arial"/>
                <a:cs typeface="Arial"/>
              </a:rPr>
              <a:t>Avoid </a:t>
            </a:r>
            <a:r>
              <a:rPr lang="en-US" sz="2800" dirty="0" smtClean="0">
                <a:latin typeface="Arial"/>
                <a:cs typeface="Arial"/>
              </a:rPr>
              <a:t>confrontation</a:t>
            </a:r>
            <a:endParaRPr lang="en-US" sz="2800" dirty="0">
              <a:latin typeface="Arial"/>
              <a:cs typeface="Arial"/>
            </a:endParaRPr>
          </a:p>
          <a:p>
            <a:pPr>
              <a:lnSpc>
                <a:spcPct val="80000"/>
              </a:lnSpc>
              <a:defRPr/>
            </a:pPr>
            <a:r>
              <a:rPr lang="en-US" sz="2800" dirty="0">
                <a:latin typeface="Arial"/>
                <a:cs typeface="Arial"/>
              </a:rPr>
              <a:t>Be </a:t>
            </a:r>
            <a:r>
              <a:rPr lang="en-US" sz="2800" dirty="0" smtClean="0">
                <a:latin typeface="Arial"/>
                <a:cs typeface="Arial"/>
              </a:rPr>
              <a:t>nonjudgmental</a:t>
            </a:r>
            <a:endParaRPr lang="en-US" sz="2800" dirty="0">
              <a:latin typeface="Arial"/>
              <a:cs typeface="Arial"/>
            </a:endParaRPr>
          </a:p>
          <a:p>
            <a:pPr>
              <a:lnSpc>
                <a:spcPct val="80000"/>
              </a:lnSpc>
              <a:defRPr/>
            </a:pPr>
            <a:r>
              <a:rPr lang="en-US" sz="2800" dirty="0">
                <a:latin typeface="Arial"/>
                <a:cs typeface="Arial"/>
              </a:rPr>
              <a:t>Use appropriate </a:t>
            </a:r>
            <a:r>
              <a:rPr lang="en-US" sz="2800" dirty="0" smtClean="0">
                <a:latin typeface="Arial"/>
                <a:cs typeface="Arial"/>
              </a:rPr>
              <a:t>language</a:t>
            </a:r>
            <a:endParaRPr lang="en-US" sz="2800" dirty="0">
              <a:latin typeface="Arial"/>
              <a:cs typeface="Arial"/>
            </a:endParaRPr>
          </a:p>
          <a:p>
            <a:pPr>
              <a:lnSpc>
                <a:spcPct val="80000"/>
              </a:lnSpc>
              <a:defRPr/>
            </a:pPr>
            <a:r>
              <a:rPr lang="en-US" sz="2800" dirty="0">
                <a:latin typeface="Arial"/>
                <a:cs typeface="Arial"/>
              </a:rPr>
              <a:t>Document carefully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>
                <a:latin typeface="Arial"/>
                <a:cs typeface="Arial"/>
              </a:rPr>
              <a:t>Use patient’s words when possible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634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Challenge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Silence</a:t>
            </a:r>
            <a:endParaRPr lang="en-US" dirty="0"/>
          </a:p>
          <a:p>
            <a:pPr>
              <a:defRPr/>
            </a:pPr>
            <a:r>
              <a:rPr lang="en-US" dirty="0"/>
              <a:t>Overly talkative </a:t>
            </a:r>
            <a:r>
              <a:rPr lang="en-US" dirty="0" smtClean="0"/>
              <a:t>patients</a:t>
            </a:r>
            <a:endParaRPr lang="en-US" dirty="0"/>
          </a:p>
          <a:p>
            <a:pPr>
              <a:defRPr/>
            </a:pPr>
            <a:r>
              <a:rPr lang="en-US" dirty="0"/>
              <a:t>Patients with multiple </a:t>
            </a:r>
            <a:r>
              <a:rPr lang="en-US" dirty="0" smtClean="0"/>
              <a:t>symptoms</a:t>
            </a:r>
            <a:endParaRPr lang="en-US" dirty="0"/>
          </a:p>
          <a:p>
            <a:pPr>
              <a:defRPr/>
            </a:pPr>
            <a:r>
              <a:rPr lang="en-US" dirty="0"/>
              <a:t>Anxious patients</a:t>
            </a:r>
          </a:p>
          <a:p>
            <a:pPr>
              <a:defRPr/>
            </a:pPr>
            <a:r>
              <a:rPr lang="en-US" dirty="0"/>
              <a:t>Limited intelligence</a:t>
            </a:r>
          </a:p>
          <a:p>
            <a:r>
              <a:rPr lang="en-US" dirty="0" smtClean="0"/>
              <a:t>Crying	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Anger and hostility</a:t>
            </a:r>
          </a:p>
          <a:p>
            <a:pPr>
              <a:defRPr/>
            </a:pPr>
            <a:r>
              <a:rPr lang="en-US" dirty="0"/>
              <a:t>Intoxication</a:t>
            </a:r>
          </a:p>
          <a:p>
            <a:pPr>
              <a:defRPr/>
            </a:pPr>
            <a:r>
              <a:rPr lang="en-US" dirty="0" smtClean="0"/>
              <a:t>Depression</a:t>
            </a:r>
            <a:endParaRPr lang="en-US" dirty="0"/>
          </a:p>
          <a:p>
            <a:pPr>
              <a:defRPr/>
            </a:pPr>
            <a:r>
              <a:rPr lang="en-US" dirty="0"/>
              <a:t>Confusing behavior or histories</a:t>
            </a:r>
          </a:p>
          <a:p>
            <a:r>
              <a:rPr lang="en-US" dirty="0" smtClean="0"/>
              <a:t>Developmental disabilities</a:t>
            </a:r>
          </a:p>
          <a:p>
            <a:r>
              <a:rPr lang="en-US" dirty="0" smtClean="0"/>
              <a:t>Language barrier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4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False reassurance</a:t>
            </a:r>
          </a:p>
          <a:p>
            <a:pPr lvl="1">
              <a:defRPr/>
            </a:pPr>
            <a:r>
              <a:rPr lang="en-US" dirty="0"/>
              <a:t>May be tempting </a:t>
            </a:r>
          </a:p>
          <a:p>
            <a:pPr lvl="1">
              <a:defRPr/>
            </a:pPr>
            <a:r>
              <a:rPr lang="en-US" dirty="0"/>
              <a:t>Avoid early reassurance or “</a:t>
            </a:r>
            <a:r>
              <a:rPr lang="en-US" dirty="0" smtClean="0"/>
              <a:t>over reassurance</a:t>
            </a:r>
            <a:r>
              <a:rPr lang="en-US" dirty="0"/>
              <a:t>” </a:t>
            </a:r>
          </a:p>
          <a:p>
            <a:pPr lvl="2">
              <a:defRPr/>
            </a:pPr>
            <a:r>
              <a:rPr lang="en-US" dirty="0"/>
              <a:t>Unless it can be provided with confidence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674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surgical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Pain</a:t>
            </a:r>
          </a:p>
          <a:p>
            <a:r>
              <a:rPr lang="en-US" dirty="0" smtClean="0"/>
              <a:t>Lump</a:t>
            </a:r>
          </a:p>
          <a:p>
            <a:r>
              <a:rPr lang="en-US" dirty="0" smtClean="0"/>
              <a:t>Ulcer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311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Pain Hx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b="1" dirty="0"/>
              <a:t>Site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b="1" dirty="0"/>
              <a:t>Time &amp; mode of onset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b="1" dirty="0"/>
              <a:t>Duration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b="1" dirty="0"/>
              <a:t>Severity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b="1" dirty="0"/>
              <a:t>Nature ( Character)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b="1" dirty="0"/>
              <a:t>Progression of pain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b="1" dirty="0"/>
              <a:t>The end of pain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b="1" dirty="0"/>
              <a:t>Relieving factors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b="1" dirty="0"/>
              <a:t>Exaggerating (</a:t>
            </a:r>
            <a:r>
              <a:rPr lang="en-US" b="1" dirty="0">
                <a:latin typeface="Arial" charset="0"/>
              </a:rPr>
              <a:t>Exacerbating)</a:t>
            </a:r>
            <a:r>
              <a:rPr lang="en-US" b="1" dirty="0"/>
              <a:t> factors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b="1" dirty="0"/>
              <a:t>Radiation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b="1" dirty="0"/>
              <a:t>Cause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556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Visceral pain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/>
            <a:r>
              <a:rPr lang="en-US" sz="2400" b="1" dirty="0" smtClean="0"/>
              <a:t>Visceral </a:t>
            </a:r>
            <a:r>
              <a:rPr lang="en-US" sz="2400" b="1" dirty="0"/>
              <a:t>peritoneum</a:t>
            </a:r>
            <a:r>
              <a:rPr lang="en-US" sz="2400" dirty="0"/>
              <a:t> is innervated bilaterally by the autonomic nervous system. </a:t>
            </a:r>
            <a:endParaRPr lang="en-US" sz="2400" dirty="0" smtClean="0"/>
          </a:p>
          <a:p>
            <a:pPr marL="400050"/>
            <a:endParaRPr lang="en-US" sz="2400" dirty="0" smtClean="0"/>
          </a:p>
          <a:p>
            <a:pPr marL="400050"/>
            <a:r>
              <a:rPr lang="en-US" sz="2400" dirty="0" smtClean="0"/>
              <a:t>The </a:t>
            </a:r>
            <a:r>
              <a:rPr lang="en-US" sz="2400" dirty="0"/>
              <a:t>bilateral innervation causes visceral pain to be midline, vague, deep, dull, and poorly </a:t>
            </a:r>
            <a:r>
              <a:rPr lang="en-US" sz="2400" dirty="0" smtClean="0"/>
              <a:t>localized.</a:t>
            </a:r>
          </a:p>
          <a:p>
            <a:pPr marL="400050"/>
            <a:endParaRPr lang="en-US" sz="2400" dirty="0" smtClean="0"/>
          </a:p>
          <a:p>
            <a:pPr marL="400050"/>
            <a:r>
              <a:rPr lang="en-US" sz="2400" dirty="0" smtClean="0"/>
              <a:t>Visceral </a:t>
            </a:r>
            <a:r>
              <a:rPr lang="en-US" sz="2400" dirty="0"/>
              <a:t>pain is </a:t>
            </a:r>
            <a:r>
              <a:rPr lang="en-US" sz="2400" b="1" dirty="0"/>
              <a:t>triggered by inflammation, ischemia, and geometric changes</a:t>
            </a:r>
            <a:r>
              <a:rPr lang="en-US" sz="2400" dirty="0"/>
              <a:t> such as distention, traction, and pressure. ( usually the result of distention of a hollow viscus )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95863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Embryologic origin of the affected organ determines the location of visceral pain in the abdominal midline.</a:t>
            </a:r>
          </a:p>
          <a:p>
            <a:pPr lvl="1"/>
            <a:r>
              <a:rPr lang="en-US" sz="1800" dirty="0"/>
              <a:t>Foregut(stomach to the second portion of the duodenum, liver and biliary tract, pancreas, spleen) , </a:t>
            </a:r>
            <a:r>
              <a:rPr lang="en-US" sz="1800" dirty="0" smtClean="0"/>
              <a:t>present </a:t>
            </a:r>
            <a:r>
              <a:rPr lang="en-US" sz="1800" dirty="0"/>
              <a:t>as </a:t>
            </a:r>
            <a:r>
              <a:rPr lang="en-US" sz="1800" dirty="0" err="1"/>
              <a:t>epigastric</a:t>
            </a:r>
            <a:r>
              <a:rPr lang="en-US" sz="1800" dirty="0"/>
              <a:t> pain.</a:t>
            </a:r>
          </a:p>
          <a:p>
            <a:pPr lvl="1"/>
            <a:r>
              <a:rPr lang="en-US" sz="1800" dirty="0" err="1"/>
              <a:t>Midgut</a:t>
            </a:r>
            <a:r>
              <a:rPr lang="en-US" sz="1800" dirty="0"/>
              <a:t> (second portion of the duodenum to the proximal two thirds of the transverse colon) </a:t>
            </a:r>
            <a:r>
              <a:rPr lang="en-US" sz="1800" dirty="0" smtClean="0"/>
              <a:t>pain present </a:t>
            </a:r>
            <a:r>
              <a:rPr lang="en-US" sz="1800" dirty="0"/>
              <a:t>as </a:t>
            </a:r>
            <a:r>
              <a:rPr lang="en-US" sz="1800" dirty="0" err="1"/>
              <a:t>periumbilical</a:t>
            </a:r>
            <a:r>
              <a:rPr lang="en-US" sz="1800" dirty="0"/>
              <a:t> pain.</a:t>
            </a:r>
          </a:p>
          <a:p>
            <a:pPr lvl="1"/>
            <a:r>
              <a:rPr lang="en-US" sz="1800" dirty="0"/>
              <a:t> Hindgut (distal transverse colon to the anal verge) </a:t>
            </a:r>
            <a:r>
              <a:rPr lang="en-US" sz="1800" dirty="0" smtClean="0"/>
              <a:t>pain present </a:t>
            </a:r>
            <a:r>
              <a:rPr lang="en-US" sz="1800" dirty="0"/>
              <a:t>with </a:t>
            </a:r>
            <a:r>
              <a:rPr lang="en-US" sz="1800" dirty="0" err="1"/>
              <a:t>suprapubic</a:t>
            </a:r>
            <a:r>
              <a:rPr lang="en-US" sz="1800" dirty="0"/>
              <a:t> pain.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661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Taking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dirty="0" smtClean="0"/>
          </a:p>
          <a:p>
            <a:pPr marL="0" indent="0" algn="ctr">
              <a:buNone/>
              <a:defRPr/>
            </a:pPr>
            <a:r>
              <a:rPr lang="en-US" dirty="0" smtClean="0"/>
              <a:t>A process of gathering information </a:t>
            </a:r>
            <a:r>
              <a:rPr lang="en-US" dirty="0"/>
              <a:t>during patient </a:t>
            </a:r>
            <a:r>
              <a:rPr lang="en-US" dirty="0" smtClean="0"/>
              <a:t>interview as </a:t>
            </a:r>
            <a:r>
              <a:rPr lang="en-US" dirty="0"/>
              <a:t>part of patient clinical assessment</a:t>
            </a:r>
            <a:r>
              <a:rPr lang="en-US" dirty="0" smtClean="0"/>
              <a:t>.</a:t>
            </a:r>
          </a:p>
          <a:p>
            <a:pPr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008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Parietal pain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Parietal </a:t>
            </a:r>
            <a:r>
              <a:rPr lang="en-US" sz="2400" dirty="0"/>
              <a:t>peritoneum is innervated unilaterally via the spinal somatic nerves that also supply the abdominal wall. </a:t>
            </a:r>
          </a:p>
          <a:p>
            <a:r>
              <a:rPr lang="en-US" sz="2400" dirty="0"/>
              <a:t>Unilateral innervation causes parietal pain to localize to one or more abdominal quadrants .</a:t>
            </a:r>
          </a:p>
          <a:p>
            <a:r>
              <a:rPr lang="en-US" sz="2400" dirty="0"/>
              <a:t>Sharp, severe, and well localized.</a:t>
            </a:r>
          </a:p>
          <a:p>
            <a:r>
              <a:rPr lang="en-US" sz="2400" dirty="0"/>
              <a:t>The anterior and lateral abdominal wall is innervated from vertebral segments T7 to L1, whereas the posterior abdominal wall is from L2 to L5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04868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Parietal </a:t>
            </a:r>
            <a:r>
              <a:rPr lang="en-US" dirty="0"/>
              <a:t>pain :</a:t>
            </a:r>
          </a:p>
          <a:p>
            <a:pPr lvl="1"/>
            <a:r>
              <a:rPr lang="en-US" sz="2000" dirty="0"/>
              <a:t>Triggered by :</a:t>
            </a:r>
          </a:p>
          <a:p>
            <a:pPr lvl="2"/>
            <a:r>
              <a:rPr lang="en-US" sz="2000" dirty="0"/>
              <a:t>Irritation of the parietal peritoneum by an inflammatory process (e.g., chemical or bacterial). </a:t>
            </a:r>
          </a:p>
          <a:p>
            <a:pPr lvl="2"/>
            <a:r>
              <a:rPr lang="en-US" sz="2000" dirty="0"/>
              <a:t>Mechanical stimulation, such as a surgical incision.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8469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Referred 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Arises </a:t>
            </a:r>
            <a:r>
              <a:rPr lang="en-US" sz="2800" dirty="0"/>
              <a:t>from a deep visceral structure but is superficial at the presenting </a:t>
            </a:r>
            <a:r>
              <a:rPr lang="en-US" sz="2800" dirty="0" smtClean="0"/>
              <a:t>site </a:t>
            </a:r>
            <a:r>
              <a:rPr lang="en-US" sz="2400" i="1" dirty="0" smtClean="0">
                <a:solidFill>
                  <a:srgbClr val="558ED5"/>
                </a:solidFill>
              </a:rPr>
              <a:t>i.e. pain felt at a remote area from the diseased organ .</a:t>
            </a:r>
            <a:endParaRPr lang="en-US" sz="2400" dirty="0"/>
          </a:p>
          <a:p>
            <a:r>
              <a:rPr lang="en-US" sz="2800" dirty="0"/>
              <a:t>It results from </a:t>
            </a:r>
            <a:r>
              <a:rPr lang="en-US" sz="2800" b="1" dirty="0"/>
              <a:t>central neural pathways</a:t>
            </a:r>
            <a:r>
              <a:rPr lang="en-US" sz="2800" dirty="0"/>
              <a:t> that are common to the somatic nerves and visceral </a:t>
            </a:r>
            <a:r>
              <a:rPr lang="en-US" sz="2800" dirty="0" smtClean="0"/>
              <a:t>organs </a:t>
            </a:r>
            <a:r>
              <a:rPr lang="en-US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i.e. misinterpretation of visceral afferent impulse that cross the nerve cells to the corresponding somatic dermatome within the CNS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9981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Radiating </a:t>
            </a:r>
            <a:r>
              <a:rPr lang="en-US" b="1" dirty="0"/>
              <a:t>pain </a:t>
            </a:r>
            <a:r>
              <a:rPr lang="en-US" dirty="0"/>
              <a:t>is pain in remote area but in continuity </a:t>
            </a:r>
            <a:r>
              <a:rPr lang="en-US" dirty="0" smtClean="0"/>
              <a:t>with </a:t>
            </a:r>
            <a:r>
              <a:rPr lang="en-US" dirty="0"/>
              <a:t>the </a:t>
            </a:r>
            <a:r>
              <a:rPr lang="en-US" dirty="0" smtClean="0"/>
              <a:t>diseased organ 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7608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Lump &amp; Ulcer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did u notice it ?</a:t>
            </a:r>
          </a:p>
          <a:p>
            <a:r>
              <a:rPr lang="en-US" dirty="0" smtClean="0"/>
              <a:t>How did u notice it?</a:t>
            </a:r>
          </a:p>
          <a:p>
            <a:r>
              <a:rPr lang="en-US" dirty="0" smtClean="0"/>
              <a:t>What are the associated symptoms ?</a:t>
            </a:r>
          </a:p>
          <a:p>
            <a:r>
              <a:rPr lang="en-US" dirty="0" smtClean="0"/>
              <a:t>Persistence ( does it ever disappear ?)</a:t>
            </a:r>
          </a:p>
          <a:p>
            <a:r>
              <a:rPr lang="en-US" dirty="0" smtClean="0"/>
              <a:t>Progression ( change in its size )</a:t>
            </a:r>
          </a:p>
          <a:p>
            <a:r>
              <a:rPr lang="en-US" dirty="0" smtClean="0"/>
              <a:t>Any other lump currently or previously</a:t>
            </a:r>
          </a:p>
          <a:p>
            <a:r>
              <a:rPr lang="en-US" dirty="0" smtClean="0"/>
              <a:t>What do u think the cause 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9356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Questions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19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Obtaining  an accurate Hx is the critical 1</a:t>
            </a:r>
            <a:r>
              <a:rPr lang="en-US" baseline="30000" dirty="0" smtClean="0"/>
              <a:t>st</a:t>
            </a:r>
            <a:r>
              <a:rPr lang="en-US" dirty="0" smtClean="0"/>
              <a:t> step in determining the etiology of a patient’s problem .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proper history </a:t>
            </a:r>
            <a:r>
              <a:rPr lang="en-US" dirty="0" smtClean="0"/>
              <a:t>and examination will </a:t>
            </a:r>
            <a:r>
              <a:rPr lang="en-US" dirty="0"/>
              <a:t>get you to your diagnosis </a:t>
            </a:r>
            <a:r>
              <a:rPr lang="en-US" dirty="0" smtClean="0"/>
              <a:t>almost </a:t>
            </a:r>
            <a:r>
              <a:rPr lang="en-US" dirty="0"/>
              <a:t>70% of the </a:t>
            </a:r>
            <a:r>
              <a:rPr lang="en-US" dirty="0" smtClean="0"/>
              <a:t>time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71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Your appearance is important (</a:t>
            </a:r>
            <a:r>
              <a:rPr lang="en-US" sz="2000" dirty="0" smtClean="0"/>
              <a:t>wearing proper uniform, </a:t>
            </a:r>
            <a:r>
              <a:rPr lang="en-US" sz="2000" dirty="0" err="1" smtClean="0"/>
              <a:t>ie</a:t>
            </a:r>
            <a:r>
              <a:rPr lang="en-US" sz="2000" dirty="0" smtClean="0"/>
              <a:t>. Lab coats, I.D., etc.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Your way of asking the Qs</a:t>
            </a:r>
          </a:p>
          <a:p>
            <a:pPr lvl="1"/>
            <a:r>
              <a:rPr lang="en-US" dirty="0" smtClean="0"/>
              <a:t>See him walking in and not in the cubicle &amp; allow a relative to be there if the patient wants.</a:t>
            </a:r>
          </a:p>
          <a:p>
            <a:pPr lvl="1"/>
            <a:r>
              <a:rPr lang="en-US" dirty="0" smtClean="0"/>
              <a:t>Provide a safe &amp; private environment</a:t>
            </a:r>
          </a:p>
          <a:p>
            <a:pPr marL="457200" lvl="1" indent="0">
              <a:buClr>
                <a:schemeClr val="tx1"/>
              </a:buClr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717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  <a:defRPr/>
            </a:pPr>
            <a:r>
              <a:rPr lang="en-US" dirty="0"/>
              <a:t>Introduce yourself </a:t>
            </a:r>
            <a:endParaRPr lang="en-US" sz="2400" dirty="0" smtClean="0"/>
          </a:p>
          <a:p>
            <a:pPr>
              <a:defRPr/>
            </a:pPr>
            <a:r>
              <a:rPr lang="en-US" sz="2800" dirty="0" smtClean="0"/>
              <a:t>Greeting </a:t>
            </a:r>
            <a:r>
              <a:rPr lang="en-US" sz="2800" dirty="0"/>
              <a:t>patient</a:t>
            </a:r>
          </a:p>
          <a:p>
            <a:pPr lvl="1">
              <a:defRPr/>
            </a:pPr>
            <a:r>
              <a:rPr lang="en-US" sz="2400" dirty="0"/>
              <a:t>By name</a:t>
            </a:r>
          </a:p>
          <a:p>
            <a:pPr lvl="1">
              <a:defRPr/>
            </a:pPr>
            <a:r>
              <a:rPr lang="en-US" sz="2400" dirty="0"/>
              <a:t>Shake hands</a:t>
            </a:r>
          </a:p>
          <a:p>
            <a:pPr lvl="1">
              <a:defRPr/>
            </a:pPr>
            <a:r>
              <a:rPr lang="en-US" sz="2400" dirty="0"/>
              <a:t>Avoid unfamiliar or demeaning terms</a:t>
            </a:r>
          </a:p>
          <a:p>
            <a:pPr lvl="1">
              <a:buClr>
                <a:schemeClr val="tx1"/>
              </a:buClr>
            </a:pPr>
            <a:endParaRPr lang="en-US" dirty="0" smtClean="0"/>
          </a:p>
          <a:p>
            <a:pPr marL="457200" lvl="1" indent="0" algn="ctr">
              <a:buClr>
                <a:schemeClr val="tx1"/>
              </a:buClr>
              <a:buNone/>
            </a:pPr>
            <a:r>
              <a:rPr lang="en-US" b="1" dirty="0" smtClean="0"/>
              <a:t>Be alert and pay him full attention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37071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way of getting the Hx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open questions </a:t>
            </a:r>
          </a:p>
          <a:p>
            <a:r>
              <a:rPr lang="en-US" dirty="0" smtClean="0"/>
              <a:t>Listen carefully</a:t>
            </a:r>
          </a:p>
          <a:p>
            <a:r>
              <a:rPr lang="en-US" dirty="0" smtClean="0"/>
              <a:t>Take notes</a:t>
            </a:r>
          </a:p>
          <a:p>
            <a:r>
              <a:rPr lang="en-US" dirty="0" smtClean="0"/>
              <a:t>Avoid interruption except </a:t>
            </a:r>
          </a:p>
          <a:p>
            <a:pPr lvl="1"/>
            <a:r>
              <a:rPr lang="en-US" dirty="0" smtClean="0"/>
              <a:t>Special situations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155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 should be in the following order :</a:t>
            </a:r>
          </a:p>
          <a:p>
            <a:pPr marL="1009650" lvl="1" indent="-609600"/>
            <a:r>
              <a:rPr lang="en-US" dirty="0" smtClean="0">
                <a:latin typeface="Californian FB" charset="0"/>
              </a:rPr>
              <a:t>Personal data </a:t>
            </a:r>
          </a:p>
          <a:p>
            <a:pPr marL="1009650" lvl="1" indent="-609600"/>
            <a:r>
              <a:rPr lang="en-US" dirty="0" smtClean="0">
                <a:latin typeface="Californian FB" charset="0"/>
              </a:rPr>
              <a:t>Present complaint (c/o).</a:t>
            </a:r>
          </a:p>
          <a:p>
            <a:pPr marL="1009650" lvl="1" indent="-609600"/>
            <a:r>
              <a:rPr lang="en-US" dirty="0" smtClean="0">
                <a:latin typeface="Californian FB" charset="0"/>
              </a:rPr>
              <a:t>History of present complaint.</a:t>
            </a:r>
          </a:p>
          <a:p>
            <a:pPr marL="1009650" lvl="1" indent="-609600"/>
            <a:r>
              <a:rPr lang="en-US" dirty="0" smtClean="0">
                <a:latin typeface="Californian FB" charset="0"/>
              </a:rPr>
              <a:t>Systemic enquiry.</a:t>
            </a:r>
          </a:p>
          <a:p>
            <a:pPr marL="1009650" lvl="1" indent="-609600"/>
            <a:r>
              <a:rPr lang="en-US" dirty="0" smtClean="0">
                <a:latin typeface="Californian FB" charset="0"/>
              </a:rPr>
              <a:t>Past history: surgical, medical , drug history</a:t>
            </a:r>
          </a:p>
          <a:p>
            <a:pPr marL="1009650" lvl="1" indent="-609600"/>
            <a:r>
              <a:rPr lang="en-US" dirty="0" smtClean="0">
                <a:latin typeface="Californian FB" charset="0"/>
              </a:rPr>
              <a:t>Family history</a:t>
            </a:r>
          </a:p>
          <a:p>
            <a:pPr marL="1009650" lvl="1" indent="-609600"/>
            <a:r>
              <a:rPr lang="en-US" dirty="0" smtClean="0">
                <a:latin typeface="Californian FB" charset="0"/>
              </a:rPr>
              <a:t>Social history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646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latin typeface="Arial" charset="0"/>
              </a:rPr>
              <a:t>Personal Data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Clr>
                <a:srgbClr val="00CC00"/>
              </a:buClr>
              <a:buNone/>
            </a:pPr>
            <a:r>
              <a:rPr lang="en-GB" sz="2000" dirty="0" smtClean="0">
                <a:latin typeface="Arial" charset="0"/>
              </a:rPr>
              <a:t>Date and Time</a:t>
            </a:r>
          </a:p>
          <a:p>
            <a:pPr marL="457200" lvl="1" indent="0">
              <a:buClr>
                <a:srgbClr val="00CC00"/>
              </a:buClr>
              <a:buNone/>
            </a:pPr>
            <a:r>
              <a:rPr lang="en-GB" sz="2000" dirty="0" smtClean="0">
                <a:latin typeface="Arial" charset="0"/>
              </a:rPr>
              <a:t>Name &amp; File number ( Medical record number)</a:t>
            </a:r>
          </a:p>
          <a:p>
            <a:pPr marL="457200" lvl="1" indent="0">
              <a:buClr>
                <a:srgbClr val="00CC00"/>
              </a:buClr>
              <a:buNone/>
            </a:pPr>
            <a:r>
              <a:rPr lang="en-GB" sz="2000" dirty="0" smtClean="0">
                <a:latin typeface="Arial" charset="0"/>
              </a:rPr>
              <a:t>Age</a:t>
            </a:r>
          </a:p>
          <a:p>
            <a:pPr marL="457200" lvl="1" indent="0">
              <a:buClr>
                <a:srgbClr val="00CC00"/>
              </a:buClr>
              <a:buNone/>
            </a:pPr>
            <a:r>
              <a:rPr lang="en-US" sz="2000" dirty="0" smtClean="0">
                <a:latin typeface="Arial" charset="0"/>
              </a:rPr>
              <a:t>G</a:t>
            </a:r>
            <a:r>
              <a:rPr lang="en-GB" sz="2000" dirty="0" smtClean="0">
                <a:latin typeface="Arial" charset="0"/>
              </a:rPr>
              <a:t>ender </a:t>
            </a:r>
          </a:p>
          <a:p>
            <a:pPr marL="457200" lvl="1" indent="0">
              <a:buClr>
                <a:srgbClr val="00CC00"/>
              </a:buClr>
              <a:buNone/>
            </a:pPr>
            <a:r>
              <a:rPr lang="en-GB" sz="2000" dirty="0" smtClean="0">
                <a:latin typeface="Arial" charset="0"/>
              </a:rPr>
              <a:t>Religion</a:t>
            </a:r>
          </a:p>
          <a:p>
            <a:pPr marL="457200" lvl="1" indent="0">
              <a:buClr>
                <a:srgbClr val="00CC00"/>
              </a:buClr>
              <a:buNone/>
            </a:pPr>
            <a:r>
              <a:rPr lang="en-GB" sz="2000" dirty="0" smtClean="0">
                <a:latin typeface="Arial" charset="0"/>
              </a:rPr>
              <a:t>Marital status</a:t>
            </a:r>
          </a:p>
          <a:p>
            <a:pPr marL="457200" lvl="1" indent="0">
              <a:buClr>
                <a:srgbClr val="00CC00"/>
              </a:buClr>
              <a:buNone/>
            </a:pPr>
            <a:r>
              <a:rPr lang="en-GB" sz="2000" dirty="0" smtClean="0">
                <a:latin typeface="Arial" charset="0"/>
              </a:rPr>
              <a:t>Occupation</a:t>
            </a:r>
          </a:p>
          <a:p>
            <a:pPr marL="457200" lvl="1" indent="0">
              <a:buClr>
                <a:srgbClr val="00CC00"/>
              </a:buClr>
              <a:buNone/>
            </a:pPr>
            <a:r>
              <a:rPr lang="en-GB" sz="2000" dirty="0" smtClean="0">
                <a:latin typeface="Arial" charset="0"/>
              </a:rPr>
              <a:t>Residency</a:t>
            </a:r>
          </a:p>
          <a:p>
            <a:pPr marL="457200" lvl="1" indent="0">
              <a:buClr>
                <a:srgbClr val="00CC00"/>
              </a:buClr>
              <a:buNone/>
            </a:pPr>
            <a:r>
              <a:rPr lang="en-GB" sz="2000" dirty="0" smtClean="0">
                <a:latin typeface="Arial" charset="0"/>
              </a:rPr>
              <a:t>Who gave the history?</a:t>
            </a:r>
          </a:p>
        </p:txBody>
      </p:sp>
    </p:spTree>
    <p:extLst>
      <p:ext uri="{BB962C8B-B14F-4D97-AF65-F5344CB8AC3E}">
        <p14:creationId xmlns:p14="http://schemas.microsoft.com/office/powerpoint/2010/main" val="403787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</TotalTime>
  <Words>1090</Words>
  <Application>Microsoft Macintosh PowerPoint</Application>
  <PresentationFormat>On-screen Show (4:3)</PresentationFormat>
  <Paragraphs>248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Principles of History Taking </vt:lpstr>
      <vt:lpstr>PowerPoint Presentation</vt:lpstr>
      <vt:lpstr>History Taking </vt:lpstr>
      <vt:lpstr>Importance </vt:lpstr>
      <vt:lpstr>Set Up </vt:lpstr>
      <vt:lpstr>Cont..</vt:lpstr>
      <vt:lpstr>The way of getting the Hx</vt:lpstr>
      <vt:lpstr>PowerPoint Presentation</vt:lpstr>
      <vt:lpstr>Personal Data</vt:lpstr>
      <vt:lpstr>Chief Complaint </vt:lpstr>
      <vt:lpstr>History of the presenting Illness</vt:lpstr>
      <vt:lpstr>Systemic Review</vt:lpstr>
      <vt:lpstr>Neuro</vt:lpstr>
      <vt:lpstr>Cardiovascular &amp; Resp</vt:lpstr>
      <vt:lpstr>GI</vt:lpstr>
      <vt:lpstr>Urogenital</vt:lpstr>
      <vt:lpstr>Musculoskeletal</vt:lpstr>
      <vt:lpstr>PowerPoint Presentation</vt:lpstr>
      <vt:lpstr>Past Hx.</vt:lpstr>
      <vt:lpstr>Family Hx</vt:lpstr>
      <vt:lpstr>Social Hx</vt:lpstr>
      <vt:lpstr>Sensitive Topics  </vt:lpstr>
      <vt:lpstr>Sensitive Topics Guidelines </vt:lpstr>
      <vt:lpstr>Special Challenge </vt:lpstr>
      <vt:lpstr>Cont..</vt:lpstr>
      <vt:lpstr>Common surgical symptoms</vt:lpstr>
      <vt:lpstr>Pain Hx</vt:lpstr>
      <vt:lpstr>Visceral pain </vt:lpstr>
      <vt:lpstr>PowerPoint Presentation</vt:lpstr>
      <vt:lpstr>Parietal pain </vt:lpstr>
      <vt:lpstr>PowerPoint Presentation</vt:lpstr>
      <vt:lpstr>Referred pain</vt:lpstr>
      <vt:lpstr>PowerPoint Presentation</vt:lpstr>
      <vt:lpstr>Lump &amp; Ulcer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History Taking </dc:title>
  <dc:creator>Thamer</dc:creator>
  <cp:lastModifiedBy>Ghadah Alharbi</cp:lastModifiedBy>
  <cp:revision>36</cp:revision>
  <dcterms:created xsi:type="dcterms:W3CDTF">2014-08-30T13:58:26Z</dcterms:created>
  <dcterms:modified xsi:type="dcterms:W3CDTF">2014-09-04T15:17:59Z</dcterms:modified>
</cp:coreProperties>
</file>