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3" r:id="rId3"/>
    <p:sldId id="257" r:id="rId4"/>
    <p:sldId id="258" r:id="rId5"/>
    <p:sldId id="262" r:id="rId6"/>
    <p:sldId id="260" r:id="rId7"/>
    <p:sldId id="261" r:id="rId8"/>
    <p:sldId id="263" r:id="rId9"/>
    <p:sldId id="266" r:id="rId10"/>
    <p:sldId id="287" r:id="rId11"/>
    <p:sldId id="268" r:id="rId12"/>
    <p:sldId id="269" r:id="rId13"/>
    <p:sldId id="264" r:id="rId14"/>
    <p:sldId id="265" r:id="rId15"/>
    <p:sldId id="267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81" r:id="rId26"/>
    <p:sldId id="283" r:id="rId27"/>
    <p:sldId id="279" r:id="rId28"/>
    <p:sldId id="284" r:id="rId29"/>
    <p:sldId id="286" r:id="rId30"/>
    <p:sldId id="285" r:id="rId31"/>
    <p:sldId id="290" r:id="rId32"/>
    <p:sldId id="289" r:id="rId33"/>
    <p:sldId id="291" r:id="rId34"/>
    <p:sldId id="292" r:id="rId35"/>
    <p:sldId id="293" r:id="rId36"/>
    <p:sldId id="295" r:id="rId37"/>
    <p:sldId id="294" r:id="rId38"/>
    <p:sldId id="297" r:id="rId39"/>
    <p:sldId id="298" r:id="rId40"/>
    <p:sldId id="296" r:id="rId41"/>
    <p:sldId id="302" r:id="rId42"/>
    <p:sldId id="301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717722-B7D1-4A5F-ADCC-48AB53FBB60E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BF0778-4D07-40BC-9F09-38A0F2940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4EFB4-AED5-4D07-A2A7-4E900DECFD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5DC19-0740-418A-A787-003D87C6D9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A3045-A01E-4EB7-B019-CEF74749E2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FB6A9-2BBA-44E6-AF13-79D004AFA7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C5FB4-1916-42FD-9D86-D9FAB639BB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3D5FC-D798-4375-8B14-D4913E84E8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DBC4F-E8CA-4FB6-B93C-A8738863F3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F9A1F-AC81-43A8-BF18-9D196B8F12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188D7-7A1B-4BB2-B38E-3F1DA51C76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6B6D4-8201-429E-81C2-17A3624B08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0E65D-5AF9-488D-98F8-B4F540B1EA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52C1C-0F97-441C-9E50-A512F9E1D2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B56DD-7891-421A-8FEE-A75EB13201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B7CEE-94B0-4A80-ABB8-CF7B32201F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9B464-4F8C-49F1-B486-0E1137D26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9C44A-1E25-4995-ABEC-D4A84B76F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462D9-286F-4C1C-9088-4041C1AB3B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A2D0F-A130-4E2A-8412-9808A47D0B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1F95C-F549-448D-A9F6-E2C2769A9F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2353-B67F-42A6-AB64-900D3FF120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0B3E5-41FD-4861-B40D-FA9EE4937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6C386-DEE5-498A-9AEF-8839C936FB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7EE58-CE56-4B10-8EA9-AFB615D421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F7E61-C5BF-489A-89E3-45F56AE979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42F9B-97A3-4369-B7F5-602BA79743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914D-1AA3-4BB4-90C9-844B2D4455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A7F66-65FC-4A7C-AB5F-58A5ADA50D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A16C4-6E1D-46DE-ABD7-45D8E6EE2C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6493A-EB4E-42B2-A798-5461798E10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15CD-B089-4430-B0E7-3F728E606E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14DFD-2DE5-4F53-A4DB-9CAC222AA9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4E516-8E57-42C5-A853-2AD0EC6617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0BEB2-06B8-41A2-8C14-30EF2C287E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8A721-075F-4875-AE57-4804FD71B8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A4C65-CA07-4AF2-8C86-D0EA030946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9D4AD-BC01-4430-9499-556114328D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2D5DF-5A33-4EA2-9080-4BF7BDD327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1956F-2208-46D1-9475-EE2773ED88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B1F3-22C2-4665-8AA2-657F0AEBF7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8EF91-1FBE-41B7-B3A4-6BB7832368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33819-F638-4748-A5F9-FDE82F7C3B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48E43-B19A-46AF-9CEF-EB7519E1FD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068D-8314-473E-9E52-BB558A0E71E5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B7D7-B955-4547-B7D7-26D86CE2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8477-34D2-4264-83AD-47E172ED6B8D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20A4-40B0-4828-B6A4-79E8DB9FB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BD54-E384-4465-856C-DCD906ECCC1B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8AD-071C-4FD3-B711-68F19D459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4117-5767-4EC5-A0AC-203CE8058A5C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7182-1E86-4E81-ABF6-CB1460D06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5D4B-2EAD-4B0D-A0FC-D194F68464A2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B5E0-7903-49C2-875B-7A9B256F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DB06-53D6-4B5A-AF0D-2646CD174B4B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2388-B634-45FA-8EF3-B239420A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0F3D-D899-4457-BE5D-CA705BA0C17D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4A49-ECCE-4BBD-8139-61C4159B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0184-FECD-4DF1-AD70-26722E82AE9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9589-F145-471E-9093-540F229D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B48F-1849-4CFD-BB1C-FB502012A14C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1F44-67DE-4DA9-9026-03846A86B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899C-C32C-41E2-BCEE-53934B061FCD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6197-9559-4F2F-878F-EB2CEEB9F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8B70-E8AA-4827-8133-AA06218CC0DC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8495-C789-407B-9E0B-F97F5B5BE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28CE-7C1A-468C-B768-C1C41AF21E44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6F67-A50D-4DE7-83B5-CAEFD739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85FA-C270-490C-9B57-82356E14266A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E99E-AB93-499B-87A9-9035CE206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57EAFB6-BD1C-44F6-8381-DBBF3962C120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7320809-BC09-4021-975D-20F4F5796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</a:t>
            </a:r>
            <a:r>
              <a:rPr lang="en-US" dirty="0" err="1" smtClean="0"/>
              <a:t>Dr.Sami</a:t>
            </a:r>
            <a:r>
              <a:rPr lang="en-US" dirty="0" smtClean="0"/>
              <a:t> Alnassar MD</a:t>
            </a:r>
            <a:r>
              <a:rPr lang="en-US" smtClean="0"/>
              <a:t>, FRCSC.FCCP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291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</a:rPr>
              <a:t>Esophageal pH Monitoring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7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0313" t="44263" r="14844" b="22917"/>
          <a:stretch>
            <a:fillRect/>
          </a:stretch>
        </p:blipFill>
        <p:spPr>
          <a:xfrm>
            <a:off x="714375" y="1643063"/>
            <a:ext cx="3357563" cy="4643437"/>
          </a:xfrm>
          <a:noFill/>
        </p:spPr>
      </p:pic>
      <p:pic>
        <p:nvPicPr>
          <p:cNvPr id="1331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53125" t="61458" r="27344" b="13542"/>
          <a:stretch>
            <a:fillRect/>
          </a:stretch>
        </p:blipFill>
        <p:spPr>
          <a:xfrm>
            <a:off x="4643438" y="1857375"/>
            <a:ext cx="2476500" cy="2286000"/>
          </a:xfrm>
          <a:noFill/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 cstate="print"/>
          <a:srcRect l="66406" t="42708" r="9375" b="19792"/>
          <a:stretch>
            <a:fillRect/>
          </a:stretch>
        </p:blipFill>
        <p:spPr bwMode="auto">
          <a:xfrm>
            <a:off x="4714875" y="4286250"/>
            <a:ext cx="2362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/>
          </a:p>
        </p:txBody>
      </p:sp>
      <p:pic>
        <p:nvPicPr>
          <p:cNvPr id="14339" name="Picture 3076" descr="D:\pic\09\09016.p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49" t="606" b="2058"/>
          <a:stretch>
            <a:fillRect/>
          </a:stretch>
        </p:blipFill>
        <p:spPr>
          <a:xfrm>
            <a:off x="1201738" y="1600200"/>
            <a:ext cx="674052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pic>
        <p:nvPicPr>
          <p:cNvPr id="15363" name="Content Placeholder 8" descr="Barrett's Esophagu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1428750"/>
            <a:ext cx="3286125" cy="4714875"/>
          </a:xfrm>
        </p:spPr>
      </p:pic>
      <p:pic>
        <p:nvPicPr>
          <p:cNvPr id="15364" name="Content Placeholder 9" descr="Examples-of-Barrett's-Esophagus--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7688" y="1428750"/>
            <a:ext cx="371475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Biopsy was done </a:t>
            </a:r>
          </a:p>
          <a:p>
            <a:pPr eaLnBrk="1" hangingPunct="1">
              <a:defRPr/>
            </a:pPr>
            <a:r>
              <a:rPr lang="en-US" dirty="0" smtClean="0"/>
              <a:t>Pathology report :</a:t>
            </a:r>
          </a:p>
          <a:p>
            <a:pPr lvl="2" eaLnBrk="1" hangingPunct="1">
              <a:defRPr/>
            </a:pPr>
            <a:r>
              <a:rPr lang="en-CA" b="1" dirty="0" smtClean="0"/>
              <a:t>  </a:t>
            </a:r>
            <a:r>
              <a:rPr lang="en-CA" b="1" dirty="0" err="1" smtClean="0"/>
              <a:t>esophagitis</a:t>
            </a:r>
            <a:r>
              <a:rPr lang="en-CA" b="1" dirty="0" smtClean="0"/>
              <a:t> with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( </a:t>
            </a:r>
            <a:r>
              <a:rPr lang="en-CA" b="1" dirty="0" err="1" smtClean="0"/>
              <a:t>metaplasia</a:t>
            </a:r>
            <a:r>
              <a:rPr lang="en-CA" b="1" dirty="0" smtClean="0"/>
              <a:t>) consistent with </a:t>
            </a:r>
            <a:r>
              <a:rPr lang="en-US" b="1" dirty="0" smtClean="0"/>
              <a:t>Barrett's Esophagus, </a:t>
            </a:r>
          </a:p>
          <a:p>
            <a:pPr lvl="2" eaLnBrk="1" hangingPunct="1">
              <a:defRPr/>
            </a:pPr>
            <a:r>
              <a:rPr lang="en-US" b="1" dirty="0" smtClean="0"/>
              <a:t>No evidence of dysplasia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dirty="0" smtClean="0"/>
              <a:t>What is next 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)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 for Surgery :</a:t>
            </a:r>
          </a:p>
          <a:p>
            <a:pPr lvl="2" eaLnBrk="1" hangingPunct="1">
              <a:defRPr/>
            </a:pPr>
            <a:r>
              <a:rPr lang="en-US" dirty="0" smtClean="0"/>
              <a:t>have failed medical management</a:t>
            </a:r>
          </a:p>
          <a:p>
            <a:pPr lvl="2" eaLnBrk="1" hangingPunct="1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 eaLnBrk="1" hangingPunct="1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 eaLnBrk="1" hangingPunct="1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 eaLnBrk="1" hangingPunct="1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you advise the patient t:</a:t>
            </a:r>
          </a:p>
          <a:p>
            <a:pPr lvl="2" eaLnBrk="1" hangingPunct="1">
              <a:defRPr/>
            </a:pPr>
            <a:r>
              <a:rPr lang="en-US" dirty="0" smtClean="0"/>
              <a:t>Reduce </a:t>
            </a:r>
            <a:r>
              <a:rPr lang="en-US" dirty="0" err="1" smtClean="0"/>
              <a:t>wieght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Quit smoking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Started the patient on</a:t>
            </a:r>
          </a:p>
          <a:p>
            <a:pPr lvl="2" eaLnBrk="1" hangingPunct="1">
              <a:defRPr/>
            </a:pPr>
            <a:r>
              <a:rPr lang="en-US" dirty="0" err="1" smtClean="0"/>
              <a:t>Nexium</a:t>
            </a:r>
            <a:r>
              <a:rPr lang="en-US" dirty="0" smtClean="0"/>
              <a:t> 40 mg </a:t>
            </a:r>
            <a:r>
              <a:rPr lang="en-US" dirty="0" err="1" smtClean="0"/>
              <a:t>od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Advise patient to have </a:t>
            </a:r>
          </a:p>
          <a:p>
            <a:pPr lvl="2" eaLnBrk="1" hangingPunct="1">
              <a:defRPr/>
            </a:pPr>
            <a:r>
              <a:rPr lang="en-US" dirty="0" smtClean="0"/>
              <a:t>Follow up endoscopy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 months later , you did endoscopy for the patient , 6 hour post endoscopy patient start to complain of :</a:t>
            </a:r>
          </a:p>
          <a:p>
            <a:pPr lvl="2" eaLnBrk="1" hangingPunct="1">
              <a:defRPr/>
            </a:pPr>
            <a:r>
              <a:rPr lang="en-US" dirty="0" smtClean="0"/>
              <a:t>Chest pain</a:t>
            </a:r>
          </a:p>
          <a:p>
            <a:pPr lvl="2" eaLnBrk="1" hangingPunct="1">
              <a:defRPr/>
            </a:pPr>
            <a:r>
              <a:rPr lang="en-US" dirty="0" smtClean="0"/>
              <a:t>Fever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else in the history ?</a:t>
            </a:r>
          </a:p>
          <a:p>
            <a:pPr eaLnBrk="1" hangingPunct="1">
              <a:defRPr/>
            </a:pPr>
            <a:r>
              <a:rPr lang="en-US" dirty="0" smtClean="0"/>
              <a:t>What is your management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end of this Presentation , you will be able to :</a:t>
            </a:r>
          </a:p>
          <a:p>
            <a:pPr lvl="1" eaLnBrk="1" hangingPunct="1">
              <a:defRPr/>
            </a:pPr>
            <a:r>
              <a:rPr lang="en-US" dirty="0" smtClean="0"/>
              <a:t>Understand the history related to common esophageal diseases such as GERD</a:t>
            </a:r>
          </a:p>
          <a:p>
            <a:pPr lvl="1" eaLnBrk="1" hangingPunct="1">
              <a:defRPr/>
            </a:pPr>
            <a:r>
              <a:rPr lang="en-US" dirty="0" smtClean="0"/>
              <a:t>Understand the symptoms and signs of esophageal perforation</a:t>
            </a:r>
          </a:p>
          <a:p>
            <a:pPr lvl="1" eaLnBrk="1" hangingPunct="1">
              <a:defRPr/>
            </a:pPr>
            <a:r>
              <a:rPr lang="en-US" dirty="0" smtClean="0"/>
              <a:t>Understand the symptoms and signs of esophageal motility disorder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214313"/>
            <a:ext cx="5357812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5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79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The patient is kept NPO, and nutritional access needs are assessed</a:t>
            </a:r>
          </a:p>
          <a:p>
            <a:pPr eaLnBrk="1" hangingPunct="1">
              <a:defRPr/>
            </a:pPr>
            <a:r>
              <a:rPr lang="en-CA" b="1" dirty="0" smtClean="0"/>
              <a:t>Patient improved and he was discharged home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6 years later , he presented to your clinic complaining of :</a:t>
            </a:r>
          </a:p>
          <a:p>
            <a:pPr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Weight loss</a:t>
            </a:r>
          </a:p>
          <a:p>
            <a:pPr eaLnBrk="1" hangingPunct="1">
              <a:defRPr/>
            </a:pPr>
            <a:r>
              <a:rPr lang="en-US" dirty="0" smtClean="0"/>
              <a:t>What else in the history ?</a:t>
            </a:r>
          </a:p>
          <a:p>
            <a:pPr eaLnBrk="1" hangingPunct="1">
              <a:defRPr/>
            </a:pPr>
            <a:r>
              <a:rPr lang="en-US" dirty="0" smtClean="0"/>
              <a:t>What is your differentials?</a:t>
            </a:r>
          </a:p>
          <a:p>
            <a:pPr eaLnBrk="1" hangingPunct="1">
              <a:defRPr/>
            </a:pPr>
            <a:r>
              <a:rPr lang="en-US" dirty="0" smtClean="0"/>
              <a:t>How you going to manage this patient?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699" name="Content Placeholder 3" descr="endoscopy and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50" y="285750"/>
            <a:ext cx="5000625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biopsy from the endoscopy revealed :</a:t>
            </a:r>
          </a:p>
          <a:p>
            <a:pPr lvl="2" eaLnBrk="1" hangingPunct="1">
              <a:defRPr/>
            </a:pPr>
            <a:r>
              <a:rPr lang="en-US" dirty="0" err="1" smtClean="0"/>
              <a:t>Adenocarcinoma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is your treatment options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50 years old  Male Presented to you in the clinic  with history of Heartburn and Hoarseness.</a:t>
            </a:r>
          </a:p>
          <a:p>
            <a:pPr eaLnBrk="1" hangingPunct="1">
              <a:defRPr/>
            </a:pPr>
            <a:r>
              <a:rPr lang="en-US" dirty="0" smtClean="0"/>
              <a:t>He is obese </a:t>
            </a:r>
          </a:p>
          <a:p>
            <a:pPr eaLnBrk="1" hangingPunct="1">
              <a:defRPr/>
            </a:pPr>
            <a:r>
              <a:rPr lang="en-US" dirty="0" smtClean="0"/>
              <a:t>smoker</a:t>
            </a:r>
          </a:p>
          <a:p>
            <a:pPr eaLnBrk="1" hangingPunct="1">
              <a:defRPr/>
            </a:pPr>
            <a:r>
              <a:rPr lang="en-US" dirty="0" smtClean="0"/>
              <a:t>What  else in the history 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24 years old , healthy presented to your clinic complaining of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manage this patient?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3796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1888" y="285750"/>
            <a:ext cx="3451225" cy="5773738"/>
          </a:xfrm>
        </p:spPr>
      </p:pic>
      <p:pic>
        <p:nvPicPr>
          <p:cNvPr id="33797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285750"/>
            <a:ext cx="27146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Content Placeholder 3" descr="manomet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285750"/>
            <a:ext cx="6286500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 </a:t>
            </a:r>
            <a:r>
              <a:rPr lang="en-US" dirty="0" err="1" smtClean="0"/>
              <a:t>manometry</a:t>
            </a:r>
            <a:r>
              <a:rPr lang="en-US" dirty="0" smtClean="0"/>
              <a:t> consistent with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 showed  :</a:t>
            </a:r>
          </a:p>
          <a:p>
            <a:pPr lvl="2" eaLnBrk="1" hangingPunct="1">
              <a:defRPr/>
            </a:pPr>
            <a:r>
              <a:rPr lang="en-US" dirty="0" smtClean="0"/>
              <a:t>Dilated esophagus</a:t>
            </a:r>
          </a:p>
          <a:p>
            <a:pPr lvl="2" eaLnBrk="1" hangingPunct="1">
              <a:defRPr/>
            </a:pPr>
            <a:r>
              <a:rPr lang="en-US" dirty="0" smtClean="0"/>
              <a:t>Retained food particles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treat this patient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 options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CA" b="1" dirty="0" smtClean="0"/>
              <a:t> Medical therapy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Bneumatic</a:t>
            </a:r>
            <a:r>
              <a:rPr lang="en-CA" b="1" dirty="0" smtClean="0"/>
              <a:t> dilation</a:t>
            </a:r>
          </a:p>
          <a:p>
            <a:pPr lvl="2" eaLnBrk="1" hangingPunct="1"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lvl="2" eaLnBrk="1" hangingPunct="1">
              <a:defRPr/>
            </a:pPr>
            <a:r>
              <a:rPr lang="en-CA" b="1" dirty="0" smtClean="0"/>
              <a:t>Which option you will advice the patient to choose ?</a:t>
            </a:r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70 years old male , his wife bring him to your clinic Because :</a:t>
            </a:r>
          </a:p>
          <a:p>
            <a:pPr lvl="2" eaLnBrk="1" hangingPunct="1">
              <a:defRPr/>
            </a:pPr>
            <a:r>
              <a:rPr lang="en-US" dirty="0" smtClean="0"/>
              <a:t>Bad breath</a:t>
            </a:r>
          </a:p>
          <a:p>
            <a:pPr lvl="2" eaLnBrk="1" hangingPunct="1">
              <a:defRPr/>
            </a:pPr>
            <a:r>
              <a:rPr lang="en-US" dirty="0" smtClean="0"/>
              <a:t>Chronic cough especially after eating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you going to manage this patient 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5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9939" name="Content Placeholder 3" descr="Zinkers diverticulum endos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285750"/>
            <a:ext cx="5572125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 eaLnBrk="1" hangingPunct="1">
              <a:defRPr/>
            </a:pPr>
            <a:r>
              <a:rPr lang="en-CA" b="1" dirty="0" smtClean="0"/>
              <a:t>Open repair involve :</a:t>
            </a:r>
          </a:p>
          <a:p>
            <a:pPr lvl="2" eaLnBrk="1" hangingPunct="1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 eaLnBrk="1" hangingPunct="1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 eaLnBrk="1" hangingPunct="1"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</a:t>
            </a:r>
          </a:p>
          <a:p>
            <a:pPr lvl="2" eaLnBrk="1" hangingPunct="1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Postprandial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Aggravated by change of position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Prompt relief by antacid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cause of the 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?</a:t>
            </a:r>
          </a:p>
          <a:p>
            <a:pPr eaLnBrk="1" hangingPunct="1">
              <a:defRPr/>
            </a:pPr>
            <a:r>
              <a:rPr lang="en-US" b="1" dirty="0" smtClean="0"/>
              <a:t>What is the different types of the</a:t>
            </a:r>
            <a:r>
              <a:rPr lang="en-US" dirty="0" smtClean="0"/>
              <a:t>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? </a:t>
            </a:r>
          </a:p>
          <a:p>
            <a:pPr eaLnBrk="1" hangingPunct="1">
              <a:defRPr/>
            </a:pPr>
            <a:r>
              <a:rPr lang="en-US" b="1" dirty="0" smtClean="0"/>
              <a:t>And what is the most common sites 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 eaLnBrk="1" hangingPunct="1"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 eaLnBrk="1" hangingPunct="1"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 eaLnBrk="1" hangingPunct="1"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Extraesophageal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Manifestations of GERD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Bleeding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Examination was unremarkable</a:t>
            </a:r>
          </a:p>
          <a:p>
            <a:pPr eaLnBrk="1" hangingPunct="1">
              <a:defRPr/>
            </a:pPr>
            <a:r>
              <a:rPr lang="en-US" dirty="0" smtClean="0"/>
              <a:t>What is your next step in the management of this patient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3" name="Content Placeholder 3" descr="68--11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0"/>
            <a:ext cx="4714875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 report :</a:t>
            </a:r>
          </a:p>
          <a:p>
            <a:pPr lvl="2" eaLnBrk="1" hangingPunct="1">
              <a:defRPr/>
            </a:pPr>
            <a:r>
              <a:rPr lang="en-US" dirty="0" smtClean="0"/>
              <a:t>No stricture or tumor</a:t>
            </a:r>
          </a:p>
          <a:p>
            <a:pPr lvl="2" eaLnBrk="1" hangingPunct="1">
              <a:defRPr/>
            </a:pPr>
            <a:r>
              <a:rPr lang="en-US" dirty="0" smtClean="0"/>
              <a:t>Small hiatus hernia</a:t>
            </a:r>
          </a:p>
          <a:p>
            <a:pPr lvl="2" eaLnBrk="1" hangingPunct="1">
              <a:defRPr/>
            </a:pPr>
            <a:r>
              <a:rPr lang="en-US" dirty="0" smtClean="0"/>
              <a:t>Evidence of reflux of the contrast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is the types of the hiatus hernia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1417</TotalTime>
  <Words>877</Words>
  <Application>Microsoft Office PowerPoint</Application>
  <PresentationFormat>On-screen Show (4:3)</PresentationFormat>
  <Paragraphs>232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Theme1</vt:lpstr>
      <vt:lpstr>Benign Esophageal Diseases</vt:lpstr>
      <vt:lpstr>Introduction</vt:lpstr>
      <vt:lpstr>Case 1</vt:lpstr>
      <vt:lpstr>Clinical Presentations of GERD</vt:lpstr>
      <vt:lpstr>Extraesophageal Manifestations of GERD</vt:lpstr>
      <vt:lpstr>Clinical Presentations of GERD</vt:lpstr>
      <vt:lpstr>Case 1</vt:lpstr>
      <vt:lpstr>Slide 8</vt:lpstr>
      <vt:lpstr>Barium Swallow</vt:lpstr>
      <vt:lpstr>  </vt:lpstr>
      <vt:lpstr>Esophageal pH Monitoring </vt:lpstr>
      <vt:lpstr>Esophageal Manometry</vt:lpstr>
      <vt:lpstr>Endoscopy</vt:lpstr>
      <vt:lpstr>Case 1</vt:lpstr>
      <vt:lpstr>Treatment</vt:lpstr>
      <vt:lpstr>Acid Suppression Therapy for GERD</vt:lpstr>
      <vt:lpstr>Anti-Reflux Surgery </vt:lpstr>
      <vt:lpstr>Case 1</vt:lpstr>
      <vt:lpstr>Case 1</vt:lpstr>
      <vt:lpstr>Slide 20</vt:lpstr>
      <vt:lpstr>Slide 21</vt:lpstr>
      <vt:lpstr>Slide 22</vt:lpstr>
      <vt:lpstr>Slide 23</vt:lpstr>
      <vt:lpstr>Treatment</vt:lpstr>
      <vt:lpstr>Case 1</vt:lpstr>
      <vt:lpstr>Slide 26</vt:lpstr>
      <vt:lpstr>Slide 27</vt:lpstr>
      <vt:lpstr>Case 1</vt:lpstr>
      <vt:lpstr>Treatment</vt:lpstr>
      <vt:lpstr>Case 2</vt:lpstr>
      <vt:lpstr> </vt:lpstr>
      <vt:lpstr>Slide 32</vt:lpstr>
      <vt:lpstr>Case 2</vt:lpstr>
      <vt:lpstr>Case 2</vt:lpstr>
      <vt:lpstr>Case 3</vt:lpstr>
      <vt:lpstr>Slide 36</vt:lpstr>
      <vt:lpstr>Slide 37</vt:lpstr>
      <vt:lpstr>Treatment</vt:lpstr>
      <vt:lpstr>Treatment</vt:lpstr>
      <vt:lpstr>Case 3 </vt:lpstr>
      <vt:lpstr>Esophageal Diverticula</vt:lpstr>
      <vt:lpstr>Esophageal Diverticula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Esophageal Diseases</dc:title>
  <dc:creator>Sami Alnassar</dc:creator>
  <cp:lastModifiedBy>CISUser</cp:lastModifiedBy>
  <cp:revision>78</cp:revision>
  <dcterms:created xsi:type="dcterms:W3CDTF">2009-03-12T03:00:21Z</dcterms:created>
  <dcterms:modified xsi:type="dcterms:W3CDTF">2014-11-30T09:24:29Z</dcterms:modified>
</cp:coreProperties>
</file>