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19EEDFC-06ED-40F8-824A-5B1DE7893D5D}">
  <a:tblStyle styleName="Table_0" styleId="{B19EEDFC-06ED-40F8-824A-5B1DE7893D5D}"/>
</a:tblStyleLst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56.xml" Type="http://schemas.openxmlformats.org/officeDocument/2006/relationships/slide" Id="rId62"/><Relationship Target="slides/slide55.xml" Type="http://schemas.openxmlformats.org/officeDocument/2006/relationships/slide" Id="rId61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2" name="Shape 4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3" name="Shape 453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54" name="Shape 4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9" name="Shape 4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0" name="Shape 47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0" name="Shape 4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1" name="Shape 49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5" name="Shape 5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6" name="Shape 50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2" name="Shape 5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3" name="Shape 513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9" name="Shape 5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0" name="Shape 52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1" name="Shape 54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7" name="Shape 5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8" name="Shape 55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4" name="Shape 5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5" name="Shape 56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y="1736725" x="685800"/>
            <a:ext cy="19208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None/>
              <a:defRPr/>
            </a:lvl1pPr>
            <a:lvl2pPr algn="l" rtl="0" marR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marR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marR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marR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marR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marR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marR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marR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 and 4 Content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600200" x="457200"/>
            <a:ext cy="2185988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600200" x="4648200"/>
            <a:ext cy="2185988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y="3938587" x="457200"/>
            <a:ext cy="2187574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4" type="body"/>
          </p:nvPr>
        </p:nvSpPr>
        <p:spPr>
          <a:xfrm>
            <a:off y="3938587" x="4648200"/>
            <a:ext cy="2187574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Title, Clip Art and Tex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/>
          <p:nvPr>
            <p:ph idx="2" type="clipArt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6"/><Relationship Target="../slideLayouts/slideLayout15.xml" Type="http://schemas.openxmlformats.org/officeDocument/2006/relationships/slideLayout" Id="rId15"/><Relationship Target="../slideLayouts/slideLayout14.xml" Type="http://schemas.openxmlformats.org/officeDocument/2006/relationships/slideLayout" Id="rId14"/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3.xml" Type="http://schemas.openxmlformats.org/officeDocument/2006/relationships/slideLayout" Id="rId13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6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0" type="dt"/>
          </p:nvPr>
        </p:nvSpPr>
        <p:spPr>
          <a:xfrm>
            <a:off y="625157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248400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y="0" x="0"/>
            <a:ext cy="6850062" cx="9140824"/>
            <a:chOff y="0" x="0"/>
            <a:chExt cy="6850062" cx="9140824"/>
          </a:xfrm>
        </p:grpSpPr>
        <p:grpSp>
          <p:nvGrpSpPr>
            <p:cNvPr id="12" name="Shape 12"/>
            <p:cNvGrpSpPr/>
            <p:nvPr/>
          </p:nvGrpSpPr>
          <p:grpSpPr>
            <a:xfrm>
              <a:off y="3540125" x="2743200"/>
              <a:ext cy="3309937" cx="6392861"/>
              <a:chOff y="3540125" x="2743200"/>
              <a:chExt cy="3309937" cx="6392861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y="4197350" x="2743200"/>
                <a:ext cy="2652712" cx="4575175"/>
              </a:xfrm>
              <a:custGeom>
                <a:pathLst>
                  <a:path w="2882" extrusionOk="0" h="1671">
                    <a:moveTo>
                      <a:pt y="544" x="2773"/>
                    </a:moveTo>
                    <a:lnTo>
                      <a:pt y="528" x="2740"/>
                    </a:lnTo>
                    <a:lnTo>
                      <a:pt y="506" x="2692"/>
                    </a:lnTo>
                    <a:lnTo>
                      <a:pt y="484" x="2632"/>
                    </a:lnTo>
                    <a:lnTo>
                      <a:pt y="457" x="2561"/>
                    </a:lnTo>
                    <a:lnTo>
                      <a:pt y="424" x="2480"/>
                    </a:lnTo>
                    <a:lnTo>
                      <a:pt y="397" x="2388"/>
                    </a:lnTo>
                    <a:lnTo>
                      <a:pt y="343" x="2203"/>
                    </a:lnTo>
                    <a:lnTo>
                      <a:pt y="310" x="2078"/>
                    </a:lnTo>
                    <a:lnTo>
                      <a:pt y="277" x="1970"/>
                    </a:lnTo>
                    <a:lnTo>
                      <a:pt y="245" x="1878"/>
                    </a:lnTo>
                    <a:lnTo>
                      <a:pt y="212" x="1807"/>
                    </a:lnTo>
                    <a:lnTo>
                      <a:pt y="179" x="1742"/>
                    </a:lnTo>
                    <a:lnTo>
                      <a:pt y="152" x="1693"/>
                    </a:lnTo>
                    <a:lnTo>
                      <a:pt y="125" x="1655"/>
                    </a:lnTo>
                    <a:lnTo>
                      <a:pt y="103" x="1628"/>
                    </a:lnTo>
                    <a:lnTo>
                      <a:pt y="81" x="1606"/>
                    </a:lnTo>
                    <a:lnTo>
                      <a:pt y="60" x="1590"/>
                    </a:lnTo>
                    <a:lnTo>
                      <a:pt y="43" x="1585"/>
                    </a:lnTo>
                    <a:lnTo>
                      <a:pt y="27" x="1579"/>
                    </a:lnTo>
                    <a:lnTo>
                      <a:pt y="5" x="1585"/>
                    </a:lnTo>
                    <a:lnTo>
                      <a:pt y="0" x="1585"/>
                    </a:lnTo>
                    <a:lnTo>
                      <a:pt y="27" x="1568"/>
                    </a:lnTo>
                    <a:lnTo>
                      <a:pt y="49" x="1557"/>
                    </a:lnTo>
                    <a:lnTo>
                      <a:pt y="76" x="1557"/>
                    </a:lnTo>
                    <a:lnTo>
                      <a:pt y="98" x="1568"/>
                    </a:lnTo>
                    <a:lnTo>
                      <a:pt y="120" x="1590"/>
                    </a:lnTo>
                    <a:lnTo>
                      <a:pt y="141" x="1617"/>
                    </a:lnTo>
                    <a:lnTo>
                      <a:pt y="163" x="1650"/>
                    </a:lnTo>
                    <a:lnTo>
                      <a:pt y="185" x="1688"/>
                    </a:lnTo>
                    <a:lnTo>
                      <a:pt y="207" x="1737"/>
                    </a:lnTo>
                    <a:lnTo>
                      <a:pt y="228" x="1791"/>
                    </a:lnTo>
                    <a:lnTo>
                      <a:pt y="267" x="1905"/>
                    </a:lnTo>
                    <a:lnTo>
                      <a:pt y="310" x="2040"/>
                    </a:lnTo>
                    <a:lnTo>
                      <a:pt y="348" x="2182"/>
                    </a:lnTo>
                    <a:lnTo>
                      <a:pt y="381" x="2285"/>
                    </a:lnTo>
                    <a:lnTo>
                      <a:pt y="408" x="2382"/>
                    </a:lnTo>
                    <a:lnTo>
                      <a:pt y="435" x="2464"/>
                    </a:lnTo>
                    <a:lnTo>
                      <a:pt y="462" x="2540"/>
                    </a:lnTo>
                    <a:lnTo>
                      <a:pt y="484" x="2605"/>
                    </a:lnTo>
                    <a:lnTo>
                      <a:pt y="506" x="2659"/>
                    </a:lnTo>
                    <a:lnTo>
                      <a:pt y="528" x="2708"/>
                    </a:lnTo>
                    <a:lnTo>
                      <a:pt y="544" x="2740"/>
                    </a:lnTo>
                    <a:lnTo>
                      <a:pt y="560" x="2768"/>
                    </a:lnTo>
                    <a:lnTo>
                      <a:pt y="577" x="2784"/>
                    </a:lnTo>
                    <a:lnTo>
                      <a:pt y="593" x="2795"/>
                    </a:lnTo>
                    <a:lnTo>
                      <a:pt y="615" x="2800"/>
                    </a:lnTo>
                    <a:lnTo>
                      <a:pt y="642" x="2795"/>
                    </a:lnTo>
                    <a:lnTo>
                      <a:pt y="664" x="2784"/>
                    </a:lnTo>
                    <a:lnTo>
                      <a:pt y="691" x="2762"/>
                    </a:lnTo>
                    <a:lnTo>
                      <a:pt y="713" x="2730"/>
                    </a:lnTo>
                    <a:lnTo>
                      <a:pt y="735" x="2692"/>
                    </a:lnTo>
                    <a:lnTo>
                      <a:pt y="756" x="2643"/>
                    </a:lnTo>
                    <a:lnTo>
                      <a:pt y="778" x="2589"/>
                    </a:lnTo>
                    <a:lnTo>
                      <a:pt y="800" x="2529"/>
                    </a:lnTo>
                    <a:lnTo>
                      <a:pt y="822" x="2458"/>
                    </a:lnTo>
                    <a:lnTo>
                      <a:pt y="843" x="2382"/>
                    </a:lnTo>
                    <a:lnTo>
                      <a:pt y="865" x="2301"/>
                    </a:lnTo>
                    <a:lnTo>
                      <a:pt y="887" x="2214"/>
                    </a:lnTo>
                    <a:lnTo>
                      <a:pt y="930" x="2030"/>
                    </a:lnTo>
                    <a:lnTo>
                      <a:pt y="979" x="1823"/>
                    </a:lnTo>
                    <a:lnTo>
                      <a:pt y="1034" x="1606"/>
                    </a:lnTo>
                    <a:lnTo>
                      <a:pt y="1094" x="1378"/>
                    </a:lnTo>
                    <a:lnTo>
                      <a:pt y="1164" x="1145"/>
                    </a:lnTo>
                    <a:lnTo>
                      <a:pt y="1241" x="912"/>
                    </a:lnTo>
                    <a:lnTo>
                      <a:pt y="1328" x="673"/>
                    </a:lnTo>
                    <a:lnTo>
                      <a:pt y="1431" x="440"/>
                    </a:lnTo>
                    <a:lnTo>
                      <a:pt y="1545" x="217"/>
                    </a:lnTo>
                    <a:lnTo>
                      <a:pt y="1671" x="0"/>
                    </a:lnTo>
                    <a:lnTo>
                      <a:pt y="1671" x="353"/>
                    </a:lnTo>
                    <a:lnTo>
                      <a:pt y="1567" x="554"/>
                    </a:lnTo>
                    <a:lnTo>
                      <a:pt y="1469" x="754"/>
                    </a:lnTo>
                    <a:lnTo>
                      <a:pt y="1388" x="955"/>
                    </a:lnTo>
                    <a:lnTo>
                      <a:pt y="1311" x="1145"/>
                    </a:lnTo>
                    <a:lnTo>
                      <a:pt y="1241" x="1335"/>
                    </a:lnTo>
                    <a:lnTo>
                      <a:pt y="1186" x="1519"/>
                    </a:lnTo>
                    <a:lnTo>
                      <a:pt y="1132" x="1693"/>
                    </a:lnTo>
                    <a:lnTo>
                      <a:pt y="1083" x="1861"/>
                    </a:lnTo>
                    <a:lnTo>
                      <a:pt y="1045" x="2019"/>
                    </a:lnTo>
                    <a:lnTo>
                      <a:pt y="1007" x="2165"/>
                    </a:lnTo>
                    <a:lnTo>
                      <a:pt y="974" x="2301"/>
                    </a:lnTo>
                    <a:lnTo>
                      <a:pt y="947" x="2426"/>
                    </a:lnTo>
                    <a:lnTo>
                      <a:pt y="914" x="2534"/>
                    </a:lnTo>
                    <a:lnTo>
                      <a:pt y="892" x="2626"/>
                    </a:lnTo>
                    <a:lnTo>
                      <a:pt y="865" x="2702"/>
                    </a:lnTo>
                    <a:lnTo>
                      <a:pt y="838" x="2762"/>
                    </a:lnTo>
                    <a:lnTo>
                      <a:pt y="816" x="2800"/>
                    </a:lnTo>
                    <a:lnTo>
                      <a:pt y="794" x="2827"/>
                    </a:lnTo>
                    <a:lnTo>
                      <a:pt y="767" x="2849"/>
                    </a:lnTo>
                    <a:lnTo>
                      <a:pt y="745" x="2865"/>
                    </a:lnTo>
                    <a:lnTo>
                      <a:pt y="724" x="2876"/>
                    </a:lnTo>
                    <a:lnTo>
                      <a:pt y="702" x="2882"/>
                    </a:lnTo>
                    <a:lnTo>
                      <a:pt y="658" x="2876"/>
                    </a:lnTo>
                    <a:lnTo>
                      <a:pt y="620" x="2854"/>
                    </a:lnTo>
                    <a:lnTo>
                      <a:pt y="588" x="2833"/>
                    </a:lnTo>
                    <a:lnTo>
                      <a:pt y="560" x="2800"/>
                    </a:lnTo>
                    <a:lnTo>
                      <a:pt y="544" x="2773"/>
                    </a:lnTo>
                    <a:lnTo>
                      <a:pt y="544" x="277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y="4240212" x="6619875"/>
                <a:ext cy="1287462" cx="1998662"/>
              </a:xfrm>
              <a:custGeom>
                <a:pathLst>
                  <a:path w="1259" extrusionOk="0" h="811">
                    <a:moveTo>
                      <a:pt y="615" x="1259"/>
                    </a:moveTo>
                    <a:lnTo>
                      <a:pt y="588" x="1248"/>
                    </a:lnTo>
                    <a:lnTo>
                      <a:pt y="566" x="1237"/>
                    </a:lnTo>
                    <a:lnTo>
                      <a:pt y="539" x="1216"/>
                    </a:lnTo>
                    <a:lnTo>
                      <a:pt y="517" x="1188"/>
                    </a:lnTo>
                    <a:lnTo>
                      <a:pt y="479" x="1123"/>
                    </a:lnTo>
                    <a:lnTo>
                      <a:pt y="441" x="1042"/>
                    </a:lnTo>
                    <a:lnTo>
                      <a:pt y="408" x="944"/>
                    </a:lnTo>
                    <a:lnTo>
                      <a:pt y="381" x="841"/>
                    </a:lnTo>
                    <a:lnTo>
                      <a:pt y="348" x="727"/>
                    </a:lnTo>
                    <a:lnTo>
                      <a:pt y="321" x="613"/>
                    </a:lnTo>
                    <a:lnTo>
                      <a:pt y="294" x="499"/>
                    </a:lnTo>
                    <a:lnTo>
                      <a:pt y="261" x="391"/>
                    </a:lnTo>
                    <a:lnTo>
                      <a:pt y="229" x="288"/>
                    </a:lnTo>
                    <a:lnTo>
                      <a:pt y="196" x="195"/>
                    </a:lnTo>
                    <a:lnTo>
                      <a:pt y="152" x="119"/>
                    </a:lnTo>
                    <a:lnTo>
                      <a:pt y="109" x="54"/>
                    </a:lnTo>
                    <a:lnTo>
                      <a:pt y="87" x="33"/>
                    </a:lnTo>
                    <a:lnTo>
                      <a:pt y="60" x="16"/>
                    </a:lnTo>
                    <a:lnTo>
                      <a:pt y="33" x="5"/>
                    </a:lnTo>
                    <a:lnTo>
                      <a:pt y="0" x="0"/>
                    </a:lnTo>
                    <a:lnTo>
                      <a:pt y="6" x="0"/>
                    </a:lnTo>
                    <a:lnTo>
                      <a:pt y="11" x="0"/>
                    </a:lnTo>
                    <a:lnTo>
                      <a:pt y="38" x="0"/>
                    </a:lnTo>
                    <a:lnTo>
                      <a:pt y="60" x="5"/>
                    </a:lnTo>
                    <a:lnTo>
                      <a:pt y="87" x="16"/>
                    </a:lnTo>
                    <a:lnTo>
                      <a:pt y="114" x="33"/>
                    </a:lnTo>
                    <a:lnTo>
                      <a:pt y="142" x="54"/>
                    </a:lnTo>
                    <a:lnTo>
                      <a:pt y="174" x="87"/>
                    </a:lnTo>
                    <a:lnTo>
                      <a:pt y="207" x="125"/>
                    </a:lnTo>
                    <a:lnTo>
                      <a:pt y="240" x="179"/>
                    </a:lnTo>
                    <a:lnTo>
                      <a:pt y="278" x="244"/>
                    </a:lnTo>
                    <a:lnTo>
                      <a:pt y="310" x="326"/>
                    </a:lnTo>
                    <a:lnTo>
                      <a:pt y="348" x="418"/>
                    </a:lnTo>
                    <a:lnTo>
                      <a:pt y="381" x="526"/>
                    </a:lnTo>
                    <a:lnTo>
                      <a:pt y="414" x="657"/>
                    </a:lnTo>
                    <a:lnTo>
                      <a:pt y="435" x="749"/>
                    </a:lnTo>
                    <a:lnTo>
                      <a:pt y="463" x="830"/>
                    </a:lnTo>
                    <a:lnTo>
                      <a:pt y="490" x="901"/>
                    </a:lnTo>
                    <a:lnTo>
                      <a:pt y="512" x="966"/>
                    </a:lnTo>
                    <a:lnTo>
                      <a:pt y="539" x="1015"/>
                    </a:lnTo>
                    <a:lnTo>
                      <a:pt y="566" x="1053"/>
                    </a:lnTo>
                    <a:lnTo>
                      <a:pt y="593" x="1080"/>
                    </a:lnTo>
                    <a:lnTo>
                      <a:pt y="620" x="1102"/>
                    </a:lnTo>
                    <a:lnTo>
                      <a:pt y="648" x="1112"/>
                    </a:lnTo>
                    <a:lnTo>
                      <a:pt y="675" x="1118"/>
                    </a:lnTo>
                    <a:lnTo>
                      <a:pt y="697" x="1112"/>
                    </a:lnTo>
                    <a:lnTo>
                      <a:pt y="724" x="1096"/>
                    </a:lnTo>
                    <a:lnTo>
                      <a:pt y="746" x="1080"/>
                    </a:lnTo>
                    <a:lnTo>
                      <a:pt y="767" x="1053"/>
                    </a:lnTo>
                    <a:lnTo>
                      <a:pt y="789" x="1015"/>
                    </a:lnTo>
                    <a:lnTo>
                      <a:pt y="811" x="977"/>
                    </a:lnTo>
                    <a:lnTo>
                      <a:pt y="789" x="1047"/>
                    </a:lnTo>
                    <a:lnTo>
                      <a:pt y="767" x="1107"/>
                    </a:lnTo>
                    <a:lnTo>
                      <a:pt y="746" x="1156"/>
                    </a:lnTo>
                    <a:lnTo>
                      <a:pt y="724" x="1199"/>
                    </a:lnTo>
                    <a:lnTo>
                      <a:pt y="702" x="1226"/>
                    </a:lnTo>
                    <a:lnTo>
                      <a:pt y="675" x="1248"/>
                    </a:lnTo>
                    <a:lnTo>
                      <a:pt y="648" x="1259"/>
                    </a:lnTo>
                    <a:lnTo>
                      <a:pt y="615" x="1259"/>
                    </a:lnTo>
                    <a:lnTo>
                      <a:pt y="615" x="12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y="5311775" x="4603750"/>
                <a:ext cy="1538287" cx="4522786"/>
              </a:xfrm>
              <a:custGeom>
                <a:pathLst>
                  <a:path w="2849" extrusionOk="0" h="969">
                    <a:moveTo>
                      <a:pt y="958" x="92"/>
                    </a:moveTo>
                    <a:lnTo>
                      <a:pt y="969" x="0"/>
                    </a:lnTo>
                    <a:lnTo>
                      <a:pt y="969" x="391"/>
                    </a:lnTo>
                    <a:lnTo>
                      <a:pt y="947" x="434"/>
                    </a:lnTo>
                    <a:lnTo>
                      <a:pt y="914" x="483"/>
                    </a:lnTo>
                    <a:lnTo>
                      <a:pt y="876" x="554"/>
                    </a:lnTo>
                    <a:lnTo>
                      <a:pt y="838" x="635"/>
                    </a:lnTo>
                    <a:lnTo>
                      <a:pt y="794" x="727"/>
                    </a:lnTo>
                    <a:lnTo>
                      <a:pt y="745" x="836"/>
                    </a:lnTo>
                    <a:lnTo>
                      <a:pt y="696" x="961"/>
                    </a:lnTo>
                    <a:lnTo>
                      <a:pt y="642" x="1102"/>
                    </a:lnTo>
                    <a:lnTo>
                      <a:pt y="582" x="1259"/>
                    </a:lnTo>
                    <a:lnTo>
                      <a:pt y="522" x="1433"/>
                    </a:lnTo>
                    <a:lnTo>
                      <a:pt y="462" x="1623"/>
                    </a:lnTo>
                    <a:lnTo>
                      <a:pt y="403" x="1829"/>
                    </a:lnTo>
                    <a:lnTo>
                      <a:pt y="343" x="2057"/>
                    </a:lnTo>
                    <a:lnTo>
                      <a:pt y="283" x="2301"/>
                    </a:lnTo>
                    <a:lnTo>
                      <a:pt y="223" x="2567"/>
                    </a:lnTo>
                    <a:lnTo>
                      <a:pt y="163" x="2849"/>
                    </a:lnTo>
                    <a:lnTo>
                      <a:pt y="0" x="2849"/>
                    </a:lnTo>
                    <a:lnTo>
                      <a:pt y="16" x="2817"/>
                    </a:lnTo>
                    <a:lnTo>
                      <a:pt y="33" x="2773"/>
                    </a:lnTo>
                    <a:lnTo>
                      <a:pt y="54" x="2719"/>
                    </a:lnTo>
                    <a:lnTo>
                      <a:pt y="76" x="2648"/>
                    </a:lnTo>
                    <a:lnTo>
                      <a:pt y="98" x="2572"/>
                    </a:lnTo>
                    <a:lnTo>
                      <a:pt y="120" x="2491"/>
                    </a:lnTo>
                    <a:lnTo>
                      <a:pt y="147" x="2399"/>
                    </a:lnTo>
                    <a:lnTo>
                      <a:pt y="169" x="2301"/>
                    </a:lnTo>
                    <a:lnTo>
                      <a:pt y="223" x="2095"/>
                    </a:lnTo>
                    <a:lnTo>
                      <a:pt y="277" x="1889"/>
                    </a:lnTo>
                    <a:lnTo>
                      <a:pt y="326" x="1688"/>
                    </a:lnTo>
                    <a:lnTo>
                      <a:pt y="354" x="1590"/>
                    </a:lnTo>
                    <a:lnTo>
                      <a:pt y="381" x="1503"/>
                    </a:lnTo>
                    <a:lnTo>
                      <a:pt y="506" x="1107"/>
                    </a:lnTo>
                    <a:lnTo>
                      <a:pt y="577" x="912"/>
                    </a:lnTo>
                    <a:lnTo>
                      <a:pt y="647" x="727"/>
                    </a:lnTo>
                    <a:lnTo>
                      <a:pt y="718" x="548"/>
                    </a:lnTo>
                    <a:lnTo>
                      <a:pt y="794" x="380"/>
                    </a:lnTo>
                    <a:lnTo>
                      <a:pt y="876" x="228"/>
                    </a:lnTo>
                    <a:lnTo>
                      <a:pt y="958" x="92"/>
                    </a:lnTo>
                    <a:lnTo>
                      <a:pt y="958" x="92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y="3540125" x="4362450"/>
                <a:ext cy="3309936" cx="4773611"/>
              </a:xfrm>
              <a:custGeom>
                <a:pathLst>
                  <a:path w="3007" extrusionOk="0" h="2085">
                    <a:moveTo>
                      <a:pt y="441" x="1427"/>
                    </a:moveTo>
                    <a:lnTo>
                      <a:pt y="474" x="1433"/>
                    </a:lnTo>
                    <a:lnTo>
                      <a:pt y="501" x="1444"/>
                    </a:lnTo>
                    <a:lnTo>
                      <a:pt y="528" x="1460"/>
                    </a:lnTo>
                    <a:lnTo>
                      <a:pt y="550" x="1482"/>
                    </a:lnTo>
                    <a:lnTo>
                      <a:pt y="593" x="1541"/>
                    </a:lnTo>
                    <a:lnTo>
                      <a:pt y="637" x="1623"/>
                    </a:lnTo>
                    <a:lnTo>
                      <a:pt y="670" x="1715"/>
                    </a:lnTo>
                    <a:lnTo>
                      <a:pt y="702" x="1818"/>
                    </a:lnTo>
                    <a:lnTo>
                      <a:pt y="735" x="1927"/>
                    </a:lnTo>
                    <a:lnTo>
                      <a:pt y="762" x="2041"/>
                    </a:lnTo>
                    <a:lnTo>
                      <a:pt y="789" x="2155"/>
                    </a:lnTo>
                    <a:lnTo>
                      <a:pt y="822" x="2269"/>
                    </a:lnTo>
                    <a:lnTo>
                      <a:pt y="849" x="2372"/>
                    </a:lnTo>
                    <a:lnTo>
                      <a:pt y="882" x="2464"/>
                    </a:lnTo>
                    <a:lnTo>
                      <a:pt y="920" x="2551"/>
                    </a:lnTo>
                    <a:lnTo>
                      <a:pt y="958" x="2616"/>
                    </a:lnTo>
                    <a:lnTo>
                      <a:pt y="980" x="2638"/>
                    </a:lnTo>
                    <a:lnTo>
                      <a:pt y="1007" x="2659"/>
                    </a:lnTo>
                    <a:lnTo>
                      <a:pt y="1029" x="2676"/>
                    </a:lnTo>
                    <a:lnTo>
                      <a:pt y="1056" x="2681"/>
                    </a:lnTo>
                    <a:lnTo>
                      <a:pt y="1083" x="2681"/>
                    </a:lnTo>
                    <a:lnTo>
                      <a:pt y="1105" x="2676"/>
                    </a:lnTo>
                    <a:lnTo>
                      <a:pt y="1127" x="2665"/>
                    </a:lnTo>
                    <a:lnTo>
                      <a:pt y="1149" x="2643"/>
                    </a:lnTo>
                    <a:lnTo>
                      <a:pt y="1170" x="2616"/>
                    </a:lnTo>
                    <a:lnTo>
                      <a:pt y="1187" x="2583"/>
                    </a:lnTo>
                    <a:lnTo>
                      <a:pt y="1208" x="2545"/>
                    </a:lnTo>
                    <a:lnTo>
                      <a:pt y="1225" x="2502"/>
                    </a:lnTo>
                    <a:lnTo>
                      <a:pt y="1241" x="2448"/>
                    </a:lnTo>
                    <a:lnTo>
                      <a:pt y="1257" x="2388"/>
                    </a:lnTo>
                    <a:lnTo>
                      <a:pt y="1274" x="2328"/>
                    </a:lnTo>
                    <a:lnTo>
                      <a:pt y="1290" x="2258"/>
                    </a:lnTo>
                    <a:lnTo>
                      <a:pt y="1328" x="2106"/>
                    </a:lnTo>
                    <a:lnTo>
                      <a:pt y="1372" x="1932"/>
                    </a:lnTo>
                    <a:lnTo>
                      <a:pt y="1421" x="1742"/>
                    </a:lnTo>
                    <a:lnTo>
                      <a:pt y="1475" x="1531"/>
                    </a:lnTo>
                    <a:lnTo>
                      <a:pt y="1540" x="1308"/>
                    </a:lnTo>
                    <a:lnTo>
                      <a:pt y="1617" x="1069"/>
                    </a:lnTo>
                    <a:lnTo>
                      <a:pt y="1709" x="820"/>
                    </a:lnTo>
                    <a:lnTo>
                      <a:pt y="1818" x="554"/>
                    </a:lnTo>
                    <a:lnTo>
                      <a:pt y="1943" x="282"/>
                    </a:lnTo>
                    <a:lnTo>
                      <a:pt y="2085" x="0"/>
                    </a:lnTo>
                    <a:lnTo>
                      <a:pt y="2085" x="152"/>
                    </a:lnTo>
                    <a:lnTo>
                      <a:pt y="2074" x="244"/>
                    </a:lnTo>
                    <a:lnTo>
                      <a:pt y="1992" x="386"/>
                    </a:lnTo>
                    <a:lnTo>
                      <a:pt y="1910" x="537"/>
                    </a:lnTo>
                    <a:lnTo>
                      <a:pt y="1834" x="700"/>
                    </a:lnTo>
                    <a:lnTo>
                      <a:pt y="1763" x="879"/>
                    </a:lnTo>
                    <a:lnTo>
                      <a:pt y="1693" x="1064"/>
                    </a:lnTo>
                    <a:lnTo>
                      <a:pt y="1622" x="1259"/>
                    </a:lnTo>
                    <a:lnTo>
                      <a:pt y="1497" x="1661"/>
                    </a:lnTo>
                    <a:lnTo>
                      <a:pt y="1470" x="1748"/>
                    </a:lnTo>
                    <a:lnTo>
                      <a:pt y="1442" x="1845"/>
                    </a:lnTo>
                    <a:lnTo>
                      <a:pt y="1393" x="2046"/>
                    </a:lnTo>
                    <a:lnTo>
                      <a:pt y="1339" x="2252"/>
                    </a:lnTo>
                    <a:lnTo>
                      <a:pt y="1285" x="2458"/>
                    </a:lnTo>
                    <a:lnTo>
                      <a:pt y="1263" x="2551"/>
                    </a:lnTo>
                    <a:lnTo>
                      <a:pt y="1236" x="2643"/>
                    </a:lnTo>
                    <a:lnTo>
                      <a:pt y="1214" x="2730"/>
                    </a:lnTo>
                    <a:lnTo>
                      <a:pt y="1192" x="2806"/>
                    </a:lnTo>
                    <a:lnTo>
                      <a:pt y="1170" x="2876"/>
                    </a:lnTo>
                    <a:lnTo>
                      <a:pt y="1149" x="2931"/>
                    </a:lnTo>
                    <a:lnTo>
                      <a:pt y="1132" x="2974"/>
                    </a:lnTo>
                    <a:lnTo>
                      <a:pt y="1116" x="3007"/>
                    </a:lnTo>
                    <a:lnTo>
                      <a:pt y="871" x="3007"/>
                    </a:lnTo>
                    <a:lnTo>
                      <a:pt y="860" x="2941"/>
                    </a:lnTo>
                    <a:lnTo>
                      <a:pt y="844" x="2860"/>
                    </a:lnTo>
                    <a:lnTo>
                      <a:pt y="827" x="2773"/>
                    </a:lnTo>
                    <a:lnTo>
                      <a:pt y="806" x="2670"/>
                    </a:lnTo>
                    <a:lnTo>
                      <a:pt y="784" x="2567"/>
                    </a:lnTo>
                    <a:lnTo>
                      <a:pt y="757" x="2458"/>
                    </a:lnTo>
                    <a:lnTo>
                      <a:pt y="702" x="2241"/>
                    </a:lnTo>
                    <a:lnTo>
                      <a:pt y="670" x="2138"/>
                    </a:lnTo>
                    <a:lnTo>
                      <a:pt y="637" x="2046"/>
                    </a:lnTo>
                    <a:lnTo>
                      <a:pt y="604" x="1959"/>
                    </a:lnTo>
                    <a:lnTo>
                      <a:pt y="566" x="1883"/>
                    </a:lnTo>
                    <a:lnTo>
                      <a:pt y="534" x="1824"/>
                    </a:lnTo>
                    <a:lnTo>
                      <a:pt y="495" x="1780"/>
                    </a:lnTo>
                    <a:lnTo>
                      <a:pt y="474" x="1769"/>
                    </a:lnTo>
                    <a:lnTo>
                      <a:pt y="457" x="1758"/>
                    </a:lnTo>
                    <a:lnTo>
                      <a:pt y="436" x="1753"/>
                    </a:lnTo>
                    <a:lnTo>
                      <a:pt y="419" x="1758"/>
                    </a:lnTo>
                    <a:lnTo>
                      <a:pt y="381" x="1780"/>
                    </a:lnTo>
                    <a:lnTo>
                      <a:pt y="343" x="1813"/>
                    </a:lnTo>
                    <a:lnTo>
                      <a:pt y="316" x="1862"/>
                    </a:lnTo>
                    <a:lnTo>
                      <a:pt y="289" x="1921"/>
                    </a:lnTo>
                    <a:lnTo>
                      <a:pt y="267" x="1986"/>
                    </a:lnTo>
                    <a:lnTo>
                      <a:pt y="245" x="2062"/>
                    </a:lnTo>
                    <a:lnTo>
                      <a:pt y="229" x="2149"/>
                    </a:lnTo>
                    <a:lnTo>
                      <a:pt y="213" x="2236"/>
                    </a:lnTo>
                    <a:lnTo>
                      <a:pt y="180" x="2431"/>
                    </a:lnTo>
                    <a:lnTo>
                      <a:pt y="158" x="2627"/>
                    </a:lnTo>
                    <a:lnTo>
                      <a:pt y="125" x="2827"/>
                    </a:lnTo>
                    <a:lnTo>
                      <a:pt y="109" x="2920"/>
                    </a:lnTo>
                    <a:lnTo>
                      <a:pt y="87" x="3007"/>
                    </a:lnTo>
                    <a:lnTo>
                      <a:pt y="0" x="3007"/>
                    </a:lnTo>
                    <a:lnTo>
                      <a:pt y="22" x="2909"/>
                    </a:lnTo>
                    <a:lnTo>
                      <a:pt y="44" x="2795"/>
                    </a:lnTo>
                    <a:lnTo>
                      <a:pt y="66" x="2676"/>
                    </a:lnTo>
                    <a:lnTo>
                      <a:pt y="82" x="2551"/>
                    </a:lnTo>
                    <a:lnTo>
                      <a:pt y="120" x="2285"/>
                    </a:lnTo>
                    <a:lnTo>
                      <a:pt y="136" x="2155"/>
                    </a:lnTo>
                    <a:lnTo>
                      <a:pt y="158" x="2030"/>
                    </a:lnTo>
                    <a:lnTo>
                      <a:pt y="174" x="1905"/>
                    </a:lnTo>
                    <a:lnTo>
                      <a:pt y="202" x="1791"/>
                    </a:lnTo>
                    <a:lnTo>
                      <a:pt y="229" x="1688"/>
                    </a:lnTo>
                    <a:lnTo>
                      <a:pt y="261" x="1601"/>
                    </a:lnTo>
                    <a:lnTo>
                      <a:pt y="300" x="1525"/>
                    </a:lnTo>
                    <a:lnTo>
                      <a:pt y="338" x="1471"/>
                    </a:lnTo>
                    <a:lnTo>
                      <a:pt y="359" x="1455"/>
                    </a:lnTo>
                    <a:lnTo>
                      <a:pt y="387" x="1438"/>
                    </a:lnTo>
                    <a:lnTo>
                      <a:pt y="414" x="1427"/>
                    </a:lnTo>
                    <a:lnTo>
                      <a:pt y="441" x="1427"/>
                    </a:lnTo>
                    <a:lnTo>
                      <a:pt y="441" x="14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y="3678237" x="7145336"/>
                <a:ext cy="855661" cx="1981200"/>
              </a:xfrm>
              <a:custGeom>
                <a:pathLst>
                  <a:path w="1248" extrusionOk="0" h="539">
                    <a:moveTo>
                      <a:pt y="332" x="0"/>
                    </a:moveTo>
                    <a:lnTo>
                      <a:pt y="360" x="0"/>
                    </a:lnTo>
                    <a:lnTo>
                      <a:pt y="387" x="5"/>
                    </a:lnTo>
                    <a:lnTo>
                      <a:pt y="414" x="27"/>
                    </a:lnTo>
                    <a:lnTo>
                      <a:pt y="436" x="54"/>
                    </a:lnTo>
                    <a:lnTo>
                      <a:pt y="463" x="92"/>
                    </a:lnTo>
                    <a:lnTo>
                      <a:pt y="490" x="141"/>
                    </a:lnTo>
                    <a:lnTo>
                      <a:pt y="512" x="195"/>
                    </a:lnTo>
                    <a:lnTo>
                      <a:pt y="539" x="255"/>
                    </a:lnTo>
                    <a:lnTo>
                      <a:pt y="517" x="212"/>
                    </a:lnTo>
                    <a:lnTo>
                      <a:pt y="490" x="179"/>
                    </a:lnTo>
                    <a:lnTo>
                      <a:pt y="468" x="157"/>
                    </a:lnTo>
                    <a:lnTo>
                      <a:pt y="447" x="141"/>
                    </a:lnTo>
                    <a:lnTo>
                      <a:pt y="425" x="136"/>
                    </a:lnTo>
                    <a:lnTo>
                      <a:pt y="403" x="136"/>
                    </a:lnTo>
                    <a:lnTo>
                      <a:pt y="381" x="141"/>
                    </a:lnTo>
                    <a:lnTo>
                      <a:pt y="365" x="157"/>
                    </a:lnTo>
                    <a:lnTo>
                      <a:pt y="343" x="179"/>
                    </a:lnTo>
                    <a:lnTo>
                      <a:pt y="327" x="201"/>
                    </a:lnTo>
                    <a:lnTo>
                      <a:pt y="294" x="266"/>
                    </a:lnTo>
                    <a:lnTo>
                      <a:pt y="262" x="353"/>
                    </a:lnTo>
                    <a:lnTo>
                      <a:pt y="234" x="445"/>
                    </a:lnTo>
                    <a:lnTo>
                      <a:pt y="213" x="554"/>
                    </a:lnTo>
                    <a:lnTo>
                      <a:pt y="191" x="662"/>
                    </a:lnTo>
                    <a:lnTo>
                      <a:pt y="153" x="890"/>
                    </a:lnTo>
                    <a:lnTo>
                      <a:pt y="136" x="993"/>
                    </a:lnTo>
                    <a:lnTo>
                      <a:pt y="120" x="1091"/>
                    </a:lnTo>
                    <a:lnTo>
                      <a:pt y="115" x="1178"/>
                    </a:lnTo>
                    <a:lnTo>
                      <a:pt y="104" x="1248"/>
                    </a:lnTo>
                    <a:lnTo>
                      <a:pt y="0" x="1248"/>
                    </a:lnTo>
                    <a:lnTo>
                      <a:pt y="22" x="1161"/>
                    </a:lnTo>
                    <a:lnTo>
                      <a:pt y="38" x="1069"/>
                    </a:lnTo>
                    <a:lnTo>
                      <a:pt y="71" x="874"/>
                    </a:lnTo>
                    <a:lnTo>
                      <a:pt y="93" x="673"/>
                    </a:lnTo>
                    <a:lnTo>
                      <a:pt y="126" x="483"/>
                    </a:lnTo>
                    <a:lnTo>
                      <a:pt y="142" x="391"/>
                    </a:lnTo>
                    <a:lnTo>
                      <a:pt y="158" x="309"/>
                    </a:lnTo>
                    <a:lnTo>
                      <a:pt y="180" x="228"/>
                    </a:lnTo>
                    <a:lnTo>
                      <a:pt y="202" x="163"/>
                    </a:lnTo>
                    <a:lnTo>
                      <a:pt y="229" x="103"/>
                    </a:lnTo>
                    <a:lnTo>
                      <a:pt y="256" x="54"/>
                    </a:lnTo>
                    <a:lnTo>
                      <a:pt y="294" x="22"/>
                    </a:lnTo>
                    <a:lnTo>
                      <a:pt y="332" x="0"/>
                    </a:lnTo>
                    <a:lnTo>
                      <a:pt y="332" x="0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y="2128836" x="5273675"/>
              <a:ext cy="2439986" cx="2897186"/>
            </a:xfrm>
            <a:custGeom>
              <a:pathLst>
                <a:path w="2296" extrusionOk="0" h="1469">
                  <a:moveTo>
                    <a:pt y="1088" x="771"/>
                  </a:moveTo>
                  <a:lnTo>
                    <a:pt y="1061" x="982"/>
                  </a:lnTo>
                  <a:lnTo>
                    <a:pt y="1034" x="1178"/>
                  </a:lnTo>
                  <a:lnTo>
                    <a:pt y="1012" x="1357"/>
                  </a:lnTo>
                  <a:lnTo>
                    <a:pt y="985" x="1520"/>
                  </a:lnTo>
                  <a:lnTo>
                    <a:pt y="957" x="1666"/>
                  </a:lnTo>
                  <a:lnTo>
                    <a:pt y="930" x="1796"/>
                  </a:lnTo>
                  <a:lnTo>
                    <a:pt y="897" x="1916"/>
                  </a:lnTo>
                  <a:lnTo>
                    <a:pt y="870" x="2013"/>
                  </a:lnTo>
                  <a:lnTo>
                    <a:pt y="832" x="2100"/>
                  </a:lnTo>
                  <a:lnTo>
                    <a:pt y="800" x="2171"/>
                  </a:lnTo>
                  <a:lnTo>
                    <a:pt y="756" x="2220"/>
                  </a:lnTo>
                  <a:lnTo>
                    <a:pt y="712" x="2263"/>
                  </a:lnTo>
                  <a:lnTo>
                    <a:pt y="669" x="2285"/>
                  </a:lnTo>
                  <a:lnTo>
                    <a:pt y="614" x="2296"/>
                  </a:lnTo>
                  <a:lnTo>
                    <a:pt y="560" x="2290"/>
                  </a:lnTo>
                  <a:lnTo>
                    <a:pt y="500" x="2269"/>
                  </a:lnTo>
                  <a:lnTo>
                    <a:pt y="457" x="2241"/>
                  </a:lnTo>
                  <a:lnTo>
                    <a:pt y="408" x="2198"/>
                  </a:lnTo>
                  <a:lnTo>
                    <a:pt y="364" x="2144"/>
                  </a:lnTo>
                  <a:lnTo>
                    <a:pt y="321" x="2079"/>
                  </a:lnTo>
                  <a:lnTo>
                    <a:pt y="277" x="2008"/>
                  </a:lnTo>
                  <a:lnTo>
                    <a:pt y="234" x="1927"/>
                  </a:lnTo>
                  <a:lnTo>
                    <a:pt y="157" x="1769"/>
                  </a:lnTo>
                  <a:lnTo>
                    <a:pt y="125" x="1688"/>
                  </a:lnTo>
                  <a:lnTo>
                    <a:pt y="92" x="1612"/>
                  </a:lnTo>
                  <a:lnTo>
                    <a:pt y="65" x="1536"/>
                  </a:lnTo>
                  <a:lnTo>
                    <a:pt y="43" x="1476"/>
                  </a:lnTo>
                  <a:lnTo>
                    <a:pt y="27" x="1422"/>
                  </a:lnTo>
                  <a:lnTo>
                    <a:pt y="10" x="1384"/>
                  </a:lnTo>
                  <a:lnTo>
                    <a:pt y="5" x="1357"/>
                  </a:lnTo>
                  <a:lnTo>
                    <a:pt y="0" x="1346"/>
                  </a:lnTo>
                  <a:lnTo>
                    <a:pt y="54" x="1498"/>
                  </a:lnTo>
                  <a:lnTo>
                    <a:pt y="119" x="1655"/>
                  </a:lnTo>
                  <a:lnTo>
                    <a:pt y="185" x="1807"/>
                  </a:lnTo>
                  <a:lnTo>
                    <a:pt y="255" x="1948"/>
                  </a:lnTo>
                  <a:lnTo>
                    <a:pt y="288" x="2013"/>
                  </a:lnTo>
                  <a:lnTo>
                    <a:pt y="326" x="2068"/>
                  </a:lnTo>
                  <a:lnTo>
                    <a:pt y="364" x="2122"/>
                  </a:lnTo>
                  <a:lnTo>
                    <a:pt y="402" x="2171"/>
                  </a:lnTo>
                  <a:lnTo>
                    <a:pt y="440" x="2209"/>
                  </a:lnTo>
                  <a:lnTo>
                    <a:pt y="478" x="2236"/>
                  </a:lnTo>
                  <a:lnTo>
                    <a:pt y="522" x="2252"/>
                  </a:lnTo>
                  <a:lnTo>
                    <a:pt y="560" x="2263"/>
                  </a:lnTo>
                  <a:lnTo>
                    <a:pt y="598" x="2258"/>
                  </a:lnTo>
                  <a:lnTo>
                    <a:pt y="636" x="2241"/>
                  </a:lnTo>
                  <a:lnTo>
                    <a:pt y="669" x="2214"/>
                  </a:lnTo>
                  <a:lnTo>
                    <a:pt y="702" x="2171"/>
                  </a:lnTo>
                  <a:lnTo>
                    <a:pt y="729" x="2122"/>
                  </a:lnTo>
                  <a:lnTo>
                    <a:pt y="756" x="2062"/>
                  </a:lnTo>
                  <a:lnTo>
                    <a:pt y="778" x="1997"/>
                  </a:lnTo>
                  <a:lnTo>
                    <a:pt y="800" x="1921"/>
                  </a:lnTo>
                  <a:lnTo>
                    <a:pt y="821" x="1834"/>
                  </a:lnTo>
                  <a:lnTo>
                    <a:pt y="843" x="1748"/>
                  </a:lnTo>
                  <a:lnTo>
                    <a:pt y="876" x="1552"/>
                  </a:lnTo>
                  <a:lnTo>
                    <a:pt y="908" x="1351"/>
                  </a:lnTo>
                  <a:lnTo>
                    <a:pt y="941" x="1134"/>
                  </a:lnTo>
                  <a:lnTo>
                    <a:pt y="968" x="923"/>
                  </a:lnTo>
                  <a:lnTo>
                    <a:pt y="995" x="716"/>
                  </a:lnTo>
                  <a:lnTo>
                    <a:pt y="1028" x="521"/>
                  </a:lnTo>
                  <a:lnTo>
                    <a:pt y="1044" x="434"/>
                  </a:lnTo>
                  <a:lnTo>
                    <a:pt y="1066" x="353"/>
                  </a:lnTo>
                  <a:lnTo>
                    <a:pt y="1082" x="277"/>
                  </a:lnTo>
                  <a:lnTo>
                    <a:pt y="1104" x="206"/>
                  </a:lnTo>
                  <a:lnTo>
                    <a:pt y="1126" x="147"/>
                  </a:lnTo>
                  <a:lnTo>
                    <a:pt y="1148" x="92"/>
                  </a:lnTo>
                  <a:lnTo>
                    <a:pt y="1175" x="54"/>
                  </a:lnTo>
                  <a:lnTo>
                    <a:pt y="1202" x="22"/>
                  </a:lnTo>
                  <a:lnTo>
                    <a:pt y="1229" x="6"/>
                  </a:lnTo>
                  <a:lnTo>
                    <a:pt y="1262" x="0"/>
                  </a:lnTo>
                  <a:lnTo>
                    <a:pt y="1295" x="11"/>
                  </a:lnTo>
                  <a:lnTo>
                    <a:pt y="1327" x="27"/>
                  </a:lnTo>
                  <a:lnTo>
                    <a:pt y="1355" x="54"/>
                  </a:lnTo>
                  <a:lnTo>
                    <a:pt y="1382" x="98"/>
                  </a:lnTo>
                  <a:lnTo>
                    <a:pt y="1404" x="141"/>
                  </a:lnTo>
                  <a:lnTo>
                    <a:pt y="1425" x="196"/>
                  </a:lnTo>
                  <a:lnTo>
                    <a:pt y="1447" x="261"/>
                  </a:lnTo>
                  <a:lnTo>
                    <a:pt y="1469" x="326"/>
                  </a:lnTo>
                  <a:lnTo>
                    <a:pt y="1442" x="266"/>
                  </a:lnTo>
                  <a:lnTo>
                    <a:pt y="1414" x="217"/>
                  </a:lnTo>
                  <a:lnTo>
                    <a:pt y="1387" x="174"/>
                  </a:lnTo>
                  <a:lnTo>
                    <a:pt y="1360" x="147"/>
                  </a:lnTo>
                  <a:lnTo>
                    <a:pt y="1333" x="125"/>
                  </a:lnTo>
                  <a:lnTo>
                    <a:pt y="1306" x="120"/>
                  </a:lnTo>
                  <a:lnTo>
                    <a:pt y="1278" x="125"/>
                  </a:lnTo>
                  <a:lnTo>
                    <a:pt y="1257" x="141"/>
                  </a:lnTo>
                  <a:lnTo>
                    <a:pt y="1229" x="174"/>
                  </a:lnTo>
                  <a:lnTo>
                    <a:pt y="1208" x="212"/>
                  </a:lnTo>
                  <a:lnTo>
                    <a:pt y="1186" x="272"/>
                  </a:lnTo>
                  <a:lnTo>
                    <a:pt y="1164" x="342"/>
                  </a:lnTo>
                  <a:lnTo>
                    <a:pt y="1142" x="423"/>
                  </a:lnTo>
                  <a:lnTo>
                    <a:pt y="1121" x="527"/>
                  </a:lnTo>
                  <a:lnTo>
                    <a:pt y="1104" x="641"/>
                  </a:lnTo>
                  <a:lnTo>
                    <a:pt y="1088" x="771"/>
                  </a:lnTo>
                  <a:lnTo>
                    <a:pt y="1088" x="771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sp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1" cap="none" baseline="0" sz="1600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y="0" x="0"/>
              <a:ext cy="2819400" cx="9140824"/>
            </a:xfrm>
            <a:custGeom>
              <a:pathLst>
                <a:path w="5740" extrusionOk="0" h="1906">
                  <a:moveTo>
                    <a:pt y="0" x="0"/>
                  </a:moveTo>
                  <a:lnTo>
                    <a:pt y="1906" x="0"/>
                  </a:lnTo>
                  <a:lnTo>
                    <a:pt y="1906" x="5740"/>
                  </a:lnTo>
                  <a:lnTo>
                    <a:pt y="0" x="574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bIns="45700" rIns="91425" lIns="91425" tIns="45700" anchor="t" anchorCtr="0">
              <a:sp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1" cap="none" baseline="0" sz="1600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248400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marR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marR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marR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marR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marR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marR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marR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marR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7" name="Shape 77"/>
          <p:cNvGrpSpPr/>
          <p:nvPr/>
        </p:nvGrpSpPr>
        <p:grpSpPr>
          <a:xfrm>
            <a:off y="0" x="0"/>
            <a:ext cy="6850062" cx="9140824"/>
            <a:chOff y="0" x="0"/>
            <a:chExt cy="6850062" cx="9140824"/>
          </a:xfrm>
        </p:grpSpPr>
        <p:grpSp>
          <p:nvGrpSpPr>
            <p:cNvPr id="78" name="Shape 78"/>
            <p:cNvGrpSpPr/>
            <p:nvPr/>
          </p:nvGrpSpPr>
          <p:grpSpPr>
            <a:xfrm>
              <a:off y="3540125" x="2743200"/>
              <a:ext cy="3309937" cx="6392861"/>
              <a:chOff y="3540125" x="2743200"/>
              <a:chExt cy="3309937" cx="6392861"/>
            </a:xfrm>
          </p:grpSpPr>
          <p:sp>
            <p:nvSpPr>
              <p:cNvPr id="79" name="Shape 79"/>
              <p:cNvSpPr/>
              <p:nvPr/>
            </p:nvSpPr>
            <p:spPr>
              <a:xfrm>
                <a:off y="4197350" x="2743200"/>
                <a:ext cy="2652712" cx="4575175"/>
              </a:xfrm>
              <a:custGeom>
                <a:pathLst>
                  <a:path w="2882" extrusionOk="0" h="1671">
                    <a:moveTo>
                      <a:pt y="544" x="2773"/>
                    </a:moveTo>
                    <a:lnTo>
                      <a:pt y="528" x="2740"/>
                    </a:lnTo>
                    <a:lnTo>
                      <a:pt y="506" x="2692"/>
                    </a:lnTo>
                    <a:lnTo>
                      <a:pt y="484" x="2632"/>
                    </a:lnTo>
                    <a:lnTo>
                      <a:pt y="457" x="2561"/>
                    </a:lnTo>
                    <a:lnTo>
                      <a:pt y="424" x="2480"/>
                    </a:lnTo>
                    <a:lnTo>
                      <a:pt y="397" x="2388"/>
                    </a:lnTo>
                    <a:lnTo>
                      <a:pt y="343" x="2203"/>
                    </a:lnTo>
                    <a:lnTo>
                      <a:pt y="310" x="2078"/>
                    </a:lnTo>
                    <a:lnTo>
                      <a:pt y="277" x="1970"/>
                    </a:lnTo>
                    <a:lnTo>
                      <a:pt y="245" x="1878"/>
                    </a:lnTo>
                    <a:lnTo>
                      <a:pt y="212" x="1807"/>
                    </a:lnTo>
                    <a:lnTo>
                      <a:pt y="179" x="1742"/>
                    </a:lnTo>
                    <a:lnTo>
                      <a:pt y="152" x="1693"/>
                    </a:lnTo>
                    <a:lnTo>
                      <a:pt y="125" x="1655"/>
                    </a:lnTo>
                    <a:lnTo>
                      <a:pt y="103" x="1628"/>
                    </a:lnTo>
                    <a:lnTo>
                      <a:pt y="81" x="1606"/>
                    </a:lnTo>
                    <a:lnTo>
                      <a:pt y="60" x="1590"/>
                    </a:lnTo>
                    <a:lnTo>
                      <a:pt y="43" x="1585"/>
                    </a:lnTo>
                    <a:lnTo>
                      <a:pt y="27" x="1579"/>
                    </a:lnTo>
                    <a:lnTo>
                      <a:pt y="5" x="1585"/>
                    </a:lnTo>
                    <a:lnTo>
                      <a:pt y="0" x="1585"/>
                    </a:lnTo>
                    <a:lnTo>
                      <a:pt y="27" x="1568"/>
                    </a:lnTo>
                    <a:lnTo>
                      <a:pt y="49" x="1557"/>
                    </a:lnTo>
                    <a:lnTo>
                      <a:pt y="76" x="1557"/>
                    </a:lnTo>
                    <a:lnTo>
                      <a:pt y="98" x="1568"/>
                    </a:lnTo>
                    <a:lnTo>
                      <a:pt y="120" x="1590"/>
                    </a:lnTo>
                    <a:lnTo>
                      <a:pt y="141" x="1617"/>
                    </a:lnTo>
                    <a:lnTo>
                      <a:pt y="163" x="1650"/>
                    </a:lnTo>
                    <a:lnTo>
                      <a:pt y="185" x="1688"/>
                    </a:lnTo>
                    <a:lnTo>
                      <a:pt y="207" x="1737"/>
                    </a:lnTo>
                    <a:lnTo>
                      <a:pt y="228" x="1791"/>
                    </a:lnTo>
                    <a:lnTo>
                      <a:pt y="267" x="1905"/>
                    </a:lnTo>
                    <a:lnTo>
                      <a:pt y="310" x="2040"/>
                    </a:lnTo>
                    <a:lnTo>
                      <a:pt y="348" x="2182"/>
                    </a:lnTo>
                    <a:lnTo>
                      <a:pt y="381" x="2285"/>
                    </a:lnTo>
                    <a:lnTo>
                      <a:pt y="408" x="2382"/>
                    </a:lnTo>
                    <a:lnTo>
                      <a:pt y="435" x="2464"/>
                    </a:lnTo>
                    <a:lnTo>
                      <a:pt y="462" x="2540"/>
                    </a:lnTo>
                    <a:lnTo>
                      <a:pt y="484" x="2605"/>
                    </a:lnTo>
                    <a:lnTo>
                      <a:pt y="506" x="2659"/>
                    </a:lnTo>
                    <a:lnTo>
                      <a:pt y="528" x="2708"/>
                    </a:lnTo>
                    <a:lnTo>
                      <a:pt y="544" x="2740"/>
                    </a:lnTo>
                    <a:lnTo>
                      <a:pt y="560" x="2768"/>
                    </a:lnTo>
                    <a:lnTo>
                      <a:pt y="577" x="2784"/>
                    </a:lnTo>
                    <a:lnTo>
                      <a:pt y="593" x="2795"/>
                    </a:lnTo>
                    <a:lnTo>
                      <a:pt y="615" x="2800"/>
                    </a:lnTo>
                    <a:lnTo>
                      <a:pt y="642" x="2795"/>
                    </a:lnTo>
                    <a:lnTo>
                      <a:pt y="664" x="2784"/>
                    </a:lnTo>
                    <a:lnTo>
                      <a:pt y="691" x="2762"/>
                    </a:lnTo>
                    <a:lnTo>
                      <a:pt y="713" x="2730"/>
                    </a:lnTo>
                    <a:lnTo>
                      <a:pt y="735" x="2692"/>
                    </a:lnTo>
                    <a:lnTo>
                      <a:pt y="756" x="2643"/>
                    </a:lnTo>
                    <a:lnTo>
                      <a:pt y="778" x="2589"/>
                    </a:lnTo>
                    <a:lnTo>
                      <a:pt y="800" x="2529"/>
                    </a:lnTo>
                    <a:lnTo>
                      <a:pt y="822" x="2458"/>
                    </a:lnTo>
                    <a:lnTo>
                      <a:pt y="843" x="2382"/>
                    </a:lnTo>
                    <a:lnTo>
                      <a:pt y="865" x="2301"/>
                    </a:lnTo>
                    <a:lnTo>
                      <a:pt y="887" x="2214"/>
                    </a:lnTo>
                    <a:lnTo>
                      <a:pt y="930" x="2030"/>
                    </a:lnTo>
                    <a:lnTo>
                      <a:pt y="979" x="1823"/>
                    </a:lnTo>
                    <a:lnTo>
                      <a:pt y="1034" x="1606"/>
                    </a:lnTo>
                    <a:lnTo>
                      <a:pt y="1094" x="1378"/>
                    </a:lnTo>
                    <a:lnTo>
                      <a:pt y="1164" x="1145"/>
                    </a:lnTo>
                    <a:lnTo>
                      <a:pt y="1241" x="912"/>
                    </a:lnTo>
                    <a:lnTo>
                      <a:pt y="1328" x="673"/>
                    </a:lnTo>
                    <a:lnTo>
                      <a:pt y="1431" x="440"/>
                    </a:lnTo>
                    <a:lnTo>
                      <a:pt y="1545" x="217"/>
                    </a:lnTo>
                    <a:lnTo>
                      <a:pt y="1671" x="0"/>
                    </a:lnTo>
                    <a:lnTo>
                      <a:pt y="1671" x="353"/>
                    </a:lnTo>
                    <a:lnTo>
                      <a:pt y="1567" x="554"/>
                    </a:lnTo>
                    <a:lnTo>
                      <a:pt y="1469" x="754"/>
                    </a:lnTo>
                    <a:lnTo>
                      <a:pt y="1388" x="955"/>
                    </a:lnTo>
                    <a:lnTo>
                      <a:pt y="1311" x="1145"/>
                    </a:lnTo>
                    <a:lnTo>
                      <a:pt y="1241" x="1335"/>
                    </a:lnTo>
                    <a:lnTo>
                      <a:pt y="1186" x="1519"/>
                    </a:lnTo>
                    <a:lnTo>
                      <a:pt y="1132" x="1693"/>
                    </a:lnTo>
                    <a:lnTo>
                      <a:pt y="1083" x="1861"/>
                    </a:lnTo>
                    <a:lnTo>
                      <a:pt y="1045" x="2019"/>
                    </a:lnTo>
                    <a:lnTo>
                      <a:pt y="1007" x="2165"/>
                    </a:lnTo>
                    <a:lnTo>
                      <a:pt y="974" x="2301"/>
                    </a:lnTo>
                    <a:lnTo>
                      <a:pt y="947" x="2426"/>
                    </a:lnTo>
                    <a:lnTo>
                      <a:pt y="914" x="2534"/>
                    </a:lnTo>
                    <a:lnTo>
                      <a:pt y="892" x="2626"/>
                    </a:lnTo>
                    <a:lnTo>
                      <a:pt y="865" x="2702"/>
                    </a:lnTo>
                    <a:lnTo>
                      <a:pt y="838" x="2762"/>
                    </a:lnTo>
                    <a:lnTo>
                      <a:pt y="816" x="2800"/>
                    </a:lnTo>
                    <a:lnTo>
                      <a:pt y="794" x="2827"/>
                    </a:lnTo>
                    <a:lnTo>
                      <a:pt y="767" x="2849"/>
                    </a:lnTo>
                    <a:lnTo>
                      <a:pt y="745" x="2865"/>
                    </a:lnTo>
                    <a:lnTo>
                      <a:pt y="724" x="2876"/>
                    </a:lnTo>
                    <a:lnTo>
                      <a:pt y="702" x="2882"/>
                    </a:lnTo>
                    <a:lnTo>
                      <a:pt y="658" x="2876"/>
                    </a:lnTo>
                    <a:lnTo>
                      <a:pt y="620" x="2854"/>
                    </a:lnTo>
                    <a:lnTo>
                      <a:pt y="588" x="2833"/>
                    </a:lnTo>
                    <a:lnTo>
                      <a:pt y="560" x="2800"/>
                    </a:lnTo>
                    <a:lnTo>
                      <a:pt y="544" x="2773"/>
                    </a:lnTo>
                    <a:lnTo>
                      <a:pt y="544" x="277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y="4240212" x="6619875"/>
                <a:ext cy="1287462" cx="1998662"/>
              </a:xfrm>
              <a:custGeom>
                <a:pathLst>
                  <a:path w="1259" extrusionOk="0" h="811">
                    <a:moveTo>
                      <a:pt y="615" x="1259"/>
                    </a:moveTo>
                    <a:lnTo>
                      <a:pt y="588" x="1248"/>
                    </a:lnTo>
                    <a:lnTo>
                      <a:pt y="566" x="1237"/>
                    </a:lnTo>
                    <a:lnTo>
                      <a:pt y="539" x="1216"/>
                    </a:lnTo>
                    <a:lnTo>
                      <a:pt y="517" x="1188"/>
                    </a:lnTo>
                    <a:lnTo>
                      <a:pt y="479" x="1123"/>
                    </a:lnTo>
                    <a:lnTo>
                      <a:pt y="441" x="1042"/>
                    </a:lnTo>
                    <a:lnTo>
                      <a:pt y="408" x="944"/>
                    </a:lnTo>
                    <a:lnTo>
                      <a:pt y="381" x="841"/>
                    </a:lnTo>
                    <a:lnTo>
                      <a:pt y="348" x="727"/>
                    </a:lnTo>
                    <a:lnTo>
                      <a:pt y="321" x="613"/>
                    </a:lnTo>
                    <a:lnTo>
                      <a:pt y="294" x="499"/>
                    </a:lnTo>
                    <a:lnTo>
                      <a:pt y="261" x="391"/>
                    </a:lnTo>
                    <a:lnTo>
                      <a:pt y="229" x="288"/>
                    </a:lnTo>
                    <a:lnTo>
                      <a:pt y="196" x="195"/>
                    </a:lnTo>
                    <a:lnTo>
                      <a:pt y="152" x="119"/>
                    </a:lnTo>
                    <a:lnTo>
                      <a:pt y="109" x="54"/>
                    </a:lnTo>
                    <a:lnTo>
                      <a:pt y="87" x="33"/>
                    </a:lnTo>
                    <a:lnTo>
                      <a:pt y="60" x="16"/>
                    </a:lnTo>
                    <a:lnTo>
                      <a:pt y="33" x="5"/>
                    </a:lnTo>
                    <a:lnTo>
                      <a:pt y="0" x="0"/>
                    </a:lnTo>
                    <a:lnTo>
                      <a:pt y="6" x="0"/>
                    </a:lnTo>
                    <a:lnTo>
                      <a:pt y="11" x="0"/>
                    </a:lnTo>
                    <a:lnTo>
                      <a:pt y="38" x="0"/>
                    </a:lnTo>
                    <a:lnTo>
                      <a:pt y="60" x="5"/>
                    </a:lnTo>
                    <a:lnTo>
                      <a:pt y="87" x="16"/>
                    </a:lnTo>
                    <a:lnTo>
                      <a:pt y="114" x="33"/>
                    </a:lnTo>
                    <a:lnTo>
                      <a:pt y="142" x="54"/>
                    </a:lnTo>
                    <a:lnTo>
                      <a:pt y="174" x="87"/>
                    </a:lnTo>
                    <a:lnTo>
                      <a:pt y="207" x="125"/>
                    </a:lnTo>
                    <a:lnTo>
                      <a:pt y="240" x="179"/>
                    </a:lnTo>
                    <a:lnTo>
                      <a:pt y="278" x="244"/>
                    </a:lnTo>
                    <a:lnTo>
                      <a:pt y="310" x="326"/>
                    </a:lnTo>
                    <a:lnTo>
                      <a:pt y="348" x="418"/>
                    </a:lnTo>
                    <a:lnTo>
                      <a:pt y="381" x="526"/>
                    </a:lnTo>
                    <a:lnTo>
                      <a:pt y="414" x="657"/>
                    </a:lnTo>
                    <a:lnTo>
                      <a:pt y="435" x="749"/>
                    </a:lnTo>
                    <a:lnTo>
                      <a:pt y="463" x="830"/>
                    </a:lnTo>
                    <a:lnTo>
                      <a:pt y="490" x="901"/>
                    </a:lnTo>
                    <a:lnTo>
                      <a:pt y="512" x="966"/>
                    </a:lnTo>
                    <a:lnTo>
                      <a:pt y="539" x="1015"/>
                    </a:lnTo>
                    <a:lnTo>
                      <a:pt y="566" x="1053"/>
                    </a:lnTo>
                    <a:lnTo>
                      <a:pt y="593" x="1080"/>
                    </a:lnTo>
                    <a:lnTo>
                      <a:pt y="620" x="1102"/>
                    </a:lnTo>
                    <a:lnTo>
                      <a:pt y="648" x="1112"/>
                    </a:lnTo>
                    <a:lnTo>
                      <a:pt y="675" x="1118"/>
                    </a:lnTo>
                    <a:lnTo>
                      <a:pt y="697" x="1112"/>
                    </a:lnTo>
                    <a:lnTo>
                      <a:pt y="724" x="1096"/>
                    </a:lnTo>
                    <a:lnTo>
                      <a:pt y="746" x="1080"/>
                    </a:lnTo>
                    <a:lnTo>
                      <a:pt y="767" x="1053"/>
                    </a:lnTo>
                    <a:lnTo>
                      <a:pt y="789" x="1015"/>
                    </a:lnTo>
                    <a:lnTo>
                      <a:pt y="811" x="977"/>
                    </a:lnTo>
                    <a:lnTo>
                      <a:pt y="789" x="1047"/>
                    </a:lnTo>
                    <a:lnTo>
                      <a:pt y="767" x="1107"/>
                    </a:lnTo>
                    <a:lnTo>
                      <a:pt y="746" x="1156"/>
                    </a:lnTo>
                    <a:lnTo>
                      <a:pt y="724" x="1199"/>
                    </a:lnTo>
                    <a:lnTo>
                      <a:pt y="702" x="1226"/>
                    </a:lnTo>
                    <a:lnTo>
                      <a:pt y="675" x="1248"/>
                    </a:lnTo>
                    <a:lnTo>
                      <a:pt y="648" x="1259"/>
                    </a:lnTo>
                    <a:lnTo>
                      <a:pt y="615" x="1259"/>
                    </a:lnTo>
                    <a:lnTo>
                      <a:pt y="615" x="12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y="5311775" x="4603750"/>
                <a:ext cy="1538287" cx="4522786"/>
              </a:xfrm>
              <a:custGeom>
                <a:pathLst>
                  <a:path w="2849" extrusionOk="0" h="969">
                    <a:moveTo>
                      <a:pt y="958" x="92"/>
                    </a:moveTo>
                    <a:lnTo>
                      <a:pt y="969" x="0"/>
                    </a:lnTo>
                    <a:lnTo>
                      <a:pt y="969" x="391"/>
                    </a:lnTo>
                    <a:lnTo>
                      <a:pt y="947" x="434"/>
                    </a:lnTo>
                    <a:lnTo>
                      <a:pt y="914" x="483"/>
                    </a:lnTo>
                    <a:lnTo>
                      <a:pt y="876" x="554"/>
                    </a:lnTo>
                    <a:lnTo>
                      <a:pt y="838" x="635"/>
                    </a:lnTo>
                    <a:lnTo>
                      <a:pt y="794" x="727"/>
                    </a:lnTo>
                    <a:lnTo>
                      <a:pt y="745" x="836"/>
                    </a:lnTo>
                    <a:lnTo>
                      <a:pt y="696" x="961"/>
                    </a:lnTo>
                    <a:lnTo>
                      <a:pt y="642" x="1102"/>
                    </a:lnTo>
                    <a:lnTo>
                      <a:pt y="582" x="1259"/>
                    </a:lnTo>
                    <a:lnTo>
                      <a:pt y="522" x="1433"/>
                    </a:lnTo>
                    <a:lnTo>
                      <a:pt y="462" x="1623"/>
                    </a:lnTo>
                    <a:lnTo>
                      <a:pt y="403" x="1829"/>
                    </a:lnTo>
                    <a:lnTo>
                      <a:pt y="343" x="2057"/>
                    </a:lnTo>
                    <a:lnTo>
                      <a:pt y="283" x="2301"/>
                    </a:lnTo>
                    <a:lnTo>
                      <a:pt y="223" x="2567"/>
                    </a:lnTo>
                    <a:lnTo>
                      <a:pt y="163" x="2849"/>
                    </a:lnTo>
                    <a:lnTo>
                      <a:pt y="0" x="2849"/>
                    </a:lnTo>
                    <a:lnTo>
                      <a:pt y="16" x="2817"/>
                    </a:lnTo>
                    <a:lnTo>
                      <a:pt y="33" x="2773"/>
                    </a:lnTo>
                    <a:lnTo>
                      <a:pt y="54" x="2719"/>
                    </a:lnTo>
                    <a:lnTo>
                      <a:pt y="76" x="2648"/>
                    </a:lnTo>
                    <a:lnTo>
                      <a:pt y="98" x="2572"/>
                    </a:lnTo>
                    <a:lnTo>
                      <a:pt y="120" x="2491"/>
                    </a:lnTo>
                    <a:lnTo>
                      <a:pt y="147" x="2399"/>
                    </a:lnTo>
                    <a:lnTo>
                      <a:pt y="169" x="2301"/>
                    </a:lnTo>
                    <a:lnTo>
                      <a:pt y="223" x="2095"/>
                    </a:lnTo>
                    <a:lnTo>
                      <a:pt y="277" x="1889"/>
                    </a:lnTo>
                    <a:lnTo>
                      <a:pt y="326" x="1688"/>
                    </a:lnTo>
                    <a:lnTo>
                      <a:pt y="354" x="1590"/>
                    </a:lnTo>
                    <a:lnTo>
                      <a:pt y="381" x="1503"/>
                    </a:lnTo>
                    <a:lnTo>
                      <a:pt y="506" x="1107"/>
                    </a:lnTo>
                    <a:lnTo>
                      <a:pt y="577" x="912"/>
                    </a:lnTo>
                    <a:lnTo>
                      <a:pt y="647" x="727"/>
                    </a:lnTo>
                    <a:lnTo>
                      <a:pt y="718" x="548"/>
                    </a:lnTo>
                    <a:lnTo>
                      <a:pt y="794" x="380"/>
                    </a:lnTo>
                    <a:lnTo>
                      <a:pt y="876" x="228"/>
                    </a:lnTo>
                    <a:lnTo>
                      <a:pt y="958" x="92"/>
                    </a:lnTo>
                    <a:lnTo>
                      <a:pt y="958" x="92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y="3540125" x="4362450"/>
                <a:ext cy="3309936" cx="4773611"/>
              </a:xfrm>
              <a:custGeom>
                <a:pathLst>
                  <a:path w="3007" extrusionOk="0" h="2085">
                    <a:moveTo>
                      <a:pt y="441" x="1427"/>
                    </a:moveTo>
                    <a:lnTo>
                      <a:pt y="474" x="1433"/>
                    </a:lnTo>
                    <a:lnTo>
                      <a:pt y="501" x="1444"/>
                    </a:lnTo>
                    <a:lnTo>
                      <a:pt y="528" x="1460"/>
                    </a:lnTo>
                    <a:lnTo>
                      <a:pt y="550" x="1482"/>
                    </a:lnTo>
                    <a:lnTo>
                      <a:pt y="593" x="1541"/>
                    </a:lnTo>
                    <a:lnTo>
                      <a:pt y="637" x="1623"/>
                    </a:lnTo>
                    <a:lnTo>
                      <a:pt y="670" x="1715"/>
                    </a:lnTo>
                    <a:lnTo>
                      <a:pt y="702" x="1818"/>
                    </a:lnTo>
                    <a:lnTo>
                      <a:pt y="735" x="1927"/>
                    </a:lnTo>
                    <a:lnTo>
                      <a:pt y="762" x="2041"/>
                    </a:lnTo>
                    <a:lnTo>
                      <a:pt y="789" x="2155"/>
                    </a:lnTo>
                    <a:lnTo>
                      <a:pt y="822" x="2269"/>
                    </a:lnTo>
                    <a:lnTo>
                      <a:pt y="849" x="2372"/>
                    </a:lnTo>
                    <a:lnTo>
                      <a:pt y="882" x="2464"/>
                    </a:lnTo>
                    <a:lnTo>
                      <a:pt y="920" x="2551"/>
                    </a:lnTo>
                    <a:lnTo>
                      <a:pt y="958" x="2616"/>
                    </a:lnTo>
                    <a:lnTo>
                      <a:pt y="980" x="2638"/>
                    </a:lnTo>
                    <a:lnTo>
                      <a:pt y="1007" x="2659"/>
                    </a:lnTo>
                    <a:lnTo>
                      <a:pt y="1029" x="2676"/>
                    </a:lnTo>
                    <a:lnTo>
                      <a:pt y="1056" x="2681"/>
                    </a:lnTo>
                    <a:lnTo>
                      <a:pt y="1083" x="2681"/>
                    </a:lnTo>
                    <a:lnTo>
                      <a:pt y="1105" x="2676"/>
                    </a:lnTo>
                    <a:lnTo>
                      <a:pt y="1127" x="2665"/>
                    </a:lnTo>
                    <a:lnTo>
                      <a:pt y="1149" x="2643"/>
                    </a:lnTo>
                    <a:lnTo>
                      <a:pt y="1170" x="2616"/>
                    </a:lnTo>
                    <a:lnTo>
                      <a:pt y="1187" x="2583"/>
                    </a:lnTo>
                    <a:lnTo>
                      <a:pt y="1208" x="2545"/>
                    </a:lnTo>
                    <a:lnTo>
                      <a:pt y="1225" x="2502"/>
                    </a:lnTo>
                    <a:lnTo>
                      <a:pt y="1241" x="2448"/>
                    </a:lnTo>
                    <a:lnTo>
                      <a:pt y="1257" x="2388"/>
                    </a:lnTo>
                    <a:lnTo>
                      <a:pt y="1274" x="2328"/>
                    </a:lnTo>
                    <a:lnTo>
                      <a:pt y="1290" x="2258"/>
                    </a:lnTo>
                    <a:lnTo>
                      <a:pt y="1328" x="2106"/>
                    </a:lnTo>
                    <a:lnTo>
                      <a:pt y="1372" x="1932"/>
                    </a:lnTo>
                    <a:lnTo>
                      <a:pt y="1421" x="1742"/>
                    </a:lnTo>
                    <a:lnTo>
                      <a:pt y="1475" x="1531"/>
                    </a:lnTo>
                    <a:lnTo>
                      <a:pt y="1540" x="1308"/>
                    </a:lnTo>
                    <a:lnTo>
                      <a:pt y="1617" x="1069"/>
                    </a:lnTo>
                    <a:lnTo>
                      <a:pt y="1709" x="820"/>
                    </a:lnTo>
                    <a:lnTo>
                      <a:pt y="1818" x="554"/>
                    </a:lnTo>
                    <a:lnTo>
                      <a:pt y="1943" x="282"/>
                    </a:lnTo>
                    <a:lnTo>
                      <a:pt y="2085" x="0"/>
                    </a:lnTo>
                    <a:lnTo>
                      <a:pt y="2085" x="152"/>
                    </a:lnTo>
                    <a:lnTo>
                      <a:pt y="2074" x="244"/>
                    </a:lnTo>
                    <a:lnTo>
                      <a:pt y="1992" x="386"/>
                    </a:lnTo>
                    <a:lnTo>
                      <a:pt y="1910" x="537"/>
                    </a:lnTo>
                    <a:lnTo>
                      <a:pt y="1834" x="700"/>
                    </a:lnTo>
                    <a:lnTo>
                      <a:pt y="1763" x="879"/>
                    </a:lnTo>
                    <a:lnTo>
                      <a:pt y="1693" x="1064"/>
                    </a:lnTo>
                    <a:lnTo>
                      <a:pt y="1622" x="1259"/>
                    </a:lnTo>
                    <a:lnTo>
                      <a:pt y="1497" x="1661"/>
                    </a:lnTo>
                    <a:lnTo>
                      <a:pt y="1470" x="1748"/>
                    </a:lnTo>
                    <a:lnTo>
                      <a:pt y="1442" x="1845"/>
                    </a:lnTo>
                    <a:lnTo>
                      <a:pt y="1393" x="2046"/>
                    </a:lnTo>
                    <a:lnTo>
                      <a:pt y="1339" x="2252"/>
                    </a:lnTo>
                    <a:lnTo>
                      <a:pt y="1285" x="2458"/>
                    </a:lnTo>
                    <a:lnTo>
                      <a:pt y="1263" x="2551"/>
                    </a:lnTo>
                    <a:lnTo>
                      <a:pt y="1236" x="2643"/>
                    </a:lnTo>
                    <a:lnTo>
                      <a:pt y="1214" x="2730"/>
                    </a:lnTo>
                    <a:lnTo>
                      <a:pt y="1192" x="2806"/>
                    </a:lnTo>
                    <a:lnTo>
                      <a:pt y="1170" x="2876"/>
                    </a:lnTo>
                    <a:lnTo>
                      <a:pt y="1149" x="2931"/>
                    </a:lnTo>
                    <a:lnTo>
                      <a:pt y="1132" x="2974"/>
                    </a:lnTo>
                    <a:lnTo>
                      <a:pt y="1116" x="3007"/>
                    </a:lnTo>
                    <a:lnTo>
                      <a:pt y="871" x="3007"/>
                    </a:lnTo>
                    <a:lnTo>
                      <a:pt y="860" x="2941"/>
                    </a:lnTo>
                    <a:lnTo>
                      <a:pt y="844" x="2860"/>
                    </a:lnTo>
                    <a:lnTo>
                      <a:pt y="827" x="2773"/>
                    </a:lnTo>
                    <a:lnTo>
                      <a:pt y="806" x="2670"/>
                    </a:lnTo>
                    <a:lnTo>
                      <a:pt y="784" x="2567"/>
                    </a:lnTo>
                    <a:lnTo>
                      <a:pt y="757" x="2458"/>
                    </a:lnTo>
                    <a:lnTo>
                      <a:pt y="702" x="2241"/>
                    </a:lnTo>
                    <a:lnTo>
                      <a:pt y="670" x="2138"/>
                    </a:lnTo>
                    <a:lnTo>
                      <a:pt y="637" x="2046"/>
                    </a:lnTo>
                    <a:lnTo>
                      <a:pt y="604" x="1959"/>
                    </a:lnTo>
                    <a:lnTo>
                      <a:pt y="566" x="1883"/>
                    </a:lnTo>
                    <a:lnTo>
                      <a:pt y="534" x="1824"/>
                    </a:lnTo>
                    <a:lnTo>
                      <a:pt y="495" x="1780"/>
                    </a:lnTo>
                    <a:lnTo>
                      <a:pt y="474" x="1769"/>
                    </a:lnTo>
                    <a:lnTo>
                      <a:pt y="457" x="1758"/>
                    </a:lnTo>
                    <a:lnTo>
                      <a:pt y="436" x="1753"/>
                    </a:lnTo>
                    <a:lnTo>
                      <a:pt y="419" x="1758"/>
                    </a:lnTo>
                    <a:lnTo>
                      <a:pt y="381" x="1780"/>
                    </a:lnTo>
                    <a:lnTo>
                      <a:pt y="343" x="1813"/>
                    </a:lnTo>
                    <a:lnTo>
                      <a:pt y="316" x="1862"/>
                    </a:lnTo>
                    <a:lnTo>
                      <a:pt y="289" x="1921"/>
                    </a:lnTo>
                    <a:lnTo>
                      <a:pt y="267" x="1986"/>
                    </a:lnTo>
                    <a:lnTo>
                      <a:pt y="245" x="2062"/>
                    </a:lnTo>
                    <a:lnTo>
                      <a:pt y="229" x="2149"/>
                    </a:lnTo>
                    <a:lnTo>
                      <a:pt y="213" x="2236"/>
                    </a:lnTo>
                    <a:lnTo>
                      <a:pt y="180" x="2431"/>
                    </a:lnTo>
                    <a:lnTo>
                      <a:pt y="158" x="2627"/>
                    </a:lnTo>
                    <a:lnTo>
                      <a:pt y="125" x="2827"/>
                    </a:lnTo>
                    <a:lnTo>
                      <a:pt y="109" x="2920"/>
                    </a:lnTo>
                    <a:lnTo>
                      <a:pt y="87" x="3007"/>
                    </a:lnTo>
                    <a:lnTo>
                      <a:pt y="0" x="3007"/>
                    </a:lnTo>
                    <a:lnTo>
                      <a:pt y="22" x="2909"/>
                    </a:lnTo>
                    <a:lnTo>
                      <a:pt y="44" x="2795"/>
                    </a:lnTo>
                    <a:lnTo>
                      <a:pt y="66" x="2676"/>
                    </a:lnTo>
                    <a:lnTo>
                      <a:pt y="82" x="2551"/>
                    </a:lnTo>
                    <a:lnTo>
                      <a:pt y="120" x="2285"/>
                    </a:lnTo>
                    <a:lnTo>
                      <a:pt y="136" x="2155"/>
                    </a:lnTo>
                    <a:lnTo>
                      <a:pt y="158" x="2030"/>
                    </a:lnTo>
                    <a:lnTo>
                      <a:pt y="174" x="1905"/>
                    </a:lnTo>
                    <a:lnTo>
                      <a:pt y="202" x="1791"/>
                    </a:lnTo>
                    <a:lnTo>
                      <a:pt y="229" x="1688"/>
                    </a:lnTo>
                    <a:lnTo>
                      <a:pt y="261" x="1601"/>
                    </a:lnTo>
                    <a:lnTo>
                      <a:pt y="300" x="1525"/>
                    </a:lnTo>
                    <a:lnTo>
                      <a:pt y="338" x="1471"/>
                    </a:lnTo>
                    <a:lnTo>
                      <a:pt y="359" x="1455"/>
                    </a:lnTo>
                    <a:lnTo>
                      <a:pt y="387" x="1438"/>
                    </a:lnTo>
                    <a:lnTo>
                      <a:pt y="414" x="1427"/>
                    </a:lnTo>
                    <a:lnTo>
                      <a:pt y="441" x="1427"/>
                    </a:lnTo>
                    <a:lnTo>
                      <a:pt y="441" x="14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y="3678237" x="7145336"/>
                <a:ext cy="855661" cx="1981200"/>
              </a:xfrm>
              <a:custGeom>
                <a:pathLst>
                  <a:path w="1248" extrusionOk="0" h="539">
                    <a:moveTo>
                      <a:pt y="332" x="0"/>
                    </a:moveTo>
                    <a:lnTo>
                      <a:pt y="360" x="0"/>
                    </a:lnTo>
                    <a:lnTo>
                      <a:pt y="387" x="5"/>
                    </a:lnTo>
                    <a:lnTo>
                      <a:pt y="414" x="27"/>
                    </a:lnTo>
                    <a:lnTo>
                      <a:pt y="436" x="54"/>
                    </a:lnTo>
                    <a:lnTo>
                      <a:pt y="463" x="92"/>
                    </a:lnTo>
                    <a:lnTo>
                      <a:pt y="490" x="141"/>
                    </a:lnTo>
                    <a:lnTo>
                      <a:pt y="512" x="195"/>
                    </a:lnTo>
                    <a:lnTo>
                      <a:pt y="539" x="255"/>
                    </a:lnTo>
                    <a:lnTo>
                      <a:pt y="517" x="212"/>
                    </a:lnTo>
                    <a:lnTo>
                      <a:pt y="490" x="179"/>
                    </a:lnTo>
                    <a:lnTo>
                      <a:pt y="468" x="157"/>
                    </a:lnTo>
                    <a:lnTo>
                      <a:pt y="447" x="141"/>
                    </a:lnTo>
                    <a:lnTo>
                      <a:pt y="425" x="136"/>
                    </a:lnTo>
                    <a:lnTo>
                      <a:pt y="403" x="136"/>
                    </a:lnTo>
                    <a:lnTo>
                      <a:pt y="381" x="141"/>
                    </a:lnTo>
                    <a:lnTo>
                      <a:pt y="365" x="157"/>
                    </a:lnTo>
                    <a:lnTo>
                      <a:pt y="343" x="179"/>
                    </a:lnTo>
                    <a:lnTo>
                      <a:pt y="327" x="201"/>
                    </a:lnTo>
                    <a:lnTo>
                      <a:pt y="294" x="266"/>
                    </a:lnTo>
                    <a:lnTo>
                      <a:pt y="262" x="353"/>
                    </a:lnTo>
                    <a:lnTo>
                      <a:pt y="234" x="445"/>
                    </a:lnTo>
                    <a:lnTo>
                      <a:pt y="213" x="554"/>
                    </a:lnTo>
                    <a:lnTo>
                      <a:pt y="191" x="662"/>
                    </a:lnTo>
                    <a:lnTo>
                      <a:pt y="153" x="890"/>
                    </a:lnTo>
                    <a:lnTo>
                      <a:pt y="136" x="993"/>
                    </a:lnTo>
                    <a:lnTo>
                      <a:pt y="120" x="1091"/>
                    </a:lnTo>
                    <a:lnTo>
                      <a:pt y="115" x="1178"/>
                    </a:lnTo>
                    <a:lnTo>
                      <a:pt y="104" x="1248"/>
                    </a:lnTo>
                    <a:lnTo>
                      <a:pt y="0" x="1248"/>
                    </a:lnTo>
                    <a:lnTo>
                      <a:pt y="22" x="1161"/>
                    </a:lnTo>
                    <a:lnTo>
                      <a:pt y="38" x="1069"/>
                    </a:lnTo>
                    <a:lnTo>
                      <a:pt y="71" x="874"/>
                    </a:lnTo>
                    <a:lnTo>
                      <a:pt y="93" x="673"/>
                    </a:lnTo>
                    <a:lnTo>
                      <a:pt y="126" x="483"/>
                    </a:lnTo>
                    <a:lnTo>
                      <a:pt y="142" x="391"/>
                    </a:lnTo>
                    <a:lnTo>
                      <a:pt y="158" x="309"/>
                    </a:lnTo>
                    <a:lnTo>
                      <a:pt y="180" x="228"/>
                    </a:lnTo>
                    <a:lnTo>
                      <a:pt y="202" x="163"/>
                    </a:lnTo>
                    <a:lnTo>
                      <a:pt y="229" x="103"/>
                    </a:lnTo>
                    <a:lnTo>
                      <a:pt y="256" x="54"/>
                    </a:lnTo>
                    <a:lnTo>
                      <a:pt y="294" x="22"/>
                    </a:lnTo>
                    <a:lnTo>
                      <a:pt y="332" x="0"/>
                    </a:lnTo>
                    <a:lnTo>
                      <a:pt y="332" x="0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bIns="45700" rIns="91425" lIns="91425" tIns="45700" anchor="t" anchorCtr="0">
                <a:sp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1" cap="none" baseline="0" sz="1600" i="0">
                  <a:solidFill>
                    <a:srgbClr val="292929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</p:grpSp>
        <p:sp>
          <p:nvSpPr>
            <p:cNvPr id="84" name="Shape 84"/>
            <p:cNvSpPr/>
            <p:nvPr/>
          </p:nvSpPr>
          <p:spPr>
            <a:xfrm>
              <a:off y="2128836" x="5273675"/>
              <a:ext cy="2439986" cx="2897186"/>
            </a:xfrm>
            <a:custGeom>
              <a:pathLst>
                <a:path w="2296" extrusionOk="0" h="1469">
                  <a:moveTo>
                    <a:pt y="1088" x="771"/>
                  </a:moveTo>
                  <a:lnTo>
                    <a:pt y="1061" x="982"/>
                  </a:lnTo>
                  <a:lnTo>
                    <a:pt y="1034" x="1178"/>
                  </a:lnTo>
                  <a:lnTo>
                    <a:pt y="1012" x="1357"/>
                  </a:lnTo>
                  <a:lnTo>
                    <a:pt y="985" x="1520"/>
                  </a:lnTo>
                  <a:lnTo>
                    <a:pt y="957" x="1666"/>
                  </a:lnTo>
                  <a:lnTo>
                    <a:pt y="930" x="1796"/>
                  </a:lnTo>
                  <a:lnTo>
                    <a:pt y="897" x="1916"/>
                  </a:lnTo>
                  <a:lnTo>
                    <a:pt y="870" x="2013"/>
                  </a:lnTo>
                  <a:lnTo>
                    <a:pt y="832" x="2100"/>
                  </a:lnTo>
                  <a:lnTo>
                    <a:pt y="800" x="2171"/>
                  </a:lnTo>
                  <a:lnTo>
                    <a:pt y="756" x="2220"/>
                  </a:lnTo>
                  <a:lnTo>
                    <a:pt y="712" x="2263"/>
                  </a:lnTo>
                  <a:lnTo>
                    <a:pt y="669" x="2285"/>
                  </a:lnTo>
                  <a:lnTo>
                    <a:pt y="614" x="2296"/>
                  </a:lnTo>
                  <a:lnTo>
                    <a:pt y="560" x="2290"/>
                  </a:lnTo>
                  <a:lnTo>
                    <a:pt y="500" x="2269"/>
                  </a:lnTo>
                  <a:lnTo>
                    <a:pt y="457" x="2241"/>
                  </a:lnTo>
                  <a:lnTo>
                    <a:pt y="408" x="2198"/>
                  </a:lnTo>
                  <a:lnTo>
                    <a:pt y="364" x="2144"/>
                  </a:lnTo>
                  <a:lnTo>
                    <a:pt y="321" x="2079"/>
                  </a:lnTo>
                  <a:lnTo>
                    <a:pt y="277" x="2008"/>
                  </a:lnTo>
                  <a:lnTo>
                    <a:pt y="234" x="1927"/>
                  </a:lnTo>
                  <a:lnTo>
                    <a:pt y="157" x="1769"/>
                  </a:lnTo>
                  <a:lnTo>
                    <a:pt y="125" x="1688"/>
                  </a:lnTo>
                  <a:lnTo>
                    <a:pt y="92" x="1612"/>
                  </a:lnTo>
                  <a:lnTo>
                    <a:pt y="65" x="1536"/>
                  </a:lnTo>
                  <a:lnTo>
                    <a:pt y="43" x="1476"/>
                  </a:lnTo>
                  <a:lnTo>
                    <a:pt y="27" x="1422"/>
                  </a:lnTo>
                  <a:lnTo>
                    <a:pt y="10" x="1384"/>
                  </a:lnTo>
                  <a:lnTo>
                    <a:pt y="5" x="1357"/>
                  </a:lnTo>
                  <a:lnTo>
                    <a:pt y="0" x="1346"/>
                  </a:lnTo>
                  <a:lnTo>
                    <a:pt y="54" x="1498"/>
                  </a:lnTo>
                  <a:lnTo>
                    <a:pt y="119" x="1655"/>
                  </a:lnTo>
                  <a:lnTo>
                    <a:pt y="185" x="1807"/>
                  </a:lnTo>
                  <a:lnTo>
                    <a:pt y="255" x="1948"/>
                  </a:lnTo>
                  <a:lnTo>
                    <a:pt y="288" x="2013"/>
                  </a:lnTo>
                  <a:lnTo>
                    <a:pt y="326" x="2068"/>
                  </a:lnTo>
                  <a:lnTo>
                    <a:pt y="364" x="2122"/>
                  </a:lnTo>
                  <a:lnTo>
                    <a:pt y="402" x="2171"/>
                  </a:lnTo>
                  <a:lnTo>
                    <a:pt y="440" x="2209"/>
                  </a:lnTo>
                  <a:lnTo>
                    <a:pt y="478" x="2236"/>
                  </a:lnTo>
                  <a:lnTo>
                    <a:pt y="522" x="2252"/>
                  </a:lnTo>
                  <a:lnTo>
                    <a:pt y="560" x="2263"/>
                  </a:lnTo>
                  <a:lnTo>
                    <a:pt y="598" x="2258"/>
                  </a:lnTo>
                  <a:lnTo>
                    <a:pt y="636" x="2241"/>
                  </a:lnTo>
                  <a:lnTo>
                    <a:pt y="669" x="2214"/>
                  </a:lnTo>
                  <a:lnTo>
                    <a:pt y="702" x="2171"/>
                  </a:lnTo>
                  <a:lnTo>
                    <a:pt y="729" x="2122"/>
                  </a:lnTo>
                  <a:lnTo>
                    <a:pt y="756" x="2062"/>
                  </a:lnTo>
                  <a:lnTo>
                    <a:pt y="778" x="1997"/>
                  </a:lnTo>
                  <a:lnTo>
                    <a:pt y="800" x="1921"/>
                  </a:lnTo>
                  <a:lnTo>
                    <a:pt y="821" x="1834"/>
                  </a:lnTo>
                  <a:lnTo>
                    <a:pt y="843" x="1748"/>
                  </a:lnTo>
                  <a:lnTo>
                    <a:pt y="876" x="1552"/>
                  </a:lnTo>
                  <a:lnTo>
                    <a:pt y="908" x="1351"/>
                  </a:lnTo>
                  <a:lnTo>
                    <a:pt y="941" x="1134"/>
                  </a:lnTo>
                  <a:lnTo>
                    <a:pt y="968" x="923"/>
                  </a:lnTo>
                  <a:lnTo>
                    <a:pt y="995" x="716"/>
                  </a:lnTo>
                  <a:lnTo>
                    <a:pt y="1028" x="521"/>
                  </a:lnTo>
                  <a:lnTo>
                    <a:pt y="1044" x="434"/>
                  </a:lnTo>
                  <a:lnTo>
                    <a:pt y="1066" x="353"/>
                  </a:lnTo>
                  <a:lnTo>
                    <a:pt y="1082" x="277"/>
                  </a:lnTo>
                  <a:lnTo>
                    <a:pt y="1104" x="206"/>
                  </a:lnTo>
                  <a:lnTo>
                    <a:pt y="1126" x="147"/>
                  </a:lnTo>
                  <a:lnTo>
                    <a:pt y="1148" x="92"/>
                  </a:lnTo>
                  <a:lnTo>
                    <a:pt y="1175" x="54"/>
                  </a:lnTo>
                  <a:lnTo>
                    <a:pt y="1202" x="22"/>
                  </a:lnTo>
                  <a:lnTo>
                    <a:pt y="1229" x="6"/>
                  </a:lnTo>
                  <a:lnTo>
                    <a:pt y="1262" x="0"/>
                  </a:lnTo>
                  <a:lnTo>
                    <a:pt y="1295" x="11"/>
                  </a:lnTo>
                  <a:lnTo>
                    <a:pt y="1327" x="27"/>
                  </a:lnTo>
                  <a:lnTo>
                    <a:pt y="1355" x="54"/>
                  </a:lnTo>
                  <a:lnTo>
                    <a:pt y="1382" x="98"/>
                  </a:lnTo>
                  <a:lnTo>
                    <a:pt y="1404" x="141"/>
                  </a:lnTo>
                  <a:lnTo>
                    <a:pt y="1425" x="196"/>
                  </a:lnTo>
                  <a:lnTo>
                    <a:pt y="1447" x="261"/>
                  </a:lnTo>
                  <a:lnTo>
                    <a:pt y="1469" x="326"/>
                  </a:lnTo>
                  <a:lnTo>
                    <a:pt y="1442" x="266"/>
                  </a:lnTo>
                  <a:lnTo>
                    <a:pt y="1414" x="217"/>
                  </a:lnTo>
                  <a:lnTo>
                    <a:pt y="1387" x="174"/>
                  </a:lnTo>
                  <a:lnTo>
                    <a:pt y="1360" x="147"/>
                  </a:lnTo>
                  <a:lnTo>
                    <a:pt y="1333" x="125"/>
                  </a:lnTo>
                  <a:lnTo>
                    <a:pt y="1306" x="120"/>
                  </a:lnTo>
                  <a:lnTo>
                    <a:pt y="1278" x="125"/>
                  </a:lnTo>
                  <a:lnTo>
                    <a:pt y="1257" x="141"/>
                  </a:lnTo>
                  <a:lnTo>
                    <a:pt y="1229" x="174"/>
                  </a:lnTo>
                  <a:lnTo>
                    <a:pt y="1208" x="212"/>
                  </a:lnTo>
                  <a:lnTo>
                    <a:pt y="1186" x="272"/>
                  </a:lnTo>
                  <a:lnTo>
                    <a:pt y="1164" x="342"/>
                  </a:lnTo>
                  <a:lnTo>
                    <a:pt y="1142" x="423"/>
                  </a:lnTo>
                  <a:lnTo>
                    <a:pt y="1121" x="527"/>
                  </a:lnTo>
                  <a:lnTo>
                    <a:pt y="1104" x="641"/>
                  </a:lnTo>
                  <a:lnTo>
                    <a:pt y="1088" x="771"/>
                  </a:lnTo>
                  <a:lnTo>
                    <a:pt y="1088" x="771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bIns="45700" rIns="91425" lIns="91425" tIns="45700" anchor="t" anchorCtr="0">
              <a:sp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1" cap="none" baseline="0" sz="1600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y="0" x="0"/>
              <a:ext cy="2819400" cx="9140824"/>
            </a:xfrm>
            <a:custGeom>
              <a:pathLst>
                <a:path w="5740" extrusionOk="0" h="1906">
                  <a:moveTo>
                    <a:pt y="0" x="0"/>
                  </a:moveTo>
                  <a:lnTo>
                    <a:pt y="1906" x="0"/>
                  </a:lnTo>
                  <a:lnTo>
                    <a:pt y="1906" x="5740"/>
                  </a:lnTo>
                  <a:lnTo>
                    <a:pt y="0" x="574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bIns="45700" rIns="91425" lIns="91425" tIns="45700" anchor="t" anchorCtr="0">
              <a:sp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1" cap="none" baseline="0" sz="1600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1pPr>
            <a:lvl2pPr algn="l" rtl="0" marR="0" indent="-16129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2pPr>
            <a:lvl3pPr algn="l" rtl="0" marR="0" indent="-121919" marL="114300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Garamond"/>
              <a:buChar char="■"/>
              <a:defRPr/>
            </a:lvl3pPr>
            <a:lvl4pPr algn="l" rtl="0" marR="0" indent="-139700" marL="16002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■"/>
              <a:defRPr/>
            </a:lvl4pPr>
            <a:lvl5pPr algn="l" rtl="0" marR="0" indent="-139700" marL="20574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5pPr>
            <a:lvl6pPr algn="l" rtl="0" marR="0" indent="-139700" marL="25146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6pPr>
            <a:lvl7pPr algn="l" rtl="0" marR="0" indent="-139700" marL="29718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7pPr>
            <a:lvl8pPr algn="l" rtl="0" marR="0" indent="-139700" marL="34290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8pPr>
            <a:lvl9pPr algn="l" rtl="0" marR="0" indent="-139700" marL="388620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Garamond"/>
              <a:buChar char="■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248400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25157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254750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4.jpg" Type="http://schemas.openxmlformats.org/officeDocument/2006/relationships/image" Id="rId4"/><Relationship Target="../media/image12.png" Type="http://schemas.openxmlformats.org/officeDocument/2006/relationships/image" Id="rId3"/><Relationship Target="../media/image17.png" Type="http://schemas.openxmlformats.org/officeDocument/2006/relationships/image" Id="rId6"/><Relationship Target="../media/image07.jpg" Type="http://schemas.openxmlformats.org/officeDocument/2006/relationships/image" Id="rId5"/><Relationship Target="../media/image10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09.png" Type="http://schemas.openxmlformats.org/officeDocument/2006/relationships/image" Id="rId3"/><Relationship Target="../media/image13.png" Type="http://schemas.openxmlformats.org/officeDocument/2006/relationships/image" Id="rId6"/><Relationship Target="../media/image11.png" Type="http://schemas.openxmlformats.org/officeDocument/2006/relationships/image" Id="rId5"/><Relationship Target="../media/image20.png" Type="http://schemas.openxmlformats.org/officeDocument/2006/relationships/image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24.png" Type="http://schemas.openxmlformats.org/officeDocument/2006/relationships/image" Id="rId4"/><Relationship Target="../media/image22.png" Type="http://schemas.openxmlformats.org/officeDocument/2006/relationships/image" Id="rId3"/><Relationship Target="../media/image18.jpg" Type="http://schemas.openxmlformats.org/officeDocument/2006/relationships/image" Id="rId6"/><Relationship Target="../media/image38.png" Type="http://schemas.openxmlformats.org/officeDocument/2006/relationships/image" Id="rId5"/><Relationship Target="../media/image15.jp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30.jpg" Type="http://schemas.openxmlformats.org/officeDocument/2006/relationships/image" Id="rId4"/><Relationship Target="../media/image19.jpg" Type="http://schemas.openxmlformats.org/officeDocument/2006/relationships/image" Id="rId3"/><Relationship Target="../media/image21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25.jpg" Type="http://schemas.openxmlformats.org/officeDocument/2006/relationships/image" Id="rId4"/><Relationship Target="../media/image23.jpg" Type="http://schemas.openxmlformats.org/officeDocument/2006/relationships/image" Id="rId3"/><Relationship Target="../media/image27.jpg" Type="http://schemas.openxmlformats.org/officeDocument/2006/relationships/image" Id="rId6"/><Relationship Target="../media/image28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jpg" Type="http://schemas.openxmlformats.org/officeDocument/2006/relationships/image" Id="rId4"/><Relationship Target="../media/image31.jpg" Type="http://schemas.openxmlformats.org/officeDocument/2006/relationships/image" Id="rId3"/><Relationship Target="../media/image32.jpg" Type="http://schemas.openxmlformats.org/officeDocument/2006/relationships/image" Id="rId5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4.jpg" Type="http://schemas.openxmlformats.org/officeDocument/2006/relationships/image" Id="rId4"/><Relationship Target="../media/image33.jpg" Type="http://schemas.openxmlformats.org/officeDocument/2006/relationships/image" Id="rId3"/><Relationship Target="../media/image35.jpg" Type="http://schemas.openxmlformats.org/officeDocument/2006/relationships/image" Id="rId6"/><Relationship Target="../media/image37.jpg" Type="http://schemas.openxmlformats.org/officeDocument/2006/relationships/image" Id="rId5"/><Relationship Target="../media/image36.jpg" Type="http://schemas.openxmlformats.org/officeDocument/2006/relationships/image" Id="rId7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3.png" Type="http://schemas.openxmlformats.org/officeDocument/2006/relationships/image" Id="rId4"/><Relationship Target="../media/image62.jpg" Type="http://schemas.openxmlformats.org/officeDocument/2006/relationships/image" Id="rId3"/><Relationship Target="../media/image41.jpg" Type="http://schemas.openxmlformats.org/officeDocument/2006/relationships/image" Id="rId6"/><Relationship Target="../media/image39.jpg" Type="http://schemas.openxmlformats.org/officeDocument/2006/relationships/image" Id="rId5"/><Relationship Target="../media/image47.jpg" Type="http://schemas.openxmlformats.org/officeDocument/2006/relationships/image" Id="rId8"/><Relationship Target="../media/image40.png" Type="http://schemas.openxmlformats.org/officeDocument/2006/relationships/image" Id="rId7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55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42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46.jpg" Type="http://schemas.openxmlformats.org/officeDocument/2006/relationships/image" Id="rId4"/><Relationship Target="../media/image48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4.jpg" Type="http://schemas.openxmlformats.org/officeDocument/2006/relationships/image" Id="rId4"/><Relationship Target="../media/image45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45.jpg" Type="http://schemas.openxmlformats.org/officeDocument/2006/relationships/image" Id="rId4"/><Relationship Target="../media/image49.jpg" Type="http://schemas.openxmlformats.org/officeDocument/2006/relationships/image" Id="rId3"/><Relationship Target="../media/image50.jpg" Type="http://schemas.openxmlformats.org/officeDocument/2006/relationships/image" Id="rId6"/><Relationship Target="../media/image52.jpg" Type="http://schemas.openxmlformats.org/officeDocument/2006/relationships/image" Id="rId5"/><Relationship Target="../media/image51.jp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26.png" Type="http://schemas.openxmlformats.org/officeDocument/2006/relationships/image" Id="rId4"/><Relationship Target="../media/image00.jpg" Type="http://schemas.openxmlformats.org/officeDocument/2006/relationships/image" Id="rId3"/><Relationship Target="../media/image06.jpg" Type="http://schemas.openxmlformats.org/officeDocument/2006/relationships/image" Id="rId6"/><Relationship Target="../media/image03.jpg" Type="http://schemas.openxmlformats.org/officeDocument/2006/relationships/image" Id="rId5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4.jpg" Type="http://schemas.openxmlformats.org/officeDocument/2006/relationships/image" Id="rId4"/><Relationship Target="../media/image54.jpg" Type="http://schemas.openxmlformats.org/officeDocument/2006/relationships/image" Id="rId3"/><Relationship Target="../media/image56.png" Type="http://schemas.openxmlformats.org/officeDocument/2006/relationships/image" Id="rId5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53.jp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6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60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59.jpg" Type="http://schemas.openxmlformats.org/officeDocument/2006/relationships/image" Id="rId4"/><Relationship Target="../media/image58.jpg" Type="http://schemas.openxmlformats.org/officeDocument/2006/relationships/image" Id="rId3"/><Relationship Target="../media/image57.jpg" Type="http://schemas.openxmlformats.org/officeDocument/2006/relationships/image" Id="rId5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65.jpg" Type="http://schemas.openxmlformats.org/officeDocument/2006/relationships/image" Id="rId4"/><Relationship Target="../media/image63.jp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61.jpg" Type="http://schemas.openxmlformats.org/officeDocument/2006/relationships/image" Id="rId4"/><Relationship Target="../media/image64.jp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5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5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y="1736725" x="685800"/>
            <a:ext cy="192087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6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Atherosclerosis: </a:t>
            </a:r>
            <a:br>
              <a:rPr strike="noStrike" u="none" b="1" cap="none" baseline="0" sz="6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strike="noStrike" u="none" b="1" cap="none" baseline="0" sz="6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 Surgical Look</a:t>
            </a: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y="3933825" x="1042987"/>
            <a:ext cy="2184399" cx="73040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Badr Aljabri </a:t>
            </a: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MD, FRCSC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Associate Professor &amp; Consultant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Vascular Surgery 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King Saud University</a:t>
            </a:r>
            <a:r>
              <a:rPr strike="noStrike" u="none" b="0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876800" x="6858000"/>
            <a:ext cy="1600199" cx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Why it is important to recognize patients with PAD?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600" lang="en-US" i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Cause of death: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strike="noStrike" u="none" b="0" cap="none" baseline="0" sz="36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CAD</a:t>
            </a: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– 40%-60%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strike="noStrike" u="none" b="0" cap="none" baseline="0" sz="36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CVD</a:t>
            </a: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– 10%-20%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strike="noStrike" u="none" b="0" cap="none" baseline="0" sz="36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Non-cardiovascular</a:t>
            </a: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trike="noStrike" u="none" b="0" cap="none" baseline="0" sz="36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causes</a:t>
            </a: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--Only 20% to  30 %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Patients with PAD have a </a:t>
            </a:r>
            <a:r>
              <a:rPr strike="noStrike" u="none" b="0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6 fold</a:t>
            </a: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increased risk of cardiovascular disease mortality compared to patients without PAD </a:t>
            </a:r>
          </a:p>
          <a:p>
            <a:pPr algn="l" rtl="0" lvl="0" marR="0" indent="-182880" marL="34290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Garamond"/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Natural History</a:t>
            </a:r>
          </a:p>
        </p:txBody>
      </p:sp>
      <p:pic>
        <p:nvPicPr>
          <p:cNvPr id="180" name="Shape 18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2875" x="250825"/>
            <a:ext cy="4604671" cx="4524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y="1700211" x="51054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2800" lang="en-US" i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Annual risk 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- Mortality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6.8%</a:t>
            </a: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- MI 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2.0%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- Intervention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1.0%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- Amputation </a:t>
            </a:r>
            <a:r>
              <a:rPr strike="noStrike" u="none" b="0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0.4%</a:t>
            </a: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6308725" x="250825"/>
            <a:ext cy="274636" cx="41767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Ouriel K, Lancet 2001; 358: 1257-64.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patients with PAD present?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5229225" x="611187"/>
            <a:ext cy="1006474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Asymptomatic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1628775" x="684212"/>
            <a:ext cy="1006474" cx="4175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y="2420936" x="1476375"/>
            <a:ext cy="579436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Intermittent claudication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y="2997200" x="1476375"/>
            <a:ext cy="2528886" cx="62642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Critical Limb Ischemia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Pain at rest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Tissue loss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Gangrene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accen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patients with PAD present?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57337" x="2484436"/>
            <a:ext cy="4429124" cx="40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125537" x="250825"/>
            <a:ext cy="2232025" cx="211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t="4164" b="5899" r="51492" l="0"/>
          <a:stretch/>
        </p:blipFill>
        <p:spPr>
          <a:xfrm>
            <a:off y="1125537" x="6804025"/>
            <a:ext cy="2879724" cx="172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6">
            <a:alphaModFix/>
          </a:blip>
          <a:srcRect t="5627" b="4637" r="20880" l="26355"/>
          <a:stretch/>
        </p:blipFill>
        <p:spPr>
          <a:xfrm>
            <a:off y="4221162" x="468312"/>
            <a:ext cy="2303461" cx="1728787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 t="4591" b="10746" r="20758" l="5655"/>
          <a:stretch/>
        </p:blipFill>
        <p:spPr>
          <a:xfrm>
            <a:off y="4508500" x="6659561"/>
            <a:ext cy="2185986" cx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we diagnose PAD?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y="1341437" x="468312"/>
            <a:ext cy="1006474" cx="3600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y="5013325" x="468312"/>
            <a:ext cy="1006474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Asymptomatic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3068636" x="0"/>
            <a:ext cy="2576511" cx="8137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ABI measurement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Non-invasive tests (arterial duplex,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CTA, MRA)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Invasive test (Conventional angiogram)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y="5084762" x="0"/>
            <a:ext cy="2089150" cx="4610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ABI measurement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accen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y="2060575" x="900112"/>
            <a:ext cy="1066799" cx="5616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History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Physical Examination</a:t>
            </a: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we diagnose PAD?</a:t>
            </a:r>
          </a:p>
        </p:txBody>
      </p:sp>
      <p:pic>
        <p:nvPicPr>
          <p:cNvPr id="221" name="Shape 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00211" x="1187450"/>
            <a:ext cy="4241799" cx="317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>
            <a:off y="2565400" x="2195511"/>
            <a:ext cy="215899" cx="3889375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23" name="Shape 223"/>
          <p:cNvCxnSpPr/>
          <p:nvPr/>
        </p:nvCxnSpPr>
        <p:spPr>
          <a:xfrm flipH="1">
            <a:off y="2565400" x="3851275"/>
            <a:ext cy="71436" cx="2449512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24" name="Shape 224"/>
          <p:cNvCxnSpPr/>
          <p:nvPr/>
        </p:nvCxnSpPr>
        <p:spPr>
          <a:xfrm>
            <a:off y="2708275" x="6516687"/>
            <a:ext cy="649286" cx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25" name="Shape 225"/>
          <p:cNvSpPr/>
          <p:nvPr/>
        </p:nvSpPr>
        <p:spPr>
          <a:xfrm>
            <a:off y="2492375" x="3924300"/>
            <a:ext cy="179386" cx="23050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y="2349500" x="6372225"/>
            <a:ext cy="574674" cx="252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Quattrocento"/>
              <a:buNone/>
            </a:pP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Symptomatic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Quattrocento"/>
              <a:buNone/>
            </a:pP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10%</a:t>
            </a:r>
          </a:p>
        </p:txBody>
      </p:sp>
      <p:sp>
        <p:nvSpPr>
          <p:cNvPr id="227" name="Shape 227"/>
          <p:cNvSpPr/>
          <p:nvPr/>
        </p:nvSpPr>
        <p:spPr>
          <a:xfrm>
            <a:off y="2997200" x="4500562"/>
            <a:ext cy="2736850" cx="863599"/>
          </a:xfrm>
          <a:prstGeom prst="rightBracket">
            <a:avLst>
              <a:gd fmla="val 8333" name="adj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y="2997200" x="4643437"/>
            <a:ext cy="2808286" cx="1657350"/>
          </a:xfrm>
          <a:prstGeom prst="rightBrace">
            <a:avLst>
              <a:gd fmla="val 8333" name="adj1"/>
              <a:gd fmla="val 50000" name="adj2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y="2997200" x="4211637"/>
            <a:ext cy="2736850" cx="2376487"/>
          </a:xfrm>
          <a:prstGeom prst="rightBrace">
            <a:avLst>
              <a:gd fmla="val 8333" name="adj1"/>
              <a:gd fmla="val 50000" name="adj2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y="2997200" x="4140200"/>
            <a:ext cy="2663824" cx="2232025"/>
          </a:xfrm>
          <a:prstGeom prst="rightBrace">
            <a:avLst>
              <a:gd fmla="val 8333" name="adj1"/>
              <a:gd fmla="val 50000" name="adj2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y="2997200" x="4140200"/>
            <a:ext cy="2879724" cx="2376487"/>
          </a:xfrm>
          <a:prstGeom prst="rightBrace">
            <a:avLst>
              <a:gd fmla="val 8333" name="adj1"/>
              <a:gd fmla="val 50000" name="adj2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y="2997200" x="4211637"/>
            <a:ext cy="2736850" cx="2160586"/>
          </a:xfrm>
          <a:prstGeom prst="rightBrace">
            <a:avLst>
              <a:gd fmla="val 8333" name="adj1"/>
              <a:gd fmla="val 50000" name="adj2"/>
            </a:avLst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y="3789362" x="3995737"/>
            <a:ext cy="360362" cx="23050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y="3716337" x="6372225"/>
            <a:ext cy="574674" cx="2520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Quattrocento"/>
              <a:buNone/>
            </a:pP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Asymptomatic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Quattrocento"/>
              <a:buNone/>
            </a:pP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90%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Ankle Brachial Index</a:t>
            </a:r>
          </a:p>
        </p:txBody>
      </p:sp>
      <p:pic>
        <p:nvPicPr>
          <p:cNvPr id="241" name="Shape 2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25537" x="323850"/>
            <a:ext cy="1666875" cx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628775" x="4356100"/>
            <a:ext cy="1666875" cx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781300" x="323850"/>
            <a:ext cy="1670050" cx="20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908050" x="6516687"/>
            <a:ext cy="1701799" cx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2636836" x="6516687"/>
            <a:ext cy="1593849" cx="19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y="4508500" x="1116012"/>
            <a:ext cy="1152525" cx="6769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attrocento"/>
              <a:buNone/>
            </a:pPr>
            <a:r>
              <a:rPr strike="noStrike" u="none" b="1" cap="none" baseline="0" sz="2800" lang="en-US" i="0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ABI= Ankle SBP(PT or DP)/ Highest Arm SBP</a:t>
            </a:r>
            <a:r>
              <a:rPr strike="noStrike" u="none" b="1" cap="none" baseline="0" sz="20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y="6021387" x="1403350"/>
            <a:ext cy="0" cx="1873249"/>
          </a:xfrm>
          <a:prstGeom prst="straightConnector1">
            <a:avLst/>
          </a:prstGeom>
          <a:noFill/>
          <a:ln>
            <a:noFill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Ankle Brachial Index</a:t>
            </a:r>
          </a:p>
        </p:txBody>
      </p:sp>
      <p:graphicFrame>
        <p:nvGraphicFramePr>
          <p:cNvPr id="254" name="Shape 254"/>
          <p:cNvGraphicFramePr/>
          <p:nvPr/>
        </p:nvGraphicFramePr>
        <p:xfrm>
          <a:off y="1773236" x="5397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{B19EEDFC-06ED-40F8-824A-5B1DE7893D5D}</a:tableStyleId>
              </a:tblPr>
              <a:tblGrid>
                <a:gridCol w="4114800"/>
                <a:gridCol w="4114800"/>
              </a:tblGrid>
              <a:tr h="904875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1" cap="none" baseline="0" sz="3600" lang="en-US" i="0">
                          <a:solidFill>
                            <a:srgbClr val="FFFF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ABI value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1" cap="none" baseline="0" sz="3600" lang="en-US" i="0">
                          <a:solidFill>
                            <a:srgbClr val="FFFF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Indicates</a:t>
                      </a:r>
                    </a:p>
                  </a:txBody>
                  <a:tcPr marR="90000" marB="46800" marT="46800" anchorCtr="1" anchor="ctr" marL="90000"/>
                </a:tc>
              </a:tr>
              <a:tr h="581025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&lt;0.9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Abnormal</a:t>
                      </a:r>
                    </a:p>
                  </a:txBody>
                  <a:tcPr marR="90000" marB="46800" marT="46800" anchorCtr="1" anchor="ctr" marL="90000"/>
                </a:tc>
              </a:tr>
              <a:tr h="581025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0.8- 0.9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Mild PAD</a:t>
                      </a:r>
                    </a:p>
                  </a:txBody>
                  <a:tcPr marR="90000" marB="46800" marT="46800" anchorCtr="1" anchor="ctr" marL="90000"/>
                </a:tc>
              </a:tr>
              <a:tr h="581025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0.5- 0.8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Moderate PAD</a:t>
                      </a:r>
                    </a:p>
                  </a:txBody>
                  <a:tcPr marR="90000" marB="46800" marT="46800" anchorCtr="1" anchor="ctr" marL="90000"/>
                </a:tc>
              </a:tr>
              <a:tr h="582600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&lt;0.5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Severe PAD</a:t>
                      </a:r>
                    </a:p>
                  </a:txBody>
                  <a:tcPr marR="90000" marB="46800" marT="46800" anchorCtr="1" anchor="ctr" marL="90000"/>
                </a:tc>
              </a:tr>
              <a:tr h="581025"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&lt;0.25</a:t>
                      </a:r>
                    </a:p>
                  </a:txBody>
                  <a:tcPr marR="90000" marB="46800" marT="46800" anchorCtr="1" anchor="ctr" marL="9000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ramond"/>
                        <a:buNone/>
                      </a:pPr>
                      <a:r>
                        <a:rPr strike="noStrike" u="none" b="0" cap="none" baseline="0" sz="3200" lang="en-US" i="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Very Severe PAD</a:t>
                      </a:r>
                    </a:p>
                  </a:txBody>
                  <a:tcPr marR="90000" marB="46800" marT="46800" anchorCtr="1" anchor="ctr" marL="90000"/>
                </a:tc>
              </a:tr>
            </a:tbl>
          </a:graphicData>
        </a:graphic>
      </p:graphicFrame>
      <p:sp>
        <p:nvSpPr>
          <p:cNvPr id="255" name="Shape 255"/>
          <p:cNvSpPr txBox="1"/>
          <p:nvPr/>
        </p:nvSpPr>
        <p:spPr>
          <a:xfrm>
            <a:off y="5949950" x="501650"/>
            <a:ext cy="641350" cx="8642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Quattrocento"/>
              <a:buNone/>
            </a:pPr>
            <a:r>
              <a:rPr strike="noStrike" u="none" b="0" cap="none" baseline="0" sz="1800" lang="en-US" i="0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The ABI has limited use in evaluating calcified vessels that are not compressible as in Diabetics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188911" x="2771775"/>
            <a:ext cy="647700" cx="4248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0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Arterial duplex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t="0" b="0" r="4966" l="15198"/>
          <a:stretch/>
        </p:blipFill>
        <p:spPr>
          <a:xfrm>
            <a:off y="981075" x="0"/>
            <a:ext cy="1801811" cx="3314700"/>
          </a:xfrm>
          <a:prstGeom prst="rect">
            <a:avLst/>
          </a:prstGeom>
          <a:noFill/>
          <a:ln w="127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924175" x="6500812"/>
            <a:ext cy="3933825" cx="264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781300" x="827087"/>
            <a:ext cy="3816349" cx="1398587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836612" x="6407150"/>
            <a:ext cy="1957386" cx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1773236" x="3563937"/>
            <a:ext cy="3887786" cx="263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88911" x="684212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CTA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323850"/>
            <a:ext cy="2262187" cx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565400" x="3635375"/>
            <a:ext cy="2235199" cx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4076700" x="6659561"/>
            <a:ext cy="2578099" cx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7651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is Atherosclerosis?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2565400" x="395287"/>
            <a:ext cy="2692399" cx="84248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Clogging, narrowing, and hardening of large and medium-sized arteries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Angiogram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2875" x="4643437"/>
            <a:ext cy="2387600" cx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349500" x="7092950"/>
            <a:ext cy="2708275" cx="18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276475" x="395287"/>
            <a:ext cy="2970211" cx="39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221162" x="5003800"/>
            <a:ext cy="2087562" cx="170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6207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Goals of treating patients with PAD?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2349500" x="755650"/>
            <a:ext cy="348932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Relief symptoms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Improve quality of life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Limb salvage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Prolong survival 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/>
        </p:nvSpPr>
        <p:spPr>
          <a:xfrm>
            <a:off y="1844675" x="323850"/>
            <a:ext cy="2068512" cx="5543549"/>
          </a:xfrm>
          <a:prstGeom prst="rect">
            <a:avLst/>
          </a:prstGeom>
          <a:solidFill>
            <a:srgbClr val="339966">
              <a:alpha val="36470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Risk Factors Modification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y="4292600" x="2484436"/>
            <a:ext cy="1336675" cx="6372224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1" cap="none" baseline="0" sz="2800" i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Improve Lower Limb Circulation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Strategies in treating patients with PAD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/>
        </p:nvSpPr>
        <p:spPr>
          <a:xfrm>
            <a:off y="1125537" x="684212"/>
            <a:ext cy="4632325" cx="7777162"/>
          </a:xfrm>
          <a:prstGeom prst="rect">
            <a:avLst/>
          </a:prstGeom>
          <a:solidFill>
            <a:srgbClr val="339966">
              <a:alpha val="36470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trike="noStrike" u="none" b="1" cap="none" baseline="0" sz="4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 Modification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Diet and weight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Exercise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Antiplatlets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Hypertension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Diabetes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Lipid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Smoking Cessation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/>
        </p:nvSpPr>
        <p:spPr>
          <a:xfrm>
            <a:off y="1557337" x="900112"/>
            <a:ext cy="2312987" cx="7127875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Lower Limb Circulation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Conservative (Exercise Program)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Intervention ( Revascularization)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- Angioplasty +/- Stenting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- Surgical Bypass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Strategies in treating patients with PAD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t="0" b="6332" r="14509" l="14209"/>
          <a:stretch/>
        </p:blipFill>
        <p:spPr>
          <a:xfrm>
            <a:off y="4076700" x="395287"/>
            <a:ext cy="2589212" cx="1757362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933825" x="6588125"/>
            <a:ext cy="2763837" cx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5">
            <a:alphaModFix/>
          </a:blip>
          <a:srcRect t="1210" b="53495" r="7568" l="56563"/>
          <a:stretch/>
        </p:blipFill>
        <p:spPr>
          <a:xfrm>
            <a:off y="3933825" x="3348037"/>
            <a:ext cy="2735262" cx="19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t="0" b="51182" r="50000" l="0"/>
          <a:stretch/>
        </p:blipFill>
        <p:spPr>
          <a:xfrm>
            <a:off y="1268412" x="1042987"/>
            <a:ext cy="2947986" cx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t="0" b="47607" r="0" l="50000"/>
          <a:stretch/>
        </p:blipFill>
        <p:spPr>
          <a:xfrm>
            <a:off y="1844675" x="3708400"/>
            <a:ext cy="3163886" cx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48817" b="0" r="50000" l="0"/>
          <a:stretch/>
        </p:blipFill>
        <p:spPr>
          <a:xfrm>
            <a:off y="3500437" x="6227762"/>
            <a:ext cy="3090862" cx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Percutanous Transluminal Angioplpasty</a:t>
            </a:r>
            <a:br>
              <a:rPr strike="noStrike" u="none" b="1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strike="noStrike" u="none" b="1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PTA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81075" x="468312"/>
            <a:ext cy="2768599" cx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81400" x="611187"/>
            <a:ext cy="2727325" cx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y="1125537" x="1042987"/>
            <a:ext cy="4679950" cx="647700"/>
          </a:xfrm>
          <a:custGeom>
            <a:pathLst>
              <a:path w="656" extrusionOk="0" h="3560">
                <a:moveTo>
                  <a:pt y="8" x="656"/>
                </a:moveTo>
                <a:cubicBezTo>
                  <a:pt y="4" x="516"/>
                  <a:pt y="0" x="376"/>
                  <a:pt y="200" x="272"/>
                </a:cubicBezTo>
                <a:cubicBezTo>
                  <a:pt y="400" x="168"/>
                  <a:pt y="840" x="64"/>
                  <a:pt y="1208" x="32"/>
                </a:cubicBezTo>
                <a:cubicBezTo>
                  <a:pt y="1576" x="0"/>
                  <a:pt y="2088" x="40"/>
                  <a:pt y="2408" x="80"/>
                </a:cubicBezTo>
                <a:cubicBezTo>
                  <a:pt y="2728" x="120"/>
                  <a:pt y="2936" x="208"/>
                  <a:pt y="3128" x="272"/>
                </a:cubicBezTo>
                <a:cubicBezTo>
                  <a:pt y="3320" x="336"/>
                  <a:pt y="3488" x="432"/>
                  <a:pt y="3560" x="464"/>
                </a:cubicBezTo>
              </a:path>
            </a:pathLst>
          </a:custGeom>
          <a:noFill/>
          <a:ln w="82550" cap="sq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981075" x="3132136"/>
            <a:ext cy="1444624" cx="313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2492375" x="4859337"/>
            <a:ext cy="2225675" cx="320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4797425" x="5614987"/>
            <a:ext cy="1792286" cx="327818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y="0" x="2195511"/>
            <a:ext cy="1143000" cx="47529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Surgical Bypass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/>
        </p:nvSpPr>
        <p:spPr>
          <a:xfrm>
            <a:off y="1557337" x="1908175"/>
            <a:ext cy="1274762" cx="5724524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amputation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Primary vs Secondary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Minor vs BKA vs AKA 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Last Strategy in treating patients with PAD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652962" x="1258887"/>
            <a:ext cy="1671637" cx="216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581525" x="179386"/>
            <a:ext cy="2276475" cx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997200" x="971550"/>
            <a:ext cy="1566861" cx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3068636" x="4787900"/>
            <a:ext cy="1219199" cx="33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4652962" x="4787900"/>
            <a:ext cy="2028825" cx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8">
            <a:alphaModFix/>
          </a:blip>
          <a:srcRect t="0" b="20399" r="0" l="18939"/>
          <a:stretch/>
        </p:blipFill>
        <p:spPr>
          <a:xfrm>
            <a:off y="4797425" x="6156325"/>
            <a:ext cy="1765299" cx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y="1628775" x="395287"/>
            <a:ext cy="273685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1" cap="none" baseline="0" sz="5400" lang="en-US" i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NOW</a:t>
            </a:r>
          </a:p>
          <a:p>
            <a:pPr algn="ctr" rtl="0" lv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1" cap="none" baseline="0" sz="5400" lang="en-US" i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Let’s Talk about Carotid Artery Disease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Why it is important to recognize patients with CAS?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916111" x="395287"/>
            <a:ext cy="4525961" cx="3924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875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Stroke is the </a:t>
            </a:r>
            <a:r>
              <a:rPr strike="noStrike" u="none" b="1" cap="none" baseline="0" sz="3600" lang="en-US" i="0">
                <a:solidFill>
                  <a:srgbClr val="FF6600"/>
                </a:solidFill>
                <a:latin typeface="Garamond"/>
                <a:ea typeface="Garamond"/>
                <a:cs typeface="Garamond"/>
                <a:sym typeface="Garamond"/>
              </a:rPr>
              <a:t>third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leading cause of death and a principal </a:t>
            </a:r>
            <a:r>
              <a:rPr strike="noStrike" u="none" b="1" cap="none" baseline="0" sz="3600" lang="en-US" i="0">
                <a:solidFill>
                  <a:srgbClr val="FF6600"/>
                </a:solidFill>
                <a:latin typeface="Garamond"/>
                <a:ea typeface="Garamond"/>
                <a:cs typeface="Garamond"/>
                <a:sym typeface="Garamond"/>
              </a:rPr>
              <a:t>cause of long-term disability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in much of the western countries</a:t>
            </a: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44675" x="4787900"/>
            <a:ext cy="4248149" cx="344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47625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risk factors for Atherosclerosis?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1700211" x="250825"/>
            <a:ext cy="1552575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Non-Modifiable Risk Factors: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Male gender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Advanced age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Family history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3429000" x="179386"/>
            <a:ext cy="2282825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Modifiable Risk Factors: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strike="noStrike" u="none" b="0" cap="none" baseline="0" sz="24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Major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Smoking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Hypertension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Diabetes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Hyperlipidemia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3860800" x="3779837"/>
            <a:ext cy="1917700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Minor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Homocystenemia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Obesity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Hypercoaguable state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Physical inactivity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y="5492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patients with CAS present?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y="4292600" x="611187"/>
            <a:ext cy="1006474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Asymptomatic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y="1628775" x="684212"/>
            <a:ext cy="1006474" cx="4175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y="2420936" x="971550"/>
            <a:ext cy="579436" cx="64801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Transient Ischemic Attacks (TIA)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2852736" x="971550"/>
            <a:ext cy="1554162" cx="7921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Amurosis Fugax 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(Transient Visual Loss)  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Stroke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we diagnose CAS?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1341437" x="468312"/>
            <a:ext cy="1006474" cx="3600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y="4652962" x="468312"/>
            <a:ext cy="1006474" cx="5183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Quattrocento"/>
              <a:buNone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Asymptomatic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y="3068636" x="0"/>
            <a:ext cy="2089150" cx="8137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Non-invasive tests (arterial duplex,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1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CTA, MRA)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Invasive test (Conventional angiogram)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y="4768850" x="0"/>
            <a:ext cy="2089150" cx="4610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</a:t>
            </a: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Carotid Bruit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Arterial duplex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accen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y="2060575" x="900112"/>
            <a:ext cy="1066799" cx="5616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History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accent1"/>
                </a:solidFill>
                <a:latin typeface="Quattrocento"/>
                <a:ea typeface="Quattrocento"/>
                <a:cs typeface="Quattrocento"/>
                <a:sym typeface="Quattrocento"/>
              </a:rPr>
              <a:t>Physical Examination</a:t>
            </a:r>
            <a:r>
              <a:rPr strike="noStrike" u="none" b="1" cap="none" baseline="0" sz="1600" lang="en-US" i="0">
                <a:solidFill>
                  <a:srgbClr val="292929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/>
        </p:nvSpPr>
        <p:spPr>
          <a:xfrm>
            <a:off y="188911" x="2771775"/>
            <a:ext cy="647700" cx="4679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Arterial duplex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81075" x="755650"/>
            <a:ext cy="4176711" cx="74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y="5157787" x="539750"/>
            <a:ext cy="1554162" cx="81740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Stenosis is determined by measuring Velocities </a:t>
            </a:r>
            <a:r>
              <a:rPr strike="noStrike" u="none" b="1" cap="none" baseline="0" sz="3200" lang="en-US" i="0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NOT </a:t>
            </a:r>
            <a:r>
              <a:rPr strike="noStrike" u="none" b="1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anatomical diameter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Angiogram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t="0" b="6288" r="0" l="0"/>
          <a:stretch/>
        </p:blipFill>
        <p:spPr>
          <a:xfrm>
            <a:off y="2276475" x="4932362"/>
            <a:ext cy="3484562" cx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133600" x="971550"/>
            <a:ext cy="3816349" cx="32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8366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Goals of treating patients with CAD?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2636836" x="755650"/>
            <a:ext cy="348932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Prevent Stroke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Prolong survival</a:t>
            </a:r>
            <a:r>
              <a:rPr strike="noStrike" u="none" b="0" cap="none" baseline="0" sz="4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/>
        </p:nvSpPr>
        <p:spPr>
          <a:xfrm>
            <a:off y="1844675" x="323850"/>
            <a:ext cy="2068512" cx="5543549"/>
          </a:xfrm>
          <a:prstGeom prst="rect">
            <a:avLst/>
          </a:prstGeom>
          <a:solidFill>
            <a:srgbClr val="339966">
              <a:alpha val="36470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Risk Factors Modification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y="4292600" x="2484436"/>
            <a:ext cy="1336675" cx="6372224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1" cap="none" baseline="0" sz="2800" i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Improve Brain Circulation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Strategies in treating patients with CAD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 txBox="1"/>
          <p:nvPr/>
        </p:nvSpPr>
        <p:spPr>
          <a:xfrm>
            <a:off y="1196975" x="827087"/>
            <a:ext cy="4632325" cx="7777162"/>
          </a:xfrm>
          <a:prstGeom prst="rect">
            <a:avLst/>
          </a:prstGeom>
          <a:solidFill>
            <a:srgbClr val="339966">
              <a:alpha val="36470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trike="noStrike" u="none" b="1" cap="none" baseline="0" sz="4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 Modification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Diet and weight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Antiplatlets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Exercise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Hypertension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Diabetes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Lipid control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Smoking Cessation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600" i="0">
              <a:solidFill>
                <a:srgbClr val="292929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 txBox="1"/>
          <p:nvPr/>
        </p:nvSpPr>
        <p:spPr>
          <a:xfrm>
            <a:off y="1916111" x="900112"/>
            <a:ext cy="1885950" cx="7127875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Brain Circulation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Intervention ( Revascularization)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- Carotid Endarterectomy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- Angioplasty +/- Stenting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Strategies in treating patients with CAS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437062" x="1403350"/>
            <a:ext cy="1765299" cx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 t="1502" b="23580" r="5201" l="4589"/>
          <a:stretch/>
        </p:blipFill>
        <p:spPr>
          <a:xfrm>
            <a:off y="4221162" x="4716462"/>
            <a:ext cy="2087562" cx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8" name="Shape 438"/>
          <p:cNvSpPr txBox="1"/>
          <p:nvPr/>
        </p:nvSpPr>
        <p:spPr>
          <a:xfrm>
            <a:off y="1700211" x="900112"/>
            <a:ext cy="2740024" cx="7127875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Symptomatic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&gt; 70% stenosis- NACET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Decrease Stroke at 2 years from 26% to 9%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50-69% stenosis- marginal benefit, greater for male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Recovered Ischemic Stroke Patients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indications to intervene?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y="4724400" x="900112"/>
            <a:ext cy="1824036" cx="7127875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Asymptomatic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&gt;  60% stenosis- ACAS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Decrease Stroke at 4 years from 11% to 5%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(should be done in high volume centers only)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y="260350" x="395287"/>
            <a:ext cy="765175" cx="8064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Carotid Endarterectomy: The Standard of Care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141661" x="4500562"/>
            <a:ext cy="1630361" cx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941887" x="4500562"/>
            <a:ext cy="1751012" cx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213100" x="1187450"/>
            <a:ext cy="1612900" cx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125537" x="2627311"/>
            <a:ext cy="1851024" cx="33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4981575" x="1187450"/>
            <a:ext cy="1609725" cx="287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Pathogenesis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t="12828" b="31393" r="0" l="4129"/>
          <a:stretch/>
        </p:blipFill>
        <p:spPr>
          <a:xfrm>
            <a:off y="1412875" x="684212"/>
            <a:ext cy="2160586" cx="777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724400" x="179386"/>
            <a:ext cy="1854200" cx="309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644900" x="3419475"/>
            <a:ext cy="1938336" cx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4724400" x="5795962"/>
            <a:ext cy="1800225" cx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/>
        </p:nvSpPr>
        <p:spPr>
          <a:xfrm>
            <a:off y="6207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Carotid Angioplasty and Stenting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y="1700211" x="971550"/>
            <a:ext cy="971550" cx="7488236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</a:t>
            </a:r>
            <a:r>
              <a:rPr strike="noStrike" u="none" b="1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This interventional procedure is currently under investigation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y="2997200" x="971550"/>
            <a:ext cy="2312987" cx="7127875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Indications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Hostile Neck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Hostile Carotid Disease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"/>
              <a:buChar char="•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As part of a Randomized Clinical Trial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800" i="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/>
        </p:nvSpPr>
        <p:spPr>
          <a:xfrm>
            <a:off y="6207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Carotid Angioplasty and Stenting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2875" x="395287"/>
            <a:ext cy="4033837" cx="254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4">
            <a:alphaModFix/>
          </a:blip>
          <a:srcRect t="1502" b="10590" r="5201" l="4589"/>
          <a:stretch/>
        </p:blipFill>
        <p:spPr>
          <a:xfrm>
            <a:off y="1557337" x="5867400"/>
            <a:ext cy="4608512" cx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420936" x="3419475"/>
            <a:ext cy="2476500" cx="204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 txBox="1"/>
          <p:nvPr/>
        </p:nvSpPr>
        <p:spPr>
          <a:xfrm>
            <a:off y="6207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Carotid Angioplasty and Stenting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 t="0" b="0" r="28571" l="38204"/>
          <a:stretch/>
        </p:blipFill>
        <p:spPr>
          <a:xfrm>
            <a:off y="1773236" x="5148262"/>
            <a:ext cy="4681536" cx="33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t="0" b="0" r="60147" l="0"/>
          <a:stretch/>
        </p:blipFill>
        <p:spPr>
          <a:xfrm>
            <a:off y="1773236" x="1042987"/>
            <a:ext cy="4752974" cx="307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>
            <p:ph type="ctrTitle"/>
          </p:nvPr>
        </p:nvSpPr>
        <p:spPr>
          <a:xfrm>
            <a:off y="2133600" x="684212"/>
            <a:ext cy="192087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5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Acute Limb Ischemia</a:t>
            </a: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y="7651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is an Acute Limb Ischemia?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y="2276475" x="468312"/>
            <a:ext cy="2692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Quattrocento"/>
              <a:buChar char="■"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Sudden decrease or worsening in the limb perfusion causing a potential threat to the limb viability resulting from a sudden obstruction of the arterial system  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causes of acute arterial occlusion ?</a:t>
            </a: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Embolus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Thrombosis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Trauma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Iatrogenic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Arterial dissection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y="476250" x="468312"/>
            <a:ext cy="8508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is the possible source for an embolus? 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y="1557337" x="179386"/>
            <a:ext cy="3103561" cx="8569325"/>
          </a:xfrm>
          <a:prstGeom prst="rect">
            <a:avLst/>
          </a:prstGeom>
          <a:solidFill>
            <a:srgbClr val="339966">
              <a:alpha val="36470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Spontaneous (80%)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   </a:t>
            </a:r>
            <a:r>
              <a:rPr strike="noStrike" u="none" b="1" cap="none" baseline="0" sz="28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Cardiac source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</a:t>
            </a:r>
            <a:r>
              <a:rPr strike="noStrike" u="none" b="1" cap="none" baseline="0" sz="20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arrhythmias, MI, prosthetic valve, endocarditis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32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   </a:t>
            </a:r>
            <a:r>
              <a:rPr strike="noStrike" u="none" b="1" cap="none" baseline="0" sz="32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Non-</a:t>
            </a:r>
            <a:r>
              <a:rPr strike="noStrike" u="none" b="1" cap="none" baseline="0" sz="2800" lang="en-US" i="0">
                <a:solidFill>
                  <a:srgbClr val="FF6600"/>
                </a:solidFill>
                <a:latin typeface="Quattrocento"/>
                <a:ea typeface="Quattrocento"/>
                <a:cs typeface="Quattrocento"/>
                <a:sym typeface="Quattrocento"/>
              </a:rPr>
              <a:t>Cardiac source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Quattrocento"/>
              <a:buNone/>
            </a:pPr>
            <a:r>
              <a:rPr strike="noStrike" u="none" b="1" cap="none" baseline="0" sz="1600" lang="en-US" i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</a:t>
            </a:r>
            <a:r>
              <a:rPr strike="noStrike" u="none" b="1" cap="none" baseline="0" sz="20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Proximal AS plaque, Proximal Aneurysm, Paradoxical emboli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Font typeface="Quattrocento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y="4292600" x="2555875"/>
            <a:ext cy="1763711" cx="6372224"/>
          </a:xfrm>
          <a:prstGeom prst="rect">
            <a:avLst/>
          </a:prstGeom>
          <a:solidFill>
            <a:srgbClr val="FF0000">
              <a:alpha val="35686"/>
            </a:srgbClr>
          </a:solidFill>
          <a:ln w="254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Iatrogenic (20%)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trike="noStrike" u="none" b="1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Angiographic manipulation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Surgical manipulation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are the common sites for embolus lodgment in the arterial tree?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t="0" b="3611" r="2553" l="3688"/>
          <a:stretch/>
        </p:blipFill>
        <p:spPr>
          <a:xfrm>
            <a:off y="1341437" x="2843211"/>
            <a:ext cy="5300661" cx="3744912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How do patients with acute limb ischemia present?</a:t>
            </a:r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y="1557337" x="468312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Sudden onset of diffuse and poorly localized leg pain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6 Ps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Paresthesias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Pain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Poikilothermia (coolness)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Pallor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Pulselessness 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Paralysis</a:t>
            </a:r>
          </a:p>
          <a:p>
            <a:pPr algn="l" rtl="0" lvl="0" marR="0" indent="-200660" marL="34290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Garamond"/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Investigations</a:t>
            </a:r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Acute Limb Ischemia is 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</a:t>
            </a:r>
            <a:r>
              <a:rPr strike="noStrike" u="none" b="1" cap="none" baseline="0" sz="3200" lang="en-US" i="1">
                <a:solidFill>
                  <a:srgbClr val="FF6600"/>
                </a:solidFill>
                <a:latin typeface="Garamond"/>
                <a:ea typeface="Garamond"/>
                <a:cs typeface="Garamond"/>
                <a:sym typeface="Garamond"/>
              </a:rPr>
              <a:t>CLINICAL  DIAGNOSIS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If time allows, especially if atherosclerotic thrombosis is suggested, preoperative </a:t>
            </a:r>
            <a:r>
              <a:rPr strike="noStrike" u="none" b="0" cap="none" baseline="0" sz="3200" lang="en-US" i="0">
                <a:solidFill>
                  <a:srgbClr val="FF6600"/>
                </a:solidFill>
                <a:latin typeface="Garamond"/>
                <a:ea typeface="Garamond"/>
                <a:cs typeface="Garamond"/>
                <a:sym typeface="Garamond"/>
              </a:rPr>
              <a:t>angiography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is often wise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692150" x="3203575"/>
            <a:ext cy="5616575" cx="5483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1" marR="0" indent="-196850" marL="7429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2857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Garamond"/>
              <a:buChar char="■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Cerebrovascular disease</a:t>
            </a: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2857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Garamond"/>
              <a:buChar char="■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Coronary artery disease</a:t>
            </a: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2857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Garamond"/>
              <a:buChar char="■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Renal artery Diseases</a:t>
            </a: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2857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Garamond"/>
              <a:buChar char="■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Visceral arterial disease</a:t>
            </a: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1968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None/>
            </a:pPr>
            <a:r>
              <a:t/>
            </a:r>
            <a:endParaRPr strike="noStrike" u="none" b="1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1" marR="0" indent="-285750" marL="74295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Garamond"/>
              <a:buChar char="■"/>
            </a:pPr>
            <a:r>
              <a:rPr strike="noStrike" u="none" b="1" cap="none" baseline="0" sz="20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Peripheral arterial disease</a:t>
            </a:r>
          </a:p>
          <a:p>
            <a:pPr algn="l" rtl="0" lvl="2" marR="0" indent="-228600" marL="11430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Garamond"/>
              <a:buChar char="■"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Intermittent claudication</a:t>
            </a:r>
          </a:p>
          <a:p>
            <a:pPr algn="l" rtl="0" lvl="2" marR="0" indent="-228600" marL="11430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Garamond"/>
              <a:buChar char="■"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Critical limb ischemia</a:t>
            </a:r>
          </a:p>
        </p:txBody>
      </p:sp>
      <p:grpSp>
        <p:nvGrpSpPr>
          <p:cNvPr id="130" name="Shape 130"/>
          <p:cNvGrpSpPr/>
          <p:nvPr/>
        </p:nvGrpSpPr>
        <p:grpSpPr>
          <a:xfrm>
            <a:off y="188912" x="468311"/>
            <a:ext cy="6337300" cx="3228974"/>
            <a:chOff y="1762125" x="457200"/>
            <a:chExt cy="4556125" cx="2705099"/>
          </a:xfrm>
        </p:grpSpPr>
        <p:pic>
          <p:nvPicPr>
            <p:cNvPr id="131" name="Shape 131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1762125" x="457200"/>
              <a:ext cy="4556125" cx="24923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Shape 132"/>
            <p:cNvGrpSpPr/>
            <p:nvPr/>
          </p:nvGrpSpPr>
          <p:grpSpPr>
            <a:xfrm>
              <a:off y="2495550" x="1866900"/>
              <a:ext cy="2914650" cx="1295399"/>
              <a:chOff y="2495550" x="1866900"/>
              <a:chExt cy="2914650" cx="1295399"/>
            </a:xfrm>
          </p:grpSpPr>
          <p:cxnSp>
            <p:nvCxnSpPr>
              <p:cNvPr id="133" name="Shape 133"/>
              <p:cNvCxnSpPr/>
              <p:nvPr/>
            </p:nvCxnSpPr>
            <p:spPr>
              <a:xfrm>
                <a:off y="2495550" x="2057400"/>
                <a:ext cy="114300" cx="1066799"/>
              </a:xfrm>
              <a:prstGeom prst="straightConnector1">
                <a:avLst/>
              </a:prstGeom>
              <a:noFill/>
              <a:ln w="25400" cap="rnd">
                <a:solidFill>
                  <a:schemeClr val="hlink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34" name="Shape 134"/>
              <p:cNvCxnSpPr/>
              <p:nvPr/>
            </p:nvCxnSpPr>
            <p:spPr>
              <a:xfrm>
                <a:off y="3467100" x="1885950"/>
                <a:ext cy="133349" cx="1200150"/>
              </a:xfrm>
              <a:prstGeom prst="straightConnector1">
                <a:avLst/>
              </a:prstGeom>
              <a:noFill/>
              <a:ln w="25400" cap="rnd">
                <a:solidFill>
                  <a:schemeClr val="hlink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35" name="Shape 135"/>
              <p:cNvCxnSpPr/>
              <p:nvPr/>
            </p:nvCxnSpPr>
            <p:spPr>
              <a:xfrm>
                <a:off y="4019550" x="1866900"/>
                <a:ext cy="209549" cx="1276349"/>
              </a:xfrm>
              <a:prstGeom prst="straightConnector1">
                <a:avLst/>
              </a:prstGeom>
              <a:noFill/>
              <a:ln w="25400" cap="rnd">
                <a:solidFill>
                  <a:schemeClr val="hlink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36" name="Shape 136"/>
              <p:cNvCxnSpPr/>
              <p:nvPr/>
            </p:nvCxnSpPr>
            <p:spPr>
              <a:xfrm>
                <a:off y="4419600" x="1943100"/>
                <a:ext cy="285750" cx="1200150"/>
              </a:xfrm>
              <a:prstGeom prst="straightConnector1">
                <a:avLst/>
              </a:prstGeom>
              <a:noFill/>
              <a:ln w="25400" cap="rnd">
                <a:solidFill>
                  <a:schemeClr val="hlink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  <p:cxnSp>
            <p:nvCxnSpPr>
              <p:cNvPr id="137" name="Shape 137"/>
              <p:cNvCxnSpPr/>
              <p:nvPr/>
            </p:nvCxnSpPr>
            <p:spPr>
              <a:xfrm>
                <a:off y="5048250" x="1905000"/>
                <a:ext cy="361950" cx="1257299"/>
              </a:xfrm>
              <a:prstGeom prst="straightConnector1">
                <a:avLst/>
              </a:prstGeom>
              <a:noFill/>
              <a:ln w="25400" cap="rnd">
                <a:solidFill>
                  <a:schemeClr val="hlink"/>
                </a:solidFill>
                <a:prstDash val="solid"/>
                <a:miter/>
                <a:headEnd w="med" len="med" type="none"/>
                <a:tailEnd w="med" len="med" type="none"/>
              </a:ln>
            </p:spPr>
          </p:cxnSp>
        </p:grpSp>
      </p:grpSp>
      <p:sp>
        <p:nvSpPr>
          <p:cNvPr id="138" name="Shape 138"/>
          <p:cNvSpPr txBox="1"/>
          <p:nvPr>
            <p:ph type="title"/>
          </p:nvPr>
        </p:nvSpPr>
        <p:spPr>
          <a:xfrm>
            <a:off y="188911" x="2930525"/>
            <a:ext cy="1071561" cx="62134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is the Clinical Spectrum of Atherosclerosis?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y="5492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Goal of treating patients with Acute Limb Ischemia</a:t>
            </a:r>
          </a:p>
        </p:txBody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y="2276475" x="755650"/>
            <a:ext cy="3489325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Rapid restoration of adequate arterial perfusion without the development of morbid local or systemic complications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Treatment</a:t>
            </a:r>
          </a:p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1" cap="none" baseline="0" sz="3200" lang="en-US" i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EMEGENCY  (Golden time is 6 hours)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ABC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IV Heparin (anticoagulation)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Rapid surgical thromboembolectomy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+/ - surgical bypass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+/- thrombolytic therapy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+/- primary amputation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y="188911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2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Surgical Thrmboemblectomy Procedure</a:t>
            </a: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68412" x="684212"/>
            <a:ext cy="5399086" cx="399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/>
          <p:cNvPicPr preferRelativeResize="0"/>
          <p:nvPr/>
        </p:nvPicPr>
        <p:blipFill rotWithShape="1">
          <a:blip r:embed="rId4">
            <a:alphaModFix/>
          </a:blip>
          <a:srcRect t="0" b="6627" r="0" l="4048"/>
          <a:stretch/>
        </p:blipFill>
        <p:spPr>
          <a:xfrm>
            <a:off y="3500437" x="5364162"/>
            <a:ext cy="2303461" cx="3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5">
            <a:alphaModFix/>
          </a:blip>
          <a:srcRect t="3219" b="20643" r="0" l="0"/>
          <a:stretch/>
        </p:blipFill>
        <p:spPr>
          <a:xfrm>
            <a:off y="1341437" x="5219700"/>
            <a:ext cy="1727199" cx="363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36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Thrombolysis</a:t>
            </a: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1619250"/>
            <a:ext cy="4797425" cx="2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4">
            <a:alphaModFix/>
          </a:blip>
          <a:srcRect t="0" b="4475" r="0" l="0"/>
          <a:stretch/>
        </p:blipFill>
        <p:spPr>
          <a:xfrm>
            <a:off y="1628775" x="5364162"/>
            <a:ext cy="4752974" cx="25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y="620712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do we worry about after revascularization?</a:t>
            </a:r>
          </a:p>
        </p:txBody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y="1844675" x="395287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000" lang="en-US" i="0">
                <a:solidFill>
                  <a:srgbClr val="FF6600"/>
                </a:solidFill>
                <a:latin typeface="Garamond"/>
                <a:ea typeface="Garamond"/>
                <a:cs typeface="Garamond"/>
                <a:sym typeface="Garamond"/>
              </a:rPr>
              <a:t>Reperfusion Injury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Local 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Compartment Syndrome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Systemic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Hyperkalemia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Acidosis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Myoglobulinuria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4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Compartment Syndrome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00211" x="827087"/>
            <a:ext cy="2879724" cx="272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852736" x="3851275"/>
            <a:ext cy="3001961" cx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>
            <p:ph type="ctrTitle"/>
          </p:nvPr>
        </p:nvSpPr>
        <p:spPr>
          <a:xfrm>
            <a:off y="2060575" x="395287"/>
            <a:ext cy="1716086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2000" lang="en-US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373687" x="7667625"/>
            <a:ext cy="1341437" cx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What is the burden of Atherosclerosis?</a:t>
            </a:r>
          </a:p>
        </p:txBody>
      </p:sp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73236" x="468312"/>
            <a:ext cy="4525961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2420936" x="395287"/>
            <a:ext cy="1108074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1" cap="none" baseline="0" sz="5400" lang="en-US" i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Let’s Talk about PAD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7651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0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Why it is important to recognize patients with PAD?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2420936" x="323850"/>
            <a:ext cy="579436" cx="8610599"/>
          </a:xfrm>
          <a:prstGeom prst="rect">
            <a:avLst/>
          </a:prstGeom>
          <a:gradFill>
            <a:gsLst>
              <a:gs pos="0">
                <a:srgbClr val="C0C0C0">
                  <a:alpha val="39607"/>
                </a:srgbClr>
              </a:gs>
              <a:gs pos="100000">
                <a:srgbClr val="969696">
                  <a:alpha val="39607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 is a marker of 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atherosclerosis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3500437" x="755650"/>
            <a:ext cy="2066924" cx="7619999"/>
          </a:xfrm>
          <a:prstGeom prst="rect">
            <a:avLst/>
          </a:prstGeom>
          <a:gradFill>
            <a:gsLst>
              <a:gs pos="0">
                <a:srgbClr val="C0C0C0">
                  <a:alpha val="39607"/>
                </a:srgbClr>
              </a:gs>
              <a:gs pos="100000">
                <a:srgbClr val="969696">
                  <a:alpha val="39607"/>
                </a:srgbClr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Patients with either symptomatic or asymptomatic PAD generally have 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widespread </a:t>
            </a: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arterial disease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32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549275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strike="noStrike" u="none" b="1" cap="none" baseline="0" sz="4000" lang="en-US" i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Why it is important to recognize patients with PAD?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2420936" x="539750"/>
            <a:ext cy="3773486" cx="8147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Garamond"/>
              <a:buChar char="■"/>
            </a:pPr>
            <a:r>
              <a:rPr strike="noStrike" u="none" b="0" cap="none" baseline="0" sz="4400" lang="en-US" i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Coexisting vascular Disease: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strike="noStrike" u="none" b="0" cap="none" baseline="0" sz="44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CAD</a:t>
            </a: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-- 35 % to 92%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strike="noStrike" u="none" b="0" cap="none" baseline="0" sz="4400" lang="en-US" i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CVD</a:t>
            </a: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-- 25 % to 50%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aramond"/>
              <a:buNone/>
            </a:pPr>
            <a:r>
              <a:rPr strike="noStrike" u="none" b="0" cap="none" baseline="0" sz="44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         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