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sldIdLst>
    <p:sldId id="315" r:id="rId2"/>
    <p:sldId id="318" r:id="rId3"/>
    <p:sldId id="319" r:id="rId4"/>
    <p:sldId id="283" r:id="rId5"/>
    <p:sldId id="284" r:id="rId6"/>
    <p:sldId id="289" r:id="rId7"/>
    <p:sldId id="285" r:id="rId8"/>
    <p:sldId id="286" r:id="rId9"/>
    <p:sldId id="334" r:id="rId10"/>
    <p:sldId id="316" r:id="rId11"/>
    <p:sldId id="279" r:id="rId12"/>
    <p:sldId id="281" r:id="rId13"/>
    <p:sldId id="287" r:id="rId14"/>
    <p:sldId id="321" r:id="rId15"/>
    <p:sldId id="333" r:id="rId16"/>
    <p:sldId id="332" r:id="rId17"/>
    <p:sldId id="320" r:id="rId18"/>
    <p:sldId id="280" r:id="rId19"/>
    <p:sldId id="288" r:id="rId20"/>
    <p:sldId id="282" r:id="rId21"/>
    <p:sldId id="305" r:id="rId22"/>
    <p:sldId id="306" r:id="rId23"/>
    <p:sldId id="322" r:id="rId24"/>
    <p:sldId id="256" r:id="rId25"/>
    <p:sldId id="257" r:id="rId26"/>
    <p:sldId id="260" r:id="rId27"/>
    <p:sldId id="323" r:id="rId28"/>
    <p:sldId id="302" r:id="rId29"/>
    <p:sldId id="324" r:id="rId30"/>
    <p:sldId id="304" r:id="rId31"/>
    <p:sldId id="331" r:id="rId32"/>
    <p:sldId id="303" r:id="rId33"/>
    <p:sldId id="258" r:id="rId34"/>
    <p:sldId id="259" r:id="rId35"/>
    <p:sldId id="263" r:id="rId36"/>
    <p:sldId id="261" r:id="rId37"/>
    <p:sldId id="325" r:id="rId38"/>
    <p:sldId id="262" r:id="rId39"/>
    <p:sldId id="311" r:id="rId40"/>
    <p:sldId id="335" r:id="rId41"/>
    <p:sldId id="326" r:id="rId42"/>
    <p:sldId id="327" r:id="rId43"/>
    <p:sldId id="264" r:id="rId44"/>
    <p:sldId id="265" r:id="rId45"/>
    <p:sldId id="266" r:id="rId46"/>
    <p:sldId id="267" r:id="rId47"/>
    <p:sldId id="268" r:id="rId48"/>
    <p:sldId id="290" r:id="rId49"/>
    <p:sldId id="291" r:id="rId50"/>
    <p:sldId id="269" r:id="rId51"/>
    <p:sldId id="292" r:id="rId52"/>
    <p:sldId id="293" r:id="rId53"/>
    <p:sldId id="294" r:id="rId54"/>
    <p:sldId id="295" r:id="rId55"/>
    <p:sldId id="297" r:id="rId56"/>
    <p:sldId id="298" r:id="rId57"/>
    <p:sldId id="296" r:id="rId58"/>
    <p:sldId id="300" r:id="rId59"/>
    <p:sldId id="301" r:id="rId60"/>
    <p:sldId id="317" r:id="rId61"/>
    <p:sldId id="270" r:id="rId62"/>
    <p:sldId id="328" r:id="rId63"/>
    <p:sldId id="271" r:id="rId64"/>
    <p:sldId id="272" r:id="rId65"/>
    <p:sldId id="273" r:id="rId66"/>
    <p:sldId id="274" r:id="rId67"/>
    <p:sldId id="275" r:id="rId68"/>
    <p:sldId id="277" r:id="rId69"/>
    <p:sldId id="330" r:id="rId70"/>
    <p:sldId id="276" r:id="rId71"/>
    <p:sldId id="278" r:id="rId72"/>
    <p:sldId id="329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548E5C-3FE3-4794-963E-E7C8CE612DD5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8A4E4D-4362-4748-92F7-57DAB88F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VHL: The disease is caused by mutations of the VHL gene on the short arm of the third chromosome (3p26–p25).</a:t>
            </a:r>
          </a:p>
          <a:p>
            <a:pPr>
              <a:spcBef>
                <a:spcPct val="0"/>
              </a:spcBef>
            </a:pPr>
            <a:r>
              <a:rPr lang="en-US" smtClean="0"/>
              <a:t>Autosomal dominant. Predisposing to a variety of malignant and benign tumors: hemangioblastomas of the eye, brain, spinal cord, kidney (RCC, cysts), pancreas (cysts), and adrenal glands (pheochromocytomas), epididymis cystadenoma.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0C107-F29F-4C5B-B911-5149FB7C381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A0913-4F4C-4F81-9A21-F1A43F21191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Thoraco-abdominal incision.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02CE01-D00A-4564-8643-F16E7B4FC54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Clear cell renal cell carcinoma (CCRCC) is typically a solitary tumor. The tumor commonly presents as a bosselated, well-circumscribed mass with a capsule or pseudocapsule and a pushing margin. Occasionally, an infiltrative margin is seen. On cut section, CCRCC is typically a golden color because of the accumulation of lipid in the malignant cells, while areas of hemorrhage (brown), fibrosis (gray), necrosis, and cystic degeneration often give a variegated appearance.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22EA6D-72DF-4416-80B8-EAC2200B91D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Typical histological appearance of clear cell renal cell carcinoma on hematoxylin and eosin stain, showing nests of epithelial cells with clear cytoplasm and a distinct cell membrane, separated by a delicate branching network of vascular tissue.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7F96A-0BD1-47EF-8515-546A3BA8857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544E-746C-4E6B-A61C-9CDB8410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6543-5018-4BE4-8E8F-5B474323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A9D5-74B8-446F-B20A-332D4B7B2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6BB6-3C3F-4E1E-911B-94271A66F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8498-6418-455D-932D-8328A34A9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4D7A-7D87-4358-94D6-20003220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77A2-2473-4ADD-9FE1-B5981562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31A6-A4D5-4DD9-AA09-53BEAF69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EA05-4075-491F-AF89-A6ECEC5F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58E0-911E-47EB-A6A6-0EE8DC82D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BB2F-FC1B-4CF2-B71D-F9DEB2F3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7D66154-BACA-4A7A-B426-670EF3F93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60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60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6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GU Oncology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Saleh</a:t>
            </a:r>
            <a:r>
              <a:rPr lang="en-US" dirty="0" smtClean="0"/>
              <a:t> </a:t>
            </a:r>
            <a:r>
              <a:rPr lang="en-US" dirty="0" err="1" smtClean="0"/>
              <a:t>Binsaleh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Associate Professor and Consultant Urologist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C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0"/>
            <a:ext cx="35052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12294" name="Picture 4" descr="http://www.cancernetwork.com/image/image_gallery?img_id=1595139&amp;t=1276877203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CC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914400"/>
            <a:ext cx="5410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T scan showing a left renal cell carcin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981200"/>
            <a:ext cx="5499100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Unless extensive metastatic disease it invariably involves surgery </a:t>
            </a:r>
          </a:p>
          <a:p>
            <a:pPr eaLnBrk="1" hangingPunct="1">
              <a:defRPr/>
            </a:pPr>
            <a:r>
              <a:rPr lang="en-US" sz="2800" dirty="0" smtClean="0"/>
              <a:t>Surgical option usually involves a radical </a:t>
            </a:r>
            <a:r>
              <a:rPr lang="en-US" sz="2800" dirty="0" err="1" smtClean="0"/>
              <a:t>nephrectomy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Kidney approached through either a </a:t>
            </a:r>
            <a:r>
              <a:rPr lang="en-US" sz="2800" dirty="0" err="1" smtClean="0"/>
              <a:t>transabdominal</a:t>
            </a:r>
            <a:r>
              <a:rPr lang="en-US" sz="2800" dirty="0" smtClean="0"/>
              <a:t> or loin incision </a:t>
            </a:r>
          </a:p>
          <a:p>
            <a:pPr eaLnBrk="1" hangingPunct="1">
              <a:defRPr/>
            </a:pPr>
            <a:r>
              <a:rPr lang="en-US" sz="2800" dirty="0" smtClean="0"/>
              <a:t>Renal vein </a:t>
            </a:r>
            <a:r>
              <a:rPr lang="en-US" sz="2800" dirty="0" err="1" smtClean="0"/>
              <a:t>ligated</a:t>
            </a:r>
            <a:r>
              <a:rPr lang="en-US" sz="2800" dirty="0" smtClean="0"/>
              <a:t> early to reduce tumor propagation </a:t>
            </a:r>
          </a:p>
          <a:p>
            <a:pPr eaLnBrk="1" hangingPunct="1">
              <a:defRPr/>
            </a:pPr>
            <a:r>
              <a:rPr lang="en-US" sz="2800" dirty="0" smtClean="0"/>
              <a:t>Kidney and adjacent tissue (adrenal, perinephric fat) excised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Radical Nephrectomy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16389" name="Picture 2" descr="http://www.mayoclinic.org/images/incision-2-2c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www.indiasurgerytour.com/images/india-nephrology-surgery/india-surgery-nephrectomy-kidney-removal-surgery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Radical Nephrectomy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5595938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8436" name="Picture 2" descr="http://www.virtualpediatrichospital.org/providers/TAP/Cases/Case70/41.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3817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Laparoscopic Nephrectomy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19461" name="Picture 2" descr="http://urology.ufl.edu/MIS/robotic_radical_nephrectomy/index_clip_image002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bristol.theycreate.co.uk/downloads/lap_incisional_scars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Gross pathological apperance of a hypernephr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524000"/>
            <a:ext cx="56261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lulo003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371600"/>
            <a:ext cx="4754563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Renal Tumors</a:t>
            </a:r>
          </a:p>
          <a:p>
            <a:pPr>
              <a:defRPr/>
            </a:pPr>
            <a:r>
              <a:rPr lang="en-US" dirty="0" smtClean="0"/>
              <a:t>Bladder Tumors</a:t>
            </a:r>
          </a:p>
          <a:p>
            <a:pPr>
              <a:defRPr/>
            </a:pPr>
            <a:r>
              <a:rPr lang="en-US" dirty="0" smtClean="0"/>
              <a:t>Prostate Tumors</a:t>
            </a:r>
          </a:p>
          <a:p>
            <a:pPr>
              <a:defRPr/>
            </a:pPr>
            <a:r>
              <a:rPr lang="en-US" dirty="0" smtClean="0"/>
              <a:t>Testis Tumors</a:t>
            </a:r>
          </a:p>
          <a:p>
            <a:pPr>
              <a:defRPr/>
            </a:pPr>
            <a:r>
              <a:rPr lang="en-US" dirty="0" smtClean="0"/>
              <a:t>Adrenal Tumors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Microscopic CRCC</a:t>
            </a:r>
          </a:p>
        </p:txBody>
      </p:sp>
      <p:pic>
        <p:nvPicPr>
          <p:cNvPr id="22531" name="Picture 7" descr="Histology of a hypernephrom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259013"/>
            <a:ext cx="5715000" cy="3538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Metastasis Rx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Lymph node dissection of no proven benefit.</a:t>
            </a:r>
          </a:p>
          <a:p>
            <a:pPr eaLnBrk="1" hangingPunct="1">
              <a:defRPr/>
            </a:pPr>
            <a:r>
              <a:rPr lang="en-US" dirty="0" smtClean="0"/>
              <a:t>Solitary (e.g. lung metastases) can occasionally be resected. </a:t>
            </a:r>
          </a:p>
          <a:p>
            <a:pPr eaLnBrk="1" hangingPunct="1">
              <a:defRPr/>
            </a:pPr>
            <a:r>
              <a:rPr lang="en-US" dirty="0" smtClean="0"/>
              <a:t>Radiotherapy and chemotherapy have </a:t>
            </a:r>
            <a:r>
              <a:rPr lang="en-US" b="1" dirty="0" smtClean="0"/>
              <a:t>No</a:t>
            </a:r>
            <a:r>
              <a:rPr lang="en-US" dirty="0" smtClean="0"/>
              <a:t> role.</a:t>
            </a:r>
          </a:p>
          <a:p>
            <a:pPr eaLnBrk="1" hangingPunct="1">
              <a:defRPr/>
            </a:pPr>
            <a:r>
              <a:rPr lang="en-US" dirty="0" smtClean="0"/>
              <a:t>Immunotherapy can help (Performance status).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med.nyu.edu/neurosurgery/images/brainTumors/High-Grade-Glioma-pre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419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Bladder Tumors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 </a:t>
            </a:r>
            <a:r>
              <a:rPr lang="en-US" dirty="0" smtClean="0"/>
              <a:t>Pathology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Of all bladder carcinomas: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90% are transitional cell carcinomas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5% are squamous carcinoma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2% are adenocarcinomas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TCCs should be regarded a 'field change' disease with a spectrum of aggression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80% of TCCs are superficial and well differentiated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Only 20% progress to muscle invasion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Associated with good prognosis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20% of TCCs are high-grade and muscle invasive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50% have muscle invasion at time of presentation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Associated with poor prognosis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Etiological factors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Occupational exposure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20% of transitional cell carcinomas are believed to result from occupational factors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Chemical implicated - aniline dyes, chlorinated hydrocarbons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Cigarette smoking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Analgesic abuse e.g. phenacitin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Pelvic irradiation - for carcinoma of the cervix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smtClean="0"/>
              <a:t>Schistosoma haematobium</a:t>
            </a:r>
            <a:r>
              <a:rPr lang="en-US" sz="2800" smtClean="0"/>
              <a:t> associated with increased risk of squamous carcinoma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80% present with painless hematuria.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Also present with treatment-resistant infection or bladder irritability and sterile pyuria.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Investigation of Painless Haematuria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Urinalysis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Ultrasound - bladder and kidneys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KUB - to exclude urinary tract calcification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Cystoscopy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Urine Cytology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Consider IVU- CT scan if no pathology identified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The urinary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124200"/>
            <a:ext cx="51149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http://theurologyinstitute.com/yahoo_site_admin/assets/images/flexible_cystoscope.141190017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752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hergillurology.com/images/Bladder-Cancer-Cystos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31242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t3.gstatic.com/images?q=tbn:ANd9GcTWmk0qE639uYUmX8PfG3PuoqzA1CUnSINIJTP77bnxtCBwgJ7FAA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www.urology.ie/graphics/patient_info/bladder_cancer_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00200"/>
            <a:ext cx="46767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Renal Tumors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ww.meddean.luc.edu/lumen/MedEd/radio/curriculum/GU/IVP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286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IVP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IVP</a:t>
            </a:r>
            <a:endParaRPr lang="en-US" dirty="0"/>
          </a:p>
        </p:txBody>
      </p:sp>
      <p:pic>
        <p:nvPicPr>
          <p:cNvPr id="33795" name="Picture 2" descr="C:\Documents and Settings\Dr.Saleh\Desktop\Interesting Cases\46383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219200"/>
            <a:ext cx="51054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3.bp.blogspot.com/_zhZBg9019Vc/S7ddajgjiUI/AAAAAAAAAbo/ykNsUxdYbzE/s1600/Bladder%2520Cance%2520st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905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Pathological staging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Requires bladder muscle to be included in specimen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Staged according to depth of tumor invasion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Tis		In-situ disease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Ta		Epithelium only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T1		Lamina </a:t>
            </a:r>
            <a:r>
              <a:rPr lang="en-US" sz="2800" dirty="0" err="1" smtClean="0"/>
              <a:t>propria</a:t>
            </a:r>
            <a:r>
              <a:rPr lang="en-US" sz="2800" dirty="0" smtClean="0"/>
              <a:t> invasion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T2		Superficial muscle invasion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T3a	          Deep muscle invasion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T3b	          </a:t>
            </a:r>
            <a:r>
              <a:rPr lang="en-US" sz="2800" dirty="0" err="1" smtClean="0"/>
              <a:t>Perivesical</a:t>
            </a:r>
            <a:r>
              <a:rPr lang="en-US" sz="2800" dirty="0" smtClean="0"/>
              <a:t> fat invasion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T4		Prostate or contiguous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Grade of Tumor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G1		Well differentiated</a:t>
            </a:r>
          </a:p>
          <a:p>
            <a:pPr eaLnBrk="1" hangingPunct="1">
              <a:defRPr/>
            </a:pPr>
            <a:r>
              <a:rPr lang="en-US" smtClean="0"/>
              <a:t>G2		Moderately well differentiated</a:t>
            </a:r>
          </a:p>
          <a:p>
            <a:pPr eaLnBrk="1" hangingPunct="1">
              <a:defRPr/>
            </a:pPr>
            <a:r>
              <a:rPr lang="en-US" smtClean="0"/>
              <a:t>G3		Poorly differentiated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Carcinoma in-situ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</a:t>
            </a:r>
            <a:r>
              <a:rPr lang="en-US" i="1" smtClean="0"/>
              <a:t>-in-situ</a:t>
            </a:r>
            <a:r>
              <a:rPr lang="en-US" smtClean="0"/>
              <a:t> is an aggressive disease </a:t>
            </a:r>
          </a:p>
          <a:p>
            <a:pPr eaLnBrk="1" hangingPunct="1">
              <a:defRPr/>
            </a:pPr>
            <a:r>
              <a:rPr lang="en-US" smtClean="0"/>
              <a:t>Often associated with </a:t>
            </a:r>
            <a:r>
              <a:rPr lang="en-US" b="1" smtClean="0"/>
              <a:t>positive cytology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r>
              <a:rPr lang="en-US" smtClean="0"/>
              <a:t>50% patients progress to muscle invasion </a:t>
            </a:r>
          </a:p>
          <a:p>
            <a:pPr eaLnBrk="1" hangingPunct="1">
              <a:defRPr/>
            </a:pPr>
            <a:r>
              <a:rPr lang="en-US" smtClean="0"/>
              <a:t>Consider immunotherapy </a:t>
            </a:r>
          </a:p>
          <a:p>
            <a:pPr eaLnBrk="1" hangingPunct="1">
              <a:defRPr/>
            </a:pPr>
            <a:r>
              <a:rPr lang="en-US" smtClean="0"/>
              <a:t>If fails patient may need radical cystectomy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Treatment of bladder carcinomas</a:t>
            </a:r>
            <a:br>
              <a:rPr lang="en-US" sz="4000" b="0" dirty="0" smtClean="0"/>
            </a:br>
            <a:r>
              <a:rPr lang="en-US" sz="4000" b="0" dirty="0" smtClean="0"/>
              <a:t>Superficial TCC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Requires transurethral resection and regular cystoscopic follow-up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Consider prophylactic chemotherapy if risk factor for recurrence or invasion (e.g. high grade)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Consider immunotherapy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BCG = attenuated strain of </a:t>
            </a:r>
            <a:r>
              <a:rPr lang="en-US" sz="2800" i="1" smtClean="0"/>
              <a:t>Mycobacterium bovis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Reduces risk of recurrence and progression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50-70% response rate recorded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Occasionally associated with development of systemic mycobacterial infection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TURBT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39940" name="Picture 2" descr="http://www.urologyassociates.com.au/uploads/31417/ufiles/transurethral_resection_bladder_c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962400"/>
            <a:ext cx="5715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http://www.wecareindia.com/images/inner/urology/TURBT-surger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www.wemed1.com/catalog/storz26050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600200"/>
            <a:ext cx="5143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Rx: Invasive TCC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Radical cystectomy has an operative mortality of about 5%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Urinary diversion achieved by: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Ileal conduit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Neo-bladder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Local recurrence rates after surgery are approximately 15% and after radiotherapy alone 50%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Pre-operative radiotherapy is no better than surgery alone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Adjuvant chemotherapy may have a role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http://www.uroweb.org/deposit/614/SM2007-08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099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Renal Tumors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tumours of the kidney are rare </a:t>
            </a:r>
          </a:p>
          <a:p>
            <a:pPr eaLnBrk="1" hangingPunct="1">
              <a:defRPr/>
            </a:pPr>
            <a:r>
              <a:rPr lang="en-US" smtClean="0"/>
              <a:t>All renal neoplasms should be regarded as potentially malignant </a:t>
            </a:r>
          </a:p>
          <a:p>
            <a:pPr eaLnBrk="1" hangingPunct="1">
              <a:defRPr/>
            </a:pPr>
            <a:r>
              <a:rPr lang="en-US" smtClean="0"/>
              <a:t>Renal cell carcinomas arise from the proximal tubule cells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</a:rPr>
              <a:t>Types of Urinary Diversion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3012" name="Picture 3" descr="urinary diversion op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676400"/>
            <a:ext cx="2335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CC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2335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neoblad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335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17525" y="4684713"/>
            <a:ext cx="2378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FF3300"/>
                </a:solidFill>
              </a:rPr>
              <a:t>ILEAL CONDUIT</a:t>
            </a:r>
          </a:p>
          <a:p>
            <a:pPr algn="ctr" eaLnBrk="1" hangingPunct="1"/>
            <a:r>
              <a:rPr lang="en-US" b="1"/>
              <a:t>(incontinent diversion to skin)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3413125" y="4648200"/>
            <a:ext cx="2378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FF3300"/>
                </a:solidFill>
              </a:rPr>
              <a:t>CONTINENT CUTANEOUS RESERVOIR</a:t>
            </a:r>
          </a:p>
          <a:p>
            <a:pPr algn="ctr" eaLnBrk="1" hangingPunct="1"/>
            <a:r>
              <a:rPr lang="en-US" b="1"/>
              <a:t>(continent diversion to skin)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6308725" y="4648200"/>
            <a:ext cx="237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FF3300"/>
                </a:solidFill>
              </a:rPr>
              <a:t>ORTHOTOPIC NEOBLADDER</a:t>
            </a:r>
          </a:p>
          <a:p>
            <a:pPr algn="ctr" eaLnBrk="1" hangingPunct="1"/>
            <a:r>
              <a:rPr lang="en-US" b="1"/>
              <a:t>(continent diversion to urethra)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ciencephoto.com/images/download_wm_image.html/M340228-Urine_bag-SPL.jpg?id=773400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438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ttp://www.uronephro.com/images/Resourse%20Images/Bladder%20cancer/Bladder%20Cancer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8797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http://img.medscape.com/article/719/146/719146-fig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2004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Prostate Tumors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Prostate cancer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Commonest malignancy of male urogenital tract </a:t>
            </a:r>
          </a:p>
          <a:p>
            <a:pPr eaLnBrk="1" hangingPunct="1">
              <a:defRPr/>
            </a:pPr>
            <a:r>
              <a:rPr lang="en-US" smtClean="0"/>
              <a:t>Rare before the age of 50 years </a:t>
            </a:r>
          </a:p>
          <a:p>
            <a:pPr eaLnBrk="1" hangingPunct="1">
              <a:defRPr/>
            </a:pPr>
            <a:r>
              <a:rPr lang="en-US" smtClean="0"/>
              <a:t>Found at post-mortem in 50% of men older than 80 years </a:t>
            </a:r>
          </a:p>
          <a:p>
            <a:pPr eaLnBrk="1" hangingPunct="1">
              <a:defRPr/>
            </a:pPr>
            <a:r>
              <a:rPr lang="en-US" smtClean="0"/>
              <a:t>5-10% of operation for benign disease reveal unsuspected prostate cancer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Pathology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tumours are adenocarcinomas </a:t>
            </a:r>
          </a:p>
          <a:p>
            <a:pPr eaLnBrk="1" hangingPunct="1">
              <a:defRPr/>
            </a:pPr>
            <a:r>
              <a:rPr lang="en-US" smtClean="0"/>
              <a:t>Arise in the peripheral zone of the gland </a:t>
            </a:r>
          </a:p>
          <a:p>
            <a:pPr eaLnBrk="1" hangingPunct="1">
              <a:defRPr/>
            </a:pPr>
            <a:r>
              <a:rPr lang="en-US" smtClean="0"/>
              <a:t>Spread through capsule into perineural spaces, bladder neck, pelvic wall and rectum </a:t>
            </a:r>
          </a:p>
          <a:p>
            <a:pPr eaLnBrk="1" hangingPunct="1">
              <a:defRPr/>
            </a:pPr>
            <a:r>
              <a:rPr lang="en-US" smtClean="0"/>
              <a:t>Lymphatic spread is common </a:t>
            </a:r>
          </a:p>
          <a:p>
            <a:pPr eaLnBrk="1" hangingPunct="1">
              <a:defRPr/>
            </a:pPr>
            <a:r>
              <a:rPr lang="en-US" smtClean="0"/>
              <a:t>Haematogenous spread occurs to axial skeleton </a:t>
            </a:r>
          </a:p>
          <a:p>
            <a:pPr eaLnBrk="1" hangingPunct="1">
              <a:defRPr/>
            </a:pPr>
            <a:r>
              <a:rPr lang="en-US" smtClean="0"/>
              <a:t>Tumours are graded by Gleeson classification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Majority these days are picked up by screening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10% are incidental findings at TURP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Remainder present with bone pain, cord compression or </a:t>
            </a:r>
            <a:r>
              <a:rPr lang="en-US" dirty="0" err="1" smtClean="0"/>
              <a:t>leuco-erythroblastic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Renal failure can occur due to bilateral </a:t>
            </a:r>
            <a:r>
              <a:rPr lang="en-US" dirty="0" err="1" smtClean="0"/>
              <a:t>ureteric</a:t>
            </a:r>
            <a:r>
              <a:rPr lang="en-US" dirty="0" smtClean="0"/>
              <a:t> obstruction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With locally advanced tumors diagnosis can be confirmed by rectal examination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Features include hard nodule or loss of central </a:t>
            </a:r>
            <a:r>
              <a:rPr lang="en-US" sz="2800" dirty="0" err="1" smtClean="0"/>
              <a:t>sulcus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Transrectal biopsy should be performed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Multi-parametric MRI maybe useful in the staging of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Bone scanning may detect the presence of metastases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Unlikely to be abnormal if asymptomatic and PSA &lt; 10 </a:t>
            </a:r>
            <a:r>
              <a:rPr lang="en-US" sz="2800" dirty="0" err="1" smtClean="0"/>
              <a:t>ng</a:t>
            </a:r>
            <a:r>
              <a:rPr lang="en-US" sz="2800" dirty="0" smtClean="0"/>
              <a:t>/ml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Serum prostate specific antigen (PSA)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Kallikrein-like protein produced by prostatic epithelial cells </a:t>
            </a:r>
          </a:p>
          <a:p>
            <a:pPr eaLnBrk="1" hangingPunct="1">
              <a:defRPr/>
            </a:pPr>
            <a:r>
              <a:rPr lang="en-US" smtClean="0"/>
              <a:t>4 ng/ml is the upper limit of normal </a:t>
            </a:r>
          </a:p>
          <a:p>
            <a:pPr eaLnBrk="1" hangingPunct="1">
              <a:defRPr/>
            </a:pPr>
            <a:r>
              <a:rPr lang="en-US" smtClean="0"/>
              <a:t>&gt;10 ng/ml is highly suggestive of prostatic carcinoma </a:t>
            </a:r>
          </a:p>
          <a:p>
            <a:pPr eaLnBrk="1" hangingPunct="1">
              <a:defRPr/>
            </a:pPr>
            <a:r>
              <a:rPr lang="en-US" smtClean="0"/>
              <a:t>Can be significantly raised in BPH </a:t>
            </a:r>
          </a:p>
          <a:p>
            <a:pPr eaLnBrk="1" hangingPunct="1">
              <a:defRPr/>
            </a:pPr>
            <a:r>
              <a:rPr lang="en-US" smtClean="0"/>
              <a:t>Useful marker for monitoring response to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The T stag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52600"/>
            <a:ext cx="5334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T4 st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057400"/>
            <a:ext cx="50292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Male : female ratio is approximately 2:1 </a:t>
            </a:r>
          </a:p>
          <a:p>
            <a:pPr eaLnBrk="1" hangingPunct="1">
              <a:defRPr/>
            </a:pPr>
            <a:r>
              <a:rPr lang="en-US" dirty="0" smtClean="0"/>
              <a:t>Increased incidence seen in von </a:t>
            </a:r>
            <a:r>
              <a:rPr lang="en-US" dirty="0" err="1" smtClean="0"/>
              <a:t>Hippel-Lindau</a:t>
            </a:r>
            <a:r>
              <a:rPr lang="en-US" dirty="0" smtClean="0"/>
              <a:t> syndrome. </a:t>
            </a:r>
          </a:p>
          <a:p>
            <a:pPr eaLnBrk="1" hangingPunct="1">
              <a:defRPr/>
            </a:pPr>
            <a:r>
              <a:rPr lang="en-US" dirty="0" smtClean="0"/>
              <a:t>Pathologically may extend into renal vein and inferior vena cava </a:t>
            </a:r>
          </a:p>
          <a:p>
            <a:pPr eaLnBrk="1" hangingPunct="1">
              <a:defRPr/>
            </a:pPr>
            <a:r>
              <a:rPr lang="en-US" dirty="0" smtClean="0"/>
              <a:t>Blood born spread can result in 'cannon ball' pulmonary metastases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Treatment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More men die with than from prostate cancer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Treatment depends on stage of disease, patient's age and general fitness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Treatment options are for: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Local disease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Observation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Radical radiotherapy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Radical prostatectomy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Locally advanced disease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Radical radiotherapy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Hormonal therapy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Metastatic disease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Hormonal therapy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</a:t>
            </a:r>
            <a:endParaRPr lang="ar-SA" dirty="0"/>
          </a:p>
        </p:txBody>
      </p:sp>
      <p:pic>
        <p:nvPicPr>
          <p:cNvPr id="54275" name="Picture 7" descr="incision for traditional radical prostatectom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438400"/>
            <a:ext cx="5032375" cy="362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Ports placed for laparoscopic radical prostatec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3340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Laparoscopic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Robotic Surg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334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Robotic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7347" name="Picture 7" descr="plfig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981200"/>
            <a:ext cx="6019800" cy="397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EBRT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8372" name="Picture 5" descr="ebr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79675"/>
            <a:ext cx="3429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EBRT</a:t>
            </a:r>
          </a:p>
        </p:txBody>
      </p:sp>
      <p:pic>
        <p:nvPicPr>
          <p:cNvPr id="59395" name="Picture 7" descr="270302134742_Img_41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Brachytherapy</a:t>
            </a:r>
            <a:endParaRPr lang="en-US" dirty="0" smtClean="0"/>
          </a:p>
        </p:txBody>
      </p:sp>
      <p:pic>
        <p:nvPicPr>
          <p:cNvPr id="60419" name="Picture 7" descr="[Figure 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905000"/>
            <a:ext cx="4495800" cy="4452938"/>
          </a:xfrm>
        </p:spPr>
      </p:pic>
      <p:pic>
        <p:nvPicPr>
          <p:cNvPr id="60420" name="Picture 10" descr="brachythera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Seed size compared to dim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419600" cy="2300288"/>
          </a:xfrm>
        </p:spPr>
      </p:pic>
      <p:pic>
        <p:nvPicPr>
          <p:cNvPr id="61443" name="Picture 9" descr="Ultrasound-based implant 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4013"/>
            <a:ext cx="4114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11" descr="Seed loa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05200"/>
            <a:ext cx="3200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Seed plac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7338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7" descr="Proper seed positioning confirmed by ultras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62313"/>
            <a:ext cx="440213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radiology.casereports.net/index.php/rcr/article/viewFile/152/559/3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600200"/>
            <a:ext cx="4024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‘Cannon Ball' Pulmonary Metastases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ar-SA" dirty="0"/>
          </a:p>
        </p:txBody>
      </p:sp>
      <p:pic>
        <p:nvPicPr>
          <p:cNvPr id="8198" name="Picture 6" descr="http://radiology.casereports.net/public/journals/1/cover_article_152_en_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543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30162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5" descr="85ph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89275"/>
            <a:ext cx="37147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Hormonal therapy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80-90% of prostate cancers are androgen dependent for their growth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Hormonal therapy involves androgen depletion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Produces good palliation until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'escape' from hormonal control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Androgen depletion can be achieved by: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Bilateral  orchidectomy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LHRH agonists - </a:t>
            </a:r>
            <a:r>
              <a:rPr lang="en-US" sz="2400" dirty="0" err="1" smtClean="0"/>
              <a:t>goseraline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Anti-androgens - </a:t>
            </a:r>
            <a:r>
              <a:rPr lang="en-US" sz="2400" dirty="0" err="1" smtClean="0"/>
              <a:t>cyproterone</a:t>
            </a:r>
            <a:r>
              <a:rPr lang="en-US" sz="2400" dirty="0" smtClean="0"/>
              <a:t> acetate, </a:t>
            </a:r>
            <a:r>
              <a:rPr lang="en-US" sz="2400" dirty="0" err="1" smtClean="0"/>
              <a:t>flutamide</a:t>
            </a:r>
            <a:r>
              <a:rPr lang="en-US" sz="2400" dirty="0" smtClean="0"/>
              <a:t>, </a:t>
            </a:r>
            <a:r>
              <a:rPr lang="en-US" sz="2400" dirty="0" err="1" smtClean="0"/>
              <a:t>Biclutamide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Complete androgen blockade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Testicular Tumors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Testicular Tumors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Commonest presentation: testicular swelling on the side of the tumor.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Commonest malignancy in young men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Highest incidence in Caucasians in northern Europe and USA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Peak incidence for teratomas is 25 years and seminomas is 35 years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those with disease localized to testis more than 95% 5 year survival possible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Risk factors include cryptorchidism, testicular and Klinefelter's syndrome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Classification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Seminomas (~50%) </a:t>
            </a:r>
          </a:p>
          <a:p>
            <a:pPr eaLnBrk="1" hangingPunct="1">
              <a:defRPr/>
            </a:pPr>
            <a:r>
              <a:rPr lang="en-US" dirty="0" smtClean="0"/>
              <a:t>None- </a:t>
            </a:r>
            <a:r>
              <a:rPr lang="en-US" dirty="0" err="1" smtClean="0"/>
              <a:t>Seminoma</a:t>
            </a:r>
            <a:r>
              <a:rPr lang="en-US" dirty="0" smtClean="0"/>
              <a:t> (~50%) </a:t>
            </a:r>
          </a:p>
          <a:p>
            <a:pPr lvl="1" eaLnBrk="1" hangingPunct="1">
              <a:defRPr/>
            </a:pPr>
            <a:r>
              <a:rPr lang="en-US" dirty="0" smtClean="0"/>
              <a:t>Teratomas</a:t>
            </a:r>
          </a:p>
          <a:p>
            <a:pPr lvl="1" eaLnBrk="1" hangingPunct="1">
              <a:defRPr/>
            </a:pPr>
            <a:r>
              <a:rPr lang="en-US" dirty="0" smtClean="0"/>
              <a:t>Yolk sac tumors </a:t>
            </a:r>
          </a:p>
          <a:p>
            <a:pPr lvl="1" eaLnBrk="1" hangingPunct="1">
              <a:defRPr/>
            </a:pPr>
            <a:r>
              <a:rPr lang="en-US" dirty="0" smtClean="0"/>
              <a:t>Embryonal</a:t>
            </a:r>
          </a:p>
          <a:p>
            <a:pPr lvl="1" eaLnBrk="1" hangingPunct="1">
              <a:defRPr/>
            </a:pPr>
            <a:r>
              <a:rPr lang="en-US" dirty="0" smtClean="0"/>
              <a:t>Mixed Germ cell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Investigation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Diagnosis can often be confirmed by testicular ultrasound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Pathological diagnosis made by performing an inguinal orchidectomy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Disease can be staged by </a:t>
            </a:r>
            <a:r>
              <a:rPr lang="en-US" sz="2400" dirty="0" err="1" smtClean="0"/>
              <a:t>thoraco</a:t>
            </a:r>
            <a:r>
              <a:rPr lang="en-US" sz="2400" dirty="0" smtClean="0"/>
              <a:t> -abdominal CT scanning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Tumor markers are useful in staging and assessing response to treatment 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Alpha-fetoprotein (alpha FP)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Produced by yolk sac elements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Not produced by seminomas 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Beta-human chorionic gonadotrophin (beta HCG)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Produced by trophoblastic elements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Elevated levels seen in both teratomas and seminoma 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LDH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Stage Definition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	Disease confined to testis</a:t>
            </a:r>
          </a:p>
          <a:p>
            <a:pPr eaLnBrk="1" hangingPunct="1">
              <a:defRPr/>
            </a:pPr>
            <a:r>
              <a:rPr lang="en-US" smtClean="0"/>
              <a:t>IM	Rising post-orchidectomy tumour marker</a:t>
            </a:r>
          </a:p>
          <a:p>
            <a:pPr eaLnBrk="1" hangingPunct="1">
              <a:defRPr/>
            </a:pPr>
            <a:r>
              <a:rPr lang="en-US" smtClean="0"/>
              <a:t>II	Abdominal lymphadenopathy</a:t>
            </a:r>
          </a:p>
          <a:p>
            <a:pPr lvl="1" eaLnBrk="1" hangingPunct="1">
              <a:defRPr/>
            </a:pPr>
            <a:r>
              <a:rPr lang="en-US" smtClean="0"/>
              <a:t>A  &lt; 2 cm	B 2-5 cm	C &gt; 5 cm</a:t>
            </a:r>
          </a:p>
          <a:p>
            <a:pPr eaLnBrk="1" hangingPunct="1">
              <a:defRPr/>
            </a:pPr>
            <a:r>
              <a:rPr lang="en-US" smtClean="0"/>
              <a:t>III	Supra-diaphragmatic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Seminomas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0660" name="Picture 5" descr="A semin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60550"/>
            <a:ext cx="4876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Seminomas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Seminomas are radiosensitive </a:t>
            </a:r>
          </a:p>
          <a:p>
            <a:pPr eaLnBrk="1" hangingPunct="1">
              <a:defRPr/>
            </a:pPr>
            <a:r>
              <a:rPr lang="en-US" sz="2800" dirty="0" smtClean="0"/>
              <a:t>The overall cure rate for all stages of seminoma  is approximately 90%.</a:t>
            </a:r>
          </a:p>
          <a:p>
            <a:pPr eaLnBrk="1" hangingPunct="1">
              <a:defRPr/>
            </a:pPr>
            <a:r>
              <a:rPr lang="en-US" sz="2800" dirty="0" smtClean="0"/>
              <a:t>Stage I and II disease treated by inguinal orchidectomy plus </a:t>
            </a:r>
          </a:p>
          <a:p>
            <a:pPr lvl="1" eaLnBrk="1" hangingPunct="1">
              <a:defRPr/>
            </a:pPr>
            <a:r>
              <a:rPr lang="en-US" dirty="0" smtClean="0"/>
              <a:t>Radiotherapy to ipsilateral abdominal and pelvic nodes ('Dog leg') or </a:t>
            </a:r>
          </a:p>
          <a:p>
            <a:pPr lvl="1" eaLnBrk="1" hangingPunct="1">
              <a:defRPr/>
            </a:pPr>
            <a:r>
              <a:rPr lang="en-US" dirty="0" smtClean="0"/>
              <a:t>Surveillance </a:t>
            </a:r>
          </a:p>
          <a:p>
            <a:pPr eaLnBrk="1" hangingPunct="1">
              <a:defRPr/>
            </a:pPr>
            <a:r>
              <a:rPr lang="en-US" sz="2800" dirty="0" smtClean="0"/>
              <a:t>Stage IIC and above treated with chemotherapy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Radical Orchiectomy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2708" name="Picture 2" descr="http://img.medscape.com/pi/emed/ckb/urology/435575-449033-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181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Clinical features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10% present with classic trial of haematuria, loin pain and a mass. </a:t>
            </a:r>
          </a:p>
          <a:p>
            <a:pPr eaLnBrk="1" hangingPunct="1">
              <a:defRPr/>
            </a:pPr>
            <a:r>
              <a:rPr lang="en-US" sz="2800" dirty="0" smtClean="0"/>
              <a:t>Other presentations include ( Paraneoplastic Syndrome- PNS).</a:t>
            </a:r>
          </a:p>
          <a:p>
            <a:pPr eaLnBrk="1" hangingPunct="1">
              <a:defRPr/>
            </a:pPr>
            <a:r>
              <a:rPr lang="en-US" sz="2800" dirty="0" smtClean="0"/>
              <a:t> Pyrexia of unknown origin, hypertension, Stauffer's syndrome.</a:t>
            </a:r>
          </a:p>
          <a:p>
            <a:pPr eaLnBrk="1" hangingPunct="1">
              <a:defRPr/>
            </a:pPr>
            <a:r>
              <a:rPr lang="en-US" sz="2800" dirty="0" err="1" smtClean="0"/>
              <a:t>Polycythaemia</a:t>
            </a:r>
            <a:r>
              <a:rPr lang="en-US" sz="2800" dirty="0" smtClean="0"/>
              <a:t> due to erythropoietin production. </a:t>
            </a:r>
          </a:p>
          <a:p>
            <a:pPr eaLnBrk="1" hangingPunct="1">
              <a:defRPr/>
            </a:pPr>
            <a:r>
              <a:rPr lang="en-US" sz="2800" dirty="0" err="1" smtClean="0"/>
              <a:t>Hypercalcaemia</a:t>
            </a:r>
            <a:r>
              <a:rPr lang="en-US" sz="2800" dirty="0" smtClean="0"/>
              <a:t> due to production of a PTH-like hormone        Can be treated medically.</a:t>
            </a:r>
          </a:p>
          <a:p>
            <a:pPr eaLnBrk="1" hangingPunct="1">
              <a:defRPr/>
            </a:pPr>
            <a:r>
              <a:rPr lang="en-US" sz="2800" dirty="0" smtClean="0"/>
              <a:t>Other PNS,      Treatment usually </a:t>
            </a:r>
            <a:r>
              <a:rPr lang="en-US" sz="2800" dirty="0" err="1" smtClean="0"/>
              <a:t>nephrectomy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9220" name="Right Arrow 3"/>
          <p:cNvSpPr>
            <a:spLocks noChangeArrowheads="1"/>
          </p:cNvSpPr>
          <p:nvPr/>
        </p:nvSpPr>
        <p:spPr bwMode="auto">
          <a:xfrm>
            <a:off x="2362200" y="5638800"/>
            <a:ext cx="4572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ight Arrow 4"/>
          <p:cNvSpPr>
            <a:spLocks noChangeArrowheads="1"/>
          </p:cNvSpPr>
          <p:nvPr/>
        </p:nvSpPr>
        <p:spPr bwMode="auto">
          <a:xfrm>
            <a:off x="2667000" y="6096000"/>
            <a:ext cx="381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None-Seminoma</a:t>
            </a:r>
          </a:p>
        </p:txBody>
      </p:sp>
      <p:pic>
        <p:nvPicPr>
          <p:cNvPr id="73731" name="Picture 8" descr="terato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14550"/>
            <a:ext cx="4572000" cy="349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None-Seminoma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None-</a:t>
            </a:r>
            <a:r>
              <a:rPr lang="en-US" dirty="0" err="1" smtClean="0"/>
              <a:t>Seminoma</a:t>
            </a:r>
            <a:r>
              <a:rPr lang="en-US" dirty="0" smtClean="0"/>
              <a:t> are not radiosensitive </a:t>
            </a:r>
          </a:p>
          <a:p>
            <a:pPr eaLnBrk="1" hangingPunct="1">
              <a:defRPr/>
            </a:pPr>
            <a:r>
              <a:rPr lang="en-US" dirty="0" smtClean="0"/>
              <a:t>Stage I disease treated by orchidectomy and surveillance Vs RPLVD Vs Chemo</a:t>
            </a:r>
          </a:p>
          <a:p>
            <a:pPr eaLnBrk="1" hangingPunct="1">
              <a:defRPr/>
            </a:pPr>
            <a:r>
              <a:rPr lang="en-US" dirty="0" smtClean="0"/>
              <a:t>Chemotherapy (BEP = </a:t>
            </a:r>
            <a:r>
              <a:rPr lang="en-US" dirty="0" err="1" smtClean="0"/>
              <a:t>Bleomycin</a:t>
            </a:r>
            <a:r>
              <a:rPr lang="en-US" dirty="0" smtClean="0"/>
              <a:t>, </a:t>
            </a:r>
            <a:r>
              <a:rPr lang="en-US" dirty="0" err="1" smtClean="0"/>
              <a:t>Etopiside</a:t>
            </a:r>
            <a:r>
              <a:rPr lang="en-US" dirty="0" smtClean="0"/>
              <a:t>, </a:t>
            </a:r>
            <a:r>
              <a:rPr lang="en-US" dirty="0" err="1" smtClean="0"/>
              <a:t>Cisplatin</a:t>
            </a:r>
            <a:r>
              <a:rPr lang="en-US" dirty="0" smtClean="0"/>
              <a:t>) given to: </a:t>
            </a:r>
          </a:p>
          <a:p>
            <a:pPr eaLnBrk="1" hangingPunct="1">
              <a:defRPr/>
            </a:pPr>
            <a:r>
              <a:rPr lang="en-US" dirty="0" smtClean="0"/>
              <a:t>Stage I patients who relapse </a:t>
            </a:r>
          </a:p>
          <a:p>
            <a:pPr eaLnBrk="1" hangingPunct="1">
              <a:defRPr/>
            </a:pPr>
            <a:r>
              <a:rPr lang="en-US" dirty="0" smtClean="0"/>
              <a:t>Metastatic disease at 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5780" name="Picture 2" descr="http://4.bp.blogspot.com/_BjsPNaVm6ac/TNqHNV1ijdI/AAAAAAAAAT8/oyDLGOu399c/s1600/question-mark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Investigations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mtClean="0"/>
              <a:t>Diagnosis can often be confirmed by renal ultrasound </a:t>
            </a:r>
          </a:p>
          <a:p>
            <a:pPr eaLnBrk="1" hangingPunct="1">
              <a:defRPr/>
            </a:pPr>
            <a:r>
              <a:rPr lang="en-US" smtClean="0"/>
              <a:t>CT scanning allows assessment of renal vein and caval spread </a:t>
            </a:r>
          </a:p>
          <a:p>
            <a:pPr eaLnBrk="1" hangingPunct="1">
              <a:defRPr/>
            </a:pPr>
            <a:r>
              <a:rPr lang="en-US" smtClean="0"/>
              <a:t>Echocardiogram should be considered if clot in IVC extends above diaphragm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RCC with IVC thrombus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71" name="Picture 2" descr="http://www.europeanurology.com/uploads/eur_articles/S0302-2838(08)00622-2/assets/g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790825" cy="4572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72" name="Picture 4" descr="http://www.europeanurology.com/uploads/eur_articles/S0302-2838(07)01423-6/assets/g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24000"/>
            <a:ext cx="319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636</TotalTime>
  <Words>1414</Words>
  <Application>Microsoft Office PowerPoint</Application>
  <PresentationFormat>عرض على الشاشة (3:4)‏</PresentationFormat>
  <Paragraphs>245</Paragraphs>
  <Slides>72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72</vt:i4>
      </vt:variant>
    </vt:vector>
  </HeadingPairs>
  <TitlesOfParts>
    <vt:vector size="79" baseType="lpstr">
      <vt:lpstr>Garamond</vt:lpstr>
      <vt:lpstr>Arial</vt:lpstr>
      <vt:lpstr>Wingdings</vt:lpstr>
      <vt:lpstr>Calibri</vt:lpstr>
      <vt:lpstr>Times New Roman</vt:lpstr>
      <vt:lpstr>Courier New</vt:lpstr>
      <vt:lpstr>Stream</vt:lpstr>
      <vt:lpstr>GU Oncology</vt:lpstr>
      <vt:lpstr>Contents</vt:lpstr>
      <vt:lpstr>Renal Tumors</vt:lpstr>
      <vt:lpstr>Renal Tumors</vt:lpstr>
      <vt:lpstr>الشريحة 5</vt:lpstr>
      <vt:lpstr>‘Cannon Ball' Pulmonary Metastases</vt:lpstr>
      <vt:lpstr>Clinical features</vt:lpstr>
      <vt:lpstr>Investigations</vt:lpstr>
      <vt:lpstr>RCC with IVC thrombus</vt:lpstr>
      <vt:lpstr>الشريحة 10</vt:lpstr>
      <vt:lpstr>الشريحة 11</vt:lpstr>
      <vt:lpstr>الشريحة 12</vt:lpstr>
      <vt:lpstr>Management</vt:lpstr>
      <vt:lpstr>Open Radical Nephrectomy</vt:lpstr>
      <vt:lpstr>Open Radical Nephrectomy</vt:lpstr>
      <vt:lpstr>الشريحة 16</vt:lpstr>
      <vt:lpstr>Laparoscopic Nephrectomy</vt:lpstr>
      <vt:lpstr>الشريحة 18</vt:lpstr>
      <vt:lpstr>الشريحة 19</vt:lpstr>
      <vt:lpstr>Microscopic CRCC</vt:lpstr>
      <vt:lpstr>Metastasis Rx</vt:lpstr>
      <vt:lpstr>الشريحة 22</vt:lpstr>
      <vt:lpstr>Bladder Tumors</vt:lpstr>
      <vt:lpstr> Pathology</vt:lpstr>
      <vt:lpstr>Etiological factors </vt:lpstr>
      <vt:lpstr>Presentation</vt:lpstr>
      <vt:lpstr>Investigation of Painless Haematuria</vt:lpstr>
      <vt:lpstr>الشريحة 28</vt:lpstr>
      <vt:lpstr>الشريحة 29</vt:lpstr>
      <vt:lpstr>IVP</vt:lpstr>
      <vt:lpstr>IVP</vt:lpstr>
      <vt:lpstr>الشريحة 32</vt:lpstr>
      <vt:lpstr>Pathological staging</vt:lpstr>
      <vt:lpstr>Grade of Tumor</vt:lpstr>
      <vt:lpstr>Carcinoma in-situ</vt:lpstr>
      <vt:lpstr>Treatment of bladder carcinomas Superficial TCC</vt:lpstr>
      <vt:lpstr>TURBT</vt:lpstr>
      <vt:lpstr>Rx: Invasive TCC</vt:lpstr>
      <vt:lpstr>الشريحة 39</vt:lpstr>
      <vt:lpstr>Types of Urinary Diversion</vt:lpstr>
      <vt:lpstr>الشريحة 41</vt:lpstr>
      <vt:lpstr>Prostate Tumors</vt:lpstr>
      <vt:lpstr>Prostate cancer</vt:lpstr>
      <vt:lpstr>Pathology</vt:lpstr>
      <vt:lpstr>Clinical features</vt:lpstr>
      <vt:lpstr>Diagnosis</vt:lpstr>
      <vt:lpstr>Serum prostate specific antigen (PSA)</vt:lpstr>
      <vt:lpstr>الشريحة 48</vt:lpstr>
      <vt:lpstr>الشريحة 49</vt:lpstr>
      <vt:lpstr>Treatment</vt:lpstr>
      <vt:lpstr>Open</vt:lpstr>
      <vt:lpstr>Laparoscopic</vt:lpstr>
      <vt:lpstr>Robotic</vt:lpstr>
      <vt:lpstr>الشريحة 54</vt:lpstr>
      <vt:lpstr>EBRT</vt:lpstr>
      <vt:lpstr>EBRT</vt:lpstr>
      <vt:lpstr>Brachytherapy</vt:lpstr>
      <vt:lpstr>الشريحة 58</vt:lpstr>
      <vt:lpstr>الشريحة 59</vt:lpstr>
      <vt:lpstr>الشريحة 60</vt:lpstr>
      <vt:lpstr>Hormonal therapy</vt:lpstr>
      <vt:lpstr>Testicular Tumors</vt:lpstr>
      <vt:lpstr>Testicular Tumors</vt:lpstr>
      <vt:lpstr>Classification</vt:lpstr>
      <vt:lpstr>Investigation</vt:lpstr>
      <vt:lpstr>Stage Definition</vt:lpstr>
      <vt:lpstr>Seminomas</vt:lpstr>
      <vt:lpstr>Seminomas</vt:lpstr>
      <vt:lpstr>Radical Orchiectomy</vt:lpstr>
      <vt:lpstr>None-Seminoma</vt:lpstr>
      <vt:lpstr>None-Seminoma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 Pathology</dc:title>
  <dc:creator>Dr Saleh Binsaleh</dc:creator>
  <cp:lastModifiedBy>AA</cp:lastModifiedBy>
  <cp:revision>38</cp:revision>
  <dcterms:created xsi:type="dcterms:W3CDTF">2006-01-29T08:42:14Z</dcterms:created>
  <dcterms:modified xsi:type="dcterms:W3CDTF">2013-09-17T19:05:15Z</dcterms:modified>
</cp:coreProperties>
</file>