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sldIdLst>
    <p:sldId id="256" r:id="rId2"/>
    <p:sldId id="335" r:id="rId3"/>
    <p:sldId id="257" r:id="rId4"/>
    <p:sldId id="309" r:id="rId5"/>
    <p:sldId id="311" r:id="rId6"/>
    <p:sldId id="259" r:id="rId7"/>
    <p:sldId id="261" r:id="rId8"/>
    <p:sldId id="262" r:id="rId9"/>
    <p:sldId id="312" r:id="rId10"/>
    <p:sldId id="326" r:id="rId11"/>
    <p:sldId id="264" r:id="rId12"/>
    <p:sldId id="265" r:id="rId13"/>
    <p:sldId id="330" r:id="rId14"/>
    <p:sldId id="331" r:id="rId15"/>
    <p:sldId id="333" r:id="rId16"/>
    <p:sldId id="332" r:id="rId17"/>
    <p:sldId id="334" r:id="rId18"/>
    <p:sldId id="327" r:id="rId19"/>
    <p:sldId id="328" r:id="rId20"/>
    <p:sldId id="329" r:id="rId21"/>
    <p:sldId id="294" r:id="rId22"/>
    <p:sldId id="269" r:id="rId23"/>
    <p:sldId id="270" r:id="rId24"/>
    <p:sldId id="271" r:id="rId25"/>
    <p:sldId id="272" r:id="rId26"/>
    <p:sldId id="296" r:id="rId27"/>
    <p:sldId id="274" r:id="rId28"/>
    <p:sldId id="336" r:id="rId29"/>
    <p:sldId id="275" r:id="rId30"/>
    <p:sldId id="337" r:id="rId31"/>
    <p:sldId id="277" r:id="rId32"/>
    <p:sldId id="338" r:id="rId33"/>
    <p:sldId id="278" r:id="rId34"/>
    <p:sldId id="297" r:id="rId35"/>
    <p:sldId id="298" r:id="rId36"/>
    <p:sldId id="299" r:id="rId37"/>
    <p:sldId id="302" r:id="rId38"/>
    <p:sldId id="279" r:id="rId39"/>
    <p:sldId id="280" r:id="rId40"/>
    <p:sldId id="300" r:id="rId41"/>
    <p:sldId id="308" r:id="rId42"/>
    <p:sldId id="283" r:id="rId43"/>
    <p:sldId id="284" r:id="rId44"/>
    <p:sldId id="304" r:id="rId45"/>
    <p:sldId id="305" r:id="rId46"/>
    <p:sldId id="306" r:id="rId47"/>
    <p:sldId id="319" r:id="rId48"/>
    <p:sldId id="321" r:id="rId49"/>
    <p:sldId id="322" r:id="rId50"/>
    <p:sldId id="323" r:id="rId51"/>
    <p:sldId id="324" r:id="rId52"/>
    <p:sldId id="325" r:id="rId53"/>
    <p:sldId id="313" r:id="rId54"/>
    <p:sldId id="316" r:id="rId55"/>
    <p:sldId id="289" r:id="rId56"/>
    <p:sldId id="317" r:id="rId57"/>
    <p:sldId id="307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d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7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4-03-20T23:10:55.807" idx="1">
    <p:pos x="-1" y="-1"/>
    <p:text>Subdural hematoma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4B79-096C-4241-B65F-8CB75C41540C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9F50-B2BA-475E-A5CA-153923007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4B79-096C-4241-B65F-8CB75C41540C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9F50-B2BA-475E-A5CA-153923007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4B79-096C-4241-B65F-8CB75C41540C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9F50-B2BA-475E-A5CA-153923007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4B79-096C-4241-B65F-8CB75C41540C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9F50-B2BA-475E-A5CA-153923007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4B79-096C-4241-B65F-8CB75C41540C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9F50-B2BA-475E-A5CA-153923007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4B79-096C-4241-B65F-8CB75C41540C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9F50-B2BA-475E-A5CA-153923007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4B79-096C-4241-B65F-8CB75C41540C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9F50-B2BA-475E-A5CA-153923007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4B79-096C-4241-B65F-8CB75C41540C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F29F50-B2BA-475E-A5CA-153923007F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4B79-096C-4241-B65F-8CB75C41540C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9F50-B2BA-475E-A5CA-153923007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4B79-096C-4241-B65F-8CB75C41540C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EF29F50-B2BA-475E-A5CA-153923007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7BE4B79-096C-4241-B65F-8CB75C41540C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9F50-B2BA-475E-A5CA-153923007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7BE4B79-096C-4241-B65F-8CB75C41540C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EF29F50-B2BA-475E-A5CA-153923007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ahq.org/publicationsAndServices/practiceparam.htm#blood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064" y="1676400"/>
            <a:ext cx="6480048" cy="39624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Blood Products and blood </a:t>
            </a:r>
            <a:r>
              <a:rPr lang="en-US" sz="3600" dirty="0" smtClean="0">
                <a:solidFill>
                  <a:schemeClr val="tx1"/>
                </a:solidFill>
              </a:rPr>
              <a:t>transfusion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b="0" dirty="0" smtClean="0">
                <a:solidFill>
                  <a:schemeClr val="tx1"/>
                </a:solidFill>
              </a:rPr>
              <a:t>Dr</a:t>
            </a:r>
            <a:r>
              <a:rPr lang="en-US" sz="3200" b="0" dirty="0" smtClean="0">
                <a:solidFill>
                  <a:schemeClr val="tx1"/>
                </a:solidFill>
              </a:rPr>
              <a:t>. Jumana Baaj 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Consultant anesthesit - Assistant professor 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KKUH – KSU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16 / 9 /2014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components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dirty="0" smtClean="0"/>
              <a:t>Prepared from Whole blood collection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  <a:defRPr/>
            </a:pPr>
            <a:endParaRPr lang="en-US" dirty="0" smtClean="0"/>
          </a:p>
          <a:p>
            <a:pPr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dirty="0" smtClean="0"/>
              <a:t>Whole blood is separated by differential centrifugation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/>
              <a:t>Differential Centrifugation</a:t>
            </a:r>
            <a:br>
              <a:rPr lang="en-US" sz="3600"/>
            </a:br>
            <a:r>
              <a:rPr lang="en-US" sz="2800"/>
              <a:t>First Centrifugation</a:t>
            </a:r>
            <a:endParaRPr lang="en-US" sz="3600"/>
          </a:p>
        </p:txBody>
      </p:sp>
      <p:sp>
        <p:nvSpPr>
          <p:cNvPr id="58371" name="AutoShape 5"/>
          <p:cNvSpPr>
            <a:spLocks noChangeArrowheads="1"/>
          </p:cNvSpPr>
          <p:nvPr/>
        </p:nvSpPr>
        <p:spPr bwMode="auto">
          <a:xfrm>
            <a:off x="1752600" y="2057400"/>
            <a:ext cx="1219200" cy="1447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2" name="AutoShape 6"/>
          <p:cNvSpPr>
            <a:spLocks noChangeArrowheads="1"/>
          </p:cNvSpPr>
          <p:nvPr/>
        </p:nvSpPr>
        <p:spPr bwMode="auto">
          <a:xfrm>
            <a:off x="4114800" y="2209800"/>
            <a:ext cx="990600" cy="114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3" name="AutoShape 7"/>
          <p:cNvSpPr>
            <a:spLocks noChangeArrowheads="1"/>
          </p:cNvSpPr>
          <p:nvPr/>
        </p:nvSpPr>
        <p:spPr bwMode="auto">
          <a:xfrm>
            <a:off x="6172200" y="2209800"/>
            <a:ext cx="990600" cy="114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AutoShape 8"/>
          <p:cNvSpPr>
            <a:spLocks noChangeArrowheads="1"/>
          </p:cNvSpPr>
          <p:nvPr/>
        </p:nvSpPr>
        <p:spPr bwMode="auto">
          <a:xfrm>
            <a:off x="6248400" y="5029200"/>
            <a:ext cx="990600" cy="114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5" name="AutoShape 9"/>
          <p:cNvSpPr>
            <a:spLocks noChangeArrowheads="1"/>
          </p:cNvSpPr>
          <p:nvPr/>
        </p:nvSpPr>
        <p:spPr bwMode="auto">
          <a:xfrm>
            <a:off x="4114800" y="5029200"/>
            <a:ext cx="990600" cy="114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6" name="AutoShape 10"/>
          <p:cNvSpPr>
            <a:spLocks noChangeArrowheads="1"/>
          </p:cNvSpPr>
          <p:nvPr/>
        </p:nvSpPr>
        <p:spPr bwMode="auto">
          <a:xfrm>
            <a:off x="1828800" y="4876800"/>
            <a:ext cx="1219200" cy="1447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7" name="Text Box 12"/>
          <p:cNvSpPr txBox="1">
            <a:spLocks noChangeArrowheads="1"/>
          </p:cNvSpPr>
          <p:nvPr/>
        </p:nvSpPr>
        <p:spPr bwMode="auto">
          <a:xfrm>
            <a:off x="1828800" y="3505201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Whole Blood</a:t>
            </a:r>
          </a:p>
          <a:p>
            <a:r>
              <a:rPr lang="en-US" sz="1400"/>
              <a:t>  Main Bag</a:t>
            </a:r>
          </a:p>
        </p:txBody>
      </p:sp>
      <p:sp>
        <p:nvSpPr>
          <p:cNvPr id="58378" name="Text Box 13"/>
          <p:cNvSpPr txBox="1">
            <a:spLocks noChangeArrowheads="1"/>
          </p:cNvSpPr>
          <p:nvPr/>
        </p:nvSpPr>
        <p:spPr bwMode="auto">
          <a:xfrm>
            <a:off x="4175478" y="3516314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400"/>
          </a:p>
        </p:txBody>
      </p:sp>
      <p:sp>
        <p:nvSpPr>
          <p:cNvPr id="58379" name="Text Box 14"/>
          <p:cNvSpPr txBox="1">
            <a:spLocks noChangeArrowheads="1"/>
          </p:cNvSpPr>
          <p:nvPr/>
        </p:nvSpPr>
        <p:spPr bwMode="auto">
          <a:xfrm>
            <a:off x="4114800" y="3505201"/>
            <a:ext cx="1099256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Satellite Bag</a:t>
            </a:r>
          </a:p>
          <a:p>
            <a:r>
              <a:rPr lang="en-US" sz="1400"/>
              <a:t>         1</a:t>
            </a:r>
          </a:p>
        </p:txBody>
      </p:sp>
      <p:sp>
        <p:nvSpPr>
          <p:cNvPr id="58380" name="Text Box 15"/>
          <p:cNvSpPr txBox="1">
            <a:spLocks noChangeArrowheads="1"/>
          </p:cNvSpPr>
          <p:nvPr/>
        </p:nvSpPr>
        <p:spPr bwMode="auto">
          <a:xfrm>
            <a:off x="6248400" y="3505201"/>
            <a:ext cx="1158523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Satellite Bag</a:t>
            </a:r>
          </a:p>
          <a:p>
            <a:r>
              <a:rPr lang="en-US" sz="1400"/>
              <a:t>         2</a:t>
            </a:r>
          </a:p>
          <a:p>
            <a:endParaRPr lang="en-US"/>
          </a:p>
        </p:txBody>
      </p:sp>
      <p:sp>
        <p:nvSpPr>
          <p:cNvPr id="58381" name="Text Box 16"/>
          <p:cNvSpPr txBox="1">
            <a:spLocks noChangeArrowheads="1"/>
          </p:cNvSpPr>
          <p:nvPr/>
        </p:nvSpPr>
        <p:spPr bwMode="auto">
          <a:xfrm>
            <a:off x="1981200" y="6324601"/>
            <a:ext cx="711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   RBC’s</a:t>
            </a:r>
          </a:p>
        </p:txBody>
      </p:sp>
      <p:sp>
        <p:nvSpPr>
          <p:cNvPr id="58382" name="Text Box 17"/>
          <p:cNvSpPr txBox="1">
            <a:spLocks noChangeArrowheads="1"/>
          </p:cNvSpPr>
          <p:nvPr/>
        </p:nvSpPr>
        <p:spPr bwMode="auto">
          <a:xfrm>
            <a:off x="4114800" y="6172201"/>
            <a:ext cx="10729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Platelet-rich</a:t>
            </a:r>
          </a:p>
          <a:p>
            <a:r>
              <a:rPr lang="en-US" sz="1400"/>
              <a:t>    Plasma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438400" y="4724400"/>
            <a:ext cx="4343400" cy="304800"/>
            <a:chOff x="1536" y="2976"/>
            <a:chExt cx="2736" cy="192"/>
          </a:xfrm>
        </p:grpSpPr>
        <p:sp>
          <p:nvSpPr>
            <p:cNvPr id="58410" name="Line 19"/>
            <p:cNvSpPr>
              <a:spLocks noChangeShapeType="1"/>
            </p:cNvSpPr>
            <p:nvPr/>
          </p:nvSpPr>
          <p:spPr bwMode="auto">
            <a:xfrm>
              <a:off x="1536" y="2976"/>
              <a:ext cx="27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11" name="Line 20"/>
            <p:cNvSpPr>
              <a:spLocks noChangeShapeType="1"/>
            </p:cNvSpPr>
            <p:nvPr/>
          </p:nvSpPr>
          <p:spPr bwMode="auto">
            <a:xfrm>
              <a:off x="4272" y="297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12" name="Line 21"/>
            <p:cNvSpPr>
              <a:spLocks noChangeShapeType="1"/>
            </p:cNvSpPr>
            <p:nvPr/>
          </p:nvSpPr>
          <p:spPr bwMode="auto">
            <a:xfrm>
              <a:off x="2928" y="297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13" name="Line 22"/>
            <p:cNvSpPr>
              <a:spLocks noChangeShapeType="1"/>
            </p:cNvSpPr>
            <p:nvPr/>
          </p:nvSpPr>
          <p:spPr bwMode="auto">
            <a:xfrm>
              <a:off x="1536" y="297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362200" y="1905000"/>
            <a:ext cx="4343400" cy="304800"/>
            <a:chOff x="1536" y="2976"/>
            <a:chExt cx="2736" cy="192"/>
          </a:xfrm>
        </p:grpSpPr>
        <p:sp>
          <p:nvSpPr>
            <p:cNvPr id="58406" name="Line 25"/>
            <p:cNvSpPr>
              <a:spLocks noChangeShapeType="1"/>
            </p:cNvSpPr>
            <p:nvPr/>
          </p:nvSpPr>
          <p:spPr bwMode="auto">
            <a:xfrm>
              <a:off x="1536" y="2976"/>
              <a:ext cx="27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07" name="Line 26"/>
            <p:cNvSpPr>
              <a:spLocks noChangeShapeType="1"/>
            </p:cNvSpPr>
            <p:nvPr/>
          </p:nvSpPr>
          <p:spPr bwMode="auto">
            <a:xfrm>
              <a:off x="4272" y="297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08" name="Line 27"/>
            <p:cNvSpPr>
              <a:spLocks noChangeShapeType="1"/>
            </p:cNvSpPr>
            <p:nvPr/>
          </p:nvSpPr>
          <p:spPr bwMode="auto">
            <a:xfrm>
              <a:off x="2928" y="297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09" name="Line 28"/>
            <p:cNvSpPr>
              <a:spLocks noChangeShapeType="1"/>
            </p:cNvSpPr>
            <p:nvPr/>
          </p:nvSpPr>
          <p:spPr bwMode="auto">
            <a:xfrm>
              <a:off x="1536" y="297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385" name="Line 29"/>
          <p:cNvSpPr>
            <a:spLocks noChangeShapeType="1"/>
          </p:cNvSpPr>
          <p:nvPr/>
        </p:nvSpPr>
        <p:spPr bwMode="auto">
          <a:xfrm>
            <a:off x="4648200" y="40386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386" name="AutoShape 30"/>
          <p:cNvSpPr>
            <a:spLocks noChangeArrowheads="1"/>
          </p:cNvSpPr>
          <p:nvPr/>
        </p:nvSpPr>
        <p:spPr bwMode="auto">
          <a:xfrm>
            <a:off x="1752600" y="2209800"/>
            <a:ext cx="1219200" cy="12954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7" name="AutoShape 31"/>
          <p:cNvSpPr>
            <a:spLocks noChangeArrowheads="1"/>
          </p:cNvSpPr>
          <p:nvPr/>
        </p:nvSpPr>
        <p:spPr bwMode="auto">
          <a:xfrm>
            <a:off x="1828800" y="5486400"/>
            <a:ext cx="1219200" cy="8382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8" name="AutoShape 32"/>
          <p:cNvSpPr>
            <a:spLocks noChangeArrowheads="1"/>
          </p:cNvSpPr>
          <p:nvPr/>
        </p:nvSpPr>
        <p:spPr bwMode="auto">
          <a:xfrm>
            <a:off x="4114800" y="5181600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9" name="Text Box 33"/>
          <p:cNvSpPr txBox="1">
            <a:spLocks noChangeArrowheads="1"/>
          </p:cNvSpPr>
          <p:nvPr/>
        </p:nvSpPr>
        <p:spPr bwMode="auto">
          <a:xfrm>
            <a:off x="4861278" y="3927476"/>
            <a:ext cx="583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First</a:t>
            </a:r>
          </a:p>
        </p:txBody>
      </p: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4191000" y="5638800"/>
            <a:ext cx="838200" cy="457200"/>
            <a:chOff x="2640" y="3552"/>
            <a:chExt cx="528" cy="288"/>
          </a:xfrm>
        </p:grpSpPr>
        <p:sp>
          <p:nvSpPr>
            <p:cNvPr id="58392" name="Oval 35"/>
            <p:cNvSpPr>
              <a:spLocks noChangeArrowheads="1"/>
            </p:cNvSpPr>
            <p:nvPr/>
          </p:nvSpPr>
          <p:spPr bwMode="auto">
            <a:xfrm>
              <a:off x="2784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3" name="Oval 36"/>
            <p:cNvSpPr>
              <a:spLocks noChangeArrowheads="1"/>
            </p:cNvSpPr>
            <p:nvPr/>
          </p:nvSpPr>
          <p:spPr bwMode="auto">
            <a:xfrm>
              <a:off x="2688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4" name="Oval 37"/>
            <p:cNvSpPr>
              <a:spLocks noChangeArrowheads="1"/>
            </p:cNvSpPr>
            <p:nvPr/>
          </p:nvSpPr>
          <p:spPr bwMode="auto">
            <a:xfrm>
              <a:off x="2784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5" name="Oval 38"/>
            <p:cNvSpPr>
              <a:spLocks noChangeArrowheads="1"/>
            </p:cNvSpPr>
            <p:nvPr/>
          </p:nvSpPr>
          <p:spPr bwMode="auto">
            <a:xfrm>
              <a:off x="2880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6" name="Oval 39"/>
            <p:cNvSpPr>
              <a:spLocks noChangeArrowheads="1"/>
            </p:cNvSpPr>
            <p:nvPr/>
          </p:nvSpPr>
          <p:spPr bwMode="auto">
            <a:xfrm>
              <a:off x="2880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7" name="Oval 40"/>
            <p:cNvSpPr>
              <a:spLocks noChangeArrowheads="1"/>
            </p:cNvSpPr>
            <p:nvPr/>
          </p:nvSpPr>
          <p:spPr bwMode="auto">
            <a:xfrm>
              <a:off x="3072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8" name="Oval 41"/>
            <p:cNvSpPr>
              <a:spLocks noChangeArrowheads="1"/>
            </p:cNvSpPr>
            <p:nvPr/>
          </p:nvSpPr>
          <p:spPr bwMode="auto">
            <a:xfrm>
              <a:off x="2976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9" name="Oval 42"/>
            <p:cNvSpPr>
              <a:spLocks noChangeArrowheads="1"/>
            </p:cNvSpPr>
            <p:nvPr/>
          </p:nvSpPr>
          <p:spPr bwMode="auto">
            <a:xfrm>
              <a:off x="2976" y="3696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0" name="Oval 43"/>
            <p:cNvSpPr>
              <a:spLocks noChangeArrowheads="1"/>
            </p:cNvSpPr>
            <p:nvPr/>
          </p:nvSpPr>
          <p:spPr bwMode="auto">
            <a:xfrm>
              <a:off x="2976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1" name="Oval 44"/>
            <p:cNvSpPr>
              <a:spLocks noChangeArrowheads="1"/>
            </p:cNvSpPr>
            <p:nvPr/>
          </p:nvSpPr>
          <p:spPr bwMode="auto">
            <a:xfrm>
              <a:off x="3072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2" name="Oval 45"/>
            <p:cNvSpPr>
              <a:spLocks noChangeArrowheads="1"/>
            </p:cNvSpPr>
            <p:nvPr/>
          </p:nvSpPr>
          <p:spPr bwMode="auto">
            <a:xfrm>
              <a:off x="2640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3" name="Oval 46"/>
            <p:cNvSpPr>
              <a:spLocks noChangeArrowheads="1"/>
            </p:cNvSpPr>
            <p:nvPr/>
          </p:nvSpPr>
          <p:spPr bwMode="auto">
            <a:xfrm>
              <a:off x="2880" y="3600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4" name="Oval 47"/>
            <p:cNvSpPr>
              <a:spLocks noChangeArrowheads="1"/>
            </p:cNvSpPr>
            <p:nvPr/>
          </p:nvSpPr>
          <p:spPr bwMode="auto">
            <a:xfrm>
              <a:off x="3024" y="3552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5" name="Oval 48"/>
            <p:cNvSpPr>
              <a:spLocks noChangeArrowheads="1"/>
            </p:cNvSpPr>
            <p:nvPr/>
          </p:nvSpPr>
          <p:spPr bwMode="auto">
            <a:xfrm>
              <a:off x="2784" y="3600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391" name="Text Box 50"/>
          <p:cNvSpPr txBox="1">
            <a:spLocks noChangeArrowheads="1"/>
          </p:cNvSpPr>
          <p:nvPr/>
        </p:nvSpPr>
        <p:spPr bwMode="auto">
          <a:xfrm>
            <a:off x="7299679" y="1738314"/>
            <a:ext cx="1379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Closed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/>
              <a:t>Differential Centrifugation</a:t>
            </a:r>
            <a:br>
              <a:rPr lang="en-US" sz="3600"/>
            </a:br>
            <a:r>
              <a:rPr lang="en-US" sz="2800"/>
              <a:t>Second Centrifugation</a:t>
            </a:r>
          </a:p>
        </p:txBody>
      </p:sp>
      <p:sp>
        <p:nvSpPr>
          <p:cNvPr id="59395" name="AutoShape 3"/>
          <p:cNvSpPr>
            <a:spLocks noChangeArrowheads="1"/>
          </p:cNvSpPr>
          <p:nvPr/>
        </p:nvSpPr>
        <p:spPr bwMode="auto">
          <a:xfrm>
            <a:off x="1752600" y="2057400"/>
            <a:ext cx="1219200" cy="1447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4114800" y="2209800"/>
            <a:ext cx="990600" cy="114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7" name="AutoShape 5"/>
          <p:cNvSpPr>
            <a:spLocks noChangeArrowheads="1"/>
          </p:cNvSpPr>
          <p:nvPr/>
        </p:nvSpPr>
        <p:spPr bwMode="auto">
          <a:xfrm>
            <a:off x="6172200" y="2209800"/>
            <a:ext cx="990600" cy="114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8" name="AutoShape 6"/>
          <p:cNvSpPr>
            <a:spLocks noChangeArrowheads="1"/>
          </p:cNvSpPr>
          <p:nvPr/>
        </p:nvSpPr>
        <p:spPr bwMode="auto">
          <a:xfrm>
            <a:off x="6248400" y="5029200"/>
            <a:ext cx="990600" cy="114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9" name="AutoShape 7"/>
          <p:cNvSpPr>
            <a:spLocks noChangeArrowheads="1"/>
          </p:cNvSpPr>
          <p:nvPr/>
        </p:nvSpPr>
        <p:spPr bwMode="auto">
          <a:xfrm>
            <a:off x="4114800" y="5029200"/>
            <a:ext cx="990600" cy="114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0" name="AutoShape 8"/>
          <p:cNvSpPr>
            <a:spLocks noChangeArrowheads="1"/>
          </p:cNvSpPr>
          <p:nvPr/>
        </p:nvSpPr>
        <p:spPr bwMode="auto">
          <a:xfrm>
            <a:off x="1828800" y="4876800"/>
            <a:ext cx="1219200" cy="1447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1" name="Text Box 10"/>
          <p:cNvSpPr txBox="1">
            <a:spLocks noChangeArrowheads="1"/>
          </p:cNvSpPr>
          <p:nvPr/>
        </p:nvSpPr>
        <p:spPr bwMode="auto">
          <a:xfrm>
            <a:off x="4175478" y="3516314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400"/>
          </a:p>
        </p:txBody>
      </p:sp>
      <p:sp>
        <p:nvSpPr>
          <p:cNvPr id="59402" name="Text Box 11"/>
          <p:cNvSpPr txBox="1">
            <a:spLocks noChangeArrowheads="1"/>
          </p:cNvSpPr>
          <p:nvPr/>
        </p:nvSpPr>
        <p:spPr bwMode="auto">
          <a:xfrm>
            <a:off x="4114800" y="3505201"/>
            <a:ext cx="1099256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Platelet-rich</a:t>
            </a:r>
          </a:p>
          <a:p>
            <a:r>
              <a:rPr lang="en-US" sz="1400"/>
              <a:t>    Plasma</a:t>
            </a:r>
          </a:p>
        </p:txBody>
      </p:sp>
      <p:sp>
        <p:nvSpPr>
          <p:cNvPr id="59403" name="Text Box 13"/>
          <p:cNvSpPr txBox="1">
            <a:spLocks noChangeArrowheads="1"/>
          </p:cNvSpPr>
          <p:nvPr/>
        </p:nvSpPr>
        <p:spPr bwMode="auto">
          <a:xfrm>
            <a:off x="1981200" y="6324601"/>
            <a:ext cx="711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   RBC’s</a:t>
            </a:r>
          </a:p>
        </p:txBody>
      </p:sp>
      <p:sp>
        <p:nvSpPr>
          <p:cNvPr id="59404" name="Text Box 14"/>
          <p:cNvSpPr txBox="1">
            <a:spLocks noChangeArrowheads="1"/>
          </p:cNvSpPr>
          <p:nvPr/>
        </p:nvSpPr>
        <p:spPr bwMode="auto">
          <a:xfrm>
            <a:off x="4114800" y="6172201"/>
            <a:ext cx="10814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    Platelet</a:t>
            </a:r>
          </a:p>
          <a:p>
            <a:r>
              <a:rPr lang="en-US" sz="1400"/>
              <a:t>Concentrate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438400" y="4724400"/>
            <a:ext cx="4343400" cy="304800"/>
            <a:chOff x="1536" y="2976"/>
            <a:chExt cx="2736" cy="192"/>
          </a:xfrm>
        </p:grpSpPr>
        <p:sp>
          <p:nvSpPr>
            <p:cNvPr id="59450" name="Line 16"/>
            <p:cNvSpPr>
              <a:spLocks noChangeShapeType="1"/>
            </p:cNvSpPr>
            <p:nvPr/>
          </p:nvSpPr>
          <p:spPr bwMode="auto">
            <a:xfrm>
              <a:off x="1536" y="2976"/>
              <a:ext cx="27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51" name="Line 17"/>
            <p:cNvSpPr>
              <a:spLocks noChangeShapeType="1"/>
            </p:cNvSpPr>
            <p:nvPr/>
          </p:nvSpPr>
          <p:spPr bwMode="auto">
            <a:xfrm>
              <a:off x="4272" y="297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52" name="Line 18"/>
            <p:cNvSpPr>
              <a:spLocks noChangeShapeType="1"/>
            </p:cNvSpPr>
            <p:nvPr/>
          </p:nvSpPr>
          <p:spPr bwMode="auto">
            <a:xfrm>
              <a:off x="2928" y="297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53" name="Line 19"/>
            <p:cNvSpPr>
              <a:spLocks noChangeShapeType="1"/>
            </p:cNvSpPr>
            <p:nvPr/>
          </p:nvSpPr>
          <p:spPr bwMode="auto">
            <a:xfrm>
              <a:off x="1536" y="297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362200" y="1905000"/>
            <a:ext cx="4343400" cy="304800"/>
            <a:chOff x="1536" y="2976"/>
            <a:chExt cx="2736" cy="192"/>
          </a:xfrm>
        </p:grpSpPr>
        <p:sp>
          <p:nvSpPr>
            <p:cNvPr id="59446" name="Line 21"/>
            <p:cNvSpPr>
              <a:spLocks noChangeShapeType="1"/>
            </p:cNvSpPr>
            <p:nvPr/>
          </p:nvSpPr>
          <p:spPr bwMode="auto">
            <a:xfrm>
              <a:off x="1536" y="2976"/>
              <a:ext cx="27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47" name="Line 22"/>
            <p:cNvSpPr>
              <a:spLocks noChangeShapeType="1"/>
            </p:cNvSpPr>
            <p:nvPr/>
          </p:nvSpPr>
          <p:spPr bwMode="auto">
            <a:xfrm>
              <a:off x="4272" y="297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48" name="Line 23"/>
            <p:cNvSpPr>
              <a:spLocks noChangeShapeType="1"/>
            </p:cNvSpPr>
            <p:nvPr/>
          </p:nvSpPr>
          <p:spPr bwMode="auto">
            <a:xfrm>
              <a:off x="2928" y="297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49" name="Line 24"/>
            <p:cNvSpPr>
              <a:spLocks noChangeShapeType="1"/>
            </p:cNvSpPr>
            <p:nvPr/>
          </p:nvSpPr>
          <p:spPr bwMode="auto">
            <a:xfrm>
              <a:off x="1536" y="297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07" name="Line 25"/>
          <p:cNvSpPr>
            <a:spLocks noChangeShapeType="1"/>
          </p:cNvSpPr>
          <p:nvPr/>
        </p:nvSpPr>
        <p:spPr bwMode="auto">
          <a:xfrm>
            <a:off x="4648200" y="40386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8" name="Text Box 26"/>
          <p:cNvSpPr txBox="1">
            <a:spLocks noChangeArrowheads="1"/>
          </p:cNvSpPr>
          <p:nvPr/>
        </p:nvSpPr>
        <p:spPr bwMode="auto">
          <a:xfrm>
            <a:off x="1965678" y="3592513"/>
            <a:ext cx="6287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 RBC’s</a:t>
            </a:r>
          </a:p>
          <a:p>
            <a:endParaRPr lang="en-US"/>
          </a:p>
        </p:txBody>
      </p:sp>
      <p:sp>
        <p:nvSpPr>
          <p:cNvPr id="59409" name="Text Box 27"/>
          <p:cNvSpPr txBox="1">
            <a:spLocks noChangeArrowheads="1"/>
          </p:cNvSpPr>
          <p:nvPr/>
        </p:nvSpPr>
        <p:spPr bwMode="auto">
          <a:xfrm>
            <a:off x="6400800" y="6248401"/>
            <a:ext cx="7056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Plasma</a:t>
            </a:r>
          </a:p>
        </p:txBody>
      </p:sp>
      <p:sp>
        <p:nvSpPr>
          <p:cNvPr id="59410" name="AutoShape 28"/>
          <p:cNvSpPr>
            <a:spLocks noChangeArrowheads="1"/>
          </p:cNvSpPr>
          <p:nvPr/>
        </p:nvSpPr>
        <p:spPr bwMode="auto">
          <a:xfrm>
            <a:off x="1752600" y="2590800"/>
            <a:ext cx="1219200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11" name="AutoShape 31"/>
          <p:cNvSpPr>
            <a:spLocks noChangeArrowheads="1"/>
          </p:cNvSpPr>
          <p:nvPr/>
        </p:nvSpPr>
        <p:spPr bwMode="auto">
          <a:xfrm>
            <a:off x="1828800" y="5562600"/>
            <a:ext cx="1219200" cy="7620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12" name="AutoShape 32"/>
          <p:cNvSpPr>
            <a:spLocks noChangeArrowheads="1"/>
          </p:cNvSpPr>
          <p:nvPr/>
        </p:nvSpPr>
        <p:spPr bwMode="auto">
          <a:xfrm>
            <a:off x="4114800" y="2362200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13" name="AutoShape 33"/>
          <p:cNvSpPr>
            <a:spLocks noChangeArrowheads="1"/>
          </p:cNvSpPr>
          <p:nvPr/>
        </p:nvSpPr>
        <p:spPr bwMode="auto">
          <a:xfrm>
            <a:off x="6248400" y="5257800"/>
            <a:ext cx="990600" cy="914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14" name="Text Box 34"/>
          <p:cNvSpPr txBox="1">
            <a:spLocks noChangeArrowheads="1"/>
          </p:cNvSpPr>
          <p:nvPr/>
        </p:nvSpPr>
        <p:spPr bwMode="auto">
          <a:xfrm>
            <a:off x="4937478" y="40005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59415" name="Text Box 35"/>
          <p:cNvSpPr txBox="1">
            <a:spLocks noChangeArrowheads="1"/>
          </p:cNvSpPr>
          <p:nvPr/>
        </p:nvSpPr>
        <p:spPr bwMode="auto">
          <a:xfrm>
            <a:off x="4861278" y="3927476"/>
            <a:ext cx="867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Second</a:t>
            </a:r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4191000" y="2819400"/>
            <a:ext cx="838200" cy="457200"/>
            <a:chOff x="2640" y="3552"/>
            <a:chExt cx="528" cy="288"/>
          </a:xfrm>
        </p:grpSpPr>
        <p:sp>
          <p:nvSpPr>
            <p:cNvPr id="59432" name="Oval 37"/>
            <p:cNvSpPr>
              <a:spLocks noChangeArrowheads="1"/>
            </p:cNvSpPr>
            <p:nvPr/>
          </p:nvSpPr>
          <p:spPr bwMode="auto">
            <a:xfrm>
              <a:off x="2784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3" name="Oval 38"/>
            <p:cNvSpPr>
              <a:spLocks noChangeArrowheads="1"/>
            </p:cNvSpPr>
            <p:nvPr/>
          </p:nvSpPr>
          <p:spPr bwMode="auto">
            <a:xfrm>
              <a:off x="2688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4" name="Oval 39"/>
            <p:cNvSpPr>
              <a:spLocks noChangeArrowheads="1"/>
            </p:cNvSpPr>
            <p:nvPr/>
          </p:nvSpPr>
          <p:spPr bwMode="auto">
            <a:xfrm>
              <a:off x="2784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5" name="Oval 40"/>
            <p:cNvSpPr>
              <a:spLocks noChangeArrowheads="1"/>
            </p:cNvSpPr>
            <p:nvPr/>
          </p:nvSpPr>
          <p:spPr bwMode="auto">
            <a:xfrm>
              <a:off x="2880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6" name="Oval 41"/>
            <p:cNvSpPr>
              <a:spLocks noChangeArrowheads="1"/>
            </p:cNvSpPr>
            <p:nvPr/>
          </p:nvSpPr>
          <p:spPr bwMode="auto">
            <a:xfrm>
              <a:off x="2880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7" name="Oval 42"/>
            <p:cNvSpPr>
              <a:spLocks noChangeArrowheads="1"/>
            </p:cNvSpPr>
            <p:nvPr/>
          </p:nvSpPr>
          <p:spPr bwMode="auto">
            <a:xfrm>
              <a:off x="3072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8" name="Oval 43"/>
            <p:cNvSpPr>
              <a:spLocks noChangeArrowheads="1"/>
            </p:cNvSpPr>
            <p:nvPr/>
          </p:nvSpPr>
          <p:spPr bwMode="auto">
            <a:xfrm>
              <a:off x="2976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9" name="Oval 44"/>
            <p:cNvSpPr>
              <a:spLocks noChangeArrowheads="1"/>
            </p:cNvSpPr>
            <p:nvPr/>
          </p:nvSpPr>
          <p:spPr bwMode="auto">
            <a:xfrm>
              <a:off x="2976" y="3696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0" name="Oval 45"/>
            <p:cNvSpPr>
              <a:spLocks noChangeArrowheads="1"/>
            </p:cNvSpPr>
            <p:nvPr/>
          </p:nvSpPr>
          <p:spPr bwMode="auto">
            <a:xfrm>
              <a:off x="2976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1" name="Oval 46"/>
            <p:cNvSpPr>
              <a:spLocks noChangeArrowheads="1"/>
            </p:cNvSpPr>
            <p:nvPr/>
          </p:nvSpPr>
          <p:spPr bwMode="auto">
            <a:xfrm>
              <a:off x="3072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2" name="Oval 47"/>
            <p:cNvSpPr>
              <a:spLocks noChangeArrowheads="1"/>
            </p:cNvSpPr>
            <p:nvPr/>
          </p:nvSpPr>
          <p:spPr bwMode="auto">
            <a:xfrm>
              <a:off x="2640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3" name="Oval 48"/>
            <p:cNvSpPr>
              <a:spLocks noChangeArrowheads="1"/>
            </p:cNvSpPr>
            <p:nvPr/>
          </p:nvSpPr>
          <p:spPr bwMode="auto">
            <a:xfrm>
              <a:off x="2880" y="3600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4" name="Oval 49"/>
            <p:cNvSpPr>
              <a:spLocks noChangeArrowheads="1"/>
            </p:cNvSpPr>
            <p:nvPr/>
          </p:nvSpPr>
          <p:spPr bwMode="auto">
            <a:xfrm>
              <a:off x="3024" y="3552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5" name="Oval 50"/>
            <p:cNvSpPr>
              <a:spLocks noChangeArrowheads="1"/>
            </p:cNvSpPr>
            <p:nvPr/>
          </p:nvSpPr>
          <p:spPr bwMode="auto">
            <a:xfrm>
              <a:off x="2784" y="3600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4191000" y="5638800"/>
            <a:ext cx="838200" cy="457200"/>
            <a:chOff x="2640" y="3552"/>
            <a:chExt cx="528" cy="288"/>
          </a:xfrm>
        </p:grpSpPr>
        <p:sp>
          <p:nvSpPr>
            <p:cNvPr id="59418" name="Oval 52"/>
            <p:cNvSpPr>
              <a:spLocks noChangeArrowheads="1"/>
            </p:cNvSpPr>
            <p:nvPr/>
          </p:nvSpPr>
          <p:spPr bwMode="auto">
            <a:xfrm>
              <a:off x="2784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9" name="Oval 53"/>
            <p:cNvSpPr>
              <a:spLocks noChangeArrowheads="1"/>
            </p:cNvSpPr>
            <p:nvPr/>
          </p:nvSpPr>
          <p:spPr bwMode="auto">
            <a:xfrm>
              <a:off x="2688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0" name="Oval 54"/>
            <p:cNvSpPr>
              <a:spLocks noChangeArrowheads="1"/>
            </p:cNvSpPr>
            <p:nvPr/>
          </p:nvSpPr>
          <p:spPr bwMode="auto">
            <a:xfrm>
              <a:off x="2784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1" name="Oval 55"/>
            <p:cNvSpPr>
              <a:spLocks noChangeArrowheads="1"/>
            </p:cNvSpPr>
            <p:nvPr/>
          </p:nvSpPr>
          <p:spPr bwMode="auto">
            <a:xfrm>
              <a:off x="2880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2" name="Oval 56"/>
            <p:cNvSpPr>
              <a:spLocks noChangeArrowheads="1"/>
            </p:cNvSpPr>
            <p:nvPr/>
          </p:nvSpPr>
          <p:spPr bwMode="auto">
            <a:xfrm>
              <a:off x="2880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3" name="Oval 57"/>
            <p:cNvSpPr>
              <a:spLocks noChangeArrowheads="1"/>
            </p:cNvSpPr>
            <p:nvPr/>
          </p:nvSpPr>
          <p:spPr bwMode="auto">
            <a:xfrm>
              <a:off x="3072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4" name="Oval 58"/>
            <p:cNvSpPr>
              <a:spLocks noChangeArrowheads="1"/>
            </p:cNvSpPr>
            <p:nvPr/>
          </p:nvSpPr>
          <p:spPr bwMode="auto">
            <a:xfrm>
              <a:off x="2976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5" name="Oval 59"/>
            <p:cNvSpPr>
              <a:spLocks noChangeArrowheads="1"/>
            </p:cNvSpPr>
            <p:nvPr/>
          </p:nvSpPr>
          <p:spPr bwMode="auto">
            <a:xfrm>
              <a:off x="2976" y="3696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6" name="Oval 60"/>
            <p:cNvSpPr>
              <a:spLocks noChangeArrowheads="1"/>
            </p:cNvSpPr>
            <p:nvPr/>
          </p:nvSpPr>
          <p:spPr bwMode="auto">
            <a:xfrm>
              <a:off x="2976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7" name="Oval 61"/>
            <p:cNvSpPr>
              <a:spLocks noChangeArrowheads="1"/>
            </p:cNvSpPr>
            <p:nvPr/>
          </p:nvSpPr>
          <p:spPr bwMode="auto">
            <a:xfrm>
              <a:off x="3072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8" name="Oval 62"/>
            <p:cNvSpPr>
              <a:spLocks noChangeArrowheads="1"/>
            </p:cNvSpPr>
            <p:nvPr/>
          </p:nvSpPr>
          <p:spPr bwMode="auto">
            <a:xfrm>
              <a:off x="2640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9" name="Oval 63"/>
            <p:cNvSpPr>
              <a:spLocks noChangeArrowheads="1"/>
            </p:cNvSpPr>
            <p:nvPr/>
          </p:nvSpPr>
          <p:spPr bwMode="auto">
            <a:xfrm>
              <a:off x="2880" y="3600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0" name="Oval 64"/>
            <p:cNvSpPr>
              <a:spLocks noChangeArrowheads="1"/>
            </p:cNvSpPr>
            <p:nvPr/>
          </p:nvSpPr>
          <p:spPr bwMode="auto">
            <a:xfrm>
              <a:off x="3024" y="3552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1" name="Oval 65"/>
            <p:cNvSpPr>
              <a:spLocks noChangeArrowheads="1"/>
            </p:cNvSpPr>
            <p:nvPr/>
          </p:nvSpPr>
          <p:spPr bwMode="auto">
            <a:xfrm>
              <a:off x="2784" y="3600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/>
              <a:t>Antigen: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/>
              <a:t> a </a:t>
            </a:r>
            <a:r>
              <a:rPr lang="en-US" dirty="0" smtClean="0"/>
              <a:t>foreign substance that can elicit an immune (antibody) response. 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/>
              <a:t>Antibodies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/>
              <a:t> </a:t>
            </a:r>
            <a:r>
              <a:rPr lang="en-US" dirty="0" smtClean="0"/>
              <a:t>specific immunoglobulin’s produced in response to an  antigenic challenge.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Two major antigen systems on the red blood cell are the ABO   system   and the Rhesus (</a:t>
            </a:r>
            <a:r>
              <a:rPr lang="en-US" dirty="0" err="1" smtClean="0"/>
              <a:t>Rh</a:t>
            </a:r>
            <a:r>
              <a:rPr lang="en-US" dirty="0" smtClean="0"/>
              <a:t>) system.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Group A individuals have the A antigen present on their red  blood cells.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Group B individuals have the B antigen present on their red  blood cells.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Group AB individuals have antigens A and B present on  their red blood cells.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Group O have neither antigens A nor B present on their red blood cells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Normal healthy individuals make antibodies against the A and B antigen 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The antibodies are found in the individual’s plasma and are referred to as naturally occurring.</a:t>
            </a:r>
          </a:p>
          <a:p>
            <a:pPr>
              <a:buNone/>
            </a:pPr>
            <a:r>
              <a:rPr lang="en-US" dirty="0" smtClean="0"/>
              <a:t>     Group A individuals have anti B antibodies</a:t>
            </a:r>
          </a:p>
          <a:p>
            <a:pPr>
              <a:buNone/>
            </a:pPr>
            <a:r>
              <a:rPr lang="en-US" dirty="0" smtClean="0"/>
              <a:t>     Group B individuals have anti A antibodies</a:t>
            </a:r>
          </a:p>
          <a:p>
            <a:pPr>
              <a:buNone/>
            </a:pPr>
            <a:r>
              <a:rPr lang="en-US" dirty="0" smtClean="0"/>
              <a:t>     Group O individuals have anti A and anti B antibodies</a:t>
            </a:r>
          </a:p>
          <a:p>
            <a:pPr>
              <a:buNone/>
            </a:pPr>
            <a:r>
              <a:rPr lang="en-US" dirty="0" smtClean="0"/>
              <a:t>    Group AB individuals have no antibodies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The </a:t>
            </a:r>
            <a:r>
              <a:rPr lang="en-US" dirty="0" err="1" smtClean="0"/>
              <a:t>Rh</a:t>
            </a:r>
            <a:r>
              <a:rPr lang="en-US" dirty="0" smtClean="0"/>
              <a:t> system encompasses multiple antigens. </a:t>
            </a:r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Rh</a:t>
            </a:r>
            <a:r>
              <a:rPr lang="en-US" dirty="0" smtClean="0"/>
              <a:t> (D) negative indicates that the </a:t>
            </a:r>
            <a:r>
              <a:rPr lang="en-US" dirty="0" err="1" smtClean="0"/>
              <a:t>Rh</a:t>
            </a:r>
            <a:r>
              <a:rPr lang="en-US" dirty="0" smtClean="0"/>
              <a:t> (D) antigen is not present on the red cell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Universal Blood  </a:t>
            </a:r>
          </a:p>
          <a:p>
            <a:pPr>
              <a:buNone/>
            </a:pPr>
            <a:r>
              <a:rPr lang="en-US" dirty="0" smtClean="0"/>
              <a:t> Blood group O is considered the universal donor for red cells because it lacks the A and B antigen. 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Group O </a:t>
            </a:r>
            <a:r>
              <a:rPr lang="en-US" dirty="0" err="1" smtClean="0"/>
              <a:t>Rh</a:t>
            </a:r>
            <a:r>
              <a:rPr lang="en-US" dirty="0" smtClean="0"/>
              <a:t> negative can be considered for recipients of all blood groups.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Blood group AB is considered the universal donor for platelets,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Blood Groups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>
          <a:xfrm>
            <a:off x="948267" y="1600200"/>
            <a:ext cx="7772400" cy="3352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		</a:t>
            </a:r>
            <a:r>
              <a:rPr lang="en-US" sz="2000" dirty="0" smtClean="0"/>
              <a:t>Antigen on	 Plasma 		    </a:t>
            </a:r>
            <a:r>
              <a:rPr lang="en-US" sz="2000" u="sng" dirty="0" smtClean="0"/>
              <a:t>Incidence</a:t>
            </a:r>
            <a:endParaRPr lang="en-US" sz="2000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u="sng" dirty="0" smtClean="0"/>
              <a:t>Blood Group</a:t>
            </a:r>
            <a:r>
              <a:rPr lang="en-US" sz="2000" dirty="0" smtClean="0"/>
              <a:t>   </a:t>
            </a:r>
            <a:r>
              <a:rPr lang="en-US" sz="2000" dirty="0" smtClean="0"/>
              <a:t> </a:t>
            </a:r>
            <a:r>
              <a:rPr lang="en-US" sz="2000" u="sng" dirty="0" smtClean="0"/>
              <a:t>erythrocyte      Antibodies</a:t>
            </a:r>
            <a:r>
              <a:rPr lang="en-US" sz="2000" u="sng" dirty="0" smtClean="0"/>
              <a:t>         </a:t>
            </a:r>
            <a:r>
              <a:rPr lang="en-US" sz="2000" u="sng" dirty="0" smtClean="0"/>
              <a:t>White</a:t>
            </a:r>
            <a:r>
              <a:rPr lang="en-US" sz="2000" u="sng" dirty="0" smtClean="0"/>
              <a:t>	African-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 smtClean="0"/>
              <a:t>								</a:t>
            </a:r>
            <a:endParaRPr lang="en-US" sz="2000" u="sng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 smtClean="0"/>
              <a:t>A			</a:t>
            </a:r>
            <a:r>
              <a:rPr lang="en-US" sz="2000" dirty="0" err="1" smtClean="0"/>
              <a:t>A</a:t>
            </a:r>
            <a:r>
              <a:rPr lang="en-US" sz="2000" dirty="0" smtClean="0"/>
              <a:t>		Anti-B		40%	27%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 smtClean="0"/>
              <a:t>B			</a:t>
            </a:r>
            <a:r>
              <a:rPr lang="en-US" sz="2000" dirty="0" err="1" smtClean="0"/>
              <a:t>B</a:t>
            </a:r>
            <a:r>
              <a:rPr lang="en-US" sz="2000" dirty="0" smtClean="0"/>
              <a:t>		Anti-A		11	20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 smtClean="0"/>
              <a:t>AB		             </a:t>
            </a:r>
            <a:r>
              <a:rPr lang="en-US" sz="2000" dirty="0" err="1" smtClean="0"/>
              <a:t>AB</a:t>
            </a:r>
            <a:r>
              <a:rPr lang="en-US" sz="2000" dirty="0" smtClean="0"/>
              <a:t>		None		4	4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 smtClean="0"/>
              <a:t>O			None		Anti-A		45	49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 smtClean="0"/>
              <a:t>					Anti-B				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 err="1" smtClean="0"/>
              <a:t>Rh</a:t>
            </a:r>
            <a:r>
              <a:rPr lang="en-US" sz="2000" dirty="0" smtClean="0"/>
              <a:t>			</a:t>
            </a:r>
            <a:r>
              <a:rPr lang="en-US" sz="2000" dirty="0" err="1" smtClean="0"/>
              <a:t>Rh</a:t>
            </a:r>
            <a:r>
              <a:rPr lang="en-US" sz="2000" dirty="0" smtClean="0"/>
              <a:t>				42	17</a:t>
            </a:r>
            <a:endParaRPr lang="en-US" sz="20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0" y="0"/>
            <a:ext cx="6934200" cy="838200"/>
          </a:xfrm>
        </p:spPr>
        <p:txBody>
          <a:bodyPr/>
          <a:lstStyle/>
          <a:p>
            <a:pPr>
              <a:defRPr/>
            </a:pPr>
            <a:r>
              <a:rPr lang="en-US" b="1" smtClean="0"/>
              <a:t>Cross Match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>
          <a:xfrm>
            <a:off x="677334" y="1066800"/>
            <a:ext cx="7628467" cy="41910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1"/>
              </a:buClr>
              <a:buSzTx/>
              <a:buFont typeface="Wingdings" pitchFamily="2" charset="2"/>
              <a:buChar char="q"/>
              <a:defRPr/>
            </a:pPr>
            <a:r>
              <a:rPr lang="en-US" sz="2800" dirty="0" smtClean="0"/>
              <a:t>Major:</a:t>
            </a:r>
          </a:p>
          <a:p>
            <a:pPr lvl="1">
              <a:buClrTx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-</a:t>
            </a:r>
            <a:r>
              <a:rPr lang="en-US" sz="2400" dirty="0" smtClean="0"/>
              <a:t>  </a:t>
            </a:r>
            <a:r>
              <a:rPr lang="en-US" sz="2400" b="1" dirty="0" smtClean="0">
                <a:solidFill>
                  <a:schemeClr val="tx2"/>
                </a:solidFill>
              </a:rPr>
              <a:t>Donor’s erythrocytes incubated with recipients plasma</a:t>
            </a:r>
          </a:p>
          <a:p>
            <a:pPr>
              <a:buSzTx/>
              <a:buFont typeface="Wingdings" pitchFamily="2" charset="2"/>
              <a:buChar char="q"/>
              <a:defRPr/>
            </a:pPr>
            <a:r>
              <a:rPr lang="en-US" sz="2800" dirty="0" smtClean="0"/>
              <a:t>Minor:</a:t>
            </a:r>
          </a:p>
          <a:p>
            <a:pPr lvl="1">
              <a:buClrTx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-</a:t>
            </a:r>
            <a:r>
              <a:rPr lang="en-US" sz="2400" dirty="0" smtClean="0"/>
              <a:t>  Donor’s plasma incubated with recipients erythrocytes</a:t>
            </a:r>
          </a:p>
          <a:p>
            <a:pPr>
              <a:buSzTx/>
              <a:buFont typeface="Wingdings" pitchFamily="2" charset="2"/>
              <a:buChar char="q"/>
              <a:defRPr/>
            </a:pPr>
            <a:r>
              <a:rPr lang="en-US" sz="2800" dirty="0" smtClean="0"/>
              <a:t>Agglutination:</a:t>
            </a:r>
          </a:p>
          <a:p>
            <a:pPr lvl="1">
              <a:buClrTx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-</a:t>
            </a:r>
            <a:r>
              <a:rPr lang="en-US" sz="2400" dirty="0" smtClean="0"/>
              <a:t>  Occurs if either is incompatible</a:t>
            </a:r>
          </a:p>
          <a:p>
            <a:pPr>
              <a:buSzTx/>
              <a:buFont typeface="Wingdings" pitchFamily="2" charset="2"/>
              <a:buChar char="q"/>
              <a:defRPr/>
            </a:pPr>
            <a:r>
              <a:rPr lang="en-US" sz="2800" dirty="0" smtClean="0"/>
              <a:t>Type Specific:</a:t>
            </a:r>
          </a:p>
          <a:p>
            <a:pPr lvl="1">
              <a:buClrTx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-</a:t>
            </a:r>
            <a:r>
              <a:rPr lang="en-US" sz="2400" dirty="0" smtClean="0"/>
              <a:t>  Only ABO-</a:t>
            </a:r>
            <a:r>
              <a:rPr lang="en-US" sz="2400" dirty="0" err="1" smtClean="0"/>
              <a:t>Rh</a:t>
            </a:r>
            <a:r>
              <a:rPr lang="en-US" sz="2400" dirty="0" smtClean="0"/>
              <a:t> determined; chance of hemolytic reaction is 1:1000 with TS blood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Indication of blood transfusion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Blood groups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Blood component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Blood transfusion complication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    treatment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Alternatives to Blood Products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Type and Screen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3581400"/>
          </a:xfrm>
        </p:spPr>
        <p:txBody>
          <a:bodyPr>
            <a:normAutofit lnSpcReduction="10000"/>
          </a:bodyPr>
          <a:lstStyle/>
          <a:p>
            <a:pPr>
              <a:buSzTx/>
              <a:buFont typeface="Wingdings" pitchFamily="2" charset="2"/>
              <a:buChar char="q"/>
              <a:defRPr/>
            </a:pPr>
            <a:r>
              <a:rPr lang="en-US" dirty="0" smtClean="0"/>
              <a:t>Donated blood that has been tested for ABO/</a:t>
            </a:r>
            <a:r>
              <a:rPr lang="en-US" dirty="0" err="1" smtClean="0"/>
              <a:t>Rh</a:t>
            </a:r>
            <a:r>
              <a:rPr lang="en-US" dirty="0" smtClean="0"/>
              <a:t> antigens and screened for common antibodies</a:t>
            </a:r>
          </a:p>
          <a:p>
            <a:pPr>
              <a:buSzTx/>
              <a:buFont typeface="Wingdings" pitchFamily="2" charset="2"/>
              <a:buChar char="q"/>
              <a:defRPr/>
            </a:pPr>
            <a:r>
              <a:rPr lang="en-US" dirty="0" smtClean="0"/>
              <a:t> (not mixed with recipient blood).</a:t>
            </a:r>
          </a:p>
          <a:p>
            <a:pPr lvl="1">
              <a:buClrTx/>
              <a:buSzTx/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- </a:t>
            </a:r>
            <a:r>
              <a:rPr lang="en-US" dirty="0" smtClean="0"/>
              <a:t> Used when usage of blood is unlikely, but needs to be available (hysterectomy).</a:t>
            </a:r>
          </a:p>
          <a:p>
            <a:pPr lvl="1">
              <a:buClrTx/>
              <a:buSzTx/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-</a:t>
            </a:r>
            <a:r>
              <a:rPr lang="en-US" dirty="0" smtClean="0"/>
              <a:t>  Allows blood to available for other patients.</a:t>
            </a:r>
          </a:p>
          <a:p>
            <a:pPr lvl="1">
              <a:buClrTx/>
              <a:buSzTx/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-</a:t>
            </a:r>
            <a:r>
              <a:rPr lang="en-US" dirty="0" smtClean="0"/>
              <a:t>  Chance of hemolytic reaction: 1:10,000.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/>
              <a:t>packed red blood cells (PRBC’s)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/>
              <a:t>platelet concentrate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/>
              <a:t>fresh frozen plasma (contains all clotting factors)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/>
              <a:t>cryoprecipitate (contains factors VIII and fibrinogen; used in Von </a:t>
            </a:r>
            <a:r>
              <a:rPr lang="en-US" sz="2400" dirty="0" err="1" smtClean="0"/>
              <a:t>Willebrand’s</a:t>
            </a:r>
            <a:r>
              <a:rPr lang="en-US" sz="2400" dirty="0" smtClean="0"/>
              <a:t> disease)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/>
              <a:t>albumin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/>
              <a:t>plasma protein fraction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/>
              <a:t>leukocyte poor blood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/>
              <a:t>factor VIII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/>
              <a:t>antibody concentrates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b="1" smtClean="0"/>
              <a:t>Packed Red Blood Cells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>
          <a:xfrm>
            <a:off x="677333" y="2420938"/>
            <a:ext cx="7772400" cy="2989262"/>
          </a:xfrm>
        </p:spPr>
        <p:txBody>
          <a:bodyPr/>
          <a:lstStyle/>
          <a:p>
            <a:pPr>
              <a:buSzTx/>
              <a:buFontTx/>
              <a:buChar char="•"/>
              <a:defRPr/>
            </a:pPr>
            <a:r>
              <a:rPr lang="en-US" dirty="0" smtClean="0"/>
              <a:t>1 unit = 250 ml.  </a:t>
            </a:r>
            <a:r>
              <a:rPr lang="en-US" dirty="0" err="1" smtClean="0"/>
              <a:t>Hct</a:t>
            </a:r>
            <a:r>
              <a:rPr lang="en-US" dirty="0" smtClean="0"/>
              <a:t>. = 70-80%.</a:t>
            </a:r>
          </a:p>
          <a:p>
            <a:pPr>
              <a:buSzTx/>
              <a:buFontTx/>
              <a:buChar char="•"/>
              <a:defRPr/>
            </a:pPr>
            <a:r>
              <a:rPr lang="en-US" dirty="0" smtClean="0"/>
              <a:t>1 unit </a:t>
            </a:r>
            <a:r>
              <a:rPr lang="en-US" dirty="0" err="1" smtClean="0"/>
              <a:t>pRBC’s</a:t>
            </a:r>
            <a:r>
              <a:rPr lang="en-US" dirty="0" smtClean="0"/>
              <a:t> raises </a:t>
            </a:r>
            <a:r>
              <a:rPr lang="en-US" dirty="0" err="1" smtClean="0"/>
              <a:t>Hgb</a:t>
            </a:r>
            <a:r>
              <a:rPr lang="en-US" dirty="0" smtClean="0"/>
              <a:t> 1 gm/</a:t>
            </a:r>
            <a:r>
              <a:rPr lang="en-US" dirty="0" err="1" smtClean="0"/>
              <a:t>dL</a:t>
            </a:r>
            <a:r>
              <a:rPr lang="en-US" dirty="0" smtClean="0"/>
              <a:t>.</a:t>
            </a:r>
          </a:p>
          <a:p>
            <a:pPr>
              <a:buSzTx/>
              <a:buFontTx/>
              <a:buChar char="•"/>
              <a:defRPr/>
            </a:pPr>
            <a:r>
              <a:rPr lang="en-US" dirty="0" smtClean="0"/>
              <a:t>Mixed with saline:  LR (lactate ringer ) has Calcium which may cause clotting if mixed with PRBC’s.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b="1" dirty="0"/>
              <a:t>RBC Transfusions</a:t>
            </a:r>
            <a:br>
              <a:rPr lang="en-US" sz="3600" b="1" dirty="0"/>
            </a:br>
            <a:r>
              <a:rPr lang="en-US" sz="3200" b="1" dirty="0"/>
              <a:t>Administration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400" dirty="0"/>
              <a:t>Dose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000" dirty="0"/>
              <a:t>Usual dose of 10 cc/kg infused over 2-4 hours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000" dirty="0"/>
              <a:t>Maximum dose 15-20 cc/kg can be given to </a:t>
            </a:r>
            <a:r>
              <a:rPr lang="en-US" sz="2000" dirty="0" err="1"/>
              <a:t>hemodynamically</a:t>
            </a:r>
            <a:r>
              <a:rPr lang="en-US" sz="2000" dirty="0"/>
              <a:t> stable patient 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400" dirty="0"/>
              <a:t>Procedure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000" dirty="0"/>
              <a:t>May need Premedication (Tylenol and/or Benadryl)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000" dirty="0"/>
              <a:t>Filter use—routinely </a:t>
            </a:r>
            <a:r>
              <a:rPr lang="en-US" sz="2000" dirty="0" err="1"/>
              <a:t>leukodepleted</a:t>
            </a:r>
            <a:endParaRPr lang="en-US" sz="2000" dirty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000" dirty="0"/>
              <a:t>Monitoring—VS q 15 minutes, clinical status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000" dirty="0"/>
              <a:t>Do NOT mix with medications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400" dirty="0"/>
              <a:t>Complications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000" dirty="0"/>
              <a:t>Rapid infusion may result in Pulmonary edema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000" dirty="0"/>
              <a:t>Transfusion Reaction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Platelet Concentrate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/>
              <a:t>Storage</a:t>
            </a:r>
          </a:p>
          <a:p>
            <a:pPr lvl="1">
              <a:defRPr/>
            </a:pPr>
            <a:r>
              <a:rPr lang="en-US" sz="2000"/>
              <a:t>Up to 5 days at 20-24</a:t>
            </a:r>
            <a:r>
              <a:rPr lang="en-US" sz="2000">
                <a:cs typeface="Times New Roman" pitchFamily="18" charset="0"/>
              </a:rPr>
              <a:t>°</a:t>
            </a:r>
            <a:endParaRPr lang="en-US" sz="2000"/>
          </a:p>
          <a:p>
            <a:pPr>
              <a:defRPr/>
            </a:pPr>
            <a:r>
              <a:rPr lang="en-US" sz="2800"/>
              <a:t>Indications</a:t>
            </a:r>
          </a:p>
          <a:p>
            <a:pPr lvl="1">
              <a:defRPr/>
            </a:pPr>
            <a:r>
              <a:rPr lang="en-US" sz="2000"/>
              <a:t>Thrombocytopenia, Plt &lt;15,000</a:t>
            </a:r>
          </a:p>
          <a:p>
            <a:pPr lvl="1">
              <a:defRPr/>
            </a:pPr>
            <a:r>
              <a:rPr lang="en-US" sz="2000"/>
              <a:t>Bleeding and Plt &lt;50,000</a:t>
            </a:r>
          </a:p>
          <a:p>
            <a:pPr lvl="1">
              <a:defRPr/>
            </a:pPr>
            <a:r>
              <a:rPr lang="en-US" sz="2000"/>
              <a:t>Invasive procedure and Plt &lt;50,000</a:t>
            </a:r>
          </a:p>
          <a:p>
            <a:pPr>
              <a:defRPr/>
            </a:pPr>
            <a:r>
              <a:rPr lang="en-US" sz="2800"/>
              <a:t>Considerations</a:t>
            </a:r>
          </a:p>
          <a:p>
            <a:pPr lvl="1">
              <a:defRPr/>
            </a:pPr>
            <a:r>
              <a:rPr lang="en-US" sz="2000"/>
              <a:t>Contain Leukocytes and cytokines</a:t>
            </a:r>
          </a:p>
          <a:p>
            <a:pPr lvl="1">
              <a:defRPr/>
            </a:pPr>
            <a:r>
              <a:rPr lang="en-US" sz="2000"/>
              <a:t>1 unit/10 kg of body weight increases Plt count by 50,000</a:t>
            </a:r>
          </a:p>
          <a:p>
            <a:pPr lvl="1">
              <a:defRPr/>
            </a:pPr>
            <a:r>
              <a:rPr lang="en-US" sz="2000"/>
              <a:t>Donor and Recipient must be ABO identical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Plasma and FFP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400" dirty="0"/>
              <a:t>Contents—Coagulation Factors (1 unit/ml)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400" dirty="0"/>
              <a:t>Storage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000" dirty="0"/>
              <a:t>FFP--12 months at –18 degrees or colder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400" dirty="0"/>
              <a:t>Indications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000" dirty="0"/>
              <a:t>Coagulation Factor deficiency, fibrinogen replacement, DIC, liver disease, exchange transfusion, massive transfusion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400" dirty="0"/>
              <a:t>Considerations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000" dirty="0"/>
              <a:t>Plasma should be recipient </a:t>
            </a:r>
            <a:r>
              <a:rPr lang="en-US" sz="2000" dirty="0" smtClean="0"/>
              <a:t>RBC, </a:t>
            </a:r>
            <a:r>
              <a:rPr lang="en-US" sz="2000" dirty="0"/>
              <a:t>ABO compatible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000" dirty="0"/>
              <a:t>In children, should also be </a:t>
            </a:r>
            <a:r>
              <a:rPr lang="en-US" sz="2000" u="sng" dirty="0" err="1"/>
              <a:t>Rh</a:t>
            </a:r>
            <a:r>
              <a:rPr lang="en-US" sz="2000" u="sng" dirty="0"/>
              <a:t> compatible</a:t>
            </a:r>
            <a:endParaRPr lang="en-US" sz="2000" dirty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000" dirty="0"/>
              <a:t>Usual dose is 20 cc/kg to raise coagulation factors approx 20%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Blood transfusion complication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600" dirty="0" smtClean="0"/>
              <a:t>Physical</a:t>
            </a:r>
          </a:p>
          <a:p>
            <a:pPr lvl="1">
              <a:buFont typeface="Wingdings" pitchFamily="2" charset="2"/>
              <a:buChar char="q"/>
            </a:pPr>
            <a:r>
              <a:rPr lang="en-US" sz="1400" dirty="0" smtClean="0"/>
              <a:t>Circulatory overload</a:t>
            </a:r>
          </a:p>
          <a:p>
            <a:pPr lvl="1">
              <a:buFont typeface="Wingdings" pitchFamily="2" charset="2"/>
              <a:buChar char="q"/>
            </a:pPr>
            <a:r>
              <a:rPr lang="en-US" sz="1400" dirty="0" smtClean="0"/>
              <a:t>Embolism (air, micro aggregate)</a:t>
            </a:r>
          </a:p>
          <a:p>
            <a:pPr lvl="1">
              <a:buFont typeface="Wingdings" pitchFamily="2" charset="2"/>
              <a:buChar char="q"/>
            </a:pPr>
            <a:r>
              <a:rPr lang="en-US" sz="1400" dirty="0" smtClean="0"/>
              <a:t>Hypothermia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smtClean="0"/>
              <a:t>Immunological</a:t>
            </a:r>
          </a:p>
          <a:p>
            <a:pPr lvl="1">
              <a:buFont typeface="Wingdings" pitchFamily="2" charset="2"/>
              <a:buChar char="q"/>
            </a:pPr>
            <a:r>
              <a:rPr lang="en-US" sz="1400" dirty="0" err="1" smtClean="0"/>
              <a:t>Pyrogenic</a:t>
            </a:r>
            <a:endParaRPr lang="en-US" sz="1400" dirty="0" smtClean="0"/>
          </a:p>
          <a:p>
            <a:pPr lvl="1">
              <a:buFont typeface="Wingdings" pitchFamily="2" charset="2"/>
              <a:buChar char="q"/>
            </a:pPr>
            <a:r>
              <a:rPr lang="en-US" sz="1400" dirty="0" smtClean="0"/>
              <a:t>Type 1 hypersensitivity</a:t>
            </a:r>
          </a:p>
          <a:p>
            <a:pPr lvl="1">
              <a:buFont typeface="Wingdings" pitchFamily="2" charset="2"/>
              <a:buChar char="q"/>
            </a:pPr>
            <a:r>
              <a:rPr lang="en-US" sz="1400" dirty="0" smtClean="0"/>
              <a:t>Graft versus host reactions</a:t>
            </a:r>
          </a:p>
          <a:p>
            <a:pPr>
              <a:buFont typeface="Wingdings" pitchFamily="2" charset="2"/>
              <a:buChar char="q"/>
            </a:pPr>
            <a:r>
              <a:rPr lang="en-US" sz="1800" dirty="0" smtClean="0"/>
              <a:t>Biochemical</a:t>
            </a:r>
          </a:p>
          <a:p>
            <a:pPr lvl="1">
              <a:buFont typeface="Wingdings" pitchFamily="2" charset="2"/>
              <a:buChar char="q"/>
            </a:pPr>
            <a:r>
              <a:rPr lang="en-US" sz="1400" dirty="0" smtClean="0"/>
              <a:t>Acid base disturbances</a:t>
            </a:r>
          </a:p>
          <a:p>
            <a:pPr lvl="1">
              <a:buFont typeface="Wingdings" pitchFamily="2" charset="2"/>
              <a:buChar char="q"/>
            </a:pPr>
            <a:r>
              <a:rPr lang="en-US" sz="1400" dirty="0" err="1" smtClean="0"/>
              <a:t>Hyperkalaemia</a:t>
            </a:r>
            <a:endParaRPr lang="en-US" sz="1400" dirty="0" smtClean="0"/>
          </a:p>
          <a:p>
            <a:pPr lvl="1">
              <a:buFont typeface="Wingdings" pitchFamily="2" charset="2"/>
              <a:buChar char="q"/>
            </a:pPr>
            <a:r>
              <a:rPr lang="en-US" sz="1400" dirty="0" smtClean="0"/>
              <a:t>Citrate toxicity</a:t>
            </a:r>
          </a:p>
          <a:p>
            <a:pPr lvl="1">
              <a:buFont typeface="Wingdings" pitchFamily="2" charset="2"/>
              <a:buChar char="q"/>
            </a:pPr>
            <a:r>
              <a:rPr lang="en-US" sz="1400" dirty="0" smtClean="0"/>
              <a:t>Impaired oxygen release</a:t>
            </a:r>
          </a:p>
          <a:p>
            <a:pPr>
              <a:buFont typeface="Wingdings" pitchFamily="2" charset="2"/>
              <a:buChar char="q"/>
            </a:pPr>
            <a:r>
              <a:rPr lang="en-US" sz="1800" dirty="0" smtClean="0"/>
              <a:t>Infective</a:t>
            </a:r>
          </a:p>
          <a:p>
            <a:pPr>
              <a:buFont typeface="Wingdings" pitchFamily="2" charset="2"/>
              <a:buChar char="q"/>
            </a:pPr>
            <a:r>
              <a:rPr lang="en-US" sz="1800" dirty="0" smtClean="0"/>
              <a:t>Hemolytic transfusion reaction </a:t>
            </a:r>
          </a:p>
          <a:p>
            <a:pPr>
              <a:buFont typeface="Wingdings" pitchFamily="2" charset="2"/>
              <a:buChar char="q"/>
            </a:pPr>
            <a:r>
              <a:rPr lang="en-US" sz="1800" dirty="0" smtClean="0"/>
              <a:t>Disseminated intravascular coagulation  </a:t>
            </a:r>
          </a:p>
          <a:p>
            <a:endParaRPr lang="en-US" sz="2000" dirty="0" smtClean="0"/>
          </a:p>
          <a:p>
            <a:pPr lvl="1"/>
            <a:endParaRPr lang="en-US" sz="16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Acute Transfusion Reactions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  <a:defRPr/>
            </a:pPr>
            <a:r>
              <a:rPr lang="en-US" dirty="0" smtClean="0"/>
              <a:t>Acute Hemolytic </a:t>
            </a:r>
            <a:r>
              <a:rPr lang="en-US" dirty="0"/>
              <a:t>Reactions (AHTR)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dirty="0"/>
              <a:t>Febrile Reactions (FNHTR)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dirty="0"/>
              <a:t>Allergic Reactions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dirty="0"/>
              <a:t>TRALI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dirty="0" err="1"/>
              <a:t>Coagulopathy</a:t>
            </a:r>
            <a:r>
              <a:rPr lang="en-US" dirty="0"/>
              <a:t> with Massive transfusions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dirty="0" err="1"/>
              <a:t>Bacteremia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TRANSFUSION RELATED ACUTE LUNG INJURY </a:t>
            </a:r>
            <a:endParaRPr lang="en-US" dirty="0"/>
          </a:p>
        </p:txBody>
      </p:sp>
      <p:pic>
        <p:nvPicPr>
          <p:cNvPr id="4" name="Content Placeholder 3" descr="TRAL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371600"/>
            <a:ext cx="7239000" cy="52578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/>
              <a:t>Complications of Blood Therapy</a:t>
            </a:r>
            <a:r>
              <a:rPr lang="en-US" dirty="0" smtClean="0"/>
              <a:t>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SzTx/>
              <a:buFont typeface="Monotype Sorts" pitchFamily="2" charset="2"/>
              <a:buNone/>
              <a:defRPr/>
            </a:pPr>
            <a:r>
              <a:rPr lang="en-US" sz="2400" dirty="0" smtClean="0"/>
              <a:t> Signs are easily masked by general anesthesia.</a:t>
            </a:r>
          </a:p>
          <a:p>
            <a:pPr lvl="1">
              <a:buSzTx/>
              <a:buFontTx/>
              <a:buChar char="-"/>
              <a:defRPr/>
            </a:pPr>
            <a:r>
              <a:rPr lang="en-US" sz="2400" dirty="0" smtClean="0"/>
              <a:t>Free </a:t>
            </a:r>
            <a:r>
              <a:rPr lang="en-US" sz="2400" dirty="0" err="1" smtClean="0"/>
              <a:t>Hgb</a:t>
            </a:r>
            <a:r>
              <a:rPr lang="en-US" sz="2400" dirty="0" smtClean="0"/>
              <a:t> in plasma or urine </a:t>
            </a:r>
          </a:p>
          <a:p>
            <a:pPr lvl="1">
              <a:buSzTx/>
              <a:buFontTx/>
              <a:buChar char="-"/>
              <a:defRPr/>
            </a:pPr>
            <a:r>
              <a:rPr lang="en-US" sz="2400" dirty="0" smtClean="0"/>
              <a:t>Acute renal failure</a:t>
            </a:r>
          </a:p>
          <a:p>
            <a:pPr lvl="1">
              <a:buSzTx/>
              <a:buFontTx/>
              <a:buChar char="-"/>
              <a:defRPr/>
            </a:pPr>
            <a:r>
              <a:rPr lang="en-US" sz="2400" dirty="0" smtClean="0"/>
              <a:t>Disseminated Intravascular Coagulation (DIC)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b="1" smtClean="0"/>
              <a:t>Transfusion Therapy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idx="1"/>
          </p:nvPr>
        </p:nvSpPr>
        <p:spPr>
          <a:xfrm>
            <a:off x="677333" y="1524000"/>
            <a:ext cx="7772400" cy="4114800"/>
          </a:xfrm>
        </p:spPr>
        <p:txBody>
          <a:bodyPr/>
          <a:lstStyle/>
          <a:p>
            <a:pPr lvl="1">
              <a:buClrTx/>
              <a:buFont typeface="Monotype Sorts" pitchFamily="2" charset="2"/>
              <a:buNone/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 lvl="1">
              <a:buClrTx/>
              <a:buFont typeface="Monotype Sorts" pitchFamily="2" charset="2"/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-</a:t>
            </a:r>
            <a:r>
              <a:rPr lang="en-US" dirty="0" smtClean="0"/>
              <a:t>  </a:t>
            </a:r>
            <a:r>
              <a:rPr lang="en-US" b="1" u="sng" dirty="0" smtClean="0">
                <a:solidFill>
                  <a:schemeClr val="tx2"/>
                </a:solidFill>
              </a:rPr>
              <a:t>60% of transfusions occur </a:t>
            </a:r>
            <a:r>
              <a:rPr lang="en-US" b="1" u="sng" dirty="0" err="1" smtClean="0">
                <a:solidFill>
                  <a:schemeClr val="tx2"/>
                </a:solidFill>
              </a:rPr>
              <a:t>perioperatively</a:t>
            </a:r>
            <a:r>
              <a:rPr lang="en-US" b="1" u="sng" dirty="0" smtClean="0">
                <a:solidFill>
                  <a:schemeClr val="tx2"/>
                </a:solidFill>
              </a:rPr>
              <a:t>.</a:t>
            </a:r>
          </a:p>
          <a:p>
            <a:pPr lvl="1">
              <a:buClrTx/>
              <a:buFont typeface="Monotype Sorts" pitchFamily="2" charset="2"/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-</a:t>
            </a:r>
            <a:r>
              <a:rPr lang="en-US" dirty="0" smtClean="0"/>
              <a:t>  responsibility of transfusing </a:t>
            </a:r>
            <a:r>
              <a:rPr lang="en-US" dirty="0" err="1" smtClean="0"/>
              <a:t>perioperatively</a:t>
            </a:r>
            <a:r>
              <a:rPr lang="en-US" dirty="0" smtClean="0"/>
              <a:t> </a:t>
            </a:r>
            <a:r>
              <a:rPr lang="en-US" dirty="0" smtClean="0"/>
              <a:t>is  the anesthesiologist.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Transmission of Viral Diseases: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Human </a:t>
            </a:r>
            <a:r>
              <a:rPr lang="en-US" dirty="0" smtClean="0"/>
              <a:t>immunodeficiency virus (HIV</a:t>
            </a:r>
            <a:r>
              <a:rPr lang="en-US" dirty="0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22 day window for HIV infection and test </a:t>
            </a:r>
            <a:r>
              <a:rPr lang="en-US" dirty="0" smtClean="0"/>
              <a:t>detection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Hepatitis </a:t>
            </a:r>
            <a:r>
              <a:rPr lang="en-US" dirty="0" err="1" smtClean="0"/>
              <a:t>virusis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West Nile virus (WNV)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Cytomegalovirus (CMV)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Human T-cell </a:t>
            </a:r>
            <a:r>
              <a:rPr lang="en-US" dirty="0" err="1" smtClean="0"/>
              <a:t>lymphotrophic</a:t>
            </a:r>
            <a:r>
              <a:rPr lang="en-US" dirty="0" smtClean="0"/>
              <a:t> viruses (HTLVs)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Parvovirus B19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Other Complications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>
              <a:buFontTx/>
              <a:buChar char="-"/>
              <a:defRPr/>
            </a:pPr>
            <a:r>
              <a:rPr lang="en-US" dirty="0" smtClean="0"/>
              <a:t>Decreased 2,3-DPG with storage: ? Significance</a:t>
            </a:r>
          </a:p>
          <a:p>
            <a:pPr lvl="1">
              <a:buFontTx/>
              <a:buChar char="-"/>
              <a:defRPr/>
            </a:pPr>
            <a:r>
              <a:rPr lang="en-US" dirty="0" smtClean="0"/>
              <a:t>Citrate: metabolism to bicarbonate; Calcium binding</a:t>
            </a:r>
          </a:p>
          <a:p>
            <a:pPr lvl="1">
              <a:buFontTx/>
              <a:buChar char="-"/>
              <a:defRPr/>
            </a:pPr>
            <a:r>
              <a:rPr lang="en-US" dirty="0" err="1" smtClean="0"/>
              <a:t>Microaggregates</a:t>
            </a:r>
            <a:r>
              <a:rPr lang="en-US" dirty="0" smtClean="0"/>
              <a:t> (platelets, leukocytes): </a:t>
            </a:r>
            <a:r>
              <a:rPr lang="en-US" dirty="0" err="1" smtClean="0"/>
              <a:t>micropore</a:t>
            </a:r>
            <a:r>
              <a:rPr lang="en-US" dirty="0" smtClean="0"/>
              <a:t> filters controversial</a:t>
            </a:r>
          </a:p>
          <a:p>
            <a:pPr lvl="1">
              <a:buFontTx/>
              <a:buChar char="-"/>
              <a:defRPr/>
            </a:pPr>
            <a:r>
              <a:rPr lang="en-US" dirty="0" smtClean="0"/>
              <a:t>Hypothermia: warmers used to prevent</a:t>
            </a:r>
          </a:p>
          <a:p>
            <a:pPr lvl="1">
              <a:buFontTx/>
              <a:buChar char="-"/>
              <a:defRPr/>
            </a:pPr>
            <a:r>
              <a:rPr lang="en-US" dirty="0" smtClean="0"/>
              <a:t>Coagulation disorders: massive transfusion (&gt;10 units) may lead to dilution of platelets and factor V and VIII.</a:t>
            </a:r>
          </a:p>
          <a:p>
            <a:pPr lvl="1">
              <a:buFontTx/>
              <a:buChar char="-"/>
              <a:defRPr/>
            </a:pPr>
            <a:r>
              <a:rPr lang="en-US" dirty="0" smtClean="0"/>
              <a:t>DIC: uncontrolled activation of coagulation system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Acute </a:t>
            </a:r>
            <a:r>
              <a:rPr lang="en-US" dirty="0" smtClean="0"/>
              <a:t>Hemolytic Reactions (AHTR)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Tachycardia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Hypotension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Oozing from surgical sits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Hemoglobin urea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Renal shut down 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3" y="381000"/>
            <a:ext cx="7772400" cy="1219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smtClean="0"/>
              <a:t>Treatment of Acute Hemolytic Reactions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>
          <a:xfrm>
            <a:off x="677333" y="1828800"/>
            <a:ext cx="7772400" cy="3505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SzTx/>
              <a:buFont typeface="Wingdings" pitchFamily="2" charset="2"/>
              <a:buChar char="q"/>
              <a:defRPr/>
            </a:pPr>
            <a:r>
              <a:rPr lang="en-US" dirty="0" smtClean="0"/>
              <a:t>Immediate </a:t>
            </a:r>
            <a:r>
              <a:rPr lang="en-US" b="1" dirty="0" smtClean="0"/>
              <a:t>discontinuation</a:t>
            </a:r>
            <a:r>
              <a:rPr lang="en-US" dirty="0" smtClean="0"/>
              <a:t> of blood products and send blood bags to lab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  <a:buSzTx/>
              <a:buFont typeface="Wingdings" pitchFamily="2" charset="2"/>
              <a:buChar char="q"/>
              <a:defRPr/>
            </a:pPr>
            <a:r>
              <a:rPr lang="en-US" dirty="0" smtClean="0"/>
              <a:t>Support patients hemodynamic (fluid </a:t>
            </a:r>
            <a:r>
              <a:rPr lang="en-US" dirty="0" err="1" smtClean="0"/>
              <a:t>vasopressors</a:t>
            </a:r>
            <a:r>
              <a:rPr lang="en-US" dirty="0" smtClean="0"/>
              <a:t>) </a:t>
            </a:r>
            <a:endParaRPr lang="en-US" dirty="0" smtClean="0"/>
          </a:p>
          <a:p>
            <a:pPr>
              <a:lnSpc>
                <a:spcPct val="90000"/>
              </a:lnSpc>
              <a:buSzTx/>
              <a:buFont typeface="Wingdings" pitchFamily="2" charset="2"/>
              <a:buChar char="q"/>
              <a:defRPr/>
            </a:pPr>
            <a:r>
              <a:rPr lang="en-US" dirty="0" smtClean="0"/>
              <a:t>Maintenance of urine output with crystalloid infusions</a:t>
            </a:r>
          </a:p>
          <a:p>
            <a:pPr>
              <a:lnSpc>
                <a:spcPct val="90000"/>
              </a:lnSpc>
              <a:buSzTx/>
              <a:buFont typeface="Wingdings" pitchFamily="2" charset="2"/>
              <a:buChar char="q"/>
              <a:defRPr/>
            </a:pPr>
            <a:r>
              <a:rPr lang="en-US" dirty="0" smtClean="0"/>
              <a:t>Administration of </a:t>
            </a:r>
            <a:r>
              <a:rPr lang="en-US" dirty="0" err="1" smtClean="0"/>
              <a:t>mannitol</a:t>
            </a:r>
            <a:r>
              <a:rPr lang="en-US" dirty="0" smtClean="0"/>
              <a:t> or </a:t>
            </a:r>
            <a:r>
              <a:rPr lang="en-US" dirty="0" err="1" smtClean="0"/>
              <a:t>Furosemide</a:t>
            </a:r>
            <a:r>
              <a:rPr lang="en-US" dirty="0" smtClean="0"/>
              <a:t> for diuretic effect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Massive blood transfusion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Blood volume formula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Neonate                              - 90 ml/kg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Infants 2 years ago            - 80ml/kg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Adult male                          - 70ml/kg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Adult female                       - 60ml/kg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Massive blood transfusion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Defined one of three ways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Acute administration of more than 1,5 times of estimated blood volume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The replacement of patients blood volume by stored bank blood in less than 24 hours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The acute administration of more than blood volume in less than 24 hours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Massive blood transfusion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Basic screening test after six-unit transfusion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Hemoglobin and platelets count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Coagulation profile ( Pt </a:t>
            </a:r>
            <a:r>
              <a:rPr lang="en-US" dirty="0" err="1" smtClean="0"/>
              <a:t>prothrompine</a:t>
            </a:r>
            <a:r>
              <a:rPr lang="en-US" dirty="0" smtClean="0"/>
              <a:t> time , activated partial thromboplastine time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Plasma fibrinogen concentration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Fibrin degradation products 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PH from arterial blood gas analysis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Plasma Electrolyte 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Massive blood transfusion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DIC</a:t>
            </a:r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Coagulopathy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Citrate Toxicity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Hypothermia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metabolic alkalosis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Massive Blood Transfusion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n-US" u="sng" dirty="0" err="1" smtClean="0"/>
              <a:t>Coagulopathy</a:t>
            </a:r>
            <a:r>
              <a:rPr lang="en-US" dirty="0" smtClean="0"/>
              <a:t> due to </a:t>
            </a:r>
            <a:r>
              <a:rPr lang="en-US" dirty="0" err="1" smtClean="0"/>
              <a:t>dilutional</a:t>
            </a:r>
            <a:r>
              <a:rPr lang="en-US" dirty="0" smtClean="0"/>
              <a:t> thrombocytopenia. And dilution of the coagulation factors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u="sng" dirty="0" smtClean="0"/>
              <a:t>Citrate Toxicity </a:t>
            </a:r>
            <a:r>
              <a:rPr lang="en-US" dirty="0" smtClean="0"/>
              <a:t>does not occur in most normal patients unless the transfusion rate exceeds 1 U every 5 </a:t>
            </a:r>
            <a:r>
              <a:rPr lang="en-US" dirty="0" smtClean="0"/>
              <a:t>min or the patient has liver impairment </a:t>
            </a:r>
            <a:endParaRPr lang="en-US" dirty="0" smtClean="0"/>
          </a:p>
          <a:p>
            <a:pPr>
              <a:buFont typeface="Wingdings" pitchFamily="2" charset="2"/>
              <a:buChar char="q"/>
              <a:defRPr/>
            </a:pPr>
            <a:r>
              <a:rPr lang="en-US" u="sng" dirty="0" smtClean="0"/>
              <a:t>Hypothermia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dirty="0" smtClean="0"/>
              <a:t>Acid–Base Balance The most consistent acid–base abnormality after massive blood transfusion is postoperative </a:t>
            </a:r>
            <a:r>
              <a:rPr lang="en-US" u="sng" dirty="0" smtClean="0"/>
              <a:t>metabolic alkalosis</a:t>
            </a:r>
          </a:p>
          <a:p>
            <a:pPr>
              <a:defRPr/>
            </a:pPr>
            <a:endParaRPr lang="en-US" u="sng" dirty="0" smtClean="0"/>
          </a:p>
          <a:p>
            <a:pPr>
              <a:defRPr/>
            </a:pPr>
            <a:endParaRPr lang="en-US" u="sng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Massive Blood Transfusion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/>
              <a:t>Serum Potassium Concentration 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800" b="1" dirty="0" smtClean="0"/>
              <a:t>The extracellular concentration of potassium in stored blood steadily increases with time.</a:t>
            </a:r>
            <a:r>
              <a:rPr lang="en-US" sz="2800" dirty="0" smtClean="0"/>
              <a:t> 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800" dirty="0" smtClean="0"/>
              <a:t>The amount of extra-cellular potassium transfused with each unit less than 4 </a:t>
            </a:r>
            <a:r>
              <a:rPr lang="en-US" sz="2800" dirty="0" err="1" smtClean="0"/>
              <a:t>mEq</a:t>
            </a:r>
            <a:r>
              <a:rPr lang="en-US" sz="2800" dirty="0" smtClean="0"/>
              <a:t> per unit. </a:t>
            </a:r>
            <a:r>
              <a:rPr lang="en-US" sz="2800" dirty="0" err="1" smtClean="0"/>
              <a:t>Hyperkalemia</a:t>
            </a:r>
            <a:r>
              <a:rPr lang="en-US" sz="2800" dirty="0" smtClean="0"/>
              <a:t> can develop regardless of the age of the blood when transfusion rates exceed 100 </a:t>
            </a:r>
            <a:r>
              <a:rPr lang="en-US" sz="2800" dirty="0" err="1" smtClean="0"/>
              <a:t>mL</a:t>
            </a:r>
            <a:r>
              <a:rPr lang="en-US" sz="2800" dirty="0" smtClean="0"/>
              <a:t>/min.</a:t>
            </a:r>
          </a:p>
          <a:p>
            <a:pPr>
              <a:buFont typeface="Monotype Sorts" pitchFamily="2" charset="2"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Blood Transfusion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Up </a:t>
            </a:r>
            <a:r>
              <a:rPr lang="en-US" b="1" dirty="0" smtClean="0">
                <a:solidFill>
                  <a:srgbClr val="FF0000"/>
                </a:solidFill>
              </a:rPr>
              <a:t>to 30% of blood volume can be treated with crystalloids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Massive blood transfusion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Diagnosis of DIC</a:t>
            </a:r>
          </a:p>
          <a:p>
            <a:pPr lvl="1"/>
            <a:r>
              <a:rPr lang="en-US" dirty="0" smtClean="0"/>
              <a:t>Increase APTT , PT , fibrin degradation product </a:t>
            </a:r>
          </a:p>
          <a:p>
            <a:pPr lvl="1"/>
            <a:r>
              <a:rPr lang="en-US" dirty="0" smtClean="0"/>
              <a:t>Decrease platelet count , fibrinogen concentration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Treatment </a:t>
            </a:r>
          </a:p>
          <a:p>
            <a:pPr lvl="1"/>
            <a:r>
              <a:rPr lang="en-US" dirty="0" smtClean="0"/>
              <a:t>4 units of FFP</a:t>
            </a:r>
          </a:p>
          <a:p>
            <a:pPr lvl="1"/>
            <a:r>
              <a:rPr lang="en-US" dirty="0" smtClean="0"/>
              <a:t>6-8 units of platelets </a:t>
            </a:r>
          </a:p>
          <a:p>
            <a:pPr lvl="1"/>
            <a:r>
              <a:rPr lang="en-US" dirty="0" smtClean="0"/>
              <a:t>Cryoprecipitate if fibrinogen  level less than 1 g/l</a:t>
            </a:r>
          </a:p>
          <a:p>
            <a:pPr lvl="1"/>
            <a:r>
              <a:rPr lang="en-US" dirty="0" smtClean="0"/>
              <a:t>PH less than 7,2 administrate 50 </a:t>
            </a:r>
            <a:r>
              <a:rPr lang="en-US" dirty="0" err="1" smtClean="0"/>
              <a:t>mmol</a:t>
            </a:r>
            <a:r>
              <a:rPr lang="en-US" dirty="0" smtClean="0"/>
              <a:t> bicarbonate   </a:t>
            </a:r>
          </a:p>
          <a:p>
            <a:pPr lvl="1"/>
            <a:r>
              <a:rPr lang="en-US" dirty="0" smtClean="0"/>
              <a:t>Recombinant activated factor </a:t>
            </a:r>
            <a:r>
              <a:rPr lang="en-US" dirty="0" err="1" smtClean="0"/>
              <a:t>VIIa</a:t>
            </a:r>
            <a:r>
              <a:rPr lang="en-US" dirty="0" smtClean="0"/>
              <a:t> if bleeding continue in spite of use FFP platelets and </a:t>
            </a:r>
            <a:r>
              <a:rPr lang="en-US" dirty="0" err="1" smtClean="0"/>
              <a:t>cryoprecipatae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/>
              <a:t>Alternatives to Blood Products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idx="1"/>
          </p:nvPr>
        </p:nvSpPr>
        <p:spPr>
          <a:xfrm>
            <a:off x="812800" y="2362200"/>
            <a:ext cx="7772400" cy="1600200"/>
          </a:xfrm>
        </p:spPr>
        <p:txBody>
          <a:bodyPr/>
          <a:lstStyle/>
          <a:p>
            <a:pPr>
              <a:buSzTx/>
              <a:buFont typeface="Wingdings" pitchFamily="2" charset="2"/>
              <a:buChar char="§"/>
              <a:defRPr/>
            </a:pPr>
            <a:r>
              <a:rPr lang="en-US" dirty="0" err="1" smtClean="0"/>
              <a:t>Autotransfusion</a:t>
            </a:r>
            <a:endParaRPr lang="en-US" dirty="0" smtClean="0"/>
          </a:p>
          <a:p>
            <a:pPr>
              <a:buSzTx/>
              <a:buFont typeface="Wingdings" pitchFamily="2" charset="2"/>
              <a:buChar char="§"/>
              <a:defRPr/>
            </a:pPr>
            <a:r>
              <a:rPr lang="en-US" dirty="0" smtClean="0"/>
              <a:t>Blood substitutes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 smtClean="0"/>
              <a:t>Administering </a:t>
            </a:r>
            <a:r>
              <a:rPr lang="en-US" sz="3600" b="1" dirty="0" smtClean="0"/>
              <a:t>Blood and blood  </a:t>
            </a:r>
            <a:r>
              <a:rPr lang="en-US" sz="3600" b="1" dirty="0" smtClean="0"/>
              <a:t>Products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>
          <a:xfrm>
            <a:off x="745067" y="1447800"/>
            <a:ext cx="7772400" cy="4114800"/>
          </a:xfrm>
        </p:spPr>
        <p:txBody>
          <a:bodyPr>
            <a:normAutofit lnSpcReduction="10000"/>
          </a:bodyPr>
          <a:lstStyle/>
          <a:p>
            <a:pPr lvl="1">
              <a:lnSpc>
                <a:spcPct val="90000"/>
              </a:lnSpc>
              <a:buSzTx/>
              <a:buFontTx/>
              <a:buChar char="-"/>
              <a:defRPr/>
            </a:pPr>
            <a:r>
              <a:rPr lang="en-US" smtClean="0"/>
              <a:t>Consent necessary for elective transfusion</a:t>
            </a:r>
          </a:p>
          <a:p>
            <a:pPr lvl="1">
              <a:lnSpc>
                <a:spcPct val="90000"/>
              </a:lnSpc>
              <a:buSzTx/>
              <a:buFontTx/>
              <a:buChar char="-"/>
              <a:defRPr/>
            </a:pPr>
            <a:r>
              <a:rPr lang="en-US" smtClean="0"/>
              <a:t>Unit is checked by 2 people for Unit #, patient ID, expiration date, physical appearance.</a:t>
            </a:r>
          </a:p>
          <a:p>
            <a:pPr lvl="1">
              <a:lnSpc>
                <a:spcPct val="90000"/>
              </a:lnSpc>
              <a:buSzTx/>
              <a:buFontTx/>
              <a:buChar char="-"/>
              <a:defRPr/>
            </a:pPr>
            <a:r>
              <a:rPr lang="en-US" smtClean="0"/>
              <a:t>pRBC’s are mixed with saline solution (not LR)</a:t>
            </a:r>
          </a:p>
          <a:p>
            <a:pPr lvl="1">
              <a:lnSpc>
                <a:spcPct val="90000"/>
              </a:lnSpc>
              <a:buSzTx/>
              <a:buFontTx/>
              <a:buChar char="-"/>
              <a:defRPr/>
            </a:pPr>
            <a:r>
              <a:rPr lang="en-US" smtClean="0"/>
              <a:t>Products are warmed mechanically and given slowly if condition permits</a:t>
            </a:r>
          </a:p>
          <a:p>
            <a:pPr lvl="1">
              <a:lnSpc>
                <a:spcPct val="90000"/>
              </a:lnSpc>
              <a:buSzTx/>
              <a:buFontTx/>
              <a:buChar char="-"/>
              <a:defRPr/>
            </a:pPr>
            <a:r>
              <a:rPr lang="en-US" smtClean="0"/>
              <a:t>Close observation of patient for signs of complications</a:t>
            </a:r>
          </a:p>
          <a:p>
            <a:pPr lvl="1">
              <a:lnSpc>
                <a:spcPct val="90000"/>
              </a:lnSpc>
              <a:buSzTx/>
              <a:buFontTx/>
              <a:buChar char="-"/>
              <a:defRPr/>
            </a:pPr>
            <a:r>
              <a:rPr lang="en-US" smtClean="0"/>
              <a:t>If complications suspected, infusion discontinued, blood bank notified, proper steps taken.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smtClean="0"/>
              <a:t>Administering Blood Products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>
          <a:xfrm>
            <a:off x="745067" y="1447800"/>
            <a:ext cx="7772400" cy="4114800"/>
          </a:xfrm>
        </p:spPr>
        <p:txBody>
          <a:bodyPr>
            <a:normAutofit lnSpcReduction="10000"/>
          </a:bodyPr>
          <a:lstStyle/>
          <a:p>
            <a:pPr lvl="1">
              <a:lnSpc>
                <a:spcPct val="90000"/>
              </a:lnSpc>
              <a:buSzTx/>
              <a:buFontTx/>
              <a:buChar char="-"/>
              <a:defRPr/>
            </a:pPr>
            <a:r>
              <a:rPr lang="en-US" smtClean="0"/>
              <a:t>Consent necessary for elective transfusion</a:t>
            </a:r>
          </a:p>
          <a:p>
            <a:pPr lvl="1">
              <a:lnSpc>
                <a:spcPct val="90000"/>
              </a:lnSpc>
              <a:buSzTx/>
              <a:buFontTx/>
              <a:buChar char="-"/>
              <a:defRPr/>
            </a:pPr>
            <a:r>
              <a:rPr lang="en-US" smtClean="0"/>
              <a:t>Unit is checked by 2 people for Unit #, patient ID, expiration date, physical appearance.</a:t>
            </a:r>
          </a:p>
          <a:p>
            <a:pPr lvl="1">
              <a:lnSpc>
                <a:spcPct val="90000"/>
              </a:lnSpc>
              <a:buSzTx/>
              <a:buFontTx/>
              <a:buChar char="-"/>
              <a:defRPr/>
            </a:pPr>
            <a:r>
              <a:rPr lang="en-US" smtClean="0"/>
              <a:t>pRBC’s are mixed with saline solution (not LR)</a:t>
            </a:r>
          </a:p>
          <a:p>
            <a:pPr lvl="1">
              <a:lnSpc>
                <a:spcPct val="90000"/>
              </a:lnSpc>
              <a:buSzTx/>
              <a:buFontTx/>
              <a:buChar char="-"/>
              <a:defRPr/>
            </a:pPr>
            <a:r>
              <a:rPr lang="en-US" smtClean="0"/>
              <a:t>Products are warmed mechanically and given slowly if condition permits</a:t>
            </a:r>
          </a:p>
          <a:p>
            <a:pPr lvl="1">
              <a:lnSpc>
                <a:spcPct val="90000"/>
              </a:lnSpc>
              <a:buSzTx/>
              <a:buFontTx/>
              <a:buChar char="-"/>
              <a:defRPr/>
            </a:pPr>
            <a:r>
              <a:rPr lang="en-US" smtClean="0"/>
              <a:t>Close observation of patient for signs of complications</a:t>
            </a:r>
          </a:p>
          <a:p>
            <a:pPr lvl="1">
              <a:lnSpc>
                <a:spcPct val="90000"/>
              </a:lnSpc>
              <a:buSzTx/>
              <a:buFontTx/>
              <a:buChar char="-"/>
              <a:defRPr/>
            </a:pPr>
            <a:r>
              <a:rPr lang="en-US" smtClean="0"/>
              <a:t>If complications suspected, infusion discontinued, blood bank notified, proper steps taken.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/>
              <a:t>What to do?</a:t>
            </a:r>
            <a:br>
              <a:rPr lang="en-US"/>
            </a:br>
            <a:r>
              <a:rPr lang="en-US" sz="3200"/>
              <a:t>If an AHTR occurs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  <a:defRPr/>
            </a:pPr>
            <a:r>
              <a:rPr lang="en-US" sz="2800" b="1" dirty="0"/>
              <a:t>STOP TRANSFUSION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2800" b="1" dirty="0"/>
              <a:t>ABC’s</a:t>
            </a:r>
            <a:endParaRPr lang="en-US" sz="2800" dirty="0"/>
          </a:p>
          <a:p>
            <a:pPr>
              <a:buFont typeface="Wingdings" pitchFamily="2" charset="2"/>
              <a:buChar char="q"/>
              <a:defRPr/>
            </a:pPr>
            <a:r>
              <a:rPr lang="en-US" sz="2800" dirty="0"/>
              <a:t>Maintain IV access and run IVF (NS or LR)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2800" dirty="0"/>
              <a:t>Monitor and maintain BP/pulse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2800" dirty="0"/>
              <a:t>Give diuretic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2800" dirty="0"/>
              <a:t>Obtain blood and urine for transfusion reaction workup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2800" dirty="0"/>
              <a:t>Send remaining blood back to Blood Bank</a:t>
            </a:r>
            <a:endParaRPr lang="en-US" sz="2800" b="1" dirty="0"/>
          </a:p>
        </p:txBody>
      </p:sp>
      <p:pic>
        <p:nvPicPr>
          <p:cNvPr id="88068" name="Picture 4" descr="s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143000"/>
            <a:ext cx="972256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Blood Bank Work-up of AHTR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  <a:defRPr/>
            </a:pPr>
            <a:r>
              <a:rPr lang="en-US" dirty="0"/>
              <a:t>Check paperwork to assure no errors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dirty="0"/>
              <a:t>Check plasma for hemoglobin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dirty="0"/>
              <a:t>Repeat </a:t>
            </a:r>
            <a:r>
              <a:rPr lang="en-US" dirty="0" err="1"/>
              <a:t>crossmatch</a:t>
            </a:r>
            <a:endParaRPr lang="en-US" dirty="0"/>
          </a:p>
          <a:p>
            <a:pPr>
              <a:buFont typeface="Wingdings" pitchFamily="2" charset="2"/>
              <a:buChar char="q"/>
              <a:defRPr/>
            </a:pPr>
            <a:r>
              <a:rPr lang="en-US" dirty="0"/>
              <a:t>Repeat Blood group typing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dirty="0"/>
              <a:t>Blood culture</a:t>
            </a:r>
          </a:p>
        </p:txBody>
      </p:sp>
      <p:sp>
        <p:nvSpPr>
          <p:cNvPr id="89092" name="AutoShape 4"/>
          <p:cNvSpPr>
            <a:spLocks noChangeArrowheads="1"/>
          </p:cNvSpPr>
          <p:nvPr/>
        </p:nvSpPr>
        <p:spPr bwMode="auto">
          <a:xfrm>
            <a:off x="8001000" y="5562600"/>
            <a:ext cx="533400" cy="533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Monitoring in AHTR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dirty="0"/>
              <a:t>Monitor patient clinical status and vital signs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dirty="0"/>
              <a:t>Monitor renal status (BUN, </a:t>
            </a:r>
            <a:r>
              <a:rPr lang="en-US" dirty="0" err="1"/>
              <a:t>creatinine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dirty="0"/>
              <a:t>Monitor coagulation status (DIC panel– PT/PTT, fibrinogen, D-</a:t>
            </a:r>
            <a:r>
              <a:rPr lang="en-US" dirty="0" err="1"/>
              <a:t>dimer</a:t>
            </a:r>
            <a:r>
              <a:rPr lang="en-US" dirty="0"/>
              <a:t>/FDP, </a:t>
            </a:r>
            <a:r>
              <a:rPr lang="en-US" dirty="0" err="1"/>
              <a:t>Plt</a:t>
            </a:r>
            <a:r>
              <a:rPr lang="en-US" dirty="0"/>
              <a:t>, </a:t>
            </a:r>
            <a:r>
              <a:rPr lang="en-US" dirty="0" err="1"/>
              <a:t>Antithrombin</a:t>
            </a:r>
            <a:r>
              <a:rPr lang="en-US" dirty="0"/>
              <a:t>-III)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dirty="0"/>
              <a:t>Monitor for signs of </a:t>
            </a:r>
            <a:r>
              <a:rPr lang="en-US" dirty="0" err="1"/>
              <a:t>hemolysis</a:t>
            </a:r>
            <a:r>
              <a:rPr lang="en-US" dirty="0"/>
              <a:t> (LDH, </a:t>
            </a:r>
            <a:r>
              <a:rPr lang="en-US" dirty="0" err="1"/>
              <a:t>bili</a:t>
            </a:r>
            <a:r>
              <a:rPr lang="en-US" dirty="0"/>
              <a:t>, </a:t>
            </a:r>
            <a:r>
              <a:rPr lang="en-US" dirty="0" err="1"/>
              <a:t>haptoglobin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Auto-transfusion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endParaRPr lang="en-US" sz="2800" dirty="0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Techniques: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sz="2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Pre-deposit transfusion</a:t>
            </a:r>
          </a:p>
          <a:p>
            <a:pPr marL="609600" indent="-609600">
              <a:buFont typeface="Wingdings" pitchFamily="2" charset="2"/>
              <a:buChar char="q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Intra-operative acute normovolemic hemodilution</a:t>
            </a:r>
          </a:p>
          <a:p>
            <a:pPr marL="609600" indent="-609600">
              <a:buFont typeface="Wingdings" pitchFamily="2" charset="2"/>
              <a:buChar char="q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Intra-operative cell salvage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DSC001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DSC001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574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4" descr="C:\Users\HP\Desktop\Pictur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676401"/>
            <a:ext cx="45847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914400"/>
            <a:ext cx="7086600" cy="2057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When is Transfusion Necessary?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32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Pre-deposit transfusion</a:t>
            </a:r>
            <a:br>
              <a:rPr lang="en-US" b="1" smtClean="0">
                <a:solidFill>
                  <a:srgbClr val="FFFF00"/>
                </a:solidFill>
              </a:rPr>
            </a:br>
            <a:endParaRPr lang="en-US" b="1" smtClean="0">
              <a:solidFill>
                <a:srgbClr val="FFFF00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</a:rPr>
              <a:t>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blood collection begins 3-5 weeks preoperatively (2-4 units store)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Eliminates risk of viral transmission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Reduces risk of immunological reactions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Collection is expensive and time consuming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Only suitable for elective surgery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smtClean="0">
                <a:solidFill>
                  <a:srgbClr val="FFFF00"/>
                </a:solidFill>
              </a:rPr>
              <a:t>Intra-operative acute normovolemic hemodilution</a:t>
            </a:r>
            <a:r>
              <a:rPr lang="en-US" u="sng" smtClean="0"/>
              <a:t/>
            </a:r>
            <a:br>
              <a:rPr lang="en-US" u="sng" smtClean="0"/>
            </a:br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</a:rPr>
              <a:t>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1-1.5L can be collected  with volume replacement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-Blood stored in OR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-Re-infused during or after surgery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-Cheaper than pre-deposit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-Little risk of clerical error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-Suitable for elective surgery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Intra-operative cell salvage</a:t>
            </a:r>
            <a:br>
              <a:rPr lang="en-US" b="1" smtClean="0">
                <a:solidFill>
                  <a:srgbClr val="FFFF00"/>
                </a:solidFill>
              </a:rPr>
            </a:br>
            <a:endParaRPr lang="en-US" b="1" smtClean="0">
              <a:solidFill>
                <a:srgbClr val="FFFF00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-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shed blood is collected from surgical field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-heparin added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cells washed with saline and concentrated by centrifugation.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-concentrate transfused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-large volume could be used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-platelets and clotting factors are consumed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-suitable for cardiac surgery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-contraindicated in contaminated surgical field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b="0" dirty="0" smtClean="0">
                <a:latin typeface="Arial" pitchFamily="34" charset="0"/>
                <a:cs typeface="Arial" pitchFamily="34" charset="0"/>
              </a:rPr>
              <a:t>Intraoperative and Postoperative Management of Blood Loss and Transfusions</a:t>
            </a:r>
            <a:endParaRPr lang="en-US" sz="24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Intraoperative and postoperative interventions include</a:t>
            </a:r>
          </a:p>
          <a:p>
            <a:pPr>
              <a:buNone/>
            </a:pPr>
            <a:r>
              <a:rPr lang="en-US" dirty="0" smtClean="0"/>
              <a:t>  (A ) </a:t>
            </a:r>
            <a:r>
              <a:rPr lang="en-US" dirty="0" smtClean="0"/>
              <a:t>red blood cell </a:t>
            </a:r>
            <a:r>
              <a:rPr lang="en-US" dirty="0" smtClean="0"/>
              <a:t>transfusion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(B</a:t>
            </a:r>
            <a:r>
              <a:rPr lang="en-US" dirty="0" smtClean="0"/>
              <a:t>) management of </a:t>
            </a:r>
            <a:r>
              <a:rPr lang="en-US" dirty="0" err="1" smtClean="0"/>
              <a:t>coagulopathy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/>
              <a:t>  (</a:t>
            </a:r>
            <a:r>
              <a:rPr lang="en-US" dirty="0" smtClean="0"/>
              <a:t>C) monitoring and treatment of adverse</a:t>
            </a:r>
          </a:p>
          <a:p>
            <a:pPr>
              <a:buNone/>
            </a:pPr>
            <a:r>
              <a:rPr lang="en-US" dirty="0" smtClean="0"/>
              <a:t>  effects </a:t>
            </a:r>
            <a:r>
              <a:rPr lang="en-US" dirty="0" smtClean="0"/>
              <a:t>of transfusion.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smtClean="0"/>
              <a:t>Recommendations from ASA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None/>
            </a:pPr>
            <a:r>
              <a:rPr lang="en-US" b="1" dirty="0" smtClean="0"/>
              <a:t>1. Monitoring for blood loss.</a:t>
            </a:r>
          </a:p>
          <a:p>
            <a:pPr>
              <a:buNone/>
            </a:pPr>
            <a:r>
              <a:rPr lang="en-US" b="1" dirty="0" smtClean="0"/>
              <a:t> 2. Monitoring for inadequate perfusion and oxygenation of vital organs(</a:t>
            </a:r>
            <a:r>
              <a:rPr lang="en-US" dirty="0" smtClean="0"/>
              <a:t>blood pressure, heart rate, oxygen saturation, urine output, electrocardiography)</a:t>
            </a:r>
            <a:r>
              <a:rPr lang="en-US" b="1" dirty="0" smtClean="0"/>
              <a:t>.</a:t>
            </a:r>
          </a:p>
          <a:p>
            <a:pPr>
              <a:buNone/>
            </a:pPr>
            <a:r>
              <a:rPr lang="en-US" b="1" dirty="0" smtClean="0"/>
              <a:t> 3. Monitoring for transfusion indications (hemoglobin and hematocrit) .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smtClean="0"/>
              <a:t>Transfusion Therapy Summary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3810000"/>
          </a:xfrm>
        </p:spPr>
        <p:txBody>
          <a:bodyPr>
            <a:normAutofit fontScale="92500"/>
          </a:bodyPr>
          <a:lstStyle/>
          <a:p>
            <a:pPr>
              <a:buSzTx/>
              <a:buFontTx/>
              <a:buChar char="•"/>
              <a:defRPr/>
            </a:pPr>
            <a:r>
              <a:rPr lang="en-US" dirty="0" smtClean="0"/>
              <a:t>Decision to transfuse involves many factors</a:t>
            </a:r>
          </a:p>
          <a:p>
            <a:pPr>
              <a:buSzTx/>
              <a:buFontTx/>
              <a:buChar char="•"/>
              <a:defRPr/>
            </a:pPr>
            <a:r>
              <a:rPr lang="en-US" dirty="0" smtClean="0"/>
              <a:t>Availability of component factors allows treatment of specific deficiency</a:t>
            </a:r>
          </a:p>
          <a:p>
            <a:pPr>
              <a:buSzTx/>
              <a:buFontTx/>
              <a:buChar char="•"/>
              <a:defRPr/>
            </a:pPr>
            <a:r>
              <a:rPr lang="en-US" dirty="0" smtClean="0"/>
              <a:t>Risks of transfusion must be understood and explained to patients and patient should be consented  </a:t>
            </a:r>
          </a:p>
          <a:p>
            <a:pPr>
              <a:buSzTx/>
              <a:buFontTx/>
              <a:buChar char="•"/>
              <a:defRPr/>
            </a:pPr>
            <a:r>
              <a:rPr lang="en-US" dirty="0" smtClean="0"/>
              <a:t>Vigilance necessary when transfusing any blood product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Reference book and Journal reference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 Society of Anesthesiologists Task Force on Perioperative Blood Transfusion and Adjuvant Therapies. Practice guidelines for perioperative blood transfusion and adjuvant therapies. </a:t>
            </a:r>
            <a:r>
              <a:rPr lang="en-US" u="sng" dirty="0" smtClean="0">
                <a:solidFill>
                  <a:srgbClr val="00B050"/>
                </a:solidFill>
                <a:hlinkClick r:id="rId2"/>
              </a:rPr>
              <a:t>http://www.asahq.org/publicationsAndServices/practiceparam.htm#blood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Question_Peop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. . . TO </a:t>
            </a:r>
            <a:endParaRPr lang="en-US" b="1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US" dirty="0" smtClean="0"/>
              <a:t>Increase </a:t>
            </a:r>
            <a:r>
              <a:rPr lang="en-US" dirty="0" smtClean="0"/>
              <a:t>oxygen carrying capacity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dirty="0" smtClean="0"/>
              <a:t>Restoration of red cell mass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dirty="0" smtClean="0"/>
              <a:t>Correction of bleeding induced by platelet dysfunction or thrombocytopenia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Correction of bleeding induced by coagulation factors deficiencies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b="1" smtClean="0"/>
              <a:t>Oxygen Delivery</a:t>
            </a:r>
            <a:endParaRPr lang="en-US" b="1" smtClean="0"/>
          </a:p>
        </p:txBody>
      </p:sp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>
          <a:xfrm>
            <a:off x="812800" y="1752600"/>
            <a:ext cx="7315200" cy="3505200"/>
          </a:xfrm>
        </p:spPr>
        <p:txBody>
          <a:bodyPr>
            <a:normAutofit lnSpcReduction="10000"/>
          </a:bodyPr>
          <a:lstStyle/>
          <a:p>
            <a:pPr>
              <a:buSzTx/>
              <a:buFont typeface="Wingdings" pitchFamily="2" charset="2"/>
              <a:buChar char="q"/>
              <a:defRPr/>
            </a:pPr>
            <a:r>
              <a:rPr lang="en-US" sz="2800" dirty="0" smtClean="0"/>
              <a:t>Oxygen Delivery (DO</a:t>
            </a:r>
            <a:r>
              <a:rPr lang="en-US" sz="2900" baseline="-25000" dirty="0" smtClean="0"/>
              <a:t>2</a:t>
            </a:r>
            <a:r>
              <a:rPr lang="en-US" sz="2800" dirty="0" smtClean="0"/>
              <a:t>) is the oxygen that is delivered to the tissues</a:t>
            </a:r>
          </a:p>
          <a:p>
            <a:pPr>
              <a:buSzTx/>
              <a:buFont typeface="Wingdings" pitchFamily="2" charset="2"/>
              <a:buChar char="q"/>
              <a:defRPr/>
            </a:pPr>
            <a:r>
              <a:rPr lang="en-US" sz="2800" dirty="0" smtClean="0"/>
              <a:t>    </a:t>
            </a:r>
            <a:r>
              <a:rPr lang="en-US" sz="2800" b="1" dirty="0" smtClean="0">
                <a:solidFill>
                  <a:schemeClr val="tx2"/>
                </a:solidFill>
              </a:rPr>
              <a:t>DO</a:t>
            </a:r>
            <a:r>
              <a:rPr lang="en-US" sz="2900" b="1" baseline="-25000" dirty="0" smtClean="0">
                <a:solidFill>
                  <a:schemeClr val="tx2"/>
                </a:solidFill>
              </a:rPr>
              <a:t>2</a:t>
            </a:r>
            <a:r>
              <a:rPr lang="en-US" sz="2800" b="1" dirty="0" smtClean="0">
                <a:solidFill>
                  <a:schemeClr val="tx2"/>
                </a:solidFill>
              </a:rPr>
              <a:t>= COP x CaO</a:t>
            </a:r>
            <a:r>
              <a:rPr lang="en-US" sz="2900" b="1" baseline="-25000" dirty="0" smtClean="0">
                <a:solidFill>
                  <a:schemeClr val="tx2"/>
                </a:solidFill>
              </a:rPr>
              <a:t>2</a:t>
            </a:r>
            <a:endParaRPr lang="en-US" sz="2800" b="1" dirty="0" smtClean="0">
              <a:solidFill>
                <a:schemeClr val="tx2"/>
              </a:solidFill>
            </a:endParaRPr>
          </a:p>
          <a:p>
            <a:pPr>
              <a:buSzTx/>
              <a:buFont typeface="Wingdings" pitchFamily="2" charset="2"/>
              <a:buChar char="q"/>
              <a:defRPr/>
            </a:pPr>
            <a:r>
              <a:rPr lang="en-US" sz="2800" dirty="0" smtClean="0"/>
              <a:t>Cardiac Output (CO) = HR x SV </a:t>
            </a:r>
          </a:p>
          <a:p>
            <a:pPr>
              <a:buSzTx/>
              <a:buFont typeface="Wingdings" pitchFamily="2" charset="2"/>
              <a:buChar char="q"/>
              <a:defRPr/>
            </a:pPr>
            <a:r>
              <a:rPr lang="en-US" sz="2800" dirty="0" smtClean="0"/>
              <a:t>Oxygen Content (CaO</a:t>
            </a:r>
            <a:r>
              <a:rPr lang="en-US" sz="2900" baseline="-25000" dirty="0" smtClean="0"/>
              <a:t>2</a:t>
            </a:r>
            <a:r>
              <a:rPr lang="en-US" sz="2800" dirty="0" smtClean="0"/>
              <a:t>):</a:t>
            </a:r>
          </a:p>
          <a:p>
            <a:pPr lvl="1">
              <a:buClrTx/>
              <a:buFont typeface="Monotype Sorts" pitchFamily="2" charset="2"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-</a:t>
            </a:r>
            <a:r>
              <a:rPr lang="en-US" sz="2400" dirty="0" smtClean="0"/>
              <a:t>  (</a:t>
            </a:r>
            <a:r>
              <a:rPr lang="en-US" sz="2400" b="1" dirty="0" err="1" smtClean="0"/>
              <a:t>Hgb</a:t>
            </a:r>
            <a:r>
              <a:rPr lang="en-US" sz="2400" dirty="0" smtClean="0"/>
              <a:t> x 1.39)O</a:t>
            </a:r>
            <a:r>
              <a:rPr lang="en-US" sz="2600" baseline="-25000" dirty="0" smtClean="0"/>
              <a:t>2</a:t>
            </a:r>
            <a:r>
              <a:rPr lang="en-US" sz="2400" dirty="0" smtClean="0"/>
              <a:t> saturation + PaO</a:t>
            </a:r>
            <a:r>
              <a:rPr lang="en-US" sz="2600" baseline="-25000" dirty="0" smtClean="0"/>
              <a:t>2</a:t>
            </a:r>
            <a:r>
              <a:rPr lang="en-US" sz="2400" dirty="0" smtClean="0"/>
              <a:t>(0.003)</a:t>
            </a:r>
          </a:p>
          <a:p>
            <a:pPr lvl="1">
              <a:buClrTx/>
              <a:buFont typeface="Monotype Sorts" pitchFamily="2" charset="2"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-</a:t>
            </a:r>
            <a:r>
              <a:rPr lang="en-US" sz="2400" dirty="0" smtClean="0"/>
              <a:t>  </a:t>
            </a:r>
            <a:r>
              <a:rPr lang="en-US" sz="2400" dirty="0" err="1" smtClean="0"/>
              <a:t>Hgb</a:t>
            </a:r>
            <a:r>
              <a:rPr lang="en-US" sz="2400" dirty="0" smtClean="0"/>
              <a:t> is the main determinant of oxygen content in the blood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smtClean="0"/>
              <a:t>Oxygen Delivery</a:t>
            </a:r>
            <a:r>
              <a:rPr lang="en-US" smtClean="0"/>
              <a:t> (cont.)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idx="1"/>
          </p:nvPr>
        </p:nvSpPr>
        <p:spPr>
          <a:xfrm>
            <a:off x="677333" y="1600200"/>
            <a:ext cx="7772400" cy="3962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SzTx/>
              <a:buFont typeface="Wingdings" pitchFamily="2" charset="2"/>
              <a:buChar char="q"/>
              <a:defRPr/>
            </a:pPr>
            <a:r>
              <a:rPr lang="en-US" dirty="0" smtClean="0"/>
              <a:t>Therefore: </a:t>
            </a:r>
            <a:r>
              <a:rPr lang="en-US" b="1" dirty="0" smtClean="0">
                <a:solidFill>
                  <a:schemeClr val="tx2"/>
                </a:solidFill>
              </a:rPr>
              <a:t>DO</a:t>
            </a:r>
            <a:r>
              <a:rPr lang="en-US" b="1" baseline="-25000" dirty="0" smtClean="0">
                <a:solidFill>
                  <a:schemeClr val="tx2"/>
                </a:solidFill>
              </a:rPr>
              <a:t>2</a:t>
            </a:r>
            <a:r>
              <a:rPr lang="en-US" b="1" dirty="0" smtClean="0">
                <a:solidFill>
                  <a:schemeClr val="tx2"/>
                </a:solidFill>
              </a:rPr>
              <a:t> = HR x SV x CaO</a:t>
            </a:r>
            <a:r>
              <a:rPr lang="en-US" b="1" baseline="-25000" dirty="0" smtClean="0">
                <a:solidFill>
                  <a:schemeClr val="tx2"/>
                </a:solidFill>
              </a:rPr>
              <a:t>2</a:t>
            </a:r>
            <a:endParaRPr lang="en-US" b="1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SzTx/>
              <a:buFont typeface="Wingdings" pitchFamily="2" charset="2"/>
              <a:buChar char="q"/>
              <a:defRPr/>
            </a:pPr>
            <a:r>
              <a:rPr lang="en-US" dirty="0" smtClean="0"/>
              <a:t>If HR or SV are unable to compensate, </a:t>
            </a:r>
            <a:r>
              <a:rPr lang="en-US" dirty="0" err="1" smtClean="0"/>
              <a:t>Hgb</a:t>
            </a:r>
            <a:r>
              <a:rPr lang="en-US" dirty="0" smtClean="0"/>
              <a:t> is the major </a:t>
            </a:r>
            <a:r>
              <a:rPr lang="en-US" dirty="0" err="1" smtClean="0"/>
              <a:t>deterimant</a:t>
            </a:r>
            <a:r>
              <a:rPr lang="en-US" dirty="0" smtClean="0"/>
              <a:t> factor in O</a:t>
            </a:r>
            <a:r>
              <a:rPr lang="en-US" baseline="-25000" dirty="0" smtClean="0"/>
              <a:t>2</a:t>
            </a:r>
            <a:r>
              <a:rPr lang="en-US" dirty="0" smtClean="0"/>
              <a:t> delivery</a:t>
            </a:r>
          </a:p>
          <a:p>
            <a:pPr>
              <a:lnSpc>
                <a:spcPct val="90000"/>
              </a:lnSpc>
              <a:buSzTx/>
              <a:buFont typeface="Wingdings" pitchFamily="2" charset="2"/>
              <a:buChar char="q"/>
              <a:defRPr/>
            </a:pPr>
            <a:r>
              <a:rPr lang="en-US" dirty="0" smtClean="0"/>
              <a:t>Healthy patients have excellent compensatory mechanisms and can tolerate </a:t>
            </a:r>
            <a:r>
              <a:rPr lang="en-US" dirty="0" err="1" smtClean="0"/>
              <a:t>Hgb</a:t>
            </a:r>
            <a:r>
              <a:rPr lang="en-US" dirty="0" smtClean="0"/>
              <a:t> levels of 7 gm/</a:t>
            </a:r>
            <a:r>
              <a:rPr lang="en-US" dirty="0" err="1" smtClean="0"/>
              <a:t>dL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  <a:buSzTx/>
              <a:buFont typeface="Wingdings" pitchFamily="2" charset="2"/>
              <a:buChar char="q"/>
              <a:defRPr/>
            </a:pPr>
            <a:r>
              <a:rPr lang="en-US" dirty="0" smtClean="0"/>
              <a:t>Compromised patients may require </a:t>
            </a:r>
            <a:r>
              <a:rPr lang="en-US" dirty="0" err="1" smtClean="0"/>
              <a:t>Hgb</a:t>
            </a:r>
            <a:r>
              <a:rPr lang="en-US" dirty="0" smtClean="0"/>
              <a:t> levels above 10 gm/</a:t>
            </a:r>
            <a:r>
              <a:rPr lang="en-US" dirty="0" err="1" smtClean="0"/>
              <a:t>dL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677333" y="14478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SzTx/>
              <a:buFontTx/>
              <a:buChar char="•"/>
              <a:defRPr/>
            </a:pPr>
            <a:r>
              <a:rPr lang="en-US" dirty="0" smtClean="0"/>
              <a:t>“</a:t>
            </a:r>
            <a:r>
              <a:rPr lang="en-US" i="1" dirty="0" smtClean="0"/>
              <a:t>Transfusion Trigger</a:t>
            </a:r>
            <a:r>
              <a:rPr lang="en-US" dirty="0" smtClean="0"/>
              <a:t>”:  </a:t>
            </a:r>
            <a:r>
              <a:rPr lang="en-US" dirty="0" err="1" smtClean="0"/>
              <a:t>Hgb</a:t>
            </a:r>
            <a:r>
              <a:rPr lang="en-US" dirty="0" smtClean="0"/>
              <a:t> level at which transfusion should be given.</a:t>
            </a:r>
          </a:p>
          <a:p>
            <a:pPr lvl="1">
              <a:lnSpc>
                <a:spcPct val="90000"/>
              </a:lnSpc>
              <a:buClrTx/>
              <a:buFont typeface="Monotype Sorts" pitchFamily="2" charset="2"/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-</a:t>
            </a:r>
            <a:r>
              <a:rPr lang="en-US" dirty="0" smtClean="0"/>
              <a:t>  Varies with patients and procedures</a:t>
            </a:r>
          </a:p>
          <a:p>
            <a:pPr>
              <a:lnSpc>
                <a:spcPct val="90000"/>
              </a:lnSpc>
              <a:buSzTx/>
              <a:buFontTx/>
              <a:buChar char="•"/>
              <a:defRPr/>
            </a:pPr>
            <a:r>
              <a:rPr lang="en-US" dirty="0" smtClean="0"/>
              <a:t>Tolerance of acute anemia depends on:</a:t>
            </a:r>
          </a:p>
          <a:p>
            <a:pPr lvl="1">
              <a:lnSpc>
                <a:spcPct val="90000"/>
              </a:lnSpc>
              <a:buClrTx/>
              <a:buFont typeface="Monotype Sorts" pitchFamily="2" charset="2"/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-</a:t>
            </a:r>
            <a:r>
              <a:rPr lang="en-US" dirty="0" smtClean="0"/>
              <a:t>  Maintenance of intravascular volume</a:t>
            </a:r>
          </a:p>
          <a:p>
            <a:pPr lvl="1">
              <a:lnSpc>
                <a:spcPct val="90000"/>
              </a:lnSpc>
              <a:buClrTx/>
              <a:buFont typeface="Monotype Sorts" pitchFamily="2" charset="2"/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- </a:t>
            </a:r>
            <a:r>
              <a:rPr lang="en-US" dirty="0" smtClean="0"/>
              <a:t> Ability to increase cardiac output</a:t>
            </a:r>
          </a:p>
          <a:p>
            <a:pPr lvl="1">
              <a:lnSpc>
                <a:spcPct val="90000"/>
              </a:lnSpc>
              <a:buClrTx/>
              <a:buFont typeface="Monotype Sorts" pitchFamily="2" charset="2"/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-</a:t>
            </a:r>
            <a:r>
              <a:rPr lang="en-US" dirty="0" smtClean="0"/>
              <a:t>  Increases in 2,3-DPG to deliver more of the carried oxygen to tissues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535</TotalTime>
  <Words>2018</Words>
  <Application>Microsoft Office PowerPoint</Application>
  <PresentationFormat>On-screen Show (4:3)</PresentationFormat>
  <Paragraphs>347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Technic</vt:lpstr>
      <vt:lpstr>Blood Products and blood transfusion  Dr. Jumana Baaj  Consultant anesthesit - Assistant professor  KKUH – KSU 16 / 9 /2014   </vt:lpstr>
      <vt:lpstr>Objective </vt:lpstr>
      <vt:lpstr>Transfusion Therapy</vt:lpstr>
      <vt:lpstr>Blood Transfusion</vt:lpstr>
      <vt:lpstr>When is Transfusion Necessary?</vt:lpstr>
      <vt:lpstr>. . . TO </vt:lpstr>
      <vt:lpstr>Oxygen Delivery</vt:lpstr>
      <vt:lpstr>Oxygen Delivery (cont.)</vt:lpstr>
      <vt:lpstr>Slide 9</vt:lpstr>
      <vt:lpstr>Blood components</vt:lpstr>
      <vt:lpstr>Differential Centrifugation First Centrifugation</vt:lpstr>
      <vt:lpstr>Differential Centrifugation Second Centrifugation</vt:lpstr>
      <vt:lpstr>Slide 13</vt:lpstr>
      <vt:lpstr>Slide 14</vt:lpstr>
      <vt:lpstr>Slide 15</vt:lpstr>
      <vt:lpstr>Slide 16</vt:lpstr>
      <vt:lpstr>Slide 17</vt:lpstr>
      <vt:lpstr>Blood Groups</vt:lpstr>
      <vt:lpstr>Cross Match</vt:lpstr>
      <vt:lpstr>Type and Screen</vt:lpstr>
      <vt:lpstr>Blood components</vt:lpstr>
      <vt:lpstr>Packed Red Blood Cells</vt:lpstr>
      <vt:lpstr>RBC Transfusions Administration</vt:lpstr>
      <vt:lpstr>Platelet Concentrate</vt:lpstr>
      <vt:lpstr>Plasma and FFP</vt:lpstr>
      <vt:lpstr>Blood transfusion complication </vt:lpstr>
      <vt:lpstr>Acute Transfusion Reactions</vt:lpstr>
      <vt:lpstr>TRANSFUSION RELATED ACUTE LUNG INJURY </vt:lpstr>
      <vt:lpstr>Complications of Blood Therapy (cont.)</vt:lpstr>
      <vt:lpstr>Transmission of Viral Diseases: </vt:lpstr>
      <vt:lpstr>Other Complications</vt:lpstr>
      <vt:lpstr> Acute Hemolytic Reactions (AHTR) </vt:lpstr>
      <vt:lpstr>Treatment of Acute Hemolytic Reactions</vt:lpstr>
      <vt:lpstr>Massive blood transfusion </vt:lpstr>
      <vt:lpstr>Massive blood transfusion </vt:lpstr>
      <vt:lpstr>Massive blood transfusion </vt:lpstr>
      <vt:lpstr>Massive blood transfusion </vt:lpstr>
      <vt:lpstr>Massive Blood Transfusion</vt:lpstr>
      <vt:lpstr>Massive Blood Transfusion</vt:lpstr>
      <vt:lpstr>Massive blood transfusion </vt:lpstr>
      <vt:lpstr>Alternatives to Blood Products</vt:lpstr>
      <vt:lpstr>Administering Blood and blood  Products</vt:lpstr>
      <vt:lpstr>Administering Blood Products</vt:lpstr>
      <vt:lpstr>What to do? If an AHTR occurs</vt:lpstr>
      <vt:lpstr>Blood Bank Work-up of AHTR</vt:lpstr>
      <vt:lpstr>Monitoring in AHTR</vt:lpstr>
      <vt:lpstr>Auto-transfusion</vt:lpstr>
      <vt:lpstr>Slide 48</vt:lpstr>
      <vt:lpstr>Slide 49</vt:lpstr>
      <vt:lpstr>Pre-deposit transfusion </vt:lpstr>
      <vt:lpstr>Intra-operative acute normovolemic hemodilution </vt:lpstr>
      <vt:lpstr>Intra-operative cell salvage </vt:lpstr>
      <vt:lpstr>Intraoperative and Postoperative Management of Blood Loss and Transfusions</vt:lpstr>
      <vt:lpstr>Recommendations from ASA</vt:lpstr>
      <vt:lpstr>Transfusion Therapy Summary</vt:lpstr>
      <vt:lpstr>Reference book and Journal reference</vt:lpstr>
      <vt:lpstr>Slide 57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WADHA</dc:creator>
  <cp:lastModifiedBy>Jumanah</cp:lastModifiedBy>
  <cp:revision>19</cp:revision>
  <dcterms:created xsi:type="dcterms:W3CDTF">2013-09-08T07:02:13Z</dcterms:created>
  <dcterms:modified xsi:type="dcterms:W3CDTF">2014-09-15T17:59:07Z</dcterms:modified>
</cp:coreProperties>
</file>