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56" r:id="rId2"/>
    <p:sldId id="272" r:id="rId3"/>
    <p:sldId id="259" r:id="rId4"/>
    <p:sldId id="260" r:id="rId5"/>
    <p:sldId id="261" r:id="rId6"/>
    <p:sldId id="257" r:id="rId7"/>
    <p:sldId id="263" r:id="rId8"/>
    <p:sldId id="312" r:id="rId9"/>
    <p:sldId id="277" r:id="rId10"/>
    <p:sldId id="264" r:id="rId11"/>
    <p:sldId id="273" r:id="rId12"/>
    <p:sldId id="314" r:id="rId13"/>
    <p:sldId id="275" r:id="rId14"/>
    <p:sldId id="274" r:id="rId15"/>
    <p:sldId id="276" r:id="rId16"/>
    <p:sldId id="265" r:id="rId17"/>
    <p:sldId id="266" r:id="rId18"/>
    <p:sldId id="279" r:id="rId19"/>
    <p:sldId id="283" r:id="rId20"/>
    <p:sldId id="284" r:id="rId21"/>
    <p:sldId id="267" r:id="rId22"/>
    <p:sldId id="268" r:id="rId23"/>
    <p:sldId id="278" r:id="rId24"/>
    <p:sldId id="311" r:id="rId25"/>
    <p:sldId id="280" r:id="rId26"/>
    <p:sldId id="269" r:id="rId27"/>
    <p:sldId id="270" r:id="rId28"/>
    <p:sldId id="271" r:id="rId29"/>
    <p:sldId id="286" r:id="rId30"/>
    <p:sldId id="313" r:id="rId31"/>
    <p:sldId id="288" r:id="rId32"/>
    <p:sldId id="287" r:id="rId33"/>
    <p:sldId id="289" r:id="rId34"/>
    <p:sldId id="291" r:id="rId35"/>
    <p:sldId id="290" r:id="rId36"/>
    <p:sldId id="292" r:id="rId37"/>
    <p:sldId id="310" r:id="rId38"/>
    <p:sldId id="298" r:id="rId39"/>
    <p:sldId id="315" r:id="rId40"/>
    <p:sldId id="316" r:id="rId41"/>
    <p:sldId id="317" r:id="rId42"/>
    <p:sldId id="293" r:id="rId43"/>
    <p:sldId id="318" r:id="rId44"/>
    <p:sldId id="319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185" autoAdjust="0"/>
  </p:normalViewPr>
  <p:slideViewPr>
    <p:cSldViewPr>
      <p:cViewPr>
        <p:scale>
          <a:sx n="76" d="100"/>
          <a:sy n="76" d="100"/>
        </p:scale>
        <p:origin x="-34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3F80607-CDD9-4E8F-9811-3B73660702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acetyl-</a:t>
            </a:r>
            <a:r>
              <a:rPr lang="en-US" dirty="0" err="1" smtClean="0"/>
              <a:t>para</a:t>
            </a:r>
            <a:r>
              <a:rPr lang="en-US" dirty="0" smtClean="0"/>
              <a:t>-aminophenol</a:t>
            </a:r>
          </a:p>
          <a:p>
            <a:r>
              <a:rPr lang="en-US" dirty="0" smtClean="0"/>
              <a:t>or APAP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80607-CDD9-4E8F-9811-3B73660702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FACC-1AA1-4A9F-8D24-3BF89644100B}" type="slidenum">
              <a:rPr lang="en-US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smoking, barbituates, rifampin, carbamazepine, phenytoin, INH, </a:t>
            </a:r>
            <a:r>
              <a:rPr lang="en-US" u="sng"/>
              <a:t>+</a:t>
            </a:r>
            <a:r>
              <a:rPr lang="en-US"/>
              <a:t> ethanol </a:t>
            </a:r>
          </a:p>
          <a:p>
            <a:pPr lvl="1"/>
            <a:r>
              <a:rPr lang="en-US"/>
              <a:t>use of APAP by alcoholics has not been associated with higher risk of liver injury in prospective trials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5A70D-9320-4F82-81FF-5DD9BDF84109}" type="slidenum">
              <a:rPr lang="en-US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Location may be important for environmental or occupational exposures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225435-1691-46C8-B26D-EB6337170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ACCF6-ABCD-42DD-979D-58F41353DB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F98E10-6BF5-4401-9CFF-CF75FFECAD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33FE50-274A-451D-B632-9DAC775CC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4B2D16-A8F5-432B-99C7-A87A6D075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12505-41EC-4083-BE72-D1435DA929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3FE73-0E3B-4FBF-AE89-2447101FE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D153A-0687-4221-8694-93DA07FEFA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9E8F1-CABA-4032-B1A7-109F87DD2B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51BC6-8F40-4976-AB42-A38953C4B6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9409F-49C2-4CE1-A6F4-D58AD41727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E6797C-6006-4D71-BF59-A3FD281EA6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31C4931-371C-437E-B392-194261B437B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066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binsalleeh@ksu.edu.s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ailto:hbinsalleeh@ksu.edu.s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Acetaminophen overdose</a:t>
            </a:r>
            <a:r>
              <a:rPr lang="en-US"/>
              <a:t>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000" dirty="0" err="1"/>
              <a:t>Hashim</a:t>
            </a:r>
            <a:r>
              <a:rPr lang="en-CA" sz="2000" dirty="0"/>
              <a:t> Bin </a:t>
            </a:r>
            <a:r>
              <a:rPr lang="en-CA" sz="2000" dirty="0" err="1" smtClean="0"/>
              <a:t>Salleeh</a:t>
            </a:r>
            <a:endParaRPr lang="en-CA" sz="2000" dirty="0"/>
          </a:p>
          <a:p>
            <a:pPr>
              <a:lnSpc>
                <a:spcPct val="80000"/>
              </a:lnSpc>
            </a:pPr>
            <a:r>
              <a:rPr lang="en-CA" sz="2000" dirty="0"/>
              <a:t>Assistant Professor of Paediatrics  </a:t>
            </a:r>
          </a:p>
          <a:p>
            <a:pPr>
              <a:lnSpc>
                <a:spcPct val="80000"/>
              </a:lnSpc>
            </a:pPr>
            <a:r>
              <a:rPr lang="en-CA" sz="2000" dirty="0"/>
              <a:t>Consultant Paediatric Emergency Medicine </a:t>
            </a:r>
          </a:p>
          <a:p>
            <a:pPr>
              <a:lnSpc>
                <a:spcPct val="80000"/>
              </a:lnSpc>
            </a:pPr>
            <a:r>
              <a:rPr lang="fr-CA" sz="2000" dirty="0" err="1" smtClean="0"/>
              <a:t>Department</a:t>
            </a:r>
            <a:r>
              <a:rPr lang="fr-CA" sz="2000" dirty="0" smtClean="0"/>
              <a:t> of Emergency </a:t>
            </a:r>
            <a:r>
              <a:rPr lang="fr-CA" sz="2000" dirty="0" err="1" smtClean="0"/>
              <a:t>Medicine</a:t>
            </a:r>
            <a:r>
              <a:rPr lang="fr-CA" sz="20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fr-CA" sz="2000" dirty="0" smtClean="0"/>
              <a:t>King </a:t>
            </a:r>
            <a:r>
              <a:rPr lang="fr-CA" sz="2000" dirty="0"/>
              <a:t>Khalid </a:t>
            </a:r>
            <a:r>
              <a:rPr lang="fr-CA" sz="2000" dirty="0" err="1"/>
              <a:t>University</a:t>
            </a:r>
            <a:r>
              <a:rPr lang="fr-CA" sz="2000" dirty="0"/>
              <a:t> </a:t>
            </a:r>
            <a:r>
              <a:rPr lang="fr-CA" sz="2000" dirty="0" err="1"/>
              <a:t>Hospital</a:t>
            </a:r>
            <a:r>
              <a:rPr lang="fr-CA" sz="2000" dirty="0"/>
              <a:t> </a:t>
            </a:r>
            <a:endParaRPr lang="fr-CA" sz="2000" dirty="0" smtClean="0"/>
          </a:p>
          <a:p>
            <a:pPr>
              <a:lnSpc>
                <a:spcPct val="80000"/>
              </a:lnSpc>
            </a:pPr>
            <a:r>
              <a:rPr lang="fr-CA" sz="2000" dirty="0" smtClean="0"/>
              <a:t>King </a:t>
            </a:r>
            <a:r>
              <a:rPr lang="fr-CA" sz="2000" dirty="0" err="1" smtClean="0"/>
              <a:t>Saud</a:t>
            </a:r>
            <a:r>
              <a:rPr lang="fr-CA" sz="2000" dirty="0" smtClean="0"/>
              <a:t> </a:t>
            </a:r>
            <a:r>
              <a:rPr lang="fr-CA" sz="2000" dirty="0" err="1" smtClean="0"/>
              <a:t>University</a:t>
            </a:r>
            <a:r>
              <a:rPr lang="fr-CA" sz="20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fr-CA" sz="2000" dirty="0" smtClean="0">
                <a:hlinkClick r:id="rId3"/>
              </a:rPr>
              <a:t>hbinsalleeh@ksu.edu.sa</a:t>
            </a:r>
            <a:r>
              <a:rPr lang="fr-CA" sz="2000" dirty="0" smtClean="0"/>
              <a:t> </a:t>
            </a:r>
            <a:endParaRPr lang="fr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Pathways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glucuronide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conjugation(40-65%)		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sulfate conjugation(20-45%)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 inactive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metabolites excreted in the urine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Excretion of unchanged APAP in the urine (5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%).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Oxidation by P450 cytochromes (CYP 2E1, 1A2, and 3A4) to 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NAPQI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(5-15%)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GSH combines with NAPQI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nontoxic cysteine/</a:t>
            </a:r>
            <a:r>
              <a:rPr lang="en-U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mercaptate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 conjugates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excreted in urine.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600200"/>
            <a:ext cx="6248400" cy="838200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934200" y="1905000"/>
            <a:ext cx="685800" cy="152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0" y="16764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b="1" dirty="0">
                <a:solidFill>
                  <a:srgbClr val="FF3300"/>
                </a:solidFill>
                <a:latin typeface="Arial" charset="0"/>
              </a:rPr>
              <a:t>90%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99"/>
          </a:solidFill>
          <a:ln/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0574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791200" y="0"/>
            <a:ext cx="18288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425852" y="1572016"/>
            <a:ext cx="19812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1000" y="5334000"/>
            <a:ext cx="4572000" cy="5334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791200" y="3581400"/>
            <a:ext cx="3276600" cy="25908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21510" grpId="0" animBg="1"/>
      <p:bldP spid="215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medscape.com/pi/emed/ckb/emergency_medicine/756148-812410-820200-21822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4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z="4400"/>
              <a:t>What happens in OD ?</a:t>
            </a:r>
          </a:p>
        </p:txBody>
      </p:sp>
      <p:pic>
        <p:nvPicPr>
          <p:cNvPr id="23558" name="Picture 6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Pathophysiology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Saturation of glucuronidation and sulfation pathways</a:t>
            </a:r>
          </a:p>
          <a:p>
            <a:pPr>
              <a:lnSpc>
                <a:spcPct val="90000"/>
              </a:lnSpc>
            </a:pPr>
            <a:r>
              <a:rPr lang="en-US" sz="2600">
                <a:sym typeface="Wingdings" pitchFamily="2" charset="2"/>
              </a:rPr>
              <a:t>Amount of APAP metabolized by p450 cytochromes to </a:t>
            </a:r>
            <a:r>
              <a:rPr lang="en-US" sz="2600" b="1">
                <a:sym typeface="Wingdings" pitchFamily="2" charset="2"/>
              </a:rPr>
              <a:t>NAPQI </a:t>
            </a:r>
            <a:r>
              <a:rPr lang="en-US" sz="2600">
                <a:sym typeface="Wingdings" pitchFamily="2" charset="2"/>
              </a:rPr>
              <a:t>increases</a:t>
            </a:r>
            <a:endParaRPr lang="en-US" sz="900"/>
          </a:p>
          <a:p>
            <a:pPr>
              <a:lnSpc>
                <a:spcPct val="90000"/>
              </a:lnSpc>
            </a:pPr>
            <a:r>
              <a:rPr lang="en-US" sz="2600"/>
              <a:t>Normally NAPQI is detoxified by reduced </a:t>
            </a:r>
            <a:r>
              <a:rPr lang="en-US" sz="3000" b="1"/>
              <a:t>GSH </a:t>
            </a:r>
            <a:r>
              <a:rPr lang="en-US" sz="2600"/>
              <a:t>(glutathione) and </a:t>
            </a:r>
            <a:r>
              <a:rPr lang="en-US" sz="3000" b="1"/>
              <a:t>thiol-containing substances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</a:pPr>
            <a:r>
              <a:rPr lang="en-US" sz="2600"/>
              <a:t>In OD: rate and quantity of NAPQI formation overwhelms  GSH supply and regeneration: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elimination of NAPQI prolonged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free NAPQI binds critical cell proteins with 				sulfhydryl groups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cellular dysfunction and cell death.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200"/>
              <a:t>Animal models: hepatotoxicity when GSH stores fall &lt;30% of baseline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solidFill>
            <a:srgbClr val="FFFF99"/>
          </a:solidFill>
          <a:ln/>
        </p:spPr>
      </p:pic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5105400" y="0"/>
            <a:ext cx="1752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029200" y="0"/>
            <a:ext cx="2133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10200" y="1752600"/>
            <a:ext cx="2209800" cy="1143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5410200" y="1905000"/>
            <a:ext cx="22860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0" y="2971800"/>
            <a:ext cx="1219200" cy="304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4038600" y="2971800"/>
            <a:ext cx="8382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886200" y="3581400"/>
            <a:ext cx="9144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038600" y="3505200"/>
            <a:ext cx="685800" cy="533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3810000"/>
            <a:ext cx="2133600" cy="2362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5410200" y="3505200"/>
            <a:ext cx="1676400" cy="2667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276600" y="2209800"/>
            <a:ext cx="2057400" cy="685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124200" y="2590800"/>
            <a:ext cx="1524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2672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3434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Factors which adversely affect APAP metabolism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Up regulation (i.e. induction) of CYP 2E1 enzyme activity </a:t>
            </a:r>
          </a:p>
          <a:p>
            <a:pPr>
              <a:lnSpc>
                <a:spcPct val="90000"/>
              </a:lnSpc>
            </a:pPr>
            <a:r>
              <a:rPr lang="en-US" dirty="0"/>
              <a:t>Decreased glutathione stores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Eating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NAC</a:t>
            </a:r>
          </a:p>
          <a:p>
            <a:pPr>
              <a:lnSpc>
                <a:spcPct val="90000"/>
              </a:lnSpc>
            </a:pPr>
            <a:r>
              <a:rPr lang="en-US" dirty="0"/>
              <a:t>Frequent dosing interval of APAP</a:t>
            </a:r>
          </a:p>
          <a:p>
            <a:pPr>
              <a:lnSpc>
                <a:spcPct val="90000"/>
              </a:lnSpc>
            </a:pPr>
            <a:r>
              <a:rPr lang="en-US" dirty="0"/>
              <a:t>Prolonged duration of excessive dosing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manifestation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	</a:t>
            </a:r>
            <a:r>
              <a:rPr lang="en-US" sz="2400">
                <a:solidFill>
                  <a:srgbClr val="FFFF00"/>
                </a:solidFill>
              </a:rPr>
              <a:t>0.5-24h</a:t>
            </a:r>
            <a:r>
              <a:rPr lang="en-US" sz="2400"/>
              <a:t>	n/v, anorexia, asymptomatic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II	</a:t>
            </a:r>
            <a:r>
              <a:rPr lang="en-US" sz="2400">
                <a:solidFill>
                  <a:srgbClr val="FFFF00"/>
                </a:solidFill>
              </a:rPr>
              <a:t>24-48	h</a:t>
            </a:r>
            <a:r>
              <a:rPr lang="en-US" sz="2400"/>
              <a:t>	resolution of stage I sxs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				RUQ pain, elevation of PTT, INR, 			bili + enzymes (at the latest by</a:t>
            </a:r>
            <a:r>
              <a:rPr lang="en-US" sz="2400" b="1"/>
              <a:t> </a:t>
            </a:r>
            <a:r>
              <a:rPr lang="en-US" sz="2400" b="1" u="sng"/>
              <a:t>36h</a:t>
            </a:r>
            <a:r>
              <a:rPr lang="en-US" sz="240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III	</a:t>
            </a:r>
            <a:r>
              <a:rPr lang="en-US" sz="2400">
                <a:solidFill>
                  <a:srgbClr val="FFFF00"/>
                </a:solidFill>
              </a:rPr>
              <a:t>48-96h</a:t>
            </a:r>
            <a:r>
              <a:rPr lang="en-US" sz="2400"/>
              <a:t>	coagulopathy, peaking of enzymes, 			acidosis, hypoglycemia, bleeding 				diathesis, jaundice, anuria, cerebral 			edema, coma. ARF in 25% of pts 				with hepatotoxicity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IV	</a:t>
            </a:r>
            <a:r>
              <a:rPr lang="en-US" sz="2400">
                <a:solidFill>
                  <a:srgbClr val="FFFF00"/>
                </a:solidFill>
              </a:rPr>
              <a:t>4-14d</a:t>
            </a:r>
            <a:r>
              <a:rPr lang="en-US" sz="2400"/>
              <a:t>		resolution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Diagnosis</a:t>
            </a:r>
            <a:r>
              <a:rPr lang="en-US" sz="3600" dirty="0"/>
              <a:t> 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the patient with a history of APAP overdose, a serum APAP level should be measured between 4 and 24 hours after ingestion </a:t>
            </a:r>
          </a:p>
          <a:p>
            <a:r>
              <a:rPr lang="en-US" sz="2800"/>
              <a:t>The value obtained should be evaluated according to the Rumack-Matthew nomogram for determining the risk of hepatotoxicity and the need for NAC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Toxicological History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Often incomplete, unreliable or unobtainable</a:t>
            </a:r>
          </a:p>
          <a:p>
            <a:r>
              <a:rPr lang="en-US" sz="2800"/>
              <a:t>Sources – Patient, friends, family, EMS,or pill containers</a:t>
            </a:r>
          </a:p>
          <a:p>
            <a:r>
              <a:rPr lang="en-US" sz="2800"/>
              <a:t>PMHx, liver/renal disease, concurrent medications, previous overdoses, P</a:t>
            </a:r>
            <a:r>
              <a:rPr lang="el-GR" sz="2800"/>
              <a:t>Ψ</a:t>
            </a:r>
            <a:r>
              <a:rPr lang="en-US" sz="2800"/>
              <a:t>Hx, substance abuse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start with </a:t>
            </a:r>
            <a:r>
              <a:rPr lang="en-US" dirty="0" smtClean="0"/>
              <a:t>scenarios </a:t>
            </a:r>
            <a:endParaRPr lang="en-US" dirty="0"/>
          </a:p>
        </p:txBody>
      </p:sp>
      <p:pic>
        <p:nvPicPr>
          <p:cNvPr id="19459" name="Picture 3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sz="4800">
                <a:solidFill>
                  <a:srgbClr val="FFFF00"/>
                </a:solidFill>
              </a:rPr>
              <a:t>5W’</a:t>
            </a:r>
            <a:r>
              <a:rPr lang="en-US">
                <a:solidFill>
                  <a:schemeClr val="tx1"/>
                </a:solidFill>
              </a:rPr>
              <a:t>s of toxicology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Who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pt’s age, weight, relation to others</a:t>
            </a:r>
          </a:p>
          <a:p>
            <a:r>
              <a:rPr lang="en-US">
                <a:solidFill>
                  <a:srgbClr val="FFFF00"/>
                </a:solidFill>
              </a:rPr>
              <a:t>What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name and dose of medication, coingestants and amount ingested</a:t>
            </a:r>
          </a:p>
          <a:p>
            <a:r>
              <a:rPr lang="en-US">
                <a:solidFill>
                  <a:srgbClr val="FFFF00"/>
                </a:solidFill>
              </a:rPr>
              <a:t>When</a:t>
            </a:r>
            <a:r>
              <a:rPr lang="en-US" sz="2800"/>
              <a:t> – time of ingestion, single vs. multiple ingestions</a:t>
            </a:r>
          </a:p>
          <a:p>
            <a:r>
              <a:rPr lang="en-US">
                <a:solidFill>
                  <a:srgbClr val="FFFF00"/>
                </a:solidFill>
              </a:rPr>
              <a:t>Where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route of ingestion, geographical location</a:t>
            </a:r>
          </a:p>
          <a:p>
            <a:r>
              <a:rPr lang="en-US">
                <a:solidFill>
                  <a:srgbClr val="FFFF00"/>
                </a:solidFill>
              </a:rPr>
              <a:t>Why</a:t>
            </a:r>
            <a:r>
              <a:rPr lang="en-US" sz="2800"/>
              <a:t> – intentional vs. unintentional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Guidelines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A</a:t>
            </a:r>
            <a:r>
              <a:rPr lang="en-US" sz="2800" dirty="0"/>
              <a:t>irway </a:t>
            </a:r>
          </a:p>
          <a:p>
            <a:r>
              <a:rPr lang="en-US" sz="4000" dirty="0">
                <a:solidFill>
                  <a:srgbClr val="FFFF00"/>
                </a:solidFill>
              </a:rPr>
              <a:t>B</a:t>
            </a:r>
            <a:r>
              <a:rPr lang="en-US" sz="2800" dirty="0"/>
              <a:t>reathing</a:t>
            </a:r>
          </a:p>
          <a:p>
            <a:r>
              <a:rPr lang="en-US" sz="4000" dirty="0">
                <a:solidFill>
                  <a:srgbClr val="FFFF00"/>
                </a:solidFill>
              </a:rPr>
              <a:t>C</a:t>
            </a:r>
            <a:r>
              <a:rPr lang="en-US" sz="2800" dirty="0"/>
              <a:t>irculation </a:t>
            </a:r>
          </a:p>
          <a:p>
            <a:r>
              <a:rPr lang="en-US" sz="4000" dirty="0">
                <a:solidFill>
                  <a:srgbClr val="FFFF00"/>
                </a:solidFill>
              </a:rPr>
              <a:t>D</a:t>
            </a:r>
            <a:r>
              <a:rPr lang="en-US" sz="2800" dirty="0"/>
              <a:t>econtamination</a:t>
            </a:r>
          </a:p>
          <a:p>
            <a:pPr lvl="1"/>
            <a:r>
              <a:rPr lang="en-US" sz="2400" dirty="0"/>
              <a:t>AC </a:t>
            </a:r>
          </a:p>
          <a:p>
            <a:r>
              <a:rPr lang="en-US" sz="4000" dirty="0">
                <a:solidFill>
                  <a:srgbClr val="FFFF00"/>
                </a:solidFill>
              </a:rPr>
              <a:t>F</a:t>
            </a:r>
            <a:r>
              <a:rPr lang="en-US" sz="2800" dirty="0"/>
              <a:t>ind antidote</a:t>
            </a:r>
          </a:p>
          <a:p>
            <a:pPr lvl="1"/>
            <a:r>
              <a:rPr lang="en-US" sz="2400" dirty="0"/>
              <a:t>NAC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NAC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sz="3300"/>
              <a:t>Early </a:t>
            </a:r>
            <a:r>
              <a:rPr lang="en-US" sz="3300">
                <a:sym typeface="Wingdings" pitchFamily="2" charset="2"/>
              </a:rPr>
              <a:t> Prevents binding of NAPQI to hepatocytes</a:t>
            </a:r>
            <a:endParaRPr lang="en-US" sz="3300"/>
          </a:p>
          <a:p>
            <a:r>
              <a:rPr lang="en-US" sz="3000"/>
              <a:t>GSH precursor </a:t>
            </a:r>
            <a:r>
              <a:rPr lang="en-US" sz="3000">
                <a:sym typeface="Wingdings" pitchFamily="2" charset="2"/>
              </a:rPr>
              <a:t> increases GSH stores </a:t>
            </a:r>
          </a:p>
          <a:p>
            <a:r>
              <a:rPr lang="en-US" sz="3000">
                <a:sym typeface="Wingdings" pitchFamily="2" charset="2"/>
              </a:rPr>
              <a:t>Increases sulfation metabolism of APAP  less NAPQI formed</a:t>
            </a:r>
          </a:p>
          <a:p>
            <a:r>
              <a:rPr lang="en-US" sz="3000">
                <a:sym typeface="Wingdings" pitchFamily="2" charset="2"/>
              </a:rPr>
              <a:t>Reduces NAPQI back to APAP (at least in animal models)</a:t>
            </a:r>
          </a:p>
          <a:p>
            <a:r>
              <a:rPr lang="en-US" sz="3000">
                <a:sym typeface="Wingdings" pitchFamily="2" charset="2"/>
              </a:rPr>
              <a:t>Sulfur group of NAC binds and detoxifies NAPQI to cysteine and mercaptate conjugate (= GSH substitute)</a:t>
            </a:r>
          </a:p>
          <a:p>
            <a:pPr lvl="1">
              <a:buFont typeface="Wingdings" pitchFamily="2" charset="2"/>
              <a:buNone/>
            </a:pPr>
            <a:endParaRPr lang="en-US" sz="260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noFill/>
          <a:ln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600200" y="2286000"/>
            <a:ext cx="685800" cy="3810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114800" y="304800"/>
            <a:ext cx="6858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876800" y="3962400"/>
            <a:ext cx="7620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4572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800600" y="457200"/>
            <a:ext cx="7620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1905000" y="990600"/>
            <a:ext cx="914400" cy="1295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400800" y="609600"/>
            <a:ext cx="18288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5105400" y="4648200"/>
            <a:ext cx="685800" cy="533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NAC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900" dirty="0">
                <a:effectLst/>
                <a:sym typeface="Wingdings" pitchFamily="2" charset="2"/>
              </a:rPr>
              <a:t>Late (12-24h)  Modulates the inflammatory response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ffectLst/>
                <a:sym typeface="Wingdings" pitchFamily="2" charset="2"/>
              </a:rPr>
              <a:t>Antioxidant, free radical scavenger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ffectLst/>
                <a:sym typeface="Wingdings" pitchFamily="2" charset="2"/>
              </a:rPr>
              <a:t>Reservoir for </a:t>
            </a:r>
            <a:r>
              <a:rPr lang="en-US" sz="2600" dirty="0" err="1">
                <a:effectLst/>
                <a:sym typeface="Wingdings" pitchFamily="2" charset="2"/>
              </a:rPr>
              <a:t>thiol</a:t>
            </a:r>
            <a:r>
              <a:rPr lang="en-US" sz="2600" dirty="0">
                <a:effectLst/>
                <a:sym typeface="Wingdings" pitchFamily="2" charset="2"/>
              </a:rPr>
              <a:t> groups (i.e. GSH)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ffectLst/>
                <a:sym typeface="Wingdings" pitchFamily="2" charset="2"/>
              </a:rPr>
              <a:t>Impairs WBC migration and function  </a:t>
            </a:r>
            <a:r>
              <a:rPr lang="en-US" sz="2600" dirty="0" err="1">
                <a:effectLst/>
                <a:sym typeface="Wingdings" pitchFamily="2" charset="2"/>
              </a:rPr>
              <a:t>antiinflammatory</a:t>
            </a:r>
            <a:endParaRPr lang="en-US" sz="2600" dirty="0">
              <a:effectLst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effectLst/>
              </a:rPr>
              <a:t>Positive inotropic and </a:t>
            </a:r>
            <a:r>
              <a:rPr lang="en-US" sz="2600" dirty="0" err="1">
                <a:effectLst/>
              </a:rPr>
              <a:t>vasodilating</a:t>
            </a:r>
            <a:r>
              <a:rPr lang="en-US" sz="2600" dirty="0">
                <a:effectLst/>
              </a:rPr>
              <a:t> effects (NO) </a:t>
            </a:r>
            <a:r>
              <a:rPr lang="en-US" sz="2600" dirty="0">
                <a:effectLst/>
                <a:sym typeface="Wingdings" pitchFamily="2" charset="2"/>
              </a:rPr>
              <a:t></a:t>
            </a:r>
            <a:r>
              <a:rPr lang="en-US" sz="2600" dirty="0">
                <a:effectLst/>
              </a:rPr>
              <a:t> improves microcirculatory blood flow and O2 delivery to tissues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ffectLst/>
              </a:rPr>
              <a:t>Decreases cerebral edema formation, prevents progression of hepatic encephalopathy and improves survival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NAC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NAC should optimally be given within 8 to 10 hours after ingestion </a:t>
            </a:r>
          </a:p>
          <a:p>
            <a:r>
              <a:rPr lang="en-US" sz="2800" dirty="0"/>
              <a:t>More delayed therapy is associated with a progressive increase in hepatic toxicity </a:t>
            </a:r>
          </a:p>
          <a:p>
            <a:r>
              <a:rPr lang="en-US" sz="2800" dirty="0"/>
              <a:t>some benefit may still be seen 24 hours or later after ingestion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Mortality </a:t>
            </a:r>
            <a:r>
              <a:rPr lang="en-US" dirty="0" smtClean="0"/>
              <a:t>is 37</a:t>
            </a:r>
            <a:r>
              <a:rPr lang="en-US" dirty="0"/>
              <a:t>% in patients who received NAC 10-36 h after the </a:t>
            </a:r>
            <a:r>
              <a:rPr lang="en-US" dirty="0" smtClean="0"/>
              <a:t>overdose </a:t>
            </a:r>
          </a:p>
          <a:p>
            <a:r>
              <a:rPr lang="en-US" dirty="0" smtClean="0"/>
              <a:t>Mortality is 58</a:t>
            </a:r>
            <a:r>
              <a:rPr lang="en-US" dirty="0"/>
              <a:t>% in patients not given </a:t>
            </a:r>
            <a:r>
              <a:rPr lang="en-US" dirty="0" smtClean="0"/>
              <a:t>NAC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4000"/>
              <a:t>What is the Rumack-Matthew nomogram?</a:t>
            </a:r>
          </a:p>
        </p:txBody>
      </p:sp>
      <p:pic>
        <p:nvPicPr>
          <p:cNvPr id="15364" name="Picture 4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umack-Matthew normo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Rumack-Matthew nomogram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APAP level to predict which patients will develop an AST elevation &gt;1000 IU/L with out antidotal treatment </a:t>
            </a:r>
          </a:p>
          <a:p>
            <a:r>
              <a:rPr lang="en-US"/>
              <a:t>Derived from acute ingestion of immediate release acetaminophen</a:t>
            </a:r>
          </a:p>
          <a:p>
            <a:r>
              <a:rPr lang="en-US"/>
              <a:t>Begins at 4 h post ingestion </a:t>
            </a:r>
          </a:p>
          <a:p>
            <a:r>
              <a:rPr lang="en-US"/>
              <a:t>Recommended line of treatment has been lowered by 25% to increase its sensitivity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What percent of pts</a:t>
            </a:r>
            <a:r>
              <a:rPr lang="en-US" sz="54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whose APAP level falls above the upper line of the Rumack-Matthew normogram will develop hepatotoxicity?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500">
                <a:solidFill>
                  <a:schemeClr val="tx1"/>
                </a:solidFill>
              </a:rPr>
              <a:t>	</a:t>
            </a:r>
            <a:r>
              <a:rPr lang="en-US" sz="1600">
                <a:solidFill>
                  <a:schemeClr val="tx1"/>
                </a:solidFill>
              </a:rPr>
              <a:t>(defined as elevation of the plasma transaminases above 1,000 U/L</a:t>
            </a:r>
            <a:r>
              <a:rPr lang="en-US" sz="1800">
                <a:solidFill>
                  <a:schemeClr val="tx1"/>
                </a:solidFill>
              </a:rPr>
              <a:t>)</a:t>
            </a:r>
            <a:r>
              <a:rPr lang="en-US" sz="1600">
                <a:solidFill>
                  <a:schemeClr val="tx1"/>
                </a:solidFill>
              </a:rPr>
              <a:t/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sz="8000">
                <a:solidFill>
                  <a:srgbClr val="FFFF00"/>
                </a:solidFill>
              </a:rPr>
              <a:t>60%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 1 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 A mother asked you about her 15 </a:t>
            </a:r>
            <a:r>
              <a:rPr lang="en-US" dirty="0"/>
              <a:t>month old child accidentally took full bottle of </a:t>
            </a:r>
            <a:r>
              <a:rPr lang="en-US" dirty="0" err="1" smtClean="0"/>
              <a:t>Fevadol</a:t>
            </a:r>
            <a:r>
              <a:rPr lang="en-US" dirty="0" smtClean="0"/>
              <a:t> 60cc (160mg/5cc</a:t>
            </a:r>
            <a:r>
              <a:rPr lang="en-US" dirty="0"/>
              <a:t>) 30 minutes ago. </a:t>
            </a:r>
            <a:r>
              <a:rPr lang="en-US" dirty="0" smtClean="0"/>
              <a:t>She described him to be well looking. </a:t>
            </a:r>
            <a:r>
              <a:rPr lang="en-US" b="1" dirty="0">
                <a:solidFill>
                  <a:srgbClr val="FFFF00"/>
                </a:solidFill>
              </a:rPr>
              <a:t>What will be your </a:t>
            </a:r>
            <a:r>
              <a:rPr lang="en-US" b="1" dirty="0" smtClean="0">
                <a:solidFill>
                  <a:srgbClr val="FFFF00"/>
                </a:solidFill>
              </a:rPr>
              <a:t>advice?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www.spimaco.com.sa/getattachment/f2b4799f-11c7-4991-b059-33a413c45417/Fevadol.as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2807301" cy="440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Which lab test is the most sensitive for early detection of hepatotoxicity.?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/>
            </a:r>
            <a:br>
              <a:rPr lang="en-US">
                <a:solidFill>
                  <a:schemeClr val="accent1"/>
                </a:solidFill>
              </a:rPr>
            </a:b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r>
              <a:rPr lang="en-US" sz="6000">
                <a:solidFill>
                  <a:srgbClr val="FFFF00"/>
                </a:solidFill>
              </a:rPr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11330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13716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When to give NAC?</a:t>
            </a:r>
          </a:p>
        </p:txBody>
      </p:sp>
      <p:pic>
        <p:nvPicPr>
          <p:cNvPr id="44037" name="Picture 5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Indication for NAC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800" dirty="0"/>
              <a:t>APAP level above the treatment line</a:t>
            </a:r>
          </a:p>
          <a:p>
            <a:r>
              <a:rPr lang="en-US" sz="2800" dirty="0" err="1"/>
              <a:t>Hx</a:t>
            </a:r>
            <a:r>
              <a:rPr lang="en-US" sz="2800" dirty="0"/>
              <a:t> of significant APAP ingestion presenting close to 8h (give while waiting for level)</a:t>
            </a:r>
          </a:p>
          <a:p>
            <a:r>
              <a:rPr lang="en-US" sz="2800" dirty="0"/>
              <a:t>All APAP ingestions who present late&gt;24h with either detectable APAP or elevated transaminases</a:t>
            </a:r>
          </a:p>
          <a:p>
            <a:r>
              <a:rPr lang="en-US" sz="2800" dirty="0"/>
              <a:t>Chronic ingestions (&gt;4g/day in adult, &gt;120mg/d in child) with elevated transaminases</a:t>
            </a:r>
          </a:p>
          <a:p>
            <a:r>
              <a:rPr lang="en-US" sz="2800" dirty="0" err="1"/>
              <a:t>Hx</a:t>
            </a:r>
            <a:r>
              <a:rPr lang="en-US" sz="2800" dirty="0"/>
              <a:t> of exposure and </a:t>
            </a:r>
            <a:r>
              <a:rPr lang="en-US" sz="2800" dirty="0" smtClean="0"/>
              <a:t>Fulminant Hepatic Failure 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Poor prognostic indicators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 &lt;7.3 (2 days after OD, after fluids)</a:t>
            </a:r>
          </a:p>
          <a:p>
            <a:r>
              <a:rPr lang="en-US"/>
              <a:t>Hepatic encephalopathy</a:t>
            </a:r>
          </a:p>
          <a:p>
            <a:r>
              <a:rPr lang="en-US"/>
              <a:t>PT &gt;1.8 times normal.</a:t>
            </a:r>
          </a:p>
          <a:p>
            <a:r>
              <a:rPr lang="en-US"/>
              <a:t>Serum creatinine &gt;300mmol/L</a:t>
            </a:r>
          </a:p>
          <a:p>
            <a:r>
              <a:rPr lang="en-US"/>
              <a:t>Coagulation factor VIII/V ratio of &gt;30</a:t>
            </a:r>
          </a:p>
          <a:p>
            <a:endParaRPr lang="en-US" sz="14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>
                <a:solidFill>
                  <a:srgbClr val="FFFF00"/>
                </a:solidFill>
              </a:rPr>
              <a:t>Indicators for transfer to transplant center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INR &gt; 5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900" b="1" u="sng">
                <a:solidFill>
                  <a:srgbClr val="FFFF00"/>
                </a:solidFill>
              </a:rPr>
              <a:t>OR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2900" b="1" u="sng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/>
              <a:t>any of the following complications: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ARF: creatinine &gt;200 μmol/L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metabolic acidosis: pH &lt;7.35 or bicarb &lt;18 mEq/L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Hypotension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Encephalopathy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Hypoglycemia</a:t>
            </a:r>
          </a:p>
          <a:p>
            <a:pPr lvl="1">
              <a:lnSpc>
                <a:spcPct val="80000"/>
              </a:lnSpc>
            </a:pPr>
            <a:endParaRPr lang="en-US" sz="2200"/>
          </a:p>
          <a:p>
            <a:pPr>
              <a:lnSpc>
                <a:spcPct val="80000"/>
              </a:lnSpc>
            </a:pPr>
            <a:r>
              <a:rPr lang="en-US" sz="2600"/>
              <a:t>A rising PT on the fourth day after overdose is the single best marker of a poor prognosis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>
                <a:solidFill>
                  <a:srgbClr val="FFFF00"/>
                </a:solidFill>
              </a:rPr>
              <a:t>Indicators for transplant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Arterial pH &lt;7.3 at any time after FHF develops that fails to correct with colloid loading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u="sng">
                <a:solidFill>
                  <a:srgbClr val="FFFF00"/>
                </a:solidFill>
              </a:rPr>
              <a:t>OR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In patients with a normal arterial pH all 3 of the following:  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PT &gt;100 sec (without FFP or Vit K)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Creatinine &gt;300 μmol/L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Grade III or grade IV hepatic encephalopathy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300" i="1"/>
              <a:t>Makin AJ, Williams R: Acetaminophen-induced hepatotoxicity: Predisposing factors and treatments. Adv Intern Med 1997; 42:453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300" i="1"/>
              <a:t>Lee WM: Acute liver failure. N Engl J Med 1993; 329:1862 </a:t>
            </a:r>
            <a:endParaRPr 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 Protocol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Oral</a:t>
            </a:r>
          </a:p>
          <a:p>
            <a:pPr lvl="1"/>
            <a:r>
              <a:rPr lang="en-US" dirty="0" smtClean="0">
                <a:effectLst/>
              </a:rPr>
              <a:t>loading </a:t>
            </a:r>
            <a:r>
              <a:rPr lang="en-US" dirty="0">
                <a:effectLst/>
              </a:rPr>
              <a:t>dose of 140 </a:t>
            </a:r>
            <a:r>
              <a:rPr lang="en-US" dirty="0" smtClean="0">
                <a:effectLst/>
              </a:rPr>
              <a:t>mg/kg</a:t>
            </a:r>
          </a:p>
          <a:p>
            <a:pPr lvl="1"/>
            <a:r>
              <a:rPr lang="en-US" dirty="0" smtClean="0">
                <a:effectLst/>
              </a:rPr>
              <a:t>followed </a:t>
            </a:r>
            <a:r>
              <a:rPr lang="en-US" dirty="0">
                <a:effectLst/>
              </a:rPr>
              <a:t>by 17 doses, each at 70 mg/kg, given every 4 </a:t>
            </a:r>
            <a:r>
              <a:rPr lang="en-US" dirty="0" smtClean="0">
                <a:effectLst/>
              </a:rPr>
              <a:t>hours</a:t>
            </a:r>
          </a:p>
          <a:p>
            <a:pPr lvl="1"/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total </a:t>
            </a:r>
            <a:r>
              <a:rPr lang="en-US" dirty="0" smtClean="0">
                <a:effectLst/>
              </a:rPr>
              <a:t>treatment duration 72 </a:t>
            </a:r>
            <a:r>
              <a:rPr lang="en-US" dirty="0">
                <a:effectLst/>
              </a:rPr>
              <a:t>hours.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IV </a:t>
            </a:r>
          </a:p>
          <a:p>
            <a:pPr lvl="1"/>
            <a:r>
              <a:rPr lang="en-US" dirty="0">
                <a:effectLst/>
              </a:rPr>
              <a:t>Loading dose: 150 mg/kg </a:t>
            </a:r>
            <a:r>
              <a:rPr lang="en-US" dirty="0" smtClean="0">
                <a:effectLst/>
              </a:rPr>
              <a:t>IV over </a:t>
            </a:r>
            <a:r>
              <a:rPr lang="en-US" dirty="0">
                <a:effectLst/>
              </a:rPr>
              <a:t>1 h</a:t>
            </a:r>
          </a:p>
          <a:p>
            <a:pPr lvl="1"/>
            <a:r>
              <a:rPr lang="en-US" dirty="0">
                <a:effectLst/>
              </a:rPr>
              <a:t>Dose 2: 50 mg/kg IV </a:t>
            </a:r>
            <a:r>
              <a:rPr lang="en-US" dirty="0" smtClean="0">
                <a:effectLst/>
              </a:rPr>
              <a:t>over </a:t>
            </a:r>
            <a:r>
              <a:rPr lang="en-US" dirty="0">
                <a:effectLst/>
              </a:rPr>
              <a:t>4 h</a:t>
            </a:r>
          </a:p>
          <a:p>
            <a:pPr lvl="1"/>
            <a:r>
              <a:rPr lang="en-US" dirty="0">
                <a:effectLst/>
              </a:rPr>
              <a:t>Dose 3: 100 mg/kg IV in </a:t>
            </a:r>
            <a:r>
              <a:rPr lang="en-US" dirty="0" smtClean="0">
                <a:effectLst/>
              </a:rPr>
              <a:t>16 h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XR tablets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 dirty="0"/>
              <a:t>Several studies show that elimination of extended and immediate-release acetaminophen are nearly identical after 4 hours.</a:t>
            </a:r>
          </a:p>
          <a:p>
            <a:r>
              <a:rPr lang="en-US" sz="3300" dirty="0"/>
              <a:t>some case reports APAP levels falling above the treatment </a:t>
            </a:r>
            <a:r>
              <a:rPr lang="en-US" sz="3300" dirty="0" err="1"/>
              <a:t>normogram</a:t>
            </a:r>
            <a:r>
              <a:rPr lang="en-US" sz="3300" dirty="0"/>
              <a:t> line as late as 11-14 hours post ingestion of the extended-release </a:t>
            </a:r>
            <a:r>
              <a:rPr lang="en-US" sz="3300" dirty="0" smtClean="0"/>
              <a:t>preparation</a:t>
            </a:r>
          </a:p>
          <a:p>
            <a:r>
              <a:rPr lang="en-US" sz="3300" dirty="0" smtClean="0"/>
              <a:t>Treatment guidelines almost the same </a:t>
            </a:r>
            <a:endParaRPr lang="en-US" sz="33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the scenarios </a:t>
            </a:r>
          </a:p>
        </p:txBody>
      </p:sp>
      <p:pic>
        <p:nvPicPr>
          <p:cNvPr id="56323" name="Picture 3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 1 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 A mother asked you about her 15 </a:t>
            </a:r>
            <a:r>
              <a:rPr lang="en-US" dirty="0"/>
              <a:t>month old child accidentally took full bottle of </a:t>
            </a:r>
            <a:r>
              <a:rPr lang="en-US" dirty="0" err="1" smtClean="0"/>
              <a:t>Fevadol</a:t>
            </a:r>
            <a:r>
              <a:rPr lang="en-US" dirty="0" smtClean="0"/>
              <a:t> 60cc (160mg/5cc</a:t>
            </a:r>
            <a:r>
              <a:rPr lang="en-US" dirty="0"/>
              <a:t>) 30 minutes ago. </a:t>
            </a:r>
            <a:r>
              <a:rPr lang="en-US" dirty="0" smtClean="0"/>
              <a:t>She described him to be well looking. </a:t>
            </a:r>
            <a:r>
              <a:rPr lang="en-US" b="1" dirty="0">
                <a:solidFill>
                  <a:srgbClr val="FFFF00"/>
                </a:solidFill>
              </a:rPr>
              <a:t>What will be your </a:t>
            </a:r>
            <a:r>
              <a:rPr lang="en-US" b="1" dirty="0" smtClean="0">
                <a:solidFill>
                  <a:srgbClr val="FFFF00"/>
                </a:solidFill>
              </a:rPr>
              <a:t>advice?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www.spimaco.com.sa/getattachment/f2b4799f-11c7-4991-b059-33a413c45417/Fevadol.as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2807301" cy="440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7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 2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 mother brought her 4 M old </a:t>
            </a:r>
            <a:r>
              <a:rPr lang="en-US" sz="2800" dirty="0" smtClean="0"/>
              <a:t>son to ED with fever for 3 days duration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She </a:t>
            </a:r>
            <a:r>
              <a:rPr lang="en-US" sz="2800" dirty="0"/>
              <a:t>was giving him </a:t>
            </a:r>
            <a:r>
              <a:rPr lang="en-US" sz="2800" dirty="0" err="1" smtClean="0"/>
              <a:t>Tempra</a:t>
            </a:r>
            <a:r>
              <a:rPr lang="en-US" sz="2800" dirty="0" smtClean="0"/>
              <a:t> 7ml </a:t>
            </a:r>
            <a:r>
              <a:rPr lang="en-US" sz="2800" dirty="0"/>
              <a:t>every 4 h for the last 3 </a:t>
            </a:r>
            <a:r>
              <a:rPr lang="en-US" sz="2800" dirty="0" smtClean="0"/>
              <a:t>days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She </a:t>
            </a:r>
            <a:r>
              <a:rPr lang="en-US" sz="2800" dirty="0"/>
              <a:t>found him today more lethargic, </a:t>
            </a:r>
            <a:r>
              <a:rPr lang="en-US" sz="2800" dirty="0" smtClean="0"/>
              <a:t>vomiting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Clinically</a:t>
            </a:r>
            <a:r>
              <a:rPr lang="en-US" sz="2800" dirty="0"/>
              <a:t>, </a:t>
            </a:r>
            <a:r>
              <a:rPr lang="en-US" sz="2800" dirty="0" smtClean="0"/>
              <a:t>ill, slightly </a:t>
            </a:r>
            <a:r>
              <a:rPr lang="en-US" sz="2800" dirty="0"/>
              <a:t>jaundiced, </a:t>
            </a:r>
            <a:r>
              <a:rPr lang="en-US" sz="2800" dirty="0" smtClean="0"/>
              <a:t>afebrile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CSF </a:t>
            </a:r>
            <a:r>
              <a:rPr lang="en-US" sz="2800" dirty="0"/>
              <a:t>was obtained  &amp; was not suggestive of </a:t>
            </a:r>
            <a:r>
              <a:rPr lang="en-US" sz="2800" dirty="0" smtClean="0"/>
              <a:t>meningitis</a:t>
            </a:r>
          </a:p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Then mother asked why her son is yellow &amp; if she can continue on </a:t>
            </a:r>
            <a:r>
              <a:rPr lang="en-US" sz="2800" b="1" dirty="0" err="1" smtClean="0">
                <a:solidFill>
                  <a:srgbClr val="FFFF00"/>
                </a:solidFill>
              </a:rPr>
              <a:t>Tempra</a:t>
            </a:r>
            <a:r>
              <a:rPr lang="en-US" sz="2800" b="1" dirty="0" smtClean="0">
                <a:solidFill>
                  <a:srgbClr val="FFFF00"/>
                </a:solidFill>
              </a:rPr>
              <a:t> or she should look for other medication for fever?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 2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 mother brought her 4 M old </a:t>
            </a:r>
            <a:r>
              <a:rPr lang="en-US" sz="2800" dirty="0" smtClean="0"/>
              <a:t>son to ED with fever for 3 days duration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She </a:t>
            </a:r>
            <a:r>
              <a:rPr lang="en-US" sz="2800" dirty="0"/>
              <a:t>was giving him </a:t>
            </a:r>
            <a:r>
              <a:rPr lang="en-US" sz="2800" dirty="0" err="1" smtClean="0"/>
              <a:t>Tempra</a:t>
            </a:r>
            <a:r>
              <a:rPr lang="en-US" sz="2800" dirty="0" smtClean="0"/>
              <a:t> 7ml </a:t>
            </a:r>
            <a:r>
              <a:rPr lang="en-US" sz="2800" dirty="0"/>
              <a:t>every 4 h for the last 3 </a:t>
            </a:r>
            <a:r>
              <a:rPr lang="en-US" sz="2800" dirty="0" smtClean="0"/>
              <a:t>days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She </a:t>
            </a:r>
            <a:r>
              <a:rPr lang="en-US" sz="2800" dirty="0"/>
              <a:t>found him today more lethargic, </a:t>
            </a:r>
            <a:r>
              <a:rPr lang="en-US" sz="2800" dirty="0" smtClean="0"/>
              <a:t>vomiting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Clinically</a:t>
            </a:r>
            <a:r>
              <a:rPr lang="en-US" sz="2800" dirty="0"/>
              <a:t>, </a:t>
            </a:r>
            <a:r>
              <a:rPr lang="en-US" sz="2800" dirty="0" smtClean="0"/>
              <a:t>ill, slightly </a:t>
            </a:r>
            <a:r>
              <a:rPr lang="en-US" sz="2800" dirty="0"/>
              <a:t>jaundiced, </a:t>
            </a:r>
            <a:r>
              <a:rPr lang="en-US" sz="2800" dirty="0" smtClean="0"/>
              <a:t>afebrile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CSF </a:t>
            </a:r>
            <a:r>
              <a:rPr lang="en-US" sz="2800" dirty="0"/>
              <a:t>was obtained  &amp; was not suggestive of </a:t>
            </a:r>
            <a:r>
              <a:rPr lang="en-US" sz="2800" dirty="0" smtClean="0"/>
              <a:t>meningitis</a:t>
            </a:r>
          </a:p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Then mother asked why her son is yellow &amp; if she can continue on </a:t>
            </a:r>
            <a:r>
              <a:rPr lang="en-US" sz="2800" b="1" dirty="0" err="1" smtClean="0">
                <a:solidFill>
                  <a:srgbClr val="FFFF00"/>
                </a:solidFill>
              </a:rPr>
              <a:t>Tempra</a:t>
            </a:r>
            <a:r>
              <a:rPr lang="en-US" sz="2800" b="1" dirty="0" smtClean="0">
                <a:solidFill>
                  <a:srgbClr val="FFFF00"/>
                </a:solidFill>
              </a:rPr>
              <a:t> or she should look for other medication for fever?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 3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 y old girl brought to ED </a:t>
            </a:r>
            <a:r>
              <a:rPr lang="en-US" dirty="0" smtClean="0"/>
              <a:t>unconscious</a:t>
            </a:r>
          </a:p>
          <a:p>
            <a:r>
              <a:rPr lang="en-US" dirty="0" smtClean="0"/>
              <a:t>Empty bottles </a:t>
            </a:r>
            <a:r>
              <a:rPr lang="en-US" dirty="0"/>
              <a:t>of </a:t>
            </a:r>
            <a:r>
              <a:rPr lang="en-US" dirty="0" smtClean="0"/>
              <a:t>Tylenol, &amp; </a:t>
            </a:r>
            <a:r>
              <a:rPr lang="en-US" dirty="0" err="1"/>
              <a:t>H</a:t>
            </a:r>
            <a:r>
              <a:rPr lang="en-US" dirty="0" err="1" smtClean="0"/>
              <a:t>istop</a:t>
            </a:r>
            <a:r>
              <a:rPr lang="en-US" dirty="0" smtClean="0"/>
              <a:t> were </a:t>
            </a:r>
            <a:r>
              <a:rPr lang="en-US" dirty="0"/>
              <a:t>found in her </a:t>
            </a:r>
            <a:r>
              <a:rPr lang="en-US" dirty="0" smtClean="0"/>
              <a:t>room</a:t>
            </a:r>
          </a:p>
          <a:p>
            <a:r>
              <a:rPr lang="en-US" dirty="0" smtClean="0"/>
              <a:t>She was intubated &amp; started on IVF</a:t>
            </a:r>
          </a:p>
          <a:p>
            <a:r>
              <a:rPr lang="en-US" dirty="0" smtClean="0"/>
              <a:t>Laboratory investigations showed high acetaminophen level, PT, PTT, &amp; LFT</a:t>
            </a:r>
          </a:p>
          <a:p>
            <a:r>
              <a:rPr lang="en-US" dirty="0" smtClean="0"/>
              <a:t> </a:t>
            </a:r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an we do something to help her?  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20 yr old pregnant girl ingested 20g of Tylenol in a suicidal gesture 36h ago because she found out it is too late for her to have an abortion. Her APAP is &lt;10 and her AST is 90 </a:t>
            </a:r>
          </a:p>
          <a:p>
            <a:r>
              <a:rPr lang="en-US"/>
              <a:t>How will you manage her medically? </a:t>
            </a:r>
          </a:p>
          <a:p>
            <a:r>
              <a:rPr lang="en-US"/>
              <a:t>She asks you whether her baby will have any defects?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APAP has </a:t>
            </a:r>
            <a:r>
              <a:rPr lang="en-US" dirty="0" smtClean="0">
                <a:effectLst/>
              </a:rPr>
              <a:t>excellent </a:t>
            </a:r>
            <a:r>
              <a:rPr lang="en-US" dirty="0">
                <a:effectLst/>
              </a:rPr>
              <a:t>safety </a:t>
            </a:r>
            <a:r>
              <a:rPr lang="en-US" dirty="0" smtClean="0">
                <a:effectLst/>
              </a:rPr>
              <a:t>profile but hepatotoxicity </a:t>
            </a:r>
            <a:r>
              <a:rPr lang="en-US" dirty="0">
                <a:effectLst/>
              </a:rPr>
              <a:t>can occur with misuse and </a:t>
            </a:r>
            <a:r>
              <a:rPr lang="en-US" dirty="0" smtClean="0">
                <a:effectLst/>
              </a:rPr>
              <a:t>overdose</a:t>
            </a:r>
          </a:p>
          <a:p>
            <a:r>
              <a:rPr lang="en-US" dirty="0" smtClean="0">
                <a:effectLst/>
              </a:rPr>
              <a:t>Toxic dose </a:t>
            </a:r>
            <a:r>
              <a:rPr lang="en-US" dirty="0">
                <a:effectLst/>
              </a:rPr>
              <a:t>in </a:t>
            </a:r>
            <a:r>
              <a:rPr lang="en-US" dirty="0" err="1" smtClean="0">
                <a:effectLst/>
              </a:rPr>
              <a:t>Peds</a:t>
            </a:r>
            <a:r>
              <a:rPr lang="en-US" dirty="0" smtClean="0">
                <a:effectLst/>
              </a:rPr>
              <a:t> is 150 to 200 mg /Kg</a:t>
            </a:r>
          </a:p>
          <a:p>
            <a:r>
              <a:rPr lang="en-US" dirty="0" smtClean="0">
                <a:effectLst/>
              </a:rPr>
              <a:t>Toxic  dose in Adult  is &gt;6 </a:t>
            </a:r>
            <a:r>
              <a:rPr lang="en-US" dirty="0" err="1" smtClean="0">
                <a:effectLst/>
              </a:rPr>
              <a:t>gm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>
                <a:effectLst/>
              </a:rPr>
              <a:t>NAPQI is the toxic metabolite of APAP</a:t>
            </a:r>
          </a:p>
          <a:p>
            <a:r>
              <a:rPr lang="en-US" dirty="0" smtClean="0">
                <a:effectLst/>
              </a:rPr>
              <a:t>NAC should be given within 8 hours of ingestion with  APAP @ toxic level on </a:t>
            </a:r>
            <a:r>
              <a:rPr lang="en-US" dirty="0" err="1" smtClean="0">
                <a:effectLst/>
              </a:rPr>
              <a:t>Rumack</a:t>
            </a:r>
            <a:r>
              <a:rPr lang="en-US" dirty="0" smtClean="0">
                <a:effectLst/>
              </a:rPr>
              <a:t>-Mathew </a:t>
            </a:r>
            <a:r>
              <a:rPr lang="en-US" dirty="0" err="1" smtClean="0">
                <a:effectLst/>
              </a:rPr>
              <a:t>nomogram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182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>
                <a:effectLst/>
              </a:rPr>
              <a:t>QUESTIONS</a:t>
            </a:r>
          </a:p>
          <a:p>
            <a:pPr marL="0" indent="0" algn="ctr">
              <a:buNone/>
            </a:pPr>
            <a:r>
              <a:rPr lang="fr-CA" dirty="0">
                <a:solidFill>
                  <a:srgbClr val="FFFF00"/>
                </a:solidFill>
                <a:hlinkClick r:id="rId2"/>
              </a:rPr>
              <a:t>hbinsalleeh@ksu.edu.sa</a:t>
            </a:r>
            <a:r>
              <a:rPr lang="fr-CA" dirty="0">
                <a:solidFill>
                  <a:srgbClr val="FFFF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 3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 y old girl brought to ED </a:t>
            </a:r>
            <a:r>
              <a:rPr lang="en-US" dirty="0" smtClean="0"/>
              <a:t>unconscious</a:t>
            </a:r>
          </a:p>
          <a:p>
            <a:r>
              <a:rPr lang="en-US" dirty="0" smtClean="0"/>
              <a:t>Empty bottles </a:t>
            </a:r>
            <a:r>
              <a:rPr lang="en-US" dirty="0"/>
              <a:t>of </a:t>
            </a:r>
            <a:r>
              <a:rPr lang="en-US" dirty="0" smtClean="0"/>
              <a:t>Tylenol, &amp; </a:t>
            </a:r>
            <a:r>
              <a:rPr lang="en-US" dirty="0" err="1"/>
              <a:t>H</a:t>
            </a:r>
            <a:r>
              <a:rPr lang="en-US" dirty="0" err="1" smtClean="0"/>
              <a:t>istop</a:t>
            </a:r>
            <a:r>
              <a:rPr lang="en-US" dirty="0" smtClean="0"/>
              <a:t> were </a:t>
            </a:r>
            <a:r>
              <a:rPr lang="en-US" dirty="0"/>
              <a:t>found in her </a:t>
            </a:r>
            <a:r>
              <a:rPr lang="en-US" dirty="0" smtClean="0"/>
              <a:t>room</a:t>
            </a:r>
          </a:p>
          <a:p>
            <a:r>
              <a:rPr lang="en-US" dirty="0" smtClean="0"/>
              <a:t>She was intubated &amp; started on IVF</a:t>
            </a:r>
          </a:p>
          <a:p>
            <a:r>
              <a:rPr lang="en-US" dirty="0" smtClean="0"/>
              <a:t>Laboratory investigations showed high acetaminophen level, PT, PTT, &amp; LFT</a:t>
            </a:r>
          </a:p>
          <a:p>
            <a:r>
              <a:rPr lang="en-US" dirty="0" smtClean="0"/>
              <a:t> </a:t>
            </a:r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an we do something to help her?   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By </a:t>
            </a:r>
            <a:r>
              <a:rPr lang="en-US" sz="2800" dirty="0"/>
              <a:t>the end of this lecture, </a:t>
            </a:r>
            <a:r>
              <a:rPr lang="en-US" sz="2800" dirty="0" smtClean="0"/>
              <a:t>students </a:t>
            </a:r>
            <a:r>
              <a:rPr lang="en-US" sz="2800" dirty="0"/>
              <a:t>should be able to: </a:t>
            </a:r>
          </a:p>
          <a:p>
            <a:r>
              <a:rPr lang="en-US" dirty="0"/>
              <a:t>Know the potential toxic dose of APAP according </a:t>
            </a:r>
            <a:r>
              <a:rPr lang="en-US" dirty="0" smtClean="0"/>
              <a:t>to </a:t>
            </a:r>
            <a:r>
              <a:rPr lang="en-US" dirty="0"/>
              <a:t>age </a:t>
            </a:r>
          </a:p>
          <a:p>
            <a:r>
              <a:rPr lang="en-US" dirty="0" smtClean="0"/>
              <a:t>Identify symptoms </a:t>
            </a:r>
            <a:r>
              <a:rPr lang="en-US" dirty="0"/>
              <a:t>and signs of APAP </a:t>
            </a:r>
            <a:r>
              <a:rPr lang="en-US" dirty="0" smtClean="0"/>
              <a:t>OD</a:t>
            </a:r>
          </a:p>
          <a:p>
            <a:r>
              <a:rPr lang="en-US" dirty="0" smtClean="0"/>
              <a:t>Understand the pathophysiology of APAP OD </a:t>
            </a:r>
            <a:endParaRPr lang="en-US" dirty="0"/>
          </a:p>
          <a:p>
            <a:r>
              <a:rPr lang="en-US" dirty="0"/>
              <a:t>Know the </a:t>
            </a:r>
            <a:r>
              <a:rPr lang="en-US" dirty="0" smtClean="0"/>
              <a:t>antidote </a:t>
            </a:r>
            <a:r>
              <a:rPr lang="en-US" dirty="0"/>
              <a:t>&amp; mechanism of action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Acetaminophen has been approved for OTC use since 1960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cases of hepatic damage after APAP OD </a:t>
            </a:r>
            <a:r>
              <a:rPr lang="en-US" dirty="0" smtClean="0"/>
              <a:t>1966</a:t>
            </a:r>
          </a:p>
          <a:p>
            <a:r>
              <a:rPr lang="en-US" dirty="0">
                <a:effectLst/>
              </a:rPr>
              <a:t>Excellent safety profile </a:t>
            </a:r>
          </a:p>
          <a:p>
            <a:r>
              <a:rPr lang="en-US" dirty="0">
                <a:effectLst/>
              </a:rPr>
              <a:t>Hepatotoxicity can occur with misuse and </a:t>
            </a:r>
            <a:r>
              <a:rPr lang="en-US" dirty="0" smtClean="0">
                <a:effectLst/>
              </a:rPr>
              <a:t>overdose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en-US" dirty="0">
                <a:effectLst/>
              </a:rPr>
              <a:t>Therapeutic dose of acetaminophen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10-15 </a:t>
            </a:r>
            <a:r>
              <a:rPr lang="en-US" dirty="0">
                <a:effectLst/>
              </a:rPr>
              <a:t>mg/kg/dose in children </a:t>
            </a:r>
            <a:r>
              <a:rPr lang="en-US" dirty="0" smtClean="0">
                <a:effectLst/>
              </a:rPr>
              <a:t>max 75mg/kg/day</a:t>
            </a:r>
          </a:p>
          <a:p>
            <a:pPr lvl="1"/>
            <a:r>
              <a:rPr lang="en-US" dirty="0" smtClean="0">
                <a:effectLst/>
              </a:rPr>
              <a:t>325-1000 </a:t>
            </a:r>
            <a:r>
              <a:rPr lang="en-US" dirty="0">
                <a:effectLst/>
              </a:rPr>
              <a:t>mg/dose every 4-6 hours in </a:t>
            </a:r>
            <a:r>
              <a:rPr lang="en-US" dirty="0" smtClean="0">
                <a:effectLst/>
              </a:rPr>
              <a:t>adults max 4g/day</a:t>
            </a:r>
            <a:r>
              <a:rPr lang="en-US" sz="2400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Overdose can </a:t>
            </a:r>
            <a:r>
              <a:rPr lang="en-US" dirty="0">
                <a:effectLst/>
              </a:rPr>
              <a:t>occur at any </a:t>
            </a:r>
            <a:r>
              <a:rPr lang="en-US" dirty="0" smtClean="0">
                <a:effectLst/>
              </a:rPr>
              <a:t>age</a:t>
            </a:r>
          </a:p>
          <a:p>
            <a:pPr lvl="1"/>
            <a:r>
              <a:rPr lang="en-US" dirty="0" smtClean="0">
                <a:effectLst/>
              </a:rPr>
              <a:t>&lt;1 year therapeutic misadventure</a:t>
            </a:r>
          </a:p>
          <a:p>
            <a:pPr lvl="1"/>
            <a:r>
              <a:rPr lang="en-US" dirty="0" smtClean="0">
                <a:effectLst/>
              </a:rPr>
              <a:t>toddlers </a:t>
            </a:r>
            <a:r>
              <a:rPr lang="en-US" dirty="0">
                <a:effectLst/>
              </a:rPr>
              <a:t>and young children Accidental poisoning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Older </a:t>
            </a:r>
            <a:r>
              <a:rPr lang="en-US" dirty="0">
                <a:effectLst/>
              </a:rPr>
              <a:t>patients </a:t>
            </a:r>
            <a:r>
              <a:rPr lang="en-US" dirty="0" smtClean="0">
                <a:effectLst/>
              </a:rPr>
              <a:t>(e.g. teenagers </a:t>
            </a:r>
            <a:r>
              <a:rPr lang="en-US" dirty="0">
                <a:effectLst/>
              </a:rPr>
              <a:t>and adults) </a:t>
            </a:r>
            <a:r>
              <a:rPr lang="en-US" dirty="0" smtClean="0">
                <a:effectLst/>
              </a:rPr>
              <a:t>intent </a:t>
            </a:r>
            <a:r>
              <a:rPr lang="en-US" dirty="0">
                <a:effectLst/>
              </a:rPr>
              <a:t>to do </a:t>
            </a:r>
            <a:r>
              <a:rPr lang="en-US" dirty="0" smtClean="0">
                <a:effectLst/>
              </a:rPr>
              <a:t>self-harm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Toxic dose of APAP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Children:</a:t>
            </a:r>
            <a:r>
              <a:rPr lang="en-US"/>
              <a:t> </a:t>
            </a:r>
          </a:p>
          <a:p>
            <a:pPr lvl="1"/>
            <a:r>
              <a:rPr lang="en-US"/>
              <a:t>&lt; 12 months   150 mg/kg </a:t>
            </a:r>
          </a:p>
          <a:p>
            <a:pPr lvl="1"/>
            <a:r>
              <a:rPr lang="en-US"/>
              <a:t>1 – 6 y            200 mg/kg</a:t>
            </a:r>
          </a:p>
          <a:p>
            <a:pPr lvl="1"/>
            <a:r>
              <a:rPr lang="en-US"/>
              <a:t>1 – 6 y with risk factors 150 mg/kg </a:t>
            </a:r>
          </a:p>
          <a:p>
            <a:pPr lvl="1"/>
            <a:r>
              <a:rPr lang="en-US"/>
              <a:t>7 – 12 y         150 mg/kg </a:t>
            </a:r>
          </a:p>
          <a:p>
            <a:r>
              <a:rPr lang="en-US">
                <a:solidFill>
                  <a:srgbClr val="FFFF00"/>
                </a:solidFill>
              </a:rPr>
              <a:t>Youth &amp; Adult</a:t>
            </a:r>
            <a:r>
              <a:rPr lang="en-US"/>
              <a:t>  </a:t>
            </a:r>
          </a:p>
          <a:p>
            <a:pPr lvl="1"/>
            <a:r>
              <a:rPr lang="en-US"/>
              <a:t>&gt;6 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871</TotalTime>
  <Words>1499</Words>
  <Application>Microsoft Office PowerPoint</Application>
  <PresentationFormat>On-screen Show (4:3)</PresentationFormat>
  <Paragraphs>223</Paragraphs>
  <Slides>44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Stream</vt:lpstr>
      <vt:lpstr>Acetaminophen overdose </vt:lpstr>
      <vt:lpstr>Lets start with scenarios </vt:lpstr>
      <vt:lpstr>Problem # 1 </vt:lpstr>
      <vt:lpstr>Problem # 2 </vt:lpstr>
      <vt:lpstr>Problem # 3 </vt:lpstr>
      <vt:lpstr>Objectives </vt:lpstr>
      <vt:lpstr>APAP</vt:lpstr>
      <vt:lpstr>APAP</vt:lpstr>
      <vt:lpstr>Toxic dose of APAP</vt:lpstr>
      <vt:lpstr>Metabolic Pathways </vt:lpstr>
      <vt:lpstr>PowerPoint Presentation</vt:lpstr>
      <vt:lpstr>PowerPoint Presentation</vt:lpstr>
      <vt:lpstr>What happens in OD ?</vt:lpstr>
      <vt:lpstr>Pathophysiology </vt:lpstr>
      <vt:lpstr>PowerPoint Presentation</vt:lpstr>
      <vt:lpstr>Factors which adversely affect APAP metabolism</vt:lpstr>
      <vt:lpstr>Clinical manifestation </vt:lpstr>
      <vt:lpstr>Diagnosis  </vt:lpstr>
      <vt:lpstr>Toxicological History</vt:lpstr>
      <vt:lpstr>The 5W’s of toxicology</vt:lpstr>
      <vt:lpstr>Management Guidelines</vt:lpstr>
      <vt:lpstr>NAC</vt:lpstr>
      <vt:lpstr>PowerPoint Presentation</vt:lpstr>
      <vt:lpstr>NAC</vt:lpstr>
      <vt:lpstr>NAC</vt:lpstr>
      <vt:lpstr>What is the Rumack-Matthew nomogram?</vt:lpstr>
      <vt:lpstr>PowerPoint Presentation</vt:lpstr>
      <vt:lpstr>Rumack-Matthew nomogram</vt:lpstr>
      <vt:lpstr>What percent of pts whose APAP level falls above the upper line of the Rumack-Matthew normogram will develop hepatotoxicity?  (defined as elevation of the plasma transaminases above 1,000 U/L) </vt:lpstr>
      <vt:lpstr>   Which lab test is the most sensitive for early detection of hepatotoxicity.?  </vt:lpstr>
      <vt:lpstr>When to give NAC?</vt:lpstr>
      <vt:lpstr>Indication for NAC </vt:lpstr>
      <vt:lpstr>Poor prognostic indicators</vt:lpstr>
      <vt:lpstr>Indicators for transfer to transplant center</vt:lpstr>
      <vt:lpstr>Indicators for transplant</vt:lpstr>
      <vt:lpstr>NAC Protocol</vt:lpstr>
      <vt:lpstr>XR tablets</vt:lpstr>
      <vt:lpstr>Back to the scenarios </vt:lpstr>
      <vt:lpstr>Problem # 1 </vt:lpstr>
      <vt:lpstr>Problem # 2 </vt:lpstr>
      <vt:lpstr>Problem # 3 </vt:lpstr>
      <vt:lpstr>PowerPoint Presentation</vt:lpstr>
      <vt:lpstr>Take home messages </vt:lpstr>
      <vt:lpstr>THANK YOU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Acetaminophen overdose</dc:title>
  <dc:creator>Dr Hashim Bin Salleeh</dc:creator>
  <cp:lastModifiedBy>3422</cp:lastModifiedBy>
  <cp:revision>28</cp:revision>
  <dcterms:created xsi:type="dcterms:W3CDTF">2006-03-12T08:53:24Z</dcterms:created>
  <dcterms:modified xsi:type="dcterms:W3CDTF">2015-02-04T06:09:56Z</dcterms:modified>
</cp:coreProperties>
</file>