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7"/>
  </p:notesMasterIdLst>
  <p:sldIdLst>
    <p:sldId id="331" r:id="rId2"/>
    <p:sldId id="332" r:id="rId3"/>
    <p:sldId id="351" r:id="rId4"/>
    <p:sldId id="450" r:id="rId5"/>
    <p:sldId id="451" r:id="rId6"/>
    <p:sldId id="452" r:id="rId7"/>
    <p:sldId id="380" r:id="rId8"/>
    <p:sldId id="465" r:id="rId9"/>
    <p:sldId id="370" r:id="rId10"/>
    <p:sldId id="372" r:id="rId11"/>
    <p:sldId id="408" r:id="rId12"/>
    <p:sldId id="466" r:id="rId13"/>
    <p:sldId id="454" r:id="rId14"/>
    <p:sldId id="410" r:id="rId15"/>
    <p:sldId id="455" r:id="rId16"/>
    <p:sldId id="412" r:id="rId17"/>
    <p:sldId id="413" r:id="rId18"/>
    <p:sldId id="467" r:id="rId19"/>
    <p:sldId id="459" r:id="rId20"/>
    <p:sldId id="457" r:id="rId21"/>
    <p:sldId id="460" r:id="rId22"/>
    <p:sldId id="456" r:id="rId23"/>
    <p:sldId id="462" r:id="rId24"/>
    <p:sldId id="463" r:id="rId25"/>
    <p:sldId id="464" r:id="rId26"/>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126" autoAdjust="0"/>
    <p:restoredTop sz="88000" autoAdjust="0"/>
  </p:normalViewPr>
  <p:slideViewPr>
    <p:cSldViewPr>
      <p:cViewPr varScale="1">
        <p:scale>
          <a:sx n="68" d="100"/>
          <a:sy n="68" d="100"/>
        </p:scale>
        <p:origin x="-82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F5387BC6-7FD5-480B-B69C-5EA93E676735}" type="presOf" srcId="{6B915419-B3B4-41A7-8111-F3E0AE788BE4}" destId="{FAB4226C-8611-4EBF-B537-E1A2331409E8}" srcOrd="0" destOrd="0" presId="urn:microsoft.com/office/officeart/2008/layout/HalfCircleOrganizationChart"/>
    <dgm:cxn modelId="{A1F67545-A59D-4452-8B89-3C89C512BBD3}" type="presOf" srcId="{0BD1C513-6863-40DC-8213-96DC5276BFD1}" destId="{91F15EF0-00C2-491E-99E5-2515B25D1A80}" srcOrd="0"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1407871C-F0A2-437B-ABB6-4CD3F84FF90E}" type="presOf" srcId="{E445D0D5-13FE-49A0-8961-678181737E8B}" destId="{5059262C-DFA7-4289-A1A0-5DB2B95EC1EE}" srcOrd="0" destOrd="0" presId="urn:microsoft.com/office/officeart/2008/layout/HalfCircleOrganizationChart"/>
    <dgm:cxn modelId="{DADA9285-8FB9-4257-966E-7420D47ECE10}" srcId="{28194523-E3B2-4DDD-812B-6C030147D749}" destId="{6B915419-B3B4-41A7-8111-F3E0AE788BE4}" srcOrd="0" destOrd="0" parTransId="{17908580-F3AD-441F-840D-F5377432F798}" sibTransId="{31E222F6-BB2A-4533-A143-EA21F6929195}"/>
    <dgm:cxn modelId="{20874277-EE09-49AB-9B8E-CC95BADFCEB6}" srcId="{F77B5DB4-A4B9-4F4D-A44E-4FE62766F522}" destId="{28194523-E3B2-4DDD-812B-6C030147D749}" srcOrd="0" destOrd="0" parTransId="{79A0FC54-BF9A-433F-AC96-065D99A1C674}" sibTransId="{492EB9B5-2118-41AE-80CC-2FCC8DAF3D50}"/>
    <dgm:cxn modelId="{D6D951B0-5BBE-4F8B-B8EB-D7EFFA38BB8F}" type="presOf" srcId="{28194523-E3B2-4DDD-812B-6C030147D749}" destId="{C68A79D0-CBDE-4798-8DF9-270307B6D86D}" srcOrd="1"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2937325" y="1549822"/>
          <a:ext cx="1607443" cy="557955"/>
        </a:xfrm>
        <a:custGeom>
          <a:avLst/>
          <a:gdLst/>
          <a:ahLst/>
          <a:cxnLst/>
          <a:rect l="0" t="0" r="0" b="0"/>
          <a:pathLst>
            <a:path>
              <a:moveTo>
                <a:pt x="0" y="0"/>
              </a:moveTo>
              <a:lnTo>
                <a:pt x="0" y="278977"/>
              </a:lnTo>
              <a:lnTo>
                <a:pt x="1607443" y="278977"/>
              </a:lnTo>
              <a:lnTo>
                <a:pt x="1607443"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329881" y="1549822"/>
          <a:ext cx="1607443" cy="557955"/>
        </a:xfrm>
        <a:custGeom>
          <a:avLst/>
          <a:gdLst/>
          <a:ahLst/>
          <a:cxnLst/>
          <a:rect l="0" t="0" r="0" b="0"/>
          <a:pathLst>
            <a:path>
              <a:moveTo>
                <a:pt x="1607443" y="0"/>
              </a:moveTo>
              <a:lnTo>
                <a:pt x="1607443" y="278977"/>
              </a:lnTo>
              <a:lnTo>
                <a:pt x="0" y="278977"/>
              </a:lnTo>
              <a:lnTo>
                <a:pt x="0"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2273092" y="221356"/>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2273092" y="221356"/>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1608859" y="460480"/>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Screened population</a:t>
          </a:r>
          <a:endParaRPr lang="en-US" sz="3200" kern="1200" dirty="0"/>
        </a:p>
      </dsp:txBody>
      <dsp:txXfrm>
        <a:off x="1608859" y="460480"/>
        <a:ext cx="2656930" cy="850217"/>
      </dsp:txXfrm>
    </dsp:sp>
    <dsp:sp modelId="{67664103-CCCF-42AA-A85B-81CCE7847DAD}">
      <dsp:nvSpPr>
        <dsp:cNvPr id="0" name=""/>
        <dsp:cNvSpPr/>
      </dsp:nvSpPr>
      <dsp:spPr>
        <a:xfrm>
          <a:off x="665649"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665649"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1416"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1416" y="2346901"/>
        <a:ext cx="2656930" cy="850217"/>
      </dsp:txXfrm>
    </dsp:sp>
    <dsp:sp modelId="{2982B250-F428-43B8-8785-7D399448C7AA}">
      <dsp:nvSpPr>
        <dsp:cNvPr id="0" name=""/>
        <dsp:cNvSpPr/>
      </dsp:nvSpPr>
      <dsp:spPr>
        <a:xfrm>
          <a:off x="3880535"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3880535"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3216302"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3216302" y="2346901"/>
        <a:ext cx="2656930" cy="850217"/>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xmlns=""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74750" y="695325"/>
            <a:ext cx="4635500" cy="34766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xmlns=""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11/30/2014</a:t>
            </a:fld>
            <a:endParaRPr lang="en-US" sz="2000" dirty="0">
              <a:solidFill>
                <a:srgbClr val="FFFFFF"/>
              </a:solidFill>
            </a:endParaRPr>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4"/>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6"/>
            <a:ext cx="2209800" cy="365125"/>
          </a:xfrm>
        </p:spPr>
        <p:txBody>
          <a:bodyPr/>
          <a:lstStyle/>
          <a:p>
            <a:fld id="{23A271A1-F6D6-438B-A432-4747EE7ECD40}" type="datetimeFigureOut">
              <a:rPr lang="en-US" smtClean="0"/>
              <a:pPr/>
              <a:t>11/30/2014</a:t>
            </a:fld>
            <a:endParaRPr lang="en-US" dirty="0"/>
          </a:p>
        </p:txBody>
      </p:sp>
      <p:sp>
        <p:nvSpPr>
          <p:cNvPr id="5" name="Footer Placeholder 4"/>
          <p:cNvSpPr>
            <a:spLocks noGrp="1"/>
          </p:cNvSpPr>
          <p:nvPr>
            <p:ph type="ftr" sz="quarter" idx="11"/>
          </p:nvPr>
        </p:nvSpPr>
        <p:spPr>
          <a:xfrm>
            <a:off x="457203" y="6248211"/>
            <a:ext cx="5573483" cy="365125"/>
          </a:xfrm>
        </p:spPr>
        <p:txBody>
          <a:bodyPr/>
          <a:lstStyle/>
          <a:p>
            <a:endParaRPr kumimoji="0" lang="en-US" dirty="0"/>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4"/>
            <a:ext cx="533400" cy="244476"/>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11/30/2014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11/30/2014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11/30/2014</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11/30/2014</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11/30/2014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11/30/2014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1"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3"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4"/>
            <a:ext cx="2667000" cy="365125"/>
          </a:xfrm>
        </p:spPr>
        <p:txBody>
          <a:bodyPr rtlCol="0"/>
          <a:lstStyle/>
          <a:p>
            <a:fld id="{23A271A1-F6D6-438B-A432-4747EE7ECD40}" type="datetimeFigureOut">
              <a:rPr lang="en-US" smtClean="0"/>
              <a:pPr/>
              <a:t>11/30/2014</a:t>
            </a:fld>
            <a:endParaRPr lang="en-US"/>
          </a:p>
        </p:txBody>
      </p:sp>
      <p:sp>
        <p:nvSpPr>
          <p:cNvPr id="13" name="Slide Number Placeholder 12"/>
          <p:cNvSpPr>
            <a:spLocks noGrp="1"/>
          </p:cNvSpPr>
          <p:nvPr>
            <p:ph type="sldNum" sz="quarter" idx="11"/>
          </p:nvPr>
        </p:nvSpPr>
        <p:spPr>
          <a:xfrm>
            <a:off x="1"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10"/>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11/30/2014</a:t>
            </a:fld>
            <a:endParaRPr lang="en-US" sz="1400" dirty="0">
              <a:solidFill>
                <a:schemeClr val="tx2"/>
              </a:solidFill>
            </a:endParaRPr>
          </a:p>
        </p:txBody>
      </p:sp>
      <p:sp>
        <p:nvSpPr>
          <p:cNvPr id="3" name="Footer Placeholder 2"/>
          <p:cNvSpPr>
            <a:spLocks noGrp="1"/>
          </p:cNvSpPr>
          <p:nvPr>
            <p:ph type="ftr" sz="quarter" idx="3"/>
          </p:nvPr>
        </p:nvSpPr>
        <p:spPr>
          <a:xfrm>
            <a:off x="609602" y="6248210"/>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1"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2362200" y="6050037"/>
            <a:ext cx="6705600" cy="685800"/>
          </a:xfrm>
        </p:spPr>
        <p:txBody>
          <a:bodyPr>
            <a:normAutofit/>
          </a:bodyPr>
          <a:lstStyle/>
          <a:p>
            <a:r>
              <a:rPr lang="en-US" sz="2800" b="1" dirty="0" smtClean="0">
                <a:solidFill>
                  <a:schemeClr val="tx1"/>
                </a:solidFill>
              </a:rPr>
              <a:t>RESEARCH PROJECT – 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2734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USES OF SCREENING TESTS</a:t>
            </a:r>
            <a:endParaRPr lang="en-US" sz="5400" dirty="0">
              <a:solidFill>
                <a:schemeClr val="tx1"/>
              </a:solidFill>
            </a:endParaRPr>
          </a:p>
        </p:txBody>
      </p:sp>
      <p:sp>
        <p:nvSpPr>
          <p:cNvPr id="4" name="Content Placeholder 3"/>
          <p:cNvSpPr>
            <a:spLocks noGrp="1"/>
          </p:cNvSpPr>
          <p:nvPr>
            <p:ph sz="quarter" idx="1"/>
          </p:nvPr>
        </p:nvSpPr>
        <p:spPr>
          <a:xfrm>
            <a:off x="685800" y="1371600"/>
            <a:ext cx="8229600"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1210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TYPES OF SCREENING PROGRAMS</a:t>
            </a:r>
            <a:endParaRPr lang="en-US" sz="5400" dirty="0">
              <a:solidFill>
                <a:schemeClr val="tx1"/>
              </a:solidFill>
            </a:endParaRPr>
          </a:p>
        </p:txBody>
      </p:sp>
      <p:sp>
        <p:nvSpPr>
          <p:cNvPr id="4" name="Content Placeholder 3"/>
          <p:cNvSpPr>
            <a:spLocks noGrp="1"/>
          </p:cNvSpPr>
          <p:nvPr>
            <p:ph sz="quarter" idx="1"/>
          </p:nvPr>
        </p:nvSpPr>
        <p:spPr>
          <a:xfrm>
            <a:off x="685800" y="1752600"/>
            <a:ext cx="8229600"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04261"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ELIGIBLE CONDITION FOR SCREENING</a:t>
            </a:r>
            <a:endParaRPr lang="en-US" sz="5400" dirty="0">
              <a:solidFill>
                <a:schemeClr val="tx1"/>
              </a:solidFill>
            </a:endParaRPr>
          </a:p>
        </p:txBody>
      </p:sp>
      <p:sp>
        <p:nvSpPr>
          <p:cNvPr id="4" name="Content Placeholder 3"/>
          <p:cNvSpPr>
            <a:spLocks noGrp="1"/>
          </p:cNvSpPr>
          <p:nvPr>
            <p:ph sz="quarter" idx="1"/>
          </p:nvPr>
        </p:nvSpPr>
        <p:spPr>
          <a:xfrm>
            <a:off x="533400" y="914400"/>
            <a:ext cx="8229600" cy="5562600"/>
          </a:xfrm>
        </p:spPr>
        <p:txBody>
          <a:bodyPr>
            <a:noAutofit/>
          </a:bodyPr>
          <a:lstStyle/>
          <a:p>
            <a:pPr algn="justLow">
              <a:lnSpc>
                <a:spcPct val="150000"/>
              </a:lnSpc>
              <a:spcBef>
                <a:spcPts val="0"/>
              </a:spcBef>
              <a:buFont typeface="Arial" pitchFamily="34" charset="0"/>
              <a:buChar char="•"/>
            </a:pPr>
            <a:r>
              <a:rPr lang="en-US" sz="2400" dirty="0" smtClean="0"/>
              <a:t>Major public health problem and/or have serious consequences</a:t>
            </a:r>
          </a:p>
          <a:p>
            <a:pPr algn="justLow">
              <a:lnSpc>
                <a:spcPct val="150000"/>
              </a:lnSpc>
              <a:spcBef>
                <a:spcPts val="0"/>
              </a:spcBef>
              <a:buFont typeface="Arial" pitchFamily="34" charset="0"/>
              <a:buChar char="•"/>
            </a:pPr>
            <a:r>
              <a:rPr lang="en-US" sz="2400" dirty="0" smtClean="0"/>
              <a:t>High prevalence among screened population</a:t>
            </a:r>
          </a:p>
          <a:p>
            <a:pPr algn="justLow">
              <a:lnSpc>
                <a:spcPct val="150000"/>
              </a:lnSpc>
              <a:spcBef>
                <a:spcPts val="0"/>
              </a:spcBef>
              <a:buFont typeface="Arial" pitchFamily="34" charset="0"/>
              <a:buChar char="•"/>
            </a:pPr>
            <a:r>
              <a:rPr lang="en-US" sz="2400" dirty="0" smtClean="0"/>
              <a:t>Have a detectable pre-clinical phase </a:t>
            </a:r>
          </a:p>
          <a:p>
            <a:pPr algn="justLow">
              <a:lnSpc>
                <a:spcPct val="150000"/>
              </a:lnSpc>
              <a:spcBef>
                <a:spcPts val="0"/>
              </a:spcBef>
              <a:buFont typeface="Arial" pitchFamily="34" charset="0"/>
              <a:buChar char="•"/>
            </a:pPr>
            <a:r>
              <a:rPr lang="en-US" sz="2400" dirty="0" smtClean="0"/>
              <a:t>Availability of test for detection in pre-clinical phase</a:t>
            </a:r>
          </a:p>
          <a:p>
            <a:pPr algn="justLow">
              <a:lnSpc>
                <a:spcPct val="150000"/>
              </a:lnSpc>
              <a:spcBef>
                <a:spcPts val="0"/>
              </a:spcBef>
              <a:buFont typeface="Arial" pitchFamily="34" charset="0"/>
              <a:buChar char="•"/>
            </a:pPr>
            <a:r>
              <a:rPr lang="en-US" sz="2400" dirty="0" smtClean="0"/>
              <a:t>Evidence that early detection reduces morbidity and mortality</a:t>
            </a:r>
          </a:p>
          <a:p>
            <a:pPr algn="justLow">
              <a:lnSpc>
                <a:spcPct val="150000"/>
              </a:lnSpc>
              <a:spcBef>
                <a:spcPts val="0"/>
              </a:spcBef>
              <a:buFont typeface="Arial" pitchFamily="34" charset="0"/>
              <a:buChar char="•"/>
            </a:pPr>
            <a:r>
              <a:rPr lang="en-US" sz="2400" dirty="0"/>
              <a:t>Available facilities for the confirmation of the diagnosis</a:t>
            </a:r>
          </a:p>
          <a:p>
            <a:pPr algn="justLow">
              <a:lnSpc>
                <a:spcPct val="150000"/>
              </a:lnSpc>
              <a:spcBef>
                <a:spcPts val="0"/>
              </a:spcBef>
              <a:buFont typeface="Arial" pitchFamily="34" charset="0"/>
              <a:buChar char="•"/>
            </a:pPr>
            <a:r>
              <a:rPr lang="en-US" sz="2400" dirty="0"/>
              <a:t>Agreed-on policy whom to treat as a patient</a:t>
            </a:r>
          </a:p>
          <a:p>
            <a:pPr algn="justLow">
              <a:lnSpc>
                <a:spcPct val="150000"/>
              </a:lnSpc>
              <a:spcBef>
                <a:spcPts val="0"/>
              </a:spcBef>
              <a:buFont typeface="Arial" pitchFamily="34" charset="0"/>
              <a:buChar char="•"/>
            </a:pPr>
            <a:r>
              <a:rPr lang="en-US" sz="2400" dirty="0"/>
              <a:t>Available of effective treatment for the disease if identified </a:t>
            </a:r>
          </a:p>
          <a:p>
            <a:pPr algn="justLow">
              <a:lnSpc>
                <a:spcPct val="150000"/>
              </a:lnSpc>
              <a:spcBef>
                <a:spcPts val="0"/>
              </a:spcBef>
              <a:buFont typeface="Arial" pitchFamily="34" charset="0"/>
              <a:buChar char="•"/>
            </a:pPr>
            <a:r>
              <a:rPr lang="en-US" sz="2400" dirty="0"/>
              <a:t>Expected benefits of early detection out-weight the risks and costs of screening</a:t>
            </a:r>
          </a:p>
          <a:p>
            <a:pPr algn="justLow">
              <a:lnSpc>
                <a:spcPct val="150000"/>
              </a:lnSpc>
              <a:spcBef>
                <a:spcPts val="1200"/>
              </a:spcBef>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xmlns="" val="297896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2734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EXAMPLES OF SCREENING</a:t>
            </a:r>
            <a:endParaRPr lang="en-US" sz="5400" dirty="0">
              <a:solidFill>
                <a:schemeClr val="tx1"/>
              </a:solidFill>
            </a:endParaRPr>
          </a:p>
        </p:txBody>
      </p:sp>
      <p:sp>
        <p:nvSpPr>
          <p:cNvPr id="4" name="Content Placeholder 3"/>
          <p:cNvSpPr>
            <a:spLocks noGrp="1"/>
          </p:cNvSpPr>
          <p:nvPr>
            <p:ph sz="quarter" idx="1"/>
          </p:nvPr>
        </p:nvSpPr>
        <p:spPr>
          <a:xfrm>
            <a:off x="533400" y="1143000"/>
            <a:ext cx="8371154" cy="5486400"/>
          </a:xfrm>
        </p:spPr>
        <p:txBody>
          <a:bodyPr>
            <a:noAutofit/>
          </a:bodyPr>
          <a:lstStyle/>
          <a:p>
            <a:pPr algn="justLow">
              <a:lnSpc>
                <a:spcPct val="150000"/>
              </a:lnSpc>
              <a:spcBef>
                <a:spcPts val="0"/>
              </a:spcBef>
              <a:spcAft>
                <a:spcPts val="600"/>
              </a:spcAft>
              <a:buFont typeface="Arial" pitchFamily="34" charset="0"/>
              <a:buChar char="•"/>
            </a:pPr>
            <a:r>
              <a:rPr lang="en-US" sz="2400" dirty="0"/>
              <a:t>Blood 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a:t>
            </a:r>
            <a:r>
              <a:rPr lang="en-US" sz="2400" dirty="0" smtClean="0"/>
              <a:t>(prostate specific antigen) for </a:t>
            </a:r>
            <a:r>
              <a:rPr lang="en-US" sz="2400" dirty="0" smtClean="0"/>
              <a:t>prostatic cancer</a:t>
            </a:r>
          </a:p>
          <a:p>
            <a:pPr algn="justLow">
              <a:lnSpc>
                <a:spcPct val="150000"/>
              </a:lnSpc>
              <a:spcBef>
                <a:spcPts val="0"/>
              </a:spcBef>
              <a:spcAft>
                <a:spcPts val="600"/>
              </a:spcAft>
              <a:buFont typeface="Arial" pitchFamily="34" charset="0"/>
              <a:buChar char="•"/>
            </a:pPr>
            <a:r>
              <a:rPr lang="en-US" sz="2400" dirty="0" smtClean="0"/>
              <a:t>Elisa followed by </a:t>
            </a:r>
            <a:r>
              <a:rPr lang="en-US" sz="2400" dirty="0" smtClean="0"/>
              <a:t>RIBA (</a:t>
            </a:r>
            <a:r>
              <a:rPr lang="en-GB" sz="2400" dirty="0" smtClean="0"/>
              <a:t>Recombinant </a:t>
            </a:r>
            <a:r>
              <a:rPr lang="en-GB" sz="2400" dirty="0" err="1" smtClean="0"/>
              <a:t>ImmunoBlot</a:t>
            </a:r>
            <a:r>
              <a:rPr lang="en-GB" sz="2400" dirty="0" smtClean="0"/>
              <a:t> </a:t>
            </a:r>
            <a:r>
              <a:rPr lang="en-GB" sz="2400" dirty="0" smtClean="0"/>
              <a:t>Assay)</a:t>
            </a:r>
            <a:r>
              <a:rPr lang="en-US" sz="2400" dirty="0" smtClean="0"/>
              <a:t> </a:t>
            </a:r>
            <a:r>
              <a:rPr lang="en-US" sz="2400" dirty="0" smtClean="0"/>
              <a:t>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xmlns=""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02173" y="-2523809"/>
            <a:ext cx="798618" cy="6151035"/>
          </a:xfrm>
          <a:noFill/>
          <a:effectLst>
            <a:softEdge rad="127000"/>
          </a:effectLst>
        </p:spPr>
        <p:txBody>
          <a:bodyPr vert="vert270">
            <a:noAutofit/>
          </a:bodyPr>
          <a:lstStyle/>
          <a:p>
            <a:pPr algn="ctr"/>
            <a:r>
              <a:rPr lang="en-US" sz="3600" dirty="0" smtClean="0">
                <a:solidFill>
                  <a:schemeClr val="tx1"/>
                </a:solidFill>
              </a:rPr>
              <a:t>IDEAL SCREENING TOOL</a:t>
            </a:r>
            <a:endParaRPr lang="en-US" sz="3600" dirty="0">
              <a:solidFill>
                <a:schemeClr val="tx1"/>
              </a:solidFill>
            </a:endParaRPr>
          </a:p>
        </p:txBody>
      </p:sp>
      <p:sp>
        <p:nvSpPr>
          <p:cNvPr id="4" name="Content Placeholder 3"/>
          <p:cNvSpPr>
            <a:spLocks noGrp="1"/>
          </p:cNvSpPr>
          <p:nvPr>
            <p:ph sz="quarter" idx="1"/>
          </p:nvPr>
        </p:nvSpPr>
        <p:spPr>
          <a:xfrm>
            <a:off x="733120" y="1219200"/>
            <a:ext cx="8077200" cy="5486400"/>
          </a:xfrm>
        </p:spPr>
        <p:txBody>
          <a:bodyPr>
            <a:noAutofit/>
          </a:bodyPr>
          <a:lstStyle/>
          <a:p>
            <a:pPr algn="justLow">
              <a:lnSpc>
                <a:spcPct val="114000"/>
              </a:lnSpc>
              <a:spcBef>
                <a:spcPts val="600"/>
              </a:spcBef>
              <a:spcAft>
                <a:spcPts val="600"/>
              </a:spcAft>
              <a:buNone/>
            </a:pPr>
            <a:r>
              <a:rPr lang="en-US" sz="2000" b="1" dirty="0" smtClean="0"/>
              <a:t>Feasibility </a:t>
            </a:r>
            <a:endParaRPr lang="en-US" sz="2000" b="1" dirty="0"/>
          </a:p>
          <a:p>
            <a:pPr algn="justLow">
              <a:lnSpc>
                <a:spcPct val="114000"/>
              </a:lnSpc>
              <a:spcBef>
                <a:spcPts val="0"/>
              </a:spcBef>
              <a:spcAft>
                <a:spcPts val="600"/>
              </a:spcAft>
              <a:buFontTx/>
              <a:buNone/>
            </a:pPr>
            <a:r>
              <a:rPr lang="en-US" sz="2400" dirty="0"/>
              <a:t>	</a:t>
            </a:r>
            <a:r>
              <a:rPr lang="en-US" sz="2000" dirty="0" smtClean="0"/>
              <a:t>Simple, inexpensive, capable of wide application</a:t>
            </a:r>
          </a:p>
          <a:p>
            <a:pPr algn="justLow">
              <a:lnSpc>
                <a:spcPct val="114000"/>
              </a:lnSpc>
              <a:spcBef>
                <a:spcPts val="0"/>
              </a:spcBef>
              <a:spcAft>
                <a:spcPts val="600"/>
              </a:spcAft>
              <a:buFontTx/>
              <a:buNone/>
            </a:pPr>
            <a:endParaRPr lang="en-US" sz="1600" dirty="0"/>
          </a:p>
          <a:p>
            <a:pPr algn="justLow">
              <a:lnSpc>
                <a:spcPct val="114000"/>
              </a:lnSpc>
              <a:spcBef>
                <a:spcPts val="0"/>
              </a:spcBef>
              <a:spcAft>
                <a:spcPts val="600"/>
              </a:spcAft>
              <a:buNone/>
            </a:pPr>
            <a:r>
              <a:rPr lang="en-US" sz="2000" b="1" dirty="0" smtClean="0"/>
              <a:t>Acceptability </a:t>
            </a:r>
          </a:p>
          <a:p>
            <a:pPr algn="justLow">
              <a:lnSpc>
                <a:spcPct val="114000"/>
              </a:lnSpc>
              <a:spcBef>
                <a:spcPts val="0"/>
              </a:spcBef>
              <a:spcAft>
                <a:spcPts val="600"/>
              </a:spcAft>
              <a:buFontTx/>
              <a:buNone/>
            </a:pPr>
            <a:r>
              <a:rPr lang="en-US" sz="2400" dirty="0" smtClean="0"/>
              <a:t>	</a:t>
            </a:r>
            <a:r>
              <a:rPr lang="en-US" sz="2000" dirty="0" smtClean="0"/>
              <a:t>Acceptable by the people to whom it is intend to be applied</a:t>
            </a:r>
          </a:p>
          <a:p>
            <a:pPr algn="justLow">
              <a:spcBef>
                <a:spcPts val="0"/>
              </a:spcBef>
              <a:buFontTx/>
              <a:buNone/>
            </a:pPr>
            <a:endParaRPr lang="en-US" sz="1600" dirty="0" smtClean="0"/>
          </a:p>
          <a:p>
            <a:pPr algn="justLow">
              <a:lnSpc>
                <a:spcPct val="114000"/>
              </a:lnSpc>
              <a:spcBef>
                <a:spcPts val="0"/>
              </a:spcBef>
              <a:buNone/>
            </a:pPr>
            <a:r>
              <a:rPr lang="en-US" sz="2000" b="1" dirty="0" smtClean="0"/>
              <a:t>Reliability (precision)</a:t>
            </a:r>
          </a:p>
          <a:p>
            <a:pPr algn="justLow">
              <a:lnSpc>
                <a:spcPct val="114000"/>
              </a:lnSpc>
              <a:spcBef>
                <a:spcPts val="0"/>
              </a:spcBef>
              <a:spcAft>
                <a:spcPts val="600"/>
              </a:spcAft>
              <a:buFontTx/>
              <a:buNone/>
            </a:pPr>
            <a:r>
              <a:rPr lang="en-US" sz="2400" dirty="0" smtClean="0"/>
              <a:t>	C</a:t>
            </a:r>
            <a:r>
              <a:rPr lang="en-US" sz="2000" dirty="0" smtClean="0"/>
              <a:t>onsistent results on repeated application on the same individual under same circumstances</a:t>
            </a:r>
          </a:p>
          <a:p>
            <a:pPr algn="justLow">
              <a:lnSpc>
                <a:spcPct val="114000"/>
              </a:lnSpc>
              <a:spcBef>
                <a:spcPts val="0"/>
              </a:spcBef>
              <a:spcAft>
                <a:spcPts val="600"/>
              </a:spcAft>
              <a:buFontTx/>
              <a:buNone/>
            </a:pPr>
            <a:endParaRPr lang="en-US" sz="1600" dirty="0" smtClean="0"/>
          </a:p>
          <a:p>
            <a:pPr algn="justLow">
              <a:lnSpc>
                <a:spcPct val="114000"/>
              </a:lnSpc>
              <a:spcBef>
                <a:spcPts val="0"/>
              </a:spcBef>
              <a:buNone/>
            </a:pPr>
            <a:r>
              <a:rPr lang="en-US" sz="2000" b="1" dirty="0" smtClean="0"/>
              <a:t>Validity (accuracy)</a:t>
            </a:r>
          </a:p>
          <a:p>
            <a:pPr algn="justLow">
              <a:lnSpc>
                <a:spcPct val="114000"/>
              </a:lnSpc>
              <a:spcBef>
                <a:spcPts val="0"/>
              </a:spcBef>
              <a:spcAft>
                <a:spcPts val="600"/>
              </a:spcAft>
              <a:buFontTx/>
              <a:buNone/>
            </a:pPr>
            <a:r>
              <a:rPr lang="en-US" sz="2400" dirty="0" smtClean="0"/>
              <a:t>	</a:t>
            </a:r>
            <a:r>
              <a:rPr lang="en-US" sz="20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ox(i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ox(in)">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box(in)">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ox(in)">
                                      <p:cBhvr>
                                        <p:cTn id="37" dur="5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box(in)">
                                      <p:cBhvr>
                                        <p:cTn id="4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020591" y="-968696"/>
            <a:ext cx="798618" cy="3955210"/>
          </a:xfrm>
          <a:noFill/>
          <a:effectLst>
            <a:softEdge rad="127000"/>
          </a:effectLst>
        </p:spPr>
        <p:txBody>
          <a:bodyPr vert="vert270">
            <a:normAutofit fontScale="77500" lnSpcReduction="20000"/>
          </a:bodyPr>
          <a:lstStyle/>
          <a:p>
            <a:pPr algn="ctr"/>
            <a:r>
              <a:rPr lang="en-US" sz="5400" dirty="0" smtClean="0">
                <a:solidFill>
                  <a:schemeClr val="tx1"/>
                </a:solidFill>
              </a:rPr>
              <a:t>VALIDITY</a:t>
            </a:r>
            <a:endParaRPr lang="en-US" sz="5400" dirty="0">
              <a:solidFill>
                <a:schemeClr val="tx1"/>
              </a:solidFill>
            </a:endParaRPr>
          </a:p>
        </p:txBody>
      </p:sp>
      <p:sp>
        <p:nvSpPr>
          <p:cNvPr id="4" name="Content Placeholder 3"/>
          <p:cNvSpPr>
            <a:spLocks noGrp="1"/>
          </p:cNvSpPr>
          <p:nvPr>
            <p:ph sz="quarter" idx="1"/>
          </p:nvPr>
        </p:nvSpPr>
        <p:spPr>
          <a:xfrm>
            <a:off x="733120" y="1676400"/>
            <a:ext cx="8077200"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xmlns="" val="3740122460"/>
              </p:ext>
            </p:extLst>
          </p:nvPr>
        </p:nvGraphicFramePr>
        <p:xfrm>
          <a:off x="1295401"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mc:Choice xmlns:a14="http://schemas.microsoft.com/office/drawing/2010/main" xmlns="" Requires="a14">
          <p:sp>
            <p:nvSpPr>
              <p:cNvPr id="2" name="Rectangle 1"/>
              <p:cNvSpPr/>
              <p:nvPr/>
            </p:nvSpPr>
            <p:spPr>
              <a:xfrm>
                <a:off x="791284" y="3352800"/>
                <a:ext cx="802675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smtClean="0">
                    <a:latin typeface="+mn-lt"/>
                  </a:rPr>
                  <a:t/>
                </a:r>
                <a:r>
                  <a:rPr lang="en-US" sz="2800" dirty="0">
                    <a:latin typeface="+mn-lt"/>
                  </a:rPr>
                  <a:t>= </a:t>
                </a:r>
                <a14:m>
                  <m:oMath xmlns:m="http://schemas.openxmlformats.org/officeDocument/2006/math">
                    <m:f>
                      <m:fPr>
                        <m:ctrlPr>
                          <a:rPr lang="en-US" sz="2800" i="1">
                            <a:latin typeface="+mn-lt"/>
                          </a:rPr>
                        </m:ctrlPr>
                      </m:fPr>
                      <m:num>
                        <m:r>
                          <a:rPr lang="en-US" sz="2800" i="1">
                            <a:latin typeface="+mn-lt"/>
                          </a:rPr>
                          <m:t>𝑎</m:t>
                        </m:r>
                      </m:num>
                      <m:den>
                        <m:r>
                          <a:rPr lang="en-US" sz="2800" i="1">
                            <a:latin typeface="+mn-lt"/>
                          </a:rPr>
                          <m:t>𝑎</m:t>
                        </m:r>
                        <m:r>
                          <a:rPr lang="en-US" sz="2800" i="1">
                            <a:latin typeface="+mn-lt"/>
                          </a:rPr>
                          <m:t>+</m:t>
                        </m:r>
                        <m:r>
                          <a:rPr lang="en-US" sz="2800" i="1">
                            <a:latin typeface="+mn-lt"/>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smtClean="0">
                    <a:latin typeface="+mn-lt"/>
                  </a:rPr>
                  <a:t/>
                </a:r>
                <a:r>
                  <a:rPr lang="en-US" sz="2800" dirty="0">
                    <a:latin typeface="+mn-lt"/>
                  </a:rPr>
                  <a:t>= </a:t>
                </a:r>
                <a14:m>
                  <m:oMath xmlns:m="http://schemas.openxmlformats.org/officeDocument/2006/math">
                    <m:f>
                      <m:fPr>
                        <m:ctrlPr>
                          <a:rPr lang="en-US" sz="2800" i="1">
                            <a:latin typeface="+mn-lt"/>
                          </a:rPr>
                        </m:ctrlPr>
                      </m:fPr>
                      <m:num>
                        <m:r>
                          <a:rPr lang="en-US" sz="2800" i="1">
                            <a:latin typeface="+mn-lt"/>
                          </a:rPr>
                          <m:t>𝑑</m:t>
                        </m:r>
                      </m:num>
                      <m:den>
                        <m:r>
                          <a:rPr lang="en-US" sz="2800" i="1">
                            <a:latin typeface="+mn-lt"/>
                          </a:rPr>
                          <m:t>𝑏</m:t>
                        </m:r>
                        <m:r>
                          <a:rPr lang="en-US" sz="2800" i="1">
                            <a:latin typeface="+mn-lt"/>
                          </a:rPr>
                          <m:t>+</m:t>
                        </m:r>
                        <m:r>
                          <a:rPr lang="en-US" sz="2800" i="1">
                            <a:latin typeface="+mn-lt"/>
                          </a:rPr>
                          <m:t>𝑑</m:t>
                        </m:r>
                      </m:den>
                    </m:f>
                  </m:oMath>
                </a14:m>
                <a:endParaRPr lang="en-US" dirty="0">
                  <a:latin typeface="+mn-lt"/>
                </a:endParaRPr>
              </a:p>
            </p:txBody>
          </p:sp>
        </mc:Choice>
        <mc:Fallback>
          <p:sp>
            <p:nvSpPr>
              <p:cNvPr id="2" name="Rectangle 1"/>
              <p:cNvSpPr>
                <a:spLocks noRot="1" noChangeAspect="1" noMove="1" noResize="1" noEditPoints="1" noAdjustHandles="1" noChangeArrowheads="1" noChangeShapeType="1" noTextEdit="1"/>
              </p:cNvSpPr>
              <p:nvPr/>
            </p:nvSpPr>
            <p:spPr>
              <a:xfrm>
                <a:off x="791284" y="3352800"/>
                <a:ext cx="8026750" cy="3199466"/>
              </a:xfrm>
              <a:prstGeom prst="rect">
                <a:avLst/>
              </a:prstGeom>
              <a:blipFill rotWithShape="1">
                <a:blip r:embed="rId2"/>
                <a:stretch>
                  <a:fillRect l="-1215"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41413461"/>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mc:Choice xmlns:a14="http://schemas.microsoft.com/office/drawing/2010/main" xmlns="" Requires="a14">
          <p:sp>
            <p:nvSpPr>
              <p:cNvPr id="13" name="Content Placeholder 3"/>
              <p:cNvSpPr>
                <a:spLocks noGrp="1"/>
              </p:cNvSpPr>
              <p:nvPr>
                <p:ph sz="quarter" idx="1"/>
              </p:nvPr>
            </p:nvSpPr>
            <p:spPr>
              <a:xfrm>
                <a:off x="413330" y="3124200"/>
                <a:ext cx="8443906" cy="3505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spcBef>
                    <a:spcPts val="0"/>
                  </a:spcBef>
                  <a:buFont typeface="Arial" pitchFamily="34" charset="0"/>
                  <a:buChar char="•"/>
                </a:pPr>
                <a:r>
                  <a:rPr lang="en-US" sz="2100" dirty="0" smtClean="0"/>
                  <a:t>the test was capable to identify correctly 90% of the those who have the condition</a:t>
                </a:r>
              </a:p>
              <a:p>
                <a:pPr lvl="1" algn="justLow">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10% </a:t>
                </a:r>
              </a:p>
              <a:p>
                <a:pPr marL="365760" lvl="1" indent="0" algn="justLow">
                  <a:lnSpc>
                    <a:spcPct val="150000"/>
                  </a:lnSpc>
                  <a:spcBef>
                    <a:spcPts val="0"/>
                  </a:spcBef>
                  <a:buNone/>
                </a:pPr>
                <a:r>
                  <a:rPr lang="en-US" sz="2100" dirty="0" smtClean="0"/>
                  <a:t/>
                </a:r>
                <a:endParaRPr lang="en-US" sz="2100" dirty="0" smtClean="0"/>
              </a:p>
            </p:txBody>
          </p:sp>
        </mc:Choice>
        <mc:Fallback>
          <p:sp>
            <p:nvSpPr>
              <p:cNvPr id="13" name="Content Placeholder 3"/>
              <p:cNvSpPr>
                <a:spLocks noGrp="1" noRot="1" noChangeAspect="1" noMove="1" noResize="1" noEditPoints="1" noAdjustHandles="1" noChangeArrowheads="1" noChangeShapeType="1" noTextEdit="1"/>
              </p:cNvSpPr>
              <p:nvPr>
                <p:ph sz="quarter" idx="1"/>
              </p:nvPr>
            </p:nvSpPr>
            <p:spPr>
              <a:xfrm>
                <a:off x="413330" y="3124200"/>
                <a:ext cx="8443906" cy="3505200"/>
              </a:xfrm>
              <a:blipFill rotWithShape="1">
                <a:blip r:embed="rId2"/>
                <a:stretch>
                  <a:fillRect l="-144" r="-1733"/>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916464230"/>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4" name="Content Placeholder 3"/>
          <p:cNvSpPr>
            <a:spLocks noGrp="1"/>
          </p:cNvSpPr>
          <p:nvPr>
            <p:ph sz="quarter" idx="1"/>
          </p:nvPr>
        </p:nvSpPr>
        <p:spPr>
          <a:xfrm>
            <a:off x="284678" y="3505200"/>
            <a:ext cx="8536271" cy="3124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xmlns="" val="4069279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2156" y="-1923226"/>
            <a:ext cx="798618" cy="5254670"/>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mc:AlternateContent xmlns:mc="http://schemas.openxmlformats.org/markup-compatibility/2006">
        <mc:Choice xmlns:a14="http://schemas.microsoft.com/office/drawing/2010/main" xmlns="" Requires="a14">
          <p:sp>
            <p:nvSpPr>
              <p:cNvPr id="4" name="Content Placeholder 3"/>
              <p:cNvSpPr>
                <a:spLocks noGrp="1"/>
              </p:cNvSpPr>
              <p:nvPr>
                <p:ph sz="quarter" idx="1"/>
              </p:nvPr>
            </p:nvSpPr>
            <p:spPr>
              <a:xfrm>
                <a:off x="457200" y="1066800"/>
                <a:ext cx="8294955"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105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105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400" i="1" dirty="0" smtClean="0"/>
                  <a:t/>
                </a:r>
                <a:r>
                  <a:rPr lang="en-US" sz="2000" i="1" dirty="0" err="1" smtClean="0"/>
                  <a:t>Pv-ve</a:t>
                </a:r>
                <a:r>
                  <a:rPr lang="en-US" sz="2000" dirty="0" smtClean="0"/>
                  <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p:sp>
            <p:nvSpPr>
              <p:cNvPr id="4" name="Content Placeholder 3"/>
              <p:cNvSpPr>
                <a:spLocks noGrp="1" noRot="1" noChangeAspect="1" noMove="1" noResize="1" noEditPoints="1" noAdjustHandles="1" noChangeArrowheads="1" noChangeShapeType="1" noTextEdit="1"/>
              </p:cNvSpPr>
              <p:nvPr>
                <p:ph sz="quarter" idx="1"/>
              </p:nvPr>
            </p:nvSpPr>
            <p:spPr>
              <a:xfrm>
                <a:off x="457200" y="1066800"/>
                <a:ext cx="8294955" cy="5791200"/>
              </a:xfrm>
              <a:blipFill rotWithShape="1">
                <a:blip r:embed="rId2"/>
                <a:stretch>
                  <a:fillRect l="-73" r="-2131"/>
                </a:stretch>
              </a:blipFill>
            </p:spPr>
            <p:txBody>
              <a:bodyPr/>
              <a:lstStyle/>
              <a:p>
                <a:r>
                  <a:rPr lang="en-US">
                    <a:noFill/>
                  </a:rPr>
                  <a:t> </a:t>
                </a:r>
              </a:p>
            </p:txBody>
          </p:sp>
        </mc:Fallback>
      </mc:AlternateContent>
    </p:spTree>
    <p:extLst>
      <p:ext uri="{BB962C8B-B14F-4D97-AF65-F5344CB8AC3E}">
        <p14:creationId xmlns:p14="http://schemas.microsoft.com/office/powerpoint/2010/main" xmlns=""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09600" y="838200"/>
            <a:ext cx="8305800" cy="57150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639562748"/>
              </p:ext>
            </p:extLst>
          </p:nvPr>
        </p:nvGraphicFramePr>
        <p:xfrm>
          <a:off x="304801" y="990600"/>
          <a:ext cx="4648200" cy="4008120"/>
        </p:xfrm>
        <a:graphic>
          <a:graphicData uri="http://schemas.openxmlformats.org/drawingml/2006/table">
            <a:tbl>
              <a:tblPr/>
              <a:tblGrid>
                <a:gridCol w="1163680"/>
                <a:gridCol w="142225"/>
                <a:gridCol w="924465"/>
                <a:gridCol w="1066690"/>
                <a:gridCol w="135114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181600" y="914400"/>
            <a:ext cx="3769871" cy="55626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were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were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xmlns=""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21</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2281818486"/>
              </p:ext>
            </p:extLst>
          </p:nvPr>
        </p:nvGraphicFramePr>
        <p:xfrm>
          <a:off x="304801" y="990600"/>
          <a:ext cx="5029199" cy="4008120"/>
        </p:xfrm>
        <a:graphic>
          <a:graphicData uri="http://schemas.openxmlformats.org/drawingml/2006/table">
            <a:tbl>
              <a:tblPr/>
              <a:tblGrid>
                <a:gridCol w="1259063"/>
                <a:gridCol w="153883"/>
                <a:gridCol w="1000241"/>
                <a:gridCol w="1154123"/>
                <a:gridCol w="1461889"/>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6" y="5257800"/>
            <a:ext cx="4227071" cy="609600"/>
          </a:xfrm>
        </p:spPr>
        <p:txBody>
          <a:bodyPr>
            <a:noAutofit/>
          </a:bodyPr>
          <a:lstStyle/>
          <a:p>
            <a:pPr marL="0" indent="0" algn="justLow">
              <a:lnSpc>
                <a:spcPct val="150000"/>
              </a:lnSpc>
              <a:spcBef>
                <a:spcPts val="0"/>
              </a:spcBef>
              <a:buNone/>
            </a:pPr>
            <a:r>
              <a:rPr lang="en-US" sz="2400" dirty="0" smtClean="0"/>
              <a:t>Q: Is it a good test for screening?   </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xmlns="" val="3521425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74869941"/>
              </p:ext>
            </p:extLst>
          </p:nvPr>
        </p:nvGraphicFramePr>
        <p:xfrm>
          <a:off x="357250" y="609600"/>
          <a:ext cx="8448426" cy="5455920"/>
        </p:xfrm>
        <a:graphic>
          <a:graphicData uri="http://schemas.openxmlformats.org/drawingml/2006/table">
            <a:tbl>
              <a:tblPr/>
              <a:tblGrid>
                <a:gridCol w="1070626"/>
                <a:gridCol w="200376"/>
                <a:gridCol w="885441"/>
                <a:gridCol w="1070626"/>
                <a:gridCol w="905913"/>
                <a:gridCol w="236965"/>
                <a:gridCol w="1072410"/>
                <a:gridCol w="173030"/>
                <a:gridCol w="911288"/>
                <a:gridCol w="970179"/>
                <a:gridCol w="951572"/>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90.00%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a:t>
                      </a:r>
                    </a:p>
                    <a:p>
                      <a:pPr marL="2005013" marR="0" indent="-2005013" algn="l">
                        <a:spcBef>
                          <a:spcPts val="0"/>
                        </a:spcBef>
                        <a:spcAft>
                          <a:spcPts val="0"/>
                        </a:spcAft>
                      </a:pP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a:t>
                      </a:r>
                      <a:endParaRPr lang="en-US" sz="2000" dirty="0" smtClean="0">
                        <a:latin typeface="Calibri"/>
                        <a:ea typeface="Times New Roman"/>
                        <a:cs typeface="Times New Roman"/>
                      </a:endParaRPr>
                    </a:p>
                    <a:p>
                      <a:pPr marL="1946275" marR="0" indent="-1946275" algn="l">
                        <a:spcBef>
                          <a:spcPts val="0"/>
                        </a:spcBef>
                        <a:spcAft>
                          <a:spcPts val="0"/>
                        </a:spcAft>
                      </a:pPr>
                      <a:r>
                        <a:rPr lang="en-US" sz="2000" dirty="0" smtClean="0">
                          <a:latin typeface="Calibri"/>
                          <a:ea typeface="Times New Roman"/>
                          <a:cs typeface="Times New Roman"/>
                        </a:rPr>
                        <a:t>= 95.00%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a:t>
                      </a:r>
                      <a:r>
                        <a:rPr lang="en-US" sz="2000" dirty="0" smtClean="0">
                          <a:latin typeface="Calibri"/>
                          <a:ea typeface="Times New Roman"/>
                          <a:cs typeface="Times New Roman"/>
                        </a:rPr>
                        <a:t>100</a:t>
                      </a:r>
                    </a:p>
                    <a:p>
                      <a:pPr marL="1887538" marR="0" indent="-1887538"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 66.67%</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a:t>
                      </a:r>
                      <a:endParaRPr lang="en-US" sz="2000" dirty="0" smtClean="0">
                        <a:latin typeface="Calibri"/>
                        <a:ea typeface="Times New Roman"/>
                        <a:cs typeface="Times New Roman"/>
                      </a:endParaRPr>
                    </a:p>
                    <a:p>
                      <a:pPr marL="2005013" marR="0" indent="-2005013"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a:t>
                      </a:r>
                      <a:endParaRPr lang="en-US" sz="2000" dirty="0" smtClean="0">
                        <a:latin typeface="Calibri"/>
                        <a:ea typeface="Times New Roman"/>
                        <a:cs typeface="Times New Roman"/>
                      </a:endParaRPr>
                    </a:p>
                    <a:p>
                      <a:pPr marL="1828800" marR="0" indent="-1828800"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98.84%</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12683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81973" y="-2342487"/>
            <a:ext cx="798618" cy="5505364"/>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p:sp>
        <p:nvSpPr>
          <p:cNvPr id="4" name="Content Placeholder 3"/>
          <p:cNvSpPr>
            <a:spLocks noGrp="1"/>
          </p:cNvSpPr>
          <p:nvPr>
            <p:ph sz="quarter" idx="1"/>
          </p:nvPr>
        </p:nvSpPr>
        <p:spPr>
          <a:xfrm>
            <a:off x="457200" y="609600"/>
            <a:ext cx="8447355" cy="6096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26967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ox(i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PROBLEMS WITH FALSE RESULTS</a:t>
            </a:r>
            <a:endParaRPr lang="en-US" sz="5400" dirty="0">
              <a:solidFill>
                <a:schemeClr val="tx1"/>
              </a:solidFill>
            </a:endParaRPr>
          </a:p>
        </p:txBody>
      </p:sp>
      <p:sp>
        <p:nvSpPr>
          <p:cNvPr id="4" name="Content Placeholder 3"/>
          <p:cNvSpPr>
            <a:spLocks noGrp="1"/>
          </p:cNvSpPr>
          <p:nvPr>
            <p:ph sz="quarter" idx="1"/>
          </p:nvPr>
        </p:nvSpPr>
        <p:spPr>
          <a:xfrm>
            <a:off x="533400" y="1219200"/>
            <a:ext cx="8077200"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47474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121096"/>
            <a:ext cx="798618" cy="3955210"/>
          </a:xfrm>
          <a:noFill/>
          <a:effectLst>
            <a:softEdge rad="127000"/>
          </a:effectLst>
        </p:spPr>
        <p:txBody>
          <a:bodyPr vert="vert270">
            <a:normAutofit fontScale="70000" lnSpcReduction="20000"/>
          </a:bodyPr>
          <a:lstStyle/>
          <a:p>
            <a:pPr algn="ctr"/>
            <a:r>
              <a:rPr lang="en-US" sz="5400" dirty="0" smtClean="0">
                <a:solidFill>
                  <a:schemeClr val="tx1"/>
                </a:solidFill>
              </a:rPr>
              <a:t>CORRECT RESULTS</a:t>
            </a:r>
            <a:endParaRPr lang="en-US" sz="5400" dirty="0">
              <a:solidFill>
                <a:schemeClr val="tx1"/>
              </a:solidFill>
            </a:endParaRPr>
          </a:p>
        </p:txBody>
      </p:sp>
      <p:sp>
        <p:nvSpPr>
          <p:cNvPr id="4" name="Content Placeholder 3"/>
          <p:cNvSpPr>
            <a:spLocks noGrp="1"/>
          </p:cNvSpPr>
          <p:nvPr>
            <p:ph sz="quarter" idx="1"/>
          </p:nvPr>
        </p:nvSpPr>
        <p:spPr>
          <a:xfrm>
            <a:off x="674955" y="1828800"/>
            <a:ext cx="8077200"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xmlns="" val="104639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6790" y="838200"/>
            <a:ext cx="8146211" cy="34290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DEFINITION OF SCREENING</a:t>
            </a:r>
            <a:endParaRPr lang="en-US" sz="5400" dirty="0">
              <a:solidFill>
                <a:schemeClr val="tx1"/>
              </a:solidFill>
            </a:endParaRPr>
          </a:p>
        </p:txBody>
      </p:sp>
      <p:sp>
        <p:nvSpPr>
          <p:cNvPr id="8" name="Content Placeholder 2"/>
          <p:cNvSpPr>
            <a:spLocks noGrp="1"/>
          </p:cNvSpPr>
          <p:nvPr>
            <p:ph idx="1"/>
          </p:nvPr>
        </p:nvSpPr>
        <p:spPr>
          <a:xfrm>
            <a:off x="674954" y="1219200"/>
            <a:ext cx="8001000" cy="50292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Screening tools could be </a:t>
            </a:r>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xmlns="" val="393858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3496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OUTCOME OF SCREENING</a:t>
            </a:r>
            <a:endParaRPr lang="en-US" sz="5400" dirty="0">
              <a:solidFill>
                <a:schemeClr val="tx1"/>
              </a:solidFill>
            </a:endParaRPr>
          </a:p>
        </p:txBody>
      </p:sp>
      <p:graphicFrame>
        <p:nvGraphicFramePr>
          <p:cNvPr id="5" name="Diagram 4"/>
          <p:cNvGraphicFramePr/>
          <p:nvPr>
            <p:extLst>
              <p:ext uri="{D42A27DB-BD31-4B8C-83A1-F6EECF244321}">
                <p14:modId xmlns:p14="http://schemas.microsoft.com/office/powerpoint/2010/main" xmlns="" val="2348806122"/>
              </p:ext>
            </p:extLst>
          </p:nvPr>
        </p:nvGraphicFramePr>
        <p:xfrm>
          <a:off x="1547428" y="990600"/>
          <a:ext cx="587465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793461" y="5366268"/>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1780088" y="5365483"/>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2943384"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79691"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8563" y="1508760"/>
            <a:ext cx="7652317"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Placeholder 2"/>
          <p:cNvSpPr txBox="1">
            <a:spLocks/>
          </p:cNvSpPr>
          <p:nvPr/>
        </p:nvSpPr>
        <p:spPr>
          <a:xfrm rot="5400000">
            <a:off x="4084585" y="-3088786"/>
            <a:ext cx="798618" cy="7853971"/>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0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xmlns=""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671602" y="-11972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CONCEPT OF LEAD TIME</a:t>
            </a:r>
            <a:endParaRPr lang="en-US" sz="54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xmlns="">
                  <a14:imgLayer r:embed="rId3">
                    <a14:imgEffect>
                      <a14:sharpenSoften amount="25000"/>
                    </a14:imgEffect>
                  </a14:imgLayer>
                </a14:imgProps>
              </a:ext>
            </a:extLst>
          </a:blip>
          <a:srcRect/>
          <a:stretch>
            <a:fillRect/>
          </a:stretch>
        </p:blipFill>
        <p:spPr bwMode="auto">
          <a:xfrm>
            <a:off x="609602" y="1828800"/>
            <a:ext cx="8313737" cy="4229100"/>
          </a:xfrm>
          <a:prstGeom prst="rect">
            <a:avLst/>
          </a:prstGeom>
          <a:noFill/>
          <a:ln w="9525">
            <a:noFill/>
            <a:miter lim="800000"/>
            <a:headEnd/>
            <a:tailEnd/>
          </a:ln>
        </p:spPr>
      </p:pic>
      <p:sp>
        <p:nvSpPr>
          <p:cNvPr id="4" name="Oval 3"/>
          <p:cNvSpPr/>
          <p:nvPr/>
        </p:nvSpPr>
        <p:spPr>
          <a:xfrm>
            <a:off x="8294552" y="4267200"/>
            <a:ext cx="512458"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62000" y="457200"/>
            <a:ext cx="7924800" cy="6248400"/>
          </a:xfrm>
        </p:spPr>
        <p:txBody>
          <a:bodyPr rtlCol="0">
            <a:normAutofit fontScale="85000" lnSpcReduction="10000"/>
          </a:bodyPr>
          <a:lstStyle/>
          <a:p>
            <a:pPr>
              <a:lnSpc>
                <a:spcPct val="150000"/>
              </a:lnSpc>
              <a:spcBef>
                <a:spcPts val="0"/>
              </a:spcBef>
              <a:buNone/>
            </a:pPr>
            <a:r>
              <a:rPr lang="en-US" sz="2000" b="1" dirty="0" smtClean="0"/>
              <a:t>DIFFERENCE BETWEEN SCREENING AND</a:t>
            </a:r>
          </a:p>
          <a:p>
            <a:pPr>
              <a:lnSpc>
                <a:spcPct val="150000"/>
              </a:lnSpc>
              <a:spcBef>
                <a:spcPts val="0"/>
              </a:spcBef>
              <a:buNone/>
            </a:pPr>
            <a:endParaRPr lang="en-US" sz="2000" b="1" dirty="0" smtClean="0"/>
          </a:p>
          <a:p>
            <a:pPr>
              <a:lnSpc>
                <a:spcPct val="150000"/>
              </a:lnSpc>
              <a:spcBef>
                <a:spcPts val="0"/>
              </a:spcBef>
              <a:buNone/>
            </a:pPr>
            <a:r>
              <a:rPr lang="en-US" sz="2000" b="1" dirty="0" smtClean="0"/>
              <a:t>Periodic examination</a:t>
            </a:r>
          </a:p>
          <a:p>
            <a:pPr>
              <a:lnSpc>
                <a:spcPct val="150000"/>
              </a:lnSpc>
              <a:spcBef>
                <a:spcPts val="0"/>
              </a:spcBef>
              <a:buFontTx/>
              <a:buNone/>
            </a:pPr>
            <a:r>
              <a:rPr lang="en-US" sz="2000" b="1" dirty="0" smtClean="0"/>
              <a:t>	</a:t>
            </a:r>
            <a:r>
              <a:rPr lang="en-US" sz="2000" dirty="0" smtClean="0"/>
              <a:t>Seeking of medical care at intervals to evaluate health status and to detect any health problem without the presence of any complaint. In periodic examination, different systems are looked at and a series of investigations are applied.</a:t>
            </a:r>
          </a:p>
          <a:p>
            <a:pPr>
              <a:lnSpc>
                <a:spcPct val="150000"/>
              </a:lnSpc>
              <a:spcBef>
                <a:spcPts val="0"/>
              </a:spcBef>
              <a:buFontTx/>
              <a:buNone/>
            </a:pPr>
            <a:endParaRPr lang="en-US" sz="2000" dirty="0" smtClean="0"/>
          </a:p>
          <a:p>
            <a:pPr>
              <a:spcBef>
                <a:spcPts val="0"/>
              </a:spcBef>
              <a:buNone/>
            </a:pPr>
            <a:r>
              <a:rPr lang="en-US" sz="2000" b="1" dirty="0"/>
              <a:t>Case finding </a:t>
            </a:r>
            <a:endParaRPr lang="en-US" sz="2000" dirty="0"/>
          </a:p>
          <a:p>
            <a:pPr algn="justLow">
              <a:lnSpc>
                <a:spcPct val="150000"/>
              </a:lnSpc>
              <a:spcBef>
                <a:spcPts val="0"/>
              </a:spcBef>
              <a:buFontTx/>
              <a:buNone/>
            </a:pPr>
            <a:r>
              <a:rPr lang="en-US" sz="2000" dirty="0"/>
              <a:t>	The use of a clinical, laboratory or non laboratory test to detect disease in individuals seeking health care for other reasons. The aim of identifying diabetes among pregnant women is an example of case finding. </a:t>
            </a:r>
            <a:endParaRPr lang="en-US" sz="2000" dirty="0" smtClean="0"/>
          </a:p>
          <a:p>
            <a:pPr algn="justLow">
              <a:lnSpc>
                <a:spcPct val="150000"/>
              </a:lnSpc>
              <a:spcBef>
                <a:spcPts val="0"/>
              </a:spcBef>
              <a:buFontTx/>
              <a:buNone/>
            </a:pPr>
            <a:endParaRPr lang="en-US" sz="2000" dirty="0" smtClean="0"/>
          </a:p>
          <a:p>
            <a:pPr algn="justLow">
              <a:lnSpc>
                <a:spcPct val="150000"/>
              </a:lnSpc>
              <a:spcBef>
                <a:spcPts val="0"/>
              </a:spcBef>
              <a:buNone/>
            </a:pPr>
            <a:r>
              <a:rPr lang="en-US" sz="2000" b="1" dirty="0"/>
              <a:t>Diagnosis</a:t>
            </a:r>
            <a:endParaRPr lang="en-US" sz="2000" dirty="0"/>
          </a:p>
          <a:p>
            <a:pPr algn="justLow">
              <a:lnSpc>
                <a:spcPct val="150000"/>
              </a:lnSpc>
              <a:spcBef>
                <a:spcPts val="0"/>
              </a:spcBef>
              <a:buFontTx/>
              <a:buNone/>
            </a:pPr>
            <a:r>
              <a:rPr lang="en-US" sz="2000" dirty="0"/>
              <a:t>	A procedure to confirm or refute the existence of a disease or abnormality among those seeking medical care with a specific complaint. </a:t>
            </a:r>
            <a:r>
              <a:rPr lang="en-US" sz="2000" dirty="0" smtClean="0"/>
              <a:t>Achieved </a:t>
            </a:r>
            <a:r>
              <a:rPr lang="en-US" sz="2000" dirty="0"/>
              <a:t>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0"/>
              </a:spcBef>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xmlns="" val="222489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62426"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SCREENING &amp; DIAGNOSTIC TEST</a:t>
            </a:r>
            <a:endParaRPr lang="en-US" sz="5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925746477"/>
              </p:ext>
            </p:extLst>
          </p:nvPr>
        </p:nvGraphicFramePr>
        <p:xfrm>
          <a:off x="762000" y="1295400"/>
          <a:ext cx="8000998" cy="5100137"/>
        </p:xfrm>
        <a:graphic>
          <a:graphicData uri="http://schemas.openxmlformats.org/drawingml/2006/table">
            <a:tbl>
              <a:tblPr/>
              <a:tblGrid>
                <a:gridCol w="3777311"/>
                <a:gridCol w="400139"/>
                <a:gridCol w="3823548"/>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68580" marR="68580"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2459</TotalTime>
  <Words>1298</Words>
  <Application>Microsoft Office PowerPoint</Application>
  <PresentationFormat>On-screen Show (4:3)</PresentationFormat>
  <Paragraphs>348</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SCREENING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Canadian Institute for Health Information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dell pc</cp:lastModifiedBy>
  <cp:revision>197</cp:revision>
  <dcterms:created xsi:type="dcterms:W3CDTF">2007-09-20T19:20:17Z</dcterms:created>
  <dcterms:modified xsi:type="dcterms:W3CDTF">2014-11-30T04:10:32Z</dcterms:modified>
</cp:coreProperties>
</file>