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7"/>
  </p:notesMasterIdLst>
  <p:handoutMasterIdLst>
    <p:handoutMasterId r:id="rId28"/>
  </p:handoutMasterIdLst>
  <p:sldIdLst>
    <p:sldId id="257" r:id="rId3"/>
    <p:sldId id="258" r:id="rId4"/>
    <p:sldId id="312" r:id="rId5"/>
    <p:sldId id="265" r:id="rId6"/>
    <p:sldId id="297" r:id="rId7"/>
    <p:sldId id="311" r:id="rId8"/>
    <p:sldId id="321" r:id="rId9"/>
    <p:sldId id="298" r:id="rId10"/>
    <p:sldId id="299" r:id="rId11"/>
    <p:sldId id="300" r:id="rId12"/>
    <p:sldId id="301" r:id="rId13"/>
    <p:sldId id="316" r:id="rId14"/>
    <p:sldId id="319" r:id="rId15"/>
    <p:sldId id="317" r:id="rId16"/>
    <p:sldId id="320" r:id="rId17"/>
    <p:sldId id="302" r:id="rId18"/>
    <p:sldId id="307" r:id="rId19"/>
    <p:sldId id="303" r:id="rId20"/>
    <p:sldId id="304" r:id="rId21"/>
    <p:sldId id="271" r:id="rId22"/>
    <p:sldId id="315" r:id="rId23"/>
    <p:sldId id="277" r:id="rId24"/>
    <p:sldId id="314" r:id="rId25"/>
    <p:sldId id="263" r:id="rId2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71" autoAdjust="0"/>
  </p:normalViewPr>
  <p:slideViewPr>
    <p:cSldViewPr>
      <p:cViewPr varScale="1">
        <p:scale>
          <a:sx n="45" d="100"/>
          <a:sy n="45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7BDBC4-2787-43C0-B4C0-AC4449190581}" type="datetimeFigureOut">
              <a:rPr lang="en-US"/>
              <a:pPr>
                <a:defRPr/>
              </a:pPr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4BDF6D-0B04-41FC-BA3A-08794898F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33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6641A4-6BC7-46C4-9063-93EAB1C2CF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26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4C5D4-0AFA-4167-8E47-ED3397EE07C9}" type="slidenum">
              <a:rPr lang="en-GB" smtClean="0">
                <a:latin typeface="Arial" charset="0"/>
                <a:cs typeface="Arial" charset="0"/>
              </a:rPr>
              <a:pPr/>
              <a:t>4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DE3A0-3010-4071-A328-5437D27E0030}" type="slidenum">
              <a:rPr lang="ar-SA" smtClean="0">
                <a:latin typeface="Arial" charset="0"/>
                <a:cs typeface="Arial" charset="0"/>
              </a:rPr>
              <a:pPr/>
              <a:t>19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318E6-0808-4801-9811-40168AF6CE16}" type="slidenum">
              <a:rPr lang="en-GB" smtClean="0">
                <a:latin typeface="Arial" charset="0"/>
                <a:cs typeface="Arial" charset="0"/>
              </a:rPr>
              <a:pPr/>
              <a:t>23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E356D3A0-6D81-4409-93EC-662ADE0DADA0}" type="slidenum">
              <a:rPr lang="ar-SA" sz="1200"/>
              <a:pPr algn="r" eaLnBrk="1" hangingPunct="1"/>
              <a:t>23</a:t>
            </a:fld>
            <a:endParaRPr 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031ED-109C-4DE7-B840-B743E551DFA2}" type="slidenum">
              <a:rPr lang="ar-SA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BCA6E-AAC0-45C7-BE89-BC84B3BBD0D2}" type="slidenum">
              <a:rPr lang="ar-SA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6F5D6-7F8E-4C5B-9661-6882009E92C2}" type="slidenum">
              <a:rPr lang="ar-SA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5EF41-D345-46EE-BC14-6DD57E27B527}" type="slidenum">
              <a:rPr lang="ar-SA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12326-5727-4903-A011-39A729CF66BA}" type="slidenum">
              <a:rPr lang="ar-SA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CBA97-A4CD-4BA2-AB31-489075D37982}" type="slidenum">
              <a:rPr lang="ar-SA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551BA-D250-4511-A9A3-98BFFB314AA2}" type="slidenum">
              <a:rPr lang="ar-SA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Define host, agent?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32DCD-C9EC-4E79-A11B-B3CB04D2E715}" type="slidenum">
              <a:rPr lang="ar-SA" smtClean="0">
                <a:latin typeface="Arial" charset="0"/>
                <a:cs typeface="Arial" charset="0"/>
              </a:rPr>
              <a:pPr/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7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34" tIns="45716" rIns="91434" bIns="45716"/>
          <a:lstStyle/>
          <a:p>
            <a:pPr eaLnBrk="1" hangingPunct="1"/>
            <a:endParaRPr lang="ar-EG" smtClean="0"/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6" rIns="91434" bIns="45716" anchor="b"/>
          <a:lstStyle/>
          <a:p>
            <a:pPr algn="r" eaLnBrk="1" hangingPunct="1"/>
            <a:fld id="{CBF6AEF6-EE55-4471-9CBF-E83045674B6D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 eaLnBrk="1" hangingPunct="1"/>
              <a:t>18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71A7-6477-46CB-A3CB-D1AE85254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2F8C-DB02-4743-B6EE-4FAD780B9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BC821-AC42-479C-902E-23FFE0C41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46AF-42F2-4FF9-98EB-88ADD77DD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768D-D6D8-4393-B053-71B61358E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96A6C-CC34-4B41-93F6-9F1E6C02B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FDB46-6363-4F50-9A87-F35FF2684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97ED4-1BD0-4DD7-BCD4-CB8842BFF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7E8D-217D-4CBC-B8EB-7D7217263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1FAA-826C-47BE-B3DD-03495BE28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D1986-A39A-4155-9701-98942EB0C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C3B0-53D0-4A8B-BF84-828F91E15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E5EB2-C089-4D1F-A95C-ED0409AB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F30F4-C982-44A5-BAD3-6BA080520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096F-F5C9-47E0-8766-E3664DA4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3CC3F-F89E-40C9-AE1D-3753592BC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CBA4D-9377-4818-9B2A-6A74F1708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D09B-8600-4D61-994B-37F89C920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C18B-0343-4F5D-BC3A-B469C8CFC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1893B-0E7A-412F-92DB-7C8C63D99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FCAF-EC15-4A7A-B807-EF0C69BE7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7508-BF94-42AF-8EE1-9CDD90D49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DB0E50-4BED-4FF3-AFB1-BE1CE0390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7DD2DA-11A8-4018-BECF-8A18A9478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 idx="4294967295"/>
          </p:nvPr>
        </p:nvSpPr>
        <p:spPr>
          <a:xfrm>
            <a:off x="1187450" y="838200"/>
            <a:ext cx="7561263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Epidemiologic Triads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4294967295"/>
          </p:nvPr>
        </p:nvSpPr>
        <p:spPr>
          <a:xfrm>
            <a:off x="1763713" y="4797425"/>
            <a:ext cx="6408737" cy="129540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GB" dirty="0" smtClean="0">
                <a:latin typeface="Footlight MT Light" panose="0204060206030A020304" pitchFamily="18" charset="0"/>
              </a:rPr>
              <a:t>Dr. </a:t>
            </a:r>
            <a:r>
              <a:rPr lang="en-GB" dirty="0" err="1" smtClean="0">
                <a:latin typeface="Footlight MT Light" panose="0204060206030A020304" pitchFamily="18" charset="0"/>
              </a:rPr>
              <a:t>Abdulaziz</a:t>
            </a:r>
            <a:r>
              <a:rPr lang="en-GB" dirty="0" smtClean="0">
                <a:latin typeface="Footlight MT Light" panose="0204060206030A020304" pitchFamily="18" charset="0"/>
              </a:rPr>
              <a:t> Ali </a:t>
            </a:r>
            <a:r>
              <a:rPr lang="en-GB" dirty="0" err="1" smtClean="0">
                <a:latin typeface="Footlight MT Light" panose="0204060206030A020304" pitchFamily="18" charset="0"/>
              </a:rPr>
              <a:t>Almezam</a:t>
            </a:r>
            <a:endParaRPr lang="en-GB" dirty="0" smtClean="0">
              <a:latin typeface="Footlight MT Light" panose="0204060206030A020304" pitchFamily="18" charset="0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dirty="0" smtClean="0">
                <a:latin typeface="Footlight MT Light" panose="0204060206030A020304" pitchFamily="18" charset="0"/>
              </a:rPr>
              <a:t>Dr. Salwa  A. Tayel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&amp;</a:t>
            </a:r>
            <a:r>
              <a:rPr lang="en-US" spc="50" dirty="0" smtClean="0">
                <a:latin typeface="Footlight MT Light" pitchFamily="18" charset="0"/>
              </a:rPr>
              <a:t> Dr. Mohammad Afzal </a:t>
            </a:r>
            <a:r>
              <a:rPr lang="en-US" spc="50" dirty="0" err="1" smtClean="0">
                <a:latin typeface="Footlight MT Light" pitchFamily="18" charset="0"/>
              </a:rPr>
              <a:t>Mahmood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dirty="0" smtClean="0">
                <a:latin typeface="Footlight MT Light" panose="0204060206030A020304" pitchFamily="18" charset="0"/>
              </a:rPr>
              <a:t>KSU Department of Family &amp; Community Medicine</a:t>
            </a: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dirty="0" smtClean="0">
                <a:latin typeface="Footlight MT Light" panose="0204060206030A020304" pitchFamily="18" charset="0"/>
              </a:rPr>
              <a:t>September, 2014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</a:t>
            </a:r>
            <a:r>
              <a:rPr lang="en-US" dirty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  <a:endParaRPr lang="en-US" dirty="0"/>
          </a:p>
        </p:txBody>
      </p:sp>
      <p:sp>
        <p:nvSpPr>
          <p:cNvPr id="512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11C5D4-D2B9-4E20-93D0-4CC5A9523B37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878762" cy="914400"/>
          </a:xfrm>
        </p:spPr>
        <p:txBody>
          <a:bodyPr anchor="t"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Changing or stable?					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Seasonal variation.					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Clustered (epidemic) or evenly distributed (endemic)? 						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Point source or propagated.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EF577C-2D82-4BF8-A594-5012C5F1CD89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427912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Time Trends</a:t>
            </a:r>
            <a:endParaRPr lang="ar-EG" b="1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559800" cy="4719638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Point source </a:t>
            </a:r>
            <a:r>
              <a:rPr lang="en-US" sz="2800" smtClean="0"/>
              <a:t>e.g. food-borne outbreaks), in terms of hours / days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Seasonal - </a:t>
            </a:r>
            <a:r>
              <a:rPr lang="en-US" sz="2800" smtClean="0"/>
              <a:t>cyclicity (e.g. common cold, influenza), in terms of months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Propogative</a:t>
            </a:r>
            <a:r>
              <a:rPr lang="en-US" sz="2800" smtClean="0"/>
              <a:t> (e.g. water borne epidemics), in terms of weeks / months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Secular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(e.g. morbidity / mortality of non-communicable diseases), in terms of years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Cluster</a:t>
            </a:r>
            <a:r>
              <a:rPr lang="en-US" sz="2800" smtClean="0"/>
              <a:t> in time / place </a:t>
            </a:r>
          </a:p>
          <a:p>
            <a:pPr eaLnBrk="1" hangingPunct="1"/>
            <a:endParaRPr lang="ar-EG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43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8A024B-5CFC-4004-8EB7-7F291B3394F1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Seasonal Trend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September 2013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Epidemiological Triads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4768D-D6D8-4393-B053-71B61358EC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6322" name="Picture 2" descr="C:\Users\Hp\Desktop\seasonal tre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214422"/>
            <a:ext cx="9144000" cy="564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Secular Trend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September 2013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Epidemiological Triads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4768D-D6D8-4393-B053-71B61358EC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8370" name="Picture 2" descr="C:\Users\Hp\Desktop\HIV Trend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6000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solidFill>
                  <a:schemeClr val="accent1"/>
                </a:solidFill>
              </a:rPr>
              <a:t>propagativeTrend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September 2013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Epidemiological Triads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4768D-D6D8-4393-B053-71B61358EC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9394" name="Picture 2" descr="C:\Users\Hp\Desktop\Point Source Epidemic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929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7901014" cy="714356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accent1"/>
                </a:solidFill>
              </a:rPr>
              <a:t>Common (Continuous Source) trend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September 2013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Epidemiological Triads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4768D-D6D8-4393-B053-71B61358EC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0418" name="Picture 2" descr="C:\Users\Hp\Desktop\HAV Common (Continous) Source Epidemi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6215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162800" cy="1447800"/>
          </a:xfrm>
        </p:spPr>
        <p:txBody>
          <a:bodyPr anchor="t"/>
          <a:lstStyle/>
          <a:p>
            <a:pPr eaLnBrk="1" hangingPunct="1"/>
            <a:r>
              <a:rPr lang="en-US" sz="3200" b="1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The Basic Triad Of </a:t>
            </a:r>
            <a:br>
              <a:rPr lang="en-US" sz="3200" b="1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3200" b="1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Analytic Epidemiology</a:t>
            </a:r>
            <a:r>
              <a:rPr lang="en-US" sz="3200" b="1" smtClean="0">
                <a:latin typeface="Verdana" pitchFamily="34" charset="0"/>
                <a:cs typeface="Times New Roman" pitchFamily="18" charset="0"/>
              </a:rPr>
              <a:t/>
            </a:r>
            <a:br>
              <a:rPr lang="en-US" sz="3200" b="1" smtClean="0">
                <a:latin typeface="Verdana" pitchFamily="34" charset="0"/>
                <a:cs typeface="Times New Roman" pitchFamily="18" charset="0"/>
              </a:rPr>
            </a:br>
            <a:endParaRPr lang="en-US" sz="3200" b="1" smtClean="0"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15363" name="Picture 6" descr="dd01370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95600" y="3357563"/>
            <a:ext cx="3124200" cy="2928937"/>
          </a:xfrm>
        </p:spPr>
      </p:pic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700213"/>
            <a:ext cx="8839200" cy="26431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smtClean="0">
                <a:latin typeface="Verdana" pitchFamily="34" charset="0"/>
                <a:cs typeface="Times New Roman" pitchFamily="18" charset="0"/>
              </a:rPr>
              <a:t>THE THREE PHENOMENA</a:t>
            </a:r>
            <a:r>
              <a:rPr lang="en-US" sz="2800" b="1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smtClean="0">
                <a:latin typeface="Verdana" pitchFamily="34" charset="0"/>
                <a:cs typeface="Times New Roman" pitchFamily="18" charset="0"/>
              </a:rPr>
              <a:t>ASSESSED IN              ANALYTIC EPIDEMIOLOGY ARE:</a:t>
            </a:r>
            <a:r>
              <a:rPr lang="en-US" sz="2800" smtClean="0">
                <a:cs typeface="Times New Roman" pitchFamily="18" charset="0"/>
              </a:rPr>
              <a:t>																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800" b="1" smtClean="0"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800" b="1" smtClean="0">
              <a:cs typeface="Times New Roman" pitchFamily="18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140200" y="292417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HOST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715000" y="59436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b="1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ENVIRONMENT</a:t>
            </a:r>
            <a:endParaRPr lang="en-US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371600" y="5943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Verdana" pitchFamily="34" charset="0"/>
                <a:cs typeface="Times New Roman" pitchFamily="18" charset="0"/>
              </a:rPr>
              <a:t>AGENT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43012" grpId="0" build="p" autoUpdateAnimBg="0"/>
      <p:bldP spid="43015" grpId="0" autoUpdateAnimBg="0"/>
      <p:bldP spid="43019" grpId="0" autoUpdateAnimBg="0"/>
      <p:bldP spid="430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73050"/>
            <a:ext cx="6840537" cy="711200"/>
          </a:xfrm>
        </p:spPr>
        <p:txBody>
          <a:bodyPr/>
          <a:lstStyle/>
          <a:p>
            <a:pPr marL="723900" indent="-723900">
              <a:defRPr/>
            </a:pPr>
            <a:r>
              <a:rPr 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Analytical Epidemiologic Triad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463" y="1357313"/>
            <a:ext cx="8964612" cy="48450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  <a:cs typeface="Arial" charset="0"/>
              </a:rPr>
              <a:t>This model comprises a susceptible host (the person at risk for the disease), a disease agent (the proximate cause), and an environmental context for the interaction between host and agent.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Thus, development of disease is a combination of events:</a:t>
            </a: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A harmful agent </a:t>
            </a: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A susceptible host </a:t>
            </a: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An appropriate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 </a:t>
            </a:r>
            <a:r>
              <a:rPr lang="en-US" dirty="0" smtClean="0"/>
              <a:t>7 September 20142013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500A2B-4235-4AC1-A846-4D548A44EACF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42888"/>
            <a:ext cx="7772400" cy="15843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Agents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488363" cy="48371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Biological</a:t>
            </a:r>
            <a:r>
              <a:rPr lang="en-US" sz="2400" smtClean="0">
                <a:latin typeface="Verdana" pitchFamily="34" charset="0"/>
                <a:cs typeface="Times New Roman" pitchFamily="18" charset="0"/>
              </a:rPr>
              <a:t> (micro-organisms)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Physical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smtClean="0">
                <a:latin typeface="Verdana" pitchFamily="34" charset="0"/>
                <a:cs typeface="Times New Roman" pitchFamily="18" charset="0"/>
              </a:rPr>
              <a:t>(temperature, radiation, trauma, others)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Chemical</a:t>
            </a:r>
            <a:r>
              <a:rPr lang="en-US" sz="2400" smtClean="0">
                <a:solidFill>
                  <a:schemeClr val="folHlink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smtClean="0">
                <a:latin typeface="Verdana" pitchFamily="34" charset="0"/>
                <a:cs typeface="Times New Roman" pitchFamily="18" charset="0"/>
              </a:rPr>
              <a:t>(acids, alkalis, poisons, tobacco, medications / drugs, others)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Environmental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smtClean="0">
                <a:latin typeface="Verdana" pitchFamily="34" charset="0"/>
                <a:cs typeface="Times New Roman" pitchFamily="18" charset="0"/>
              </a:rPr>
              <a:t>(nutrients in diet, allergens, others)</a:t>
            </a:r>
            <a:r>
              <a:rPr lang="en-US" sz="2400" smtClean="0">
                <a:latin typeface="Verdana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</a:rPr>
              <a:t>Nutritional</a:t>
            </a:r>
            <a:r>
              <a:rPr lang="en-US" sz="2400" smtClean="0">
                <a:latin typeface="Verdana" pitchFamily="34" charset="0"/>
              </a:rPr>
              <a:t> (under- or over-nutrition)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Psychological </a:t>
            </a:r>
            <a:r>
              <a:rPr lang="en-US" sz="2400" smtClean="0">
                <a:latin typeface="Verdana" pitchFamily="34" charset="0"/>
                <a:cs typeface="Times New Roman" pitchFamily="18" charset="0"/>
              </a:rPr>
              <a:t>experiences</a:t>
            </a:r>
            <a:r>
              <a:rPr lang="en-US" sz="2400" smtClean="0">
                <a:latin typeface="Verdana" pitchFamily="34" charset="0"/>
              </a:rPr>
              <a:t> 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1CAC18-FFE9-4588-A555-E50AC66C91CD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60350"/>
            <a:ext cx="7391400" cy="1492250"/>
          </a:xfrm>
        </p:spPr>
        <p:txBody>
          <a:bodyPr anchor="t"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Host Factors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6825"/>
            <a:ext cx="7772400" cy="4754563"/>
          </a:xfrm>
        </p:spPr>
        <p:txBody>
          <a:bodyPr/>
          <a:lstStyle/>
          <a:p>
            <a:pPr eaLnBrk="1" hangingPunct="1"/>
            <a:r>
              <a:rPr lang="en-US" sz="2800" smtClean="0"/>
              <a:t>Host factors are </a:t>
            </a:r>
            <a:r>
              <a:rPr lang="en-US" sz="2800" b="1" smtClean="0">
                <a:solidFill>
                  <a:srgbClr val="FFFF00"/>
                </a:solidFill>
              </a:rPr>
              <a:t>intrinsic </a:t>
            </a:r>
            <a:r>
              <a:rPr lang="en-US" sz="2800" smtClean="0"/>
              <a:t>factors that influence an individual’s exposure, susceptibility, or response to a causative agent. These include:</a:t>
            </a:r>
          </a:p>
          <a:p>
            <a:pPr eaLnBrk="1" hangingPunct="1"/>
            <a:r>
              <a:rPr lang="en-US" sz="2800" b="1" smtClean="0">
                <a:solidFill>
                  <a:srgbClr val="FFFF00"/>
                </a:solidFill>
              </a:rPr>
              <a:t>Genetic</a:t>
            </a:r>
            <a:r>
              <a:rPr lang="en-US" sz="2800" smtClean="0"/>
              <a:t> endowment				 </a:t>
            </a:r>
          </a:p>
          <a:p>
            <a:pPr eaLnBrk="1" hangingPunct="1"/>
            <a:r>
              <a:rPr lang="en-US" sz="2800" b="1" smtClean="0">
                <a:solidFill>
                  <a:srgbClr val="FFFF00"/>
                </a:solidFill>
              </a:rPr>
              <a:t>Immunologic</a:t>
            </a:r>
            <a:r>
              <a:rPr lang="en-US" sz="2800" smtClean="0"/>
              <a:t> state			</a:t>
            </a:r>
          </a:p>
          <a:p>
            <a:pPr eaLnBrk="1" hangingPunct="1"/>
            <a:r>
              <a:rPr lang="en-US" sz="2800" b="1" smtClean="0">
                <a:solidFill>
                  <a:srgbClr val="FFFF00"/>
                </a:solidFill>
              </a:rPr>
              <a:t>Personal behavior </a:t>
            </a:r>
            <a:r>
              <a:rPr lang="en-US" sz="2800" smtClean="0"/>
              <a:t>(life-style factors): diet, tobacco use, exercise, etc</a:t>
            </a:r>
          </a:p>
          <a:p>
            <a:pPr eaLnBrk="1" hangingPunct="1"/>
            <a:r>
              <a:rPr lang="en-US" sz="2800" b="1" smtClean="0">
                <a:solidFill>
                  <a:srgbClr val="FFFF00"/>
                </a:solidFill>
              </a:rPr>
              <a:t>Personal characteristics </a:t>
            </a:r>
            <a:r>
              <a:rPr lang="en-US" sz="2800" smtClean="0"/>
              <a:t>(described before, under “person”), including: age, gender, socio-economic status, etc. 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84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340611-2071-4BD3-89C0-4F13FDC74ED3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1BA522BB-300D-48BE-BD0A-672E3F518200}" type="slidenum">
              <a:rPr lang="ar-SA" sz="1200">
                <a:solidFill>
                  <a:srgbClr val="FFFFFF"/>
                </a:solidFill>
                <a:latin typeface="Calibri" pitchFamily="34" charset="0"/>
              </a:rPr>
              <a:pPr algn="r" eaLnBrk="1" hangingPunct="1"/>
              <a:t>2</a:t>
            </a:fld>
            <a:endParaRPr lang="en-US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430213" y="1233488"/>
            <a:ext cx="8534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en-US" sz="2400"/>
          </a:p>
          <a:p>
            <a:pPr eaLnBrk="1" hangingPunct="1">
              <a:lnSpc>
                <a:spcPct val="150000"/>
              </a:lnSpc>
            </a:pPr>
            <a:r>
              <a:rPr lang="en-US" sz="2400" b="1"/>
              <a:t>By the end of this lecture students will be able to: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400"/>
              <a:t> Explain epidemiologic triads as a model of study of disease causation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400"/>
              <a:t> Describe importance of studying epidemiologic triads and its implications for public health.</a:t>
            </a:r>
          </a:p>
        </p:txBody>
      </p:sp>
      <p:sp>
        <p:nvSpPr>
          <p:cNvPr id="6148" name="Title 1"/>
          <p:cNvSpPr>
            <a:spLocks noGrp="1"/>
          </p:cNvSpPr>
          <p:nvPr>
            <p:ph type="title" idx="4294967295"/>
          </p:nvPr>
        </p:nvSpPr>
        <p:spPr>
          <a:xfrm>
            <a:off x="457200" y="206375"/>
            <a:ext cx="66294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latin typeface="Footlight MT Light" pitchFamily="18" charset="0"/>
              </a:rPr>
              <a:t>OBJECTIVES OF THE LECTURE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15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9BA19C-B070-43DB-BCA0-7DEC5AF25F8E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4438"/>
            <a:ext cx="9144000" cy="6551612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Environmental factors are </a:t>
            </a:r>
            <a:r>
              <a:rPr lang="en-US" sz="2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extrinsic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factors which affect the agent and the opportunity for exposure. These include:</a:t>
            </a:r>
          </a:p>
          <a:p>
            <a:pPr lvl="1">
              <a:lnSpc>
                <a:spcPct val="13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Physical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factors: e.g. geology, climate (temperature, humidity, rain, etc) </a:t>
            </a:r>
          </a:p>
          <a:p>
            <a:pPr lvl="1">
              <a:lnSpc>
                <a:spcPct val="13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Biological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factors: e.g. insects that transmit an agent </a:t>
            </a:r>
          </a:p>
          <a:p>
            <a:pPr lvl="1">
              <a:lnSpc>
                <a:spcPct val="13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Socioeconomic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factors: e.g. crowding, sanitation, and the availability of health services</a:t>
            </a:r>
          </a:p>
          <a:p>
            <a:pPr marL="457200" lvl="1" indent="0"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Phenomena which bring the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host and agent together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vector, vehicle, reservoir, etc</a:t>
            </a:r>
          </a:p>
          <a:p>
            <a:pPr>
              <a:lnSpc>
                <a:spcPct val="130000"/>
              </a:lnSpc>
              <a:buFont typeface="Arial" charset="0"/>
              <a:buNone/>
              <a:defRPr/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203575" y="461963"/>
            <a:ext cx="5329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70C0"/>
                </a:solidFill>
                <a:latin typeface="Verdana" pitchFamily="34" charset="0"/>
              </a:rPr>
              <a:t>Environment</a:t>
            </a:r>
            <a:endParaRPr lang="en-GB" sz="2800" b="1">
              <a:solidFill>
                <a:schemeClr val="bg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94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99FD5-86C2-417A-9759-32D013465AFB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19C4E844-3ABE-476A-9B9B-1574D70FBAC3}" type="slidenum">
              <a:rPr lang="ar-SA" sz="12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pPr algn="r" eaLnBrk="1" hangingPunct="1">
                <a:defRPr/>
              </a:pPr>
              <a:t>21</a:t>
            </a:fld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380930" name="Rectangle 2"/>
          <p:cNvSpPr>
            <a:spLocks noChangeArrowheads="1"/>
          </p:cNvSpPr>
          <p:nvPr/>
        </p:nvSpPr>
        <p:spPr bwMode="auto">
          <a:xfrm>
            <a:off x="76200" y="1184275"/>
            <a:ext cx="8964613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buFontTx/>
              <a:buChar char="•"/>
            </a:pPr>
            <a:r>
              <a:rPr lang="en-US" sz="2400" b="1" i="1">
                <a:solidFill>
                  <a:srgbClr val="FFFF00"/>
                </a:solidFill>
              </a:rPr>
              <a:t>Agent factors</a:t>
            </a:r>
            <a:r>
              <a:rPr lang="en-US" sz="2400"/>
              <a:t> include infectious microorganisms, e.g. virus, bacterium, parasite, or other agents. </a:t>
            </a:r>
          </a:p>
          <a:p>
            <a:pPr lvl="1" eaLnBrk="1" hangingPunct="1">
              <a:lnSpc>
                <a:spcPct val="140000"/>
              </a:lnSpc>
              <a:buFontTx/>
              <a:buChar char="•"/>
            </a:pPr>
            <a:r>
              <a:rPr lang="en-US" sz="2400"/>
              <a:t>They may be </a:t>
            </a:r>
            <a:r>
              <a:rPr lang="en-US" sz="2400" b="1" i="1">
                <a:solidFill>
                  <a:srgbClr val="FFFF00"/>
                </a:solidFill>
              </a:rPr>
              <a:t>necessary</a:t>
            </a:r>
            <a:r>
              <a:rPr lang="en-US" sz="2400"/>
              <a:t> but </a:t>
            </a:r>
            <a:r>
              <a:rPr lang="en-US" sz="2400">
                <a:solidFill>
                  <a:srgbClr val="FFFF00"/>
                </a:solidFill>
              </a:rPr>
              <a:t>not</a:t>
            </a:r>
            <a:r>
              <a:rPr lang="en-US" sz="2400"/>
              <a:t> always </a:t>
            </a:r>
            <a:r>
              <a:rPr lang="en-US" sz="2400" b="1" i="1">
                <a:solidFill>
                  <a:srgbClr val="FFFF00"/>
                </a:solidFill>
              </a:rPr>
              <a:t>sufficient</a:t>
            </a:r>
            <a:r>
              <a:rPr lang="en-US" sz="2400"/>
              <a:t> alone to cause disease.</a:t>
            </a:r>
          </a:p>
          <a:p>
            <a:pPr eaLnBrk="1" hangingPunct="1">
              <a:lnSpc>
                <a:spcPct val="140000"/>
              </a:lnSpc>
              <a:buFontTx/>
              <a:buChar char="•"/>
            </a:pPr>
            <a:r>
              <a:rPr lang="en-US" sz="2400" b="1" i="1">
                <a:solidFill>
                  <a:srgbClr val="FFFF00"/>
                </a:solidFill>
              </a:rPr>
              <a:t>Host factors</a:t>
            </a:r>
            <a:r>
              <a:rPr lang="en-US" sz="2400"/>
              <a:t> are </a:t>
            </a:r>
            <a:r>
              <a:rPr lang="en-US" sz="2400">
                <a:solidFill>
                  <a:srgbClr val="FFFF00"/>
                </a:solidFill>
              </a:rPr>
              <a:t>intrinsic</a:t>
            </a:r>
            <a:r>
              <a:rPr lang="en-US" sz="2400"/>
              <a:t> factors that influence an individual’s exposure, susceptibility, or response to a causative agent</a:t>
            </a:r>
          </a:p>
          <a:p>
            <a:pPr eaLnBrk="1" hangingPunct="1">
              <a:lnSpc>
                <a:spcPct val="140000"/>
              </a:lnSpc>
              <a:buFontTx/>
              <a:buChar char="•"/>
            </a:pPr>
            <a:r>
              <a:rPr lang="en-US" sz="2400" b="1" i="1">
                <a:solidFill>
                  <a:srgbClr val="FFFF00"/>
                </a:solidFill>
              </a:rPr>
              <a:t>Environmental factors</a:t>
            </a:r>
            <a:r>
              <a:rPr lang="en-US" sz="2400"/>
              <a:t> are </a:t>
            </a:r>
            <a:r>
              <a:rPr lang="en-US" sz="2400">
                <a:solidFill>
                  <a:srgbClr val="FFFF00"/>
                </a:solidFill>
              </a:rPr>
              <a:t>extrinsic</a:t>
            </a:r>
            <a:r>
              <a:rPr lang="en-US" sz="2400"/>
              <a:t> factors which affect the agent and the opportunity for exposure.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476375" y="231775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3200" b="1">
                <a:solidFill>
                  <a:schemeClr val="bg2"/>
                </a:solidFill>
              </a:rPr>
              <a:t>Summary of Analytical Triad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7 September 2014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2048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5941D2-4104-4EF9-A423-5260772D24F7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0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0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bg2"/>
                </a:solidFill>
                <a:latin typeface="Arial" charset="0"/>
              </a:rPr>
              <a:t>Example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277813" y="1295400"/>
            <a:ext cx="8686800" cy="5181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smtClean="0"/>
              <a:t>The number of people who become diseased with tuberculosis will depend on:</a:t>
            </a:r>
          </a:p>
          <a:p>
            <a:r>
              <a:rPr lang="en-GB" sz="2800" smtClean="0"/>
              <a:t>characteristics of the agent,</a:t>
            </a:r>
          </a:p>
          <a:p>
            <a:r>
              <a:rPr lang="en-GB" sz="2800" smtClean="0"/>
              <a:t>environmental factors,</a:t>
            </a:r>
          </a:p>
          <a:p>
            <a:r>
              <a:rPr lang="en-GB" sz="2800" smtClean="0"/>
              <a:t>And host factors</a:t>
            </a:r>
          </a:p>
          <a:p>
            <a:endParaRPr lang="en-GB" sz="2800" smtClean="0"/>
          </a:p>
          <a:p>
            <a:pPr>
              <a:buFont typeface="Arial" charset="0"/>
              <a:buNone/>
            </a:pPr>
            <a:r>
              <a:rPr lang="en-GB" sz="2800" smtClean="0"/>
              <a:t>Explain some of these factors</a:t>
            </a:r>
          </a:p>
          <a:p>
            <a:endParaRPr lang="en-GB" sz="2800" smtClean="0"/>
          </a:p>
          <a:p>
            <a:pPr>
              <a:buFont typeface="Arial" charset="0"/>
              <a:buNone/>
            </a:pPr>
            <a:endParaRPr lang="en-GB" sz="2800" smtClean="0"/>
          </a:p>
          <a:p>
            <a:endParaRPr lang="en-GB" sz="280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9A357E-DFD9-432E-8B28-1FD5BE9A710E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038600" y="1447800"/>
          <a:ext cx="8461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4" imgW="520294" imgH="981151" progId="">
                  <p:embed/>
                </p:oleObj>
              </mc:Choice>
              <mc:Fallback>
                <p:oleObj name="Clip" r:id="rId4" imgW="520294" imgH="981151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447800"/>
                        <a:ext cx="84613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33600" y="4038600"/>
          <a:ext cx="75723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6" imgW="758038" imgH="1076249" progId="">
                  <p:embed/>
                </p:oleObj>
              </mc:Choice>
              <mc:Fallback>
                <p:oleObj name="Clip" r:id="rId6" imgW="758038" imgH="1076249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757238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096000" y="3276600"/>
          <a:ext cx="1536700" cy="190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8" imgW="2827338" imgH="3497263" progId="">
                  <p:embed/>
                </p:oleObj>
              </mc:Choice>
              <mc:Fallback>
                <p:oleObj name="Clip" r:id="rId8" imgW="2827338" imgH="3497263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276600"/>
                        <a:ext cx="1536700" cy="190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219200" y="5334000"/>
            <a:ext cx="3124200" cy="1068388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Times New Roman" pitchFamily="18" charset="0"/>
              </a:rPr>
              <a:t>Agent: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3333FF"/>
                </a:solidFill>
                <a:latin typeface="Times New Roman" pitchFamily="18" charset="0"/>
              </a:rPr>
              <a:t>Amount, infectivity, pathogenicity, virulence,….</a:t>
            </a:r>
            <a:endParaRPr lang="en-US" sz="24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257800" y="5445125"/>
            <a:ext cx="3276600" cy="823913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Times New Roman" pitchFamily="18" charset="0"/>
              </a:rPr>
              <a:t>Environment: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3333FF"/>
                </a:solidFill>
                <a:latin typeface="Times New Roman" pitchFamily="18" charset="0"/>
              </a:rPr>
              <a:t>Physical, biological, social</a:t>
            </a:r>
            <a:endParaRPr lang="en-US" sz="24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339975" y="635000"/>
            <a:ext cx="4824413" cy="922338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Times New Roman" pitchFamily="18" charset="0"/>
              </a:rPr>
              <a:t>Host: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3333FF"/>
                </a:solidFill>
                <a:latin typeface="Times New Roman" pitchFamily="18" charset="0"/>
              </a:rPr>
              <a:t>Intrinsic factors, genetic, physiologic factors, psychological factors, immunity</a:t>
            </a:r>
            <a:endParaRPr lang="en-US" sz="24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038600" y="3124200"/>
            <a:ext cx="1066800" cy="1768475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Times New Roman" pitchFamily="18" charset="0"/>
              </a:rPr>
              <a:t>Health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Times New Roman" pitchFamily="18" charset="0"/>
              </a:rPr>
              <a:t>or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Times New Roman" pitchFamily="18" charset="0"/>
              </a:rPr>
              <a:t>Illness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Times New Roman" pitchFamily="18" charset="0"/>
              </a:rPr>
              <a:t>?</a:t>
            </a:r>
            <a:endParaRPr lang="en-US" sz="24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2895600" y="2743200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200400" y="50292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953000" y="2743200"/>
            <a:ext cx="1066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-315913"/>
            <a:ext cx="8001000" cy="971551"/>
          </a:xfrm>
        </p:spPr>
        <p:txBody>
          <a:bodyPr/>
          <a:lstStyle/>
          <a:p>
            <a:pPr marL="723900" indent="-723900">
              <a:defRPr/>
            </a:pPr>
            <a:r>
              <a:rPr lang="en-US" sz="3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Analytical Epidemiology Triad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03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FC4E6C-4396-4D35-920B-3C07C9829588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-36513" y="76200"/>
            <a:ext cx="8610601" cy="1371600"/>
          </a:xfrm>
        </p:spPr>
        <p:txBody>
          <a:bodyPr/>
          <a:lstStyle/>
          <a:p>
            <a:r>
              <a:rPr lang="en-US" sz="2800" b="1" smtClean="0">
                <a:solidFill>
                  <a:schemeClr val="bg2"/>
                </a:solidFill>
                <a:latin typeface="Footlight MT Light" pitchFamily="18" charset="0"/>
              </a:rPr>
              <a:t>Reference books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1828800" y="1828800"/>
            <a:ext cx="7086600" cy="46482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>
              <a:solidFill>
                <a:srgbClr val="000000"/>
              </a:solidFill>
            </a:endParaRPr>
          </a:p>
          <a:p>
            <a:endParaRPr lang="en-US" sz="2400" smtClean="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10200"/>
            <a:ext cx="9906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152400" y="1539875"/>
            <a:ext cx="883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056" tIns="0" rIns="0" bIns="0" anchor="ctr">
            <a:spAutoFit/>
          </a:bodyPr>
          <a:lstStyle/>
          <a:p>
            <a:pPr marL="457200" indent="-457200" eaLnBrk="1" hangingPunct="1">
              <a:buFont typeface="Calibri" pitchFamily="34" charset="0"/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 eaLnBrk="1" hangingPunct="1">
              <a:buFont typeface="Calibri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Principles of Epidemiology in Public Health Practice. </a:t>
            </a:r>
            <a:r>
              <a:rPr lang="en-US" sz="2400" i="1" dirty="0">
                <a:solidFill>
                  <a:schemeClr val="bg1"/>
                </a:solidFill>
              </a:rPr>
              <a:t>Third Edition. </a:t>
            </a:r>
            <a:r>
              <a:rPr lang="en-US" sz="2400" dirty="0">
                <a:solidFill>
                  <a:schemeClr val="bg1"/>
                </a:solidFill>
              </a:rPr>
              <a:t>An Introduction to Applied Epidemiology and Biostatistics. Centers for Disease Control and Prevention (CDC) </a:t>
            </a:r>
          </a:p>
          <a:p>
            <a:pPr marL="457200" indent="-457200" eaLnBrk="1" hangingPunct="1">
              <a:buFont typeface="Calibri" pitchFamily="34" charset="0"/>
              <a:buChar char="•"/>
            </a:pPr>
            <a:r>
              <a:rPr lang="en-US" sz="2400" dirty="0" err="1"/>
              <a:t>Gordis</a:t>
            </a:r>
            <a:r>
              <a:rPr lang="en-US" sz="2400" dirty="0"/>
              <a:t> L. Epidemiology. 2009 </a:t>
            </a:r>
          </a:p>
          <a:p>
            <a:pPr marL="457200" indent="-457200" eaLnBrk="1" hangingPunct="1">
              <a:buFont typeface="Calibri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 eaLnBrk="1" hangingPunct="1">
              <a:buFont typeface="Calibri" pitchFamily="34" charset="0"/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457200" indent="-457200" eaLnBrk="1" hangingPunct="1">
              <a:buFont typeface="Calibri" pitchFamily="34" charset="0"/>
              <a:buChar char="•"/>
            </a:pPr>
            <a:endParaRPr lang="en-AU" sz="2400" dirty="0">
              <a:solidFill>
                <a:schemeClr val="bg1"/>
              </a:solidFill>
            </a:endParaRPr>
          </a:p>
          <a:p>
            <a:pPr marL="457200" indent="-457200" eaLnBrk="1" hangingPunct="1">
              <a:buFont typeface="Calibri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 eaLnBrk="1" hangingPunct="1">
              <a:buFont typeface="Calibri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914400" lvl="1" indent="-457200">
              <a:buFont typeface="Calibri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Calibri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>
          <a:xfrm>
            <a:off x="1285852" y="6356350"/>
            <a:ext cx="207170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225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346F5-F7B4-41D9-BB65-274983B22074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187450" y="152400"/>
            <a:ext cx="6913563" cy="83820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Headlines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48225"/>
          </a:xfrm>
        </p:spPr>
        <p:txBody>
          <a:bodyPr/>
          <a:lstStyle/>
          <a:p>
            <a:r>
              <a:rPr lang="en-US" sz="2800" smtClean="0"/>
              <a:t>Descriptive epidemiological triad</a:t>
            </a:r>
          </a:p>
          <a:p>
            <a:r>
              <a:rPr lang="en-US" sz="2800" smtClean="0"/>
              <a:t>Analytical epidemiological triad</a:t>
            </a:r>
          </a:p>
          <a:p>
            <a:r>
              <a:rPr lang="en-US" sz="2800" smtClean="0">
                <a:solidFill>
                  <a:schemeClr val="tx1"/>
                </a:solidFill>
                <a:latin typeface="Arial" charset="0"/>
              </a:rPr>
              <a:t>Purpose of studying epidemiologic triads</a:t>
            </a:r>
            <a:endParaRPr lang="en-US" sz="2800" smtClean="0"/>
          </a:p>
          <a:p>
            <a:r>
              <a:rPr lang="en-US" sz="2800" smtClean="0"/>
              <a:t>Public health implications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1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ED7233-BA1A-408C-AF50-177B431E11C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304800"/>
            <a:ext cx="8575675" cy="892175"/>
          </a:xfrm>
        </p:spPr>
        <p:txBody>
          <a:bodyPr/>
          <a:lstStyle/>
          <a:p>
            <a:r>
              <a:rPr lang="en-GB" sz="3200" b="1" smtClean="0">
                <a:solidFill>
                  <a:schemeClr val="bg2"/>
                </a:solidFill>
                <a:latin typeface="Arial" charset="0"/>
                <a:cs typeface="Arial" charset="0"/>
              </a:rPr>
              <a:t>Purpose of studying causal models</a:t>
            </a:r>
            <a:endParaRPr lang="en-US" sz="3200" b="1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628775"/>
            <a:ext cx="8818562" cy="417671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2800" smtClean="0">
                <a:latin typeface="Arial" charset="0"/>
                <a:cs typeface="Arial" charset="0"/>
              </a:rPr>
              <a:t>Studying how different factors can lead to ill health is important to generate knowledge to help prevent and control diseases.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GB" sz="2800" smtClean="0">
              <a:latin typeface="Arial" charset="0"/>
              <a:cs typeface="Arial" charset="0"/>
            </a:endParaRPr>
          </a:p>
          <a:p>
            <a:r>
              <a:rPr lang="en-GB" sz="2800" smtClean="0">
                <a:latin typeface="Arial" charset="0"/>
                <a:cs typeface="Arial" charset="0"/>
              </a:rPr>
              <a:t>The classic epidemiological triangles or triads  help understanding the relation between a disease and the agent causing the disease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D6673B-5BCD-400D-A946-E562182E9A66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Epidemiological Triads</a:t>
            </a:r>
            <a:endParaRPr lang="ar-EG" b="1" smtClean="0">
              <a:solidFill>
                <a:schemeClr val="bg2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17713"/>
            <a:ext cx="3657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	</a:t>
            </a:r>
            <a:r>
              <a:rPr lang="en-US" smtClean="0">
                <a:solidFill>
                  <a:srgbClr val="FFFF00"/>
                </a:solidFill>
              </a:rPr>
              <a:t>Descriptive Epidemiology Triad:</a:t>
            </a:r>
          </a:p>
          <a:p>
            <a:pPr eaLnBrk="1" hangingPunct="1"/>
            <a:r>
              <a:rPr lang="en-US" smtClean="0"/>
              <a:t>Person</a:t>
            </a:r>
          </a:p>
          <a:p>
            <a:pPr eaLnBrk="1" hangingPunct="1"/>
            <a:r>
              <a:rPr lang="en-US" smtClean="0"/>
              <a:t>Place </a:t>
            </a:r>
          </a:p>
          <a:p>
            <a:pPr eaLnBrk="1" hangingPunct="1"/>
            <a:r>
              <a:rPr lang="en-US" smtClean="0"/>
              <a:t>Time</a:t>
            </a:r>
          </a:p>
          <a:p>
            <a:pPr eaLnBrk="1" hangingPunct="1"/>
            <a:endParaRPr lang="ar-EG" smtClean="0"/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8100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	</a:t>
            </a:r>
            <a:r>
              <a:rPr lang="en-US" smtClean="0">
                <a:solidFill>
                  <a:srgbClr val="FFFF00"/>
                </a:solidFill>
              </a:rPr>
              <a:t>Analytical Epidemiology Triad</a:t>
            </a:r>
            <a:r>
              <a:rPr lang="en-US" smtClean="0"/>
              <a:t>:</a:t>
            </a:r>
          </a:p>
          <a:p>
            <a:pPr eaLnBrk="1" hangingPunct="1"/>
            <a:r>
              <a:rPr lang="en-US" smtClean="0"/>
              <a:t>Agent</a:t>
            </a:r>
          </a:p>
          <a:p>
            <a:pPr eaLnBrk="1" hangingPunct="1"/>
            <a:r>
              <a:rPr lang="en-US" smtClean="0"/>
              <a:t>Host</a:t>
            </a:r>
          </a:p>
          <a:p>
            <a:pPr eaLnBrk="1" hangingPunct="1"/>
            <a:r>
              <a:rPr lang="en-US" smtClean="0"/>
              <a:t>Environment</a:t>
            </a:r>
            <a:endParaRPr lang="ar-EG" smtClean="0"/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922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F12EDA-1634-418D-8BF5-E032C9B3F2C7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60363"/>
            <a:ext cx="7391400" cy="620712"/>
          </a:xfrm>
        </p:spPr>
        <p:txBody>
          <a:bodyPr anchor="t"/>
          <a:lstStyle/>
          <a:p>
            <a:pPr eaLnBrk="1" hangingPunct="1"/>
            <a:r>
              <a:rPr lang="en-US" sz="36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Descriptive Epidemiology</a:t>
            </a:r>
            <a:endParaRPr lang="en-US" sz="3600" b="1" smtClean="0">
              <a:latin typeface="Arial" charset="0"/>
              <a:cs typeface="Arial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41438"/>
            <a:ext cx="820737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cs typeface="Arial" charset="0"/>
              </a:rPr>
              <a:t>Descriptive epidemiology is a necessary antecedent of analytic epidemiology</a:t>
            </a:r>
            <a:endParaRPr lang="en-US" sz="28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To undertake an analytic epidemiologic study you must first: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Know where to look 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Know what to control for 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Be able to formulate hypotheses compatible with laboratory evidence 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A6343E-E2FE-49ED-AE39-0F7EF9C960F4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 September 2013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Epidemiological Triads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4768D-D6D8-4393-B053-71B61358EC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1442" name="Picture 2" descr="C:\Users\Hp\Desktop\Prevalnce of HIV, World Wide Destribution of HI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44463"/>
            <a:ext cx="7315200" cy="836612"/>
          </a:xfrm>
        </p:spPr>
        <p:txBody>
          <a:bodyPr anchor="t"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  <a:cs typeface="Arial" charset="0"/>
              </a:rPr>
              <a:t>Person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9363"/>
            <a:ext cx="7772400" cy="4916487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Age 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Gender 	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Marital status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Ethnicity/Race 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Behavior / life-style factors		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Socio-economic status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Education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Occupation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Income								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September 2014</a:t>
            </a:r>
            <a:endParaRPr lang="en-US" dirty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  <a:endParaRPr lang="en-US" dirty="0"/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649F01-276A-49C4-B578-9B8CD2586A3E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3987" cy="908050"/>
          </a:xfrm>
        </p:spPr>
        <p:txBody>
          <a:bodyPr anchor="t"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  <a:cs typeface="Shruti" pitchFamily="34" charset="0"/>
              </a:rPr>
              <a:t>Place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Geographically restricted or widespread (pandemic)?			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Relation to water or food supply (clusters: multiple / one)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Residence (rural, urban, sub-urban)</a:t>
            </a:r>
          </a:p>
          <a:p>
            <a:pPr eaLnBrk="1" hangingPunct="1"/>
            <a:r>
              <a:rPr lang="en-US" sz="2800" smtClean="0"/>
              <a:t>Weather (temperature, humidity)</a:t>
            </a:r>
          </a:p>
          <a:p>
            <a:pPr eaLnBrk="1" hangingPunct="1"/>
            <a:r>
              <a:rPr lang="en-US" sz="2800" smtClean="0"/>
              <a:t>Natural / political</a:t>
            </a:r>
          </a:p>
          <a:p>
            <a:pPr eaLnBrk="1" hangingPunct="1"/>
            <a:endParaRPr lang="en-US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7 September 2014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22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9D18C5-6879-43B9-83DA-3CFADFBB985A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theme/theme1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831</Words>
  <Application>Microsoft Office PowerPoint</Application>
  <PresentationFormat>On-screen Show (4:3)</PresentationFormat>
  <Paragraphs>216</Paragraphs>
  <Slides>24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1_TP101967919_template</vt:lpstr>
      <vt:lpstr>TP101967919_template</vt:lpstr>
      <vt:lpstr>Clip</vt:lpstr>
      <vt:lpstr>Epidemiologic Triads</vt:lpstr>
      <vt:lpstr>OBJECTIVES OF THE LECTURE</vt:lpstr>
      <vt:lpstr>Headlines</vt:lpstr>
      <vt:lpstr>Purpose of studying causal models</vt:lpstr>
      <vt:lpstr>Epidemiological Triads</vt:lpstr>
      <vt:lpstr>Descriptive Epidemiology</vt:lpstr>
      <vt:lpstr>PowerPoint Presentation</vt:lpstr>
      <vt:lpstr>Person</vt:lpstr>
      <vt:lpstr>Place</vt:lpstr>
      <vt:lpstr>Time</vt:lpstr>
      <vt:lpstr>Time Trends</vt:lpstr>
      <vt:lpstr>Seasonal Trend</vt:lpstr>
      <vt:lpstr>Secular Trend</vt:lpstr>
      <vt:lpstr>propagativeTrend</vt:lpstr>
      <vt:lpstr>Common (Continuous Source) trend</vt:lpstr>
      <vt:lpstr>The Basic Triad Of  Analytic Epidemiology </vt:lpstr>
      <vt:lpstr>The Analytical Epidemiologic Triad </vt:lpstr>
      <vt:lpstr>  Agents</vt:lpstr>
      <vt:lpstr>Host Factors </vt:lpstr>
      <vt:lpstr>PowerPoint Presentation</vt:lpstr>
      <vt:lpstr>PowerPoint Presentation</vt:lpstr>
      <vt:lpstr>Example</vt:lpstr>
      <vt:lpstr>The Analytical Epidemiology Triad</vt:lpstr>
      <vt:lpstr>Reference books</vt:lpstr>
    </vt:vector>
  </TitlesOfParts>
  <Company>&lt;egyptian hak&gt;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 triad&amp;  natural history of diseases</dc:title>
  <dc:creator>User</dc:creator>
  <cp:lastModifiedBy>3422</cp:lastModifiedBy>
  <cp:revision>60</cp:revision>
  <dcterms:created xsi:type="dcterms:W3CDTF">2011-09-15T09:02:42Z</dcterms:created>
  <dcterms:modified xsi:type="dcterms:W3CDTF">2014-09-07T07:05:23Z</dcterms:modified>
</cp:coreProperties>
</file>