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53"/>
  </p:notesMasterIdLst>
  <p:sldIdLst>
    <p:sldId id="380" r:id="rId3"/>
    <p:sldId id="296" r:id="rId4"/>
    <p:sldId id="381" r:id="rId5"/>
    <p:sldId id="382" r:id="rId6"/>
    <p:sldId id="385" r:id="rId7"/>
    <p:sldId id="386" r:id="rId8"/>
    <p:sldId id="387" r:id="rId9"/>
    <p:sldId id="384" r:id="rId10"/>
    <p:sldId id="388" r:id="rId11"/>
    <p:sldId id="393" r:id="rId12"/>
    <p:sldId id="383" r:id="rId13"/>
    <p:sldId id="392" r:id="rId14"/>
    <p:sldId id="395" r:id="rId15"/>
    <p:sldId id="396" r:id="rId16"/>
    <p:sldId id="394" r:id="rId17"/>
    <p:sldId id="391" r:id="rId18"/>
    <p:sldId id="390" r:id="rId19"/>
    <p:sldId id="389" r:id="rId20"/>
    <p:sldId id="327" r:id="rId21"/>
    <p:sldId id="328" r:id="rId22"/>
    <p:sldId id="310" r:id="rId23"/>
    <p:sldId id="344" r:id="rId24"/>
    <p:sldId id="312" r:id="rId25"/>
    <p:sldId id="347" r:id="rId26"/>
    <p:sldId id="348" r:id="rId27"/>
    <p:sldId id="346" r:id="rId28"/>
    <p:sldId id="313" r:id="rId29"/>
    <p:sldId id="314" r:id="rId30"/>
    <p:sldId id="352" r:id="rId31"/>
    <p:sldId id="354" r:id="rId32"/>
    <p:sldId id="355" r:id="rId33"/>
    <p:sldId id="318" r:id="rId34"/>
    <p:sldId id="356" r:id="rId35"/>
    <p:sldId id="357" r:id="rId36"/>
    <p:sldId id="358" r:id="rId37"/>
    <p:sldId id="359" r:id="rId38"/>
    <p:sldId id="374" r:id="rId39"/>
    <p:sldId id="377" r:id="rId40"/>
    <p:sldId id="378" r:id="rId41"/>
    <p:sldId id="33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20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8754C-9F01-42E1-B834-4A610E14BE50}" type="doc">
      <dgm:prSet loTypeId="urn:microsoft.com/office/officeart/2005/8/layout/cycle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6F898F0-7513-4371-AEB0-FC2019269B6B}">
      <dgm:prSet phldrT="[Text]" custT="1"/>
      <dgm:spPr/>
      <dgm:t>
        <a:bodyPr/>
        <a:lstStyle/>
        <a:p>
          <a:r>
            <a:rPr lang="en-US" sz="2400" b="1" dirty="0" smtClean="0"/>
            <a:t>Reservoir&amp; Source</a:t>
          </a:r>
          <a:endParaRPr lang="en-GB" sz="2400" b="1" dirty="0"/>
        </a:p>
      </dgm:t>
    </dgm:pt>
    <dgm:pt modelId="{7F6C7982-A0AE-4A37-9C4C-B437FC8A607B}" type="parTrans" cxnId="{5C3C5DEC-F16A-4E07-AD20-831569C32717}">
      <dgm:prSet/>
      <dgm:spPr/>
      <dgm:t>
        <a:bodyPr/>
        <a:lstStyle/>
        <a:p>
          <a:endParaRPr lang="en-GB"/>
        </a:p>
      </dgm:t>
    </dgm:pt>
    <dgm:pt modelId="{80BC1A22-706E-47DC-8840-76D2366D8575}" type="sibTrans" cxnId="{5C3C5DEC-F16A-4E07-AD20-831569C32717}">
      <dgm:prSet/>
      <dgm:spPr/>
      <dgm:t>
        <a:bodyPr/>
        <a:lstStyle/>
        <a:p>
          <a:endParaRPr lang="en-GB"/>
        </a:p>
      </dgm:t>
    </dgm:pt>
    <dgm:pt modelId="{CF7C9EF7-4A94-4B61-93B7-8F1959950185}">
      <dgm:prSet phldrT="[Text]"/>
      <dgm:spPr/>
      <dgm:t>
        <a:bodyPr/>
        <a:lstStyle/>
        <a:p>
          <a:r>
            <a:rPr lang="en-US" dirty="0" smtClean="0"/>
            <a:t>Mode of transmission</a:t>
          </a:r>
          <a:endParaRPr lang="en-GB" dirty="0"/>
        </a:p>
      </dgm:t>
    </dgm:pt>
    <dgm:pt modelId="{0E5F1F3B-2146-41C1-AB3B-E0D8B081CCE6}" type="parTrans" cxnId="{360C0DFE-21BA-4612-9247-E9A4E656251C}">
      <dgm:prSet/>
      <dgm:spPr/>
      <dgm:t>
        <a:bodyPr/>
        <a:lstStyle/>
        <a:p>
          <a:endParaRPr lang="en-GB"/>
        </a:p>
      </dgm:t>
    </dgm:pt>
    <dgm:pt modelId="{DCC96057-1E9B-408F-8228-2AB213B711E4}" type="sibTrans" cxnId="{360C0DFE-21BA-4612-9247-E9A4E656251C}">
      <dgm:prSet/>
      <dgm:spPr/>
      <dgm:t>
        <a:bodyPr/>
        <a:lstStyle/>
        <a:p>
          <a:endParaRPr lang="en-GB"/>
        </a:p>
      </dgm:t>
    </dgm:pt>
    <dgm:pt modelId="{8B89FD43-A496-4280-BE2A-D4DCD8BA9955}">
      <dgm:prSet phldrT="[Text]"/>
      <dgm:spPr/>
      <dgm:t>
        <a:bodyPr/>
        <a:lstStyle/>
        <a:p>
          <a:r>
            <a:rPr lang="en-US" b="1" dirty="0" smtClean="0"/>
            <a:t>Host</a:t>
          </a:r>
          <a:endParaRPr lang="en-GB" b="1" dirty="0"/>
        </a:p>
      </dgm:t>
    </dgm:pt>
    <dgm:pt modelId="{BCA6536B-9800-4AEE-9B6E-472B33D8C10A}" type="parTrans" cxnId="{6D725A22-3090-44AC-9583-A846D1C748D1}">
      <dgm:prSet/>
      <dgm:spPr/>
      <dgm:t>
        <a:bodyPr/>
        <a:lstStyle/>
        <a:p>
          <a:endParaRPr lang="en-GB"/>
        </a:p>
      </dgm:t>
    </dgm:pt>
    <dgm:pt modelId="{DD20EB27-79AE-4C16-BBD8-0006CB0AFB1B}" type="sibTrans" cxnId="{6D725A22-3090-44AC-9583-A846D1C748D1}">
      <dgm:prSet/>
      <dgm:spPr/>
      <dgm:t>
        <a:bodyPr/>
        <a:lstStyle/>
        <a:p>
          <a:endParaRPr lang="en-GB"/>
        </a:p>
      </dgm:t>
    </dgm:pt>
    <dgm:pt modelId="{A9D8A5F8-C771-4618-A528-7B75E355CB69}" type="pres">
      <dgm:prSet presAssocID="{1BB8754C-9F01-42E1-B834-4A610E14BE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EEFDEA-11B8-40AD-A00E-678DDCCEBE9C}" type="pres">
      <dgm:prSet presAssocID="{76F898F0-7513-4371-AEB0-FC2019269B6B}" presName="dummy" presStyleCnt="0"/>
      <dgm:spPr/>
    </dgm:pt>
    <dgm:pt modelId="{489DE5A8-D826-467D-9651-E7469D432356}" type="pres">
      <dgm:prSet presAssocID="{76F898F0-7513-4371-AEB0-FC2019269B6B}" presName="node" presStyleLbl="revTx" presStyleIdx="0" presStyleCnt="3" custRadScaleRad="81454" custRadScaleInc="575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5D02B3-C7E0-41C9-9CCF-693FB81044FE}" type="pres">
      <dgm:prSet presAssocID="{80BC1A22-706E-47DC-8840-76D2366D8575}" presName="sibTrans" presStyleLbl="node1" presStyleIdx="0" presStyleCnt="3" custLinFactNeighborX="239" custLinFactNeighborY="-6654"/>
      <dgm:spPr/>
      <dgm:t>
        <a:bodyPr/>
        <a:lstStyle/>
        <a:p>
          <a:endParaRPr lang="en-GB"/>
        </a:p>
      </dgm:t>
    </dgm:pt>
    <dgm:pt modelId="{B02E40CC-F2AA-4D1D-AE01-9B4447A4A3B6}" type="pres">
      <dgm:prSet presAssocID="{CF7C9EF7-4A94-4B61-93B7-8F1959950185}" presName="dummy" presStyleCnt="0"/>
      <dgm:spPr/>
    </dgm:pt>
    <dgm:pt modelId="{544D9473-2B9E-4A42-991C-B79BA40CAF9C}" type="pres">
      <dgm:prSet presAssocID="{CF7C9EF7-4A94-4B61-93B7-8F1959950185}" presName="node" presStyleLbl="revTx" presStyleIdx="1" presStyleCnt="3" custRadScaleRad="100496" custRadScaleInc="142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3B9630-3610-4CAC-B156-DA5E3338BD0B}" type="pres">
      <dgm:prSet presAssocID="{DCC96057-1E9B-408F-8228-2AB213B711E4}" presName="sibTrans" presStyleLbl="node1" presStyleIdx="1" presStyleCnt="3"/>
      <dgm:spPr/>
      <dgm:t>
        <a:bodyPr/>
        <a:lstStyle/>
        <a:p>
          <a:endParaRPr lang="en-GB"/>
        </a:p>
      </dgm:t>
    </dgm:pt>
    <dgm:pt modelId="{FE9A0D2D-1DC2-4FE0-8B3A-B0D139C3C790}" type="pres">
      <dgm:prSet presAssocID="{8B89FD43-A496-4280-BE2A-D4DCD8BA9955}" presName="dummy" presStyleCnt="0"/>
      <dgm:spPr/>
    </dgm:pt>
    <dgm:pt modelId="{42AB70AC-257D-406F-BD01-9274F187626F}" type="pres">
      <dgm:prSet presAssocID="{8B89FD43-A496-4280-BE2A-D4DCD8BA9955}" presName="node" presStyleLbl="revTx" presStyleIdx="2" presStyleCnt="3" custRadScaleRad="100806" custRadScaleInc="-333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8AB7E1-2A10-496A-8AF8-5EE964023855}" type="pres">
      <dgm:prSet presAssocID="{DD20EB27-79AE-4C16-BBD8-0006CB0AFB1B}" presName="sibTrans" presStyleLbl="node1" presStyleIdx="2" presStyleCnt="3" custLinFactNeighborX="591" custLinFactNeighborY="-10" custRadScaleRad="172208"/>
      <dgm:spPr/>
      <dgm:t>
        <a:bodyPr/>
        <a:lstStyle/>
        <a:p>
          <a:endParaRPr lang="en-GB"/>
        </a:p>
      </dgm:t>
    </dgm:pt>
  </dgm:ptLst>
  <dgm:cxnLst>
    <dgm:cxn modelId="{75423E2B-3861-45D6-A915-6A2D53D494BA}" type="presOf" srcId="{CF7C9EF7-4A94-4B61-93B7-8F1959950185}" destId="{544D9473-2B9E-4A42-991C-B79BA40CAF9C}" srcOrd="0" destOrd="0" presId="urn:microsoft.com/office/officeart/2005/8/layout/cycle1"/>
    <dgm:cxn modelId="{4F6D5D11-63E7-4670-BC85-3527536ED6C4}" type="presOf" srcId="{8B89FD43-A496-4280-BE2A-D4DCD8BA9955}" destId="{42AB70AC-257D-406F-BD01-9274F187626F}" srcOrd="0" destOrd="0" presId="urn:microsoft.com/office/officeart/2005/8/layout/cycle1"/>
    <dgm:cxn modelId="{D02E6EF8-B8E7-4744-B347-4D5AED29E09D}" type="presOf" srcId="{1BB8754C-9F01-42E1-B834-4A610E14BE50}" destId="{A9D8A5F8-C771-4618-A528-7B75E355CB69}" srcOrd="0" destOrd="0" presId="urn:microsoft.com/office/officeart/2005/8/layout/cycle1"/>
    <dgm:cxn modelId="{F4EA3E90-3C56-44B9-AB21-FCF4C80C5AA1}" type="presOf" srcId="{80BC1A22-706E-47DC-8840-76D2366D8575}" destId="{F75D02B3-C7E0-41C9-9CCF-693FB81044FE}" srcOrd="0" destOrd="0" presId="urn:microsoft.com/office/officeart/2005/8/layout/cycle1"/>
    <dgm:cxn modelId="{F7C060B7-73A6-4315-95F2-6652CDE0D229}" type="presOf" srcId="{DD20EB27-79AE-4C16-BBD8-0006CB0AFB1B}" destId="{E48AB7E1-2A10-496A-8AF8-5EE964023855}" srcOrd="0" destOrd="0" presId="urn:microsoft.com/office/officeart/2005/8/layout/cycle1"/>
    <dgm:cxn modelId="{D516B115-C158-455F-B16B-AC357E8F5753}" type="presOf" srcId="{76F898F0-7513-4371-AEB0-FC2019269B6B}" destId="{489DE5A8-D826-467D-9651-E7469D432356}" srcOrd="0" destOrd="0" presId="urn:microsoft.com/office/officeart/2005/8/layout/cycle1"/>
    <dgm:cxn modelId="{6D725A22-3090-44AC-9583-A846D1C748D1}" srcId="{1BB8754C-9F01-42E1-B834-4A610E14BE50}" destId="{8B89FD43-A496-4280-BE2A-D4DCD8BA9955}" srcOrd="2" destOrd="0" parTransId="{BCA6536B-9800-4AEE-9B6E-472B33D8C10A}" sibTransId="{DD20EB27-79AE-4C16-BBD8-0006CB0AFB1B}"/>
    <dgm:cxn modelId="{360C0DFE-21BA-4612-9247-E9A4E656251C}" srcId="{1BB8754C-9F01-42E1-B834-4A610E14BE50}" destId="{CF7C9EF7-4A94-4B61-93B7-8F1959950185}" srcOrd="1" destOrd="0" parTransId="{0E5F1F3B-2146-41C1-AB3B-E0D8B081CCE6}" sibTransId="{DCC96057-1E9B-408F-8228-2AB213B711E4}"/>
    <dgm:cxn modelId="{5C3C5DEC-F16A-4E07-AD20-831569C32717}" srcId="{1BB8754C-9F01-42E1-B834-4A610E14BE50}" destId="{76F898F0-7513-4371-AEB0-FC2019269B6B}" srcOrd="0" destOrd="0" parTransId="{7F6C7982-A0AE-4A37-9C4C-B437FC8A607B}" sibTransId="{80BC1A22-706E-47DC-8840-76D2366D8575}"/>
    <dgm:cxn modelId="{E6523167-5BA0-4114-AF45-FD6C92C14322}" type="presOf" srcId="{DCC96057-1E9B-408F-8228-2AB213B711E4}" destId="{043B9630-3610-4CAC-B156-DA5E3338BD0B}" srcOrd="0" destOrd="0" presId="urn:microsoft.com/office/officeart/2005/8/layout/cycle1"/>
    <dgm:cxn modelId="{D1C3C4E6-7D59-4C4F-AFC6-9FF08ADD502C}" type="presParOf" srcId="{A9D8A5F8-C771-4618-A528-7B75E355CB69}" destId="{7AEEFDEA-11B8-40AD-A00E-678DDCCEBE9C}" srcOrd="0" destOrd="0" presId="urn:microsoft.com/office/officeart/2005/8/layout/cycle1"/>
    <dgm:cxn modelId="{ABE62581-73EA-415D-8E53-2A113B881589}" type="presParOf" srcId="{A9D8A5F8-C771-4618-A528-7B75E355CB69}" destId="{489DE5A8-D826-467D-9651-E7469D432356}" srcOrd="1" destOrd="0" presId="urn:microsoft.com/office/officeart/2005/8/layout/cycle1"/>
    <dgm:cxn modelId="{C0E78B94-8C1B-44BB-A468-562D1209D062}" type="presParOf" srcId="{A9D8A5F8-C771-4618-A528-7B75E355CB69}" destId="{F75D02B3-C7E0-41C9-9CCF-693FB81044FE}" srcOrd="2" destOrd="0" presId="urn:microsoft.com/office/officeart/2005/8/layout/cycle1"/>
    <dgm:cxn modelId="{312E58BC-3632-413E-B426-EF6584E03BA7}" type="presParOf" srcId="{A9D8A5F8-C771-4618-A528-7B75E355CB69}" destId="{B02E40CC-F2AA-4D1D-AE01-9B4447A4A3B6}" srcOrd="3" destOrd="0" presId="urn:microsoft.com/office/officeart/2005/8/layout/cycle1"/>
    <dgm:cxn modelId="{95321159-96F6-4262-BE06-6D2ABADC1A9E}" type="presParOf" srcId="{A9D8A5F8-C771-4618-A528-7B75E355CB69}" destId="{544D9473-2B9E-4A42-991C-B79BA40CAF9C}" srcOrd="4" destOrd="0" presId="urn:microsoft.com/office/officeart/2005/8/layout/cycle1"/>
    <dgm:cxn modelId="{D1EA9FD5-CF66-4B79-A5F6-CC9012F8A5AE}" type="presParOf" srcId="{A9D8A5F8-C771-4618-A528-7B75E355CB69}" destId="{043B9630-3610-4CAC-B156-DA5E3338BD0B}" srcOrd="5" destOrd="0" presId="urn:microsoft.com/office/officeart/2005/8/layout/cycle1"/>
    <dgm:cxn modelId="{03F5BF50-CB6E-4261-AF1F-6C8A8FF84ABF}" type="presParOf" srcId="{A9D8A5F8-C771-4618-A528-7B75E355CB69}" destId="{FE9A0D2D-1DC2-4FE0-8B3A-B0D139C3C790}" srcOrd="6" destOrd="0" presId="urn:microsoft.com/office/officeart/2005/8/layout/cycle1"/>
    <dgm:cxn modelId="{4BFF923F-98C7-4216-9A81-98177EA5A6FD}" type="presParOf" srcId="{A9D8A5F8-C771-4618-A528-7B75E355CB69}" destId="{42AB70AC-257D-406F-BD01-9274F187626F}" srcOrd="7" destOrd="0" presId="urn:microsoft.com/office/officeart/2005/8/layout/cycle1"/>
    <dgm:cxn modelId="{5EA93A1C-6D96-4D77-BB7A-65C743F5F75D}" type="presParOf" srcId="{A9D8A5F8-C771-4618-A528-7B75E355CB69}" destId="{E48AB7E1-2A10-496A-8AF8-5EE964023855}" srcOrd="8" destOrd="0" presId="urn:microsoft.com/office/officeart/2005/8/layout/cycle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8754C-9F01-42E1-B834-4A610E14BE50}" type="doc">
      <dgm:prSet loTypeId="urn:microsoft.com/office/officeart/2005/8/layout/cycle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6F898F0-7513-4371-AEB0-FC2019269B6B}">
      <dgm:prSet phldrT="[Text]" custT="1"/>
      <dgm:spPr/>
      <dgm:t>
        <a:bodyPr/>
        <a:lstStyle/>
        <a:p>
          <a:r>
            <a:rPr lang="en-US" sz="2400" b="1" dirty="0" smtClean="0"/>
            <a:t>Reservoir&amp; Source</a:t>
          </a:r>
          <a:endParaRPr lang="en-GB" sz="2400" b="1" dirty="0"/>
        </a:p>
      </dgm:t>
    </dgm:pt>
    <dgm:pt modelId="{7F6C7982-A0AE-4A37-9C4C-B437FC8A607B}" type="parTrans" cxnId="{5C3C5DEC-F16A-4E07-AD20-831569C32717}">
      <dgm:prSet/>
      <dgm:spPr/>
      <dgm:t>
        <a:bodyPr/>
        <a:lstStyle/>
        <a:p>
          <a:endParaRPr lang="en-GB"/>
        </a:p>
      </dgm:t>
    </dgm:pt>
    <dgm:pt modelId="{80BC1A22-706E-47DC-8840-76D2366D8575}" type="sibTrans" cxnId="{5C3C5DEC-F16A-4E07-AD20-831569C32717}">
      <dgm:prSet/>
      <dgm:spPr/>
      <dgm:t>
        <a:bodyPr/>
        <a:lstStyle/>
        <a:p>
          <a:endParaRPr lang="en-GB"/>
        </a:p>
      </dgm:t>
    </dgm:pt>
    <dgm:pt modelId="{CF7C9EF7-4A94-4B61-93B7-8F1959950185}">
      <dgm:prSet phldrT="[Text]"/>
      <dgm:spPr/>
      <dgm:t>
        <a:bodyPr/>
        <a:lstStyle/>
        <a:p>
          <a:r>
            <a:rPr lang="en-US" dirty="0" smtClean="0"/>
            <a:t>Mode of transmission</a:t>
          </a:r>
          <a:endParaRPr lang="en-GB" dirty="0"/>
        </a:p>
      </dgm:t>
    </dgm:pt>
    <dgm:pt modelId="{0E5F1F3B-2146-41C1-AB3B-E0D8B081CCE6}" type="parTrans" cxnId="{360C0DFE-21BA-4612-9247-E9A4E656251C}">
      <dgm:prSet/>
      <dgm:spPr/>
      <dgm:t>
        <a:bodyPr/>
        <a:lstStyle/>
        <a:p>
          <a:endParaRPr lang="en-GB"/>
        </a:p>
      </dgm:t>
    </dgm:pt>
    <dgm:pt modelId="{DCC96057-1E9B-408F-8228-2AB213B711E4}" type="sibTrans" cxnId="{360C0DFE-21BA-4612-9247-E9A4E656251C}">
      <dgm:prSet/>
      <dgm:spPr/>
      <dgm:t>
        <a:bodyPr/>
        <a:lstStyle/>
        <a:p>
          <a:endParaRPr lang="en-GB"/>
        </a:p>
      </dgm:t>
    </dgm:pt>
    <dgm:pt modelId="{8B89FD43-A496-4280-BE2A-D4DCD8BA9955}">
      <dgm:prSet phldrT="[Text]"/>
      <dgm:spPr/>
      <dgm:t>
        <a:bodyPr/>
        <a:lstStyle/>
        <a:p>
          <a:r>
            <a:rPr lang="en-US" b="1" dirty="0" smtClean="0"/>
            <a:t>Host</a:t>
          </a:r>
          <a:endParaRPr lang="en-GB" b="1" dirty="0"/>
        </a:p>
      </dgm:t>
    </dgm:pt>
    <dgm:pt modelId="{BCA6536B-9800-4AEE-9B6E-472B33D8C10A}" type="parTrans" cxnId="{6D725A22-3090-44AC-9583-A846D1C748D1}">
      <dgm:prSet/>
      <dgm:spPr/>
      <dgm:t>
        <a:bodyPr/>
        <a:lstStyle/>
        <a:p>
          <a:endParaRPr lang="en-GB"/>
        </a:p>
      </dgm:t>
    </dgm:pt>
    <dgm:pt modelId="{DD20EB27-79AE-4C16-BBD8-0006CB0AFB1B}" type="sibTrans" cxnId="{6D725A22-3090-44AC-9583-A846D1C748D1}">
      <dgm:prSet/>
      <dgm:spPr/>
      <dgm:t>
        <a:bodyPr/>
        <a:lstStyle/>
        <a:p>
          <a:endParaRPr lang="en-GB"/>
        </a:p>
      </dgm:t>
    </dgm:pt>
    <dgm:pt modelId="{A9D8A5F8-C771-4618-A528-7B75E355CB69}" type="pres">
      <dgm:prSet presAssocID="{1BB8754C-9F01-42E1-B834-4A610E14BE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EEFDEA-11B8-40AD-A00E-678DDCCEBE9C}" type="pres">
      <dgm:prSet presAssocID="{76F898F0-7513-4371-AEB0-FC2019269B6B}" presName="dummy" presStyleCnt="0"/>
      <dgm:spPr/>
    </dgm:pt>
    <dgm:pt modelId="{489DE5A8-D826-467D-9651-E7469D432356}" type="pres">
      <dgm:prSet presAssocID="{76F898F0-7513-4371-AEB0-FC2019269B6B}" presName="node" presStyleLbl="revTx" presStyleIdx="0" presStyleCnt="3" custRadScaleRad="81454" custRadScaleInc="575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5D02B3-C7E0-41C9-9CCF-693FB81044FE}" type="pres">
      <dgm:prSet presAssocID="{80BC1A22-706E-47DC-8840-76D2366D8575}" presName="sibTrans" presStyleLbl="node1" presStyleIdx="0" presStyleCnt="3" custLinFactNeighborX="239" custLinFactNeighborY="-6654"/>
      <dgm:spPr/>
      <dgm:t>
        <a:bodyPr/>
        <a:lstStyle/>
        <a:p>
          <a:endParaRPr lang="en-GB"/>
        </a:p>
      </dgm:t>
    </dgm:pt>
    <dgm:pt modelId="{B02E40CC-F2AA-4D1D-AE01-9B4447A4A3B6}" type="pres">
      <dgm:prSet presAssocID="{CF7C9EF7-4A94-4B61-93B7-8F1959950185}" presName="dummy" presStyleCnt="0"/>
      <dgm:spPr/>
    </dgm:pt>
    <dgm:pt modelId="{544D9473-2B9E-4A42-991C-B79BA40CAF9C}" type="pres">
      <dgm:prSet presAssocID="{CF7C9EF7-4A94-4B61-93B7-8F1959950185}" presName="node" presStyleLbl="revTx" presStyleIdx="1" presStyleCnt="3" custRadScaleRad="100496" custRadScaleInc="142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3B9630-3610-4CAC-B156-DA5E3338BD0B}" type="pres">
      <dgm:prSet presAssocID="{DCC96057-1E9B-408F-8228-2AB213B711E4}" presName="sibTrans" presStyleLbl="node1" presStyleIdx="1" presStyleCnt="3"/>
      <dgm:spPr/>
      <dgm:t>
        <a:bodyPr/>
        <a:lstStyle/>
        <a:p>
          <a:endParaRPr lang="en-GB"/>
        </a:p>
      </dgm:t>
    </dgm:pt>
    <dgm:pt modelId="{FE9A0D2D-1DC2-4FE0-8B3A-B0D139C3C790}" type="pres">
      <dgm:prSet presAssocID="{8B89FD43-A496-4280-BE2A-D4DCD8BA9955}" presName="dummy" presStyleCnt="0"/>
      <dgm:spPr/>
    </dgm:pt>
    <dgm:pt modelId="{42AB70AC-257D-406F-BD01-9274F187626F}" type="pres">
      <dgm:prSet presAssocID="{8B89FD43-A496-4280-BE2A-D4DCD8BA9955}" presName="node" presStyleLbl="revTx" presStyleIdx="2" presStyleCnt="3" custRadScaleRad="100806" custRadScaleInc="-333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8AB7E1-2A10-496A-8AF8-5EE964023855}" type="pres">
      <dgm:prSet presAssocID="{DD20EB27-79AE-4C16-BBD8-0006CB0AFB1B}" presName="sibTrans" presStyleLbl="node1" presStyleIdx="2" presStyleCnt="3" custLinFactNeighborX="591" custLinFactNeighborY="-10" custRadScaleRad="172208"/>
      <dgm:spPr/>
      <dgm:t>
        <a:bodyPr/>
        <a:lstStyle/>
        <a:p>
          <a:endParaRPr lang="en-GB"/>
        </a:p>
      </dgm:t>
    </dgm:pt>
  </dgm:ptLst>
  <dgm:cxnLst>
    <dgm:cxn modelId="{F76A2445-5927-4B6C-9549-57451F174F98}" type="presOf" srcId="{CF7C9EF7-4A94-4B61-93B7-8F1959950185}" destId="{544D9473-2B9E-4A42-991C-B79BA40CAF9C}" srcOrd="0" destOrd="0" presId="urn:microsoft.com/office/officeart/2005/8/layout/cycle1"/>
    <dgm:cxn modelId="{245C8DDC-6757-42DB-9EDC-D57B218FA0E4}" type="presOf" srcId="{8B89FD43-A496-4280-BE2A-D4DCD8BA9955}" destId="{42AB70AC-257D-406F-BD01-9274F187626F}" srcOrd="0" destOrd="0" presId="urn:microsoft.com/office/officeart/2005/8/layout/cycle1"/>
    <dgm:cxn modelId="{4290C6DE-866A-4D42-BF2B-3B8C46D083FA}" type="presOf" srcId="{80BC1A22-706E-47DC-8840-76D2366D8575}" destId="{F75D02B3-C7E0-41C9-9CCF-693FB81044FE}" srcOrd="0" destOrd="0" presId="urn:microsoft.com/office/officeart/2005/8/layout/cycle1"/>
    <dgm:cxn modelId="{F7360C10-A88F-4D29-8506-F61BC9E35E25}" type="presOf" srcId="{DCC96057-1E9B-408F-8228-2AB213B711E4}" destId="{043B9630-3610-4CAC-B156-DA5E3338BD0B}" srcOrd="0" destOrd="0" presId="urn:microsoft.com/office/officeart/2005/8/layout/cycle1"/>
    <dgm:cxn modelId="{EFFE1A4B-F2D6-4577-8797-669FD882C04E}" type="presOf" srcId="{76F898F0-7513-4371-AEB0-FC2019269B6B}" destId="{489DE5A8-D826-467D-9651-E7469D432356}" srcOrd="0" destOrd="0" presId="urn:microsoft.com/office/officeart/2005/8/layout/cycle1"/>
    <dgm:cxn modelId="{16B6010D-5A52-4464-AD2B-0DB5EF03DDF7}" type="presOf" srcId="{DD20EB27-79AE-4C16-BBD8-0006CB0AFB1B}" destId="{E48AB7E1-2A10-496A-8AF8-5EE964023855}" srcOrd="0" destOrd="0" presId="urn:microsoft.com/office/officeart/2005/8/layout/cycle1"/>
    <dgm:cxn modelId="{6D725A22-3090-44AC-9583-A846D1C748D1}" srcId="{1BB8754C-9F01-42E1-B834-4A610E14BE50}" destId="{8B89FD43-A496-4280-BE2A-D4DCD8BA9955}" srcOrd="2" destOrd="0" parTransId="{BCA6536B-9800-4AEE-9B6E-472B33D8C10A}" sibTransId="{DD20EB27-79AE-4C16-BBD8-0006CB0AFB1B}"/>
    <dgm:cxn modelId="{BA5BC7CC-E896-4565-9618-334156583D7A}" type="presOf" srcId="{1BB8754C-9F01-42E1-B834-4A610E14BE50}" destId="{A9D8A5F8-C771-4618-A528-7B75E355CB69}" srcOrd="0" destOrd="0" presId="urn:microsoft.com/office/officeart/2005/8/layout/cycle1"/>
    <dgm:cxn modelId="{360C0DFE-21BA-4612-9247-E9A4E656251C}" srcId="{1BB8754C-9F01-42E1-B834-4A610E14BE50}" destId="{CF7C9EF7-4A94-4B61-93B7-8F1959950185}" srcOrd="1" destOrd="0" parTransId="{0E5F1F3B-2146-41C1-AB3B-E0D8B081CCE6}" sibTransId="{DCC96057-1E9B-408F-8228-2AB213B711E4}"/>
    <dgm:cxn modelId="{5C3C5DEC-F16A-4E07-AD20-831569C32717}" srcId="{1BB8754C-9F01-42E1-B834-4A610E14BE50}" destId="{76F898F0-7513-4371-AEB0-FC2019269B6B}" srcOrd="0" destOrd="0" parTransId="{7F6C7982-A0AE-4A37-9C4C-B437FC8A607B}" sibTransId="{80BC1A22-706E-47DC-8840-76D2366D8575}"/>
    <dgm:cxn modelId="{2EB14381-C389-47E8-A887-70CFB61A9133}" type="presParOf" srcId="{A9D8A5F8-C771-4618-A528-7B75E355CB69}" destId="{7AEEFDEA-11B8-40AD-A00E-678DDCCEBE9C}" srcOrd="0" destOrd="0" presId="urn:microsoft.com/office/officeart/2005/8/layout/cycle1"/>
    <dgm:cxn modelId="{DE08FFC3-A9AA-463E-AC19-BDCA6CB93D3A}" type="presParOf" srcId="{A9D8A5F8-C771-4618-A528-7B75E355CB69}" destId="{489DE5A8-D826-467D-9651-E7469D432356}" srcOrd="1" destOrd="0" presId="urn:microsoft.com/office/officeart/2005/8/layout/cycle1"/>
    <dgm:cxn modelId="{904C29EA-A225-4A1B-852E-88790FEA4542}" type="presParOf" srcId="{A9D8A5F8-C771-4618-A528-7B75E355CB69}" destId="{F75D02B3-C7E0-41C9-9CCF-693FB81044FE}" srcOrd="2" destOrd="0" presId="urn:microsoft.com/office/officeart/2005/8/layout/cycle1"/>
    <dgm:cxn modelId="{C72FF184-E95C-444D-952C-310447DEA78B}" type="presParOf" srcId="{A9D8A5F8-C771-4618-A528-7B75E355CB69}" destId="{B02E40CC-F2AA-4D1D-AE01-9B4447A4A3B6}" srcOrd="3" destOrd="0" presId="urn:microsoft.com/office/officeart/2005/8/layout/cycle1"/>
    <dgm:cxn modelId="{7C268036-999C-46F1-8FC3-B28C21F7D951}" type="presParOf" srcId="{A9D8A5F8-C771-4618-A528-7B75E355CB69}" destId="{544D9473-2B9E-4A42-991C-B79BA40CAF9C}" srcOrd="4" destOrd="0" presId="urn:microsoft.com/office/officeart/2005/8/layout/cycle1"/>
    <dgm:cxn modelId="{0A69E8DC-A506-429F-BB89-8C261D94E70F}" type="presParOf" srcId="{A9D8A5F8-C771-4618-A528-7B75E355CB69}" destId="{043B9630-3610-4CAC-B156-DA5E3338BD0B}" srcOrd="5" destOrd="0" presId="urn:microsoft.com/office/officeart/2005/8/layout/cycle1"/>
    <dgm:cxn modelId="{AB66B4E8-927B-421E-BCC0-AC2B97643518}" type="presParOf" srcId="{A9D8A5F8-C771-4618-A528-7B75E355CB69}" destId="{FE9A0D2D-1DC2-4FE0-8B3A-B0D139C3C790}" srcOrd="6" destOrd="0" presId="urn:microsoft.com/office/officeart/2005/8/layout/cycle1"/>
    <dgm:cxn modelId="{138096BA-2411-473C-BE3E-C0A26E7EDBF9}" type="presParOf" srcId="{A9D8A5F8-C771-4618-A528-7B75E355CB69}" destId="{42AB70AC-257D-406F-BD01-9274F187626F}" srcOrd="7" destOrd="0" presId="urn:microsoft.com/office/officeart/2005/8/layout/cycle1"/>
    <dgm:cxn modelId="{BC9BB326-B548-4E60-9D18-FEF9F4C3BBEB}" type="presParOf" srcId="{A9D8A5F8-C771-4618-A528-7B75E355CB69}" destId="{E48AB7E1-2A10-496A-8AF8-5EE964023855}" srcOrd="8" destOrd="0" presId="urn:microsoft.com/office/officeart/2005/8/layout/cycle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09C499-DF0F-4750-9ACB-A8A565A896D7}" type="datetimeFigureOut">
              <a:rPr lang="en-GB"/>
              <a:pPr>
                <a:defRPr/>
              </a:pPr>
              <a:t>24/09/2014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A54CD92-9DD7-471A-8739-0E36EEA4B1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7D2CA5-6E1A-4068-B634-6D1D800111E1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20A804-6936-4C92-8A1B-878223A1332C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925E7C-304F-45B2-BF7B-5D3377376CA2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BB5E67-2331-4D41-A5EA-3626D3C1A59D}" type="slidenum">
              <a:rPr lang="en-GB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19/2/2007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Dr. Salwa Tayel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59A0F0-DE1A-4CA9-83A6-967464A076E8}" type="slidenum">
              <a:rPr lang="ar-SA"/>
              <a:pPr/>
              <a:t>40</a:t>
            </a:fld>
            <a:endParaRPr lang="en-GB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1CE91D-9359-418C-8644-311AF484FB28}" type="slidenum">
              <a:rPr lang="en-US"/>
              <a:pPr/>
              <a:t>42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A3DD-822A-45CA-8DC9-15896D4D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D64F-7B7C-4456-9F39-671AB4723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1AA0-F53E-412B-9327-3F3C24F00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0B5F-C722-4708-ABF2-1BFD4B7DE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741A-5C6C-4C61-9E82-DBAD94774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9D47-EE3A-4EBD-AD14-2AC0A170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4C24-9788-4853-96EC-7C1DFF89A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AD9B-C006-465A-9837-A4258E59F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BDC4-FF9B-43C5-BEAD-E081828B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BB631-9AE7-40FF-900D-823C462B5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61AA-2461-4FEE-8654-173D17D2F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3021-710D-484F-ABF6-EB2043C3E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CA8E8-C33B-4E9A-B3CD-044D77FA4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51F5-1DE1-4884-9686-5B4E0D3DA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5768D-C3F4-421C-8EAF-2701E815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7E064E-FA7D-40C0-878E-8BA493C56A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14D0-CDF7-4C30-AEB0-CB3E5CE5C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3ADA-F86A-4809-9955-CF003E5F0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BD49-7A4F-403E-A22F-90631B074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633E-4BFF-4838-936C-C4EDC7BF6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4B6C-0580-45DF-B8B6-4F4F34465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9816-235D-4670-8C10-B24A2D5F8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9089-BE73-4BE8-90C2-2065B03C7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A8AC579-1D3A-4725-AC6D-53B3748DC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2D91FE7-BF62-48B0-AE63-48E6606BE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preview/mmwrhtml/su48a7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 idx="4294967295"/>
          </p:nvPr>
        </p:nvSpPr>
        <p:spPr>
          <a:xfrm>
            <a:off x="900113" y="927100"/>
            <a:ext cx="8091487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2"/>
                </a:solidFill>
                <a:cs typeface="+mn-cs"/>
              </a:rPr>
              <a:t>General Principles </a:t>
            </a:r>
            <a:r>
              <a:rPr lang="en-US" b="1" dirty="0" smtClean="0">
                <a:solidFill>
                  <a:schemeClr val="bg2"/>
                </a:solidFill>
                <a:cs typeface="+mn-cs"/>
              </a:rPr>
              <a:t>of</a:t>
            </a:r>
            <a:br>
              <a:rPr lang="en-US" b="1" dirty="0" smtClean="0">
                <a:solidFill>
                  <a:schemeClr val="bg2"/>
                </a:solidFill>
                <a:cs typeface="+mn-cs"/>
              </a:rPr>
            </a:br>
            <a:r>
              <a:rPr lang="en-US" b="1" dirty="0" smtClean="0">
                <a:solidFill>
                  <a:schemeClr val="bg2"/>
                </a:solidFill>
                <a:cs typeface="+mn-cs"/>
              </a:rPr>
              <a:t>Prevention </a:t>
            </a:r>
            <a:r>
              <a:rPr lang="en-US" b="1" dirty="0">
                <a:solidFill>
                  <a:schemeClr val="bg2"/>
                </a:solidFill>
                <a:cs typeface="+mn-cs"/>
              </a:rPr>
              <a:t>and control of </a:t>
            </a:r>
            <a:r>
              <a:rPr lang="en-US" b="1" dirty="0" smtClean="0">
                <a:solidFill>
                  <a:schemeClr val="bg2"/>
                </a:solidFill>
                <a:cs typeface="+mn-cs"/>
              </a:rPr>
              <a:t>communicable diseases</a:t>
            </a:r>
            <a:endParaRPr lang="en-US" b="1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827088" y="4725988"/>
            <a:ext cx="7796212" cy="12954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Dr. </a:t>
            </a:r>
            <a:r>
              <a:rPr lang="en-US" dirty="0" err="1" smtClean="0"/>
              <a:t>Abdulaziz</a:t>
            </a:r>
            <a:r>
              <a:rPr lang="en-US" dirty="0" smtClean="0"/>
              <a:t> </a:t>
            </a:r>
            <a:r>
              <a:rPr lang="en-US" dirty="0" err="1" smtClean="0"/>
              <a:t>Almezam</a:t>
            </a:r>
            <a:endParaRPr lang="en-US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Dr. Salwa  A. Tayel   &amp; </a:t>
            </a:r>
            <a:r>
              <a:rPr lang="en-US" spc="50" dirty="0" smtClean="0"/>
              <a:t>Dr. Mohammad Afzal </a:t>
            </a:r>
            <a:r>
              <a:rPr lang="en-US" spc="50" dirty="0" err="1" smtClean="0"/>
              <a:t>Mahmood</a:t>
            </a:r>
            <a:r>
              <a:rPr lang="en-US" spc="50" dirty="0" smtClean="0"/>
              <a:t>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Department of Family &amp; Community medicine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September-2013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66" y="119050"/>
            <a:ext cx="13716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  <a:endParaRPr lang="en-US" dirty="0"/>
          </a:p>
        </p:txBody>
      </p:sp>
      <p:sp>
        <p:nvSpPr>
          <p:cNvPr id="410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19A54D-F879-4DC6-BDF5-86C16869937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10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None/>
            </a:pPr>
            <a:endParaRPr lang="en-US" sz="40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32111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2"/>
                </a:solidFill>
              </a:rPr>
              <a:t>Measles Case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81922" name="Picture 2" descr="http://embryology.med.unsw.edu.au/embryology/images/3/3c/Rubella_and_measles_elimination_in_the_Americ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BDB0D8-B7BD-4878-9751-3C417A6C194B}" type="slidenum">
              <a:rPr lang="ar-SA"/>
              <a:pPr/>
              <a:t>11</a:t>
            </a:fld>
            <a:endParaRPr lang="en-US"/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314325" y="1416050"/>
            <a:ext cx="8650288" cy="357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2800"/>
              <a:t>It means worldwide disappearance of a disease i.e. (permanent reduction to zero level) :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800"/>
              <a:t>The organism may be present only in laboratories, but there is no need for public health actions. e.g. smallpox since 1979.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14638" y="188913"/>
            <a:ext cx="2698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3600" b="1">
                <a:solidFill>
                  <a:schemeClr val="bg2"/>
                </a:solidFill>
              </a:rPr>
              <a:t>Eradication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12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None/>
            </a:pPr>
            <a:endParaRPr lang="en-US" sz="40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2800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2"/>
                </a:solidFill>
              </a:rPr>
              <a:t>Polio Cases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45060" name="Picture 4" descr="http://photoresearch.beethomas.com/wp-content/main/2011_07/PHIL_1991_l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13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None/>
            </a:pPr>
            <a:endParaRPr lang="en-US" sz="40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2800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2"/>
                </a:solidFill>
              </a:rPr>
              <a:t>Polio Cases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83970" name="Picture 2" descr="http://i690.photobucket.com/albums/vv262/AvaTara_539/Vaccines/sweden-smallpox-1821-18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14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None/>
            </a:pPr>
            <a:endParaRPr lang="en-US" sz="40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2800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2"/>
                </a:solidFill>
              </a:rPr>
              <a:t>Polio Cases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45058" name="Picture 2" descr="http://www.whale.to/v/obosawin1_files/table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15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None/>
            </a:pPr>
            <a:endParaRPr lang="en-US" sz="40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2800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2"/>
                </a:solidFill>
              </a:rPr>
              <a:t>Polio Cases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75780" name="Picture 4" descr="Polio Eradication: Nigeria Earmarks December 2014 Dead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16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None/>
            </a:pPr>
            <a:endParaRPr lang="en-US" sz="40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66992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2"/>
                </a:solidFill>
              </a:rPr>
              <a:t>Polio Eradication Campaign </a:t>
            </a:r>
            <a:endParaRPr lang="en-GB" sz="3600" dirty="0">
              <a:solidFill>
                <a:schemeClr val="bg2"/>
              </a:solidFill>
            </a:endParaRPr>
          </a:p>
        </p:txBody>
      </p:sp>
      <p:sp>
        <p:nvSpPr>
          <p:cNvPr id="78850" name="AutoShape 2" descr="https://encrypted-tbn3.gstatic.com/images?q=tbn:ANd9GcS2JLHrPljmaxO4A3Y2pLxQhrdVbpPizUS-OF0i0oifAcHZSsgE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صورة 7" descr="POLI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17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None/>
            </a:pPr>
            <a:endParaRPr lang="en-US" sz="40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8007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2"/>
                </a:solidFill>
              </a:rPr>
              <a:t>Countries reporting Poliovirus 2000</a:t>
            </a:r>
          </a:p>
          <a:p>
            <a:pPr eaLnBrk="1" hangingPunct="1"/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75778" name="Picture 2" descr="http://www.eurosurveillance.org/images/dynamic/ew/v05n16/Global%20poli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18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None/>
            </a:pPr>
            <a:endParaRPr lang="en-US" sz="40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6109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2"/>
                </a:solidFill>
              </a:rPr>
              <a:t>Global distribution of Polio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76802" name="Picture 2" descr="http://nation.com.pk/print_images/670/2014-01-14/1389643586-6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3200" smtClean="0"/>
              <a:t>The cycle of infection has three major links:</a:t>
            </a:r>
          </a:p>
          <a:p>
            <a:r>
              <a:rPr lang="en-US" sz="3200" smtClean="0"/>
              <a:t>Reservoir&amp; source</a:t>
            </a:r>
          </a:p>
          <a:p>
            <a:r>
              <a:rPr lang="en-US" sz="3200" smtClean="0"/>
              <a:t>Mode of transmission</a:t>
            </a:r>
          </a:p>
          <a:p>
            <a:r>
              <a:rPr lang="en-US" sz="3200" smtClean="0"/>
              <a:t>Susceptible Host</a:t>
            </a:r>
          </a:p>
          <a:p>
            <a:pPr>
              <a:buFont typeface="Arial" charset="0"/>
              <a:buNone/>
            </a:pPr>
            <a:r>
              <a:rPr lang="en-US" sz="3200" smtClean="0"/>
              <a:t>In general, control measures should be directed towards the link in the infection chain is most susceptible to interference.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304926-0975-4DA6-8DDA-F5C2DDFF59B9}" type="slidenum">
              <a:rPr lang="en-US"/>
              <a:pPr/>
              <a:t>19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 sz="2800" b="1" kern="10" dirty="0" smtClean="0">
                <a:ln w="127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</a:rPr>
              <a:t>Cycle of infection and</a:t>
            </a:r>
            <a:br>
              <a:rPr lang="en-GB" sz="2800" b="1" kern="10" dirty="0" smtClean="0">
                <a:ln w="127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</a:rPr>
            </a:br>
            <a:r>
              <a:rPr lang="en-GB" sz="2800" b="1" kern="10" dirty="0" smtClean="0">
                <a:ln w="127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</a:rPr>
              <a:t> interventions applied at each link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18E5E54-2EB4-4D35-A0D7-BE252C1C0681}" type="slidenum">
              <a:rPr lang="ar-SA" sz="1200">
                <a:solidFill>
                  <a:srgbClr val="FFFFFF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52400" y="1219200"/>
            <a:ext cx="86868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latin typeface="+mn-lt"/>
              </a:rPr>
              <a:t>By the end of this lecture you will be able to:</a:t>
            </a:r>
          </a:p>
          <a:p>
            <a:pPr marL="571500" indent="-571500" eaLnBrk="1" hangingPunct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sz="2800" dirty="0">
                <a:latin typeface="+mn-lt"/>
              </a:rPr>
              <a:t>Identify measures for prevention and control of communicable diseases</a:t>
            </a:r>
          </a:p>
          <a:p>
            <a:pPr marL="1028700" lvl="1" indent="-5715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Measures towards reservoir</a:t>
            </a:r>
          </a:p>
          <a:p>
            <a:pPr marL="1028700" lvl="1" indent="-5715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Measures towards the MOT /environment</a:t>
            </a:r>
          </a:p>
          <a:p>
            <a:pPr marL="1028700" lvl="1" indent="-5715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Measures to contacts and </a:t>
            </a:r>
            <a:r>
              <a:rPr lang="en-US" sz="2800" dirty="0"/>
              <a:t>susceptible </a:t>
            </a:r>
            <a:r>
              <a:rPr lang="en-US" sz="2800" dirty="0">
                <a:latin typeface="+mn-lt"/>
              </a:rPr>
              <a:t>host</a:t>
            </a:r>
          </a:p>
          <a:p>
            <a:pPr marL="571500" indent="-571500" eaLnBrk="1" hangingPunct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sz="2800" dirty="0"/>
              <a:t>Identify the levels of prevention of diseases</a:t>
            </a:r>
          </a:p>
        </p:txBody>
      </p:sp>
      <p:sp>
        <p:nvSpPr>
          <p:cNvPr id="5124" name="Title 1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6629400" cy="990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bg2"/>
                </a:solidFill>
                <a:latin typeface="Footlight MT Light" pitchFamily="18" charset="0"/>
              </a:rPr>
              <a:t>OBJECTIVES OF THE LECTURE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512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F6AC15-ABF3-4D8B-B605-DA056B9E0C0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88" y="152400"/>
            <a:ext cx="6629400" cy="8382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 sz="2800" b="1" kern="10" dirty="0" smtClean="0">
                <a:ln w="127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</a:rPr>
              <a:t>Cycle of infection and</a:t>
            </a:r>
            <a:br>
              <a:rPr lang="en-GB" sz="2800" b="1" kern="10" dirty="0" smtClean="0">
                <a:ln w="127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</a:rPr>
            </a:br>
            <a:r>
              <a:rPr lang="en-GB" sz="2800" b="1" kern="10" dirty="0" smtClean="0">
                <a:ln w="127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</a:rPr>
              <a:t> interventions applied at each link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3568" y="126876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0EB840-6CC1-4674-93C2-D20F0393C0E5}" type="slidenum">
              <a:rPr lang="en-US"/>
              <a:pPr/>
              <a:t>20</a:t>
            </a:fld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300788" y="1196975"/>
            <a:ext cx="2681287" cy="17113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</a:t>
            </a:r>
            <a:r>
              <a:rPr lang="en-US" altLang="zh-CN" sz="2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Isolation  of  cases</a:t>
            </a:r>
          </a:p>
          <a:p>
            <a:pPr eaLnBrk="1" hangingPunct="1">
              <a:defRPr/>
            </a:pPr>
            <a:r>
              <a:rPr lang="en-US" altLang="zh-CN" sz="2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-Treatment</a:t>
            </a:r>
          </a:p>
          <a:p>
            <a:pPr eaLnBrk="1" hangingPunct="1">
              <a:defRPr/>
            </a:pPr>
            <a:r>
              <a:rPr lang="en-US" altLang="zh-CN" sz="2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</a:t>
            </a:r>
            <a:r>
              <a:rPr lang="en-US" altLang="zh-CN" sz="2000" kern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Disinfection </a:t>
            </a:r>
          </a:p>
          <a:p>
            <a:pPr eaLnBrk="1" hangingPunct="1">
              <a:defRPr/>
            </a:pPr>
            <a:r>
              <a:rPr lang="en-US" altLang="zh-CN" sz="2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-Control of carriers </a:t>
            </a:r>
          </a:p>
          <a:p>
            <a:pPr eaLnBrk="1" hangingPunct="1">
              <a:defRPr/>
            </a:pPr>
            <a:r>
              <a:rPr lang="en-US" altLang="zh-CN" sz="2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-Control of animals</a:t>
            </a:r>
            <a:endParaRPr lang="en-US" sz="200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5508625" y="5202238"/>
            <a:ext cx="3482975" cy="1322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1" hangingPunct="1"/>
            <a:r>
              <a:rPr lang="en-US" sz="2000"/>
              <a:t>-Prevention of overcrowding</a:t>
            </a:r>
          </a:p>
          <a:p>
            <a:pPr algn="justLow" eaLnBrk="1" hangingPunct="1"/>
            <a:r>
              <a:rPr lang="en-US" sz="2000"/>
              <a:t>-Personal hygiene</a:t>
            </a:r>
          </a:p>
          <a:p>
            <a:pPr algn="justLow" eaLnBrk="1" hangingPunct="1"/>
            <a:r>
              <a:rPr lang="en-US" sz="2000"/>
              <a:t>-Vector control</a:t>
            </a:r>
          </a:p>
          <a:p>
            <a:pPr algn="justLow" eaLnBrk="1" hangingPunct="1"/>
            <a:r>
              <a:rPr lang="ar-EG" sz="2000"/>
              <a:t>-</a:t>
            </a:r>
            <a:r>
              <a:rPr lang="en-US" sz="2000"/>
              <a:t>Environmental sanitation</a:t>
            </a:r>
            <a:endParaRPr lang="ar-EG" sz="20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50825" y="1196975"/>
            <a:ext cx="2952750" cy="12239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zh-CN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-Surveillance/quarantine </a:t>
            </a:r>
          </a:p>
          <a:p>
            <a:pPr eaLnBrk="1" hangingPunct="1">
              <a:defRPr/>
            </a:pPr>
            <a:r>
              <a:rPr lang="en-US" altLang="zh-CN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-Chemoprophylaxis</a:t>
            </a:r>
          </a:p>
          <a:p>
            <a:pPr eaLnBrk="1" hangingPunct="1">
              <a:buFontTx/>
              <a:buChar char="-"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-prophylaxis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zh-CN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Vaccination</a:t>
            </a:r>
          </a:p>
          <a:p>
            <a:pPr eaLnBrk="1" hangingPunct="1">
              <a:buFontTx/>
              <a:buChar char="-"/>
              <a:defRPr/>
            </a:pPr>
            <a:endParaRPr lang="en-US" altLang="zh-CN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22593E-273B-4990-A696-2DBE08878FE8}" type="slidenum">
              <a:rPr lang="ar-SA"/>
              <a:pPr/>
              <a:t>21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25538"/>
            <a:ext cx="9067800" cy="6019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mtClean="0"/>
              <a:t>The best control measures to the first link, the </a:t>
            </a:r>
            <a:r>
              <a:rPr lang="en-US" b="1" smtClean="0"/>
              <a:t>reservoir </a:t>
            </a:r>
            <a:r>
              <a:rPr lang="en-US" smtClean="0"/>
              <a:t>are: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smtClean="0"/>
              <a:t>Aim of control the reservoir or source of infection is to reduce the quantity of the agent by isolation, treatment of cases, control of carriers and animal reservoir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mtClean="0"/>
              <a:t>The best control measures to the second link, </a:t>
            </a:r>
            <a:r>
              <a:rPr lang="en-US" b="1" smtClean="0"/>
              <a:t>MOT</a:t>
            </a:r>
            <a:r>
              <a:rPr lang="en-US" smtClean="0"/>
              <a:t> are: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to interrupt the transmission from source of infection  to the susceptible host.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Examples are: Vector control, Snail control and improvement of Environmental sanitation.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mtClean="0"/>
              <a:t>The best means of control to the third link (the </a:t>
            </a:r>
            <a:r>
              <a:rPr lang="en-US" b="1" smtClean="0"/>
              <a:t>host</a:t>
            </a:r>
            <a:r>
              <a:rPr lang="en-US" smtClean="0"/>
              <a:t>) are: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to improve the defense by making sure that people have adequate nutritional status, have no or few concomitant diseases that decrease the immunity, and by improving immunity through vaccination, chemoprophylaxis.</a:t>
            </a:r>
          </a:p>
        </p:txBody>
      </p:sp>
      <p:sp>
        <p:nvSpPr>
          <p:cNvPr id="144387" name="Text Box 3"/>
          <p:cNvSpPr>
            <a:spLocks noGrp="1" noChangeArrowheads="1"/>
          </p:cNvSpPr>
          <p:nvPr>
            <p:ph type="title"/>
          </p:nvPr>
        </p:nvSpPr>
        <p:spPr>
          <a:xfrm>
            <a:off x="533400" y="-26988"/>
            <a:ext cx="7772400" cy="1143001"/>
          </a:xfrm>
        </p:spPr>
        <p:txBody>
          <a:bodyPr/>
          <a:lstStyle/>
          <a:p>
            <a:r>
              <a:rPr lang="en-US" sz="2800" b="1" smtClean="0">
                <a:solidFill>
                  <a:schemeClr val="bg2"/>
                </a:solidFill>
                <a:latin typeface="Arial" charset="0"/>
              </a:rPr>
              <a:t>Interventions to break the cycle of infection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chemeClr val="bg2"/>
                </a:solidFill>
                <a:ea typeface="+mj-ea"/>
                <a:cs typeface="+mj-cs"/>
              </a:rPr>
              <a:t>Interventions to break the cycle of infection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4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  <p:bldP spid="1443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67550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bg2"/>
                </a:solidFill>
              </a:rPr>
              <a:t>Measures towards Reservoir</a:t>
            </a:r>
            <a:endParaRPr lang="en-GB" sz="3600" b="1" smtClean="0">
              <a:solidFill>
                <a:schemeClr val="bg2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7950" y="1127125"/>
            <a:ext cx="8856663" cy="518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Objective of control measures towards reservoir </a:t>
            </a:r>
          </a:p>
          <a:p>
            <a:r>
              <a:rPr lang="en-US" sz="2800" smtClean="0"/>
              <a:t>Reduce quantity of agent (complete or partial reduction)</a:t>
            </a:r>
          </a:p>
          <a:p>
            <a:r>
              <a:rPr lang="en-US" sz="2800" smtClean="0"/>
              <a:t>Reduce communicability</a:t>
            </a:r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r>
              <a:rPr lang="en-US" sz="2800" smtClean="0"/>
              <a:t>Measures towards cases</a:t>
            </a:r>
          </a:p>
          <a:p>
            <a:pPr>
              <a:buFont typeface="Arial" charset="0"/>
              <a:buNone/>
            </a:pPr>
            <a:r>
              <a:rPr lang="en-US" sz="2800" smtClean="0"/>
              <a:t>Measures towards carriers</a:t>
            </a:r>
          </a:p>
          <a:p>
            <a:pPr>
              <a:buFont typeface="Arial" charset="0"/>
              <a:buNone/>
            </a:pPr>
            <a:r>
              <a:rPr lang="en-US" sz="2800" smtClean="0"/>
              <a:t>Measures towards animal reservoir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C52816-4EB7-4741-AB04-E4928E478449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bg2"/>
                </a:solidFill>
              </a:rPr>
              <a:t>Measures towards cases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6812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3200" smtClean="0">
                <a:cs typeface="Arial" charset="0"/>
              </a:rPr>
              <a:t>Case finding (early detection/screening)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3200" smtClean="0">
                <a:cs typeface="Arial" charset="0"/>
              </a:rPr>
              <a:t>Reporting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3200" smtClean="0"/>
              <a:t>Segregation /isolation of cases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3200" smtClean="0"/>
              <a:t>Treatment of cases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3200" smtClean="0"/>
              <a:t>Disinfection 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679A9E-D5D6-4E57-AA1B-FA7097DBD3E6}" type="slidenum">
              <a:rPr lang="ar-SA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981075"/>
            <a:ext cx="8786813" cy="52562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800" b="1" smtClean="0"/>
              <a:t>Segregation/</a:t>
            </a:r>
            <a:r>
              <a:rPr lang="en-US" sz="2800" b="1" smtClean="0">
                <a:cs typeface="Arial" charset="0"/>
              </a:rPr>
              <a:t>Isolation</a:t>
            </a:r>
            <a:r>
              <a:rPr lang="en-US" sz="2800" b="1" smtClean="0"/>
              <a:t> of cases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800" smtClean="0">
                <a:cs typeface="Arial" charset="0"/>
              </a:rPr>
              <a:t>This means that the patient is isolated from the community in a fashion that prevents direct or indirect spread of infectious agents.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smtClean="0">
                <a:cs typeface="Arial" charset="0"/>
              </a:rPr>
              <a:t>Isolation is usually done for a period which equals the “period of communicability” at a hospital (fever hospital) or at home. Ideally repeated negative sample are needed before his release.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8C8082-D174-4D9B-AEA4-D1775AC508EF}" type="slidenum">
              <a:rPr lang="ar-SA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7772400" cy="982663"/>
          </a:xfrm>
        </p:spPr>
        <p:txBody>
          <a:bodyPr/>
          <a:lstStyle/>
          <a:p>
            <a:r>
              <a:rPr lang="en-US" sz="3600" b="1" smtClean="0">
                <a:solidFill>
                  <a:schemeClr val="bg2"/>
                </a:solidFill>
              </a:rPr>
              <a:t>Measures towards cases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bg2"/>
                </a:solidFill>
              </a:rPr>
              <a:t>Measures towards cases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6812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3200" b="1" smtClean="0"/>
              <a:t>Treatment of cases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3200" smtClean="0"/>
              <a:t>Early diagnosis and prompt treatment of infections with appropriate regimens (e.g. antibiotics, antiviral or other chemotherapeutic agents) helps reducing communicability. 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8E19B4-F694-4D01-ABBC-64D548D07B4E}" type="slidenum">
              <a:rPr lang="ar-SA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362950" cy="5181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b="1" smtClean="0"/>
              <a:t>Disinfection </a:t>
            </a:r>
          </a:p>
          <a:p>
            <a:pPr lvl="1">
              <a:buFont typeface="Arial" charset="0"/>
              <a:buNone/>
            </a:pPr>
            <a:r>
              <a:rPr lang="en-US" sz="2800" smtClean="0"/>
              <a:t>-Concurrent </a:t>
            </a:r>
          </a:p>
          <a:p>
            <a:pPr lvl="1">
              <a:buFont typeface="Arial" charset="0"/>
              <a:buNone/>
            </a:pPr>
            <a:r>
              <a:rPr lang="en-US" sz="2800" smtClean="0"/>
              <a:t>-Terminal </a:t>
            </a:r>
          </a:p>
          <a:p>
            <a:pPr>
              <a:buFont typeface="Arial" charset="0"/>
              <a:buNone/>
            </a:pPr>
            <a:r>
              <a:rPr lang="en-US" sz="2800" smtClean="0"/>
              <a:t>Disinfection of the soiled articles by the patient discharges or excreta concurrently (during his presence as source of infection) and/or terminally (after his discharge from the hospital or death) helps in reduction of communicability.</a:t>
            </a:r>
          </a:p>
          <a:p>
            <a:pPr>
              <a:buFont typeface="Arial" charset="0"/>
              <a:buNone/>
            </a:pPr>
            <a:r>
              <a:rPr lang="en-US" sz="2800" smtClean="0">
                <a:cs typeface="Arial" charset="0"/>
              </a:rPr>
              <a:t>Disinfection of contaminated objects with appropriate “enteric precautions,” “respiratory precautions,” “universal precautions” </a:t>
            </a:r>
          </a:p>
          <a:p>
            <a:pPr>
              <a:buFont typeface="Arial" charset="0"/>
              <a:buNone/>
            </a:pPr>
            <a:endParaRPr lang="en-GB" sz="2800" smtClean="0"/>
          </a:p>
          <a:p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4FE498-2979-400D-AE51-893253D34C11}" type="slidenum">
              <a:rPr lang="en-US"/>
              <a:pPr/>
              <a:t>26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bg2"/>
                </a:solidFill>
              </a:rPr>
              <a:t>Measures towards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4313"/>
            <a:ext cx="6200775" cy="85725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bg2"/>
                </a:solidFill>
                <a:latin typeface="Arial" charset="0"/>
                <a:cs typeface="Arial" charset="0"/>
              </a:rPr>
              <a:t>Measures applied to carriers</a:t>
            </a:r>
            <a:endParaRPr lang="en-GB" sz="3200" b="1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1125538"/>
            <a:ext cx="8893175" cy="48006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Detection of carriers: </a:t>
            </a:r>
          </a:p>
          <a:p>
            <a:pPr marL="857250" lvl="1" indent="-457200" eaLnBrk="1" hangingPunct="1">
              <a:defRPr/>
            </a:pPr>
            <a:r>
              <a:rPr lang="en-US" sz="2800" dirty="0" smtClean="0">
                <a:cs typeface="Arial" charset="0"/>
              </a:rPr>
              <a:t>If they represent important reservoir of infection. </a:t>
            </a:r>
          </a:p>
          <a:p>
            <a:pPr marL="857250" lvl="1" indent="-457200" eaLnBrk="1" hangingPunct="1">
              <a:defRPr/>
            </a:pPr>
            <a:r>
              <a:rPr lang="en-US" sz="2800" dirty="0" smtClean="0">
                <a:cs typeface="Arial" charset="0"/>
              </a:rPr>
              <a:t>If they were suspected in a closed community, such as boarding schools, army barracks, food handling places,…..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Exclusion from work: in certain occupations for example; </a:t>
            </a:r>
          </a:p>
          <a:p>
            <a:pPr marL="838200" lvl="1" indent="-381000" eaLnBrk="1" hangingPunct="1">
              <a:defRPr/>
            </a:pPr>
            <a:r>
              <a:rPr lang="en-US" sz="2800" dirty="0" smtClean="0">
                <a:cs typeface="Arial" charset="0"/>
              </a:rPr>
              <a:t>food handler (e.g. Typhoid carrier) or a</a:t>
            </a:r>
          </a:p>
          <a:p>
            <a:pPr marL="838200" lvl="1" indent="-381000" eaLnBrk="1" hangingPunct="1">
              <a:defRPr/>
            </a:pPr>
            <a:r>
              <a:rPr lang="en-US" sz="2800" dirty="0" smtClean="0">
                <a:cs typeface="Arial" charset="0"/>
              </a:rPr>
              <a:t>teacher (e.g. Diphtheria carrier).</a:t>
            </a:r>
          </a:p>
          <a:p>
            <a:pPr marL="457200" indent="-457200" eaLnBrk="1" hangingPunct="1">
              <a:buFontTx/>
              <a:buAutoNum type="arabicPeriod" startAt="3"/>
              <a:defRPr/>
            </a:pPr>
            <a:r>
              <a:rPr lang="en-US" sz="2800" dirty="0" smtClean="0">
                <a:cs typeface="Arial" charset="0"/>
              </a:rPr>
              <a:t>Treatment for the carrier state (when applicable).</a:t>
            </a:r>
            <a:endParaRPr lang="en-GB" sz="2800" dirty="0" smtClean="0">
              <a:cs typeface="Arial" charset="0"/>
            </a:endParaRPr>
          </a:p>
        </p:txBody>
      </p:sp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D102A8-D21F-4D6B-AAA6-B2FDB85B385B}" type="slidenum">
              <a:rPr lang="ar-SA"/>
              <a:pPr/>
              <a:t>27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34925" y="1114425"/>
            <a:ext cx="8821738" cy="5410200"/>
          </a:xfrm>
        </p:spPr>
        <p:txBody>
          <a:bodyPr/>
          <a:lstStyle/>
          <a:p>
            <a:pPr algn="justLow" eaLnBrk="1" hangingPunct="1">
              <a:spcBef>
                <a:spcPct val="0"/>
              </a:spcBef>
            </a:pPr>
            <a:r>
              <a:rPr lang="en-US" sz="2800" smtClean="0">
                <a:cs typeface="Arial" charset="0"/>
              </a:rPr>
              <a:t>Inspection and slaughtering of infected animals (in bovine tuberculosis) </a:t>
            </a:r>
          </a:p>
          <a:p>
            <a:pPr algn="justLow" eaLnBrk="1" hangingPunct="1">
              <a:spcBef>
                <a:spcPct val="0"/>
              </a:spcBef>
            </a:pPr>
            <a:r>
              <a:rPr lang="en-US" sz="2800" smtClean="0">
                <a:cs typeface="Arial" charset="0"/>
              </a:rPr>
              <a:t>Testing and immunization of uninfected sheep, cattle (in brucellosis)</a:t>
            </a:r>
          </a:p>
          <a:p>
            <a:pPr algn="justLow" eaLnBrk="1" hangingPunct="1">
              <a:spcBef>
                <a:spcPct val="0"/>
              </a:spcBef>
            </a:pPr>
            <a:r>
              <a:rPr lang="en-US" sz="2800" smtClean="0">
                <a:cs typeface="Arial" charset="0"/>
              </a:rPr>
              <a:t>Careful husbandry and sterilization of animal products (in anthrax).</a:t>
            </a:r>
          </a:p>
          <a:p>
            <a:pPr algn="justLow" eaLnBrk="1" hangingPunct="1">
              <a:spcBef>
                <a:spcPct val="0"/>
              </a:spcBef>
            </a:pPr>
            <a:r>
              <a:rPr lang="en-US" sz="2800" smtClean="0">
                <a:cs typeface="Arial" charset="0"/>
              </a:rPr>
              <a:t>Extinction/Destruction of animal reservoir has been successful with diseases as </a:t>
            </a:r>
            <a:r>
              <a:rPr lang="en-US" sz="2800" b="1" smtClean="0">
                <a:cs typeface="Arial" charset="0"/>
              </a:rPr>
              <a:t>rabies</a:t>
            </a:r>
            <a:r>
              <a:rPr lang="en-US" sz="2800" smtClean="0">
                <a:cs typeface="Arial" charset="0"/>
              </a:rPr>
              <a:t> and bovine TB in several countries. Such procedure is only possible for domestic animals while it is difficult or almost impossible for wild animals (e.g. in jungle yellow fever,….)</a:t>
            </a:r>
          </a:p>
        </p:txBody>
      </p:sp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922089-F95D-482F-B9E8-B3930112C13B}" type="slidenum">
              <a:rPr lang="ar-SA"/>
              <a:pPr/>
              <a:t>28</a:t>
            </a:fld>
            <a:endParaRPr lang="en-US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14313" y="428625"/>
            <a:ext cx="67754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sz="2800" b="1">
                <a:solidFill>
                  <a:schemeClr val="bg2"/>
                </a:solidFill>
              </a:rPr>
              <a:t>Measures applied to animal reservoir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/>
      <p:bldP spid="225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5181600"/>
          </a:xfrm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</a:rPr>
              <a:t>Surveillance/observation</a:t>
            </a:r>
          </a:p>
          <a:p>
            <a:r>
              <a:rPr lang="en-US" sz="3200" smtClean="0">
                <a:solidFill>
                  <a:schemeClr val="tx1"/>
                </a:solidFill>
              </a:rPr>
              <a:t>Quarantine</a:t>
            </a:r>
          </a:p>
          <a:p>
            <a:r>
              <a:rPr lang="en-US" sz="3200" smtClean="0">
                <a:solidFill>
                  <a:schemeClr val="tx1"/>
                </a:solidFill>
              </a:rPr>
              <a:t>Increasing resistance of </a:t>
            </a:r>
            <a:r>
              <a:rPr lang="en-US" sz="3200" smtClean="0">
                <a:solidFill>
                  <a:schemeClr val="tx1"/>
                </a:solidFill>
                <a:cs typeface="Arial" charset="0"/>
              </a:rPr>
              <a:t>susceptibles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8B74FB-0D28-4594-8C79-AA14AFC91C92}" type="slidenum">
              <a:rPr lang="en-US"/>
              <a:pPr/>
              <a:t>29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38988" cy="838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  <a:latin typeface="Arial" charset="0"/>
                <a:cs typeface="Arial" charset="0"/>
              </a:rPr>
              <a:t>Measures to Contacts/ susceptible Host</a:t>
            </a:r>
            <a:endParaRPr lang="en-GB" sz="2800" b="1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1F3B16-4FE5-4C3E-BB01-814B8DFEA462}" type="slidenum">
              <a:rPr lang="en-US"/>
              <a:pPr/>
              <a:t>3</a:t>
            </a:fld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60363" y="1473200"/>
            <a:ext cx="8604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2800" dirty="0" smtClean="0">
                <a:latin typeface="+mn-lt"/>
              </a:rPr>
              <a:t>Actions aimed at eradicating, eliminating, or minimizing the impact of disease and disability, or if none of these is feasible, retarding the progress of disease and disability. </a:t>
            </a:r>
          </a:p>
          <a:p>
            <a:pPr eaLnBrk="1" hangingPunct="1">
              <a:defRPr/>
            </a:pPr>
            <a:endParaRPr lang="en-GB" sz="2800" dirty="0" smtClean="0">
              <a:latin typeface="+mn-lt"/>
            </a:endParaRPr>
          </a:p>
          <a:p>
            <a:pPr eaLnBrk="1" hangingPunct="1">
              <a:defRPr/>
            </a:pPr>
            <a:r>
              <a:rPr lang="en-GB" sz="2800" dirty="0" smtClean="0">
                <a:latin typeface="+mn-lt"/>
              </a:rPr>
              <a:t>The concept of </a:t>
            </a:r>
            <a:r>
              <a:rPr lang="en-GB" sz="2800" i="1" dirty="0" smtClean="0">
                <a:latin typeface="+mn-lt"/>
              </a:rPr>
              <a:t>prevention is best </a:t>
            </a:r>
            <a:r>
              <a:rPr lang="en-GB" sz="2800" dirty="0" smtClean="0">
                <a:latin typeface="+mn-lt"/>
              </a:rPr>
              <a:t>defined in the context of </a:t>
            </a:r>
            <a:r>
              <a:rPr lang="en-GB" sz="2800" i="1" dirty="0" smtClean="0">
                <a:latin typeface="+mn-lt"/>
              </a:rPr>
              <a:t>levels of prevention; primary, secondary, </a:t>
            </a:r>
            <a:r>
              <a:rPr lang="en-GB" sz="2800" dirty="0" smtClean="0">
                <a:latin typeface="+mn-lt"/>
              </a:rPr>
              <a:t>and tertiary prevention.	</a:t>
            </a:r>
          </a:p>
          <a:p>
            <a:pPr eaLnBrk="1" hangingPunct="1">
              <a:defRPr/>
            </a:pPr>
            <a:r>
              <a:rPr lang="en-GB" sz="2800" dirty="0" smtClean="0">
                <a:latin typeface="+mn-lt"/>
              </a:rPr>
              <a:t>				(Oxford Dictionary 2008)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59113" y="334963"/>
            <a:ext cx="26654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600" b="1">
                <a:solidFill>
                  <a:schemeClr val="bg2"/>
                </a:solidFill>
              </a:rPr>
              <a:t>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95288" y="1127125"/>
            <a:ext cx="82296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tx1"/>
                </a:solidFill>
              </a:rPr>
              <a:t>Surveillance</a:t>
            </a:r>
            <a:r>
              <a:rPr lang="en-US" sz="2800" smtClean="0">
                <a:solidFill>
                  <a:schemeClr val="tx1"/>
                </a:solidFill>
              </a:rPr>
              <a:t> means close medical supervision of the contacts, </a:t>
            </a:r>
            <a:r>
              <a:rPr lang="en-US" sz="2800" u="sng" smtClean="0">
                <a:solidFill>
                  <a:schemeClr val="tx1"/>
                </a:solidFill>
              </a:rPr>
              <a:t>without</a:t>
            </a:r>
            <a:r>
              <a:rPr lang="en-US" sz="2800" smtClean="0">
                <a:solidFill>
                  <a:schemeClr val="tx1"/>
                </a:solidFill>
              </a:rPr>
              <a:t> restricting their movement, for the purpose of early detection of the disease in question. 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chemeClr val="tx1"/>
                </a:solidFill>
              </a:rPr>
              <a:t>Surveillance should be done </a:t>
            </a:r>
            <a:r>
              <a:rPr lang="en-US" sz="2800" smtClean="0"/>
              <a:t>for duration of the longest “incubation period” of the disease counted from date of last exposure.</a:t>
            </a:r>
            <a:endParaRPr lang="en-GB" sz="28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C94365-691A-4A22-8FE2-B4EE7D9AB598}" type="slidenum">
              <a:rPr lang="en-US"/>
              <a:pPr/>
              <a:t>30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10425" cy="838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  <a:latin typeface="Arial" charset="0"/>
                <a:cs typeface="Arial" charset="0"/>
              </a:rPr>
              <a:t>Measures to Contacts/ susceptible Host</a:t>
            </a:r>
            <a:endParaRPr lang="en-GB" sz="2800" b="1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F4CFA1-DE41-421A-86D2-06434FC073DF}" type="slidenum">
              <a:rPr lang="ar-SA"/>
              <a:pPr/>
              <a:t>31</a:t>
            </a:fld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820150" cy="5040313"/>
          </a:xfrm>
        </p:spPr>
        <p:txBody>
          <a:bodyPr/>
          <a:lstStyle/>
          <a:p>
            <a:pPr eaLnBrk="1" hangingPunct="1"/>
            <a:r>
              <a:rPr lang="en-US" sz="2800" smtClean="0"/>
              <a:t>Quarantine means separation (with restriction of the movement) in a specific place (quarantine) of apparently well persons or animals who have been exposed (</a:t>
            </a:r>
            <a:r>
              <a:rPr lang="en-US" sz="2800" b="1" u="sng" smtClean="0"/>
              <a:t>contact</a:t>
            </a:r>
            <a:r>
              <a:rPr lang="en-US" sz="2800" smtClean="0"/>
              <a:t>) to a case of infectious disease.</a:t>
            </a:r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Quarantine is done for the duration of the longest “incubation period” of the disease counted from date of last exposure. It allows early detection of the disease among these individuals.</a:t>
            </a:r>
            <a:endParaRPr lang="en-GB" sz="2800" smtClean="0"/>
          </a:p>
          <a:p>
            <a:pPr eaLnBrk="1" hangingPunct="1"/>
            <a:r>
              <a:rPr lang="en-US" sz="2800" smtClean="0"/>
              <a:t>This measure is applied for contacts of</a:t>
            </a:r>
            <a:r>
              <a:rPr lang="en-US" sz="2800" i="1" smtClean="0"/>
              <a:t> pneumonic</a:t>
            </a:r>
            <a:r>
              <a:rPr lang="en-US" sz="2800" smtClean="0"/>
              <a:t> </a:t>
            </a:r>
            <a:r>
              <a:rPr lang="en-US" sz="2800" i="1" smtClean="0"/>
              <a:t>plague </a:t>
            </a:r>
            <a:r>
              <a:rPr lang="en-US" sz="2800" smtClean="0"/>
              <a:t>and</a:t>
            </a:r>
            <a:r>
              <a:rPr lang="en-US" sz="2800" i="1" smtClean="0"/>
              <a:t> pneumonic anthrax</a:t>
            </a:r>
            <a:r>
              <a:rPr lang="en-US" sz="2800" smtClean="0"/>
              <a:t>.</a:t>
            </a:r>
            <a:endParaRPr lang="en-GB" sz="280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188" y="404813"/>
            <a:ext cx="2620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solidFill>
                  <a:schemeClr val="bg2"/>
                </a:solidFill>
              </a:rPr>
              <a:t>Quarantine</a:t>
            </a:r>
            <a:endParaRPr lang="ar-SA" sz="3600" b="1">
              <a:solidFill>
                <a:schemeClr val="bg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0650"/>
            <a:ext cx="82296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Measures to improve the defense mechanism of the host by using: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smtClean="0">
                <a:latin typeface="Arial" charset="0"/>
                <a:cs typeface="Arial" charset="0"/>
              </a:rPr>
              <a:t>Chemoprophylaxis,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smtClean="0">
                <a:latin typeface="Arial" charset="0"/>
                <a:cs typeface="Arial" charset="0"/>
              </a:rPr>
              <a:t>Sero-prophylaxis,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smtClean="0">
                <a:latin typeface="Arial" charset="0"/>
                <a:cs typeface="Arial" charset="0"/>
              </a:rPr>
              <a:t>Immunization (next lecture).</a:t>
            </a:r>
          </a:p>
        </p:txBody>
      </p:sp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6D157E-7D3D-4B92-B811-85324AC2F945}" type="slidenum">
              <a:rPr lang="ar-SA"/>
              <a:pPr/>
              <a:t>32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848600" cy="785813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</a:pPr>
            <a:r>
              <a:rPr lang="en-US" sz="3200" b="1" smtClean="0">
                <a:solidFill>
                  <a:schemeClr val="bg2"/>
                </a:solidFill>
                <a:cs typeface="Arial" charset="0"/>
              </a:rPr>
              <a:t>Increasing resistance of susceptibles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2355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5E5B1F-E84D-4062-AB7A-15EBEE7782A3}" type="slidenum">
              <a:rPr lang="ar-SA"/>
              <a:pPr/>
              <a:t>33</a:t>
            </a:fld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5153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Low" eaLnBrk="1" hangingPunct="1">
              <a:lnSpc>
                <a:spcPct val="150000"/>
              </a:lnSpc>
              <a:buFontTx/>
              <a:buAutoNum type="alphaLcParenR"/>
              <a:defRPr/>
            </a:pPr>
            <a:r>
              <a:rPr lang="en-US" sz="2800" b="1" dirty="0">
                <a:solidFill>
                  <a:srgbClr val="FFC000"/>
                </a:solidFill>
                <a:latin typeface="+mn-lt"/>
              </a:rPr>
              <a:t>Chemoprophylaxis</a:t>
            </a:r>
            <a:r>
              <a:rPr lang="en-US" sz="2800" dirty="0">
                <a:solidFill>
                  <a:srgbClr val="FFC000"/>
                </a:solidFill>
                <a:latin typeface="+mn-lt"/>
              </a:rPr>
              <a:t>: </a:t>
            </a:r>
            <a:r>
              <a:rPr lang="en-US" sz="2800" dirty="0">
                <a:latin typeface="+mn-lt"/>
              </a:rPr>
              <a:t>The administration of a chemical, including antimicrobials, to prevent the development of an infection (if given before exposure)</a:t>
            </a:r>
          </a:p>
          <a:p>
            <a:pPr marL="457200" indent="-457200" algn="justLow" eaLnBrk="1" hangingPunct="1"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 or to slow progression of the disease to active  clinically manifest disease (if given after exposure).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848600" cy="785813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</a:pPr>
            <a:r>
              <a:rPr lang="en-US" sz="3200" b="1" smtClean="0">
                <a:solidFill>
                  <a:schemeClr val="bg2"/>
                </a:solidFill>
                <a:cs typeface="Arial" charset="0"/>
              </a:rPr>
              <a:t>Increasing resistance of susceptibles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2457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5260EC-769A-4088-8F0F-5DD3AFA32176}" type="slidenum">
              <a:rPr lang="ar-SA"/>
              <a:pPr/>
              <a:t>34</a:t>
            </a:fld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950" y="1143000"/>
            <a:ext cx="8839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Low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C000"/>
                </a:solidFill>
                <a:latin typeface="+mn-lt"/>
              </a:rPr>
              <a:t>Chemoprophylaxis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dirty="0">
                <a:latin typeface="+mn-lt"/>
              </a:rPr>
              <a:t>is used for travelers to endemic areas, occupationally exposed persons (e.g. Health Care Workers) and for contacts in closed communities as in camps, schools and institutions. </a:t>
            </a:r>
          </a:p>
          <a:p>
            <a:pPr marL="457200" indent="-457200" algn="justLow" eaLnBrk="1" hangingPunct="1"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Examples:</a:t>
            </a:r>
          </a:p>
          <a:p>
            <a:pPr marL="457200" indent="-457200" algn="justLow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>
                <a:latin typeface="+mn-lt"/>
              </a:rPr>
              <a:t>Isoniazid</a:t>
            </a:r>
            <a:r>
              <a:rPr lang="en-US" sz="2800" dirty="0">
                <a:latin typeface="+mn-lt"/>
              </a:rPr>
              <a:t> (INH) for contacts of </a:t>
            </a:r>
            <a:r>
              <a:rPr lang="en-US" sz="2800" dirty="0" err="1">
                <a:latin typeface="+mn-lt"/>
              </a:rPr>
              <a:t>tuberculous</a:t>
            </a:r>
            <a:r>
              <a:rPr lang="en-US" sz="2800" dirty="0">
                <a:latin typeface="+mn-lt"/>
              </a:rPr>
              <a:t> cases.</a:t>
            </a:r>
          </a:p>
          <a:p>
            <a:pPr marL="457200" indent="-457200" algn="justLow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>
                <a:latin typeface="+mn-lt"/>
              </a:rPr>
              <a:t>Rifampicin</a:t>
            </a:r>
            <a:r>
              <a:rPr lang="en-US" sz="2800" dirty="0">
                <a:latin typeface="+mn-lt"/>
              </a:rPr>
              <a:t> for contacts of </a:t>
            </a:r>
            <a:r>
              <a:rPr lang="en-US" sz="2800" dirty="0" err="1">
                <a:latin typeface="+mn-lt"/>
              </a:rPr>
              <a:t>meningeococcal</a:t>
            </a:r>
            <a:r>
              <a:rPr lang="en-US" sz="2800" dirty="0">
                <a:latin typeface="+mn-lt"/>
              </a:rPr>
              <a:t> meningitis.</a:t>
            </a:r>
          </a:p>
          <a:p>
            <a:pPr marL="457200" indent="-457200" algn="justLow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>
                <a:latin typeface="+mn-lt"/>
              </a:rPr>
              <a:t>Chloroquine</a:t>
            </a:r>
            <a:r>
              <a:rPr lang="en-US" sz="2800" dirty="0">
                <a:latin typeface="+mn-lt"/>
              </a:rPr>
              <a:t> for travelers to malaria areas.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848600" cy="785813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</a:pPr>
            <a:r>
              <a:rPr lang="en-US" sz="3200" b="1" smtClean="0">
                <a:solidFill>
                  <a:schemeClr val="bg2"/>
                </a:solidFill>
                <a:cs typeface="Arial" charset="0"/>
              </a:rPr>
              <a:t>Increasing resistance of susceptibles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2560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AD3CAD-D446-4B5E-9072-0A95E827BD7D}" type="slidenum">
              <a:rPr lang="ar-SA"/>
              <a:pPr/>
              <a:t>35</a:t>
            </a:fld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4439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Low" eaLnBrk="1" hangingPunct="1">
              <a:defRPr/>
            </a:pPr>
            <a:r>
              <a:rPr lang="en-US" sz="2800" dirty="0">
                <a:solidFill>
                  <a:srgbClr val="FFC000"/>
                </a:solidFill>
                <a:latin typeface="+mn-lt"/>
              </a:rPr>
              <a:t>b) </a:t>
            </a:r>
            <a:r>
              <a:rPr lang="en-US" sz="2800" b="1" dirty="0" err="1">
                <a:solidFill>
                  <a:srgbClr val="FFC000"/>
                </a:solidFill>
                <a:latin typeface="+mn-lt"/>
              </a:rPr>
              <a:t>Sero</a:t>
            </a:r>
            <a:r>
              <a:rPr lang="en-US" sz="2800" b="1" dirty="0">
                <a:solidFill>
                  <a:srgbClr val="FFC000"/>
                </a:solidFill>
                <a:latin typeface="+mn-lt"/>
              </a:rPr>
              <a:t>-prophylaxis</a:t>
            </a:r>
            <a:r>
              <a:rPr lang="en-US" sz="2800" dirty="0">
                <a:latin typeface="+mn-lt"/>
              </a:rPr>
              <a:t>: prophylaxis using ready-made antibodies also known as passive immunization </a:t>
            </a:r>
          </a:p>
          <a:p>
            <a:pPr marL="457200" indent="-457200" algn="justLow" eaLnBrk="1" hangingPunct="1">
              <a:defRPr/>
            </a:pPr>
            <a:r>
              <a:rPr lang="en-US" sz="2800" dirty="0">
                <a:latin typeface="+mn-lt"/>
              </a:rPr>
              <a:t>(e.g. measles immunoglobulin and tetanus anti </a:t>
            </a:r>
            <a:r>
              <a:rPr lang="en-US" sz="2800" dirty="0" err="1">
                <a:latin typeface="+mn-lt"/>
              </a:rPr>
              <a:t>tetanic</a:t>
            </a:r>
            <a:r>
              <a:rPr lang="en-US" sz="2800" dirty="0">
                <a:latin typeface="+mn-lt"/>
              </a:rPr>
              <a:t> serum (ATS)</a:t>
            </a:r>
          </a:p>
          <a:p>
            <a:pPr marL="457200" indent="-457200" algn="justLow" eaLnBrk="1" hangingPunct="1">
              <a:defRPr/>
            </a:pPr>
            <a:endParaRPr lang="en-US" sz="2800" dirty="0">
              <a:latin typeface="+mn-lt"/>
            </a:endParaRPr>
          </a:p>
          <a:p>
            <a:pPr marL="457200" indent="-457200" algn="justLow" eaLnBrk="1" hangingPunct="1">
              <a:defRPr/>
            </a:pPr>
            <a:r>
              <a:rPr lang="en-US" sz="2800" dirty="0">
                <a:latin typeface="+mn-lt"/>
              </a:rPr>
              <a:t>In case of measles, if it is given within the first three days of the incubation period, it prevents the attack and gives immunity for 4-5 weeks.</a:t>
            </a:r>
          </a:p>
          <a:p>
            <a:pPr marL="457200" indent="-457200" algn="justLow" eaLnBrk="1" hangingPunct="1">
              <a:defRPr/>
            </a:pPr>
            <a:r>
              <a:rPr lang="en-US" sz="2800" dirty="0">
                <a:latin typeface="+mn-lt"/>
              </a:rPr>
              <a:t>If administered from the 4th to the 10th day of IP, the subject gets a modified attack and permanent immunity.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848600" cy="785813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</a:pPr>
            <a:r>
              <a:rPr lang="en-US" sz="3200" b="1" smtClean="0">
                <a:solidFill>
                  <a:schemeClr val="bg2"/>
                </a:solidFill>
                <a:cs typeface="Arial" charset="0"/>
              </a:rPr>
              <a:t>Increasing resistance of susceptibles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52400"/>
            <a:ext cx="8434388" cy="8382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</a:pPr>
            <a:r>
              <a:rPr lang="en-US" sz="3200" b="1" smtClean="0">
                <a:solidFill>
                  <a:schemeClr val="bg2"/>
                </a:solidFill>
                <a:cs typeface="Arial" charset="0"/>
              </a:rPr>
              <a:t>Increasing resistance of susceptibles</a:t>
            </a:r>
          </a:p>
        </p:txBody>
      </p:sp>
      <p:sp>
        <p:nvSpPr>
          <p:cNvPr id="40962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2662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3DEFBE-947F-47B7-B018-93BA6F7F29F3}" type="slidenum">
              <a:rPr lang="ar-SA"/>
              <a:pPr/>
              <a:t>36</a:t>
            </a:fld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4439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Low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C000"/>
                </a:solidFill>
                <a:latin typeface="+mn-lt"/>
              </a:rPr>
              <a:t> c) Vaccination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(Active immunization):</a:t>
            </a:r>
          </a:p>
          <a:p>
            <a:pPr marL="457200" indent="-457200" algn="justLow" eaLnBrk="1" hangingPunct="1"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Protection of susceptible host from communicable diseases by the administration of a modified living infectious agent, killed organism, or inactive agent or part of the agent.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8"/>
          <p:cNvSpPr>
            <a:spLocks noGrp="1"/>
          </p:cNvSpPr>
          <p:nvPr>
            <p:ph type="title"/>
          </p:nvPr>
        </p:nvSpPr>
        <p:spPr>
          <a:xfrm>
            <a:off x="71438" y="152400"/>
            <a:ext cx="8532812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bg2"/>
                </a:solidFill>
              </a:rPr>
              <a:t>Measures towards the environment</a:t>
            </a:r>
            <a:endParaRPr lang="en-GB" sz="3600" b="1" smtClean="0">
              <a:solidFill>
                <a:schemeClr val="bg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2765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A63EEC-0A1D-4F6C-85FA-80D58EDD7003}" type="slidenum">
              <a:rPr lang="ar-SA"/>
              <a:pPr/>
              <a:t>37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0825" y="1257300"/>
            <a:ext cx="8677275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Reduction of overcrowding (better housing conditions, proper ventilation)</a:t>
            </a:r>
          </a:p>
          <a:p>
            <a:pPr algn="justLow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Personal hygiene (cleanliness, hand washing, regular bathing)</a:t>
            </a:r>
          </a:p>
          <a:p>
            <a:pPr algn="justLow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Environmental sanitation: (e.g. sanitary sewage disposal, sanitary refuse disposal, safe water supply,…)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8"/>
          <p:cNvSpPr>
            <a:spLocks noGrp="1"/>
          </p:cNvSpPr>
          <p:nvPr>
            <p:ph type="title"/>
          </p:nvPr>
        </p:nvSpPr>
        <p:spPr>
          <a:xfrm>
            <a:off x="71438" y="152400"/>
            <a:ext cx="8532812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bg2"/>
                </a:solidFill>
              </a:rPr>
              <a:t>Measures towards the environment</a:t>
            </a:r>
            <a:endParaRPr lang="en-GB" sz="3600" b="1" smtClean="0">
              <a:solidFill>
                <a:schemeClr val="bg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2867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3E7F6F-3AD0-4E91-A2F5-CF3B036C155C}" type="slidenum">
              <a:rPr lang="ar-SA"/>
              <a:pPr/>
              <a:t>38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0825" y="1258888"/>
            <a:ext cx="867727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Vector control (insecticides, indoor or aerial spraying, mosquito-nets,…..</a:t>
            </a:r>
          </a:p>
          <a:p>
            <a:pPr algn="justLow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National and international measures: which include different public health measures undertaken within and between countries in order to protect the individuals and communities from communicable diseases.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88" y="152400"/>
            <a:ext cx="6629400" cy="8382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 sz="2800" b="1" kern="10" dirty="0" smtClean="0">
                <a:ln w="127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</a:rPr>
              <a:t>Cycle of infection and</a:t>
            </a:r>
            <a:br>
              <a:rPr lang="en-GB" sz="2800" b="1" kern="10" dirty="0" smtClean="0">
                <a:ln w="127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</a:rPr>
            </a:br>
            <a:r>
              <a:rPr lang="en-GB" sz="2800" b="1" kern="10" dirty="0" smtClean="0">
                <a:ln w="127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</a:rPr>
              <a:t> interventions applied at each link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3568" y="126876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5685AE-371D-4EF4-8804-3E17D12C4B5F}" type="slidenum">
              <a:rPr lang="en-US"/>
              <a:pPr/>
              <a:t>39</a:t>
            </a:fld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300788" y="1196975"/>
            <a:ext cx="2681287" cy="17113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</a:t>
            </a:r>
            <a:r>
              <a:rPr lang="en-US" altLang="zh-CN" sz="2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Isolation  of  cases</a:t>
            </a:r>
          </a:p>
          <a:p>
            <a:pPr eaLnBrk="1" hangingPunct="1">
              <a:defRPr/>
            </a:pPr>
            <a:r>
              <a:rPr lang="en-US" altLang="zh-CN" sz="2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-Treatment</a:t>
            </a:r>
          </a:p>
          <a:p>
            <a:pPr eaLnBrk="1" hangingPunct="1">
              <a:defRPr/>
            </a:pPr>
            <a:r>
              <a:rPr lang="en-US" altLang="zh-CN" sz="2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</a:t>
            </a:r>
            <a:r>
              <a:rPr lang="en-US" altLang="zh-CN" sz="2000" kern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Disinfection </a:t>
            </a:r>
          </a:p>
          <a:p>
            <a:pPr eaLnBrk="1" hangingPunct="1">
              <a:defRPr/>
            </a:pPr>
            <a:r>
              <a:rPr lang="en-US" altLang="zh-CN" sz="2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-Control of carriers </a:t>
            </a:r>
          </a:p>
          <a:p>
            <a:pPr eaLnBrk="1" hangingPunct="1">
              <a:defRPr/>
            </a:pPr>
            <a:r>
              <a:rPr lang="en-US" altLang="zh-CN" sz="2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-Control of animals</a:t>
            </a:r>
            <a:endParaRPr lang="en-US" sz="200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29703" name="Rectangle 14"/>
          <p:cNvSpPr>
            <a:spLocks noChangeArrowheads="1"/>
          </p:cNvSpPr>
          <p:nvPr/>
        </p:nvSpPr>
        <p:spPr bwMode="auto">
          <a:xfrm>
            <a:off x="5508625" y="5202238"/>
            <a:ext cx="3482975" cy="1322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1" hangingPunct="1"/>
            <a:r>
              <a:rPr lang="en-US" sz="2000"/>
              <a:t>-Prevention of overcrowding</a:t>
            </a:r>
          </a:p>
          <a:p>
            <a:pPr algn="justLow" eaLnBrk="1" hangingPunct="1"/>
            <a:r>
              <a:rPr lang="en-US" sz="2000"/>
              <a:t>-Personal hygiene</a:t>
            </a:r>
          </a:p>
          <a:p>
            <a:pPr algn="justLow" eaLnBrk="1" hangingPunct="1"/>
            <a:r>
              <a:rPr lang="en-US" sz="2000"/>
              <a:t>-Vector control</a:t>
            </a:r>
          </a:p>
          <a:p>
            <a:pPr algn="justLow" eaLnBrk="1" hangingPunct="1"/>
            <a:r>
              <a:rPr lang="ar-EG" sz="2000"/>
              <a:t>-</a:t>
            </a:r>
            <a:r>
              <a:rPr lang="en-US" sz="2000"/>
              <a:t>Environmental sanitation</a:t>
            </a:r>
            <a:endParaRPr lang="ar-EG" sz="20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50825" y="1196975"/>
            <a:ext cx="2952750" cy="12239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zh-CN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-Surveillance/quarantine </a:t>
            </a:r>
          </a:p>
          <a:p>
            <a:pPr eaLnBrk="1" hangingPunct="1">
              <a:defRPr/>
            </a:pPr>
            <a:r>
              <a:rPr lang="en-US" altLang="zh-CN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-Chemoprophylaxis</a:t>
            </a:r>
          </a:p>
          <a:p>
            <a:pPr eaLnBrk="1" hangingPunct="1">
              <a:buFontTx/>
              <a:buChar char="-"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-prophylaxis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zh-CN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Vaccination</a:t>
            </a:r>
          </a:p>
          <a:p>
            <a:pPr eaLnBrk="1" hangingPunct="1">
              <a:buFontTx/>
              <a:buChar char="-"/>
              <a:defRPr/>
            </a:pPr>
            <a:endParaRPr lang="en-US" altLang="zh-CN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4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/>
              <a:t>CONTROL: Disease </a:t>
            </a:r>
            <a:r>
              <a:rPr lang="en-US" sz="2800" u="sng" dirty="0" smtClean="0"/>
              <a:t>incidence</a:t>
            </a:r>
            <a:r>
              <a:rPr lang="en-US" sz="2800" dirty="0" smtClean="0"/>
              <a:t> is reduced to a minimal level, acceptable at the level of country/region, at which the disease is no longer considered  a public health problem, while infection may still occur.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>
                <a:solidFill>
                  <a:schemeClr val="bg2"/>
                </a:solidFill>
              </a:rPr>
              <a:t>Control </a:t>
            </a:r>
            <a:r>
              <a:rPr lang="en-US" sz="3600" b="1" dirty="0" smtClean="0">
                <a:solidFill>
                  <a:schemeClr val="bg2"/>
                </a:solidFill>
              </a:rPr>
              <a:t>of </a:t>
            </a:r>
            <a:r>
              <a:rPr lang="en-US" sz="3600" b="1" dirty="0">
                <a:solidFill>
                  <a:schemeClr val="bg2"/>
                </a:solidFill>
              </a:rPr>
              <a:t>disease</a:t>
            </a:r>
            <a:endParaRPr lang="en-GB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887FB-1FF4-4EDE-8511-E1E4EDEE07F3}" type="slidenum">
              <a:rPr lang="ar-SA"/>
              <a:pPr/>
              <a:t>40</a:t>
            </a:fld>
            <a:endParaRPr 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42875" y="1255713"/>
            <a:ext cx="8763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The choice of the control measure is disease dependent.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latin typeface="+mn-lt"/>
              </a:rPr>
              <a:t>It depends upon the knowledge of: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2800" dirty="0">
                <a:latin typeface="+mn-lt"/>
              </a:rPr>
              <a:t> Natural history, causation and dynamics of disease transmission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2800" dirty="0">
                <a:latin typeface="+mn-lt"/>
              </a:rPr>
              <a:t> identification of risk factors and high risk groups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2800" dirty="0">
                <a:latin typeface="+mn-lt"/>
              </a:rPr>
              <a:t> availability of tools of intervention (vaccine  chemoprophylaxis or treatment,..)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47638" y="115888"/>
            <a:ext cx="8496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GB" sz="2800" b="1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50" y="98425"/>
            <a:ext cx="792003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2"/>
                </a:solidFill>
                <a:latin typeface="+mj-lt"/>
              </a:rPr>
              <a:t>Choice of appropriate prevention &amp; control measures </a:t>
            </a:r>
            <a:endParaRPr lang="en-GB" sz="32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195388"/>
            <a:ext cx="7924800" cy="45196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• Primary prevention =&gt; pre-event phase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• Secondary prevention =&gt; event phase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• Tertiary prevention =&gt; post-event phase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800" i="1" smtClean="0">
                <a:latin typeface="Arial" charset="0"/>
                <a:cs typeface="Arial" charset="0"/>
              </a:rPr>
              <a:t>Health Promotion (1ry prevention)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800" i="1" smtClean="0">
                <a:latin typeface="Arial" charset="0"/>
                <a:cs typeface="Arial" charset="0"/>
              </a:rPr>
              <a:t>Early detection &amp; care (2ry prevention)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800" i="1" smtClean="0">
                <a:latin typeface="Arial" charset="0"/>
                <a:cs typeface="Arial" charset="0"/>
              </a:rPr>
              <a:t>Rehabilitation (3ry prevention)</a:t>
            </a:r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AAD1F5-0E73-4C8C-8CAB-A6544BC15DC0}" type="slidenum">
              <a:rPr lang="ar-SA"/>
              <a:pPr/>
              <a:t>41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339975" y="404813"/>
            <a:ext cx="41910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200" b="1">
                <a:solidFill>
                  <a:schemeClr val="bg2"/>
                </a:solidFill>
              </a:rPr>
              <a:t>Levels of Prevention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381000" y="20447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09550" y="2466975"/>
            <a:ext cx="1543050" cy="646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B0F0"/>
                </a:solidFill>
              </a:rPr>
              <a:t>Susceptible </a:t>
            </a:r>
            <a:r>
              <a:rPr lang="en-US" b="1"/>
              <a:t>Host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114550" y="2424113"/>
            <a:ext cx="146685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B0F0"/>
                </a:solidFill>
              </a:rPr>
              <a:t>Subclinical </a:t>
            </a:r>
            <a:r>
              <a:rPr lang="en-US" sz="1600" b="1"/>
              <a:t>Disease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356100" y="2422525"/>
            <a:ext cx="1639888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B0F0"/>
                </a:solidFill>
              </a:rPr>
              <a:t>Clinical</a:t>
            </a:r>
            <a:r>
              <a:rPr lang="en-US" sz="2000" b="1"/>
              <a:t> Disease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340475" y="2422525"/>
            <a:ext cx="2519363" cy="2092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B0F0"/>
                </a:solidFill>
              </a:rPr>
              <a:t>Outcome: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Stage of Recovery, Complications, Disability, or Death</a:t>
            </a: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1066800" y="2438400"/>
            <a:ext cx="1828800" cy="1925638"/>
            <a:chOff x="600" y="837"/>
            <a:chExt cx="1152" cy="1606"/>
          </a:xfrm>
        </p:grpSpPr>
        <p:sp>
          <p:nvSpPr>
            <p:cNvPr id="32802" name="Text Box 8"/>
            <p:cNvSpPr txBox="1">
              <a:spLocks noChangeArrowheads="1"/>
            </p:cNvSpPr>
            <p:nvPr/>
          </p:nvSpPr>
          <p:spPr bwMode="auto">
            <a:xfrm>
              <a:off x="600" y="1904"/>
              <a:ext cx="1152" cy="53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Point of </a:t>
              </a:r>
              <a:r>
                <a:rPr lang="en-US" b="1">
                  <a:solidFill>
                    <a:srgbClr val="00B0F0"/>
                  </a:solidFill>
                </a:rPr>
                <a:t>Exposure</a:t>
              </a:r>
            </a:p>
          </p:txBody>
        </p:sp>
        <p:sp>
          <p:nvSpPr>
            <p:cNvPr id="32803" name="Line 9"/>
            <p:cNvSpPr>
              <a:spLocks noChangeShapeType="1"/>
            </p:cNvSpPr>
            <p:nvPr/>
          </p:nvSpPr>
          <p:spPr bwMode="auto">
            <a:xfrm flipV="1">
              <a:off x="1176" y="837"/>
              <a:ext cx="0" cy="1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6" name="Line 12"/>
          <p:cNvSpPr>
            <a:spLocks noChangeShapeType="1"/>
          </p:cNvSpPr>
          <p:nvPr/>
        </p:nvSpPr>
        <p:spPr bwMode="auto">
          <a:xfrm flipH="1" flipV="1">
            <a:off x="3311525" y="2997200"/>
            <a:ext cx="23813" cy="2174875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3729038" y="3062288"/>
            <a:ext cx="1666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ar-EG"/>
          </a:p>
        </p:txBody>
      </p:sp>
      <p:grpSp>
        <p:nvGrpSpPr>
          <p:cNvPr id="32778" name="Group 14"/>
          <p:cNvGrpSpPr>
            <a:grpSpLocks/>
          </p:cNvGrpSpPr>
          <p:nvPr/>
        </p:nvGrpSpPr>
        <p:grpSpPr bwMode="auto">
          <a:xfrm>
            <a:off x="3744913" y="2362200"/>
            <a:ext cx="1403350" cy="3122613"/>
            <a:chOff x="2315" y="762"/>
            <a:chExt cx="885" cy="1967"/>
          </a:xfrm>
        </p:grpSpPr>
        <p:sp>
          <p:nvSpPr>
            <p:cNvPr id="32800" name="Text Box 15"/>
            <p:cNvSpPr txBox="1">
              <a:spLocks noChangeArrowheads="1"/>
            </p:cNvSpPr>
            <p:nvPr/>
          </p:nvSpPr>
          <p:spPr bwMode="auto">
            <a:xfrm>
              <a:off x="2315" y="2322"/>
              <a:ext cx="885" cy="4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B0F0"/>
                  </a:solidFill>
                </a:rPr>
                <a:t>Onset</a:t>
              </a:r>
              <a:r>
                <a:rPr lang="en-US" b="1"/>
                <a:t> of symptoms</a:t>
              </a:r>
            </a:p>
          </p:txBody>
        </p:sp>
        <p:sp>
          <p:nvSpPr>
            <p:cNvPr id="32801" name="Line 16"/>
            <p:cNvSpPr>
              <a:spLocks noChangeShapeType="1"/>
            </p:cNvSpPr>
            <p:nvPr/>
          </p:nvSpPr>
          <p:spPr bwMode="auto">
            <a:xfrm flipV="1">
              <a:off x="2382" y="762"/>
              <a:ext cx="0" cy="15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9" name="Text Box 17"/>
          <p:cNvSpPr txBox="1">
            <a:spLocks noChangeArrowheads="1"/>
          </p:cNvSpPr>
          <p:nvPr/>
        </p:nvSpPr>
        <p:spPr bwMode="auto">
          <a:xfrm>
            <a:off x="4124325" y="2627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ar-EG"/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3963988" y="3406775"/>
            <a:ext cx="1400175" cy="646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B0F0"/>
                </a:solidFill>
              </a:rPr>
              <a:t>Diagnosis</a:t>
            </a:r>
            <a:r>
              <a:rPr lang="en-US" b="1"/>
              <a:t> sought</a:t>
            </a:r>
          </a:p>
        </p:txBody>
      </p:sp>
      <p:sp>
        <p:nvSpPr>
          <p:cNvPr id="32781" name="Line 19"/>
          <p:cNvSpPr>
            <a:spLocks noChangeShapeType="1"/>
          </p:cNvSpPr>
          <p:nvPr/>
        </p:nvSpPr>
        <p:spPr bwMode="auto">
          <a:xfrm flipV="1">
            <a:off x="4105275" y="2209800"/>
            <a:ext cx="0" cy="1209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2"/>
                </a:solidFill>
                <a:latin typeface="Arial" charset="0"/>
                <a:cs typeface="Arial" charset="0"/>
              </a:rPr>
              <a:t>Natural History of Disease</a:t>
            </a:r>
            <a:endParaRPr lang="en-US" sz="360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2783" name="Line 21"/>
          <p:cNvSpPr>
            <a:spLocks noChangeShapeType="1"/>
          </p:cNvSpPr>
          <p:nvPr/>
        </p:nvSpPr>
        <p:spPr bwMode="auto">
          <a:xfrm>
            <a:off x="381000" y="19050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22"/>
          <p:cNvSpPr>
            <a:spLocks noChangeShapeType="1"/>
          </p:cNvSpPr>
          <p:nvPr/>
        </p:nvSpPr>
        <p:spPr bwMode="auto">
          <a:xfrm>
            <a:off x="8763000" y="19050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23"/>
          <p:cNvSpPr>
            <a:spLocks noChangeShapeType="1"/>
          </p:cNvSpPr>
          <p:nvPr/>
        </p:nvSpPr>
        <p:spPr bwMode="auto">
          <a:xfrm>
            <a:off x="1981200" y="20574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24"/>
          <p:cNvSpPr>
            <a:spLocks noChangeShapeType="1"/>
          </p:cNvSpPr>
          <p:nvPr/>
        </p:nvSpPr>
        <p:spPr bwMode="auto">
          <a:xfrm>
            <a:off x="3810000" y="20574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25"/>
          <p:cNvSpPr>
            <a:spLocks noChangeShapeType="1"/>
          </p:cNvSpPr>
          <p:nvPr/>
        </p:nvSpPr>
        <p:spPr bwMode="auto">
          <a:xfrm>
            <a:off x="6172200" y="20574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788" name="AutoShape 26"/>
          <p:cNvCxnSpPr>
            <a:cxnSpLocks noChangeShapeType="1"/>
          </p:cNvCxnSpPr>
          <p:nvPr/>
        </p:nvCxnSpPr>
        <p:spPr bwMode="auto">
          <a:xfrm>
            <a:off x="2971800" y="1600200"/>
            <a:ext cx="838200" cy="1588"/>
          </a:xfrm>
          <a:prstGeom prst="straightConnector1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</p:spPr>
      </p:cxnSp>
      <p:sp>
        <p:nvSpPr>
          <p:cNvPr id="32789" name="Line 27"/>
          <p:cNvSpPr>
            <a:spLocks noChangeShapeType="1"/>
          </p:cNvSpPr>
          <p:nvPr/>
        </p:nvSpPr>
        <p:spPr bwMode="auto">
          <a:xfrm flipV="1">
            <a:off x="3124200" y="1752600"/>
            <a:ext cx="0" cy="533400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Text Box 28"/>
          <p:cNvSpPr txBox="1">
            <a:spLocks noChangeArrowheads="1"/>
          </p:cNvSpPr>
          <p:nvPr/>
        </p:nvSpPr>
        <p:spPr bwMode="auto">
          <a:xfrm>
            <a:off x="2895600" y="1143000"/>
            <a:ext cx="3887788" cy="4000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Detectable subclinical disease</a:t>
            </a:r>
          </a:p>
        </p:txBody>
      </p:sp>
      <p:sp>
        <p:nvSpPr>
          <p:cNvPr id="32791" name="Line 29"/>
          <p:cNvSpPr>
            <a:spLocks noChangeShapeType="1"/>
          </p:cNvSpPr>
          <p:nvPr/>
        </p:nvSpPr>
        <p:spPr bwMode="auto">
          <a:xfrm>
            <a:off x="2971800" y="1524000"/>
            <a:ext cx="0" cy="1524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Line 30"/>
          <p:cNvSpPr>
            <a:spLocks noChangeShapeType="1"/>
          </p:cNvSpPr>
          <p:nvPr/>
        </p:nvSpPr>
        <p:spPr bwMode="auto">
          <a:xfrm>
            <a:off x="3810000" y="1524000"/>
            <a:ext cx="0" cy="1524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Date Placeholder 3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32794" name="Slide Number Placeholder 3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325438-9C03-441F-9CF7-63011729C616}" type="slidenum">
              <a:rPr lang="en-US"/>
              <a:pPr/>
              <a:t>42</a:t>
            </a:fld>
            <a:endParaRPr 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19063" y="4799013"/>
            <a:ext cx="1500187" cy="64611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Primary Prevention</a:t>
            </a:r>
          </a:p>
        </p:txBody>
      </p:sp>
      <p:sp>
        <p:nvSpPr>
          <p:cNvPr id="32796" name="Line 12"/>
          <p:cNvSpPr>
            <a:spLocks noChangeShapeType="1"/>
          </p:cNvSpPr>
          <p:nvPr/>
        </p:nvSpPr>
        <p:spPr bwMode="auto">
          <a:xfrm flipH="1" flipV="1">
            <a:off x="588963" y="3141663"/>
            <a:ext cx="22225" cy="1616075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280025" y="4652963"/>
            <a:ext cx="1524000" cy="64611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Tertiary Prevention</a:t>
            </a:r>
          </a:p>
        </p:txBody>
      </p:sp>
      <p:sp>
        <p:nvSpPr>
          <p:cNvPr id="32798" name="Line 12"/>
          <p:cNvSpPr>
            <a:spLocks noChangeShapeType="1"/>
          </p:cNvSpPr>
          <p:nvPr/>
        </p:nvSpPr>
        <p:spPr bwMode="auto">
          <a:xfrm flipV="1">
            <a:off x="5651500" y="3252788"/>
            <a:ext cx="23813" cy="1328737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124075" y="5157788"/>
            <a:ext cx="1524000" cy="12001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Secondary </a:t>
            </a:r>
          </a:p>
          <a:p>
            <a:pPr algn="ctr" rtl="1" eaLnBrk="1" hangingPunct="1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Prevention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C000"/>
                </a:solidFill>
              </a:rPr>
              <a:t>(Screening)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7904EB-A7AC-46B0-B586-F44FD2CB5996}" type="slidenum">
              <a:rPr lang="ar-SA"/>
              <a:pPr/>
              <a:t>43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8625" y="1143000"/>
            <a:ext cx="8229600" cy="485775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Actions taken </a:t>
            </a:r>
            <a:r>
              <a:rPr lang="en-US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prior to the onset</a:t>
            </a:r>
            <a:r>
              <a:rPr lang="en-US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 of the disease</a:t>
            </a:r>
            <a:r>
              <a:rPr lang="en-US" sz="2800" smtClean="0">
                <a:latin typeface="Arial" charset="0"/>
                <a:cs typeface="Arial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which aim to remove the possibility that a disease will ever occur” </a:t>
            </a:r>
            <a:r>
              <a:rPr lang="en-US" sz="2800" smtClean="0">
                <a:latin typeface="Arial" charset="0"/>
                <a:cs typeface="Arial" charset="0"/>
              </a:rPr>
              <a:t/>
            </a:r>
            <a:br>
              <a:rPr lang="en-US" sz="2800" smtClean="0">
                <a:latin typeface="Arial" charset="0"/>
                <a:cs typeface="Arial" charset="0"/>
              </a:rPr>
            </a:br>
            <a:r>
              <a:rPr lang="en-US" sz="2800" smtClean="0">
                <a:latin typeface="Arial" charset="0"/>
                <a:cs typeface="Arial" charset="0"/>
              </a:rPr>
              <a:t/>
            </a:r>
            <a:br>
              <a:rPr lang="en-US" sz="2800" smtClean="0">
                <a:latin typeface="Arial" charset="0"/>
                <a:cs typeface="Arial" charset="0"/>
              </a:rPr>
            </a:br>
            <a:r>
              <a:rPr lang="en-US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It</a:t>
            </a:r>
            <a:r>
              <a:rPr lang="en-US" sz="2800" smtClean="0">
                <a:latin typeface="Arial" charset="0"/>
                <a:cs typeface="Arial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limits the </a:t>
            </a:r>
            <a:r>
              <a:rPr lang="en-US" sz="2800" smtClean="0">
                <a:solidFill>
                  <a:srgbClr val="FFC000"/>
                </a:solidFill>
                <a:latin typeface="Arial" charset="0"/>
                <a:cs typeface="Arial" charset="0"/>
              </a:rPr>
              <a:t>incidence</a:t>
            </a:r>
            <a:r>
              <a:rPr lang="en-US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 of diseases by </a:t>
            </a:r>
            <a:r>
              <a:rPr lang="en-US" sz="2800" smtClean="0">
                <a:latin typeface="Arial" charset="0"/>
                <a:cs typeface="Arial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preventing healthy people from developing disease.</a:t>
            </a:r>
            <a:r>
              <a:rPr lang="en-US" sz="2800" smtClean="0">
                <a:latin typeface="Arial" charset="0"/>
                <a:cs typeface="Arial" charset="0"/>
              </a:rPr>
              <a:t/>
            </a:r>
            <a:br>
              <a:rPr lang="en-US" sz="2800" smtClean="0">
                <a:latin typeface="Arial" charset="0"/>
                <a:cs typeface="Arial" charset="0"/>
              </a:rPr>
            </a:br>
            <a:r>
              <a:rPr lang="en-US" sz="2800" smtClean="0">
                <a:latin typeface="Arial" charset="0"/>
                <a:cs typeface="Arial" charset="0"/>
              </a:rPr>
              <a:t/>
            </a:r>
            <a:br>
              <a:rPr lang="en-US" sz="2800" smtClean="0">
                <a:latin typeface="Arial" charset="0"/>
                <a:cs typeface="Arial" charset="0"/>
              </a:rPr>
            </a:br>
            <a: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Primary Prevention activities can be directed at </a:t>
            </a:r>
            <a:r>
              <a:rPr lang="en-US" sz="2800" u="sng" smtClean="0">
                <a:solidFill>
                  <a:schemeClr val="bg1"/>
                </a:solidFill>
                <a:latin typeface="Arial" charset="0"/>
                <a:cs typeface="Arial" charset="0"/>
              </a:rPr>
              <a:t>individuals</a:t>
            </a:r>
            <a: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 or at the </a:t>
            </a:r>
            <a:r>
              <a:rPr lang="en-US" sz="2800" u="sng" smtClean="0">
                <a:solidFill>
                  <a:schemeClr val="bg1"/>
                </a:solidFill>
                <a:latin typeface="Arial" charset="0"/>
                <a:cs typeface="Arial" charset="0"/>
              </a:rPr>
              <a:t>environment</a:t>
            </a:r>
            <a: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b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smtClean="0">
                <a:solidFill>
                  <a:srgbClr val="FF0066"/>
                </a:solidFill>
                <a:latin typeface="Arial" charset="0"/>
                <a:cs typeface="Arial" charset="0"/>
              </a:rPr>
              <a:t>	</a:t>
            </a:r>
            <a:endParaRPr lang="en-GB" sz="28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57188" y="500063"/>
            <a:ext cx="4179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bg2"/>
                </a:solidFill>
              </a:rPr>
              <a:t>I- Primary Prevention: </a:t>
            </a:r>
            <a:endParaRPr lang="en-US" sz="2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5DB173-2E8C-4112-8416-1AA2001CEBDF}" type="slidenum">
              <a:rPr lang="en-US"/>
              <a:pPr/>
              <a:t>44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313" y="1116013"/>
            <a:ext cx="8786812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dirty="0"/>
              <a:t>Measures to improve the general health of the </a:t>
            </a:r>
            <a:r>
              <a:rPr lang="en-US" sz="2400" u="sng" dirty="0"/>
              <a:t>individuals: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/>
              <a:t>Health education efforts are directed at encouraging people to develop good health habits (Adequate nutrition, exercise) and to adopt hygienic practices (hand washing,….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/>
              <a:t>Specific protective measures such as,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chemoprophylaxis,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-prophylaxis,</a:t>
            </a:r>
            <a:r>
              <a:rPr lang="en-US" sz="2400" dirty="0"/>
              <a:t> vaccination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500063" y="571500"/>
            <a:ext cx="3365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bg2"/>
                </a:solidFill>
              </a:rPr>
              <a:t>At individual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111250"/>
            <a:ext cx="77724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Environmental </a:t>
            </a:r>
            <a:r>
              <a:rPr lang="en-US" sz="2800" b="1" dirty="0">
                <a:solidFill>
                  <a:srgbClr val="FFC000"/>
                </a:solidFill>
              </a:rPr>
              <a:t>sanitation </a:t>
            </a:r>
            <a:r>
              <a:rPr lang="en-US" sz="2800" dirty="0" smtClean="0"/>
              <a:t>is used to provide an adequate sewage system, safe drinking water, clean air and proper ventilation.</a:t>
            </a:r>
            <a:endParaRPr lang="en-US" sz="2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2ED3A5-C5FF-46E7-9755-2A61D6A0AF59}" type="slidenum">
              <a:rPr lang="ar-SA"/>
              <a:pPr/>
              <a:t>45</a:t>
            </a:fld>
            <a:endParaRPr lang="en-US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428625" y="428625"/>
            <a:ext cx="417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bg2"/>
                </a:solidFill>
              </a:rPr>
              <a:t>At environmental level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1214438"/>
            <a:ext cx="8786812" cy="4714875"/>
          </a:xfrm>
        </p:spPr>
        <p:txBody>
          <a:bodyPr/>
          <a:lstStyle/>
          <a:p>
            <a:pPr algn="l" eaLnBrk="1" hangingPunct="1"/>
            <a:r>
              <a:rPr lang="en-US" altLang="zh-CN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  <a:t>It is the early detection and prompt treatment of a disease, thus hinder the progress of a disease and prevent complications. i.e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  <a:t>. intervention in </a:t>
            </a:r>
            <a:r>
              <a:rPr lang="en-US" sz="2400" smtClean="0">
                <a:solidFill>
                  <a:srgbClr val="FFC000"/>
                </a:solidFill>
                <a:latin typeface="Arial" charset="0"/>
                <a:ea typeface="SimSun" pitchFamily="2" charset="-122"/>
                <a:cs typeface="Arial" charset="0"/>
              </a:rPr>
              <a:t>early pathogenesis 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  <a:t>phase. </a:t>
            </a:r>
            <a:br>
              <a:rPr lang="en-US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</a:br>
            <a:r>
              <a:rPr lang="en-US" altLang="zh-CN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  <a:t/>
            </a:r>
            <a:br>
              <a:rPr lang="en-US" altLang="zh-CN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</a:br>
            <a:r>
              <a:rPr lang="en-US" altLang="zh-CN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  <a:t>Measures of secondary prevention include:</a:t>
            </a:r>
            <a:br>
              <a:rPr lang="en-US" altLang="zh-CN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</a:br>
            <a:r>
              <a:rPr lang="en-US" altLang="zh-CN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  <a:t>1. Screening programs are used to detect diseases at early preclinical stages, when effective therapy may either cure the disease or limit its progression</a:t>
            </a:r>
            <a:br>
              <a:rPr lang="en-US" altLang="zh-CN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</a:br>
            <a:r>
              <a:rPr lang="en-US" altLang="zh-CN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  <a:t/>
            </a:r>
            <a:br>
              <a:rPr lang="en-US" altLang="zh-CN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</a:br>
            <a:r>
              <a:rPr lang="en-US" altLang="zh-CN" sz="2400" smtClean="0">
                <a:solidFill>
                  <a:schemeClr val="tx1"/>
                </a:solidFill>
                <a:latin typeface="Arial" charset="0"/>
                <a:ea typeface="SimSun" pitchFamily="2" charset="-122"/>
                <a:cs typeface="Arial" charset="0"/>
              </a:rPr>
              <a:t>2. Primary medical care: through early case finding at PHCC. It is the predominant form of secondary prevention.</a:t>
            </a:r>
            <a:endParaRPr lang="en-GB" altLang="zh-CN" sz="2400" smtClean="0">
              <a:solidFill>
                <a:schemeClr val="tx1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D2C94F-E759-4C7E-9A91-49E46C302D4F}" type="slidenum">
              <a:rPr lang="ar-SA"/>
              <a:pPr/>
              <a:t>46</a:t>
            </a:fld>
            <a:endParaRPr lang="en-US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214313" y="5715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bg2"/>
                </a:solidFill>
              </a:rPr>
              <a:t>II-  Secondary Prevention: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3789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E84AB-82CA-441A-BA42-0E902A77AC33}" type="slidenum">
              <a:rPr lang="ar-SA"/>
              <a:pPr/>
              <a:t>47</a:t>
            </a:fld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1109663"/>
            <a:ext cx="8382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50000"/>
              </a:lnSpc>
            </a:pPr>
            <a:r>
              <a:rPr lang="en-US" sz="2800">
                <a:cs typeface="Times New Roman" pitchFamily="18" charset="0"/>
              </a:rPr>
              <a:t>Actions taken when the disease process has advanced beyond its early stages </a:t>
            </a:r>
          </a:p>
          <a:p>
            <a:pPr marL="457200" indent="-457200" eaLnBrk="1" hangingPunct="1">
              <a:lnSpc>
                <a:spcPct val="150000"/>
              </a:lnSpc>
            </a:pPr>
            <a:r>
              <a:rPr lang="en-US" sz="2800">
                <a:cs typeface="Times New Roman" pitchFamily="18" charset="0"/>
              </a:rPr>
              <a:t>i.e. intervention in </a:t>
            </a:r>
            <a:r>
              <a:rPr lang="en-US" sz="2800">
                <a:solidFill>
                  <a:srgbClr val="FFC000"/>
                </a:solidFill>
                <a:cs typeface="Times New Roman" pitchFamily="18" charset="0"/>
              </a:rPr>
              <a:t>late pathogenesis </a:t>
            </a:r>
            <a:r>
              <a:rPr lang="en-US" sz="2800">
                <a:cs typeface="Times New Roman" pitchFamily="18" charset="0"/>
              </a:rPr>
              <a:t>phase.</a:t>
            </a:r>
          </a:p>
          <a:p>
            <a:pPr marL="457200" indent="-457200" eaLnBrk="1" hangingPunct="1">
              <a:lnSpc>
                <a:spcPct val="150000"/>
              </a:lnSpc>
            </a:pPr>
            <a:r>
              <a:rPr lang="en-US" sz="2800">
                <a:cs typeface="Times New Roman" pitchFamily="18" charset="0"/>
              </a:rPr>
              <a:t>The aim of tertiary prevention is limitation of disability and rehabilitation from disease.</a:t>
            </a:r>
          </a:p>
          <a:p>
            <a:pPr marL="457200" indent="-457200" eaLnBrk="1" hangingPunct="1">
              <a:lnSpc>
                <a:spcPct val="150000"/>
              </a:lnSpc>
            </a:pPr>
            <a:r>
              <a:rPr lang="en-US" sz="2800">
                <a:cs typeface="Times New Roman" pitchFamily="18" charset="0"/>
              </a:rPr>
              <a:t>Tools for tertiary prevention include </a:t>
            </a:r>
            <a:r>
              <a:rPr lang="en-US" sz="2800">
                <a:solidFill>
                  <a:srgbClr val="FFC000"/>
                </a:solidFill>
                <a:cs typeface="Times New Roman" pitchFamily="18" charset="0"/>
              </a:rPr>
              <a:t>rehabilitation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00063" y="428625"/>
            <a:ext cx="42132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justLow" eaLnBrk="1" hangingPunct="1">
              <a:lnSpc>
                <a:spcPct val="150000"/>
              </a:lnSpc>
            </a:pPr>
            <a:r>
              <a:rPr lang="en-US" sz="2800" b="1">
                <a:solidFill>
                  <a:schemeClr val="bg2"/>
                </a:solidFill>
                <a:cs typeface="Times New Roman" pitchFamily="18" charset="0"/>
              </a:rPr>
              <a:t>III- Tertiary prevention: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8"/>
            <a:ext cx="7772400" cy="4929187"/>
          </a:xfrm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sz="2800" smtClean="0"/>
              <a:t>Medical rehabilitation – restoration of function or physical loss.</a:t>
            </a:r>
          </a:p>
          <a:p>
            <a:pPr eaLnBrk="1" hangingPunct="1">
              <a:buFontTx/>
              <a:buAutoNum type="arabicPeriod"/>
            </a:pPr>
            <a:r>
              <a:rPr lang="en-US" sz="2800" smtClean="0"/>
              <a:t>Educational rehabilitation change of educational methods.</a:t>
            </a:r>
          </a:p>
          <a:p>
            <a:pPr eaLnBrk="1" hangingPunct="1">
              <a:buFontTx/>
              <a:buAutoNum type="arabicPeriod"/>
            </a:pPr>
            <a:r>
              <a:rPr lang="en-US" sz="2800" smtClean="0"/>
              <a:t>Vocational (occupational) rehabilitation – restoration of the capacity to earn a livelihood.</a:t>
            </a:r>
          </a:p>
          <a:p>
            <a:pPr eaLnBrk="1" hangingPunct="1">
              <a:buFontTx/>
              <a:buAutoNum type="arabicPeriod"/>
            </a:pPr>
            <a:r>
              <a:rPr lang="en-US" sz="2800" smtClean="0"/>
              <a:t>Social rehabilitation: restoration of family and social relationships.</a:t>
            </a:r>
          </a:p>
          <a:p>
            <a:pPr eaLnBrk="1" hangingPunct="1">
              <a:buFontTx/>
              <a:buAutoNum type="arabicPeriod"/>
            </a:pPr>
            <a:r>
              <a:rPr lang="en-US" sz="2800" smtClean="0"/>
              <a:t>Psychological rehabilitation: restoration of personal confidence.</a:t>
            </a:r>
            <a:endParaRPr lang="en-GB" sz="2800" smtClean="0"/>
          </a:p>
        </p:txBody>
      </p:sp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9E5D83-246B-4ED7-AA94-7C5939B302F3}" type="slidenum">
              <a:rPr lang="ar-SA"/>
              <a:pPr/>
              <a:t>48</a:t>
            </a:fld>
            <a:endParaRPr lang="en-US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571500" y="571500"/>
            <a:ext cx="4402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bg2"/>
                </a:solidFill>
              </a:rPr>
              <a:t>Rehabilitation includes: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A4C2F3-5147-4D39-BFB1-F2D5B001589D}" type="slidenum">
              <a:rPr lang="en-US"/>
              <a:pPr/>
              <a:t>49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5288" y="1268413"/>
            <a:ext cx="8640762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All  three levels of prevention can be used to control a single disease  process.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BCG Vaccination of newborns (primary prevention).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Screening and early treating a person with active tuberculosis (secondary prevention) may prevent transmission to another person (primary prevention).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In advanced cases of tuberculosis, occupational and social rehabilitation (tertiary prevention) by m</a:t>
            </a:r>
            <a:r>
              <a:rPr lang="en-US" sz="2800" dirty="0">
                <a:latin typeface="+mn-lt"/>
                <a:cs typeface="Times New Roman" pitchFamily="18" charset="0"/>
              </a:rPr>
              <a:t>odification of working conditions may </a:t>
            </a:r>
            <a:r>
              <a:rPr lang="en-US" sz="2800" dirty="0">
                <a:latin typeface="+mn-lt"/>
              </a:rPr>
              <a:t>help to regain the capacity to earn his livelihood.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28625" y="500063"/>
            <a:ext cx="752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bg2"/>
                </a:solidFill>
              </a:rPr>
              <a:t>Examples of uses of levels of prevention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5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None/>
            </a:pPr>
            <a:endParaRPr lang="en-US" sz="40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>
                <a:solidFill>
                  <a:schemeClr val="bg2"/>
                </a:solidFill>
              </a:rPr>
              <a:t>Control </a:t>
            </a:r>
            <a:r>
              <a:rPr lang="en-US" sz="3600" b="1" dirty="0" smtClean="0">
                <a:solidFill>
                  <a:schemeClr val="bg2"/>
                </a:solidFill>
              </a:rPr>
              <a:t>of </a:t>
            </a:r>
            <a:r>
              <a:rPr lang="en-US" sz="3600" b="1" dirty="0">
                <a:solidFill>
                  <a:schemeClr val="bg2"/>
                </a:solidFill>
              </a:rPr>
              <a:t>disease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2050" name="Picture 2" descr="http://lh3.ggpht.com/-R2O4nnc0H8w/T0JFpf8r9vI/AAAAAAAAGf0/uv2FxWH4_Ko/image%25255B5%25255D.png?imgmax=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8610600" cy="1371600"/>
          </a:xfrm>
        </p:spPr>
        <p:txBody>
          <a:bodyPr/>
          <a:lstStyle/>
          <a:p>
            <a:r>
              <a:rPr lang="en-US" sz="2800" b="1" smtClean="0">
                <a:solidFill>
                  <a:schemeClr val="bg2"/>
                </a:solidFill>
                <a:latin typeface="Footlight MT Light" pitchFamily="18" charset="0"/>
              </a:rPr>
              <a:t>Reference books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085184"/>
            <a:ext cx="9906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144463" y="1371600"/>
            <a:ext cx="882015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56" tIns="0" rIns="0" bIns="0" anchor="ctr">
            <a:spAutoFit/>
          </a:bodyPr>
          <a:lstStyle/>
          <a:p>
            <a:pPr marL="457200" indent="-457200" eaLnBrk="1" hangingPunct="1">
              <a:buFontTx/>
              <a:buChar char="-"/>
              <a:defRPr/>
            </a:pPr>
            <a:r>
              <a:rPr lang="en-US" sz="2400" dirty="0">
                <a:latin typeface="+mn-lt"/>
              </a:rPr>
              <a:t>Walter R </a:t>
            </a:r>
            <a:r>
              <a:rPr lang="en-US" sz="2400" dirty="0" err="1">
                <a:latin typeface="+mn-lt"/>
              </a:rPr>
              <a:t>Dowdle</a:t>
            </a:r>
            <a:r>
              <a:rPr lang="en-US" sz="2400" dirty="0">
                <a:latin typeface="+mn-lt"/>
              </a:rPr>
              <a:t>. The Principles of Disease Elimination and Eradication. December 31, 1999 / 48(SU01);23-7. Available at: </a:t>
            </a:r>
            <a:r>
              <a:rPr lang="en-US" sz="2400" dirty="0">
                <a:hlinkClick r:id="rId3"/>
              </a:rPr>
              <a:t>http://www.cdc.gov/mmwr/preview/mmwrhtml/su48a7.htm</a:t>
            </a:r>
            <a:endParaRPr lang="en-US" sz="2400" dirty="0"/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400" dirty="0" err="1">
                <a:latin typeface="+mn-lt"/>
              </a:rPr>
              <a:t>Heymann</a:t>
            </a:r>
            <a:r>
              <a:rPr lang="en-US" sz="2400" dirty="0">
                <a:latin typeface="+mn-lt"/>
              </a:rPr>
              <a:t> D. Control of communicable diseases manual. Washington DC: American Public Health Association, 2008.</a:t>
            </a:r>
            <a:endParaRPr lang="en-GB" sz="2400" dirty="0">
              <a:latin typeface="+mn-lt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Principles of Epidemiology in Public Health Practice. </a:t>
            </a:r>
            <a:r>
              <a:rPr lang="en-US" sz="24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Third Edition.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 Introduction to Applied Epidemiology and Biostatistics. Centers for Disease Control and Prevention (CDC)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4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Beaglehole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R, Bonita R,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Kjellstrom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T. Basic epidemiology.  2</a:t>
            </a:r>
            <a:r>
              <a:rPr lang="en-US" sz="2400" baseline="30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edition. Geneva: World Health Organization, 2006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  <a:endParaRPr lang="en-US" dirty="0"/>
          </a:p>
        </p:txBody>
      </p:sp>
      <p:sp>
        <p:nvSpPr>
          <p:cNvPr id="4096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872650-1B96-46EE-9AC5-26F535D40F77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6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None/>
            </a:pPr>
            <a:endParaRPr lang="en-US" sz="40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>
                <a:solidFill>
                  <a:schemeClr val="bg2"/>
                </a:solidFill>
              </a:rPr>
              <a:t>Control </a:t>
            </a:r>
            <a:r>
              <a:rPr lang="en-US" sz="3600" b="1" dirty="0" smtClean="0">
                <a:solidFill>
                  <a:schemeClr val="bg2"/>
                </a:solidFill>
              </a:rPr>
              <a:t>of </a:t>
            </a:r>
            <a:r>
              <a:rPr lang="en-US" sz="3600" b="1" dirty="0">
                <a:solidFill>
                  <a:schemeClr val="bg2"/>
                </a:solidFill>
              </a:rPr>
              <a:t>disease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://mpkb.org/_media/home/pathogenesis/chronicvscommunicabledise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7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None/>
            </a:pPr>
            <a:endParaRPr lang="en-US" sz="40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>
                <a:solidFill>
                  <a:schemeClr val="bg2"/>
                </a:solidFill>
              </a:rPr>
              <a:t>Control </a:t>
            </a:r>
            <a:r>
              <a:rPr lang="en-US" sz="3600" b="1" dirty="0" smtClean="0">
                <a:solidFill>
                  <a:schemeClr val="bg2"/>
                </a:solidFill>
              </a:rPr>
              <a:t>of </a:t>
            </a:r>
            <a:r>
              <a:rPr lang="en-US" sz="3600" b="1" dirty="0">
                <a:solidFill>
                  <a:schemeClr val="bg2"/>
                </a:solidFill>
              </a:rPr>
              <a:t>disease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6" name="صورة 5" descr="Graphic: Figure 1. Changes in incidence of laboratory-confirmed bacterial infections, United States, 2012 compared with 2006–2008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8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/>
              <a:t>ELIMINATION: </a:t>
            </a:r>
            <a:r>
              <a:rPr lang="en-AU" sz="2800" dirty="0" smtClean="0"/>
              <a:t>Reduction to zero of the </a:t>
            </a:r>
            <a:r>
              <a:rPr lang="en-AU" sz="2800" u="sng" dirty="0" smtClean="0"/>
              <a:t>incidence</a:t>
            </a:r>
            <a:r>
              <a:rPr lang="en-AU" sz="2800" dirty="0" smtClean="0"/>
              <a:t> of a specified disease in a defined </a:t>
            </a:r>
            <a:r>
              <a:rPr lang="en-AU" sz="2800" u="sng" dirty="0" smtClean="0"/>
              <a:t>community</a:t>
            </a:r>
            <a:r>
              <a:rPr lang="en-AU" sz="2800" dirty="0" smtClean="0"/>
              <a:t> or </a:t>
            </a:r>
            <a:r>
              <a:rPr lang="en-AU" sz="2800" u="sng" dirty="0" smtClean="0"/>
              <a:t>country</a:t>
            </a:r>
            <a:r>
              <a:rPr lang="en-AU" sz="2800" dirty="0" smtClean="0"/>
              <a:t> or </a:t>
            </a:r>
            <a:r>
              <a:rPr lang="en-AU" sz="2800" u="sng" dirty="0" smtClean="0"/>
              <a:t>region</a:t>
            </a:r>
            <a:r>
              <a:rPr lang="en-AU" sz="2800" dirty="0" smtClean="0"/>
              <a:t> as a result public health actions.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/>
              <a:t>In 1988, polio paralyzed more than 350 000 people a year. Since that time, polio case numbers have decreased by more than 99% (with only 406 polio cases reported in 2013).</a:t>
            </a:r>
            <a:endParaRPr lang="en-AU" sz="28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5186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2"/>
                </a:solidFill>
              </a:rPr>
              <a:t>Elimination </a:t>
            </a:r>
            <a:r>
              <a:rPr lang="en-US" sz="3600" b="1" dirty="0">
                <a:solidFill>
                  <a:schemeClr val="bg2"/>
                </a:solidFill>
              </a:rPr>
              <a:t>of disease</a:t>
            </a:r>
            <a:endParaRPr lang="en-GB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September,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4AE055-5D63-4DAA-AA89-3DA96E72D520}" type="slidenum">
              <a:rPr lang="ar-SA"/>
              <a:pPr/>
              <a:t>9</a:t>
            </a:fld>
            <a:endParaRPr lang="en-US"/>
          </a:p>
        </p:txBody>
      </p:sp>
      <p:sp>
        <p:nvSpPr>
          <p:cNvPr id="34509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246188"/>
            <a:ext cx="8686800" cy="4775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120000"/>
              </a:lnSpc>
              <a:buNone/>
            </a:pPr>
            <a:endParaRPr lang="en-US" sz="40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27013"/>
            <a:ext cx="30828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err="1" smtClean="0">
                <a:solidFill>
                  <a:schemeClr val="bg2"/>
                </a:solidFill>
              </a:rPr>
              <a:t>MeaslesCase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75782" name="Picture 6" descr="https://encrypted-tbn2.gstatic.com/images?q=tbn:ANd9GcSrMVoHWJruelb-BLpzbesMDPE_3wKteL9zHXDXmGKpugSfDlvg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P101967919_template">
  <a:themeElements>
    <a:clrScheme name="1_TP101967919_template 1">
      <a:dk1>
        <a:srgbClr val="FFFFFF"/>
      </a:dk1>
      <a:lt1>
        <a:srgbClr val="FFFFFF"/>
      </a:lt1>
      <a:dk2>
        <a:srgbClr val="1F497D"/>
      </a:dk2>
      <a:lt2>
        <a:srgbClr val="0C38C2"/>
      </a:lt2>
      <a:accent1>
        <a:srgbClr val="4167D4"/>
      </a:accent1>
      <a:accent2>
        <a:srgbClr val="82788C"/>
      </a:accent2>
      <a:accent3>
        <a:srgbClr val="FFFFFF"/>
      </a:accent3>
      <a:accent4>
        <a:srgbClr val="DADADA"/>
      </a:accent4>
      <a:accent5>
        <a:srgbClr val="B0B8E6"/>
      </a:accent5>
      <a:accent6>
        <a:srgbClr val="756C7E"/>
      </a:accent6>
      <a:hlink>
        <a:srgbClr val="B5A6E2"/>
      </a:hlink>
      <a:folHlink>
        <a:srgbClr val="7F7F7F"/>
      </a:folHlink>
    </a:clrScheme>
    <a:fontScheme name="1_TP101967919_template">
      <a:majorFont>
        <a:latin typeface="Tahoma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P101967919_template 1">
        <a:dk1>
          <a:srgbClr val="FFFFFF"/>
        </a:dk1>
        <a:lt1>
          <a:srgbClr val="FFFFFF"/>
        </a:lt1>
        <a:dk2>
          <a:srgbClr val="1F497D"/>
        </a:dk2>
        <a:lt2>
          <a:srgbClr val="0C38C2"/>
        </a:lt2>
        <a:accent1>
          <a:srgbClr val="4167D4"/>
        </a:accent1>
        <a:accent2>
          <a:srgbClr val="82788C"/>
        </a:accent2>
        <a:accent3>
          <a:srgbClr val="FFFFFF"/>
        </a:accent3>
        <a:accent4>
          <a:srgbClr val="DADADA"/>
        </a:accent4>
        <a:accent5>
          <a:srgbClr val="B0B8E6"/>
        </a:accent5>
        <a:accent6>
          <a:srgbClr val="756C7E"/>
        </a:accent6>
        <a:hlink>
          <a:srgbClr val="B5A6E2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P101967919_template">
  <a:themeElements>
    <a:clrScheme name="TP101967919_template 1">
      <a:dk1>
        <a:srgbClr val="FFFFFF"/>
      </a:dk1>
      <a:lt1>
        <a:srgbClr val="FFFFFF"/>
      </a:lt1>
      <a:dk2>
        <a:srgbClr val="1F497D"/>
      </a:dk2>
      <a:lt2>
        <a:srgbClr val="0C38C2"/>
      </a:lt2>
      <a:accent1>
        <a:srgbClr val="4167D4"/>
      </a:accent1>
      <a:accent2>
        <a:srgbClr val="82788C"/>
      </a:accent2>
      <a:accent3>
        <a:srgbClr val="FFFFFF"/>
      </a:accent3>
      <a:accent4>
        <a:srgbClr val="DADADA"/>
      </a:accent4>
      <a:accent5>
        <a:srgbClr val="B0B8E6"/>
      </a:accent5>
      <a:accent6>
        <a:srgbClr val="756C7E"/>
      </a:accent6>
      <a:hlink>
        <a:srgbClr val="B5A6E2"/>
      </a:hlink>
      <a:folHlink>
        <a:srgbClr val="7F7F7F"/>
      </a:folHlink>
    </a:clrScheme>
    <a:fontScheme name="TP101967919_templat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P101967919_template 1">
        <a:dk1>
          <a:srgbClr val="FFFFFF"/>
        </a:dk1>
        <a:lt1>
          <a:srgbClr val="FFFFFF"/>
        </a:lt1>
        <a:dk2>
          <a:srgbClr val="1F497D"/>
        </a:dk2>
        <a:lt2>
          <a:srgbClr val="0C38C2"/>
        </a:lt2>
        <a:accent1>
          <a:srgbClr val="4167D4"/>
        </a:accent1>
        <a:accent2>
          <a:srgbClr val="82788C"/>
        </a:accent2>
        <a:accent3>
          <a:srgbClr val="FFFFFF"/>
        </a:accent3>
        <a:accent4>
          <a:srgbClr val="DADADA"/>
        </a:accent4>
        <a:accent5>
          <a:srgbClr val="B0B8E6"/>
        </a:accent5>
        <a:accent6>
          <a:srgbClr val="756C7E"/>
        </a:accent6>
        <a:hlink>
          <a:srgbClr val="B5A6E2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2220</Words>
  <Application>Microsoft Office PowerPoint</Application>
  <PresentationFormat>عرض على الشاشة (3:4)‏</PresentationFormat>
  <Paragraphs>339</Paragraphs>
  <Slides>50</Slides>
  <Notes>6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50</vt:i4>
      </vt:variant>
    </vt:vector>
  </HeadingPairs>
  <TitlesOfParts>
    <vt:vector size="52" baseType="lpstr">
      <vt:lpstr>1_TP101967919_template</vt:lpstr>
      <vt:lpstr>2_TP101967919_template</vt:lpstr>
      <vt:lpstr>General Principles of Prevention and control of communicable diseases</vt:lpstr>
      <vt:lpstr>OBJECTIVES OF THE LECTURE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Cycle of infection and  interventions applied at each link</vt:lpstr>
      <vt:lpstr>Cycle of infection and  interventions applied at each link</vt:lpstr>
      <vt:lpstr>Interventions to break the cycle of infection</vt:lpstr>
      <vt:lpstr>Measures towards Reservoir</vt:lpstr>
      <vt:lpstr>Measures towards cases</vt:lpstr>
      <vt:lpstr>Measures towards cases</vt:lpstr>
      <vt:lpstr>Measures towards cases</vt:lpstr>
      <vt:lpstr>Measures towards cases</vt:lpstr>
      <vt:lpstr>Measures applied to carriers</vt:lpstr>
      <vt:lpstr>الشريحة 28</vt:lpstr>
      <vt:lpstr>Measures to Contacts/ susceptible Host</vt:lpstr>
      <vt:lpstr>Measures to Contacts/ susceptible Host</vt:lpstr>
      <vt:lpstr>الشريحة 31</vt:lpstr>
      <vt:lpstr>Increasing resistance of susceptibles</vt:lpstr>
      <vt:lpstr>Increasing resistance of susceptibles</vt:lpstr>
      <vt:lpstr>Increasing resistance of susceptibles</vt:lpstr>
      <vt:lpstr>Increasing resistance of susceptibles</vt:lpstr>
      <vt:lpstr>Increasing resistance of susceptibles</vt:lpstr>
      <vt:lpstr>Measures towards the environment</vt:lpstr>
      <vt:lpstr>Measures towards the environment</vt:lpstr>
      <vt:lpstr>Cycle of infection and  interventions applied at each link</vt:lpstr>
      <vt:lpstr>الشريحة 40</vt:lpstr>
      <vt:lpstr>الشريحة 41</vt:lpstr>
      <vt:lpstr>Natural History of Disease</vt:lpstr>
      <vt:lpstr>Actions taken prior to the onset of the disease which aim to remove the possibility that a disease will ever occur”   It limits the incidence of diseases by  preventing healthy people from developing disease.  Primary Prevention activities can be directed at individuals or at the environment.   </vt:lpstr>
      <vt:lpstr>الشريحة 44</vt:lpstr>
      <vt:lpstr>الشريحة 45</vt:lpstr>
      <vt:lpstr>It is the early detection and prompt treatment of a disease, thus hinder the progress of a disease and prevent complications. i.e. intervention in early pathogenesis phase.   Measures of secondary prevention include: 1. Screening programs are used to detect diseases at early preclinical stages, when effective therapy may either cure the disease or limit its progression  2. Primary medical care: through early case finding at PHCC. It is the predominant form of secondary prevention.</vt:lpstr>
      <vt:lpstr>الشريحة 47</vt:lpstr>
      <vt:lpstr>الشريحة 48</vt:lpstr>
      <vt:lpstr>الشريحة 49</vt:lpstr>
      <vt:lpstr>Reference books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Principals of prevention and control of disease</dc:title>
  <dc:creator>Dr Salwa Tayel</dc:creator>
  <cp:lastModifiedBy>Hp</cp:lastModifiedBy>
  <cp:revision>75</cp:revision>
  <dcterms:created xsi:type="dcterms:W3CDTF">2012-11-10T20:52:28Z</dcterms:created>
  <dcterms:modified xsi:type="dcterms:W3CDTF">2014-09-24T05:46:40Z</dcterms:modified>
</cp:coreProperties>
</file>