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96" r:id="rId3"/>
    <p:sldMasterId id="2147483708" r:id="rId4"/>
  </p:sldMasterIdLst>
  <p:notesMasterIdLst>
    <p:notesMasterId r:id="rId24"/>
  </p:notesMasterIdLst>
  <p:handoutMasterIdLst>
    <p:handoutMasterId r:id="rId25"/>
  </p:handoutMasterIdLst>
  <p:sldIdLst>
    <p:sldId id="257" r:id="rId5"/>
    <p:sldId id="546" r:id="rId6"/>
    <p:sldId id="540" r:id="rId7"/>
    <p:sldId id="541" r:id="rId8"/>
    <p:sldId id="547" r:id="rId9"/>
    <p:sldId id="553" r:id="rId10"/>
    <p:sldId id="542" r:id="rId11"/>
    <p:sldId id="543" r:id="rId12"/>
    <p:sldId id="549" r:id="rId13"/>
    <p:sldId id="544" r:id="rId14"/>
    <p:sldId id="545" r:id="rId15"/>
    <p:sldId id="539" r:id="rId16"/>
    <p:sldId id="524" r:id="rId17"/>
    <p:sldId id="538" r:id="rId18"/>
    <p:sldId id="537" r:id="rId19"/>
    <p:sldId id="525" r:id="rId20"/>
    <p:sldId id="552" r:id="rId21"/>
    <p:sldId id="550" r:id="rId22"/>
    <p:sldId id="533" r:id="rId23"/>
  </p:sldIdLst>
  <p:sldSz cx="9144000" cy="6858000" type="screen4x3"/>
  <p:notesSz cx="9144000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709" autoAdjust="0"/>
  </p:normalViewPr>
  <p:slideViewPr>
    <p:cSldViewPr>
      <p:cViewPr varScale="1">
        <p:scale>
          <a:sx n="84" d="100"/>
          <a:sy n="8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6322BE-68DB-41BD-A9B5-F960F89A22AA}" type="datetimeFigureOut">
              <a:rPr lang="en-US"/>
              <a:pPr>
                <a:defRPr/>
              </a:pPr>
              <a:t>02-Dec-14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B315C7-F7EC-49F9-BAAE-635258A3A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94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344B76-5FBD-40D4-9488-8B6C88E26C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49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44B76-5FBD-40D4-9488-8B6C88E26C9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07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44B76-5FBD-40D4-9488-8B6C88E26C9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3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44B76-5FBD-40D4-9488-8B6C88E26C9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6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C5FB3E-F9DC-4790-9059-FF28266E9D9D}" type="slidenum">
              <a:rPr lang="en-US"/>
              <a:pPr>
                <a:spcBef>
                  <a:spcPct val="0"/>
                </a:spcBef>
              </a:pPr>
              <a:t>18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9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D6D9-7E5C-45E2-9754-08F21B8D9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A861-5836-499E-A9D2-00E4C15CE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99E6-0B0B-4D2E-BB86-5DDCBBA9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2B724-419F-4B02-A04C-2FE878846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DFBB-3483-4A05-B973-A2194EB8A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E5DB-912F-4442-B525-347FF8CDA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8428A-EC99-4814-A93F-86C7BDD2A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5D5F2-5995-4482-BD95-A916C28AB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C349-36A6-4676-B8EF-FD759BE32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5BD0D-8DBF-4B76-AD94-3BF0903AE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F70F-133A-4048-BE14-176641B05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5502A-E5DA-45C7-86E9-F10EA331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599F-01A5-4C45-B65D-F0CB7DB6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6B82-E736-415E-8826-F1B1DBE4B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E989-21DA-41D4-B14D-96C468C2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0370-FD37-468F-BB0D-8DEC11FC6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5132-09EC-4E58-A2B9-9D7EB2C4F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7201E-2E0F-4E86-A5EA-87BFAF4C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46BE-B3FD-4624-ABF7-F96705833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4891-E803-4791-87AB-F6A6DC1A2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55AB-0443-4EB8-AB2F-85BBE413C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7B67-59B6-400A-A394-3A93C404D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F1BA-2BBF-41B8-A5B3-9F07CDB11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D139-6400-4D5B-A4B3-A7830FB8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3C0E-59C4-448A-BCAD-81758CB4E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4088-01CF-4FFE-9CED-34E8CB8D1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52A1-DC71-49C4-A8C3-66E0DA2E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6D32-B24E-4635-9E67-C578EF9B6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CDE40-7F80-45A8-A484-614526213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B54A-5DC1-44A2-8BB4-ADA316E4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434C-586E-4283-B82F-4BA61D6A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DD69-9AB1-4FA7-8F6E-D1F132DC5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A9A32-56C7-40B9-9A55-59183C4A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1EA3-52BF-425B-B06B-B2A4974E1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647A-9456-4156-BD68-BA15D65F5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9771-76FC-4FD9-AB19-FCF45AC00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E73D-62B6-4C4C-9F8C-54EE4BE3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9E07-B2DF-4BFD-B926-7FE08670F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7F12-394D-4BE9-A257-4AE3C0509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24578-B9FF-40C4-B9B9-0E7B8043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8A04-6FE3-41FC-AA2F-5FD7E0204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2034-32B4-4A51-BE10-4202C56CA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4D75-D924-4E9A-971C-F83F655A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EC35-6E4B-4805-A49B-52D0229EB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7A3F7D-AB1A-444D-93A1-1FC61687D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971CF-8964-4D10-9B8E-62F75ABD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E95C17-17C0-4938-84F5-6670D3836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4DFB44-4E5C-4E2B-BDDE-DA5592929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>
          <a:xfrm>
            <a:off x="1187624" y="4797152"/>
            <a:ext cx="7140575" cy="13684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z="1800" dirty="0" smtClean="0">
                <a:latin typeface="Footlight MT Light" pitchFamily="18" charset="0"/>
              </a:rPr>
              <a:t>Dr. Salwa  Tayel, Dr. A. </a:t>
            </a:r>
            <a:r>
              <a:rPr lang="en-US" sz="1800" dirty="0" err="1" smtClean="0">
                <a:latin typeface="Footlight MT Light" pitchFamily="18" charset="0"/>
              </a:rPr>
              <a:t>Almazam</a:t>
            </a:r>
            <a:r>
              <a:rPr lang="en-US" sz="1800" dirty="0" smtClean="0">
                <a:latin typeface="Footlight MT Light" pitchFamily="18" charset="0"/>
              </a:rPr>
              <a:t>, Dr Afzal Mahmood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1800" dirty="0" smtClean="0">
                <a:latin typeface="Footlight MT Light" pitchFamily="18" charset="0"/>
              </a:rPr>
              <a:t>KSU,  Department of Family &amp; Community Medicine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1800" dirty="0" smtClean="0">
                <a:latin typeface="Footlight MT Light" pitchFamily="18" charset="0"/>
              </a:rPr>
              <a:t> </a:t>
            </a:r>
            <a:r>
              <a:rPr lang="en-US" sz="1800" dirty="0" smtClean="0">
                <a:latin typeface="Footlight MT Light" pitchFamily="18" charset="0"/>
              </a:rPr>
              <a:t>(December, 2014)</a:t>
            </a:r>
            <a:endParaRPr lang="en-US" sz="1800" dirty="0" smtClean="0">
              <a:latin typeface="Footlight MT Light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95936" y="548680"/>
            <a:ext cx="561439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chemeClr val="bg2"/>
                </a:solidFill>
                <a:latin typeface="+mj-lt"/>
                <a:cs typeface="+mn-cs"/>
              </a:rPr>
              <a:t>TUTORIAL</a:t>
            </a:r>
            <a:endParaRPr lang="ar-SA" sz="3200" b="1" kern="0" dirty="0">
              <a:solidFill>
                <a:schemeClr val="bg2"/>
              </a:solidFill>
              <a:latin typeface="+mj-lt"/>
              <a:cs typeface="+mn-cs"/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  <a:ea typeface="Cambria Math" pitchFamily="18" charset="0"/>
                <a:cs typeface="+mn-cs"/>
              </a:rPr>
              <a:t>SCREENING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B2632-2F3A-4D64-89A2-BD48BEB2E1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341438"/>
            <a:ext cx="60483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56FA3-30CA-46E2-A56F-9EACA4193D7D}" type="slidenum">
              <a:rPr lang="ar-SA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107950" y="323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C38C2"/>
                </a:solidFill>
              </a:rPr>
              <a:t>Calculating the PPV/NPV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Text Box 4"/>
          <p:cNvSpPr txBox="1">
            <a:spLocks noChangeArrowheads="1"/>
          </p:cNvSpPr>
          <p:nvPr/>
        </p:nvSpPr>
        <p:spPr bwMode="auto">
          <a:xfrm>
            <a:off x="457200" y="4800600"/>
            <a:ext cx="8229600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C000"/>
                </a:solidFill>
              </a:rPr>
              <a:t>P.P.V. = </a:t>
            </a:r>
            <a:r>
              <a:rPr lang="en-US" sz="3200" b="1">
                <a:solidFill>
                  <a:srgbClr val="FFFFFF"/>
                </a:solidFill>
              </a:rPr>
              <a:t>57/59=96.6%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FFFF"/>
                </a:solidFill>
              </a:rPr>
              <a:t>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C000"/>
                </a:solidFill>
              </a:rPr>
              <a:t>N.P.V. = </a:t>
            </a:r>
            <a:r>
              <a:rPr lang="en-US" sz="3200" b="1">
                <a:solidFill>
                  <a:srgbClr val="FFFFFF"/>
                </a:solidFill>
              </a:rPr>
              <a:t>38/41=93%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E5FE7-6AEE-4583-92FE-D3682E40E149}" type="slidenum">
              <a:rPr lang="ar-SA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07950" y="323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C38C2"/>
                </a:solidFill>
              </a:rPr>
              <a:t>Calculating the PPV/NPV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Text Box 2"/>
          <p:cNvSpPr txBox="1">
            <a:spLocks noChangeArrowheads="1"/>
          </p:cNvSpPr>
          <p:nvPr/>
        </p:nvSpPr>
        <p:spPr bwMode="auto">
          <a:xfrm>
            <a:off x="0" y="114300"/>
            <a:ext cx="9144000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>
              <a:lnSpc>
                <a:spcPct val="120000"/>
              </a:lnSpc>
              <a:buClr>
                <a:srgbClr val="FF3300"/>
              </a:buClr>
            </a:pPr>
            <a:r>
              <a:rPr lang="en-US" sz="2000" b="1">
                <a:solidFill>
                  <a:srgbClr val="0C38C2"/>
                </a:solidFill>
              </a:rPr>
              <a:t>Comparison of mammography  results with findings from surgical excisional biopsies in women without palpable  breast masses</a:t>
            </a:r>
          </a:p>
        </p:txBody>
      </p:sp>
      <p:graphicFrame>
        <p:nvGraphicFramePr>
          <p:cNvPr id="1015811" name="Group 3"/>
          <p:cNvGraphicFramePr>
            <a:graphicFrameLocks noGrp="1"/>
          </p:cNvGraphicFramePr>
          <p:nvPr/>
        </p:nvGraphicFramePr>
        <p:xfrm>
          <a:off x="179388" y="1628775"/>
          <a:ext cx="8713787" cy="4213098"/>
        </p:xfrm>
        <a:graphic>
          <a:graphicData uri="http://schemas.openxmlformats.org/drawingml/2006/table">
            <a:tbl>
              <a:tblPr rtl="1"/>
              <a:tblGrid>
                <a:gridCol w="1800225"/>
                <a:gridCol w="2317874"/>
                <a:gridCol w="1787401"/>
                <a:gridCol w="2808287"/>
              </a:tblGrid>
              <a:tr h="581025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Gold standard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(Surgical biopsy)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Screening test (Mammography)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No 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Negative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1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Text Box 2"/>
          <p:cNvSpPr txBox="1">
            <a:spLocks noChangeArrowheads="1"/>
          </p:cNvSpPr>
          <p:nvPr/>
        </p:nvSpPr>
        <p:spPr bwMode="auto">
          <a:xfrm>
            <a:off x="0" y="114300"/>
            <a:ext cx="9144000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>
              <a:lnSpc>
                <a:spcPct val="120000"/>
              </a:lnSpc>
              <a:buClr>
                <a:srgbClr val="FF3300"/>
              </a:buClr>
            </a:pPr>
            <a:r>
              <a:rPr lang="en-US" sz="2000" b="1">
                <a:solidFill>
                  <a:schemeClr val="bg2"/>
                </a:solidFill>
              </a:rPr>
              <a:t>Comparison of mammography  results with findings from surgical excisional biopsies in women without palpable  breast masses</a:t>
            </a:r>
          </a:p>
        </p:txBody>
      </p:sp>
      <p:graphicFrame>
        <p:nvGraphicFramePr>
          <p:cNvPr id="1015811" name="Group 3"/>
          <p:cNvGraphicFramePr>
            <a:graphicFrameLocks noGrp="1"/>
          </p:cNvGraphicFramePr>
          <p:nvPr/>
        </p:nvGraphicFramePr>
        <p:xfrm>
          <a:off x="179388" y="1628775"/>
          <a:ext cx="8713787" cy="5117338"/>
        </p:xfrm>
        <a:graphic>
          <a:graphicData uri="http://schemas.openxmlformats.org/drawingml/2006/table">
            <a:tbl>
              <a:tblPr rtl="1"/>
              <a:tblGrid>
                <a:gridCol w="1800225"/>
                <a:gridCol w="2317874"/>
                <a:gridCol w="1787401"/>
                <a:gridCol w="2808287"/>
              </a:tblGrid>
              <a:tr h="581025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Gold standard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(Surgical biopsy)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Screening test (Mammography)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No 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TP+FP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FP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TP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FN+TN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FP+TN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TP+FN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1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801F2-040D-4A22-B2DC-8E1A94B78A0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6390" name="Text Box 83"/>
          <p:cNvSpPr>
            <a:spLocks noGrp="1" noChangeArrowheads="1"/>
          </p:cNvSpPr>
          <p:nvPr>
            <p:ph idx="1"/>
          </p:nvPr>
        </p:nvSpPr>
        <p:spPr>
          <a:xfrm>
            <a:off x="457200" y="1358900"/>
            <a:ext cx="8229600" cy="4573588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3200" b="1" u="sng" smtClean="0"/>
              <a:t>Calculate:</a:t>
            </a:r>
          </a:p>
          <a:p>
            <a:r>
              <a:rPr lang="en-US" sz="3200" b="1" smtClean="0"/>
              <a:t>Sensitivity </a:t>
            </a:r>
          </a:p>
          <a:p>
            <a:r>
              <a:rPr lang="en-US" sz="3200" b="1" smtClean="0"/>
              <a:t>Specificity </a:t>
            </a:r>
          </a:p>
          <a:p>
            <a:r>
              <a:rPr lang="en-US" sz="3200" b="1" smtClean="0"/>
              <a:t>Positive Predictive Value </a:t>
            </a:r>
          </a:p>
          <a:p>
            <a:r>
              <a:rPr lang="en-US" sz="3200" b="1" smtClean="0"/>
              <a:t>Negative Predictive Value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Positive rate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Negative rate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Disease prevalence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7859713" cy="1187451"/>
          </a:xfrm>
        </p:spPr>
        <p:txBody>
          <a:bodyPr/>
          <a:lstStyle/>
          <a:p>
            <a:r>
              <a:rPr lang="en-GB" sz="2400" b="1" smtClean="0">
                <a:solidFill>
                  <a:schemeClr val="bg2"/>
                </a:solidFill>
              </a:rPr>
              <a:t>Following is a diagram that may help you to remember how to calculate sensitivity, specificity and the predictive values.</a:t>
            </a:r>
            <a:endParaRPr lang="en-US" sz="24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E67BA-4DED-4B63-B52B-A36E7668E6E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0486" name="Picture 2" descr="Predictive Valu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196975"/>
            <a:ext cx="8713787" cy="5516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bg2"/>
                </a:solidFill>
              </a:rPr>
              <a:t>Calculations:</a:t>
            </a:r>
          </a:p>
        </p:txBody>
      </p:sp>
      <p:sp>
        <p:nvSpPr>
          <p:cNvPr id="903171" name="Text Box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/>
              <a:t>Sensitivity: 16/20*100 = 80%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Specificity:	931/980*100 = 95%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PPV:	16/65*100	 = 24.6%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PNV:  931/935*100 = 99.6%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Positive rate = 49/980*100 = 5%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False Negative rate = 4/20*100=20%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Disease prevalence	20/1000*100=2%</a:t>
            </a: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4507A-99C0-486B-859D-B94EB68BA1A2}" type="slidenum">
              <a:rPr lang="ar-SA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6" y="1299214"/>
            <a:ext cx="8229600" cy="2993882"/>
          </a:xfrm>
        </p:spPr>
        <p:txBody>
          <a:bodyPr/>
          <a:lstStyle/>
          <a:p>
            <a:r>
              <a:rPr lang="en-AU" sz="3200" dirty="0" smtClean="0"/>
              <a:t>Effectiveness of the Screening Program</a:t>
            </a:r>
          </a:p>
          <a:p>
            <a:endParaRPr lang="en-AU" sz="3200" dirty="0"/>
          </a:p>
          <a:p>
            <a:r>
              <a:rPr lang="en-AU" sz="3200" dirty="0" smtClean="0"/>
              <a:t>DISCUSS: The factors that influence effectiveness of Screening and Screening Programs</a:t>
            </a:r>
            <a:endParaRPr lang="en-AU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EDFBB-3483-4A05-B973-A2194EB8A4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3568" y="188640"/>
            <a:ext cx="51125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AU" sz="3200" b="1" kern="0" dirty="0" smtClean="0">
                <a:solidFill>
                  <a:schemeClr val="bg2"/>
                </a:solidFill>
              </a:rPr>
              <a:t>DISCUSSION</a:t>
            </a:r>
            <a:endParaRPr lang="en-AU" sz="3200" b="1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6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707088" cy="1125538"/>
          </a:xfrm>
        </p:spPr>
        <p:txBody>
          <a:bodyPr/>
          <a:lstStyle/>
          <a:p>
            <a:pPr algn="l"/>
            <a:r>
              <a:rPr lang="en-AU" sz="2800" dirty="0">
                <a:solidFill>
                  <a:schemeClr val="bg2"/>
                </a:solidFill>
              </a:rPr>
              <a:t>factors that influence effectiveness of Screening and Screening Programs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516" y="1159890"/>
            <a:ext cx="8229600" cy="4648200"/>
          </a:xfrm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Accurate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Simple easy to implement Screening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Inexpensive</a:t>
            </a:r>
            <a:endParaRPr lang="en-US" sz="2400" dirty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AU" sz="2400" dirty="0" smtClean="0"/>
              <a:t>Acceptable to those who agree to be tested</a:t>
            </a:r>
            <a:endParaRPr lang="en-US" sz="2400" dirty="0" smtClean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Safe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The disease is of public health significance</a:t>
            </a:r>
          </a:p>
          <a:p>
            <a:pPr marL="1009650" lvl="1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High Prevalence (see the next slide for relationship between prevalence and predictive value of screening)</a:t>
            </a:r>
          </a:p>
          <a:p>
            <a:pPr marL="1009650" lvl="1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Significant in terms of morbidity, mortality, disability, cost to the community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Availability of effective treatment 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Health system capable of providing services to all</a:t>
            </a:r>
          </a:p>
          <a:p>
            <a:pPr marL="609600" indent="-609600" eaLnBrk="1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en-US" sz="2400" dirty="0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1D376E-D691-41FB-BEAE-C1D73713B9A9}" type="slidenum">
              <a:rPr 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14300" y="1268413"/>
            <a:ext cx="8869363" cy="3970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000"/>
                </a:solidFill>
              </a:rPr>
              <a:t>Prevalence (%)</a:t>
            </a:r>
            <a:r>
              <a:rPr lang="en-US" sz="2800" b="1">
                <a:solidFill>
                  <a:schemeClr val="bg1"/>
                </a:solidFill>
              </a:rPr>
              <a:t>	     Sensitivity 	Specificity	     PPV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0.1			90%		     95%	     1.8%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1.0			90%		     95%	   15.4% 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5.0			90%		     95%	   48.6%</a:t>
            </a:r>
          </a:p>
          <a:p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	50.0			90%		     95%	   94.7%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228600" y="12954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228600" y="19812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28600" y="54864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07950" y="260350"/>
            <a:ext cx="92884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dirty="0">
                <a:solidFill>
                  <a:schemeClr val="bg2"/>
                </a:solidFill>
                <a:latin typeface="+mj-lt"/>
                <a:cs typeface="Arial" charset="0"/>
              </a:rPr>
              <a:t>Factors affecting the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  <a:cs typeface="Arial" charset="0"/>
              </a:rPr>
              <a:t>PPV/NPV </a:t>
            </a:r>
            <a:r>
              <a:rPr lang="en-US" sz="2800" b="1" dirty="0">
                <a:solidFill>
                  <a:schemeClr val="bg2"/>
                </a:solidFill>
                <a:latin typeface="+mj-lt"/>
                <a:cs typeface="Arial" charset="0"/>
              </a:rPr>
              <a:t>of a screening test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448B5-1663-4B6D-833C-B43C81A1A9BD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06547-0902-48D4-81DF-B94C98D1C4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378" y="1414810"/>
            <a:ext cx="5949950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07504" y="26194"/>
            <a:ext cx="565212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635CC-102C-430B-87FB-80067B96EF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046163"/>
            <a:ext cx="4700587" cy="35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23850" y="4572000"/>
            <a:ext cx="4032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</a:rPr>
              <a:t>Sensitivity = 95%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</a:rPr>
              <a:t>Specificity =95%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179512" y="46038"/>
            <a:ext cx="550810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BD542-0400-4C57-8980-007037DD8B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2939" y="2078037"/>
            <a:ext cx="61944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134144"/>
            <a:ext cx="594015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26,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112A5-5AAC-4C61-9D29-EE163704B6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315" y="1088718"/>
            <a:ext cx="4328777" cy="324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57200" y="4293096"/>
            <a:ext cx="6774809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Sensitivity = </a:t>
            </a:r>
            <a:r>
              <a:rPr lang="en-US" sz="2800" b="1" dirty="0" smtClean="0">
                <a:solidFill>
                  <a:srgbClr val="FFFFFF"/>
                </a:solidFill>
              </a:rPr>
              <a:t>[a/(</a:t>
            </a:r>
            <a:r>
              <a:rPr lang="en-US" sz="2800" b="1" dirty="0" err="1" smtClean="0">
                <a:solidFill>
                  <a:srgbClr val="FFFFFF"/>
                </a:solidFill>
              </a:rPr>
              <a:t>a+c</a:t>
            </a:r>
            <a:r>
              <a:rPr lang="en-US" sz="2800" b="1" dirty="0" smtClean="0">
                <a:solidFill>
                  <a:srgbClr val="FFFFFF"/>
                </a:solidFill>
              </a:rPr>
              <a:t>)] X 100 = 95%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  <a:endParaRPr lang="en-US" sz="2800" b="1" dirty="0">
              <a:solidFill>
                <a:srgbClr val="FFFFFF"/>
              </a:solidFill>
            </a:endParaRPr>
          </a:p>
          <a:p>
            <a:endParaRPr lang="en-US" sz="1400" b="1" dirty="0">
              <a:solidFill>
                <a:srgbClr val="FFFFFF"/>
              </a:solidFill>
            </a:endParaRPr>
          </a:p>
          <a:p>
            <a:r>
              <a:rPr lang="en-US" sz="2800" b="1" dirty="0">
                <a:solidFill>
                  <a:srgbClr val="FFFFFF"/>
                </a:solidFill>
              </a:rPr>
              <a:t>Specificity = </a:t>
            </a:r>
            <a:r>
              <a:rPr lang="en-US" sz="2800" b="1" dirty="0" smtClean="0">
                <a:solidFill>
                  <a:srgbClr val="FFFFFF"/>
                </a:solidFill>
              </a:rPr>
              <a:t>[d/(</a:t>
            </a:r>
            <a:r>
              <a:rPr lang="en-US" sz="2800" b="1" dirty="0" err="1" smtClean="0">
                <a:solidFill>
                  <a:srgbClr val="FFFFFF"/>
                </a:solidFill>
              </a:rPr>
              <a:t>b+d</a:t>
            </a:r>
            <a:r>
              <a:rPr lang="en-US" sz="2800" b="1" dirty="0" smtClean="0">
                <a:solidFill>
                  <a:srgbClr val="FFFFFF"/>
                </a:solidFill>
              </a:rPr>
              <a:t>)] </a:t>
            </a:r>
            <a:r>
              <a:rPr lang="en-US" sz="2800" b="1" dirty="0">
                <a:solidFill>
                  <a:srgbClr val="FFFFFF"/>
                </a:solidFill>
              </a:rPr>
              <a:t>X 100 = 95</a:t>
            </a:r>
            <a:r>
              <a:rPr lang="en-US" sz="2800" b="1" dirty="0" smtClean="0">
                <a:solidFill>
                  <a:srgbClr val="FFFFFF"/>
                </a:solidFill>
              </a:rPr>
              <a:t>%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20121" y="88900"/>
            <a:ext cx="630019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sensitivity and specificity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1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610600" cy="41426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u="sng" dirty="0">
                <a:solidFill>
                  <a:srgbClr val="FFC000"/>
                </a:solidFill>
                <a:latin typeface="+mn-lt"/>
                <a:cs typeface="Arial" charset="0"/>
              </a:rPr>
              <a:t>Sensitivity:</a:t>
            </a:r>
            <a:r>
              <a:rPr lang="en-US" sz="2800" b="1" dirty="0">
                <a:solidFill>
                  <a:srgbClr val="FFC000"/>
                </a:solidFill>
                <a:latin typeface="+mn-lt"/>
                <a:cs typeface="Arial" charset="0"/>
              </a:rPr>
              <a:t>  </a:t>
            </a:r>
            <a:r>
              <a:rPr lang="en-US" sz="2800" b="1" dirty="0">
                <a:latin typeface="+mn-lt"/>
                <a:cs typeface="Arial" charset="0"/>
              </a:rPr>
              <a:t>a / (a + 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	Sensitivity = </a:t>
            </a:r>
            <a:r>
              <a:rPr lang="en-US" sz="2800" b="1" dirty="0" smtClean="0">
                <a:latin typeface="+mn-lt"/>
                <a:cs typeface="Arial" charset="0"/>
              </a:rPr>
              <a:t>95% </a:t>
            </a:r>
            <a:endParaRPr lang="en-US" sz="2800" b="1" dirty="0">
              <a:latin typeface="+mn-lt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i.e. </a:t>
            </a:r>
            <a:r>
              <a:rPr lang="en-US" sz="2800" dirty="0">
                <a:latin typeface="+mn-lt"/>
                <a:cs typeface="Arial" charset="0"/>
              </a:rPr>
              <a:t>Screening test will correctly identify </a:t>
            </a:r>
            <a:r>
              <a:rPr lang="en-US" sz="2800" dirty="0" smtClean="0">
                <a:latin typeface="+mn-lt"/>
                <a:cs typeface="Arial" charset="0"/>
              </a:rPr>
              <a:t>95% </a:t>
            </a:r>
            <a:r>
              <a:rPr lang="en-US" sz="2800" dirty="0">
                <a:latin typeface="+mn-lt"/>
                <a:cs typeface="Arial" charset="0"/>
              </a:rPr>
              <a:t>of all true cases.</a:t>
            </a:r>
          </a:p>
          <a:p>
            <a:pPr eaLnBrk="1" hangingPunct="1">
              <a:defRPr/>
            </a:pPr>
            <a:endParaRPr lang="en-US" sz="2800" b="1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2800" b="1" u="sng" dirty="0">
                <a:solidFill>
                  <a:srgbClr val="FFC000"/>
                </a:solidFill>
                <a:latin typeface="+mn-lt"/>
                <a:cs typeface="Arial" charset="0"/>
              </a:rPr>
              <a:t>Specificity:</a:t>
            </a:r>
            <a:r>
              <a:rPr lang="en-US" sz="2800" b="1" dirty="0">
                <a:solidFill>
                  <a:srgbClr val="FFC000"/>
                </a:solidFill>
                <a:latin typeface="+mn-lt"/>
                <a:cs typeface="Arial" charset="0"/>
              </a:rPr>
              <a:t>  </a:t>
            </a:r>
            <a:r>
              <a:rPr lang="en-US" sz="2800" b="1" dirty="0">
                <a:latin typeface="+mn-lt"/>
                <a:cs typeface="Arial" charset="0"/>
              </a:rPr>
              <a:t>d / (b + 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	Specificity = 95%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+mn-lt"/>
                <a:cs typeface="Arial" charset="0"/>
              </a:rPr>
              <a:t>i.e. </a:t>
            </a:r>
            <a:r>
              <a:rPr lang="en-US" sz="2800" dirty="0">
                <a:latin typeface="+mn-lt"/>
                <a:cs typeface="Arial" charset="0"/>
              </a:rPr>
              <a:t>Screening test will correctly classify 95% of all non-cases as being disease free.</a:t>
            </a:r>
          </a:p>
          <a:p>
            <a:pPr eaLnBrk="1" hangingPunct="1">
              <a:defRPr/>
            </a:pPr>
            <a:endParaRPr lang="en-US" sz="2800" b="1" dirty="0">
              <a:latin typeface="+mn-lt"/>
              <a:cs typeface="Arial" charset="0"/>
            </a:endParaRP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233F01-669C-4848-9AEF-2113AB310386}" type="slidenum">
              <a:rPr lang="ar-SA" sz="1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smtClean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</p:spPr>
        <p:txBody>
          <a:bodyPr/>
          <a:lstStyle/>
          <a:p>
            <a:r>
              <a:rPr lang="en-AU" b="1" dirty="0" smtClean="0">
                <a:solidFill>
                  <a:schemeClr val="bg2"/>
                </a:solidFill>
              </a:rPr>
              <a:t>How to interpret results</a:t>
            </a:r>
            <a:endParaRPr lang="en-A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341438"/>
            <a:ext cx="60483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94868-168E-4DC5-B4E4-32F99D635774}" type="slidenum">
              <a:rPr lang="ar-SA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07950" y="323850"/>
            <a:ext cx="910428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</a:t>
            </a:r>
            <a:r>
              <a:rPr lang="en-US" sz="2800" b="1" dirty="0" smtClean="0">
                <a:solidFill>
                  <a:srgbClr val="0C38C2"/>
                </a:solidFill>
              </a:rPr>
              <a:t>PPV and NPV</a:t>
            </a:r>
            <a:endParaRPr lang="en-US" sz="2800" b="1" dirty="0">
              <a:solidFill>
                <a:srgbClr val="0C38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6" name="Text Box 4"/>
          <p:cNvSpPr txBox="1">
            <a:spLocks noChangeArrowheads="1"/>
          </p:cNvSpPr>
          <p:nvPr/>
        </p:nvSpPr>
        <p:spPr bwMode="auto">
          <a:xfrm>
            <a:off x="457200" y="3199454"/>
            <a:ext cx="6876256" cy="2514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FFC000"/>
                </a:solidFill>
                <a:latin typeface="Arial" charset="0"/>
                <a:cs typeface="Arial" charset="0"/>
              </a:rPr>
              <a:t>P.P.V.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= a/(</a:t>
            </a:r>
            <a:r>
              <a:rPr lang="en-US" sz="2400" b="1" dirty="0" err="1" smtClean="0">
                <a:solidFill>
                  <a:srgbClr val="FFC000"/>
                </a:solidFill>
                <a:latin typeface="Arial" charset="0"/>
                <a:cs typeface="Arial" charset="0"/>
              </a:rPr>
              <a:t>a+b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) = 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19/(19+99) =16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</a:p>
          <a:p>
            <a:pPr>
              <a:defRPr/>
            </a:pPr>
            <a:endParaRPr lang="en-US" sz="2400" b="1" dirty="0" smtClean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N.P.V</a:t>
            </a:r>
            <a:r>
              <a:rPr lang="en-US" sz="2400" b="1" dirty="0">
                <a:solidFill>
                  <a:srgbClr val="FFC000"/>
                </a:solidFill>
                <a:latin typeface="Arial" charset="0"/>
                <a:cs typeface="Arial" charset="0"/>
              </a:rPr>
              <a:t>. =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d/(</a:t>
            </a:r>
            <a:r>
              <a:rPr lang="en-US" sz="2400" b="1" dirty="0" err="1" smtClean="0">
                <a:solidFill>
                  <a:srgbClr val="FFC000"/>
                </a:solidFill>
                <a:latin typeface="Arial" charset="0"/>
                <a:cs typeface="Arial" charset="0"/>
              </a:rPr>
              <a:t>c+d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) = 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1881/(1881+1)=99.99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What is the meaning of this result?</a:t>
            </a:r>
          </a:p>
        </p:txBody>
      </p:sp>
      <p:pic>
        <p:nvPicPr>
          <p:cNvPr id="1126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5930"/>
            <a:ext cx="4063752" cy="304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C2546-EA2E-471E-959B-467DC62948F6}" type="slidenum">
              <a:rPr lang="ar-SA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07950" y="323850"/>
            <a:ext cx="489609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C38C2"/>
                </a:solidFill>
              </a:rPr>
              <a:t>Calculating </a:t>
            </a:r>
            <a:r>
              <a:rPr lang="en-US" sz="2800" b="1" dirty="0" smtClean="0">
                <a:solidFill>
                  <a:srgbClr val="0C38C2"/>
                </a:solidFill>
              </a:rPr>
              <a:t>PPV and NPV</a:t>
            </a:r>
            <a:endParaRPr lang="en-US" sz="2800" b="1" dirty="0">
              <a:solidFill>
                <a:srgbClr val="0C38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</p:spPr>
        <p:txBody>
          <a:bodyPr/>
          <a:lstStyle/>
          <a:p>
            <a:r>
              <a:rPr lang="en-AU" b="1" dirty="0" smtClean="0">
                <a:solidFill>
                  <a:schemeClr val="bg2"/>
                </a:solidFill>
              </a:rPr>
              <a:t>How to interpret results</a:t>
            </a:r>
            <a:endParaRPr lang="en-AU" b="1" dirty="0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CDE40-7F80-45A8-A484-6145262137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611560" y="2060848"/>
            <a:ext cx="8229600" cy="35017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P.P.V.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= a/(</a:t>
            </a:r>
            <a:r>
              <a:rPr lang="en-US" sz="2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a+b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= 19/(19+99) =16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Among persons who screen </a:t>
            </a:r>
            <a:r>
              <a:rPr lang="en-US" sz="2400" b="1" i="1" dirty="0">
                <a:solidFill>
                  <a:srgbClr val="FFCC00"/>
                </a:solidFill>
                <a:latin typeface="Arial" charset="0"/>
                <a:cs typeface="Arial" charset="0"/>
              </a:rPr>
              <a:t>positive</a:t>
            </a: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, 16% are found to have the disease. 	</a:t>
            </a:r>
          </a:p>
          <a:p>
            <a:pPr>
              <a:defRPr/>
            </a:pPr>
            <a:endParaRPr lang="en-US" sz="2400" b="1" dirty="0" smtClean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N.P.V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. =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d/(</a:t>
            </a:r>
            <a:r>
              <a:rPr lang="en-US" sz="2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c+d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= 1881/(1881+1)=99.99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>
              <a:defRPr/>
            </a:pP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Among persons who screen </a:t>
            </a:r>
            <a:r>
              <a:rPr lang="en-US" sz="2400" b="1" i="1" dirty="0">
                <a:solidFill>
                  <a:srgbClr val="FFCC00"/>
                </a:solidFill>
                <a:latin typeface="Arial" charset="0"/>
                <a:cs typeface="Arial" charset="0"/>
              </a:rPr>
              <a:t>negative</a:t>
            </a:r>
            <a:r>
              <a:rPr lang="en-US" sz="2400" b="1" dirty="0">
                <a:solidFill>
                  <a:srgbClr val="FFCC00"/>
                </a:solidFill>
                <a:latin typeface="Arial" charset="0"/>
                <a:cs typeface="Arial" charset="0"/>
              </a:rPr>
              <a:t>, 99.9% are found to be disease free.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2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482</Words>
  <Application>Microsoft Office PowerPoint</Application>
  <PresentationFormat>On-screen Show (4:3)</PresentationFormat>
  <Paragraphs>163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 Math</vt:lpstr>
      <vt:lpstr>Footlight MT Light</vt:lpstr>
      <vt:lpstr>Tahoma</vt:lpstr>
      <vt:lpstr>Verdana</vt:lpstr>
      <vt:lpstr>Wingdings</vt:lpstr>
      <vt:lpstr>1_TP101967919_template</vt:lpstr>
      <vt:lpstr>TP101967919_template</vt:lpstr>
      <vt:lpstr>2_TP101967919_template</vt:lpstr>
      <vt:lpstr>3_TP101967919_template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interpret results</vt:lpstr>
      <vt:lpstr>PowerPoint Presentation</vt:lpstr>
      <vt:lpstr>PowerPoint Presentation</vt:lpstr>
      <vt:lpstr>How to interpret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Following is a diagram that may help you to remember how to calculate sensitivity, specificity and the predictive values.</vt:lpstr>
      <vt:lpstr>Calculations:</vt:lpstr>
      <vt:lpstr>PowerPoint Presentation</vt:lpstr>
      <vt:lpstr>factors that influence effectiveness of Screening and Screening Programs</vt:lpstr>
      <vt:lpstr>PowerPoint Presentation</vt:lpstr>
    </vt:vector>
  </TitlesOfParts>
  <Company>&lt;egyptian hak&gt;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Armen Torchyan</cp:lastModifiedBy>
  <cp:revision>201</cp:revision>
  <dcterms:created xsi:type="dcterms:W3CDTF">2011-09-15T09:02:42Z</dcterms:created>
  <dcterms:modified xsi:type="dcterms:W3CDTF">2014-12-02T07:34:18Z</dcterms:modified>
</cp:coreProperties>
</file>