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0"/>
  </p:notesMasterIdLst>
  <p:sldIdLst>
    <p:sldId id="264" r:id="rId2"/>
    <p:sldId id="314" r:id="rId3"/>
    <p:sldId id="265" r:id="rId4"/>
    <p:sldId id="266" r:id="rId5"/>
    <p:sldId id="310" r:id="rId6"/>
    <p:sldId id="267" r:id="rId7"/>
    <p:sldId id="291" r:id="rId8"/>
    <p:sldId id="269" r:id="rId9"/>
    <p:sldId id="270" r:id="rId10"/>
    <p:sldId id="312" r:id="rId11"/>
    <p:sldId id="313" r:id="rId12"/>
    <p:sldId id="278" r:id="rId13"/>
    <p:sldId id="311" r:id="rId14"/>
    <p:sldId id="280" r:id="rId15"/>
    <p:sldId id="281" r:id="rId16"/>
    <p:sldId id="282" r:id="rId17"/>
    <p:sldId id="284" r:id="rId18"/>
    <p:sldId id="285" r:id="rId19"/>
    <p:sldId id="286" r:id="rId20"/>
    <p:sldId id="287" r:id="rId21"/>
    <p:sldId id="288" r:id="rId22"/>
    <p:sldId id="292" r:id="rId23"/>
    <p:sldId id="293" r:id="rId24"/>
    <p:sldId id="256" r:id="rId25"/>
    <p:sldId id="257" r:id="rId26"/>
    <p:sldId id="258" r:id="rId27"/>
    <p:sldId id="259" r:id="rId28"/>
    <p:sldId id="263" r:id="rId29"/>
    <p:sldId id="260" r:id="rId30"/>
    <p:sldId id="261" r:id="rId31"/>
    <p:sldId id="262" r:id="rId32"/>
    <p:sldId id="315" r:id="rId33"/>
    <p:sldId id="316" r:id="rId34"/>
    <p:sldId id="317"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1" d="100"/>
          <a:sy n="81" d="100"/>
        </p:scale>
        <p:origin x="-105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A4BEA0E-4F01-4974-BE23-5A4A28168490}" type="datetimeFigureOut">
              <a:rPr lang="ar-SA" smtClean="0"/>
              <a:t>03/03/1436</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15EB090-F137-4D1F-A3AF-15A1BF287EF8}" type="slidenum">
              <a:rPr lang="ar-SA" smtClean="0"/>
              <a:t>‹#›</a:t>
            </a:fld>
            <a:endParaRPr lang="ar-SA"/>
          </a:p>
        </p:txBody>
      </p:sp>
    </p:spTree>
    <p:extLst>
      <p:ext uri="{BB962C8B-B14F-4D97-AF65-F5344CB8AC3E}">
        <p14:creationId xmlns:p14="http://schemas.microsoft.com/office/powerpoint/2010/main" val="32523536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8BF067-0A10-4DA5-BF08-8ECC90BA297F}" type="slidenum">
              <a:rPr lang="en-US" smtClean="0"/>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4983275A-DE9C-471B-AB19-3C36BB9B68C7}" type="datetimeFigureOut">
              <a:rPr lang="en-US" smtClean="0"/>
              <a:t>12/24/2014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333042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983275A-DE9C-471B-AB19-3C36BB9B68C7}" type="datetimeFigureOut">
              <a:rPr lang="en-US" smtClean="0"/>
              <a:t>12/24/2014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277714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983275A-DE9C-471B-AB19-3C36BB9B68C7}" type="datetimeFigureOut">
              <a:rPr lang="en-US" smtClean="0"/>
              <a:t>12/24/2014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3143101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fld id="{4983275A-DE9C-471B-AB19-3C36BB9B68C7}" type="datetimeFigureOut">
              <a:rPr lang="en-US" smtClean="0"/>
              <a:t>12/24/2014</a:t>
            </a:fld>
            <a:endParaRPr lang="en-US"/>
          </a:p>
        </p:txBody>
      </p:sp>
      <p:sp>
        <p:nvSpPr>
          <p:cNvPr id="8" name="Footer Placeholder 4"/>
          <p:cNvSpPr>
            <a:spLocks noGrp="1"/>
          </p:cNvSpPr>
          <p:nvPr>
            <p:ph type="ftr" sz="quarter" idx="16"/>
          </p:nvPr>
        </p:nvSpPr>
        <p:spPr/>
        <p:txBody>
          <a:bodyPr/>
          <a:lstStyle>
            <a:lvl1pPr>
              <a:defRPr/>
            </a:lvl1pPr>
          </a:lstStyle>
          <a:p>
            <a:endParaRPr lang="en-US"/>
          </a:p>
        </p:txBody>
      </p:sp>
      <p:sp>
        <p:nvSpPr>
          <p:cNvPr id="9" name="Slide Number Placeholder 5"/>
          <p:cNvSpPr>
            <a:spLocks noGrp="1"/>
          </p:cNvSpPr>
          <p:nvPr>
            <p:ph type="sldNum" sz="quarter" idx="17"/>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4292331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983275A-DE9C-471B-AB19-3C36BB9B68C7}" type="datetimeFigureOut">
              <a:rPr lang="en-US" smtClean="0"/>
              <a:t>12/24/2014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245869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fld id="{4983275A-DE9C-471B-AB19-3C36BB9B68C7}" type="datetimeFigureOut">
              <a:rPr lang="en-US" smtClean="0"/>
              <a:t>12/24/2014</a:t>
            </a:fld>
            <a:endParaRPr lang="en-US"/>
          </a:p>
        </p:txBody>
      </p:sp>
      <p:sp>
        <p:nvSpPr>
          <p:cNvPr id="12" name="Footer Placeholder 4"/>
          <p:cNvSpPr>
            <a:spLocks noGrp="1"/>
          </p:cNvSpPr>
          <p:nvPr>
            <p:ph type="ftr" sz="quarter" idx="19"/>
          </p:nvPr>
        </p:nvSpPr>
        <p:spPr/>
        <p:txBody>
          <a:bodyPr/>
          <a:lstStyle>
            <a:lvl1pPr>
              <a:defRPr/>
            </a:lvl1pPr>
          </a:lstStyle>
          <a:p>
            <a:endParaRPr lang="en-US"/>
          </a:p>
        </p:txBody>
      </p:sp>
      <p:sp>
        <p:nvSpPr>
          <p:cNvPr id="13" name="Slide Number Placeholder 5"/>
          <p:cNvSpPr>
            <a:spLocks noGrp="1"/>
          </p:cNvSpPr>
          <p:nvPr>
            <p:ph type="sldNum" sz="quarter" idx="20"/>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1035271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fld id="{4983275A-DE9C-471B-AB19-3C36BB9B68C7}" type="datetimeFigureOut">
              <a:rPr lang="en-US" smtClean="0"/>
              <a:t>12/24/2014</a:t>
            </a:fld>
            <a:endParaRPr lang="en-US"/>
          </a:p>
        </p:txBody>
      </p:sp>
      <p:sp>
        <p:nvSpPr>
          <p:cNvPr id="16" name="Footer Placeholder 4"/>
          <p:cNvSpPr>
            <a:spLocks noGrp="1"/>
          </p:cNvSpPr>
          <p:nvPr>
            <p:ph type="ftr" sz="quarter" idx="24"/>
          </p:nvPr>
        </p:nvSpPr>
        <p:spPr/>
        <p:txBody>
          <a:bodyPr/>
          <a:lstStyle>
            <a:lvl1pPr>
              <a:defRPr/>
            </a:lvl1pPr>
          </a:lstStyle>
          <a:p>
            <a:endParaRPr lang="en-US"/>
          </a:p>
        </p:txBody>
      </p:sp>
      <p:sp>
        <p:nvSpPr>
          <p:cNvPr id="17" name="Slide Number Placeholder 5"/>
          <p:cNvSpPr>
            <a:spLocks noGrp="1"/>
          </p:cNvSpPr>
          <p:nvPr>
            <p:ph type="sldNum" sz="quarter" idx="25"/>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2512414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983275A-DE9C-471B-AB19-3C36BB9B68C7}" type="datetimeFigureOut">
              <a:rPr lang="en-US" smtClean="0"/>
              <a:t>12/24/2014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4159518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983275A-DE9C-471B-AB19-3C36BB9B68C7}" type="datetimeFigureOut">
              <a:rPr lang="en-US" smtClean="0"/>
              <a:t>12/24/2014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404214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fld id="{4983275A-DE9C-471B-AB19-3C36BB9B68C7}" type="datetimeFigureOut">
              <a:rPr lang="en-US" smtClean="0"/>
              <a:t>12/24/2014</a:t>
            </a:fld>
            <a:endParaRPr lang="en-US"/>
          </a:p>
        </p:txBody>
      </p:sp>
      <p:sp>
        <p:nvSpPr>
          <p:cNvPr id="6" name="Rectangle 5"/>
          <p:cNvSpPr>
            <a:spLocks noGrp="1" noChangeArrowheads="1"/>
          </p:cNvSpPr>
          <p:nvPr>
            <p:ph type="ftr" sz="quarter" idx="11"/>
          </p:nvPr>
        </p:nvSpPr>
        <p:spPr/>
        <p:txBody>
          <a:bodyPr/>
          <a:lstStyle>
            <a:lvl1pPr>
              <a:defRPr dirty="0"/>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205088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983275A-DE9C-471B-AB19-3C36BB9B68C7}" type="datetimeFigureOut">
              <a:rPr lang="en-US" smtClean="0"/>
              <a:t>12/24/2014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347470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983275A-DE9C-471B-AB19-3C36BB9B68C7}" type="datetimeFigureOut">
              <a:rPr lang="en-US" smtClean="0"/>
              <a:t>12/24/2014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112960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4983275A-DE9C-471B-AB19-3C36BB9B68C7}" type="datetimeFigureOut">
              <a:rPr lang="en-US" smtClean="0"/>
              <a:t>12/24/2014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276164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4983275A-DE9C-471B-AB19-3C36BB9B68C7}" type="datetimeFigureOut">
              <a:rPr lang="en-US" smtClean="0"/>
              <a:t>12/24/2014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116582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4983275A-DE9C-471B-AB19-3C36BB9B68C7}" type="datetimeFigureOut">
              <a:rPr lang="en-US" smtClean="0"/>
              <a:t>12/24/2014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295435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983275A-DE9C-471B-AB19-3C36BB9B68C7}" type="datetimeFigureOut">
              <a:rPr lang="en-US" smtClean="0"/>
              <a:t>12/24/2014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36856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983275A-DE9C-471B-AB19-3C36BB9B68C7}" type="datetimeFigureOut">
              <a:rPr lang="en-US" smtClean="0"/>
              <a:t>12/24/2014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1077585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983275A-DE9C-471B-AB19-3C36BB9B68C7}" type="datetimeFigureOut">
              <a:rPr lang="en-US" smtClean="0"/>
              <a:t>12/24/2014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1059B5D-7C8E-45CB-B27D-EBA4837671AB}" type="slidenum">
              <a:rPr lang="en-US" smtClean="0"/>
              <a:t>‹#›</a:t>
            </a:fld>
            <a:endParaRPr lang="en-US"/>
          </a:p>
        </p:txBody>
      </p:sp>
    </p:spTree>
    <p:extLst>
      <p:ext uri="{BB962C8B-B14F-4D97-AF65-F5344CB8AC3E}">
        <p14:creationId xmlns:p14="http://schemas.microsoft.com/office/powerpoint/2010/main" val="89279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43"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a:defRPr sz="1100" b="0" i="0" dirty="0">
                <a:solidFill>
                  <a:schemeClr val="tx1">
                    <a:tint val="75000"/>
                    <a:alpha val="60000"/>
                  </a:schemeClr>
                </a:solidFill>
              </a:defRPr>
            </a:lvl1pPr>
          </a:lstStyle>
          <a:p>
            <a:fld id="{4983275A-DE9C-471B-AB19-3C36BB9B68C7}" type="datetimeFigureOut">
              <a:rPr lang="en-US" smtClean="0"/>
              <a:t>12/24/2014</a:t>
            </a:fld>
            <a:endParaRPr 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a:defRPr sz="1100" b="0" i="0" dirty="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a:defRPr sz="2801" b="0" i="0" smtClean="0">
                <a:solidFill>
                  <a:schemeClr val="tx1">
                    <a:tint val="75000"/>
                  </a:schemeClr>
                </a:solidFill>
              </a:defRPr>
            </a:lvl1pPr>
          </a:lstStyle>
          <a:p>
            <a:fld id="{F1059B5D-7C8E-45CB-B27D-EBA4837671A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txStyles>
    <p:titleStyle>
      <a:lvl1pPr algn="l" defTabSz="457200" rtl="0" eaLnBrk="1" fontAlgn="base" hangingPunct="1">
        <a:spcBef>
          <a:spcPct val="0"/>
        </a:spcBef>
        <a:spcAft>
          <a:spcPct val="0"/>
        </a:spcAft>
        <a:defRPr sz="4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1" fontAlgn="base" hangingPunct="1">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6620968" cy="3329581"/>
          </a:xfrm>
        </p:spPr>
        <p:txBody>
          <a:bodyPr/>
          <a:lstStyle/>
          <a:p>
            <a:r>
              <a:rPr lang="en-US" dirty="0" smtClean="0"/>
              <a:t>Epidemiology </a:t>
            </a:r>
            <a:r>
              <a:rPr lang="en-US" dirty="0"/>
              <a:t>of M</a:t>
            </a:r>
            <a:r>
              <a:rPr lang="en-US" dirty="0" smtClean="0"/>
              <a:t>alaria</a:t>
            </a:r>
            <a:endParaRPr lang="en-US" dirty="0"/>
          </a:p>
        </p:txBody>
      </p:sp>
      <p:sp>
        <p:nvSpPr>
          <p:cNvPr id="4" name="TextBox 3"/>
          <p:cNvSpPr txBox="1"/>
          <p:nvPr/>
        </p:nvSpPr>
        <p:spPr>
          <a:xfrm>
            <a:off x="1295400" y="4495800"/>
            <a:ext cx="6705600" cy="2031325"/>
          </a:xfrm>
          <a:prstGeom prst="rect">
            <a:avLst/>
          </a:prstGeom>
          <a:noFill/>
        </p:spPr>
        <p:txBody>
          <a:bodyPr wrap="square" rtlCol="1">
            <a:spAutoFit/>
          </a:bodyPr>
          <a:lstStyle/>
          <a:p>
            <a:r>
              <a:rPr lang="en-US" dirty="0" smtClean="0"/>
              <a:t>BY: </a:t>
            </a:r>
          </a:p>
          <a:p>
            <a:endParaRPr lang="en-US" dirty="0" smtClean="0"/>
          </a:p>
          <a:p>
            <a:pPr algn="just"/>
            <a:r>
              <a:rPr lang="en-US" dirty="0" smtClean="0"/>
              <a:t>Hamad </a:t>
            </a:r>
            <a:r>
              <a:rPr lang="en-US" dirty="0" err="1" smtClean="0"/>
              <a:t>Aldosari</a:t>
            </a:r>
            <a:endParaRPr lang="en-US" dirty="0" smtClean="0"/>
          </a:p>
          <a:p>
            <a:pPr algn="just"/>
            <a:r>
              <a:rPr lang="en-US" dirty="0" smtClean="0"/>
              <a:t>Awn </a:t>
            </a:r>
            <a:r>
              <a:rPr lang="en-US" dirty="0" err="1" smtClean="0"/>
              <a:t>Alqarni</a:t>
            </a:r>
            <a:endParaRPr lang="en-US" dirty="0" smtClean="0"/>
          </a:p>
          <a:p>
            <a:pPr algn="just"/>
            <a:r>
              <a:rPr lang="en-US" dirty="0" smtClean="0"/>
              <a:t>Khalid </a:t>
            </a:r>
            <a:r>
              <a:rPr lang="en-US" dirty="0" err="1" smtClean="0"/>
              <a:t>Alshahrani</a:t>
            </a:r>
            <a:r>
              <a:rPr lang="en-US" dirty="0" smtClean="0"/>
              <a:t> </a:t>
            </a:r>
          </a:p>
          <a:p>
            <a:pPr algn="just"/>
            <a:r>
              <a:rPr lang="en-US" dirty="0" err="1" smtClean="0"/>
              <a:t>Fahad</a:t>
            </a:r>
            <a:r>
              <a:rPr lang="en-US" dirty="0" smtClean="0"/>
              <a:t> </a:t>
            </a:r>
            <a:r>
              <a:rPr lang="en-US" dirty="0" err="1" smtClean="0"/>
              <a:t>Alotaibi</a:t>
            </a:r>
            <a:r>
              <a:rPr lang="en-US" dirty="0" smtClean="0"/>
              <a:t> </a:t>
            </a:r>
          </a:p>
          <a:p>
            <a:pPr algn="just"/>
            <a:r>
              <a:rPr lang="en-US" dirty="0" smtClean="0"/>
              <a:t>Abdullah </a:t>
            </a:r>
            <a:r>
              <a:rPr lang="en-US" dirty="0" err="1" smtClean="0"/>
              <a:t>Alenezi</a:t>
            </a:r>
            <a:endParaRPr lang="en-US" dirty="0" smtClean="0"/>
          </a:p>
        </p:txBody>
      </p:sp>
    </p:spTree>
    <p:extLst>
      <p:ext uri="{BB962C8B-B14F-4D97-AF65-F5344CB8AC3E}">
        <p14:creationId xmlns:p14="http://schemas.microsoft.com/office/powerpoint/2010/main" val="2835846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07504" y="1327448"/>
            <a:ext cx="8856984" cy="537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1" fontAlgn="base" hangingPunct="1">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r>
              <a:rPr lang="en-US" dirty="0" smtClean="0"/>
              <a:t>The General Directorate of Statistics of the Ministry of Health has revealed the results of a study that reported 1,941 cases of malaria in Saudi Arabia 3 years ago. The vast majority of cases were concentrated in the </a:t>
            </a:r>
            <a:r>
              <a:rPr lang="en-US" dirty="0" err="1" smtClean="0"/>
              <a:t>Jizan</a:t>
            </a:r>
            <a:r>
              <a:rPr lang="en-US" dirty="0" smtClean="0"/>
              <a:t> and </a:t>
            </a:r>
            <a:r>
              <a:rPr lang="en-US" dirty="0" err="1" smtClean="0"/>
              <a:t>Asir</a:t>
            </a:r>
            <a:r>
              <a:rPr lang="en-US" dirty="0" smtClean="0"/>
              <a:t> regions. Other affected cities included </a:t>
            </a:r>
            <a:r>
              <a:rPr lang="en-US" dirty="0" err="1" smtClean="0"/>
              <a:t>Madina</a:t>
            </a:r>
            <a:r>
              <a:rPr lang="en-US" dirty="0" smtClean="0"/>
              <a:t> which had 145 cases, </a:t>
            </a:r>
            <a:r>
              <a:rPr lang="en-US" dirty="0" err="1" smtClean="0"/>
              <a:t>Makkah</a:t>
            </a:r>
            <a:r>
              <a:rPr lang="en-US" dirty="0" smtClean="0"/>
              <a:t> with 92 cases, and Jeddah with 66 cases.</a:t>
            </a:r>
          </a:p>
          <a:p>
            <a:pPr algn="just"/>
            <a:endParaRPr lang="en-US" dirty="0" smtClean="0"/>
          </a:p>
          <a:p>
            <a:pPr algn="just"/>
            <a:r>
              <a:rPr lang="en-US" dirty="0" smtClean="0"/>
              <a:t>The vast majority of malaria cases, </a:t>
            </a:r>
            <a:r>
              <a:rPr lang="en-US" b="1" dirty="0" smtClean="0"/>
              <a:t>98.5 percent</a:t>
            </a:r>
            <a:r>
              <a:rPr lang="en-US" dirty="0" smtClean="0"/>
              <a:t>, were reported in people arriving from abroad, and the remaining </a:t>
            </a:r>
            <a:r>
              <a:rPr lang="en-US" b="1" dirty="0" smtClean="0"/>
              <a:t>1.5 percent </a:t>
            </a:r>
            <a:r>
              <a:rPr lang="en-US" dirty="0" smtClean="0"/>
              <a:t>of cases were locally transmitted. With just under 2,000 reports in the year 2010, statistically the incidence of malaria in Saudi Arabia is considered almost non-existent with an occurrence rate of </a:t>
            </a:r>
            <a:r>
              <a:rPr lang="en-US" b="1" u="sng" dirty="0" smtClean="0"/>
              <a:t>0.2 cases in every 100,000</a:t>
            </a:r>
            <a:r>
              <a:rPr lang="en-US" dirty="0" smtClean="0"/>
              <a:t> individuals in the country.</a:t>
            </a:r>
          </a:p>
          <a:p>
            <a:pPr marL="0" indent="0">
              <a:buNone/>
            </a:pPr>
            <a:endParaRPr lang="en-US" dirty="0" smtClean="0"/>
          </a:p>
        </p:txBody>
      </p:sp>
    </p:spTree>
    <p:extLst>
      <p:ext uri="{BB962C8B-B14F-4D97-AF65-F5344CB8AC3E}">
        <p14:creationId xmlns:p14="http://schemas.microsoft.com/office/powerpoint/2010/main" val="3147613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07504" y="2241848"/>
            <a:ext cx="8856984"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1" fontAlgn="base" hangingPunct="1">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sz="1600" dirty="0" smtClean="0"/>
          </a:p>
          <a:p>
            <a:pPr algn="just"/>
            <a:r>
              <a:rPr lang="en-US" dirty="0" smtClean="0"/>
              <a:t>The highest incidence of malaria reports occurred during the months of January and February in the year 2010 in the southwestern regions of the Kingdom. A decline in malaria incidence was noticed starting from March, followed by an increase again in October and November. That is a normal pattern since these months coincide with the rainy season which contributes to the spread of malaria in these regions(3).</a:t>
            </a:r>
            <a:endParaRPr lang="x-none" sz="1800" dirty="0"/>
          </a:p>
        </p:txBody>
      </p:sp>
    </p:spTree>
    <p:extLst>
      <p:ext uri="{BB962C8B-B14F-4D97-AF65-F5344CB8AC3E}">
        <p14:creationId xmlns:p14="http://schemas.microsoft.com/office/powerpoint/2010/main" val="3336340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3999"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510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8064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225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1" y="685800"/>
            <a:ext cx="83058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2309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381000" y="548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4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t>Predicted thermal performance of malaria parasite development within the mosquito in relation to the temperatures experienced at each of four study locations in Kenya, Africa</a:t>
            </a:r>
            <a:r>
              <a:rPr lang="en-US" sz="1600" dirty="0" smtClean="0"/>
              <a:t>(2)</a:t>
            </a:r>
            <a:r>
              <a:rPr lang="en-US" sz="2000" dirty="0" smtClean="0"/>
              <a:t>.</a:t>
            </a:r>
            <a:br>
              <a:rPr lang="en-US" sz="2000" dirty="0" smtClean="0"/>
            </a:br>
            <a:endParaRPr lang="x-none"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8712"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240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999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Title 1"/>
          <p:cNvSpPr>
            <a:spLocks noGrp="1"/>
          </p:cNvSpPr>
          <p:nvPr>
            <p:ph type="title"/>
          </p:nvPr>
        </p:nvSpPr>
        <p:spPr/>
        <p:txBody>
          <a:bodyPr>
            <a:noAutofit/>
          </a:bodyPr>
          <a:lstStyle/>
          <a:p>
            <a:pPr algn="l" rtl="0"/>
            <a:r>
              <a:rPr lang="en-US" sz="3200" dirty="0" smtClean="0"/>
              <a:t>History of one or more episodes of malaria by age:</a:t>
            </a:r>
            <a:endParaRPr lang="x-none" sz="3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511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2187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History of one or more episodes of malaria by gender and age bracket:</a:t>
            </a: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599"/>
            <a:ext cx="9144000" cy="548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067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355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OBJECTIVES:</a:t>
            </a:r>
            <a:endParaRPr lang="ar-SA" sz="4000" dirty="0"/>
          </a:p>
        </p:txBody>
      </p:sp>
      <p:sp>
        <p:nvSpPr>
          <p:cNvPr id="3" name="Content Placeholder 2"/>
          <p:cNvSpPr>
            <a:spLocks noGrp="1"/>
          </p:cNvSpPr>
          <p:nvPr>
            <p:ph idx="1"/>
          </p:nvPr>
        </p:nvSpPr>
        <p:spPr>
          <a:xfrm>
            <a:off x="838200" y="1676400"/>
            <a:ext cx="7848600" cy="4195762"/>
          </a:xfrm>
        </p:spPr>
        <p:txBody>
          <a:bodyPr/>
          <a:lstStyle/>
          <a:p>
            <a:r>
              <a:rPr lang="en-US" b="1" dirty="0"/>
              <a:t>Magnitude of </a:t>
            </a:r>
            <a:r>
              <a:rPr lang="en-US" b="1" dirty="0" smtClean="0"/>
              <a:t>Malaria; </a:t>
            </a:r>
            <a:r>
              <a:rPr lang="en-US" b="1" dirty="0"/>
              <a:t>prevalence of the health problem Globally and in </a:t>
            </a:r>
            <a:r>
              <a:rPr lang="en-US" b="1" dirty="0" smtClean="0"/>
              <a:t>KSA.</a:t>
            </a:r>
            <a:endParaRPr lang="en-US" dirty="0"/>
          </a:p>
          <a:p>
            <a:r>
              <a:rPr lang="en-US" b="1" dirty="0" smtClean="0"/>
              <a:t>To describe </a:t>
            </a:r>
            <a:r>
              <a:rPr lang="en-US" b="1" dirty="0"/>
              <a:t>the disease pattern and </a:t>
            </a:r>
            <a:r>
              <a:rPr lang="en-US" b="1" dirty="0" smtClean="0"/>
              <a:t>trends. (person, place and time).</a:t>
            </a:r>
            <a:endParaRPr lang="ar-SA" dirty="0"/>
          </a:p>
          <a:p>
            <a:r>
              <a:rPr lang="en-US" b="1" dirty="0"/>
              <a:t>identify the risk factors and high risk </a:t>
            </a:r>
            <a:r>
              <a:rPr lang="en-US" b="1" dirty="0" smtClean="0"/>
              <a:t>groups.</a:t>
            </a:r>
            <a:endParaRPr lang="ar-SA" dirty="0"/>
          </a:p>
          <a:p>
            <a:r>
              <a:rPr lang="en-US" b="1" dirty="0" smtClean="0"/>
              <a:t>Describe </a:t>
            </a:r>
            <a:r>
              <a:rPr lang="en-US" b="1" dirty="0"/>
              <a:t>the process of communicable diseases transmission (Agent, Reservoir, Mode of </a:t>
            </a:r>
            <a:r>
              <a:rPr lang="en-US" b="1" dirty="0" smtClean="0"/>
              <a:t>transmission).</a:t>
            </a:r>
            <a:endParaRPr lang="ar-SA" dirty="0"/>
          </a:p>
          <a:p>
            <a:r>
              <a:rPr lang="en-US" b="1" dirty="0"/>
              <a:t>Identify the main methods for prevention and control.</a:t>
            </a:r>
            <a:endParaRPr lang="en-US" dirty="0"/>
          </a:p>
          <a:p>
            <a:r>
              <a:rPr lang="en-US" b="1" dirty="0"/>
              <a:t>Recognize the specific programs for prevention and control of </a:t>
            </a:r>
            <a:r>
              <a:rPr lang="en-US" b="1" dirty="0" smtClean="0"/>
              <a:t>Malaria </a:t>
            </a:r>
            <a:r>
              <a:rPr lang="en-US" b="1" dirty="0"/>
              <a:t>in </a:t>
            </a:r>
            <a:r>
              <a:rPr lang="en-US" b="1" dirty="0" smtClean="0"/>
              <a:t>KSA.</a:t>
            </a:r>
            <a:r>
              <a:rPr lang="en-US" b="1" dirty="0"/>
              <a:t/>
            </a:r>
            <a:br>
              <a:rPr lang="en-US" b="1" dirty="0"/>
            </a:br>
            <a:endParaRPr lang="ar-SA" dirty="0"/>
          </a:p>
        </p:txBody>
      </p:sp>
    </p:spTree>
    <p:extLst>
      <p:ext uri="{BB962C8B-B14F-4D97-AF65-F5344CB8AC3E}">
        <p14:creationId xmlns:p14="http://schemas.microsoft.com/office/powerpoint/2010/main" val="233754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761" y="563033"/>
            <a:ext cx="4320480" cy="6186310"/>
          </a:xfrm>
          <a:prstGeom prst="rect">
            <a:avLst/>
          </a:prstGeom>
          <a:noFill/>
        </p:spPr>
        <p:txBody>
          <a:bodyPr wrap="square" rtlCol="1">
            <a:spAutoFit/>
          </a:bodyPr>
          <a:lstStyle/>
          <a:p>
            <a:pPr algn="l" rtl="0"/>
            <a:r>
              <a:rPr lang="en-US" dirty="0"/>
              <a:t>This map shows the estimated limits </a:t>
            </a:r>
            <a:r>
              <a:rPr lang="en-US" dirty="0" smtClean="0"/>
              <a:t>of </a:t>
            </a:r>
            <a:r>
              <a:rPr lang="en-US" i="1" dirty="0" smtClean="0"/>
              <a:t>Plasmodium </a:t>
            </a:r>
            <a:r>
              <a:rPr lang="en-US" i="1" dirty="0"/>
              <a:t>falciparum </a:t>
            </a:r>
            <a:r>
              <a:rPr lang="en-US" dirty="0"/>
              <a:t>malaria transmission</a:t>
            </a:r>
            <a:r>
              <a:rPr lang="en-US" dirty="0" smtClean="0"/>
              <a:t>.</a:t>
            </a:r>
          </a:p>
          <a:p>
            <a:pPr marL="285750" indent="-285750" algn="l" rtl="0">
              <a:buFont typeface="Arial" panose="020B0604020202020204" pitchFamily="34" charset="0"/>
              <a:buChar char="•"/>
            </a:pPr>
            <a:endParaRPr lang="en-US" dirty="0" smtClean="0"/>
          </a:p>
          <a:p>
            <a:pPr marL="285750" indent="-285750" algn="l" rtl="0">
              <a:buFont typeface="Arial"/>
              <a:buChar char="•"/>
            </a:pPr>
            <a:r>
              <a:rPr lang="en-US" dirty="0" smtClean="0"/>
              <a:t>This </a:t>
            </a:r>
            <a:r>
              <a:rPr lang="en-US" dirty="0"/>
              <a:t>classification arises because either health system surveillance data (annual case incidence) reported </a:t>
            </a:r>
            <a:r>
              <a:rPr lang="en-US" u="sng" dirty="0"/>
              <a:t>zero cases for three consecutive </a:t>
            </a:r>
            <a:r>
              <a:rPr lang="en-US" u="sng" dirty="0" smtClean="0"/>
              <a:t>years</a:t>
            </a:r>
            <a:r>
              <a:rPr lang="en-US" dirty="0" smtClean="0"/>
              <a:t>.</a:t>
            </a:r>
          </a:p>
          <a:p>
            <a:pPr marL="285750" indent="-285750" algn="l" rtl="0">
              <a:buFont typeface="Arial"/>
              <a:buChar char="•"/>
            </a:pPr>
            <a:r>
              <a:rPr lang="en-US" dirty="0"/>
              <a:t> risk of </a:t>
            </a:r>
            <a:r>
              <a:rPr lang="en-US" b="1" dirty="0"/>
              <a:t>unstable malaria transmission</a:t>
            </a:r>
            <a:r>
              <a:rPr lang="en-US" dirty="0"/>
              <a:t>. These areas are those where local transmission cannot be ruled out, but levels of risk are extremely low, with annual case incidence reported at less than </a:t>
            </a:r>
            <a:r>
              <a:rPr lang="en-US" u="sng" dirty="0"/>
              <a:t>1 per 10,000</a:t>
            </a:r>
            <a:r>
              <a:rPr lang="en-US" dirty="0" smtClean="0"/>
              <a:t>.</a:t>
            </a:r>
          </a:p>
          <a:p>
            <a:pPr marL="285750" indent="-285750" algn="l" rtl="0">
              <a:buFont typeface="Arial"/>
              <a:buChar char="•"/>
            </a:pPr>
            <a:r>
              <a:rPr lang="en-US" dirty="0"/>
              <a:t>stable malaria transmission. This is a very broad classification of risk including any regions where the annual case incidence is likely to </a:t>
            </a:r>
            <a:r>
              <a:rPr lang="en-US" u="sng" dirty="0"/>
              <a:t>exceed 1 per 10,000</a:t>
            </a:r>
            <a:r>
              <a:rPr lang="en-US" dirty="0"/>
              <a:t>.</a:t>
            </a:r>
          </a:p>
          <a:p>
            <a:pPr algn="l" rtl="0"/>
            <a:endParaRPr lang="x-none"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812" y="-39960"/>
            <a:ext cx="4840188" cy="6897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035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 y="-27745"/>
            <a:ext cx="9145143" cy="4976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5880" y="5029200"/>
            <a:ext cx="8280920" cy="1477328"/>
          </a:xfrm>
          <a:prstGeom prst="rect">
            <a:avLst/>
          </a:prstGeom>
          <a:noFill/>
        </p:spPr>
        <p:txBody>
          <a:bodyPr wrap="square" rtlCol="1">
            <a:spAutoFit/>
          </a:bodyPr>
          <a:lstStyle/>
          <a:p>
            <a:pPr algn="l" rtl="0"/>
            <a:r>
              <a:rPr lang="en-US" dirty="0"/>
              <a:t>Areas shown in light pink are those at the lowest levels of risk, where annually averaged infection prevalence in 2-10 year olds (</a:t>
            </a:r>
            <a:r>
              <a:rPr lang="en-US" i="1" dirty="0"/>
              <a:t>Pf</a:t>
            </a:r>
            <a:r>
              <a:rPr lang="en-US" dirty="0"/>
              <a:t>PR</a:t>
            </a:r>
            <a:r>
              <a:rPr lang="en-US" baseline="-25000" dirty="0"/>
              <a:t>2-10</a:t>
            </a:r>
            <a:r>
              <a:rPr lang="en-US" dirty="0"/>
              <a:t>) is likely to be lower than 5%. Areas shown in red are those at intermediate risk, where </a:t>
            </a:r>
            <a:r>
              <a:rPr lang="en-US" i="1" dirty="0"/>
              <a:t>Pf</a:t>
            </a:r>
            <a:r>
              <a:rPr lang="en-US" dirty="0"/>
              <a:t>PR</a:t>
            </a:r>
            <a:r>
              <a:rPr lang="en-US" baseline="-25000" dirty="0"/>
              <a:t>2-10</a:t>
            </a:r>
            <a:r>
              <a:rPr lang="en-US" dirty="0"/>
              <a:t> is likely to be higher than 5% but less than 40%. Areas shown in dark red are those at the highest levels of risk, where</a:t>
            </a:r>
            <a:r>
              <a:rPr lang="en-US" i="1" dirty="0"/>
              <a:t>Pf</a:t>
            </a:r>
            <a:r>
              <a:rPr lang="en-US" dirty="0"/>
              <a:t>PR</a:t>
            </a:r>
            <a:r>
              <a:rPr lang="en-US" baseline="-25000" dirty="0"/>
              <a:t>2-10</a:t>
            </a:r>
            <a:r>
              <a:rPr lang="en-US" dirty="0"/>
              <a:t> is likely to exceed 40%.</a:t>
            </a:r>
            <a:endParaRPr lang="x-none" dirty="0"/>
          </a:p>
        </p:txBody>
      </p:sp>
    </p:spTree>
    <p:extLst>
      <p:ext uri="{BB962C8B-B14F-4D97-AF65-F5344CB8AC3E}">
        <p14:creationId xmlns:p14="http://schemas.microsoft.com/office/powerpoint/2010/main" val="1780541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a:t>
            </a:r>
            <a:r>
              <a:rPr lang="en-US" dirty="0" smtClean="0"/>
              <a:t>for </a:t>
            </a:r>
            <a:r>
              <a:rPr lang="en-US" dirty="0"/>
              <a:t>getting malaria </a:t>
            </a:r>
            <a:r>
              <a:rPr lang="ar-SA" dirty="0"/>
              <a:t>:</a:t>
            </a:r>
            <a:endParaRPr lang="en-US" dirty="0"/>
          </a:p>
        </p:txBody>
      </p:sp>
      <p:sp>
        <p:nvSpPr>
          <p:cNvPr id="3" name="Content Placeholder 2"/>
          <p:cNvSpPr>
            <a:spLocks noGrp="1"/>
          </p:cNvSpPr>
          <p:nvPr>
            <p:ph idx="1"/>
          </p:nvPr>
        </p:nvSpPr>
        <p:spPr/>
        <p:txBody>
          <a:bodyPr/>
          <a:lstStyle/>
          <a:p>
            <a:pPr lvl="0"/>
            <a:r>
              <a:rPr lang="en-US" dirty="0"/>
              <a:t>Living or traveling in a country or region where malaria is present.</a:t>
            </a:r>
          </a:p>
          <a:p>
            <a:pPr lvl="0"/>
            <a:r>
              <a:rPr lang="en-US" dirty="0"/>
              <a:t>Traveling in an area where malaria is common </a:t>
            </a:r>
            <a:r>
              <a:rPr lang="en-US" dirty="0" smtClean="0"/>
              <a:t>and:</a:t>
            </a:r>
          </a:p>
          <a:p>
            <a:pPr lvl="1"/>
            <a:r>
              <a:rPr lang="en-US" dirty="0"/>
              <a:t>Not taking medicine to prevent malaria before, during, and after travel, or failing to take the medicine correctly.</a:t>
            </a:r>
          </a:p>
          <a:p>
            <a:pPr lvl="1"/>
            <a:r>
              <a:rPr lang="en-US" dirty="0" smtClean="0"/>
              <a:t>Being </a:t>
            </a:r>
            <a:r>
              <a:rPr lang="en-US" dirty="0"/>
              <a:t>outdoors, especially in rural areas, between dusk and dawn (nighttime), when the mosquitoes that transmit malaria are most active.</a:t>
            </a:r>
          </a:p>
          <a:p>
            <a:pPr lvl="1"/>
            <a:r>
              <a:rPr lang="en-US" dirty="0" smtClean="0"/>
              <a:t>Not </a:t>
            </a:r>
            <a:r>
              <a:rPr lang="en-US" dirty="0"/>
              <a:t>taking steps to protect yourself from mosquito bites.</a:t>
            </a:r>
          </a:p>
          <a:p>
            <a:endParaRPr lang="en-US" dirty="0"/>
          </a:p>
        </p:txBody>
      </p:sp>
    </p:spTree>
    <p:extLst>
      <p:ext uri="{BB962C8B-B14F-4D97-AF65-F5344CB8AC3E}">
        <p14:creationId xmlns:p14="http://schemas.microsoft.com/office/powerpoint/2010/main" val="2164923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at increased risk of serious disease include:</a:t>
            </a:r>
            <a:br>
              <a:rPr lang="en-US" dirty="0"/>
            </a:br>
            <a:endParaRPr lang="en-US" dirty="0"/>
          </a:p>
        </p:txBody>
      </p:sp>
      <p:sp>
        <p:nvSpPr>
          <p:cNvPr id="3" name="Content Placeholder 2"/>
          <p:cNvSpPr>
            <a:spLocks noGrp="1"/>
          </p:cNvSpPr>
          <p:nvPr>
            <p:ph idx="1"/>
          </p:nvPr>
        </p:nvSpPr>
        <p:spPr/>
        <p:txBody>
          <a:bodyPr/>
          <a:lstStyle/>
          <a:p>
            <a:pPr lvl="0"/>
            <a:r>
              <a:rPr lang="en-US" dirty="0"/>
              <a:t>Young children and infants</a:t>
            </a:r>
          </a:p>
          <a:p>
            <a:pPr lvl="0"/>
            <a:r>
              <a:rPr lang="en-US" dirty="0"/>
              <a:t>Travelers coming from areas with no malaria</a:t>
            </a:r>
          </a:p>
          <a:p>
            <a:pPr lvl="0"/>
            <a:r>
              <a:rPr lang="en-US" dirty="0"/>
              <a:t>Pregnant women and their unborn children </a:t>
            </a:r>
          </a:p>
          <a:p>
            <a:pPr lvl="0"/>
            <a:r>
              <a:rPr lang="en-US" dirty="0"/>
              <a:t>Malaria is more severe in people who have had their spleen removed </a:t>
            </a:r>
            <a:r>
              <a:rPr lang="en-US" dirty="0" smtClean="0"/>
              <a:t>(</a:t>
            </a:r>
            <a:r>
              <a:rPr lang="en-US" dirty="0" err="1"/>
              <a:t>splenectomy</a:t>
            </a:r>
            <a:r>
              <a:rPr lang="en-US" dirty="0" smtClean="0"/>
              <a:t>)</a:t>
            </a:r>
            <a:r>
              <a:rPr lang="en-US" dirty="0"/>
              <a:t>.</a:t>
            </a:r>
          </a:p>
          <a:p>
            <a:r>
              <a:rPr lang="en-US" dirty="0"/>
              <a:t>Poverty, lack of knowledge, and little or no access to health care also contribute to malaria deaths worldwide</a:t>
            </a:r>
            <a:r>
              <a:rPr lang="en-US" dirty="0" smtClean="0"/>
              <a:t>.</a:t>
            </a:r>
            <a:endParaRPr lang="en-US" dirty="0"/>
          </a:p>
        </p:txBody>
      </p:sp>
    </p:spTree>
    <p:extLst>
      <p:ext uri="{BB962C8B-B14F-4D97-AF65-F5344CB8AC3E}">
        <p14:creationId xmlns:p14="http://schemas.microsoft.com/office/powerpoint/2010/main" val="849037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458200" cy="1222375"/>
          </a:xfrm>
        </p:spPr>
        <p:txBody>
          <a:bodyPr/>
          <a:lstStyle/>
          <a:p>
            <a:r>
              <a:rPr lang="en-US" dirty="0" smtClean="0">
                <a:solidFill>
                  <a:schemeClr val="accent1"/>
                </a:solidFill>
                <a:effectLst>
                  <a:outerShdw blurRad="38100" dist="38100" dir="2700000" algn="tl">
                    <a:srgbClr val="000000">
                      <a:alpha val="43137"/>
                    </a:srgbClr>
                  </a:outerShdw>
                </a:effectLst>
              </a:rPr>
              <a:t>over</a:t>
            </a:r>
            <a:r>
              <a:rPr lang="en-US" dirty="0" smtClean="0">
                <a:effectLst>
                  <a:outerShdw blurRad="38100" dist="38100" dir="2700000" algn="tl">
                    <a:srgbClr val="000000">
                      <a:alpha val="43137"/>
                    </a:srgbClr>
                  </a:outerShdw>
                </a:effectLst>
              </a:rPr>
              <a:t>view</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66442" y="2590800"/>
            <a:ext cx="7667958" cy="3048000"/>
          </a:xfrm>
        </p:spPr>
        <p:txBody>
          <a:bodyPr>
            <a:noAutofit/>
          </a:bodyPr>
          <a:lstStyle/>
          <a:p>
            <a:r>
              <a:rPr lang="en-US" dirty="0">
                <a:solidFill>
                  <a:schemeClr val="tx1"/>
                </a:solidFill>
              </a:rPr>
              <a:t>Malaria is a mosquito-borne parasitic disease caused by genus Plasmodium, </a:t>
            </a:r>
          </a:p>
          <a:p>
            <a:r>
              <a:rPr lang="en-US" dirty="0">
                <a:solidFill>
                  <a:schemeClr val="tx1"/>
                </a:solidFill>
              </a:rPr>
              <a:t>affecting over 100 countries of the tropical</a:t>
            </a:r>
          </a:p>
          <a:p>
            <a:r>
              <a:rPr lang="en-US" dirty="0">
                <a:solidFill>
                  <a:schemeClr val="tx1"/>
                </a:solidFill>
              </a:rPr>
              <a:t> and subtropical regions of the world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effectLst>
                  <a:outerShdw blurRad="38100" dist="38100" dir="2700000" algn="tl">
                    <a:srgbClr val="000000">
                      <a:alpha val="43137"/>
                    </a:srgbClr>
                  </a:outerShdw>
                </a:effectLst>
              </a:rPr>
              <a:t>Causative Agent</a:t>
            </a:r>
          </a:p>
        </p:txBody>
      </p:sp>
      <p:sp>
        <p:nvSpPr>
          <p:cNvPr id="3" name="Content Placeholder 2"/>
          <p:cNvSpPr>
            <a:spLocks noGrp="1"/>
          </p:cNvSpPr>
          <p:nvPr>
            <p:ph idx="1"/>
          </p:nvPr>
        </p:nvSpPr>
        <p:spPr>
          <a:xfrm>
            <a:off x="381000" y="1752600"/>
            <a:ext cx="8458200" cy="4800600"/>
          </a:xfrm>
        </p:spPr>
        <p:txBody>
          <a:bodyPr>
            <a:normAutofit/>
          </a:bodyPr>
          <a:lstStyle/>
          <a:p>
            <a:r>
              <a:rPr lang="en-US" sz="2400" dirty="0" smtClean="0"/>
              <a:t>Malaria is caused by species of </a:t>
            </a:r>
            <a:r>
              <a:rPr lang="en-US" sz="2400" i="1" dirty="0" smtClean="0"/>
              <a:t>Plasmodium</a:t>
            </a:r>
            <a:r>
              <a:rPr lang="en-US" sz="2400" dirty="0" smtClean="0"/>
              <a:t>.</a:t>
            </a:r>
          </a:p>
          <a:p>
            <a:r>
              <a:rPr lang="en-US" sz="2400" dirty="0" smtClean="0"/>
              <a:t>The genus </a:t>
            </a:r>
            <a:r>
              <a:rPr lang="en-US" sz="2400" i="1" dirty="0" smtClean="0"/>
              <a:t>Plasmodium</a:t>
            </a:r>
            <a:r>
              <a:rPr lang="en-US" sz="2400" dirty="0" smtClean="0"/>
              <a:t> contains over 200  species </a:t>
            </a:r>
          </a:p>
          <a:p>
            <a:pPr lvl="1"/>
            <a:r>
              <a:rPr lang="en-US" sz="2000" dirty="0" smtClean="0"/>
              <a:t>at least </a:t>
            </a:r>
            <a:r>
              <a:rPr lang="en-US" sz="2000" b="1" dirty="0" smtClean="0"/>
              <a:t>11</a:t>
            </a:r>
            <a:r>
              <a:rPr lang="en-US" sz="2000" dirty="0" smtClean="0"/>
              <a:t> species infect humans. Most important are:</a:t>
            </a:r>
          </a:p>
          <a:p>
            <a:pPr lvl="2"/>
            <a:r>
              <a:rPr lang="en-US" sz="1800" i="1" dirty="0" smtClean="0"/>
              <a:t>Plasmodium </a:t>
            </a:r>
            <a:r>
              <a:rPr lang="en-US" sz="1800" i="1" dirty="0" err="1" smtClean="0"/>
              <a:t>falciparum</a:t>
            </a:r>
            <a:endParaRPr lang="en-US" sz="1800" i="1" dirty="0" smtClean="0"/>
          </a:p>
          <a:p>
            <a:pPr lvl="2"/>
            <a:r>
              <a:rPr lang="en-US" sz="1800" i="1" dirty="0" smtClean="0"/>
              <a:t>Plasmodium </a:t>
            </a:r>
            <a:r>
              <a:rPr lang="en-US" sz="1800" i="1" dirty="0" err="1" smtClean="0"/>
              <a:t>malariae</a:t>
            </a:r>
            <a:endParaRPr lang="en-US" sz="1800" i="1" dirty="0" smtClean="0"/>
          </a:p>
          <a:p>
            <a:pPr lvl="2"/>
            <a:r>
              <a:rPr lang="en-US" sz="1800" i="1" dirty="0" smtClean="0"/>
              <a:t>Plasmodium </a:t>
            </a:r>
            <a:r>
              <a:rPr lang="en-US" sz="1800" i="1" dirty="0" err="1" smtClean="0"/>
              <a:t>ovale</a:t>
            </a:r>
            <a:endParaRPr lang="en-US" sz="1800" i="1" dirty="0" smtClean="0"/>
          </a:p>
          <a:p>
            <a:pPr lvl="2"/>
            <a:r>
              <a:rPr lang="en-US" sz="1800" i="1" dirty="0" smtClean="0"/>
              <a:t>Plasmodium </a:t>
            </a:r>
            <a:r>
              <a:rPr lang="en-US" sz="1800" i="1" dirty="0" err="1" smtClean="0"/>
              <a:t>vivax</a:t>
            </a:r>
            <a:endParaRPr lang="en-US" sz="1800" i="1" dirty="0" smtClean="0"/>
          </a:p>
          <a:p>
            <a:pPr lvl="2"/>
            <a:r>
              <a:rPr lang="en-US" sz="1800" i="1" dirty="0" smtClean="0"/>
              <a:t>Plasmodium </a:t>
            </a:r>
            <a:r>
              <a:rPr lang="en-US" sz="1800" i="1" dirty="0" err="1" smtClean="0"/>
              <a:t>knowlesi</a:t>
            </a:r>
            <a:endParaRPr lang="en-US" sz="1800" i="1" dirty="0" smtClean="0"/>
          </a:p>
          <a:p>
            <a:r>
              <a:rPr lang="en-US" sz="2400" i="1" dirty="0" smtClean="0"/>
              <a:t>Plasmodium</a:t>
            </a:r>
            <a:r>
              <a:rPr lang="en-US" sz="2400" dirty="0" smtClean="0"/>
              <a:t> parasites are highly </a:t>
            </a:r>
            <a:br>
              <a:rPr lang="en-US" sz="2400" dirty="0" smtClean="0"/>
            </a:br>
            <a:r>
              <a:rPr lang="en-US" sz="2400" dirty="0" smtClean="0"/>
              <a:t>specific with female </a:t>
            </a:r>
            <a:r>
              <a:rPr lang="en-US" sz="2400" i="1" dirty="0" smtClean="0"/>
              <a:t>Anopheles</a:t>
            </a:r>
            <a:r>
              <a:rPr lang="en-US" sz="2400" dirty="0" smtClean="0"/>
              <a:t> mosquitoes</a:t>
            </a:r>
          </a:p>
          <a:p>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effectLst>
                  <a:outerShdw blurRad="38100" dist="38100" dir="2700000" algn="tl">
                    <a:srgbClr val="000000">
                      <a:alpha val="43137"/>
                    </a:srgbClr>
                  </a:outerShdw>
                </a:effectLst>
              </a:rPr>
              <a:t>Vector</a:t>
            </a:r>
          </a:p>
        </p:txBody>
      </p:sp>
      <p:sp>
        <p:nvSpPr>
          <p:cNvPr id="3" name="Content Placeholder 2"/>
          <p:cNvSpPr>
            <a:spLocks noGrp="1"/>
          </p:cNvSpPr>
          <p:nvPr>
            <p:ph idx="1"/>
          </p:nvPr>
        </p:nvSpPr>
        <p:spPr/>
        <p:txBody>
          <a:bodyPr>
            <a:normAutofit/>
          </a:bodyPr>
          <a:lstStyle/>
          <a:p>
            <a:r>
              <a:rPr lang="en-US" dirty="0" smtClean="0">
                <a:solidFill>
                  <a:schemeClr val="tx1"/>
                </a:solidFill>
              </a:rPr>
              <a:t>Female </a:t>
            </a:r>
            <a:r>
              <a:rPr lang="en-US" dirty="0" err="1" smtClean="0">
                <a:solidFill>
                  <a:schemeClr val="tx1"/>
                </a:solidFill>
              </a:rPr>
              <a:t>mosquitos</a:t>
            </a:r>
            <a:r>
              <a:rPr lang="en-US" dirty="0" smtClean="0">
                <a:solidFill>
                  <a:schemeClr val="tx1"/>
                </a:solidFill>
              </a:rPr>
              <a:t> of genus </a:t>
            </a:r>
            <a:r>
              <a:rPr lang="en-US" b="1" dirty="0" smtClean="0">
                <a:solidFill>
                  <a:schemeClr val="tx1"/>
                </a:solidFill>
              </a:rPr>
              <a:t>Anopheles</a:t>
            </a:r>
            <a:r>
              <a:rPr lang="en-US" dirty="0" smtClean="0">
                <a:solidFill>
                  <a:schemeClr val="tx1"/>
                </a:solidFill>
              </a:rPr>
              <a:t> are primary hosts and transmission vectors.</a:t>
            </a:r>
          </a:p>
          <a:p>
            <a:r>
              <a:rPr lang="en-US" dirty="0" smtClean="0">
                <a:solidFill>
                  <a:schemeClr val="tx1"/>
                </a:solidFill>
              </a:rPr>
              <a:t>Over 100 can transmit human malaria</a:t>
            </a:r>
          </a:p>
          <a:p>
            <a:r>
              <a:rPr lang="en-US" dirty="0" smtClean="0">
                <a:solidFill>
                  <a:schemeClr val="tx1"/>
                </a:solidFill>
              </a:rPr>
              <a:t>Only 30–40 commonly transmit parasites of the genus </a:t>
            </a:r>
            <a:r>
              <a:rPr lang="en-US" b="1" dirty="0" smtClean="0">
                <a:solidFill>
                  <a:schemeClr val="tx1"/>
                </a:solidFill>
              </a:rPr>
              <a:t>Plasmodium</a:t>
            </a:r>
          </a:p>
          <a:p>
            <a:r>
              <a:rPr lang="en-US" b="1" dirty="0" smtClean="0">
                <a:solidFill>
                  <a:schemeClr val="tx1"/>
                </a:solidFill>
              </a:rPr>
              <a:t>Anopheles</a:t>
            </a:r>
            <a:r>
              <a:rPr lang="en-US" dirty="0" smtClean="0">
                <a:solidFill>
                  <a:schemeClr val="tx1"/>
                </a:solidFill>
              </a:rPr>
              <a:t> </a:t>
            </a:r>
            <a:r>
              <a:rPr lang="en-US" b="1" dirty="0" err="1" smtClean="0">
                <a:solidFill>
                  <a:schemeClr val="tx1"/>
                </a:solidFill>
              </a:rPr>
              <a:t>gambiae</a:t>
            </a:r>
            <a:r>
              <a:rPr lang="en-US" dirty="0" smtClean="0">
                <a:solidFill>
                  <a:schemeClr val="tx1"/>
                </a:solidFill>
              </a:rPr>
              <a:t> is one of the best known which transmits </a:t>
            </a:r>
            <a:r>
              <a:rPr lang="en-US" b="1" dirty="0" smtClean="0">
                <a:solidFill>
                  <a:schemeClr val="tx1"/>
                </a:solidFill>
              </a:rPr>
              <a:t>Plasmodium</a:t>
            </a:r>
            <a:r>
              <a:rPr lang="en-US" dirty="0" smtClean="0">
                <a:solidFill>
                  <a:schemeClr val="tx1"/>
                </a:solidFill>
              </a:rPr>
              <a:t> </a:t>
            </a:r>
            <a:r>
              <a:rPr lang="en-US" b="1" dirty="0" err="1" smtClean="0">
                <a:solidFill>
                  <a:schemeClr val="tx1"/>
                </a:solidFill>
              </a:rPr>
              <a:t>falciparum</a:t>
            </a:r>
            <a:endParaRPr lang="en-US" b="1"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effectLst>
                  <a:outerShdw blurRad="38100" dist="38100" dir="2700000" algn="tl">
                    <a:srgbClr val="000000">
                      <a:alpha val="43137"/>
                    </a:srgbClr>
                  </a:outerShdw>
                </a:effectLst>
              </a:rPr>
              <a:t>Vector</a:t>
            </a:r>
          </a:p>
        </p:txBody>
      </p:sp>
      <p:sp>
        <p:nvSpPr>
          <p:cNvPr id="3" name="Content Placeholder 2"/>
          <p:cNvSpPr>
            <a:spLocks noGrp="1"/>
          </p:cNvSpPr>
          <p:nvPr>
            <p:ph idx="1"/>
          </p:nvPr>
        </p:nvSpPr>
        <p:spPr/>
        <p:txBody>
          <a:bodyPr/>
          <a:lstStyle/>
          <a:p>
            <a:r>
              <a:rPr lang="en-US" dirty="0" smtClean="0">
                <a:solidFill>
                  <a:schemeClr val="tx1"/>
                </a:solidFill>
              </a:rPr>
              <a:t>Only female mosquitoes feed on blood while the males feed on plant nectar and do not transmit the disease.</a:t>
            </a:r>
          </a:p>
          <a:p>
            <a:r>
              <a:rPr lang="en-US" dirty="0" smtClean="0">
                <a:solidFill>
                  <a:schemeClr val="tx1"/>
                </a:solidFill>
              </a:rPr>
              <a:t>The females of Anopheles genus prefer to feed at night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&amp; Pathogenesis</a:t>
            </a:r>
            <a:endParaRPr lang="en-US" dirty="0"/>
          </a:p>
        </p:txBody>
      </p:sp>
      <p:pic>
        <p:nvPicPr>
          <p:cNvPr id="4" name="Picture 3" descr="lifecycleWeb.jpg"/>
          <p:cNvPicPr>
            <a:picLocks noChangeAspect="1"/>
          </p:cNvPicPr>
          <p:nvPr/>
        </p:nvPicPr>
        <p:blipFill>
          <a:blip r:embed="rId2"/>
          <a:stretch>
            <a:fillRect/>
          </a:stretch>
        </p:blipFill>
        <p:spPr>
          <a:xfrm>
            <a:off x="1600200" y="1295400"/>
            <a:ext cx="5476875" cy="54006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0677" y="570156"/>
            <a:ext cx="8531889" cy="1054250"/>
          </a:xfrm>
        </p:spPr>
        <p:txBody>
          <a:bodyPr/>
          <a:lstStyle/>
          <a:p>
            <a:r>
              <a:rPr lang="en-US" dirty="0"/>
              <a:t>Life Cycle &amp; Pathogenesis</a:t>
            </a:r>
          </a:p>
        </p:txBody>
      </p:sp>
      <p:sp>
        <p:nvSpPr>
          <p:cNvPr id="2" name="Content Placeholder 1"/>
          <p:cNvSpPr>
            <a:spLocks noGrp="1"/>
          </p:cNvSpPr>
          <p:nvPr>
            <p:ph idx="1"/>
          </p:nvPr>
        </p:nvSpPr>
        <p:spPr/>
        <p:txBody>
          <a:bodyPr>
            <a:noAutofit/>
          </a:bodyPr>
          <a:lstStyle/>
          <a:p>
            <a:pPr algn="just"/>
            <a:r>
              <a:rPr lang="en-US" sz="2400" b="1" dirty="0" smtClean="0">
                <a:solidFill>
                  <a:schemeClr val="accent1"/>
                </a:solidFill>
                <a:effectLst>
                  <a:outerShdw blurRad="38100" dist="38100" dir="2700000" algn="tl">
                    <a:srgbClr val="000000">
                      <a:alpha val="43137"/>
                    </a:srgbClr>
                  </a:outerShdw>
                </a:effectLst>
              </a:rPr>
              <a:t>Inside the vector (sexual reproduction):</a:t>
            </a:r>
          </a:p>
          <a:p>
            <a:pPr algn="just"/>
            <a:endParaRPr lang="en-US" b="1" dirty="0" smtClean="0">
              <a:solidFill>
                <a:schemeClr val="accent1"/>
              </a:solidFill>
            </a:endParaRPr>
          </a:p>
          <a:p>
            <a:pPr algn="just"/>
            <a:r>
              <a:rPr lang="en-US" sz="1800" dirty="0" smtClean="0"/>
              <a:t>Young female mosquitoes ingest the malaria parasite by taking a blood meal from an infected human carrier</a:t>
            </a:r>
          </a:p>
          <a:p>
            <a:pPr algn="just"/>
            <a:r>
              <a:rPr lang="en-US" sz="1800" dirty="0" smtClean="0"/>
              <a:t>The ingested </a:t>
            </a:r>
            <a:r>
              <a:rPr lang="en-US" sz="1800" b="1" dirty="0" smtClean="0"/>
              <a:t>gametocytes</a:t>
            </a:r>
            <a:r>
              <a:rPr lang="en-US" sz="1800" dirty="0" smtClean="0"/>
              <a:t> will differentiate into </a:t>
            </a:r>
            <a:r>
              <a:rPr lang="en-US" sz="1800" i="1" dirty="0" smtClean="0"/>
              <a:t>male</a:t>
            </a:r>
            <a:r>
              <a:rPr lang="en-US" sz="1800" dirty="0" smtClean="0"/>
              <a:t> and </a:t>
            </a:r>
            <a:r>
              <a:rPr lang="en-US" sz="1800" i="1" dirty="0" smtClean="0"/>
              <a:t>female</a:t>
            </a:r>
            <a:r>
              <a:rPr lang="en-US" sz="1800" dirty="0" smtClean="0"/>
              <a:t> gametes and then unite to form a </a:t>
            </a:r>
            <a:r>
              <a:rPr lang="en-US" sz="1800" b="1" dirty="0" smtClean="0"/>
              <a:t>zygote</a:t>
            </a:r>
            <a:r>
              <a:rPr lang="en-US" sz="1800" dirty="0" smtClean="0"/>
              <a:t> (</a:t>
            </a:r>
            <a:r>
              <a:rPr lang="en-US" sz="1800" i="1" dirty="0" err="1" smtClean="0"/>
              <a:t>ookinete</a:t>
            </a:r>
            <a:r>
              <a:rPr lang="en-US" sz="1800" dirty="0" smtClean="0"/>
              <a:t>) in the mosquito’s gut</a:t>
            </a:r>
          </a:p>
          <a:p>
            <a:pPr algn="just"/>
            <a:r>
              <a:rPr lang="en-US" sz="1800" dirty="0" smtClean="0"/>
              <a:t>The resulting </a:t>
            </a:r>
            <a:r>
              <a:rPr lang="en-US" sz="1800" b="1" dirty="0" err="1" smtClean="0"/>
              <a:t>ookinete</a:t>
            </a:r>
            <a:r>
              <a:rPr lang="en-US" sz="1800" dirty="0" smtClean="0"/>
              <a:t> penetrates the gut lining to form an </a:t>
            </a:r>
            <a:r>
              <a:rPr lang="en-US" sz="1800" b="1" dirty="0" err="1" smtClean="0"/>
              <a:t>oocyst</a:t>
            </a:r>
            <a:r>
              <a:rPr lang="en-US" sz="1800" dirty="0" smtClean="0"/>
              <a:t> in the gut wall</a:t>
            </a:r>
          </a:p>
          <a:p>
            <a:pPr algn="just"/>
            <a:r>
              <a:rPr lang="en-US" sz="1800" dirty="0" smtClean="0"/>
              <a:t>The </a:t>
            </a:r>
            <a:r>
              <a:rPr lang="en-US" sz="1800" b="1" dirty="0" err="1" smtClean="0"/>
              <a:t>oocyst</a:t>
            </a:r>
            <a:r>
              <a:rPr lang="en-US" sz="1800" dirty="0" smtClean="0"/>
              <a:t> ruptures to release </a:t>
            </a:r>
            <a:r>
              <a:rPr lang="en-US" sz="1800" b="1" dirty="0" err="1" smtClean="0"/>
              <a:t>sporozoites</a:t>
            </a:r>
            <a:r>
              <a:rPr lang="en-US" sz="1800" dirty="0" smtClean="0"/>
              <a:t> that migrate in the mosquito’s body to the salivary glands and are ready to infect new human hosts</a:t>
            </a:r>
          </a:p>
          <a:p>
            <a:pPr algn="just"/>
            <a:endParaRPr lang="en-US" sz="1800" dirty="0"/>
          </a:p>
        </p:txBody>
      </p:sp>
    </p:spTree>
    <p:extLst>
      <p:ext uri="{BB962C8B-B14F-4D97-AF65-F5344CB8AC3E}">
        <p14:creationId xmlns:p14="http://schemas.microsoft.com/office/powerpoint/2010/main" val="1523043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Magnitude of malaria</a:t>
            </a:r>
          </a:p>
        </p:txBody>
      </p:sp>
      <p:sp>
        <p:nvSpPr>
          <p:cNvPr id="3" name="Content Placeholder 2"/>
          <p:cNvSpPr>
            <a:spLocks noGrp="1"/>
          </p:cNvSpPr>
          <p:nvPr>
            <p:ph idx="1"/>
          </p:nvPr>
        </p:nvSpPr>
        <p:spPr/>
        <p:txBody>
          <a:bodyPr/>
          <a:lstStyle/>
          <a:p>
            <a:pPr marL="0" indent="0" algn="just">
              <a:buNone/>
            </a:pPr>
            <a:r>
              <a:rPr lang="en-US" sz="2400" dirty="0"/>
              <a:t>The current and potential future impact of climate change on malaria is of major public health interest. The proposed effects of rising global temperatures on the future spread and intensification of the disease, and on existing malaria morbidity and mortality rates, substantively influence global health </a:t>
            </a:r>
            <a:r>
              <a:rPr lang="en-US" sz="2400" dirty="0" smtClean="0"/>
              <a:t>policy.</a:t>
            </a:r>
            <a:endParaRPr lang="x-none" sz="2400" dirty="0"/>
          </a:p>
          <a:p>
            <a:pPr marL="0" indent="0">
              <a:buNone/>
            </a:pPr>
            <a:endParaRPr lang="en-US" sz="2400" dirty="0"/>
          </a:p>
        </p:txBody>
      </p:sp>
    </p:spTree>
    <p:extLst>
      <p:ext uri="{BB962C8B-B14F-4D97-AF65-F5344CB8AC3E}">
        <p14:creationId xmlns:p14="http://schemas.microsoft.com/office/powerpoint/2010/main" val="2676328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0677" y="570156"/>
            <a:ext cx="8531889" cy="1054250"/>
          </a:xfrm>
        </p:spPr>
        <p:txBody>
          <a:bodyPr/>
          <a:lstStyle/>
          <a:p>
            <a:r>
              <a:rPr lang="en-US" dirty="0" smtClean="0"/>
              <a:t>Life Cycle &amp; Pathogenesis</a:t>
            </a:r>
            <a:endParaRPr lang="en-US" dirty="0"/>
          </a:p>
        </p:txBody>
      </p:sp>
      <p:sp>
        <p:nvSpPr>
          <p:cNvPr id="2" name="Content Placeholder 1"/>
          <p:cNvSpPr>
            <a:spLocks noGrp="1"/>
          </p:cNvSpPr>
          <p:nvPr>
            <p:ph idx="1"/>
          </p:nvPr>
        </p:nvSpPr>
        <p:spPr/>
        <p:txBody>
          <a:bodyPr/>
          <a:lstStyle/>
          <a:p>
            <a:r>
              <a:rPr lang="en-US" sz="2800" b="1" dirty="0" smtClean="0">
                <a:solidFill>
                  <a:schemeClr val="accent1"/>
                </a:solidFill>
                <a:effectLst>
                  <a:outerShdw blurRad="38100" dist="38100" dir="2700000" algn="tl">
                    <a:srgbClr val="000000">
                      <a:alpha val="43137"/>
                    </a:srgbClr>
                  </a:outerShdw>
                </a:effectLst>
              </a:rPr>
              <a:t>Inside humans</a:t>
            </a:r>
            <a:r>
              <a:rPr lang="en-US" sz="3600" b="1" dirty="0" smtClean="0">
                <a:solidFill>
                  <a:schemeClr val="accent1"/>
                </a:solidFill>
                <a:effectLst>
                  <a:outerShdw blurRad="38100" dist="38100" dir="2700000" algn="tl">
                    <a:srgbClr val="000000">
                      <a:alpha val="43137"/>
                    </a:srgbClr>
                  </a:outerShdw>
                </a:effectLst>
              </a:rPr>
              <a:t>:</a:t>
            </a:r>
          </a:p>
          <a:p>
            <a:r>
              <a:rPr lang="en-US" sz="2400" dirty="0"/>
              <a:t>Malaria develops via </a:t>
            </a:r>
            <a:r>
              <a:rPr lang="en-US" sz="2400" b="1" dirty="0"/>
              <a:t>two</a:t>
            </a:r>
            <a:r>
              <a:rPr lang="en-US" sz="2400" dirty="0"/>
              <a:t> phases: </a:t>
            </a:r>
            <a:endParaRPr lang="en-US" sz="2400" dirty="0" smtClean="0"/>
          </a:p>
          <a:p>
            <a:pPr lvl="1"/>
            <a:r>
              <a:rPr lang="en-US" sz="2000" b="1" dirty="0" err="1" smtClean="0"/>
              <a:t>Exoerythrocytic</a:t>
            </a:r>
            <a:r>
              <a:rPr lang="en-US" sz="2000" dirty="0" smtClean="0"/>
              <a:t>: involves infection of liver</a:t>
            </a:r>
          </a:p>
          <a:p>
            <a:pPr lvl="1"/>
            <a:r>
              <a:rPr lang="en-US" sz="2000" b="1" dirty="0" err="1" smtClean="0"/>
              <a:t>Erythrocytic</a:t>
            </a:r>
            <a:r>
              <a:rPr lang="en-US" sz="2000" dirty="0" smtClean="0"/>
              <a:t> phase: involves infection of RBC (erythrocytes)</a:t>
            </a:r>
            <a:endParaRPr lang="en-US" sz="2000" dirty="0"/>
          </a:p>
        </p:txBody>
      </p:sp>
    </p:spTree>
    <p:extLst>
      <p:ext uri="{BB962C8B-B14F-4D97-AF65-F5344CB8AC3E}">
        <p14:creationId xmlns:p14="http://schemas.microsoft.com/office/powerpoint/2010/main" val="3562243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0677" y="570156"/>
            <a:ext cx="8531889" cy="1054250"/>
          </a:xfrm>
        </p:spPr>
        <p:txBody>
          <a:bodyPr/>
          <a:lstStyle/>
          <a:p>
            <a:r>
              <a:rPr lang="en-US" dirty="0" smtClean="0"/>
              <a:t>Life Cycle &amp; Pathogenesis</a:t>
            </a:r>
            <a:endParaRPr lang="en-US" dirty="0"/>
          </a:p>
        </p:txBody>
      </p:sp>
      <p:sp>
        <p:nvSpPr>
          <p:cNvPr id="2" name="Content Placeholder 1"/>
          <p:cNvSpPr>
            <a:spLocks noGrp="1"/>
          </p:cNvSpPr>
          <p:nvPr>
            <p:ph idx="1"/>
          </p:nvPr>
        </p:nvSpPr>
        <p:spPr>
          <a:xfrm>
            <a:off x="228600" y="1828800"/>
            <a:ext cx="8686799" cy="4876799"/>
          </a:xfrm>
        </p:spPr>
        <p:txBody>
          <a:bodyPr>
            <a:noAutofit/>
          </a:bodyPr>
          <a:lstStyle/>
          <a:p>
            <a:r>
              <a:rPr lang="en-US" dirty="0"/>
              <a:t>A mosquito infects a person by taking a blood meal. </a:t>
            </a:r>
            <a:endParaRPr lang="en-US" dirty="0" smtClean="0"/>
          </a:p>
          <a:p>
            <a:r>
              <a:rPr lang="en-US" dirty="0" smtClean="0"/>
              <a:t>First</a:t>
            </a:r>
            <a:r>
              <a:rPr lang="en-US" dirty="0"/>
              <a:t>, </a:t>
            </a:r>
            <a:r>
              <a:rPr lang="en-US" dirty="0" err="1"/>
              <a:t>sporozoites</a:t>
            </a:r>
            <a:r>
              <a:rPr lang="en-US" dirty="0"/>
              <a:t> enter the bloodstream, and migrate to the liver. They infect liver cells (hepatocytes), where they multiply into </a:t>
            </a:r>
            <a:r>
              <a:rPr lang="en-US" dirty="0" err="1"/>
              <a:t>merozoites</a:t>
            </a:r>
            <a:r>
              <a:rPr lang="en-US" dirty="0"/>
              <a:t>, rupture the liver cells, and escape back into the bloodstream. </a:t>
            </a:r>
            <a:endParaRPr lang="en-US" dirty="0" smtClean="0"/>
          </a:p>
          <a:p>
            <a:r>
              <a:rPr lang="en-US" dirty="0" smtClean="0"/>
              <a:t>Then</a:t>
            </a:r>
            <a:r>
              <a:rPr lang="en-US" dirty="0"/>
              <a:t>, the </a:t>
            </a:r>
            <a:r>
              <a:rPr lang="en-US" dirty="0" err="1"/>
              <a:t>merozoites</a:t>
            </a:r>
            <a:r>
              <a:rPr lang="en-US" dirty="0"/>
              <a:t> infect red blood cells, where they develop into ring forms, </a:t>
            </a:r>
            <a:r>
              <a:rPr lang="en-US" dirty="0" err="1"/>
              <a:t>trophozoites</a:t>
            </a:r>
            <a:r>
              <a:rPr lang="en-US" dirty="0"/>
              <a:t> and </a:t>
            </a:r>
            <a:r>
              <a:rPr lang="en-US" dirty="0" err="1"/>
              <a:t>schizonts</a:t>
            </a:r>
            <a:r>
              <a:rPr lang="en-US" dirty="0"/>
              <a:t> which in turn produce further </a:t>
            </a:r>
            <a:r>
              <a:rPr lang="en-US" dirty="0" err="1"/>
              <a:t>merozoites</a:t>
            </a:r>
            <a:r>
              <a:rPr lang="en-US" dirty="0"/>
              <a:t>. </a:t>
            </a:r>
            <a:endParaRPr lang="en-US" dirty="0" smtClean="0"/>
          </a:p>
          <a:p>
            <a:r>
              <a:rPr lang="en-US" dirty="0" smtClean="0"/>
              <a:t>Sexual </a:t>
            </a:r>
            <a:r>
              <a:rPr lang="en-US" dirty="0"/>
              <a:t>forms (gametocytes) are also produced, which, if taken up by a mosquito, will infect the insect and continue the life cycle.</a:t>
            </a:r>
          </a:p>
        </p:txBody>
      </p:sp>
    </p:spTree>
    <p:extLst>
      <p:ext uri="{BB962C8B-B14F-4D97-AF65-F5344CB8AC3E}">
        <p14:creationId xmlns:p14="http://schemas.microsoft.com/office/powerpoint/2010/main" val="187433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Clinical diagnosis</a:t>
            </a:r>
            <a:endParaRPr lang="en-US" sz="3200" dirty="0"/>
          </a:p>
        </p:txBody>
      </p:sp>
      <p:sp>
        <p:nvSpPr>
          <p:cNvPr id="3" name="Content Placeholder 2"/>
          <p:cNvSpPr>
            <a:spLocks noGrp="1"/>
          </p:cNvSpPr>
          <p:nvPr>
            <p:ph idx="1"/>
          </p:nvPr>
        </p:nvSpPr>
        <p:spPr/>
        <p:txBody>
          <a:bodyPr/>
          <a:lstStyle/>
          <a:p>
            <a:r>
              <a:rPr lang="en-US" sz="1800" dirty="0" smtClean="0"/>
              <a:t>Clinical diagnosis is based on the patient's symptoms and on physical findings at examination.</a:t>
            </a:r>
          </a:p>
          <a:p>
            <a:r>
              <a:rPr lang="en-US" sz="1800" dirty="0" smtClean="0"/>
              <a:t>The first symptoms of malaria (most often fever, chills, sweats, headaches, muscle pains, nausea and vomiting) </a:t>
            </a:r>
            <a:r>
              <a:rPr lang="en-US" sz="1800" dirty="0" smtClean="0">
                <a:solidFill>
                  <a:schemeClr val="accent1"/>
                </a:solidFill>
              </a:rPr>
              <a:t>are often not specific </a:t>
            </a:r>
            <a:r>
              <a:rPr lang="en-US" sz="1800" dirty="0" smtClean="0"/>
              <a:t>and are also found in other diseases (such as the "flu" and common viral infections)</a:t>
            </a:r>
          </a:p>
          <a:p>
            <a:r>
              <a:rPr lang="en-US" sz="1800" dirty="0" smtClean="0"/>
              <a:t>In </a:t>
            </a:r>
            <a:r>
              <a:rPr lang="en-US" sz="1800" dirty="0" smtClean="0">
                <a:solidFill>
                  <a:schemeClr val="accent1"/>
                </a:solidFill>
              </a:rPr>
              <a:t>severe malaria </a:t>
            </a:r>
            <a:r>
              <a:rPr lang="en-US" sz="1800" dirty="0" smtClean="0"/>
              <a:t>(caused by </a:t>
            </a:r>
            <a:r>
              <a:rPr lang="en-US" sz="1800" i="1" dirty="0" smtClean="0"/>
              <a:t>Plasmodium </a:t>
            </a:r>
            <a:r>
              <a:rPr lang="en-US" sz="1800" i="1" dirty="0" err="1" smtClean="0"/>
              <a:t>falciparum</a:t>
            </a:r>
            <a:r>
              <a:rPr lang="en-US" sz="1800" dirty="0" smtClean="0"/>
              <a:t>), clinical findings (confusion, coma, neurologic focal signs, severe anemia, respiratory difficulties) are more striking and may increase the index of suspicion for malaria.</a:t>
            </a:r>
            <a:endParaRPr lang="en-US" sz="1800" dirty="0"/>
          </a:p>
        </p:txBody>
      </p:sp>
    </p:spTree>
    <p:extLst>
      <p:ext uri="{BB962C8B-B14F-4D97-AF65-F5344CB8AC3E}">
        <p14:creationId xmlns:p14="http://schemas.microsoft.com/office/powerpoint/2010/main" val="2413156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5" descr="124a"/>
          <p:cNvPicPr>
            <a:picLocks noChangeAspect="1" noChangeArrowheads="1"/>
          </p:cNvPicPr>
          <p:nvPr/>
        </p:nvPicPr>
        <p:blipFill>
          <a:blip r:embed="rId3"/>
          <a:srcRect/>
          <a:stretch>
            <a:fillRect/>
          </a:stretch>
        </p:blipFill>
        <p:spPr bwMode="auto">
          <a:xfrm>
            <a:off x="5334000" y="3733800"/>
            <a:ext cx="3200400" cy="2362200"/>
          </a:xfrm>
          <a:prstGeom prst="rect">
            <a:avLst/>
          </a:prstGeom>
          <a:noFill/>
          <a:ln w="9525">
            <a:noFill/>
            <a:miter lim="800000"/>
            <a:headEnd/>
            <a:tailEnd/>
          </a:ln>
        </p:spPr>
      </p:pic>
      <p:sp>
        <p:nvSpPr>
          <p:cNvPr id="5" name="Rectangle 4"/>
          <p:cNvSpPr/>
          <p:nvPr/>
        </p:nvSpPr>
        <p:spPr>
          <a:xfrm>
            <a:off x="304800" y="381000"/>
            <a:ext cx="7391400" cy="954107"/>
          </a:xfrm>
          <a:prstGeom prst="rect">
            <a:avLst/>
          </a:prstGeom>
        </p:spPr>
        <p:txBody>
          <a:bodyPr wrap="square">
            <a:spAutoFit/>
          </a:bodyPr>
          <a:lstStyle/>
          <a:p>
            <a:r>
              <a:rPr lang="en-US" sz="2800" dirty="0" smtClean="0"/>
              <a:t>Common methods for parasitological diagnosis of malaria</a:t>
            </a:r>
            <a:endParaRPr lang="en-US" sz="2800" dirty="0"/>
          </a:p>
        </p:txBody>
      </p:sp>
      <p:sp>
        <p:nvSpPr>
          <p:cNvPr id="6" name="Rectangle 5"/>
          <p:cNvSpPr/>
          <p:nvPr/>
        </p:nvSpPr>
        <p:spPr>
          <a:xfrm>
            <a:off x="304800" y="1828800"/>
            <a:ext cx="5257800" cy="4185761"/>
          </a:xfrm>
          <a:prstGeom prst="rect">
            <a:avLst/>
          </a:prstGeom>
        </p:spPr>
        <p:txBody>
          <a:bodyPr wrap="square">
            <a:spAutoFit/>
          </a:bodyPr>
          <a:lstStyle/>
          <a:p>
            <a:r>
              <a:rPr lang="en-US" sz="2200" dirty="0" smtClean="0"/>
              <a:t>The two methods common in use :</a:t>
            </a:r>
          </a:p>
          <a:p>
            <a:endParaRPr lang="en-US" sz="2200" dirty="0" smtClean="0"/>
          </a:p>
          <a:p>
            <a:r>
              <a:rPr lang="en-US" sz="2200" dirty="0" smtClean="0"/>
              <a:t>1: Light microscopy (</a:t>
            </a:r>
            <a:r>
              <a:rPr lang="en-US" sz="2200" dirty="0" smtClean="0">
                <a:solidFill>
                  <a:schemeClr val="accent1"/>
                </a:solidFill>
              </a:rPr>
              <a:t>Gold standard</a:t>
            </a:r>
            <a:r>
              <a:rPr lang="en-US" sz="2200" dirty="0" smtClean="0"/>
              <a:t>)</a:t>
            </a:r>
          </a:p>
          <a:p>
            <a:r>
              <a:rPr lang="fr-FR" dirty="0" smtClean="0"/>
              <a:t>Parasite density</a:t>
            </a:r>
          </a:p>
          <a:p>
            <a:r>
              <a:rPr lang="fr-FR" dirty="0" smtClean="0"/>
              <a:t>Species diagnosis</a:t>
            </a:r>
          </a:p>
          <a:p>
            <a:r>
              <a:rPr lang="fr-FR" dirty="0" smtClean="0"/>
              <a:t>Monitoring  response to treatment</a:t>
            </a:r>
            <a:endParaRPr lang="en-GB" dirty="0" smtClean="0"/>
          </a:p>
          <a:p>
            <a:endParaRPr lang="en-US" dirty="0" smtClean="0"/>
          </a:p>
          <a:p>
            <a:r>
              <a:rPr lang="en-US" dirty="0" smtClean="0"/>
              <a:t> </a:t>
            </a:r>
            <a:endParaRPr lang="en-US" sz="2200" dirty="0" smtClean="0"/>
          </a:p>
          <a:p>
            <a:endParaRPr lang="en-US" sz="2200" dirty="0" smtClean="0"/>
          </a:p>
          <a:p>
            <a:r>
              <a:rPr lang="en-US" sz="2200" dirty="0" smtClean="0"/>
              <a:t>2: Rapid diagnostic tests </a:t>
            </a:r>
            <a:r>
              <a:rPr lang="en-US" sz="2200" dirty="0" smtClean="0">
                <a:solidFill>
                  <a:schemeClr val="accent1"/>
                </a:solidFill>
              </a:rPr>
              <a:t>(RDTs)</a:t>
            </a:r>
          </a:p>
          <a:p>
            <a:r>
              <a:rPr lang="en-US" sz="2200" dirty="0" smtClean="0">
                <a:solidFill>
                  <a:schemeClr val="accent1"/>
                </a:solidFill>
              </a:rPr>
              <a:t> </a:t>
            </a:r>
            <a:r>
              <a:rPr lang="en-US" sz="2200" dirty="0" smtClean="0"/>
              <a:t>detecting circulating malaria antigens .</a:t>
            </a:r>
          </a:p>
          <a:p>
            <a:endParaRPr lang="en-US" sz="2200" dirty="0"/>
          </a:p>
        </p:txBody>
      </p:sp>
      <p:pic>
        <p:nvPicPr>
          <p:cNvPr id="7" name="Picture 6" descr="pf_wbc_150w.jpg"/>
          <p:cNvPicPr>
            <a:picLocks noChangeAspect="1"/>
          </p:cNvPicPr>
          <p:nvPr/>
        </p:nvPicPr>
        <p:blipFill>
          <a:blip r:embed="rId4"/>
          <a:stretch>
            <a:fillRect/>
          </a:stretch>
        </p:blipFill>
        <p:spPr>
          <a:xfrm>
            <a:off x="6019800" y="1447800"/>
            <a:ext cx="1905000" cy="2120900"/>
          </a:xfrm>
          <a:prstGeom prst="rect">
            <a:avLst/>
          </a:prstGeom>
        </p:spPr>
      </p:pic>
    </p:spTree>
    <p:extLst>
      <p:ext uri="{BB962C8B-B14F-4D97-AF65-F5344CB8AC3E}">
        <p14:creationId xmlns:p14="http://schemas.microsoft.com/office/powerpoint/2010/main" val="1766065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Rapid diagnostic tests </a:t>
            </a:r>
            <a:r>
              <a:rPr lang="en-US" sz="3600" dirty="0" smtClean="0">
                <a:solidFill>
                  <a:schemeClr val="accent1"/>
                </a:solidFill>
              </a:rPr>
              <a:t>(RDTs)</a:t>
            </a:r>
            <a:endParaRPr lang="en-US" sz="3600" dirty="0"/>
          </a:p>
        </p:txBody>
      </p:sp>
      <p:sp>
        <p:nvSpPr>
          <p:cNvPr id="3" name="Content Placeholder 2"/>
          <p:cNvSpPr>
            <a:spLocks noGrp="1"/>
          </p:cNvSpPr>
          <p:nvPr>
            <p:ph idx="1"/>
          </p:nvPr>
        </p:nvSpPr>
        <p:spPr/>
        <p:txBody>
          <a:bodyPr/>
          <a:lstStyle/>
          <a:p>
            <a:endParaRPr lang="en-US"/>
          </a:p>
        </p:txBody>
      </p:sp>
      <p:pic>
        <p:nvPicPr>
          <p:cNvPr id="4" name="Picture 2" descr="optimal3"/>
          <p:cNvPicPr>
            <a:picLocks noChangeAspect="1" noChangeArrowheads="1"/>
          </p:cNvPicPr>
          <p:nvPr/>
        </p:nvPicPr>
        <p:blipFill>
          <a:blip r:embed="rId2"/>
          <a:srcRect/>
          <a:stretch>
            <a:fillRect/>
          </a:stretch>
        </p:blipFill>
        <p:spPr bwMode="auto">
          <a:xfrm>
            <a:off x="685800" y="1752600"/>
            <a:ext cx="7315200" cy="4862513"/>
          </a:xfrm>
          <a:prstGeom prst="rect">
            <a:avLst/>
          </a:prstGeom>
          <a:noFill/>
          <a:ln w="9525">
            <a:noFill/>
            <a:miter lim="800000"/>
            <a:headEnd/>
            <a:tailEnd/>
          </a:ln>
        </p:spPr>
      </p:pic>
    </p:spTree>
    <p:extLst>
      <p:ext uri="{BB962C8B-B14F-4D97-AF65-F5344CB8AC3E}">
        <p14:creationId xmlns:p14="http://schemas.microsoft.com/office/powerpoint/2010/main" val="3283584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Malaria prevention and control</a:t>
            </a:r>
            <a:endParaRPr lang="en-US" dirty="0"/>
          </a:p>
        </p:txBody>
      </p:sp>
    </p:spTree>
    <p:extLst>
      <p:ext uri="{BB962C8B-B14F-4D97-AF65-F5344CB8AC3E}">
        <p14:creationId xmlns:p14="http://schemas.microsoft.com/office/powerpoint/2010/main" val="462499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and prevention elements</a:t>
            </a:r>
          </a:p>
        </p:txBody>
      </p:sp>
      <p:sp>
        <p:nvSpPr>
          <p:cNvPr id="3" name="Content Placeholder 2"/>
          <p:cNvSpPr>
            <a:spLocks noGrp="1"/>
          </p:cNvSpPr>
          <p:nvPr>
            <p:ph idx="1"/>
          </p:nvPr>
        </p:nvSpPr>
        <p:spPr/>
        <p:txBody>
          <a:bodyPr/>
          <a:lstStyle/>
          <a:p>
            <a:r>
              <a:rPr lang="en-US" dirty="0"/>
              <a:t>The goal of the malaria control and elimination program is interruption of malaria transmission and this is can be done via</a:t>
            </a:r>
          </a:p>
          <a:p>
            <a:endParaRPr lang="en-US" dirty="0"/>
          </a:p>
          <a:p>
            <a:r>
              <a:rPr lang="en-US" dirty="0"/>
              <a:t>Malaria is prevalent in tropical and subtropical regions because rainfall, warm temperatures, and stagnant waters provide habitats ideal for mosquito larvae</a:t>
            </a:r>
            <a:r>
              <a:rPr lang="en-US" dirty="0" smtClean="0"/>
              <a:t>.</a:t>
            </a:r>
            <a:endParaRPr lang="en-US" dirty="0"/>
          </a:p>
        </p:txBody>
      </p:sp>
    </p:spTree>
    <p:extLst>
      <p:ext uri="{BB962C8B-B14F-4D97-AF65-F5344CB8AC3E}">
        <p14:creationId xmlns:p14="http://schemas.microsoft.com/office/powerpoint/2010/main" val="45531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control</a:t>
            </a:r>
          </a:p>
        </p:txBody>
      </p:sp>
      <p:sp>
        <p:nvSpPr>
          <p:cNvPr id="3" name="Content Placeholder 2"/>
          <p:cNvSpPr>
            <a:spLocks noGrp="1"/>
          </p:cNvSpPr>
          <p:nvPr>
            <p:ph idx="1"/>
          </p:nvPr>
        </p:nvSpPr>
        <p:spPr/>
        <p:txBody>
          <a:bodyPr/>
          <a:lstStyle/>
          <a:p>
            <a:r>
              <a:rPr lang="en-US" dirty="0"/>
              <a:t>is the main way to reduce malaria transmission at the community level. It is the only intervention that can reduce malaria transmission from very high levels to close to zero. For individuals, personal protection against mosquito bites represents the first line of defense for malaria prevention. </a:t>
            </a:r>
          </a:p>
          <a:p>
            <a:pPr marL="0" indent="0">
              <a:buNone/>
            </a:pPr>
            <a:endParaRPr lang="en-US" dirty="0"/>
          </a:p>
        </p:txBody>
      </p:sp>
    </p:spTree>
    <p:extLst>
      <p:ext uri="{BB962C8B-B14F-4D97-AF65-F5344CB8AC3E}">
        <p14:creationId xmlns:p14="http://schemas.microsoft.com/office/powerpoint/2010/main" val="1404663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vector control</a:t>
            </a:r>
          </a:p>
        </p:txBody>
      </p:sp>
      <p:sp>
        <p:nvSpPr>
          <p:cNvPr id="3" name="Content Placeholder 2"/>
          <p:cNvSpPr>
            <a:spLocks noGrp="1"/>
          </p:cNvSpPr>
          <p:nvPr>
            <p:ph idx="1"/>
          </p:nvPr>
        </p:nvSpPr>
        <p:spPr>
          <a:xfrm>
            <a:off x="228600" y="1828800"/>
            <a:ext cx="8915400" cy="4195762"/>
          </a:xfrm>
        </p:spPr>
        <p:txBody>
          <a:bodyPr/>
          <a:lstStyle/>
          <a:p>
            <a:pPr marL="0" indent="0">
              <a:buNone/>
            </a:pPr>
            <a:r>
              <a:rPr lang="en-US" sz="2400" b="1" dirty="0">
                <a:solidFill>
                  <a:schemeClr val="accent1"/>
                </a:solidFill>
                <a:effectLst>
                  <a:outerShdw blurRad="38100" dist="38100" dir="2700000" algn="tl">
                    <a:srgbClr val="000000">
                      <a:alpha val="43137"/>
                    </a:srgbClr>
                  </a:outerShdw>
                </a:effectLst>
              </a:rPr>
              <a:t>1-Indoor spraying with residual </a:t>
            </a:r>
            <a:r>
              <a:rPr lang="en-US" sz="2400" b="1" dirty="0" smtClean="0">
                <a:solidFill>
                  <a:schemeClr val="accent1"/>
                </a:solidFill>
                <a:effectLst>
                  <a:outerShdw blurRad="38100" dist="38100" dir="2700000" algn="tl">
                    <a:srgbClr val="000000">
                      <a:alpha val="43137"/>
                    </a:srgbClr>
                  </a:outerShdw>
                </a:effectLst>
              </a:rPr>
              <a:t>insecticides:</a:t>
            </a:r>
            <a:endParaRPr lang="en-US" sz="2400" dirty="0"/>
          </a:p>
          <a:p>
            <a:pPr marL="0" indent="0">
              <a:buNone/>
            </a:pPr>
            <a:r>
              <a:rPr lang="en-US" dirty="0"/>
              <a:t>spraying of insecticides on the walls inside a home. After feeding, many mosquitoes rest on a nearby surface while digesting the </a:t>
            </a:r>
            <a:r>
              <a:rPr lang="en-US" dirty="0" err="1"/>
              <a:t>bloodmeal</a:t>
            </a:r>
            <a:r>
              <a:rPr lang="en-US" dirty="0"/>
              <a:t>, so if the walls of houses have been coated with insecticides, the resting mosquitoes can be killed before they can bite another person and transfer the malaria parasite</a:t>
            </a:r>
          </a:p>
          <a:p>
            <a:pPr marL="0" indent="0">
              <a:buNone/>
            </a:pPr>
            <a:endParaRPr lang="en-US" b="1" u="sng"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999" y="3810001"/>
            <a:ext cx="2675001" cy="3068782"/>
          </a:xfrm>
          <a:prstGeom prst="rect">
            <a:avLst/>
          </a:prstGeom>
        </p:spPr>
      </p:pic>
    </p:spTree>
    <p:extLst>
      <p:ext uri="{BB962C8B-B14F-4D97-AF65-F5344CB8AC3E}">
        <p14:creationId xmlns:p14="http://schemas.microsoft.com/office/powerpoint/2010/main" val="18252396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721" y="1600200"/>
            <a:ext cx="6711950" cy="4195762"/>
          </a:xfrm>
        </p:spPr>
        <p:txBody>
          <a:bodyPr/>
          <a:lstStyle/>
          <a:p>
            <a:pPr marL="0" indent="0">
              <a:buNone/>
            </a:pPr>
            <a:r>
              <a:rPr lang="en-US" sz="2400" b="1" dirty="0">
                <a:solidFill>
                  <a:schemeClr val="accent1"/>
                </a:solidFill>
                <a:effectLst>
                  <a:outerShdw blurRad="38100" dist="38100" dir="2700000" algn="tl">
                    <a:srgbClr val="000000">
                      <a:alpha val="43137"/>
                    </a:srgbClr>
                  </a:outerShdw>
                </a:effectLst>
              </a:rPr>
              <a:t>2- mosquito nets </a:t>
            </a:r>
          </a:p>
          <a:p>
            <a:pPr marL="0" indent="0">
              <a:buNone/>
            </a:pPr>
            <a:r>
              <a:rPr lang="en-US" dirty="0"/>
              <a:t>Bed nets are a sensible physical barrier precaution against malaria-transmitting mosquitoes since the major malaria vectors bite during the night</a:t>
            </a:r>
          </a:p>
          <a:p>
            <a:pPr marL="0" indent="0">
              <a:buNone/>
            </a:pPr>
            <a:r>
              <a:rPr lang="en-US" dirty="0"/>
              <a:t>It contains many types:</a:t>
            </a:r>
          </a:p>
          <a:p>
            <a:pPr marL="609600" indent="-609600">
              <a:lnSpc>
                <a:spcPct val="90000"/>
              </a:lnSpc>
              <a:buFont typeface="Wingdings" pitchFamily="2" charset="2"/>
              <a:buAutoNum type="arabicPeriod"/>
            </a:pPr>
            <a:r>
              <a:rPr lang="en-US" dirty="0"/>
              <a:t>Traditional bed nets</a:t>
            </a:r>
          </a:p>
          <a:p>
            <a:pPr marL="609600" indent="-609600">
              <a:lnSpc>
                <a:spcPct val="90000"/>
              </a:lnSpc>
              <a:buFont typeface="Wingdings" pitchFamily="2" charset="2"/>
              <a:buAutoNum type="arabicPeriod"/>
            </a:pPr>
            <a:r>
              <a:rPr lang="en-US" dirty="0"/>
              <a:t>Insecticide-treated nets (ITNs)</a:t>
            </a:r>
          </a:p>
          <a:p>
            <a:pPr marL="609600" indent="-609600">
              <a:lnSpc>
                <a:spcPct val="90000"/>
              </a:lnSpc>
              <a:buFont typeface="Wingdings" pitchFamily="2" charset="2"/>
              <a:buAutoNum type="arabicPeriod"/>
            </a:pPr>
            <a:r>
              <a:rPr lang="en-US" dirty="0"/>
              <a:t>Long-lasting insecticidal nets (LLINs)</a:t>
            </a:r>
          </a:p>
          <a:p>
            <a:pPr marL="0" indent="0">
              <a:buNone/>
            </a:pPr>
            <a:r>
              <a:rPr lang="en-US" dirty="0"/>
              <a:t> </a:t>
            </a:r>
          </a:p>
          <a:p>
            <a:pPr marL="0" indent="0">
              <a:buNone/>
            </a:pPr>
            <a:r>
              <a:rPr lang="en-US" dirty="0"/>
              <a:t>  </a:t>
            </a:r>
          </a:p>
          <a:p>
            <a:pPr marL="0" indent="0">
              <a:buNone/>
            </a:pPr>
            <a:r>
              <a:rPr lang="en-US" dirty="0"/>
              <a:t> </a:t>
            </a:r>
          </a:p>
          <a:p>
            <a:endParaRPr lang="en-US" dirty="0"/>
          </a:p>
        </p:txBody>
      </p:sp>
      <p:pic>
        <p:nvPicPr>
          <p:cNvPr id="4" name="Picture 5" descr="800px-Mosquito_Net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86200"/>
            <a:ext cx="39624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775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056437" cy="690562"/>
          </a:xfrm>
        </p:spPr>
        <p:txBody>
          <a:bodyPr/>
          <a:lstStyle/>
          <a:p>
            <a:r>
              <a:rPr lang="en-US" sz="3600" dirty="0"/>
              <a:t>Global Prevalence of Malaria</a:t>
            </a:r>
          </a:p>
        </p:txBody>
      </p:sp>
      <p:sp>
        <p:nvSpPr>
          <p:cNvPr id="3" name="Content Placeholder 2"/>
          <p:cNvSpPr>
            <a:spLocks noGrp="1"/>
          </p:cNvSpPr>
          <p:nvPr>
            <p:ph idx="1"/>
          </p:nvPr>
        </p:nvSpPr>
        <p:spPr>
          <a:xfrm>
            <a:off x="609600" y="1519238"/>
            <a:ext cx="7696200" cy="4881562"/>
          </a:xfrm>
        </p:spPr>
        <p:txBody>
          <a:bodyPr/>
          <a:lstStyle/>
          <a:p>
            <a:pPr marL="0" indent="0" algn="just">
              <a:buNone/>
            </a:pPr>
            <a:r>
              <a:rPr lang="en-US" dirty="0"/>
              <a:t>According to the latest estimates, released in December 2013, there were about </a:t>
            </a:r>
            <a:r>
              <a:rPr lang="en-US" sz="2400" b="1" dirty="0">
                <a:solidFill>
                  <a:schemeClr val="accent1"/>
                </a:solidFill>
                <a:effectLst>
                  <a:outerShdw blurRad="38100" dist="38100" dir="2700000" algn="tl">
                    <a:srgbClr val="000000">
                      <a:alpha val="43137"/>
                    </a:srgbClr>
                  </a:outerShdw>
                </a:effectLst>
              </a:rPr>
              <a:t>207 million cases of malaria </a:t>
            </a:r>
            <a:r>
              <a:rPr lang="en-US" dirty="0"/>
              <a:t>in 2012 and an estimated </a:t>
            </a:r>
            <a:r>
              <a:rPr lang="en-US" sz="2400" b="1" dirty="0">
                <a:solidFill>
                  <a:schemeClr val="accent1"/>
                </a:solidFill>
                <a:effectLst>
                  <a:outerShdw blurRad="38100" dist="38100" dir="2700000" algn="tl">
                    <a:srgbClr val="000000">
                      <a:alpha val="43137"/>
                    </a:srgbClr>
                  </a:outerShdw>
                </a:effectLst>
              </a:rPr>
              <a:t>627 000 deaths</a:t>
            </a:r>
            <a:r>
              <a:rPr lang="en-US" dirty="0"/>
              <a:t>. </a:t>
            </a:r>
          </a:p>
          <a:p>
            <a:pPr marL="0" indent="0" algn="just">
              <a:buNone/>
            </a:pPr>
            <a:endParaRPr lang="en-US" dirty="0" smtClean="0"/>
          </a:p>
          <a:p>
            <a:pPr marL="0" indent="0" algn="just">
              <a:buNone/>
            </a:pPr>
            <a:r>
              <a:rPr lang="en-US" dirty="0" smtClean="0"/>
              <a:t>Malaria </a:t>
            </a:r>
            <a:r>
              <a:rPr lang="en-US" dirty="0"/>
              <a:t>mortality rates have fallen by 42% </a:t>
            </a:r>
            <a:r>
              <a:rPr lang="en-US" sz="2400" b="1" dirty="0">
                <a:solidFill>
                  <a:schemeClr val="accent1"/>
                </a:solidFill>
                <a:effectLst>
                  <a:outerShdw blurRad="38100" dist="38100" dir="2700000" algn="tl">
                    <a:srgbClr val="000000">
                      <a:alpha val="43137"/>
                    </a:srgbClr>
                  </a:outerShdw>
                </a:effectLst>
              </a:rPr>
              <a:t>globally</a:t>
            </a:r>
            <a:r>
              <a:rPr lang="en-US" dirty="0">
                <a:solidFill>
                  <a:srgbClr val="FF8F7C"/>
                </a:solidFill>
              </a:rPr>
              <a:t> </a:t>
            </a:r>
            <a:r>
              <a:rPr lang="en-US" dirty="0"/>
              <a:t>since 2000, and by 49% in the WHO African Region.</a:t>
            </a:r>
          </a:p>
          <a:p>
            <a:pPr marL="0" indent="0" algn="just">
              <a:buNone/>
            </a:pPr>
            <a:endParaRPr lang="en-US" dirty="0" smtClean="0"/>
          </a:p>
          <a:p>
            <a:pPr marL="0" indent="0" algn="just">
              <a:buNone/>
            </a:pPr>
            <a:r>
              <a:rPr lang="en-US" dirty="0" smtClean="0"/>
              <a:t>Most </a:t>
            </a:r>
            <a:r>
              <a:rPr lang="en-US" dirty="0"/>
              <a:t>deaths occur among children living in Africa where a child dies every minute from malaria. Malaria mortality rates among children in Africa have been reduced by an estimated 54% since 2000</a:t>
            </a:r>
            <a:r>
              <a:rPr lang="en-US" dirty="0" smtClean="0"/>
              <a:t>.</a:t>
            </a:r>
          </a:p>
          <a:p>
            <a:pPr marL="0" indent="0" algn="just">
              <a:buNone/>
            </a:pPr>
            <a:r>
              <a:rPr lang="en-US" dirty="0"/>
              <a:t>Estimated annual </a:t>
            </a:r>
            <a:r>
              <a:rPr lang="en-US" dirty="0" smtClean="0"/>
              <a:t>expenditure </a:t>
            </a:r>
            <a:r>
              <a:rPr lang="en-US" dirty="0"/>
              <a:t>on malaria research and treatment: US$84million </a:t>
            </a:r>
            <a:r>
              <a:rPr lang="x-none"/>
              <a:t>/</a:t>
            </a:r>
            <a:r>
              <a:rPr lang="en-US" dirty="0"/>
              <a:t> year.</a:t>
            </a:r>
          </a:p>
          <a:p>
            <a:pPr marL="0" indent="0">
              <a:buNone/>
            </a:pPr>
            <a:endParaRPr lang="x-none" dirty="0"/>
          </a:p>
          <a:p>
            <a:endParaRPr lang="en-US" dirty="0"/>
          </a:p>
        </p:txBody>
      </p:sp>
    </p:spTree>
    <p:extLst>
      <p:ext uri="{BB962C8B-B14F-4D97-AF65-F5344CB8AC3E}">
        <p14:creationId xmlns:p14="http://schemas.microsoft.com/office/powerpoint/2010/main" val="9132136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Long-Lasting Insecticidal Nets (LLINs)</a:t>
            </a:r>
            <a:br>
              <a:rPr lang="en-US" sz="3600" dirty="0"/>
            </a:br>
            <a:endParaRPr lang="en-US" sz="3600" dirty="0"/>
          </a:p>
        </p:txBody>
      </p:sp>
      <p:sp>
        <p:nvSpPr>
          <p:cNvPr id="3" name="Content Placeholder 2"/>
          <p:cNvSpPr>
            <a:spLocks noGrp="1"/>
          </p:cNvSpPr>
          <p:nvPr>
            <p:ph idx="1"/>
          </p:nvPr>
        </p:nvSpPr>
        <p:spPr>
          <a:xfrm>
            <a:off x="152400" y="1828800"/>
            <a:ext cx="8610600" cy="4195762"/>
          </a:xfrm>
        </p:spPr>
        <p:txBody>
          <a:bodyPr/>
          <a:lstStyle/>
          <a:p>
            <a:r>
              <a:rPr lang="en-US" dirty="0"/>
              <a:t>These are pretreated with insecticides.</a:t>
            </a:r>
          </a:p>
          <a:p>
            <a:r>
              <a:rPr lang="en-US" dirty="0"/>
              <a:t>They last about 3 to 5 years, and do not need to be retreated.</a:t>
            </a:r>
          </a:p>
          <a:p>
            <a:r>
              <a:rPr lang="en-US" dirty="0"/>
              <a:t>They are an effective and inexpensive way to prevent malaria.</a:t>
            </a:r>
          </a:p>
          <a:p>
            <a:r>
              <a:rPr lang="en-US" dirty="0"/>
              <a:t>They are recommended by the World Health </a:t>
            </a:r>
            <a:r>
              <a:rPr lang="en-US" dirty="0" smtClean="0"/>
              <a:t>Organization</a:t>
            </a:r>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640595"/>
            <a:ext cx="4862689" cy="32174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013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Larval control</a:t>
            </a:r>
            <a:endParaRPr lang="en-US" dirty="0"/>
          </a:p>
        </p:txBody>
      </p:sp>
      <p:sp>
        <p:nvSpPr>
          <p:cNvPr id="3" name="Content Placeholder 2"/>
          <p:cNvSpPr>
            <a:spLocks noGrp="1"/>
          </p:cNvSpPr>
          <p:nvPr>
            <p:ph idx="1"/>
          </p:nvPr>
        </p:nvSpPr>
        <p:spPr>
          <a:xfrm>
            <a:off x="76200" y="1600200"/>
            <a:ext cx="7620000" cy="4648200"/>
          </a:xfrm>
        </p:spPr>
        <p:txBody>
          <a:bodyPr/>
          <a:lstStyle/>
          <a:p>
            <a:pPr>
              <a:defRPr/>
            </a:pPr>
            <a:r>
              <a:rPr lang="en-US" dirty="0"/>
              <a:t>Some fish, such as </a:t>
            </a:r>
            <a:r>
              <a:rPr lang="en-US" dirty="0" err="1"/>
              <a:t>mosquitofish</a:t>
            </a:r>
            <a:r>
              <a:rPr lang="en-US" dirty="0"/>
              <a:t>, carps, and Tilapia, eat mosquito larvae.</a:t>
            </a:r>
          </a:p>
          <a:p>
            <a:pPr>
              <a:defRPr/>
            </a:pPr>
            <a:r>
              <a:rPr lang="en-US" dirty="0"/>
              <a:t>Dragonflies, and perhaps also birds, bats, and lizards also kill larvae.</a:t>
            </a:r>
          </a:p>
          <a:p>
            <a:pPr>
              <a:defRPr/>
            </a:pPr>
            <a:r>
              <a:rPr lang="en-US" dirty="0"/>
              <a:t>Larvae can also be killed by surface films or by some chemicals such as </a:t>
            </a:r>
            <a:r>
              <a:rPr lang="en-US" dirty="0" err="1"/>
              <a:t>methoprene</a:t>
            </a:r>
            <a:r>
              <a:rPr lang="en-US" dirty="0"/>
              <a:t> that are toxic to mosquitoes.</a:t>
            </a:r>
          </a:p>
          <a:p>
            <a:r>
              <a:rPr lang="en-US" dirty="0"/>
              <a:t>filling and draining or by increasing the speed of water in natural or artificial channels.</a:t>
            </a:r>
          </a:p>
          <a:p>
            <a:endParaRPr lang="en-US" dirty="0"/>
          </a:p>
          <a:p>
            <a:endParaRPr lang="en-US" dirty="0"/>
          </a:p>
        </p:txBody>
      </p:sp>
      <p:pic>
        <p:nvPicPr>
          <p:cNvPr id="4" name="Picture 5" descr="mosquito life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562600" y="4709271"/>
            <a:ext cx="3554356" cy="21487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366433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protection</a:t>
            </a:r>
          </a:p>
        </p:txBody>
      </p:sp>
      <p:sp>
        <p:nvSpPr>
          <p:cNvPr id="3" name="Content Placeholder 2"/>
          <p:cNvSpPr>
            <a:spLocks noGrp="1"/>
          </p:cNvSpPr>
          <p:nvPr>
            <p:ph idx="1"/>
          </p:nvPr>
        </p:nvSpPr>
        <p:spPr/>
        <p:txBody>
          <a:bodyPr/>
          <a:lstStyle/>
          <a:p>
            <a:r>
              <a:rPr lang="en-US" dirty="0"/>
              <a:t>When travelling in areas with malaria, wear loose-fitting long trousers and long sleeves in the evenings, as the mosquitoes that carry malaria are most active at this time.</a:t>
            </a:r>
          </a:p>
          <a:p>
            <a:pPr marL="0" indent="0">
              <a:buNone/>
            </a:pPr>
            <a:endParaRPr lang="en-US" dirty="0"/>
          </a:p>
        </p:txBody>
      </p:sp>
    </p:spTree>
    <p:extLst>
      <p:ext uri="{BB962C8B-B14F-4D97-AF65-F5344CB8AC3E}">
        <p14:creationId xmlns:p14="http://schemas.microsoft.com/office/powerpoint/2010/main" val="4008738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education </a:t>
            </a:r>
          </a:p>
        </p:txBody>
      </p:sp>
      <p:sp>
        <p:nvSpPr>
          <p:cNvPr id="3" name="Content Placeholder 2"/>
          <p:cNvSpPr>
            <a:spLocks noGrp="1"/>
          </p:cNvSpPr>
          <p:nvPr>
            <p:ph idx="1"/>
          </p:nvPr>
        </p:nvSpPr>
        <p:spPr/>
        <p:txBody>
          <a:bodyPr/>
          <a:lstStyle/>
          <a:p>
            <a:r>
              <a:rPr lang="en-US" dirty="0"/>
              <a:t>strategies promoting awareness of malaria and the importance of control measures have been successfully used to reduce the incidence of malaria in some areas of the developing </a:t>
            </a:r>
            <a:r>
              <a:rPr lang="en-US" dirty="0" smtClean="0"/>
              <a:t>world.</a:t>
            </a:r>
            <a:r>
              <a:rPr lang="ar-SA" baseline="30000" dirty="0"/>
              <a:t> </a:t>
            </a:r>
            <a:r>
              <a:rPr lang="en-US" dirty="0" smtClean="0"/>
              <a:t>Recognizing </a:t>
            </a:r>
            <a:r>
              <a:rPr lang="en-US" dirty="0"/>
              <a:t>the disease in the early stages can stop the disease from becoming fatal. Education can also inform people to cover over areas of stagnant, still water, such as water tanks that are ideal breeding grounds for the parasite and mosquito, thus cutting down the risk of the </a:t>
            </a:r>
          </a:p>
          <a:p>
            <a:pPr marL="0" indent="0">
              <a:buNone/>
            </a:pPr>
            <a:endParaRPr lang="en-US" dirty="0"/>
          </a:p>
        </p:txBody>
      </p:sp>
    </p:spTree>
    <p:extLst>
      <p:ext uri="{BB962C8B-B14F-4D97-AF65-F5344CB8AC3E}">
        <p14:creationId xmlns:p14="http://schemas.microsoft.com/office/powerpoint/2010/main" val="34569471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lstStyle/>
          <a:p>
            <a:r>
              <a:rPr lang="en-US" dirty="0"/>
              <a:t>Methods used to prevent malaria include medications, mosquito elimination and the prevention of bites. There is no vaccine for malaria. </a:t>
            </a:r>
          </a:p>
          <a:p>
            <a:r>
              <a:rPr lang="en-US" dirty="0" err="1"/>
              <a:t>Chloroquine</a:t>
            </a:r>
            <a:r>
              <a:rPr lang="en-US" dirty="0"/>
              <a:t>-Doxycycline-</a:t>
            </a:r>
            <a:r>
              <a:rPr lang="en-US" dirty="0" err="1"/>
              <a:t>Mefloquine</a:t>
            </a:r>
            <a:r>
              <a:rPr lang="en-US" dirty="0"/>
              <a:t>-</a:t>
            </a:r>
            <a:r>
              <a:rPr lang="en-US" dirty="0" err="1"/>
              <a:t>Primaquine-Atovaquone</a:t>
            </a:r>
            <a:endParaRPr lang="en-US" dirty="0"/>
          </a:p>
          <a:p>
            <a:pPr marL="0" indent="0">
              <a:buNone/>
            </a:pPr>
            <a:endParaRPr lang="en-US" dirty="0"/>
          </a:p>
        </p:txBody>
      </p:sp>
    </p:spTree>
    <p:extLst>
      <p:ext uri="{BB962C8B-B14F-4D97-AF65-F5344CB8AC3E}">
        <p14:creationId xmlns:p14="http://schemas.microsoft.com/office/powerpoint/2010/main" val="32310202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Malaria control in KSA</a:t>
            </a:r>
          </a:p>
        </p:txBody>
      </p:sp>
      <p:sp>
        <p:nvSpPr>
          <p:cNvPr id="3" name="Content Placeholder 2"/>
          <p:cNvSpPr>
            <a:spLocks noGrp="1"/>
          </p:cNvSpPr>
          <p:nvPr>
            <p:ph idx="1"/>
          </p:nvPr>
        </p:nvSpPr>
        <p:spPr/>
        <p:txBody>
          <a:bodyPr/>
          <a:lstStyle/>
          <a:p>
            <a:r>
              <a:rPr lang="en-US" dirty="0"/>
              <a:t>n 1998, the Kingdom of Saudi Arabia (KSA) suffered its worst malaria epidemic. A total of 36,139 locally transmitted cases were recorded and incidence reached as high as 44/1000 in </a:t>
            </a:r>
            <a:r>
              <a:rPr lang="en-US" dirty="0" err="1"/>
              <a:t>malarious</a:t>
            </a:r>
            <a:r>
              <a:rPr lang="en-US" dirty="0"/>
              <a:t> regions</a:t>
            </a:r>
          </a:p>
          <a:p>
            <a:r>
              <a:rPr lang="en-US" dirty="0" err="1"/>
              <a:t>hese</a:t>
            </a:r>
            <a:r>
              <a:rPr lang="en-US" dirty="0"/>
              <a:t> activities had a significant impact, in 2011 only 29 locally transmitted cases were recorded in the country, reducing incidence to &lt;0.01/1000,</a:t>
            </a:r>
          </a:p>
          <a:p>
            <a:endParaRPr lang="en-US" dirty="0"/>
          </a:p>
        </p:txBody>
      </p:sp>
    </p:spTree>
    <p:extLst>
      <p:ext uri="{BB962C8B-B14F-4D97-AF65-F5344CB8AC3E}">
        <p14:creationId xmlns:p14="http://schemas.microsoft.com/office/powerpoint/2010/main" val="21551793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endParaRPr lang="en-US" dirty="0"/>
          </a:p>
        </p:txBody>
      </p:sp>
      <p:sp>
        <p:nvSpPr>
          <p:cNvPr id="3" name="Content Placeholder 2"/>
          <p:cNvSpPr>
            <a:spLocks noGrp="1"/>
          </p:cNvSpPr>
          <p:nvPr>
            <p:ph idx="1"/>
          </p:nvPr>
        </p:nvSpPr>
        <p:spPr/>
        <p:txBody>
          <a:bodyPr/>
          <a:lstStyle/>
          <a:p>
            <a:r>
              <a:rPr lang="en-US" dirty="0"/>
              <a:t>1- health education in endemic area</a:t>
            </a:r>
          </a:p>
          <a:p>
            <a:r>
              <a:rPr lang="en-US" dirty="0"/>
              <a:t>2- try to early diagnose and treat for malaria</a:t>
            </a:r>
          </a:p>
          <a:p>
            <a:r>
              <a:rPr lang="en-US" dirty="0"/>
              <a:t>3- establish central labs for diagnosing in endemic area </a:t>
            </a:r>
          </a:p>
          <a:p>
            <a:r>
              <a:rPr lang="en-US" dirty="0"/>
              <a:t>4- use all the control and prevention methods of WHO</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914726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1948 ARAMCO</a:t>
            </a:r>
          </a:p>
          <a:p>
            <a:r>
              <a:rPr lang="en-US" dirty="0"/>
              <a:t>1952 Cooperation between </a:t>
            </a:r>
            <a:r>
              <a:rPr lang="en-US" dirty="0" err="1"/>
              <a:t>saudi</a:t>
            </a:r>
            <a:r>
              <a:rPr lang="en-US" dirty="0"/>
              <a:t> government and Who </a:t>
            </a:r>
          </a:p>
          <a:p>
            <a:r>
              <a:rPr lang="en-US" dirty="0"/>
              <a:t>1970 no more cases in </a:t>
            </a:r>
            <a:r>
              <a:rPr lang="en-US" dirty="0" err="1"/>
              <a:t>dammad</a:t>
            </a:r>
            <a:r>
              <a:rPr lang="en-US" dirty="0"/>
              <a:t> and north </a:t>
            </a:r>
            <a:r>
              <a:rPr lang="en-US" dirty="0" err="1"/>
              <a:t>saudi</a:t>
            </a:r>
            <a:endParaRPr lang="en-US" dirty="0"/>
          </a:p>
          <a:p>
            <a:endParaRPr lang="en-US" dirty="0"/>
          </a:p>
          <a:p>
            <a:endParaRPr lang="en-US" dirty="0"/>
          </a:p>
        </p:txBody>
      </p:sp>
    </p:spTree>
    <p:extLst>
      <p:ext uri="{BB962C8B-B14F-4D97-AF65-F5344CB8AC3E}">
        <p14:creationId xmlns:p14="http://schemas.microsoft.com/office/powerpoint/2010/main" val="3866257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1978 </a:t>
            </a:r>
            <a:r>
              <a:rPr lang="en-US" dirty="0" err="1"/>
              <a:t>asir</a:t>
            </a:r>
            <a:r>
              <a:rPr lang="en-US" dirty="0"/>
              <a:t> and </a:t>
            </a:r>
            <a:r>
              <a:rPr lang="en-US" dirty="0" err="1"/>
              <a:t>jizan</a:t>
            </a:r>
            <a:r>
              <a:rPr lang="en-US" dirty="0"/>
              <a:t> - Cooperation with </a:t>
            </a:r>
            <a:r>
              <a:rPr lang="en-US" dirty="0" err="1"/>
              <a:t>yemeni</a:t>
            </a:r>
            <a:r>
              <a:rPr lang="en-US" dirty="0"/>
              <a:t> government</a:t>
            </a:r>
          </a:p>
          <a:p>
            <a:r>
              <a:rPr lang="en-US" dirty="0"/>
              <a:t>1982 using insecticides in endemic areas </a:t>
            </a:r>
          </a:p>
          <a:p>
            <a:endParaRPr lang="en-US" dirty="0"/>
          </a:p>
          <a:p>
            <a:r>
              <a:rPr lang="en-US" dirty="0"/>
              <a:t>1983 activation of all the methods of WHO</a:t>
            </a:r>
          </a:p>
          <a:p>
            <a:pPr marL="0" indent="0">
              <a:buNone/>
            </a:pPr>
            <a:endParaRPr lang="en-US" dirty="0"/>
          </a:p>
        </p:txBody>
      </p:sp>
    </p:spTree>
    <p:extLst>
      <p:ext uri="{BB962C8B-B14F-4D97-AF65-F5344CB8AC3E}">
        <p14:creationId xmlns:p14="http://schemas.microsoft.com/office/powerpoint/2010/main" val="849562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056437" cy="919162"/>
          </a:xfrm>
        </p:spPr>
        <p:txBody>
          <a:bodyPr/>
          <a:lstStyle/>
          <a:p>
            <a:endParaRPr lang="en-US" dirty="0"/>
          </a:p>
        </p:txBody>
      </p:sp>
      <p:sp>
        <p:nvSpPr>
          <p:cNvPr id="3" name="Content Placeholder 2"/>
          <p:cNvSpPr>
            <a:spLocks noGrp="1"/>
          </p:cNvSpPr>
          <p:nvPr>
            <p:ph idx="1"/>
          </p:nvPr>
        </p:nvSpPr>
        <p:spPr>
          <a:xfrm>
            <a:off x="152400" y="1600200"/>
            <a:ext cx="8763000" cy="5105400"/>
          </a:xfrm>
        </p:spPr>
        <p:txBody>
          <a:bodyPr/>
          <a:lstStyle/>
          <a:p>
            <a:pPr algn="just"/>
            <a:r>
              <a:rPr lang="en-US" sz="2400" b="1" dirty="0">
                <a:solidFill>
                  <a:schemeClr val="accent1"/>
                </a:solidFill>
                <a:effectLst>
                  <a:outerShdw blurRad="38100" dist="38100" dir="2700000" algn="tl">
                    <a:srgbClr val="000000">
                      <a:alpha val="43137"/>
                    </a:srgbClr>
                  </a:outerShdw>
                </a:effectLst>
              </a:rPr>
              <a:t>Malaria kills more people than AIDS</a:t>
            </a:r>
          </a:p>
          <a:p>
            <a:pPr algn="just"/>
            <a:endParaRPr lang="en-US" b="1" dirty="0"/>
          </a:p>
          <a:p>
            <a:pPr algn="just"/>
            <a:r>
              <a:rPr lang="en-US" dirty="0"/>
              <a:t>Malaria kills in one year what AIDS kills in 15 years</a:t>
            </a:r>
            <a:r>
              <a:rPr lang="en-US" dirty="0" smtClean="0"/>
              <a:t>.</a:t>
            </a:r>
          </a:p>
          <a:p>
            <a:pPr algn="just"/>
            <a:endParaRPr lang="en-US" dirty="0"/>
          </a:p>
          <a:p>
            <a:pPr algn="just"/>
            <a:r>
              <a:rPr lang="en-US" dirty="0"/>
              <a:t>For every death due to HIV</a:t>
            </a:r>
            <a:r>
              <a:rPr lang="x-none" dirty="0"/>
              <a:t>/</a:t>
            </a:r>
            <a:r>
              <a:rPr lang="en-US" dirty="0"/>
              <a:t>AIDS there are about 50 deaths due to malaria</a:t>
            </a:r>
            <a:r>
              <a:rPr lang="en-US" dirty="0" smtClean="0"/>
              <a:t>.</a:t>
            </a:r>
          </a:p>
          <a:p>
            <a:pPr algn="just"/>
            <a:endParaRPr lang="en-US" dirty="0"/>
          </a:p>
          <a:p>
            <a:pPr algn="just"/>
            <a:r>
              <a:rPr lang="en-US" dirty="0"/>
              <a:t>To add to the problem is there increasing drug resistance to the established drug</a:t>
            </a:r>
            <a:r>
              <a:rPr lang="en-US" dirty="0" smtClean="0"/>
              <a:t>.</a:t>
            </a:r>
          </a:p>
          <a:p>
            <a:pPr algn="just"/>
            <a:endParaRPr lang="en-US" dirty="0"/>
          </a:p>
          <a:p>
            <a:pPr algn="just"/>
            <a:r>
              <a:rPr lang="en-US" dirty="0"/>
              <a:t>Continues to be most important </a:t>
            </a:r>
            <a:r>
              <a:rPr lang="en-US" dirty="0" smtClean="0"/>
              <a:t>cause </a:t>
            </a:r>
            <a:r>
              <a:rPr lang="en-US" dirty="0"/>
              <a:t>of fever and morbidity in the world. </a:t>
            </a:r>
          </a:p>
          <a:p>
            <a:endParaRPr lang="x-none" dirty="0"/>
          </a:p>
          <a:p>
            <a:endParaRPr lang="en-US" dirty="0"/>
          </a:p>
        </p:txBody>
      </p:sp>
    </p:spTree>
    <p:extLst>
      <p:ext uri="{BB962C8B-B14F-4D97-AF65-F5344CB8AC3E}">
        <p14:creationId xmlns:p14="http://schemas.microsoft.com/office/powerpoint/2010/main" val="1728487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056437" cy="766762"/>
          </a:xfrm>
        </p:spPr>
        <p:txBody>
          <a:bodyPr/>
          <a:lstStyle/>
          <a:p>
            <a:r>
              <a:rPr lang="en-US" sz="3600" dirty="0"/>
              <a:t>Global Prevalence of Malaria</a:t>
            </a:r>
          </a:p>
        </p:txBody>
      </p:sp>
      <p:sp>
        <p:nvSpPr>
          <p:cNvPr id="5" name="Content Placeholder 4"/>
          <p:cNvSpPr>
            <a:spLocks noGrp="1"/>
          </p:cNvSpPr>
          <p:nvPr>
            <p:ph idx="1"/>
          </p:nvPr>
        </p:nvSpPr>
        <p:spPr/>
        <p:txBody>
          <a:bodyPr/>
          <a:lstStyle/>
          <a:p>
            <a:endParaRPr lang="en-US"/>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 y="1447800"/>
            <a:ext cx="9122979"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0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20" y="0"/>
            <a:ext cx="9207148" cy="6858000"/>
          </a:xfrm>
        </p:spPr>
      </p:pic>
    </p:spTree>
    <p:extLst>
      <p:ext uri="{BB962C8B-B14F-4D97-AF65-F5344CB8AC3E}">
        <p14:creationId xmlns:p14="http://schemas.microsoft.com/office/powerpoint/2010/main" val="3703897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056437" cy="842962"/>
          </a:xfrm>
        </p:spPr>
        <p:txBody>
          <a:bodyPr/>
          <a:lstStyle/>
          <a:p>
            <a:r>
              <a:rPr lang="en-US" sz="3600" dirty="0"/>
              <a:t>Global Prevalence of Malaria</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7621" y="1675232"/>
            <a:ext cx="8677779" cy="365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3568" y="5477470"/>
            <a:ext cx="7920880" cy="923330"/>
          </a:xfrm>
          <a:prstGeom prst="rect">
            <a:avLst/>
          </a:prstGeom>
          <a:noFill/>
        </p:spPr>
        <p:txBody>
          <a:bodyPr wrap="square" rtlCol="1">
            <a:spAutoFit/>
          </a:bodyPr>
          <a:lstStyle/>
          <a:p>
            <a:pPr algn="l"/>
            <a:r>
              <a:rPr lang="en-US" dirty="0"/>
              <a:t>Since 2000, a tremendous expansion in the financing and coverage </a:t>
            </a:r>
            <a:r>
              <a:rPr lang="en-US" dirty="0" smtClean="0"/>
              <a:t>of</a:t>
            </a:r>
            <a:r>
              <a:rPr lang="en-US" dirty="0"/>
              <a:t> </a:t>
            </a:r>
            <a:r>
              <a:rPr lang="en-US" dirty="0" smtClean="0"/>
              <a:t>malaria</a:t>
            </a:r>
            <a:r>
              <a:rPr lang="en-US" dirty="0"/>
              <a:t> control </a:t>
            </a:r>
            <a:r>
              <a:rPr lang="en-US" dirty="0" smtClean="0"/>
              <a:t>programs </a:t>
            </a:r>
            <a:r>
              <a:rPr lang="en-US" dirty="0"/>
              <a:t>has led to a wide-scale reduction in </a:t>
            </a:r>
            <a:r>
              <a:rPr lang="en-US" dirty="0" smtClean="0"/>
              <a:t>malaria</a:t>
            </a:r>
            <a:r>
              <a:rPr lang="en-US" dirty="0"/>
              <a:t> incidence and mortality. </a:t>
            </a:r>
            <a:endParaRPr lang="x-none" dirty="0"/>
          </a:p>
        </p:txBody>
      </p:sp>
    </p:spTree>
    <p:extLst>
      <p:ext uri="{BB962C8B-B14F-4D97-AF65-F5344CB8AC3E}">
        <p14:creationId xmlns:p14="http://schemas.microsoft.com/office/powerpoint/2010/main" val="1855217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sz="3600" dirty="0"/>
              <a:t>Annual malaria mortality rates per 100,000 population since 1900</a:t>
            </a:r>
            <a:endParaRPr lang="en-US" sz="3600" dirty="0"/>
          </a:p>
        </p:txBody>
      </p:sp>
      <p:graphicFrame>
        <p:nvGraphicFramePr>
          <p:cNvPr id="4" name="Content Placeholder 3"/>
          <p:cNvGraphicFramePr>
            <a:graphicFrameLocks noGrp="1" noChangeAspect="1"/>
          </p:cNvGraphicFramePr>
          <p:nvPr>
            <p:ph idx="1"/>
          </p:nvPr>
        </p:nvGraphicFramePr>
        <p:xfrm>
          <a:off x="827088" y="2421436"/>
          <a:ext cx="6711950" cy="3458166"/>
        </p:xfrm>
        <a:graphic>
          <a:graphicData uri="http://schemas.openxmlformats.org/presentationml/2006/ole">
            <mc:AlternateContent xmlns:mc="http://schemas.openxmlformats.org/markup-compatibility/2006">
              <mc:Choice xmlns:v="urn:schemas-microsoft-com:vml" Requires="v">
                <p:oleObj spid="_x0000_s1038" name="Chart" r:id="rId3" imgW="7819917" imgH="4029029" progId="MSGraph.Chart.8">
                  <p:embed followColorScheme="full"/>
                </p:oleObj>
              </mc:Choice>
              <mc:Fallback>
                <p:oleObj name="Chart" r:id="rId3" imgW="7819917" imgH="4029029" progId="MSGraph.Chart.8">
                  <p:embed followColorScheme="full"/>
                  <p:pic>
                    <p:nvPicPr>
                      <p:cNvPr id="0" name=""/>
                      <p:cNvPicPr>
                        <a:picLocks noChangeAspect="1" noChangeArrowheads="1"/>
                      </p:cNvPicPr>
                      <p:nvPr/>
                    </p:nvPicPr>
                    <p:blipFill>
                      <a:blip r:embed="rId4"/>
                      <a:srcRect/>
                      <a:stretch>
                        <a:fillRect/>
                      </a:stretch>
                    </p:blipFill>
                    <p:spPr bwMode="auto">
                      <a:xfrm>
                        <a:off x="827088" y="2421436"/>
                        <a:ext cx="6711950" cy="34581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322273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2605</TotalTime>
  <Words>1834</Words>
  <Application>Microsoft Office PowerPoint</Application>
  <PresentationFormat>On-screen Show (4:3)</PresentationFormat>
  <Paragraphs>174</Paragraphs>
  <Slides>48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Theme1</vt:lpstr>
      <vt:lpstr>Chart</vt:lpstr>
      <vt:lpstr>Epidemiology of Malaria</vt:lpstr>
      <vt:lpstr>OBJECTIVES:</vt:lpstr>
      <vt:lpstr>Magnitude of malaria</vt:lpstr>
      <vt:lpstr>Global Prevalence of Malaria</vt:lpstr>
      <vt:lpstr>PowerPoint Presentation</vt:lpstr>
      <vt:lpstr>Global Prevalence of Malaria</vt:lpstr>
      <vt:lpstr>PowerPoint Presentation</vt:lpstr>
      <vt:lpstr>Global Prevalence of Malaria</vt:lpstr>
      <vt:lpstr>Annual malaria mortality rates per 100,000 population since 1900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of one or more episodes of malaria by age:</vt:lpstr>
      <vt:lpstr>History of one or more episodes of malaria by gender and age bracket:</vt:lpstr>
      <vt:lpstr>PowerPoint Presentation</vt:lpstr>
      <vt:lpstr>PowerPoint Presentation</vt:lpstr>
      <vt:lpstr>PowerPoint Presentation</vt:lpstr>
      <vt:lpstr>Risk factors for getting malaria :</vt:lpstr>
      <vt:lpstr>People at increased risk of serious disease include: </vt:lpstr>
      <vt:lpstr>overview</vt:lpstr>
      <vt:lpstr>Causative Agent</vt:lpstr>
      <vt:lpstr>Vector</vt:lpstr>
      <vt:lpstr>Vector</vt:lpstr>
      <vt:lpstr>Life Cycle &amp; Pathogenesis</vt:lpstr>
      <vt:lpstr>Life Cycle &amp; Pathogenesis</vt:lpstr>
      <vt:lpstr>Life Cycle &amp; Pathogenesis</vt:lpstr>
      <vt:lpstr>Life Cycle &amp; Pathogenesis</vt:lpstr>
      <vt:lpstr>Clinical diagnosis</vt:lpstr>
      <vt:lpstr>PowerPoint Presentation</vt:lpstr>
      <vt:lpstr>Rapid diagnostic tests (RDTs)</vt:lpstr>
      <vt:lpstr>PowerPoint Presentation</vt:lpstr>
      <vt:lpstr>Control and prevention elements</vt:lpstr>
      <vt:lpstr>Vector control</vt:lpstr>
      <vt:lpstr>Types of vector control</vt:lpstr>
      <vt:lpstr>PowerPoint Presentation</vt:lpstr>
      <vt:lpstr>Long-Lasting Insecticidal Nets (LLINs) </vt:lpstr>
      <vt:lpstr>Larval control</vt:lpstr>
      <vt:lpstr>Personal protection</vt:lpstr>
      <vt:lpstr>Health education </vt:lpstr>
      <vt:lpstr>Prevention</vt:lpstr>
      <vt:lpstr>Malaria control in KSA</vt:lpstr>
      <vt:lpstr>HOW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REAL TIME</dc:creator>
  <cp:lastModifiedBy>Toshiba</cp:lastModifiedBy>
  <cp:revision>23</cp:revision>
  <dcterms:created xsi:type="dcterms:W3CDTF">2014-11-08T15:11:05Z</dcterms:created>
  <dcterms:modified xsi:type="dcterms:W3CDTF">2014-12-24T20:45:13Z</dcterms:modified>
</cp:coreProperties>
</file>