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63" r:id="rId4"/>
    <p:sldId id="271" r:id="rId5"/>
    <p:sldId id="272" r:id="rId6"/>
    <p:sldId id="268" r:id="rId7"/>
    <p:sldId id="273" r:id="rId8"/>
    <p:sldId id="274" r:id="rId9"/>
    <p:sldId id="275" r:id="rId10"/>
    <p:sldId id="261" r:id="rId11"/>
    <p:sldId id="264" r:id="rId12"/>
    <p:sldId id="276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988" autoAdjust="0"/>
  </p:normalViewPr>
  <p:slideViewPr>
    <p:cSldViewPr>
      <p:cViewPr varScale="1">
        <p:scale>
          <a:sx n="63" d="100"/>
          <a:sy n="63" d="100"/>
        </p:scale>
        <p:origin x="-120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8D5F1-8258-440A-B07D-FD040EACA5ED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1CC75-A7A7-4AB5-BE30-9983F2B41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6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it.gov/providers-professionals/faq-link/what-is-a-patient-porta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patients: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Reduced need to fill out the same forms at each office visit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Reliable point-of-care information and reminders notifying providers of important health interventions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Convenience of e-prescriptions electronically sent to pharmacy</a:t>
            </a:r>
          </a:p>
          <a:p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Patient portals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with online interaction for providers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Electronic referrals allowing easier access to follow-up care with specialists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1CC75-A7A7-4AB5-BE30-9983F2B41B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76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1CC75-A7A7-4AB5-BE30-9983F2B41B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Albarrak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Often use rules-based methods for checking appropriateness of care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1CC75-A7A7-4AB5-BE30-9983F2B41B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46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1CC75-A7A7-4AB5-BE30-9983F2B41B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00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1CC75-A7A7-4AB5-BE30-9983F2B41B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49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DD15-1637-464B-99AF-CEF674B2CEE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2E63-4DEF-4A9E-9882-348B9B14334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DD15-1637-464B-99AF-CEF674B2CEE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2E63-4DEF-4A9E-9882-348B9B143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DD15-1637-464B-99AF-CEF674B2CEE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2E63-4DEF-4A9E-9882-348B9B143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DD15-1637-464B-99AF-CEF674B2CEE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2E63-4DEF-4A9E-9882-348B9B143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DD15-1637-464B-99AF-CEF674B2CEE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2E63-4DEF-4A9E-9882-348B9B14334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DD15-1637-464B-99AF-CEF674B2CEE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2E63-4DEF-4A9E-9882-348B9B143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DD15-1637-464B-99AF-CEF674B2CEE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2E63-4DEF-4A9E-9882-348B9B14334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DD15-1637-464B-99AF-CEF674B2CEE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2E63-4DEF-4A9E-9882-348B9B143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DD15-1637-464B-99AF-CEF674B2CEE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2E63-4DEF-4A9E-9882-348B9B143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DD15-1637-464B-99AF-CEF674B2CEE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2E63-4DEF-4A9E-9882-348B9B14334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DD15-1637-464B-99AF-CEF674B2CEE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2E63-4DEF-4A9E-9882-348B9B143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D63DD15-1637-464B-99AF-CEF674B2CEE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4D72E63-4DEF-4A9E-9882-348B9B1433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titute.nhs.u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minator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it.go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it.gov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2057400"/>
          </a:xfrm>
        </p:spPr>
        <p:txBody>
          <a:bodyPr/>
          <a:lstStyle/>
          <a:p>
            <a:pPr algn="ctr"/>
            <a:r>
              <a:rPr lang="en-US" sz="4400" dirty="0" smtClean="0"/>
              <a:t>INTRO TO MEDICAL </a:t>
            </a:r>
            <a:r>
              <a:rPr lang="en-US" sz="4400" dirty="0" smtClean="0"/>
              <a:t>INFORMATICS: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TUTORIAL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447800"/>
          </a:xfrm>
        </p:spPr>
        <p:txBody>
          <a:bodyPr/>
          <a:lstStyle/>
          <a:p>
            <a:pPr algn="ctr"/>
            <a:r>
              <a:rPr lang="en-US" dirty="0" smtClean="0"/>
              <a:t>Dr. Ahmed </a:t>
            </a:r>
            <a:r>
              <a:rPr lang="en-US" dirty="0" err="1" smtClean="0"/>
              <a:t>Albarrak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Suliman Alomran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2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P</a:t>
            </a:r>
            <a:r>
              <a:rPr lang="en-US" b="1" dirty="0" smtClean="0"/>
              <a:t>icture Archiving </a:t>
            </a:r>
            <a:r>
              <a:rPr lang="en-US" b="1" dirty="0"/>
              <a:t>and </a:t>
            </a:r>
            <a:r>
              <a:rPr lang="en-US" b="1" dirty="0" smtClean="0"/>
              <a:t>Communication system (PACS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sz="2400" dirty="0"/>
              <a:t>“A system which enables images such as x-rays and scans to be stored electronically and viewed on screens, so health professionals can access the information and compare it with previous images more </a:t>
            </a:r>
            <a:r>
              <a:rPr lang="en-US" sz="2400" dirty="0" smtClean="0"/>
              <a:t>efficiently” 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marL="274320" lvl="1" indent="0">
              <a:buNone/>
            </a:pPr>
            <a:endParaRPr lang="en-US" sz="1200" dirty="0" smtClean="0"/>
          </a:p>
          <a:p>
            <a:pPr marL="274320" lvl="1" indent="0">
              <a:buNone/>
            </a:pPr>
            <a:endParaRPr lang="en-US" sz="1200" dirty="0"/>
          </a:p>
          <a:p>
            <a:pPr marL="274320" lvl="1" indent="0">
              <a:buNone/>
            </a:pPr>
            <a:endParaRPr lang="en-US" sz="1200" dirty="0" smtClean="0"/>
          </a:p>
          <a:p>
            <a:pPr marL="274320" lvl="1" indent="0">
              <a:buNone/>
            </a:pPr>
            <a:r>
              <a:rPr lang="en-US" sz="1200" dirty="0" smtClean="0"/>
              <a:t>Source: MHS Institute for Innovation </a:t>
            </a:r>
            <a:r>
              <a:rPr lang="en-US" sz="1200" dirty="0"/>
              <a:t>and Improvement , </a:t>
            </a:r>
            <a:r>
              <a:rPr lang="en-US" sz="1200" dirty="0">
                <a:hlinkClick r:id="rId3"/>
              </a:rPr>
              <a:t>http://www.institute.nhs.uk</a:t>
            </a:r>
            <a:r>
              <a:rPr lang="en-US" sz="1200" dirty="0" smtClean="0">
                <a:hlinkClick r:id="rId3"/>
              </a:rPr>
              <a:t>/</a:t>
            </a:r>
            <a:r>
              <a:rPr lang="en-US" sz="1200" dirty="0" smtClean="0"/>
              <a:t> </a:t>
            </a:r>
          </a:p>
          <a:p>
            <a:pPr marL="27432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48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PACS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 of </a:t>
            </a:r>
            <a:r>
              <a:rPr lang="en-US" dirty="0" smtClean="0"/>
              <a:t>PACS:</a:t>
            </a:r>
            <a:endParaRPr lang="en-US" dirty="0" smtClean="0"/>
          </a:p>
          <a:p>
            <a:pPr lvl="1"/>
            <a:r>
              <a:rPr lang="en-US" dirty="0" smtClean="0"/>
              <a:t>Performance </a:t>
            </a:r>
            <a:endParaRPr lang="en-US" dirty="0"/>
          </a:p>
          <a:p>
            <a:pPr lvl="1"/>
            <a:r>
              <a:rPr lang="en-US" dirty="0"/>
              <a:t>Decision making </a:t>
            </a:r>
          </a:p>
          <a:p>
            <a:pPr lvl="1"/>
            <a:r>
              <a:rPr lang="en-US" dirty="0"/>
              <a:t>Error elimination </a:t>
            </a:r>
          </a:p>
          <a:p>
            <a:pPr lvl="1"/>
            <a:r>
              <a:rPr lang="en-US" dirty="0"/>
              <a:t>Cost </a:t>
            </a:r>
          </a:p>
          <a:p>
            <a:pPr lvl="1"/>
            <a:r>
              <a:rPr lang="en-US" dirty="0"/>
              <a:t>Safety</a:t>
            </a:r>
          </a:p>
          <a:p>
            <a:pPr lvl="1"/>
            <a:r>
              <a:rPr lang="en-US" dirty="0"/>
              <a:t>Problem solving </a:t>
            </a:r>
            <a:endParaRPr lang="en-US" dirty="0" smtClean="0"/>
          </a:p>
          <a:p>
            <a:pPr lvl="1"/>
            <a:r>
              <a:rPr lang="en-US" dirty="0" smtClean="0"/>
              <a:t>Research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6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PACS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Value of </a:t>
            </a:r>
            <a:r>
              <a:rPr lang="en-US" dirty="0" smtClean="0"/>
              <a:t>PACS:</a:t>
            </a:r>
            <a:endParaRPr lang="en-US" dirty="0" smtClean="0"/>
          </a:p>
          <a:p>
            <a:pPr lvl="1"/>
            <a:r>
              <a:rPr lang="en-US" sz="2400" dirty="0" smtClean="0"/>
              <a:t>Faster Diagnosis and treatment</a:t>
            </a:r>
          </a:p>
          <a:p>
            <a:pPr lvl="1"/>
            <a:r>
              <a:rPr lang="en-US" sz="2400" dirty="0" smtClean="0"/>
              <a:t>Virtual consultations</a:t>
            </a:r>
          </a:p>
          <a:p>
            <a:pPr lvl="1"/>
            <a:r>
              <a:rPr lang="en-US" sz="2400" dirty="0" smtClean="0"/>
              <a:t>Better decision-making</a:t>
            </a:r>
            <a:endParaRPr lang="en-US" sz="2400" dirty="0"/>
          </a:p>
          <a:p>
            <a:pPr lvl="1"/>
            <a:r>
              <a:rPr lang="en-US" sz="2400" dirty="0" smtClean="0"/>
              <a:t>It removes </a:t>
            </a:r>
            <a:r>
              <a:rPr lang="en-US" sz="2400" dirty="0"/>
              <a:t>all the costs associated with </a:t>
            </a:r>
            <a:r>
              <a:rPr lang="en-US" sz="2400" dirty="0" smtClean="0"/>
              <a:t>patient transfer or cost of hard </a:t>
            </a:r>
            <a:r>
              <a:rPr lang="en-US" sz="2400" dirty="0"/>
              <a:t>film and releases space used for storage</a:t>
            </a:r>
          </a:p>
          <a:p>
            <a:pPr lvl="1"/>
            <a:r>
              <a:rPr lang="en-US" sz="2400" dirty="0"/>
              <a:t>Can be linked to the electronic patient </a:t>
            </a:r>
            <a:r>
              <a:rPr lang="en-US" sz="2400" dirty="0" smtClean="0"/>
              <a:t>record</a:t>
            </a:r>
          </a:p>
          <a:p>
            <a:pPr lvl="1"/>
            <a:r>
              <a:rPr lang="en-US" sz="2400" dirty="0" smtClean="0"/>
              <a:t>Remote access</a:t>
            </a:r>
            <a:endParaRPr lang="en-US" sz="2400" dirty="0"/>
          </a:p>
          <a:p>
            <a:pPr lvl="1"/>
            <a:r>
              <a:rPr lang="en-US" sz="2400" dirty="0" smtClean="0"/>
              <a:t>Will </a:t>
            </a:r>
            <a:r>
              <a:rPr lang="en-US" sz="2400" dirty="0"/>
              <a:t>eliminate problem of lost </a:t>
            </a:r>
            <a:r>
              <a:rPr lang="en-US" sz="2400" dirty="0" smtClean="0"/>
              <a:t>films</a:t>
            </a:r>
          </a:p>
          <a:p>
            <a:pPr marL="274320" lvl="1" indent="0">
              <a:buNone/>
            </a:pPr>
            <a:endParaRPr lang="en-US" sz="1200" dirty="0" smtClean="0"/>
          </a:p>
          <a:p>
            <a:pPr marL="274320" lvl="1" indent="0">
              <a:buNone/>
            </a:pPr>
            <a:endParaRPr lang="en-US" sz="1200" dirty="0"/>
          </a:p>
          <a:p>
            <a:pPr marL="274320" lvl="1" indent="0">
              <a:buNone/>
            </a:pPr>
            <a:r>
              <a:rPr lang="en-US" sz="1200" dirty="0" smtClean="0"/>
              <a:t>Source</a:t>
            </a:r>
            <a:r>
              <a:rPr lang="en-US" sz="1200" dirty="0"/>
              <a:t>:</a:t>
            </a:r>
            <a:br>
              <a:rPr lang="en-US" sz="1200" dirty="0"/>
            </a:br>
            <a:r>
              <a:rPr lang="en-US" sz="1200" dirty="0"/>
              <a:t>Maximizing Patient Safety and </a:t>
            </a:r>
            <a:r>
              <a:rPr lang="en-US" sz="1200" dirty="0" smtClean="0"/>
              <a:t>Business Advantages </a:t>
            </a:r>
            <a:r>
              <a:rPr lang="en-US" sz="1200" dirty="0"/>
              <a:t>of </a:t>
            </a:r>
            <a:r>
              <a:rPr lang="en-US" sz="1200" dirty="0" smtClean="0"/>
              <a:t>PACS Article, </a:t>
            </a:r>
            <a:r>
              <a:rPr lang="en-US" sz="1200" dirty="0" smtClean="0">
                <a:hlinkClick r:id="rId3"/>
              </a:rPr>
              <a:t>www.dominator.com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8368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00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Any Question?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4258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Electronic Medical Record (EMR)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“</a:t>
            </a:r>
            <a:r>
              <a:rPr lang="en-US" sz="2400" dirty="0" smtClean="0"/>
              <a:t>An </a:t>
            </a:r>
            <a:r>
              <a:rPr lang="en-US" sz="2400" dirty="0"/>
              <a:t>electronic record of health-related information on an individual that can be created, gathered, managed, and consulted by authorized clinicians and staff within one health care organization</a:t>
            </a:r>
            <a:r>
              <a:rPr lang="en-US" sz="2400" dirty="0" smtClean="0"/>
              <a:t>.” </a:t>
            </a:r>
            <a:r>
              <a:rPr lang="en-US" dirty="0"/>
              <a:t>	</a:t>
            </a:r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pPr marL="0" indent="0">
              <a:buNone/>
            </a:pPr>
            <a:endParaRPr lang="en-US" sz="1100" b="1" dirty="0" smtClean="0"/>
          </a:p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1100" b="1" dirty="0" smtClean="0"/>
          </a:p>
          <a:p>
            <a:pPr marL="0" indent="0">
              <a:buNone/>
            </a:pPr>
            <a:r>
              <a:rPr lang="en-US" sz="1100" b="1" dirty="0" smtClean="0"/>
              <a:t>Source: </a:t>
            </a:r>
          </a:p>
          <a:p>
            <a:pPr marL="0" indent="0">
              <a:buNone/>
            </a:pPr>
            <a:r>
              <a:rPr lang="en-US" sz="1000" dirty="0" smtClean="0"/>
              <a:t>The </a:t>
            </a:r>
            <a:r>
              <a:rPr lang="en-US" sz="1000" dirty="0"/>
              <a:t>National Alliance for Health Information Technology</a:t>
            </a:r>
          </a:p>
          <a:p>
            <a:pPr marL="0" indent="0">
              <a:buNone/>
            </a:pPr>
            <a:r>
              <a:rPr lang="en-US" sz="1000" dirty="0"/>
              <a:t>Report to the Office of the National Coordinator for Health Information </a:t>
            </a:r>
            <a:r>
              <a:rPr lang="en-US" sz="1000" dirty="0" smtClean="0"/>
              <a:t>Technology on Defining </a:t>
            </a:r>
            <a:r>
              <a:rPr lang="en-US" sz="1000" dirty="0"/>
              <a:t>Key Health Information Technology </a:t>
            </a:r>
            <a:r>
              <a:rPr lang="en-US" sz="1000" dirty="0" smtClean="0"/>
              <a:t>Terms April </a:t>
            </a:r>
            <a:r>
              <a:rPr lang="en-US" sz="1000" dirty="0"/>
              <a:t>28, </a:t>
            </a:r>
            <a:r>
              <a:rPr lang="en-US" sz="1000" dirty="0" smtClean="0"/>
              <a:t>2008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62496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 of </a:t>
            </a:r>
            <a:r>
              <a:rPr lang="en-US" dirty="0" smtClean="0"/>
              <a:t>EMR:</a:t>
            </a:r>
            <a:endParaRPr lang="en-US" dirty="0" smtClean="0"/>
          </a:p>
          <a:p>
            <a:pPr lvl="1"/>
            <a:r>
              <a:rPr lang="en-US" sz="2400" dirty="0" smtClean="0"/>
              <a:t>Performance</a:t>
            </a:r>
            <a:endParaRPr lang="en-US" sz="2400" dirty="0"/>
          </a:p>
          <a:p>
            <a:pPr lvl="1"/>
            <a:r>
              <a:rPr lang="en-US" sz="2400" dirty="0"/>
              <a:t>Decision making </a:t>
            </a:r>
          </a:p>
          <a:p>
            <a:pPr lvl="1"/>
            <a:r>
              <a:rPr lang="en-US" sz="2400" dirty="0"/>
              <a:t>Error elimination </a:t>
            </a:r>
          </a:p>
          <a:p>
            <a:pPr lvl="1"/>
            <a:r>
              <a:rPr lang="en-US" sz="2400" dirty="0"/>
              <a:t>Cost </a:t>
            </a:r>
          </a:p>
          <a:p>
            <a:pPr lvl="1"/>
            <a:r>
              <a:rPr lang="en-US" sz="2400" dirty="0"/>
              <a:t>Safety</a:t>
            </a:r>
          </a:p>
          <a:p>
            <a:pPr lvl="1"/>
            <a:r>
              <a:rPr lang="en-US" sz="2400" dirty="0"/>
              <a:t>Problem solving </a:t>
            </a:r>
          </a:p>
          <a:p>
            <a:pPr lvl="1"/>
            <a:r>
              <a:rPr lang="en-US" sz="2400" dirty="0"/>
              <a:t>Research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92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EMR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Value of EMR:</a:t>
            </a:r>
          </a:p>
          <a:p>
            <a:pPr lvl="1"/>
            <a:r>
              <a:rPr lang="en-US" sz="2400" dirty="0"/>
              <a:t>Improve quality and convenience of patient </a:t>
            </a:r>
            <a:r>
              <a:rPr lang="en-US" sz="2400" dirty="0" smtClean="0"/>
              <a:t>care</a:t>
            </a:r>
          </a:p>
          <a:p>
            <a:pPr lvl="2"/>
            <a:r>
              <a:rPr lang="en-US" sz="2400" dirty="0" smtClean="0"/>
              <a:t>Quick access to patient records from anywhere</a:t>
            </a:r>
          </a:p>
          <a:p>
            <a:pPr lvl="2"/>
            <a:r>
              <a:rPr lang="en-US" sz="2400" dirty="0" smtClean="0"/>
              <a:t>Enhance decision support, clinical alerts, reminders,</a:t>
            </a:r>
          </a:p>
          <a:p>
            <a:pPr lvl="2"/>
            <a:r>
              <a:rPr lang="en-US" sz="2400" dirty="0" smtClean="0"/>
              <a:t>compliance </a:t>
            </a:r>
            <a:r>
              <a:rPr lang="en-US" sz="2400" dirty="0"/>
              <a:t>with practice guidelines</a:t>
            </a:r>
            <a:endParaRPr lang="en-US" sz="2400" dirty="0" smtClean="0"/>
          </a:p>
          <a:p>
            <a:pPr lvl="2"/>
            <a:r>
              <a:rPr lang="en-US" sz="2400" dirty="0" smtClean="0"/>
              <a:t>Legible, complete documentation</a:t>
            </a:r>
          </a:p>
          <a:p>
            <a:pPr lvl="2"/>
            <a:r>
              <a:rPr lang="en-US" sz="2400" dirty="0" smtClean="0"/>
              <a:t>Interface with labs, registries, radiology systems, </a:t>
            </a:r>
          </a:p>
          <a:p>
            <a:pPr lvl="2"/>
            <a:r>
              <a:rPr lang="en-US" sz="2400" dirty="0" smtClean="0"/>
              <a:t>Safe more reliable prescribing </a:t>
            </a:r>
          </a:p>
          <a:p>
            <a:pPr lvl="2"/>
            <a:r>
              <a:rPr lang="en-US" sz="2400" dirty="0" smtClean="0"/>
              <a:t>Reduction </a:t>
            </a:r>
            <a:r>
              <a:rPr lang="en-US" sz="2400" dirty="0"/>
              <a:t>in medical errors</a:t>
            </a:r>
          </a:p>
          <a:p>
            <a:pPr lvl="2"/>
            <a:endParaRPr lang="en-US" sz="2400" dirty="0"/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 algn="r">
              <a:buNone/>
            </a:pPr>
            <a:r>
              <a:rPr lang="en-US" sz="1200" dirty="0" smtClean="0"/>
              <a:t>Source:  </a:t>
            </a:r>
            <a:r>
              <a:rPr lang="en-US" sz="1200" dirty="0" smtClean="0">
                <a:hlinkClick r:id="rId3"/>
              </a:rPr>
              <a:t>www.Healthit.gov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0235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EMR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 of EMR:</a:t>
            </a:r>
          </a:p>
          <a:p>
            <a:pPr lvl="1"/>
            <a:r>
              <a:rPr lang="en-US" sz="2200" dirty="0" smtClean="0"/>
              <a:t>Increase </a:t>
            </a:r>
            <a:r>
              <a:rPr lang="en-US" sz="2200" dirty="0"/>
              <a:t>patient participation in their </a:t>
            </a:r>
            <a:r>
              <a:rPr lang="en-US" sz="2200" dirty="0" smtClean="0"/>
              <a:t>care</a:t>
            </a:r>
          </a:p>
          <a:p>
            <a:pPr lvl="1"/>
            <a:r>
              <a:rPr lang="en-US" sz="2200" dirty="0" smtClean="0"/>
              <a:t>Improve </a:t>
            </a:r>
            <a:r>
              <a:rPr lang="en-US" sz="2200" dirty="0"/>
              <a:t>accuracy of diagnoses and health </a:t>
            </a:r>
            <a:r>
              <a:rPr lang="en-US" sz="2200" dirty="0" smtClean="0"/>
              <a:t>outcomes</a:t>
            </a:r>
            <a:endParaRPr lang="en-US" sz="2200" dirty="0"/>
          </a:p>
          <a:p>
            <a:pPr lvl="1"/>
            <a:r>
              <a:rPr lang="en-US" sz="2200" dirty="0"/>
              <a:t>Improve care coordination</a:t>
            </a:r>
          </a:p>
          <a:p>
            <a:pPr lvl="1"/>
            <a:r>
              <a:rPr lang="en-US" sz="2200" dirty="0"/>
              <a:t>Increase practice efficiencies and cost </a:t>
            </a:r>
            <a:r>
              <a:rPr lang="en-US" sz="2200" dirty="0" smtClean="0"/>
              <a:t>savings</a:t>
            </a:r>
          </a:p>
          <a:p>
            <a:r>
              <a:rPr lang="en-US" dirty="0"/>
              <a:t>Improved service and satisfaction</a:t>
            </a:r>
          </a:p>
          <a:p>
            <a:pPr lvl="1"/>
            <a:r>
              <a:rPr lang="en-US" sz="2200" dirty="0"/>
              <a:t>Patient satisfaction </a:t>
            </a:r>
          </a:p>
          <a:p>
            <a:pPr lvl="1"/>
            <a:r>
              <a:rPr lang="en-US" sz="2200" dirty="0"/>
              <a:t>User satisfaction</a:t>
            </a:r>
          </a:p>
          <a:p>
            <a:pPr lvl="1"/>
            <a:r>
              <a:rPr lang="en-US" sz="2200" dirty="0"/>
              <a:t>Less stress</a:t>
            </a:r>
          </a:p>
          <a:p>
            <a:pPr lvl="1"/>
            <a:r>
              <a:rPr lang="en-US" sz="2200" dirty="0"/>
              <a:t>Improved job satisfaction</a:t>
            </a:r>
          </a:p>
          <a:p>
            <a:pPr lvl="1"/>
            <a:r>
              <a:rPr lang="en-US" sz="2200" dirty="0"/>
              <a:t>Quality of </a:t>
            </a:r>
            <a:r>
              <a:rPr lang="en-US" sz="2200" dirty="0" smtClean="0"/>
              <a:t>documentation</a:t>
            </a:r>
            <a:endParaRPr lang="en-US" sz="2200" dirty="0"/>
          </a:p>
          <a:p>
            <a:pPr marL="274320" lvl="1" indent="0" algn="r">
              <a:buNone/>
            </a:pPr>
            <a:r>
              <a:rPr lang="en-US" sz="1200" dirty="0" smtClean="0"/>
              <a:t>Source</a:t>
            </a:r>
            <a:r>
              <a:rPr lang="en-US" sz="1200" dirty="0"/>
              <a:t>:  </a:t>
            </a:r>
            <a:r>
              <a:rPr lang="en-US" sz="1200" dirty="0" smtClean="0">
                <a:hlinkClick r:id="rId3"/>
              </a:rPr>
              <a:t>www.Healthit.gov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9793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CPOE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 </a:t>
            </a:r>
          </a:p>
          <a:p>
            <a:pPr lvl="1"/>
            <a:r>
              <a:rPr lang="en-US" dirty="0" smtClean="0"/>
              <a:t>“</a:t>
            </a:r>
            <a:r>
              <a:rPr lang="en-US" sz="2400" dirty="0" smtClean="0"/>
              <a:t>Computerized </a:t>
            </a:r>
            <a:r>
              <a:rPr lang="en-US" sz="2400" dirty="0"/>
              <a:t>provider order entry (CPOE) is an electronic process that allows a health care </a:t>
            </a:r>
            <a:r>
              <a:rPr lang="en-US" sz="2400" dirty="0" smtClean="0"/>
              <a:t>provider </a:t>
            </a:r>
            <a:r>
              <a:rPr lang="en-US" sz="2400" dirty="0"/>
              <a:t>to enter orders electronically and to manage the results of those orders</a:t>
            </a:r>
            <a:r>
              <a:rPr lang="en-US" sz="2400" dirty="0" smtClean="0"/>
              <a:t>.”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Source: </a:t>
            </a:r>
            <a:br>
              <a:rPr lang="en-US" sz="1200" dirty="0" smtClean="0"/>
            </a:br>
            <a:r>
              <a:rPr lang="en-US" sz="1200" dirty="0"/>
              <a:t>Steele, A., &amp; </a:t>
            </a:r>
            <a:r>
              <a:rPr lang="en-US" sz="1200" dirty="0" err="1"/>
              <a:t>DeBrow</a:t>
            </a:r>
            <a:r>
              <a:rPr lang="en-US" sz="1200" dirty="0"/>
              <a:t>, M. (2008). Efficiency Gains with Computerized Provider Order Entry. </a:t>
            </a:r>
            <a:r>
              <a:rPr lang="en-US" sz="1200" i="1" dirty="0"/>
              <a:t>Agency for Healthcare Research and Quality (US)</a:t>
            </a:r>
            <a:r>
              <a:rPr lang="en-US" sz="1200" dirty="0"/>
              <a:t>. Retrieved September 4, 2014, from http://www.ncbi.nlm.nih.gov/books/NBK43766</a:t>
            </a:r>
            <a:r>
              <a:rPr lang="en-US" sz="1200" dirty="0" smtClean="0"/>
              <a:t>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274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CPOE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 of </a:t>
            </a:r>
            <a:r>
              <a:rPr lang="en-US" dirty="0" smtClean="0"/>
              <a:t>CPOE:</a:t>
            </a:r>
            <a:endParaRPr lang="en-US" dirty="0" smtClean="0"/>
          </a:p>
          <a:p>
            <a:pPr lvl="1"/>
            <a:r>
              <a:rPr lang="en-US" sz="2400" dirty="0" smtClean="0"/>
              <a:t>Performance </a:t>
            </a:r>
            <a:endParaRPr lang="en-US" sz="2400" dirty="0"/>
          </a:p>
          <a:p>
            <a:pPr lvl="1"/>
            <a:r>
              <a:rPr lang="en-US" sz="2400" dirty="0"/>
              <a:t>Decision making </a:t>
            </a:r>
          </a:p>
          <a:p>
            <a:pPr lvl="1"/>
            <a:r>
              <a:rPr lang="en-US" sz="2400" dirty="0"/>
              <a:t>Error elimination </a:t>
            </a:r>
          </a:p>
          <a:p>
            <a:pPr lvl="1"/>
            <a:r>
              <a:rPr lang="en-US" sz="2400" dirty="0"/>
              <a:t>Cost </a:t>
            </a:r>
          </a:p>
          <a:p>
            <a:pPr lvl="1"/>
            <a:r>
              <a:rPr lang="en-US" sz="2400" dirty="0"/>
              <a:t>Safety</a:t>
            </a:r>
          </a:p>
          <a:p>
            <a:pPr lvl="1"/>
            <a:r>
              <a:rPr lang="en-US" sz="2400" dirty="0"/>
              <a:t>Problem solving </a:t>
            </a:r>
          </a:p>
          <a:p>
            <a:pPr lvl="1"/>
            <a:r>
              <a:rPr lang="en-US" sz="2400" dirty="0"/>
              <a:t>Research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44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CPOE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Value of CPOE:</a:t>
            </a:r>
          </a:p>
          <a:p>
            <a:pPr lvl="1"/>
            <a:r>
              <a:rPr lang="en-US" sz="2400" dirty="0"/>
              <a:t>Reducing the potential for human error.</a:t>
            </a:r>
          </a:p>
          <a:p>
            <a:pPr lvl="1"/>
            <a:r>
              <a:rPr lang="en-US" sz="2400" dirty="0"/>
              <a:t>Reducing time to care delivery.</a:t>
            </a:r>
          </a:p>
          <a:p>
            <a:pPr lvl="1"/>
            <a:r>
              <a:rPr lang="en-US" sz="2400" dirty="0"/>
              <a:t>Improving order accuracy.</a:t>
            </a:r>
          </a:p>
          <a:p>
            <a:pPr lvl="1"/>
            <a:r>
              <a:rPr lang="en-US" sz="2400" dirty="0"/>
              <a:t>Decreasing time for order confirmation and turnaround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Warns of Drug Interactions:</a:t>
            </a:r>
          </a:p>
          <a:p>
            <a:pPr lvl="2"/>
            <a:r>
              <a:rPr lang="en-US" sz="2200" dirty="0" smtClean="0"/>
              <a:t>Drug-Drug</a:t>
            </a:r>
          </a:p>
          <a:p>
            <a:pPr lvl="2"/>
            <a:r>
              <a:rPr lang="en-US" sz="2200" dirty="0" smtClean="0"/>
              <a:t>Drug-Allergy</a:t>
            </a:r>
          </a:p>
          <a:p>
            <a:pPr lvl="2"/>
            <a:r>
              <a:rPr lang="en-US" sz="2200" dirty="0" smtClean="0"/>
              <a:t>Drug-Food</a:t>
            </a:r>
          </a:p>
          <a:p>
            <a:pPr lvl="2"/>
            <a:r>
              <a:rPr lang="en-US" sz="2200" dirty="0" smtClean="0"/>
              <a:t>Check Dosing </a:t>
            </a:r>
            <a:endParaRPr lang="en-US" sz="2200" dirty="0"/>
          </a:p>
          <a:p>
            <a:pPr marL="274320" lvl="1" indent="0">
              <a:buNone/>
            </a:pPr>
            <a:endParaRPr lang="en-US" sz="1200" dirty="0"/>
          </a:p>
          <a:p>
            <a:pPr marL="27432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Source: </a:t>
            </a:r>
            <a:br>
              <a:rPr lang="en-US" sz="1200" dirty="0" smtClean="0"/>
            </a:br>
            <a:r>
              <a:rPr lang="en-US" sz="1200" dirty="0"/>
              <a:t>Steele, A., &amp; </a:t>
            </a:r>
            <a:r>
              <a:rPr lang="en-US" sz="1200" dirty="0" err="1"/>
              <a:t>DeBrow</a:t>
            </a:r>
            <a:r>
              <a:rPr lang="en-US" sz="1200" dirty="0"/>
              <a:t>, M. (2008). Efficiency Gains with Computerized Provider Order Entry. </a:t>
            </a:r>
            <a:r>
              <a:rPr lang="en-US" sz="1200" i="1" dirty="0"/>
              <a:t>Agency for Healthcare Research and Quality (US)</a:t>
            </a:r>
            <a:r>
              <a:rPr lang="en-US" sz="1200" dirty="0"/>
              <a:t>. Retrieved September 4, 2014, from http://www.ncbi.nlm.nih.gov/books/NBK43766/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8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CPOE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 of CPOE:</a:t>
            </a:r>
          </a:p>
          <a:p>
            <a:pPr lvl="1"/>
            <a:r>
              <a:rPr lang="en-US" sz="2400" dirty="0"/>
              <a:t>Improving clinical decision support at the point of care.</a:t>
            </a:r>
          </a:p>
          <a:p>
            <a:pPr lvl="1"/>
            <a:r>
              <a:rPr lang="en-US" sz="2400" dirty="0"/>
              <a:t>Making crucial information more readily available.</a:t>
            </a:r>
          </a:p>
          <a:p>
            <a:pPr lvl="1"/>
            <a:r>
              <a:rPr lang="en-US" sz="2400" dirty="0"/>
              <a:t>Improving communication among physicians, nurses, pharmacists, other clinicians, and </a:t>
            </a:r>
            <a:r>
              <a:rPr lang="en-US" sz="2400" dirty="0" smtClean="0"/>
              <a:t>patients</a:t>
            </a:r>
          </a:p>
          <a:p>
            <a:pPr lvl="1"/>
            <a:r>
              <a:rPr lang="en-US" sz="2400" dirty="0" smtClean="0"/>
              <a:t>Reduce duplicative testing</a:t>
            </a:r>
          </a:p>
          <a:p>
            <a:pPr lvl="1"/>
            <a:endParaRPr lang="en-US" sz="2400" dirty="0"/>
          </a:p>
          <a:p>
            <a:pPr marL="274320" lvl="1" indent="0">
              <a:buNone/>
            </a:pPr>
            <a:endParaRPr lang="en-US" sz="1200" dirty="0" smtClean="0"/>
          </a:p>
          <a:p>
            <a:pPr marL="274320" lvl="1" indent="0">
              <a:buNone/>
            </a:pPr>
            <a:endParaRPr lang="en-US" sz="1200" dirty="0"/>
          </a:p>
          <a:p>
            <a:pPr marL="274320" lvl="1" indent="0">
              <a:buNone/>
            </a:pPr>
            <a:endParaRPr lang="en-US" sz="1200" dirty="0" smtClean="0"/>
          </a:p>
          <a:p>
            <a:pPr marL="274320" lvl="1" indent="0">
              <a:buNone/>
            </a:pPr>
            <a:endParaRPr lang="en-US" sz="1200" dirty="0" smtClean="0"/>
          </a:p>
          <a:p>
            <a:pPr marL="27432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Source: </a:t>
            </a:r>
            <a:br>
              <a:rPr lang="en-US" sz="1200" dirty="0" smtClean="0"/>
            </a:br>
            <a:r>
              <a:rPr lang="en-US" sz="1200" dirty="0"/>
              <a:t>Steele, A., &amp; </a:t>
            </a:r>
            <a:r>
              <a:rPr lang="en-US" sz="1200" dirty="0" err="1"/>
              <a:t>DeBrow</a:t>
            </a:r>
            <a:r>
              <a:rPr lang="en-US" sz="1200" dirty="0"/>
              <a:t>, M. (2008). Efficiency Gains with Computerized Provider Order Entry. </a:t>
            </a:r>
            <a:r>
              <a:rPr lang="en-US" sz="1200" i="1" dirty="0"/>
              <a:t>Agency for Healthcare Research and Quality (US)</a:t>
            </a:r>
            <a:r>
              <a:rPr lang="en-US" sz="1200" dirty="0"/>
              <a:t>. Retrieved September 4, 2014, from http://www.ncbi.nlm.nih.gov/books/NBK43766/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52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126</TotalTime>
  <Words>482</Words>
  <Application>Microsoft Office PowerPoint</Application>
  <PresentationFormat>On-screen Show (4:3)</PresentationFormat>
  <Paragraphs>146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INTRO TO MEDICAL INFORMATICS:  TUTORIAL </vt:lpstr>
      <vt:lpstr>Electronic Medical Record (EMR)</vt:lpstr>
      <vt:lpstr>EMR</vt:lpstr>
      <vt:lpstr>EMR </vt:lpstr>
      <vt:lpstr>EMR </vt:lpstr>
      <vt:lpstr>CPOE</vt:lpstr>
      <vt:lpstr>CPOE</vt:lpstr>
      <vt:lpstr>CPOE</vt:lpstr>
      <vt:lpstr>CPOE</vt:lpstr>
      <vt:lpstr>Picture Archiving and Communication system (PACS)</vt:lpstr>
      <vt:lpstr>PACS</vt:lpstr>
      <vt:lpstr>PACS</vt:lpstr>
      <vt:lpstr>Any Question?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MEDICAL INFORMATICS  TUTORIAL </dc:title>
  <dc:creator>dell</dc:creator>
  <cp:lastModifiedBy>dell</cp:lastModifiedBy>
  <cp:revision>27</cp:revision>
  <dcterms:created xsi:type="dcterms:W3CDTF">2014-09-03T10:34:41Z</dcterms:created>
  <dcterms:modified xsi:type="dcterms:W3CDTF">2014-09-04T02:28:30Z</dcterms:modified>
</cp:coreProperties>
</file>