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5"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6858000" cy="9144000"/>
  <p:defaultTextStyle>
    <a:lvl1pPr>
      <a:defRPr sz="2400">
        <a:latin typeface="+mj-lt"/>
        <a:ea typeface="+mj-ea"/>
        <a:cs typeface="+mj-cs"/>
        <a:sym typeface="Avenir Roman"/>
      </a:defRPr>
    </a:lvl1pPr>
    <a:lvl2pPr>
      <a:defRPr sz="2400">
        <a:latin typeface="+mj-lt"/>
        <a:ea typeface="+mj-ea"/>
        <a:cs typeface="+mj-cs"/>
        <a:sym typeface="Avenir Roman"/>
      </a:defRPr>
    </a:lvl2pPr>
    <a:lvl3pPr>
      <a:defRPr sz="2400">
        <a:latin typeface="+mj-lt"/>
        <a:ea typeface="+mj-ea"/>
        <a:cs typeface="+mj-cs"/>
        <a:sym typeface="Avenir Roman"/>
      </a:defRPr>
    </a:lvl3pPr>
    <a:lvl4pPr>
      <a:defRPr sz="2400">
        <a:latin typeface="+mj-lt"/>
        <a:ea typeface="+mj-ea"/>
        <a:cs typeface="+mj-cs"/>
        <a:sym typeface="Avenir Roman"/>
      </a:defRPr>
    </a:lvl4pPr>
    <a:lvl5pPr>
      <a:defRPr sz="2400">
        <a:latin typeface="+mj-lt"/>
        <a:ea typeface="+mj-ea"/>
        <a:cs typeface="+mj-cs"/>
        <a:sym typeface="Avenir Roman"/>
      </a:defRPr>
    </a:lvl5pPr>
    <a:lvl6pPr>
      <a:defRPr sz="2400">
        <a:latin typeface="+mj-lt"/>
        <a:ea typeface="+mj-ea"/>
        <a:cs typeface="+mj-cs"/>
        <a:sym typeface="Avenir Roman"/>
      </a:defRPr>
    </a:lvl6pPr>
    <a:lvl7pPr>
      <a:defRPr sz="2400">
        <a:latin typeface="+mj-lt"/>
        <a:ea typeface="+mj-ea"/>
        <a:cs typeface="+mj-cs"/>
        <a:sym typeface="Avenir Roman"/>
      </a:defRPr>
    </a:lvl7pPr>
    <a:lvl8pPr>
      <a:defRPr sz="2400">
        <a:latin typeface="+mj-lt"/>
        <a:ea typeface="+mj-ea"/>
        <a:cs typeface="+mj-cs"/>
        <a:sym typeface="Avenir Roman"/>
      </a:defRPr>
    </a:lvl8pPr>
    <a:lvl9pPr>
      <a:defRPr sz="2400">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5FE"/>
          </a:solidFill>
        </a:fill>
      </a:tcStyle>
    </a:wholeTbl>
    <a:band2H>
      <a:tcTxStyle/>
      <a:tcStyle>
        <a:tcBdr/>
        <a:fill>
          <a:solidFill>
            <a:srgbClr val="E7F2F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1B6FD"/>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5E8"/>
          </a:solidFill>
        </a:fill>
      </a:tcStyle>
    </a:wholeTbl>
    <a:band2H>
      <a:tcTxStyle/>
      <a:tcStyle>
        <a:tcBdr/>
        <a:fill>
          <a:solidFill>
            <a:srgbClr val="E8EB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78BF"/>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1B6F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1B6FD"/>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21" autoAdjust="0"/>
    <p:restoredTop sz="87194" autoAdjust="0"/>
  </p:normalViewPr>
  <p:slideViewPr>
    <p:cSldViewPr>
      <p:cViewPr>
        <p:scale>
          <a:sx n="80" d="100"/>
          <a:sy n="80" d="100"/>
        </p:scale>
        <p:origin x="-5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7" name="Shape 7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0254105"/>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Expert_syste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Antibiotic" TargetMode="External"/><Relationship Id="rId4" Type="http://schemas.openxmlformats.org/officeDocument/2006/relationships/hyperlink" Target="http://en.wikipedia.org/wiki/Artificial_intelligen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sz="2400" dirty="0" smtClean="0">
                <a:solidFill>
                  <a:srgbClr val="0070C0"/>
                </a:solidFill>
              </a:rPr>
              <a:t>CDSS can notify health care professionals of drug-drug interactions, contraindicated drugs, alternative medications, costs of interventions and abnormal laboratory results</a:t>
            </a:r>
          </a:p>
          <a:p>
            <a:endParaRPr lang="en-US" dirty="0" smtClean="0"/>
          </a:p>
          <a:p>
            <a:endParaRPr lang="en-US" dirty="0"/>
          </a:p>
        </p:txBody>
      </p:sp>
    </p:spTree>
    <p:extLst>
      <p:ext uri="{BB962C8B-B14F-4D97-AF65-F5344CB8AC3E}">
        <p14:creationId xmlns:p14="http://schemas.microsoft.com/office/powerpoint/2010/main" val="38556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sz="2400" b="1" i="0" dirty="0" smtClean="0">
                <a:effectLst/>
                <a:latin typeface="+mj-lt"/>
                <a:ea typeface="+mj-ea"/>
                <a:cs typeface="+mj-cs"/>
                <a:sym typeface="Avenir Roman"/>
              </a:rPr>
              <a:t>Elicitation</a:t>
            </a:r>
            <a:r>
              <a:rPr lang="en-US" sz="2400" b="0" i="0" dirty="0" smtClean="0">
                <a:effectLst/>
                <a:latin typeface="+mj-lt"/>
                <a:ea typeface="+mj-ea"/>
                <a:cs typeface="+mj-cs"/>
                <a:sym typeface="Avenir Roman"/>
              </a:rPr>
              <a:t> is a technique used to discreetly gather information. It is a conversation with a specific purpose: collect information that is not readily available and do so without raising suspicion that specific facts are being sought.</a:t>
            </a:r>
          </a:p>
          <a:p>
            <a:endParaRPr lang="en-US" dirty="0"/>
          </a:p>
        </p:txBody>
      </p:sp>
    </p:spTree>
    <p:extLst>
      <p:ext uri="{BB962C8B-B14F-4D97-AF65-F5344CB8AC3E}">
        <p14:creationId xmlns:p14="http://schemas.microsoft.com/office/powerpoint/2010/main" val="1904988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smtClean="0">
                <a:effectLst/>
                <a:latin typeface="+mj-lt"/>
                <a:ea typeface="+mj-ea"/>
                <a:cs typeface="+mj-cs"/>
                <a:sym typeface="Avenir Roman"/>
              </a:rPr>
              <a:t> </a:t>
            </a:r>
            <a:r>
              <a:rPr lang="en-US" sz="2400" b="1" i="0" dirty="0" smtClean="0">
                <a:effectLst/>
                <a:latin typeface="+mj-lt"/>
                <a:ea typeface="+mj-ea"/>
                <a:cs typeface="+mj-cs"/>
                <a:sym typeface="Avenir Roman"/>
              </a:rPr>
              <a:t>error of omission</a:t>
            </a:r>
            <a:r>
              <a:rPr lang="en-US" sz="2400" b="0" i="0" dirty="0" smtClean="0">
                <a:effectLst/>
                <a:latin typeface="+mj-lt"/>
                <a:ea typeface="+mj-ea"/>
                <a:cs typeface="+mj-cs"/>
                <a:sym typeface="Avenir Roman"/>
              </a:rPr>
              <a:t>. › a mistake that consists of not doing something you should have done, </a:t>
            </a:r>
            <a:endParaRPr lang="en-US" dirty="0"/>
          </a:p>
        </p:txBody>
      </p:sp>
    </p:spTree>
    <p:extLst>
      <p:ext uri="{BB962C8B-B14F-4D97-AF65-F5344CB8AC3E}">
        <p14:creationId xmlns:p14="http://schemas.microsoft.com/office/powerpoint/2010/main" val="357962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smtClean="0">
                <a:effectLst/>
                <a:latin typeface="+mj-lt"/>
                <a:ea typeface="+mj-ea"/>
                <a:cs typeface="+mj-cs"/>
                <a:sym typeface="Avenir Roman"/>
              </a:rPr>
              <a:t> Source: </a:t>
            </a:r>
          </a:p>
          <a:p>
            <a:r>
              <a:rPr lang="en-US" sz="2400" b="0" i="0" dirty="0" smtClean="0">
                <a:effectLst/>
                <a:latin typeface="+mj-lt"/>
                <a:ea typeface="+mj-ea"/>
                <a:cs typeface="+mj-cs"/>
                <a:sym typeface="Avenir Roman"/>
              </a:rPr>
              <a:t>http://www.healthteamworks.biz/pdf/ipip/learningcollaborative/october2010/saturday/presentations/22a.%20EHR%20Roundtable%20Already%20Installed%20EHR.pdf </a:t>
            </a:r>
          </a:p>
          <a:p>
            <a:endParaRPr lang="en-US" sz="2400" b="0" i="0" dirty="0" smtClean="0">
              <a:effectLst/>
              <a:latin typeface="+mj-lt"/>
              <a:ea typeface="+mj-ea"/>
              <a:cs typeface="+mj-cs"/>
              <a:sym typeface="Avenir Roman"/>
            </a:endParaRPr>
          </a:p>
          <a:p>
            <a:endParaRPr lang="en-US" sz="2400" b="0" i="0" dirty="0" smtClean="0">
              <a:effectLst/>
              <a:latin typeface="+mj-lt"/>
              <a:ea typeface="+mj-ea"/>
              <a:cs typeface="+mj-cs"/>
              <a:sym typeface="Avenir Roman"/>
            </a:endParaRPr>
          </a:p>
          <a:p>
            <a:endParaRPr lang="en-US" sz="2400" b="0" i="0" dirty="0" smtClean="0">
              <a:effectLst/>
              <a:latin typeface="+mj-lt"/>
              <a:ea typeface="+mj-ea"/>
              <a:cs typeface="+mj-cs"/>
              <a:sym typeface="Avenir Roman"/>
            </a:endParaRPr>
          </a:p>
          <a:p>
            <a:endParaRPr lang="en-US" sz="2400" b="0" i="0" dirty="0" smtClean="0">
              <a:effectLst/>
              <a:latin typeface="+mj-lt"/>
              <a:ea typeface="+mj-ea"/>
              <a:cs typeface="+mj-cs"/>
              <a:sym typeface="Avenir Roman"/>
            </a:endParaRPr>
          </a:p>
          <a:p>
            <a:r>
              <a:rPr lang="en-US" sz="2400" b="1" i="0" dirty="0" smtClean="0">
                <a:effectLst/>
                <a:latin typeface="+mj-lt"/>
                <a:ea typeface="+mj-ea"/>
                <a:cs typeface="+mj-cs"/>
                <a:sym typeface="Avenir Roman"/>
              </a:rPr>
              <a:t>error of omission</a:t>
            </a:r>
            <a:r>
              <a:rPr lang="en-US" sz="2400" b="0" i="0" dirty="0" smtClean="0">
                <a:effectLst/>
                <a:latin typeface="+mj-lt"/>
                <a:ea typeface="+mj-ea"/>
                <a:cs typeface="+mj-cs"/>
                <a:sym typeface="Avenir Roman"/>
              </a:rPr>
              <a:t>. › a mistake that consists of not doing something you should have done, </a:t>
            </a:r>
          </a:p>
          <a:p>
            <a:endParaRPr lang="en-US" sz="2400" b="0" i="0" dirty="0" smtClean="0">
              <a:effectLst/>
              <a:latin typeface="+mj-lt"/>
              <a:ea typeface="+mj-ea"/>
              <a:cs typeface="+mj-cs"/>
              <a:sym typeface="Avenir Roman"/>
            </a:endParaRPr>
          </a:p>
          <a:p>
            <a:endParaRPr lang="en-US" dirty="0"/>
          </a:p>
        </p:txBody>
      </p:sp>
    </p:spTree>
    <p:extLst>
      <p:ext uri="{BB962C8B-B14F-4D97-AF65-F5344CB8AC3E}">
        <p14:creationId xmlns:p14="http://schemas.microsoft.com/office/powerpoint/2010/main" val="357962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pPr lvl="0"/>
            <a:endParaRPr/>
          </a:p>
        </p:txBody>
      </p:sp>
      <p:sp>
        <p:nvSpPr>
          <p:cNvPr id="191" name="Shape 191"/>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576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lvl1pPr defTabSz="914400">
              <a:lnSpc>
                <a:spcPct val="100000"/>
              </a:lnSpc>
              <a:defRPr sz="1200">
                <a:latin typeface="Times New Roman"/>
                <a:ea typeface="Times New Roman"/>
                <a:cs typeface="Times New Roman"/>
                <a:sym typeface="Times New Roman"/>
              </a:defRPr>
            </a:lvl1pPr>
          </a:lstStyle>
          <a:p>
            <a:pPr lvl="0">
              <a:defRPr sz="1800"/>
            </a:pPr>
            <a:endParaRPr lang="en-US" sz="1200" dirty="0" smtClean="0"/>
          </a:p>
          <a:p>
            <a:pPr marL="0" marR="0" lvl="0" indent="0" defTabSz="914400" eaLnBrk="1" fontAlgn="auto" latinLnBrk="0" hangingPunct="1">
              <a:lnSpc>
                <a:spcPct val="100000"/>
              </a:lnSpc>
              <a:spcBef>
                <a:spcPts val="0"/>
              </a:spcBef>
              <a:spcAft>
                <a:spcPts val="0"/>
              </a:spcAft>
              <a:buClrTx/>
              <a:buSzTx/>
              <a:buFontTx/>
              <a:buNone/>
              <a:tabLst/>
              <a:defRPr sz="1800"/>
            </a:pPr>
            <a:r>
              <a:rPr lang="en-US" sz="1200" b="0" i="0" dirty="0" smtClean="0">
                <a:effectLst/>
                <a:latin typeface="Calibri"/>
                <a:ea typeface="Calibri"/>
                <a:cs typeface="Calibri"/>
                <a:sym typeface="Calibri"/>
              </a:rPr>
              <a:t>CDS can help physician reach proper diagnoses, ask the right questions, and perform appropriate tests on the front end of the decision-making process--preventing errors of omission--as well as stop errors of commission on the back end, during treatment and procedures.</a:t>
            </a:r>
          </a:p>
          <a:p>
            <a:pPr lvl="0">
              <a:defRPr sz="1800"/>
            </a:pP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lvl1pPr defTabSz="914400">
              <a:lnSpc>
                <a:spcPct val="100000"/>
              </a:lnSpc>
              <a:defRPr sz="1200">
                <a:latin typeface="Times New Roman"/>
                <a:ea typeface="Times New Roman"/>
                <a:cs typeface="Times New Roman"/>
                <a:sym typeface="Times New Roman"/>
              </a:defRPr>
            </a:lvl1pPr>
          </a:lstStyle>
          <a:p>
            <a:pPr lvl="0">
              <a:defRPr sz="1800"/>
            </a:pPr>
            <a:r>
              <a:rPr sz="1200" dirty="0"/>
              <a:t>This slide describes the three main components of a DSS. It is important to note that, because of the need for analyzing and manipulating data, DSS typically operate with extracts or copies of production databases so that using the DSS does not interfere with critical operational systems</a:t>
            </a:r>
            <a:r>
              <a:rPr sz="1200" dirty="0" smtClean="0"/>
              <a:t>.</a:t>
            </a:r>
            <a:endParaRPr lang="en-US" sz="1200" dirty="0" smtClean="0"/>
          </a:p>
          <a:p>
            <a:pPr lvl="0">
              <a:defRPr sz="1800"/>
            </a:pPr>
            <a:endParaRPr lang="en-US" sz="1200" dirty="0" smtClean="0"/>
          </a:p>
          <a:p>
            <a:pPr marL="0" marR="0" lvl="0" indent="0" defTabSz="914400" eaLnBrk="1" fontAlgn="auto" latinLnBrk="0" hangingPunct="1">
              <a:lnSpc>
                <a:spcPct val="100000"/>
              </a:lnSpc>
              <a:spcBef>
                <a:spcPts val="0"/>
              </a:spcBef>
              <a:spcAft>
                <a:spcPts val="0"/>
              </a:spcAft>
              <a:buClrTx/>
              <a:buSzTx/>
              <a:buFontTx/>
              <a:buNone/>
              <a:tabLst/>
              <a:defRPr sz="1800"/>
            </a:pPr>
            <a:r>
              <a:rPr lang="en-US" sz="1200" b="0" i="0" dirty="0" smtClean="0">
                <a:effectLst/>
                <a:latin typeface="Calibri"/>
                <a:ea typeface="Calibri"/>
                <a:cs typeface="Calibri"/>
                <a:sym typeface="Calibri"/>
              </a:rPr>
              <a:t>CDS can help physician reach proper diagnoses, ask the right questions, and perform appropriate tests on the front end of the decision-making process--preventing errors of omission--as well as stop errors of commission on the back end, during treatment and procedures.</a:t>
            </a:r>
          </a:p>
          <a:p>
            <a:pPr lvl="0">
              <a:defRPr sz="1800"/>
            </a:pPr>
            <a:endParaRPr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dirty="0" err="1"/>
              <a:t>قصة</a:t>
            </a:r>
            <a:r>
              <a:rPr sz="1200" dirty="0"/>
              <a:t> </a:t>
            </a:r>
            <a:r>
              <a:rPr sz="1200" dirty="0" err="1"/>
              <a:t>مدينة</a:t>
            </a:r>
            <a:r>
              <a:rPr sz="1200" dirty="0"/>
              <a:t> </a:t>
            </a:r>
            <a:r>
              <a:rPr sz="1200" dirty="0" err="1"/>
              <a:t>سلطان</a:t>
            </a: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pPr lvl="0"/>
            <a:endParaRPr/>
          </a:p>
        </p:txBody>
      </p:sp>
      <p:sp>
        <p:nvSpPr>
          <p:cNvPr id="100" name="Shape 10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lang="en-US" sz="1800" b="0" i="0" dirty="0" smtClean="0">
                <a:effectLst/>
                <a:latin typeface="Calibri"/>
                <a:ea typeface="Calibri"/>
                <a:cs typeface="Calibri"/>
                <a:sym typeface="Calibri"/>
              </a:rPr>
              <a:t>Different vendors take different approaches to their CDS products, but they have one thing in common: a deep clinical knowledge base that helps promote patient safety.</a:t>
            </a:r>
          </a:p>
          <a:p>
            <a:pPr lvl="0">
              <a:defRPr sz="1800"/>
            </a:pPr>
            <a:endParaRPr lang="en-US" sz="1200" dirty="0" smtClean="0"/>
          </a:p>
          <a:p>
            <a:pPr marL="0" marR="0" lvl="0" indent="0" defTabSz="914400" eaLnBrk="1" fontAlgn="auto" latinLnBrk="0" hangingPunct="1">
              <a:lnSpc>
                <a:spcPct val="100000"/>
              </a:lnSpc>
              <a:spcBef>
                <a:spcPts val="0"/>
              </a:spcBef>
              <a:spcAft>
                <a:spcPts val="0"/>
              </a:spcAft>
              <a:buClrTx/>
              <a:buSzTx/>
              <a:buFontTx/>
              <a:buNone/>
              <a:tabLst/>
              <a:defRPr sz="1800"/>
            </a:pPr>
            <a:r>
              <a:rPr lang="en-US" sz="1200" b="0" i="0" dirty="0" smtClean="0">
                <a:effectLst/>
                <a:latin typeface="Calibri"/>
                <a:ea typeface="Calibri"/>
                <a:cs typeface="Calibri"/>
                <a:sym typeface="Calibri"/>
              </a:rPr>
              <a:t>CDS can help physician reach proper diagnoses, ask the right questions, and perform appropriate tests on the front end of the decision-making process--preventing errors of omission--as well as stop errors of commission on the back end, during treatment and procedures.</a:t>
            </a:r>
          </a:p>
          <a:p>
            <a:pPr lvl="0">
              <a:defRPr sz="1800"/>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lang="en-US" sz="1800" b="0" i="0" dirty="0" smtClean="0">
                <a:effectLst/>
                <a:latin typeface="Calibri"/>
                <a:ea typeface="Calibri"/>
                <a:cs typeface="Calibri"/>
                <a:sym typeface="Calibri"/>
              </a:rPr>
              <a:t> CDS can help physician reach proper diagnoses, ask the right questions, and perform appropriate tests on the front end of the decision-making process--preventing errors of omission--as well as stop errors of commission on the back end, during treatment and procedures.</a:t>
            </a:r>
          </a:p>
          <a:p>
            <a:pPr lvl="0">
              <a:defRPr sz="1800"/>
            </a:pPr>
            <a:r>
              <a:rPr lang="en-US" sz="1200" dirty="0" smtClean="0"/>
              <a:t>http://www.informationweek.com/healthcare/clinical-information-systems/10-innovative-clinical-decision-support-programs/d/d-id/1101834?</a:t>
            </a:r>
          </a:p>
          <a:p>
            <a:pPr lvl="0">
              <a:defRPr sz="1800"/>
            </a:pPr>
            <a:endParaRP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0" dirty="0" smtClean="0">
                <a:effectLst/>
                <a:latin typeface="+mj-lt"/>
                <a:ea typeface="+mj-ea"/>
                <a:cs typeface="+mj-cs"/>
                <a:sym typeface="Avenir Roman"/>
              </a:rPr>
              <a:t>MYCIN</a:t>
            </a:r>
            <a:r>
              <a:rPr lang="en-US" sz="2400" b="0" i="0" dirty="0" smtClean="0">
                <a:effectLst/>
                <a:latin typeface="+mj-lt"/>
                <a:ea typeface="+mj-ea"/>
                <a:cs typeface="+mj-cs"/>
                <a:sym typeface="Avenir Roman"/>
              </a:rPr>
              <a:t> was an early </a:t>
            </a:r>
            <a:r>
              <a:rPr lang="en-US" sz="2400" b="0" i="0" u="none" strike="noStrike" dirty="0" smtClean="0">
                <a:effectLst/>
                <a:latin typeface="+mj-lt"/>
                <a:ea typeface="+mj-ea"/>
                <a:cs typeface="+mj-cs"/>
                <a:sym typeface="Avenir Roman"/>
                <a:hlinkClick r:id="rId3" tooltip="Expert system"/>
              </a:rPr>
              <a:t>expert system</a:t>
            </a:r>
            <a:r>
              <a:rPr lang="en-US" sz="2400" b="0" i="0" dirty="0" smtClean="0">
                <a:effectLst/>
                <a:latin typeface="+mj-lt"/>
                <a:ea typeface="+mj-ea"/>
                <a:cs typeface="+mj-cs"/>
                <a:sym typeface="Avenir Roman"/>
              </a:rPr>
              <a:t> that used </a:t>
            </a:r>
            <a:r>
              <a:rPr lang="en-US" sz="2400" b="0" i="0" u="none" strike="noStrike" dirty="0" smtClean="0">
                <a:effectLst/>
                <a:latin typeface="+mj-lt"/>
                <a:ea typeface="+mj-ea"/>
                <a:cs typeface="+mj-cs"/>
                <a:sym typeface="Avenir Roman"/>
                <a:hlinkClick r:id="rId4" tooltip="Artificial intelligence"/>
              </a:rPr>
              <a:t>artificial intelligence</a:t>
            </a:r>
            <a:r>
              <a:rPr lang="en-US" sz="2400" b="0" i="0" dirty="0" smtClean="0">
                <a:effectLst/>
                <a:latin typeface="+mj-lt"/>
                <a:ea typeface="+mj-ea"/>
                <a:cs typeface="+mj-cs"/>
                <a:sym typeface="Avenir Roman"/>
              </a:rPr>
              <a:t> to identify bacteria causing severe infections, such as bacteremia and meningitis, and to recommend </a:t>
            </a:r>
            <a:r>
              <a:rPr lang="en-US" sz="2400" b="0" i="0" u="none" strike="noStrike" dirty="0" smtClean="0">
                <a:effectLst/>
                <a:latin typeface="+mj-lt"/>
                <a:ea typeface="+mj-ea"/>
                <a:cs typeface="+mj-cs"/>
                <a:sym typeface="Avenir Roman"/>
                <a:hlinkClick r:id="rId5" tooltip="Antibiotic"/>
              </a:rPr>
              <a:t>antibiotics</a:t>
            </a:r>
            <a:r>
              <a:rPr lang="en-US" sz="2400" b="0" i="0" dirty="0" smtClean="0">
                <a:effectLst/>
                <a:latin typeface="+mj-lt"/>
                <a:ea typeface="+mj-ea"/>
                <a:cs typeface="+mj-cs"/>
                <a:sym typeface="Avenir Roman"/>
              </a:rPr>
              <a:t>, with the dosage adjusted for patient's body weight —</a:t>
            </a:r>
            <a:endParaRPr lang="en-US" dirty="0"/>
          </a:p>
        </p:txBody>
      </p:sp>
    </p:spTree>
    <p:extLst>
      <p:ext uri="{BB962C8B-B14F-4D97-AF65-F5344CB8AC3E}">
        <p14:creationId xmlns:p14="http://schemas.microsoft.com/office/powerpoint/2010/main" val="56622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قصة مدينة سلطان</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hape 12"/>
          <p:cNvSpPr/>
          <p:nvPr/>
        </p:nvSpPr>
        <p:spPr>
          <a:xfrm>
            <a:off x="228600" y="228600"/>
            <a:ext cx="8696325" cy="2468564"/>
          </a:xfrm>
          <a:prstGeom prst="roundRect">
            <a:avLst>
              <a:gd name="adj" fmla="val 3361"/>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18" name="Group 18"/>
          <p:cNvGrpSpPr/>
          <p:nvPr/>
        </p:nvGrpSpPr>
        <p:grpSpPr>
          <a:xfrm>
            <a:off x="211136" y="1679574"/>
            <a:ext cx="8723315" cy="1330326"/>
            <a:chOff x="0" y="0"/>
            <a:chExt cx="8723314" cy="1330325"/>
          </a:xfrm>
        </p:grpSpPr>
        <p:sp>
          <p:nvSpPr>
            <p:cNvPr id="13" name="Shape 13"/>
            <p:cNvSpPr/>
            <p:nvPr/>
          </p:nvSpPr>
          <p:spPr>
            <a:xfrm>
              <a:off x="5835650" y="144462"/>
              <a:ext cx="2876552"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14" name="Shape 14"/>
            <p:cNvSpPr/>
            <p:nvPr/>
          </p:nvSpPr>
          <p:spPr>
            <a:xfrm>
              <a:off x="2408237" y="17463"/>
              <a:ext cx="5543553"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15" name="Shape 15"/>
            <p:cNvSpPr/>
            <p:nvPr/>
          </p:nvSpPr>
          <p:spPr>
            <a:xfrm>
              <a:off x="2617787" y="28574"/>
              <a:ext cx="5467353" cy="774702"/>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16" name="Shape 16"/>
            <p:cNvSpPr/>
            <p:nvPr/>
          </p:nvSpPr>
          <p:spPr>
            <a:xfrm>
              <a:off x="5397500" y="15873"/>
              <a:ext cx="3308352" cy="650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17" name="Shape 17"/>
            <p:cNvSpPr/>
            <p:nvPr/>
          </p:nvSpPr>
          <p:spPr>
            <a:xfrm>
              <a:off x="-1" y="-1"/>
              <a:ext cx="8723315"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pic>
        <p:nvPicPr>
          <p:cNvPr id="19" name="image1.png"/>
          <p:cNvPicPr/>
          <p:nvPr/>
        </p:nvPicPr>
        <p:blipFill>
          <a:blip r:embed="rId2">
            <a:extLst/>
          </a:blip>
          <a:stretch>
            <a:fillRect/>
          </a:stretch>
        </p:blipFill>
        <p:spPr>
          <a:xfrm>
            <a:off x="8307386" y="5949950"/>
            <a:ext cx="836614" cy="836613"/>
          </a:xfrm>
          <a:prstGeom prst="rect">
            <a:avLst/>
          </a:prstGeom>
          <a:ln w="12700">
            <a:miter lim="400000"/>
          </a:ln>
        </p:spPr>
      </p:pic>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2" name="Shape 22"/>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28" name="Group 28"/>
          <p:cNvGrpSpPr/>
          <p:nvPr/>
        </p:nvGrpSpPr>
        <p:grpSpPr>
          <a:xfrm>
            <a:off x="211136" y="5354637"/>
            <a:ext cx="8723316" cy="1330327"/>
            <a:chOff x="0" y="0"/>
            <a:chExt cx="8723314" cy="1330325"/>
          </a:xfrm>
        </p:grpSpPr>
        <p:sp>
          <p:nvSpPr>
            <p:cNvPr id="23" name="Shape 23"/>
            <p:cNvSpPr/>
            <p:nvPr/>
          </p:nvSpPr>
          <p:spPr>
            <a:xfrm>
              <a:off x="5843587" y="144462"/>
              <a:ext cx="2879728"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24" name="Shape 24"/>
            <p:cNvSpPr/>
            <p:nvPr/>
          </p:nvSpPr>
          <p:spPr>
            <a:xfrm>
              <a:off x="2411412" y="17461"/>
              <a:ext cx="5551490" cy="849316"/>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25" name="Shape 25"/>
            <p:cNvSpPr/>
            <p:nvPr/>
          </p:nvSpPr>
          <p:spPr>
            <a:xfrm>
              <a:off x="2620962" y="28574"/>
              <a:ext cx="5473703" cy="77470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26" name="Shape 26"/>
            <p:cNvSpPr/>
            <p:nvPr/>
          </p:nvSpPr>
          <p:spPr>
            <a:xfrm>
              <a:off x="5405437" y="15873"/>
              <a:ext cx="3311528" cy="6508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27" name="Shape 27"/>
            <p:cNvSpPr/>
            <p:nvPr/>
          </p:nvSpPr>
          <p:spPr>
            <a:xfrm>
              <a:off x="-1" y="-1"/>
              <a:ext cx="8723315" cy="1330327"/>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32" name="Shape 32"/>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5" name="Shape 35"/>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41" name="Group 41"/>
          <p:cNvGrpSpPr/>
          <p:nvPr/>
        </p:nvGrpSpPr>
        <p:grpSpPr>
          <a:xfrm>
            <a:off x="211136" y="714374"/>
            <a:ext cx="8723315" cy="1330326"/>
            <a:chOff x="0" y="0"/>
            <a:chExt cx="8723314" cy="1330325"/>
          </a:xfrm>
        </p:grpSpPr>
        <p:sp>
          <p:nvSpPr>
            <p:cNvPr id="36" name="Shape 36"/>
            <p:cNvSpPr/>
            <p:nvPr/>
          </p:nvSpPr>
          <p:spPr>
            <a:xfrm>
              <a:off x="5835650" y="144462"/>
              <a:ext cx="2876552"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37" name="Shape 37"/>
            <p:cNvSpPr/>
            <p:nvPr/>
          </p:nvSpPr>
          <p:spPr>
            <a:xfrm>
              <a:off x="2408237" y="17463"/>
              <a:ext cx="5543553" cy="84931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38" name="Shape 38"/>
            <p:cNvSpPr/>
            <p:nvPr/>
          </p:nvSpPr>
          <p:spPr>
            <a:xfrm>
              <a:off x="2617787" y="28574"/>
              <a:ext cx="5467353" cy="774702"/>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39" name="Shape 39"/>
            <p:cNvSpPr/>
            <p:nvPr/>
          </p:nvSpPr>
          <p:spPr>
            <a:xfrm>
              <a:off x="5397500" y="15873"/>
              <a:ext cx="3308352" cy="6508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40" name="Shape 40"/>
            <p:cNvSpPr/>
            <p:nvPr/>
          </p:nvSpPr>
          <p:spPr>
            <a:xfrm>
              <a:off x="-1" y="-1"/>
              <a:ext cx="8723315" cy="133032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4" name="Shape 44"/>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50" name="Group 50"/>
          <p:cNvGrpSpPr/>
          <p:nvPr/>
        </p:nvGrpSpPr>
        <p:grpSpPr>
          <a:xfrm>
            <a:off x="211136" y="714374"/>
            <a:ext cx="8723316" cy="1331916"/>
            <a:chOff x="0" y="0"/>
            <a:chExt cx="8723314" cy="1331914"/>
          </a:xfrm>
        </p:grpSpPr>
        <p:sp>
          <p:nvSpPr>
            <p:cNvPr id="45" name="Shape 45"/>
            <p:cNvSpPr/>
            <p:nvPr/>
          </p:nvSpPr>
          <p:spPr>
            <a:xfrm>
              <a:off x="5843587" y="146050"/>
              <a:ext cx="2879728" cy="714376"/>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46" name="Shape 46"/>
            <p:cNvSpPr/>
            <p:nvPr/>
          </p:nvSpPr>
          <p:spPr>
            <a:xfrm>
              <a:off x="2411412" y="17461"/>
              <a:ext cx="5551490" cy="85090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47" name="Shape 47"/>
            <p:cNvSpPr/>
            <p:nvPr/>
          </p:nvSpPr>
          <p:spPr>
            <a:xfrm>
              <a:off x="2620962" y="28575"/>
              <a:ext cx="547370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48" name="Shape 48"/>
            <p:cNvSpPr/>
            <p:nvPr/>
          </p:nvSpPr>
          <p:spPr>
            <a:xfrm>
              <a:off x="5405437" y="15874"/>
              <a:ext cx="3311528" cy="652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49" name="Shape 49"/>
            <p:cNvSpPr/>
            <p:nvPr/>
          </p:nvSpPr>
          <p:spPr>
            <a:xfrm>
              <a:off x="-1" y="-1"/>
              <a:ext cx="8723315" cy="133191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51" name="Shape 51"/>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52" name="Shape 52"/>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5" name="Shape 55"/>
          <p:cNvSpPr/>
          <p:nvPr/>
        </p:nvSpPr>
        <p:spPr>
          <a:xfrm>
            <a:off x="228600" y="228600"/>
            <a:ext cx="8696325" cy="6035675"/>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61" name="Group 61"/>
          <p:cNvGrpSpPr/>
          <p:nvPr/>
        </p:nvGrpSpPr>
        <p:grpSpPr>
          <a:xfrm>
            <a:off x="211136" y="5354637"/>
            <a:ext cx="8723316" cy="1330327"/>
            <a:chOff x="0" y="0"/>
            <a:chExt cx="8723314" cy="1330325"/>
          </a:xfrm>
        </p:grpSpPr>
        <p:sp>
          <p:nvSpPr>
            <p:cNvPr id="56" name="Shape 56"/>
            <p:cNvSpPr/>
            <p:nvPr/>
          </p:nvSpPr>
          <p:spPr>
            <a:xfrm>
              <a:off x="5843587" y="144462"/>
              <a:ext cx="2879728" cy="71437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8"/>
                  </a:lnTo>
                  <a:lnTo>
                    <a:pt x="11750" y="8505"/>
                  </a:lnTo>
                  <a:lnTo>
                    <a:pt x="9866" y="10260"/>
                  </a:lnTo>
                  <a:lnTo>
                    <a:pt x="8062" y="11880"/>
                  </a:lnTo>
                  <a:lnTo>
                    <a:pt x="6322" y="13433"/>
                  </a:lnTo>
                  <a:lnTo>
                    <a:pt x="4662" y="14782"/>
                  </a:lnTo>
                  <a:lnTo>
                    <a:pt x="3049" y="15998"/>
                  </a:lnTo>
                  <a:lnTo>
                    <a:pt x="1501" y="17145"/>
                  </a:lnTo>
                  <a:lnTo>
                    <a:pt x="0" y="18158"/>
                  </a:lnTo>
                  <a:lnTo>
                    <a:pt x="1038" y="18765"/>
                  </a:lnTo>
                  <a:lnTo>
                    <a:pt x="2027" y="19305"/>
                  </a:lnTo>
                  <a:lnTo>
                    <a:pt x="2985" y="19778"/>
                  </a:lnTo>
                  <a:lnTo>
                    <a:pt x="3927" y="20183"/>
                  </a:lnTo>
                  <a:lnTo>
                    <a:pt x="4837" y="20588"/>
                  </a:lnTo>
                  <a:lnTo>
                    <a:pt x="5715" y="20858"/>
                  </a:lnTo>
                  <a:lnTo>
                    <a:pt x="6561" y="21128"/>
                  </a:lnTo>
                  <a:lnTo>
                    <a:pt x="7392" y="21330"/>
                  </a:lnTo>
                  <a:lnTo>
                    <a:pt x="8206" y="21465"/>
                  </a:lnTo>
                  <a:lnTo>
                    <a:pt x="8988" y="21533"/>
                  </a:lnTo>
                  <a:lnTo>
                    <a:pt x="9738" y="21600"/>
                  </a:lnTo>
                  <a:lnTo>
                    <a:pt x="10473" y="21600"/>
                  </a:lnTo>
                  <a:lnTo>
                    <a:pt x="11191" y="21533"/>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57" name="Shape 57"/>
            <p:cNvSpPr/>
            <p:nvPr/>
          </p:nvSpPr>
          <p:spPr>
            <a:xfrm>
              <a:off x="2411412" y="17461"/>
              <a:ext cx="5551490" cy="849316"/>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58" name="Shape 58"/>
            <p:cNvSpPr/>
            <p:nvPr/>
          </p:nvSpPr>
          <p:spPr>
            <a:xfrm>
              <a:off x="2620962" y="28574"/>
              <a:ext cx="5473703" cy="77470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59" name="Shape 59"/>
            <p:cNvSpPr/>
            <p:nvPr/>
          </p:nvSpPr>
          <p:spPr>
            <a:xfrm>
              <a:off x="5405437" y="15873"/>
              <a:ext cx="3311528" cy="6508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60" name="Shape 60"/>
            <p:cNvSpPr/>
            <p:nvPr/>
          </p:nvSpPr>
          <p:spPr>
            <a:xfrm>
              <a:off x="-1" y="-1"/>
              <a:ext cx="8723315" cy="1330327"/>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62" name="Shape 62"/>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63" name="Shape 63"/>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6" name="Shape 66"/>
          <p:cNvSpPr/>
          <p:nvPr/>
        </p:nvSpPr>
        <p:spPr>
          <a:xfrm>
            <a:off x="228600" y="228600"/>
            <a:ext cx="8696325" cy="1427163"/>
          </a:xfrm>
          <a:prstGeom prst="roundRect">
            <a:avLst>
              <a:gd name="adj" fmla="val 7134"/>
            </a:avLst>
          </a:prstGeom>
          <a:gradFill>
            <a:gsLst>
              <a:gs pos="0">
                <a:srgbClr val="83D3FE"/>
              </a:gs>
              <a:gs pos="1000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grpSp>
        <p:nvGrpSpPr>
          <p:cNvPr id="72" name="Group 72"/>
          <p:cNvGrpSpPr/>
          <p:nvPr/>
        </p:nvGrpSpPr>
        <p:grpSpPr>
          <a:xfrm>
            <a:off x="211136" y="714374"/>
            <a:ext cx="8723316" cy="1331916"/>
            <a:chOff x="0" y="0"/>
            <a:chExt cx="8723314" cy="1331914"/>
          </a:xfrm>
        </p:grpSpPr>
        <p:sp>
          <p:nvSpPr>
            <p:cNvPr id="67" name="Shape 67"/>
            <p:cNvSpPr/>
            <p:nvPr/>
          </p:nvSpPr>
          <p:spPr>
            <a:xfrm>
              <a:off x="5843587" y="146050"/>
              <a:ext cx="2879728" cy="714376"/>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68" name="Shape 68"/>
            <p:cNvSpPr/>
            <p:nvPr/>
          </p:nvSpPr>
          <p:spPr>
            <a:xfrm>
              <a:off x="2411412" y="17461"/>
              <a:ext cx="5551490" cy="850903"/>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sp>
          <p:nvSpPr>
            <p:cNvPr id="69" name="Shape 69"/>
            <p:cNvSpPr/>
            <p:nvPr/>
          </p:nvSpPr>
          <p:spPr>
            <a:xfrm>
              <a:off x="2620962" y="28575"/>
              <a:ext cx="5473703" cy="776289"/>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70" name="Shape 70"/>
            <p:cNvSpPr/>
            <p:nvPr/>
          </p:nvSpPr>
          <p:spPr>
            <a:xfrm>
              <a:off x="5405437" y="15874"/>
              <a:ext cx="3311528" cy="6524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71" name="Shape 71"/>
            <p:cNvSpPr/>
            <p:nvPr/>
          </p:nvSpPr>
          <p:spPr>
            <a:xfrm>
              <a:off x="-1" y="-1"/>
              <a:ext cx="8723315" cy="1331916"/>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73" name="Shape 73"/>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74" name="Shape 74"/>
          <p:cNvSpPr>
            <a:spLocks noGrp="1"/>
          </p:cNvSpPr>
          <p:nvPr>
            <p:ph type="body" idx="1"/>
          </p:nvPr>
        </p:nvSpPr>
        <p:spPr>
          <a:prstGeom prst="rect">
            <a:avLst/>
          </a:prstGeom>
        </p:spPr>
        <p:txBody>
          <a:bodyPr/>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75" name="Shape 7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28600" y="228600"/>
            <a:ext cx="8696325" cy="4737100"/>
          </a:xfrm>
          <a:prstGeom prst="roundRect">
            <a:avLst>
              <a:gd name="adj" fmla="val 1273"/>
            </a:avLst>
          </a:prstGeom>
          <a:gradFill>
            <a:gsLst>
              <a:gs pos="0">
                <a:srgbClr val="83D3FE"/>
              </a:gs>
              <a:gs pos="100000">
                <a:srgbClr val="0293E0"/>
              </a:gs>
            </a:gsLst>
            <a:lin ang="16200000"/>
          </a:gradFill>
          <a:ln w="12700">
            <a:miter lim="400000"/>
          </a:ln>
        </p:spPr>
        <p:txBody>
          <a:bodyPr lIns="0" tIns="0" rIns="0" bIns="0" anchor="ctr"/>
          <a:lstStyle/>
          <a:p>
            <a:pPr lvl="0" algn="ctr">
              <a:defRPr sz="1800">
                <a:solidFill>
                  <a:srgbClr val="FFFFFF"/>
                </a:solidFill>
                <a:latin typeface="Candara"/>
                <a:ea typeface="Candara"/>
                <a:cs typeface="Candara"/>
                <a:sym typeface="Candara"/>
              </a:defRPr>
            </a:pPr>
            <a:endParaRPr/>
          </a:p>
        </p:txBody>
      </p:sp>
      <p:sp>
        <p:nvSpPr>
          <p:cNvPr id="3" name="Shape 3"/>
          <p:cNvSpPr/>
          <p:nvPr/>
        </p:nvSpPr>
        <p:spPr>
          <a:xfrm>
            <a:off x="6046787" y="4203700"/>
            <a:ext cx="2876552" cy="714376"/>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2"/>
                </a:lnTo>
                <a:lnTo>
                  <a:pt x="18774" y="2025"/>
                </a:lnTo>
                <a:lnTo>
                  <a:pt x="17800" y="2768"/>
                </a:lnTo>
                <a:lnTo>
                  <a:pt x="16811" y="3645"/>
                </a:lnTo>
                <a:lnTo>
                  <a:pt x="15789" y="4522"/>
                </a:lnTo>
                <a:lnTo>
                  <a:pt x="14751" y="5535"/>
                </a:lnTo>
                <a:lnTo>
                  <a:pt x="13682" y="6548"/>
                </a:lnTo>
                <a:lnTo>
                  <a:pt x="11750" y="8505"/>
                </a:lnTo>
                <a:lnTo>
                  <a:pt x="9866" y="10260"/>
                </a:lnTo>
                <a:lnTo>
                  <a:pt x="8062" y="11880"/>
                </a:lnTo>
                <a:lnTo>
                  <a:pt x="6322" y="13432"/>
                </a:lnTo>
                <a:lnTo>
                  <a:pt x="4662" y="14782"/>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2"/>
                </a:lnTo>
                <a:lnTo>
                  <a:pt x="9738" y="21600"/>
                </a:lnTo>
                <a:lnTo>
                  <a:pt x="10473" y="21600"/>
                </a:lnTo>
                <a:lnTo>
                  <a:pt x="11191" y="21532"/>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C6E7FC">
              <a:alpha val="29019"/>
            </a:srgbClr>
          </a:solidFill>
          <a:ln w="12700">
            <a:miter lim="400000"/>
          </a:ln>
        </p:spPr>
        <p:txBody>
          <a:bodyPr lIns="0" tIns="0" rIns="0" bIns="0"/>
          <a:lstStyle/>
          <a:p>
            <a:pPr lvl="0">
              <a:defRPr>
                <a:latin typeface="Arial"/>
                <a:ea typeface="Arial"/>
                <a:cs typeface="Arial"/>
                <a:sym typeface="Arial"/>
              </a:defRPr>
            </a:pPr>
            <a:endParaRPr/>
          </a:p>
        </p:txBody>
      </p:sp>
      <p:sp>
        <p:nvSpPr>
          <p:cNvPr id="4" name="Shape 4"/>
          <p:cNvSpPr/>
          <p:nvPr/>
        </p:nvSpPr>
        <p:spPr>
          <a:xfrm>
            <a:off x="2619374" y="4075112"/>
            <a:ext cx="5545140" cy="850902"/>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C6E7FC">
              <a:alpha val="39999"/>
            </a:srgbClr>
          </a:solidFill>
          <a:ln w="12700">
            <a:miter lim="400000"/>
          </a:ln>
        </p:spPr>
        <p:txBody>
          <a:bodyPr lIns="0" tIns="0" rIns="0" bIns="0"/>
          <a:lstStyle/>
          <a:p>
            <a:pPr lvl="0">
              <a:defRPr>
                <a:latin typeface="Arial"/>
                <a:ea typeface="Arial"/>
                <a:cs typeface="Arial"/>
                <a:sym typeface="Arial"/>
              </a:defRPr>
            </a:pPr>
            <a:endParaRPr/>
          </a:p>
        </p:txBody>
      </p:sp>
      <p:sp>
        <p:nvSpPr>
          <p:cNvPr id="5" name="Shape 5"/>
          <p:cNvSpPr/>
          <p:nvPr/>
        </p:nvSpPr>
        <p:spPr>
          <a:xfrm>
            <a:off x="2828925" y="4087812"/>
            <a:ext cx="5467351" cy="774702"/>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ln w="3175">
            <a:solidFill>
              <a:srgbClr val="FFFFFF"/>
            </a:solidFill>
            <a:round/>
          </a:ln>
        </p:spPr>
        <p:txBody>
          <a:bodyPr lIns="0" tIns="0" rIns="0" bIns="0"/>
          <a:lstStyle/>
          <a:p>
            <a:pPr lvl="0">
              <a:defRPr>
                <a:latin typeface="Arial"/>
                <a:ea typeface="Arial"/>
                <a:cs typeface="Arial"/>
                <a:sym typeface="Arial"/>
              </a:defRPr>
            </a:pPr>
            <a:endParaRPr/>
          </a:p>
        </p:txBody>
      </p:sp>
      <p:sp>
        <p:nvSpPr>
          <p:cNvPr id="6" name="Shape 6"/>
          <p:cNvSpPr/>
          <p:nvPr/>
        </p:nvSpPr>
        <p:spPr>
          <a:xfrm>
            <a:off x="5610225" y="4073524"/>
            <a:ext cx="3306763" cy="6524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ln w="3175">
            <a:solidFill>
              <a:srgbClr val="FFFFFF"/>
            </a:solidFill>
            <a:round/>
          </a:ln>
        </p:spPr>
        <p:txBody>
          <a:bodyPr lIns="0" tIns="0" rIns="0" bIns="0"/>
          <a:lstStyle/>
          <a:p>
            <a:pPr lvl="0">
              <a:defRPr>
                <a:latin typeface="Arial"/>
                <a:ea typeface="Arial"/>
                <a:cs typeface="Arial"/>
                <a:sym typeface="Arial"/>
              </a:defRPr>
            </a:pPr>
            <a:endParaRPr/>
          </a:p>
        </p:txBody>
      </p:sp>
      <p:sp>
        <p:nvSpPr>
          <p:cNvPr id="7" name="Shape 7"/>
          <p:cNvSpPr/>
          <p:nvPr/>
        </p:nvSpPr>
        <p:spPr>
          <a:xfrm>
            <a:off x="211136" y="4059237"/>
            <a:ext cx="8723315" cy="1328739"/>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a:miter lim="400000"/>
          </a:ln>
        </p:spPr>
        <p:txBody>
          <a:bodyPr lIns="0" tIns="0" rIns="0" bIns="0"/>
          <a:lstStyle/>
          <a:p>
            <a:pPr lvl="0">
              <a:defRPr>
                <a:latin typeface="Arial"/>
                <a:ea typeface="Arial"/>
                <a:cs typeface="Arial"/>
                <a:sym typeface="Arial"/>
              </a:defRPr>
            </a:pPr>
            <a:endParaRPr/>
          </a:p>
        </p:txBody>
      </p:sp>
      <p:sp>
        <p:nvSpPr>
          <p:cNvPr id="8" name="Shape 8"/>
          <p:cNvSpPr>
            <a:spLocks noGrp="1"/>
          </p:cNvSpPr>
          <p:nvPr>
            <p:ph type="title"/>
          </p:nvPr>
        </p:nvSpPr>
        <p:spPr>
          <a:xfrm>
            <a:off x="457200" y="0"/>
            <a:ext cx="8229600" cy="192881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a:solidFill>
                  <a:srgbClr val="000000"/>
                </a:solidFill>
              </a:defRPr>
            </a:pPr>
            <a:r>
              <a:rPr sz="4400">
                <a:solidFill>
                  <a:srgbClr val="FFFFFF"/>
                </a:solidFill>
              </a:rPr>
              <a:t>Title Text</a:t>
            </a:r>
          </a:p>
        </p:txBody>
      </p:sp>
      <p:sp>
        <p:nvSpPr>
          <p:cNvPr id="9" name="Shape 9"/>
          <p:cNvSpPr>
            <a:spLocks noGrp="1"/>
          </p:cNvSpPr>
          <p:nvPr>
            <p:ph type="body" idx="1"/>
          </p:nvPr>
        </p:nvSpPr>
        <p:spPr>
          <a:xfrm>
            <a:off x="871537" y="2674936"/>
            <a:ext cx="7408864" cy="41830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solidFill>
                  <a:srgbClr val="000000"/>
                </a:solidFill>
              </a:defRPr>
            </a:pPr>
            <a:r>
              <a:rPr sz="2400">
                <a:solidFill>
                  <a:srgbClr val="073E87"/>
                </a:solidFill>
              </a:rPr>
              <a:t>Body Level One</a:t>
            </a:r>
          </a:p>
          <a:p>
            <a:pPr lvl="1">
              <a:defRPr sz="1800">
                <a:solidFill>
                  <a:srgbClr val="000000"/>
                </a:solidFill>
              </a:defRPr>
            </a:pPr>
            <a:r>
              <a:rPr sz="2400">
                <a:solidFill>
                  <a:srgbClr val="073E87"/>
                </a:solidFill>
              </a:rPr>
              <a:t>Body Level Two</a:t>
            </a:r>
          </a:p>
          <a:p>
            <a:pPr lvl="2">
              <a:defRPr sz="1800">
                <a:solidFill>
                  <a:srgbClr val="000000"/>
                </a:solidFill>
              </a:defRPr>
            </a:pPr>
            <a:r>
              <a:rPr sz="2400">
                <a:solidFill>
                  <a:srgbClr val="073E87"/>
                </a:solidFill>
              </a:rPr>
              <a:t>Body Level Three</a:t>
            </a:r>
          </a:p>
          <a:p>
            <a:pPr lvl="3">
              <a:defRPr sz="1800">
                <a:solidFill>
                  <a:srgbClr val="000000"/>
                </a:solidFill>
              </a:defRPr>
            </a:pPr>
            <a:r>
              <a:rPr sz="2400">
                <a:solidFill>
                  <a:srgbClr val="073E87"/>
                </a:solidFill>
              </a:rPr>
              <a:t>Body Level Four</a:t>
            </a:r>
          </a:p>
          <a:p>
            <a:pPr lvl="4">
              <a:defRPr sz="1800">
                <a:solidFill>
                  <a:srgbClr val="000000"/>
                </a:solidFill>
              </a:defRPr>
            </a:pPr>
            <a:r>
              <a:rPr sz="2400">
                <a:solidFill>
                  <a:srgbClr val="073E87"/>
                </a:solidFill>
              </a:rPr>
              <a:t>Body Level Five</a:t>
            </a:r>
          </a:p>
        </p:txBody>
      </p:sp>
      <p:sp>
        <p:nvSpPr>
          <p:cNvPr id="10" name="Shape 10"/>
          <p:cNvSpPr>
            <a:spLocks noGrp="1"/>
          </p:cNvSpPr>
          <p:nvPr>
            <p:ph type="sldNum" sz="quarter" idx="2"/>
          </p:nvPr>
        </p:nvSpPr>
        <p:spPr>
          <a:xfrm>
            <a:off x="3990975" y="6316979"/>
            <a:ext cx="1162050" cy="231139"/>
          </a:xfrm>
          <a:prstGeom prst="rect">
            <a:avLst/>
          </a:prstGeom>
          <a:ln w="12700">
            <a:miter lim="400000"/>
          </a:ln>
        </p:spPr>
        <p:txBody>
          <a:bodyPr lIns="45718" tIns="45718" rIns="45718" bIns="45718" anchor="ctr">
            <a:spAutoFit/>
          </a:bodyPr>
          <a:lstStyle>
            <a:lvl1pPr algn="ctr">
              <a:defRPr sz="1000">
                <a:solidFill>
                  <a:srgbClr val="073E87"/>
                </a:solidFill>
                <a:latin typeface="Candara"/>
                <a:ea typeface="Candara"/>
                <a:cs typeface="Candara"/>
                <a:sym typeface="Candara"/>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lgn="ctr">
        <a:defRPr sz="4400">
          <a:solidFill>
            <a:srgbClr val="FFFFFF"/>
          </a:solidFill>
          <a:latin typeface="Candara"/>
          <a:ea typeface="Candara"/>
          <a:cs typeface="Candara"/>
          <a:sym typeface="Candara"/>
        </a:defRPr>
      </a:lvl1pPr>
      <a:lvl2pPr algn="ctr">
        <a:defRPr sz="4400">
          <a:solidFill>
            <a:srgbClr val="FFFFFF"/>
          </a:solidFill>
          <a:latin typeface="Candara"/>
          <a:ea typeface="Candara"/>
          <a:cs typeface="Candara"/>
          <a:sym typeface="Candara"/>
        </a:defRPr>
      </a:lvl2pPr>
      <a:lvl3pPr algn="ctr">
        <a:defRPr sz="4400">
          <a:solidFill>
            <a:srgbClr val="FFFFFF"/>
          </a:solidFill>
          <a:latin typeface="Candara"/>
          <a:ea typeface="Candara"/>
          <a:cs typeface="Candara"/>
          <a:sym typeface="Candara"/>
        </a:defRPr>
      </a:lvl3pPr>
      <a:lvl4pPr algn="ctr">
        <a:defRPr sz="4400">
          <a:solidFill>
            <a:srgbClr val="FFFFFF"/>
          </a:solidFill>
          <a:latin typeface="Candara"/>
          <a:ea typeface="Candara"/>
          <a:cs typeface="Candara"/>
          <a:sym typeface="Candara"/>
        </a:defRPr>
      </a:lvl4pPr>
      <a:lvl5pPr algn="ctr">
        <a:defRPr sz="4400">
          <a:solidFill>
            <a:srgbClr val="FFFFFF"/>
          </a:solidFill>
          <a:latin typeface="Candara"/>
          <a:ea typeface="Candara"/>
          <a:cs typeface="Candara"/>
          <a:sym typeface="Candara"/>
        </a:defRPr>
      </a:lvl5pPr>
      <a:lvl6pPr algn="ctr">
        <a:defRPr sz="4400">
          <a:solidFill>
            <a:srgbClr val="FFFFFF"/>
          </a:solidFill>
          <a:latin typeface="Candara"/>
          <a:ea typeface="Candara"/>
          <a:cs typeface="Candara"/>
          <a:sym typeface="Candara"/>
        </a:defRPr>
      </a:lvl6pPr>
      <a:lvl7pPr algn="ctr">
        <a:defRPr sz="4400">
          <a:solidFill>
            <a:srgbClr val="FFFFFF"/>
          </a:solidFill>
          <a:latin typeface="Candara"/>
          <a:ea typeface="Candara"/>
          <a:cs typeface="Candara"/>
          <a:sym typeface="Candara"/>
        </a:defRPr>
      </a:lvl7pPr>
      <a:lvl8pPr algn="ctr">
        <a:defRPr sz="4400">
          <a:solidFill>
            <a:srgbClr val="FFFFFF"/>
          </a:solidFill>
          <a:latin typeface="Candara"/>
          <a:ea typeface="Candara"/>
          <a:cs typeface="Candara"/>
          <a:sym typeface="Candara"/>
        </a:defRPr>
      </a:lvl8pPr>
      <a:lvl9pPr algn="ctr">
        <a:defRPr sz="4400">
          <a:solidFill>
            <a:srgbClr val="FFFFFF"/>
          </a:solidFill>
          <a:latin typeface="Candara"/>
          <a:ea typeface="Candara"/>
          <a:cs typeface="Candara"/>
          <a:sym typeface="Candara"/>
        </a:defRPr>
      </a:lvl9pPr>
    </p:titleStyle>
    <p:bodyStyle>
      <a:lvl1pPr marL="273050" indent="-273050">
        <a:spcBef>
          <a:spcPts val="500"/>
        </a:spcBef>
        <a:buClr>
          <a:srgbClr val="31B6FD"/>
        </a:buClr>
        <a:buSzPct val="100000"/>
        <a:buFont typeface="Symbol"/>
        <a:buChar char="∗"/>
        <a:defRPr sz="2400">
          <a:solidFill>
            <a:srgbClr val="073E87"/>
          </a:solidFill>
          <a:latin typeface="Candara"/>
          <a:ea typeface="Candara"/>
          <a:cs typeface="Candara"/>
          <a:sym typeface="Candara"/>
        </a:defRPr>
      </a:lvl1pPr>
      <a:lvl2pPr marL="601085" indent="-297872">
        <a:spcBef>
          <a:spcPts val="500"/>
        </a:spcBef>
        <a:buClr>
          <a:srgbClr val="31B6FD"/>
        </a:buClr>
        <a:buSzPct val="100000"/>
        <a:buFont typeface="Symbol"/>
        <a:buChar char="∗"/>
        <a:defRPr sz="2400">
          <a:solidFill>
            <a:srgbClr val="073E87"/>
          </a:solidFill>
          <a:latin typeface="Candara"/>
          <a:ea typeface="Candara"/>
          <a:cs typeface="Candara"/>
          <a:sym typeface="Candara"/>
        </a:defRPr>
      </a:lvl2pPr>
      <a:lvl3pPr marL="901381" indent="-274319">
        <a:spcBef>
          <a:spcPts val="500"/>
        </a:spcBef>
        <a:buClr>
          <a:srgbClr val="31B6FD"/>
        </a:buClr>
        <a:buSzPct val="100000"/>
        <a:buFont typeface="Symbol"/>
        <a:buChar char="∗"/>
        <a:defRPr sz="2400">
          <a:solidFill>
            <a:srgbClr val="073E87"/>
          </a:solidFill>
          <a:latin typeface="Candara"/>
          <a:ea typeface="Candara"/>
          <a:cs typeface="Candara"/>
          <a:sym typeface="Candara"/>
        </a:defRPr>
      </a:lvl3pPr>
      <a:lvl4pPr marL="1219200" indent="-304800">
        <a:spcBef>
          <a:spcPts val="500"/>
        </a:spcBef>
        <a:buClr>
          <a:srgbClr val="31B6FD"/>
        </a:buClr>
        <a:buSzPct val="100000"/>
        <a:buFont typeface="Symbol"/>
        <a:buChar char="∗"/>
        <a:defRPr sz="2400">
          <a:solidFill>
            <a:srgbClr val="073E87"/>
          </a:solidFill>
          <a:latin typeface="Candara"/>
          <a:ea typeface="Candara"/>
          <a:cs typeface="Candara"/>
          <a:sym typeface="Candara"/>
        </a:defRPr>
      </a:lvl4pPr>
      <a:lvl5pPr marL="15763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5pPr>
      <a:lvl6pPr marL="2033586"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6pPr>
      <a:lvl7pPr marL="2490786"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7pPr>
      <a:lvl8pPr marL="2947986"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8pPr>
      <a:lvl9pPr marL="3405187" indent="-342900">
        <a:spcBef>
          <a:spcPts val="500"/>
        </a:spcBef>
        <a:buClr>
          <a:srgbClr val="31B6FD"/>
        </a:buClr>
        <a:buSzPct val="100000"/>
        <a:buFont typeface="Symbol"/>
        <a:buChar char="•"/>
        <a:defRPr sz="2400">
          <a:solidFill>
            <a:srgbClr val="073E87"/>
          </a:solidFill>
          <a:latin typeface="Candara"/>
          <a:ea typeface="Candara"/>
          <a:cs typeface="Candara"/>
          <a:sym typeface="Candara"/>
        </a:defRPr>
      </a:lvl9pPr>
    </p:bodyStyle>
    <p:otherStyle>
      <a:lvl1pPr algn="ctr">
        <a:defRPr sz="1000">
          <a:solidFill>
            <a:schemeClr val="tx1"/>
          </a:solidFill>
          <a:latin typeface="+mn-lt"/>
          <a:ea typeface="+mn-ea"/>
          <a:cs typeface="+mn-cs"/>
          <a:sym typeface="Candara"/>
        </a:defRPr>
      </a:lvl1pPr>
      <a:lvl2pPr algn="ctr">
        <a:defRPr sz="1000">
          <a:solidFill>
            <a:schemeClr val="tx1"/>
          </a:solidFill>
          <a:latin typeface="+mn-lt"/>
          <a:ea typeface="+mn-ea"/>
          <a:cs typeface="+mn-cs"/>
          <a:sym typeface="Candara"/>
        </a:defRPr>
      </a:lvl2pPr>
      <a:lvl3pPr algn="ctr">
        <a:defRPr sz="1000">
          <a:solidFill>
            <a:schemeClr val="tx1"/>
          </a:solidFill>
          <a:latin typeface="+mn-lt"/>
          <a:ea typeface="+mn-ea"/>
          <a:cs typeface="+mn-cs"/>
          <a:sym typeface="Candara"/>
        </a:defRPr>
      </a:lvl3pPr>
      <a:lvl4pPr algn="ctr">
        <a:defRPr sz="1000">
          <a:solidFill>
            <a:schemeClr val="tx1"/>
          </a:solidFill>
          <a:latin typeface="+mn-lt"/>
          <a:ea typeface="+mn-ea"/>
          <a:cs typeface="+mn-cs"/>
          <a:sym typeface="Candara"/>
        </a:defRPr>
      </a:lvl4pPr>
      <a:lvl5pPr algn="ctr">
        <a:defRPr sz="1000">
          <a:solidFill>
            <a:schemeClr val="tx1"/>
          </a:solidFill>
          <a:latin typeface="+mn-lt"/>
          <a:ea typeface="+mn-ea"/>
          <a:cs typeface="+mn-cs"/>
          <a:sym typeface="Candara"/>
        </a:defRPr>
      </a:lvl5pPr>
      <a:lvl6pPr algn="ctr">
        <a:defRPr sz="1000">
          <a:solidFill>
            <a:schemeClr val="tx1"/>
          </a:solidFill>
          <a:latin typeface="+mn-lt"/>
          <a:ea typeface="+mn-ea"/>
          <a:cs typeface="+mn-cs"/>
          <a:sym typeface="Candara"/>
        </a:defRPr>
      </a:lvl6pPr>
      <a:lvl7pPr algn="ctr">
        <a:defRPr sz="1000">
          <a:solidFill>
            <a:schemeClr val="tx1"/>
          </a:solidFill>
          <a:latin typeface="+mn-lt"/>
          <a:ea typeface="+mn-ea"/>
          <a:cs typeface="+mn-cs"/>
          <a:sym typeface="Candara"/>
        </a:defRPr>
      </a:lvl7pPr>
      <a:lvl8pPr algn="ctr">
        <a:defRPr sz="1000">
          <a:solidFill>
            <a:schemeClr val="tx1"/>
          </a:solidFill>
          <a:latin typeface="+mn-lt"/>
          <a:ea typeface="+mn-ea"/>
          <a:cs typeface="+mn-cs"/>
          <a:sym typeface="Candara"/>
        </a:defRPr>
      </a:lvl8pPr>
      <a:lvl9pPr algn="ctr">
        <a:defRPr sz="1000">
          <a:solidFill>
            <a:schemeClr val="tx1"/>
          </a:solid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idx="4294967295"/>
          </p:nvPr>
        </p:nvSpPr>
        <p:spPr>
          <a:xfrm>
            <a:off x="419100" y="250824"/>
            <a:ext cx="7772400" cy="1779589"/>
          </a:xfrm>
          <a:prstGeom prst="rect">
            <a:avLst/>
          </a:prstGeom>
        </p:spPr>
        <p:txBody>
          <a:bodyPr lIns="0" tIns="0" rIns="0" bIns="0" anchor="b">
            <a:normAutofit/>
          </a:bodyPr>
          <a:lstStyle/>
          <a:p>
            <a:pPr lvl="0">
              <a:defRPr sz="1800">
                <a:solidFill>
                  <a:srgbClr val="000000"/>
                </a:solidFill>
              </a:defRPr>
            </a:pPr>
            <a:r>
              <a:rPr sz="4400">
                <a:solidFill>
                  <a:srgbClr val="FFFFFF"/>
                </a:solidFill>
              </a:rPr>
              <a:t>Clinical Decision Support </a:t>
            </a:r>
          </a:p>
        </p:txBody>
      </p:sp>
      <p:sp>
        <p:nvSpPr>
          <p:cNvPr id="80" name="Shape 80"/>
          <p:cNvSpPr>
            <a:spLocks noGrp="1"/>
          </p:cNvSpPr>
          <p:nvPr>
            <p:ph type="body" idx="4294967295"/>
          </p:nvPr>
        </p:nvSpPr>
        <p:spPr>
          <a:xfrm>
            <a:off x="1547812" y="2678112"/>
            <a:ext cx="6510338" cy="1897163"/>
          </a:xfrm>
          <a:prstGeom prst="rect">
            <a:avLst/>
          </a:prstGeom>
        </p:spPr>
        <p:txBody>
          <a:bodyPr lIns="0" tIns="0" rIns="0" bIns="0">
            <a:normAutofit/>
          </a:bodyPr>
          <a:lstStyle/>
          <a:p>
            <a:pPr marL="0" lvl="0" indent="0" algn="ctr" defTabSz="850391">
              <a:lnSpc>
                <a:spcPct val="80000"/>
              </a:lnSpc>
              <a:spcBef>
                <a:spcPts val="100"/>
              </a:spcBef>
              <a:buSzTx/>
              <a:buNone/>
              <a:defRPr sz="1800">
                <a:solidFill>
                  <a:srgbClr val="000000"/>
                </a:solidFill>
              </a:defRPr>
            </a:pPr>
            <a:endParaRPr sz="1100"/>
          </a:p>
          <a:p>
            <a:pPr marL="0" lvl="0" indent="0" algn="ctr" defTabSz="850391">
              <a:lnSpc>
                <a:spcPct val="80000"/>
              </a:lnSpc>
              <a:spcBef>
                <a:spcPts val="100"/>
              </a:spcBef>
              <a:buSzTx/>
              <a:buNone/>
              <a:defRPr sz="1800">
                <a:solidFill>
                  <a:srgbClr val="000000"/>
                </a:solidFill>
              </a:defRPr>
            </a:pPr>
            <a:endParaRPr sz="1100"/>
          </a:p>
          <a:p>
            <a:pPr marL="0" lvl="0" indent="0" algn="ctr" defTabSz="850391">
              <a:lnSpc>
                <a:spcPct val="80000"/>
              </a:lnSpc>
              <a:spcBef>
                <a:spcPts val="100"/>
              </a:spcBef>
              <a:buSzTx/>
              <a:buNone/>
              <a:defRPr sz="1800">
                <a:solidFill>
                  <a:srgbClr val="000000"/>
                </a:solidFill>
              </a:defRPr>
            </a:pPr>
            <a:endParaRPr sz="1100"/>
          </a:p>
          <a:p>
            <a:pPr marL="0" lvl="0" indent="0" algn="ctr" defTabSz="850391">
              <a:lnSpc>
                <a:spcPct val="80000"/>
              </a:lnSpc>
              <a:spcBef>
                <a:spcPts val="100"/>
              </a:spcBef>
              <a:buSzTx/>
              <a:buNone/>
              <a:defRPr sz="1800">
                <a:solidFill>
                  <a:srgbClr val="000000"/>
                </a:solidFill>
              </a:defRPr>
            </a:pPr>
            <a:r>
              <a:rPr sz="1700" b="1">
                <a:solidFill>
                  <a:srgbClr val="FFFFFF"/>
                </a:solidFill>
              </a:rPr>
              <a:t>Nasriah Zakaria </a:t>
            </a:r>
            <a:r>
              <a:rPr sz="1700">
                <a:solidFill>
                  <a:srgbClr val="FFFFFF"/>
                </a:solidFill>
              </a:rPr>
              <a:t>, </a:t>
            </a:r>
            <a:r>
              <a:rPr sz="1700" i="1">
                <a:solidFill>
                  <a:srgbClr val="FFFFFF"/>
                </a:solidFill>
              </a:rPr>
              <a:t>Ph.D. </a:t>
            </a:r>
            <a:endParaRPr sz="1700">
              <a:solidFill>
                <a:srgbClr val="FFFFFF"/>
              </a:solidFill>
            </a:endParaRPr>
          </a:p>
          <a:p>
            <a:pPr marL="0" lvl="0" indent="0" algn="ctr" defTabSz="850391">
              <a:lnSpc>
                <a:spcPct val="80000"/>
              </a:lnSpc>
              <a:spcBef>
                <a:spcPts val="0"/>
              </a:spcBef>
              <a:buSzTx/>
              <a:buNone/>
              <a:defRPr sz="1800">
                <a:solidFill>
                  <a:srgbClr val="000000"/>
                </a:solidFill>
              </a:defRPr>
            </a:pPr>
            <a:r>
              <a:rPr sz="1700" i="1">
                <a:solidFill>
                  <a:srgbClr val="FFFFFF"/>
                </a:solidFill>
              </a:rPr>
              <a:t>Assistant Professor   </a:t>
            </a:r>
            <a:br>
              <a:rPr sz="1700" i="1">
                <a:solidFill>
                  <a:srgbClr val="FFFFFF"/>
                </a:solidFill>
              </a:rPr>
            </a:br>
            <a:r>
              <a:rPr sz="1700" i="1">
                <a:solidFill>
                  <a:srgbClr val="FFFFFF"/>
                </a:solidFill>
              </a:rPr>
              <a:t>  Medical informatics and e-learning unit (MIELU)</a:t>
            </a:r>
            <a:endParaRPr sz="1700">
              <a:solidFill>
                <a:srgbClr val="FFFFFF"/>
              </a:solidFill>
            </a:endParaRPr>
          </a:p>
          <a:p>
            <a:pPr marL="0" lvl="0" indent="0" algn="ctr" defTabSz="850391">
              <a:lnSpc>
                <a:spcPct val="80000"/>
              </a:lnSpc>
              <a:spcBef>
                <a:spcPts val="100"/>
              </a:spcBef>
              <a:buSzTx/>
              <a:buNone/>
              <a:defRPr sz="1800">
                <a:solidFill>
                  <a:srgbClr val="000000"/>
                </a:solidFill>
              </a:defRPr>
            </a:pPr>
            <a:r>
              <a:rPr sz="1700" b="1">
                <a:solidFill>
                  <a:srgbClr val="FFFFFF"/>
                </a:solidFill>
              </a:rPr>
              <a:t>College of Medicine, King Saud university</a:t>
            </a:r>
          </a:p>
        </p:txBody>
      </p:sp>
      <p:pic>
        <p:nvPicPr>
          <p:cNvPr id="81" name="image1.jpeg"/>
          <p:cNvPicPr/>
          <p:nvPr/>
        </p:nvPicPr>
        <p:blipFill>
          <a:blip r:embed="rId3">
            <a:extLst/>
          </a:blip>
          <a:stretch>
            <a:fillRect/>
          </a:stretch>
        </p:blipFill>
        <p:spPr>
          <a:xfrm>
            <a:off x="1116012" y="5445125"/>
            <a:ext cx="1223963" cy="12239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4294967295"/>
          </p:nvPr>
        </p:nvSpPr>
        <p:spPr>
          <a:xfrm>
            <a:off x="250824" y="2492375"/>
            <a:ext cx="8497890" cy="4249738"/>
          </a:xfrm>
          <a:prstGeom prst="rect">
            <a:avLst/>
          </a:prstGeom>
        </p:spPr>
        <p:txBody>
          <a:bodyPr lIns="0" tIns="0" rIns="0" bIns="0">
            <a:normAutofit/>
          </a:bodyPr>
          <a:lstStyle/>
          <a:p>
            <a:pPr marL="364066" lvl="0" indent="-364066">
              <a:lnSpc>
                <a:spcPct val="90000"/>
              </a:lnSpc>
              <a:defRPr sz="1800">
                <a:solidFill>
                  <a:srgbClr val="000000"/>
                </a:solidFill>
              </a:defRPr>
            </a:pPr>
            <a:r>
              <a:rPr sz="2400">
                <a:solidFill>
                  <a:srgbClr val="073E87"/>
                </a:solidFill>
              </a:rPr>
              <a:t>Uncertainty</a:t>
            </a:r>
          </a:p>
          <a:p>
            <a:pPr marL="636939" lvl="1" indent="-333727">
              <a:lnSpc>
                <a:spcPct val="90000"/>
              </a:lnSpc>
              <a:defRPr sz="1800">
                <a:solidFill>
                  <a:srgbClr val="000000"/>
                </a:solidFill>
              </a:defRPr>
            </a:pPr>
            <a:r>
              <a:rPr sz="2200">
                <a:solidFill>
                  <a:srgbClr val="073E87"/>
                </a:solidFill>
              </a:rPr>
              <a:t>What is the diagnosis? </a:t>
            </a:r>
            <a:endParaRPr sz="2200"/>
          </a:p>
          <a:p>
            <a:pPr marL="636939" lvl="1" indent="-333727">
              <a:lnSpc>
                <a:spcPct val="90000"/>
              </a:lnSpc>
              <a:defRPr sz="1800">
                <a:solidFill>
                  <a:srgbClr val="000000"/>
                </a:solidFill>
              </a:defRPr>
            </a:pPr>
            <a:r>
              <a:rPr sz="2200">
                <a:solidFill>
                  <a:srgbClr val="073E87"/>
                </a:solidFill>
              </a:rPr>
              <a:t>What should the intervention be?  </a:t>
            </a:r>
            <a:endParaRPr sz="2200"/>
          </a:p>
          <a:p>
            <a:pPr marL="636939" lvl="1" indent="-333727">
              <a:lnSpc>
                <a:spcPct val="90000"/>
              </a:lnSpc>
              <a:defRPr sz="1800">
                <a:solidFill>
                  <a:srgbClr val="000000"/>
                </a:solidFill>
              </a:defRPr>
            </a:pPr>
            <a:r>
              <a:rPr sz="2200">
                <a:solidFill>
                  <a:srgbClr val="073E87"/>
                </a:solidFill>
              </a:rPr>
              <a:t>What is the latest research that gives evidence the intervention really works? </a:t>
            </a:r>
            <a:endParaRPr sz="2200"/>
          </a:p>
          <a:p>
            <a:pPr marL="0" lvl="1" indent="303211">
              <a:lnSpc>
                <a:spcPct val="90000"/>
              </a:lnSpc>
              <a:buSzTx/>
              <a:buNone/>
              <a:defRPr sz="1800">
                <a:solidFill>
                  <a:srgbClr val="000000"/>
                </a:solidFill>
              </a:defRPr>
            </a:pPr>
            <a:r>
              <a:rPr sz="2200">
                <a:solidFill>
                  <a:srgbClr val="073E87"/>
                </a:solidFill>
              </a:rPr>
              <a:t>Examples: </a:t>
            </a:r>
            <a:endParaRPr sz="2200"/>
          </a:p>
          <a:p>
            <a:pPr marL="636939" lvl="1" indent="-333727">
              <a:lnSpc>
                <a:spcPct val="90000"/>
              </a:lnSpc>
              <a:defRPr sz="1800">
                <a:solidFill>
                  <a:srgbClr val="000000"/>
                </a:solidFill>
              </a:defRPr>
            </a:pPr>
            <a:r>
              <a:rPr sz="2200">
                <a:solidFill>
                  <a:srgbClr val="073E87"/>
                </a:solidFill>
              </a:rPr>
              <a:t>Should John gets another chemotherapy? </a:t>
            </a:r>
            <a:endParaRPr sz="2200"/>
          </a:p>
          <a:p>
            <a:pPr marL="636939" lvl="1" indent="-333727">
              <a:lnSpc>
                <a:spcPct val="90000"/>
              </a:lnSpc>
              <a:defRPr sz="1800">
                <a:solidFill>
                  <a:srgbClr val="000000"/>
                </a:solidFill>
              </a:defRPr>
            </a:pPr>
            <a:r>
              <a:rPr sz="2200">
                <a:solidFill>
                  <a:srgbClr val="073E87"/>
                </a:solidFill>
              </a:rPr>
              <a:t>Should Mr. James undergo a third operation? </a:t>
            </a:r>
            <a:endParaRPr sz="2200"/>
          </a:p>
          <a:p>
            <a:pPr marL="636939" lvl="1" indent="-333727">
              <a:lnSpc>
                <a:spcPct val="90000"/>
              </a:lnSpc>
              <a:defRPr sz="1800">
                <a:solidFill>
                  <a:srgbClr val="000000"/>
                </a:solidFill>
              </a:defRPr>
            </a:pPr>
            <a:r>
              <a:rPr sz="2200">
                <a:solidFill>
                  <a:srgbClr val="073E87"/>
                </a:solidFill>
              </a:rPr>
              <a:t>Should Mrs. Blackwood be given hepatitis B vaccination as an intervention? </a:t>
            </a:r>
          </a:p>
        </p:txBody>
      </p:sp>
      <p:sp>
        <p:nvSpPr>
          <p:cNvPr id="116" name="Shape 11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Decision Making in Medicine [2]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body" idx="4294967295"/>
          </p:nvPr>
        </p:nvSpPr>
        <p:spPr>
          <a:xfrm>
            <a:off x="250824" y="2492375"/>
            <a:ext cx="8497890" cy="4249738"/>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    1. Questions </a:t>
            </a:r>
          </a:p>
          <a:p>
            <a:pPr marL="636939" lvl="1" indent="-333727">
              <a:defRPr sz="1800">
                <a:solidFill>
                  <a:srgbClr val="000000"/>
                </a:solidFill>
              </a:defRPr>
            </a:pPr>
            <a:r>
              <a:rPr sz="2200">
                <a:solidFill>
                  <a:srgbClr val="073E87"/>
                </a:solidFill>
              </a:rPr>
              <a:t>Unanswered Questions </a:t>
            </a:r>
            <a:endParaRPr sz="2200"/>
          </a:p>
          <a:p>
            <a:pPr marL="636939" lvl="1" indent="-333727">
              <a:defRPr sz="1800">
                <a:solidFill>
                  <a:srgbClr val="000000"/>
                </a:solidFill>
              </a:defRPr>
            </a:pPr>
            <a:r>
              <a:rPr sz="2200">
                <a:solidFill>
                  <a:srgbClr val="073E87"/>
                </a:solidFill>
              </a:rPr>
              <a:t>Some doubts</a:t>
            </a:r>
          </a:p>
        </p:txBody>
      </p:sp>
      <p:sp>
        <p:nvSpPr>
          <p:cNvPr id="121" name="Shape 121"/>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Why CDS?[1]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body" idx="4294967295"/>
          </p:nvPr>
        </p:nvSpPr>
        <p:spPr>
          <a:xfrm>
            <a:off x="250824" y="2492375"/>
            <a:ext cx="8497890" cy="4249738"/>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    2. Information   </a:t>
            </a:r>
          </a:p>
          <a:p>
            <a:pPr marL="636939" lvl="1" indent="-333727">
              <a:defRPr sz="1800">
                <a:solidFill>
                  <a:srgbClr val="000000"/>
                </a:solidFill>
              </a:defRPr>
            </a:pPr>
            <a:r>
              <a:rPr sz="2200">
                <a:solidFill>
                  <a:srgbClr val="073E87"/>
                </a:solidFill>
              </a:rPr>
              <a:t>Unmet information need </a:t>
            </a:r>
            <a:endParaRPr sz="2200"/>
          </a:p>
          <a:p>
            <a:pPr marL="636939" lvl="1" indent="-333727">
              <a:defRPr sz="1800">
                <a:solidFill>
                  <a:srgbClr val="000000"/>
                </a:solidFill>
              </a:defRPr>
            </a:pPr>
            <a:r>
              <a:rPr sz="2200">
                <a:solidFill>
                  <a:srgbClr val="073E87"/>
                </a:solidFill>
              </a:rPr>
              <a:t>Cannot process information </a:t>
            </a:r>
            <a:endParaRPr sz="2200"/>
          </a:p>
          <a:p>
            <a:pPr marL="636939" lvl="1" indent="-333727">
              <a:defRPr sz="1800">
                <a:solidFill>
                  <a:srgbClr val="000000"/>
                </a:solidFill>
              </a:defRPr>
            </a:pPr>
            <a:r>
              <a:rPr sz="2200">
                <a:solidFill>
                  <a:srgbClr val="073E87"/>
                </a:solidFill>
              </a:rPr>
              <a:t>Lack of time </a:t>
            </a:r>
            <a:endParaRPr sz="2200"/>
          </a:p>
          <a:p>
            <a:pPr marL="636939" lvl="1" indent="-333727">
              <a:defRPr sz="1800">
                <a:solidFill>
                  <a:srgbClr val="000000"/>
                </a:solidFill>
              </a:defRPr>
            </a:pPr>
            <a:r>
              <a:rPr sz="2200">
                <a:solidFill>
                  <a:srgbClr val="073E87"/>
                </a:solidFill>
              </a:rPr>
              <a:t>Unsatisfied information need</a:t>
            </a:r>
            <a:endParaRPr sz="2200"/>
          </a:p>
          <a:p>
            <a:pPr marL="636939" lvl="1" indent="-333727">
              <a:defRPr sz="1800">
                <a:solidFill>
                  <a:srgbClr val="000000"/>
                </a:solidFill>
              </a:defRPr>
            </a:pPr>
            <a:r>
              <a:rPr sz="2200">
                <a:solidFill>
                  <a:srgbClr val="073E87"/>
                </a:solidFill>
              </a:rPr>
              <a:t>Unrecognized information need </a:t>
            </a:r>
          </a:p>
        </p:txBody>
      </p:sp>
      <p:sp>
        <p:nvSpPr>
          <p:cNvPr id="126" name="Shape 12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Why CDS?[1]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idx="4294967295"/>
          </p:nvPr>
        </p:nvSpPr>
        <p:spPr>
          <a:xfrm>
            <a:off x="250824" y="2492375"/>
            <a:ext cx="8497890" cy="4249738"/>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3.    Inquiry   </a:t>
            </a:r>
          </a:p>
          <a:p>
            <a:pPr marL="636939" lvl="1" indent="-333727">
              <a:defRPr sz="1800">
                <a:solidFill>
                  <a:srgbClr val="000000"/>
                </a:solidFill>
              </a:defRPr>
            </a:pPr>
            <a:r>
              <a:rPr sz="2200">
                <a:solidFill>
                  <a:srgbClr val="073E87"/>
                </a:solidFill>
              </a:rPr>
              <a:t>Needs time </a:t>
            </a:r>
            <a:endParaRPr sz="2200"/>
          </a:p>
          <a:p>
            <a:pPr marL="636939" lvl="1" indent="-333727">
              <a:defRPr sz="1800">
                <a:solidFill>
                  <a:srgbClr val="000000"/>
                </a:solidFill>
              </a:defRPr>
            </a:pPr>
            <a:r>
              <a:rPr sz="2200">
                <a:solidFill>
                  <a:srgbClr val="073E87"/>
                </a:solidFill>
              </a:rPr>
              <a:t>Resource Intensive (Evidence, Literature, Knowledge)</a:t>
            </a:r>
            <a:endParaRPr sz="2200"/>
          </a:p>
          <a:p>
            <a:pPr marL="0" lvl="1" indent="303211">
              <a:buSzTx/>
              <a:buNone/>
              <a:defRPr sz="1800">
                <a:solidFill>
                  <a:srgbClr val="000000"/>
                </a:solidFill>
              </a:defRPr>
            </a:pPr>
            <a:endParaRPr sz="2200"/>
          </a:p>
          <a:p>
            <a:pPr marL="0" lvl="1" indent="303211">
              <a:buSzTx/>
              <a:buNone/>
              <a:defRPr sz="1800">
                <a:solidFill>
                  <a:srgbClr val="000000"/>
                </a:solidFill>
              </a:defRPr>
            </a:pPr>
            <a:r>
              <a:rPr sz="2200">
                <a:solidFill>
                  <a:srgbClr val="073E87"/>
                </a:solidFill>
              </a:rPr>
              <a:t>Solutions are needed…. CDS can help provide ALERTS and REMINDERS</a:t>
            </a:r>
            <a:endParaRPr sz="2200"/>
          </a:p>
          <a:p>
            <a:pPr marL="636939" lvl="1" indent="-333727">
              <a:defRPr sz="1800">
                <a:solidFill>
                  <a:srgbClr val="000000"/>
                </a:solidFill>
              </a:defRPr>
            </a:pPr>
            <a:r>
              <a:rPr sz="2200">
                <a:solidFill>
                  <a:srgbClr val="073E87"/>
                </a:solidFill>
              </a:rPr>
              <a:t>To avoid errors and increase patient safety– new knowledge discovery – average 17 years to take evidence into clinical practice </a:t>
            </a:r>
            <a:endParaRPr sz="2200"/>
          </a:p>
          <a:p>
            <a:pPr marL="636939" lvl="1" indent="-333727">
              <a:defRPr sz="1800">
                <a:solidFill>
                  <a:srgbClr val="000000"/>
                </a:solidFill>
              </a:defRPr>
            </a:pPr>
            <a:r>
              <a:rPr sz="2200">
                <a:solidFill>
                  <a:srgbClr val="073E87"/>
                </a:solidFill>
              </a:rPr>
              <a:t>CDS embedded in EMR to improve patient safety and reduce medical error   </a:t>
            </a:r>
          </a:p>
        </p:txBody>
      </p:sp>
      <p:sp>
        <p:nvSpPr>
          <p:cNvPr id="131" name="Shape 131"/>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Why CDS? [1]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body" idx="4294967295"/>
          </p:nvPr>
        </p:nvSpPr>
        <p:spPr>
          <a:xfrm>
            <a:off x="250825" y="2565400"/>
            <a:ext cx="8642350" cy="4032250"/>
          </a:xfrm>
          <a:prstGeom prst="rect">
            <a:avLst/>
          </a:prstGeom>
        </p:spPr>
        <p:txBody>
          <a:bodyPr lIns="0" tIns="0" rIns="0" bIns="0">
            <a:normAutofit/>
          </a:bodyPr>
          <a:lstStyle/>
          <a:p>
            <a:pPr marL="364066" lvl="0" indent="-364066">
              <a:defRPr sz="1800">
                <a:solidFill>
                  <a:srgbClr val="000000"/>
                </a:solidFill>
              </a:defRPr>
            </a:pPr>
            <a:r>
              <a:rPr sz="2400">
                <a:solidFill>
                  <a:srgbClr val="073E87"/>
                </a:solidFill>
              </a:rPr>
              <a:t>  System Function</a:t>
            </a:r>
          </a:p>
          <a:p>
            <a:pPr marL="364066" lvl="0" indent="-364066">
              <a:defRPr sz="1800">
                <a:solidFill>
                  <a:srgbClr val="000000"/>
                </a:solidFill>
              </a:defRPr>
            </a:pPr>
            <a:r>
              <a:rPr sz="2400">
                <a:solidFill>
                  <a:srgbClr val="073E87"/>
                </a:solidFill>
              </a:rPr>
              <a:t>Mode of Giving Advice</a:t>
            </a:r>
          </a:p>
          <a:p>
            <a:pPr marL="364066" lvl="0" indent="-364066">
              <a:defRPr sz="1800">
                <a:solidFill>
                  <a:srgbClr val="000000"/>
                </a:solidFill>
              </a:defRPr>
            </a:pPr>
            <a:r>
              <a:rPr sz="2400">
                <a:solidFill>
                  <a:srgbClr val="073E87"/>
                </a:solidFill>
              </a:rPr>
              <a:t>Style of Communication </a:t>
            </a:r>
          </a:p>
          <a:p>
            <a:pPr marL="364066" lvl="0" indent="-364066">
              <a:defRPr sz="1800">
                <a:solidFill>
                  <a:srgbClr val="000000"/>
                </a:solidFill>
              </a:defRPr>
            </a:pPr>
            <a:r>
              <a:rPr sz="2400">
                <a:solidFill>
                  <a:srgbClr val="073E87"/>
                </a:solidFill>
              </a:rPr>
              <a:t>Underlying Decision Making Process </a:t>
            </a:r>
          </a:p>
        </p:txBody>
      </p:sp>
      <p:sp>
        <p:nvSpPr>
          <p:cNvPr id="136" name="Shape 13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Characterizing CDSS[1]</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4294967295"/>
          </p:nvPr>
        </p:nvSpPr>
        <p:spPr>
          <a:xfrm>
            <a:off x="250825" y="1700211"/>
            <a:ext cx="8642350" cy="4897439"/>
          </a:xfrm>
          <a:prstGeom prst="rect">
            <a:avLst/>
          </a:prstGeom>
        </p:spPr>
        <p:txBody>
          <a:bodyPr lIns="0" tIns="0" rIns="0" bIns="0">
            <a:normAutofit/>
          </a:bodyPr>
          <a:lstStyle/>
          <a:p>
            <a:pPr marL="0" lvl="0" indent="0" defTabSz="905255">
              <a:buSzTx/>
              <a:buNone/>
              <a:defRPr sz="1800">
                <a:solidFill>
                  <a:srgbClr val="000000"/>
                </a:solidFill>
              </a:defRPr>
            </a:pPr>
            <a:r>
              <a:rPr sz="2300">
                <a:solidFill>
                  <a:srgbClr val="073E87"/>
                </a:solidFill>
              </a:rPr>
              <a:t>“…use of current best evidence in </a:t>
            </a:r>
            <a:r>
              <a:rPr sz="2300" b="1" u="sng">
                <a:solidFill>
                  <a:srgbClr val="073E87"/>
                </a:solidFill>
              </a:rPr>
              <a:t>making decisions</a:t>
            </a:r>
            <a:r>
              <a:rPr sz="2300">
                <a:solidFill>
                  <a:srgbClr val="073E87"/>
                </a:solidFill>
              </a:rPr>
              <a:t> …….</a:t>
            </a:r>
            <a:r>
              <a:rPr sz="2300" b="1">
                <a:solidFill>
                  <a:srgbClr val="073E87"/>
                </a:solidFill>
              </a:rPr>
              <a:t>.”[2, pg. 194]</a:t>
            </a:r>
            <a:endParaRPr sz="2300" b="1"/>
          </a:p>
          <a:p>
            <a:pPr marL="0" lvl="0" indent="0" defTabSz="905255">
              <a:buSzTx/>
              <a:buNone/>
              <a:defRPr sz="1800">
                <a:solidFill>
                  <a:srgbClr val="000000"/>
                </a:solidFill>
              </a:defRPr>
            </a:pPr>
            <a:r>
              <a:rPr sz="2300">
                <a:solidFill>
                  <a:srgbClr val="073E87"/>
                </a:solidFill>
              </a:rPr>
              <a:t>Ideally: </a:t>
            </a:r>
            <a:endParaRPr sz="2300"/>
          </a:p>
          <a:p>
            <a:pPr marL="0" lvl="0" indent="0" defTabSz="905255">
              <a:defRPr sz="1800">
                <a:solidFill>
                  <a:srgbClr val="000000"/>
                </a:solidFill>
              </a:defRPr>
            </a:pPr>
            <a:r>
              <a:rPr sz="2300">
                <a:solidFill>
                  <a:srgbClr val="073E87"/>
                </a:solidFill>
              </a:rPr>
              <a:t>EBM that uses Randomized Controlled Trial studies</a:t>
            </a:r>
            <a:endParaRPr sz="2300"/>
          </a:p>
          <a:p>
            <a:pPr marL="0" lvl="0" indent="0" defTabSz="905255">
              <a:defRPr sz="1800">
                <a:solidFill>
                  <a:srgbClr val="000000"/>
                </a:solidFill>
              </a:defRPr>
            </a:pPr>
            <a:r>
              <a:rPr sz="2300">
                <a:solidFill>
                  <a:srgbClr val="073E87"/>
                </a:solidFill>
              </a:rPr>
              <a:t>High quality literature </a:t>
            </a:r>
            <a:endParaRPr sz="2300"/>
          </a:p>
          <a:p>
            <a:pPr marL="0" lvl="0" indent="0" defTabSz="905255">
              <a:buSzTx/>
              <a:buNone/>
              <a:defRPr sz="1800">
                <a:solidFill>
                  <a:srgbClr val="000000"/>
                </a:solidFill>
              </a:defRPr>
            </a:pPr>
            <a:r>
              <a:rPr sz="2300">
                <a:solidFill>
                  <a:srgbClr val="073E87"/>
                </a:solidFill>
              </a:rPr>
              <a:t>Weaker forms:</a:t>
            </a:r>
            <a:endParaRPr sz="2300"/>
          </a:p>
          <a:p>
            <a:pPr marL="0" lvl="0" indent="0" defTabSz="905255">
              <a:defRPr sz="1800">
                <a:solidFill>
                  <a:srgbClr val="000000"/>
                </a:solidFill>
              </a:defRPr>
            </a:pPr>
            <a:r>
              <a:rPr sz="2300">
                <a:solidFill>
                  <a:srgbClr val="073E87"/>
                </a:solidFill>
              </a:rPr>
              <a:t>Expert opinion</a:t>
            </a:r>
            <a:endParaRPr sz="2300"/>
          </a:p>
          <a:p>
            <a:pPr marL="0" lvl="0" indent="0" defTabSz="905255">
              <a:buSzTx/>
              <a:buNone/>
              <a:defRPr sz="1800">
                <a:solidFill>
                  <a:srgbClr val="000000"/>
                </a:solidFill>
              </a:defRPr>
            </a:pPr>
            <a:r>
              <a:rPr sz="2300">
                <a:solidFill>
                  <a:srgbClr val="073E87"/>
                </a:solidFill>
              </a:rPr>
              <a:t>Interventions– are not based on FORMAL studies – found in BMJ </a:t>
            </a:r>
            <a:endParaRPr sz="2300"/>
          </a:p>
          <a:p>
            <a:pPr marL="0" lvl="0" indent="0" defTabSz="905255">
              <a:buSzTx/>
              <a:buNone/>
              <a:defRPr sz="1800">
                <a:solidFill>
                  <a:srgbClr val="000000"/>
                </a:solidFill>
              </a:defRPr>
            </a:pPr>
            <a:endParaRPr sz="2300"/>
          </a:p>
          <a:p>
            <a:pPr marL="0" lvl="0" indent="0" defTabSz="905255">
              <a:buSzTx/>
              <a:buNone/>
              <a:defRPr sz="1800">
                <a:solidFill>
                  <a:srgbClr val="000000"/>
                </a:solidFill>
              </a:defRPr>
            </a:pPr>
            <a:r>
              <a:rPr sz="2300">
                <a:solidFill>
                  <a:srgbClr val="073E87"/>
                </a:solidFill>
              </a:rPr>
              <a:t>BMJ – one of the leading source of EBM studies </a:t>
            </a:r>
            <a:endParaRPr sz="2300"/>
          </a:p>
          <a:p>
            <a:pPr marL="0" lvl="0" indent="0" defTabSz="905255">
              <a:buSzTx/>
              <a:buNone/>
              <a:defRPr sz="1800">
                <a:solidFill>
                  <a:srgbClr val="000000"/>
                </a:solidFill>
              </a:defRPr>
            </a:pPr>
            <a:r>
              <a:rPr sz="2300">
                <a:solidFill>
                  <a:srgbClr val="073E87"/>
                </a:solidFill>
              </a:rPr>
              <a:t>http://www.bmj.com/research</a:t>
            </a:r>
          </a:p>
        </p:txBody>
      </p:sp>
      <p:sp>
        <p:nvSpPr>
          <p:cNvPr id="139" name="Shape 139"/>
          <p:cNvSpPr>
            <a:spLocks noGrp="1"/>
          </p:cNvSpPr>
          <p:nvPr>
            <p:ph type="title" idx="4294967295"/>
          </p:nvPr>
        </p:nvSpPr>
        <p:spPr>
          <a:xfrm>
            <a:off x="457200" y="338136"/>
            <a:ext cx="8229600" cy="1252539"/>
          </a:xfrm>
          <a:prstGeom prst="rect">
            <a:avLst/>
          </a:prstGeom>
        </p:spPr>
        <p:txBody>
          <a:bodyPr lIns="0" tIns="0" rIns="0" bIns="0">
            <a:normAutofit/>
          </a:bodyPr>
          <a:lstStyle/>
          <a:p>
            <a:pPr lvl="0" defTabSz="886967">
              <a:defRPr sz="1800">
                <a:solidFill>
                  <a:srgbClr val="000000"/>
                </a:solidFill>
              </a:defRPr>
            </a:pPr>
            <a:r>
              <a:rPr sz="3800">
                <a:solidFill>
                  <a:srgbClr val="FFFFFF"/>
                </a:solidFill>
              </a:rPr>
              <a:t>Evidence Based Medicine &amp; CDSS [1]</a:t>
            </a:r>
            <a:br>
              <a:rPr sz="3800">
                <a:solidFill>
                  <a:srgbClr val="FFFFFF"/>
                </a:solidFill>
              </a:rPr>
            </a:br>
            <a:endParaRPr sz="3800">
              <a:solidFill>
                <a:srgbClr val="FFFFFF"/>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body" idx="4294967295"/>
          </p:nvPr>
        </p:nvSpPr>
        <p:spPr>
          <a:xfrm>
            <a:off x="250825" y="2565400"/>
            <a:ext cx="8642350" cy="4032250"/>
          </a:xfrm>
          <a:prstGeom prst="rect">
            <a:avLst/>
          </a:prstGeom>
        </p:spPr>
        <p:txBody>
          <a:bodyPr lIns="0" tIns="0" rIns="0" bIns="0">
            <a:normAutofit/>
          </a:bodyPr>
          <a:lstStyle/>
          <a:p>
            <a:pPr marL="364066" lvl="0" indent="-364066">
              <a:defRPr sz="1800">
                <a:solidFill>
                  <a:srgbClr val="000000"/>
                </a:solidFill>
              </a:defRPr>
            </a:pPr>
            <a:r>
              <a:rPr sz="2400" dirty="0">
                <a:solidFill>
                  <a:srgbClr val="073E87"/>
                </a:solidFill>
              </a:rPr>
              <a:t>Elicitation of Medical Knowledge </a:t>
            </a:r>
          </a:p>
          <a:p>
            <a:pPr marL="364066" lvl="0" indent="-364066">
              <a:defRPr sz="1800">
                <a:solidFill>
                  <a:srgbClr val="000000"/>
                </a:solidFill>
              </a:defRPr>
            </a:pPr>
            <a:r>
              <a:rPr sz="2400" dirty="0">
                <a:solidFill>
                  <a:srgbClr val="073E87"/>
                </a:solidFill>
              </a:rPr>
              <a:t>Reasoning and Representation</a:t>
            </a:r>
          </a:p>
          <a:p>
            <a:pPr marL="364066" lvl="0" indent="-364066">
              <a:defRPr sz="1800">
                <a:solidFill>
                  <a:srgbClr val="000000"/>
                </a:solidFill>
              </a:defRPr>
            </a:pPr>
            <a:r>
              <a:rPr sz="2400" dirty="0">
                <a:solidFill>
                  <a:srgbClr val="073E87"/>
                </a:solidFill>
              </a:rPr>
              <a:t>Validation of System Performance </a:t>
            </a:r>
          </a:p>
          <a:p>
            <a:pPr marL="364066" lvl="0" indent="-364066">
              <a:defRPr sz="1800">
                <a:solidFill>
                  <a:srgbClr val="000000"/>
                </a:solidFill>
              </a:defRPr>
            </a:pPr>
            <a:r>
              <a:rPr sz="2400" dirty="0">
                <a:solidFill>
                  <a:srgbClr val="073E87"/>
                </a:solidFill>
              </a:rPr>
              <a:t>Integration of DSS Tools </a:t>
            </a:r>
          </a:p>
        </p:txBody>
      </p:sp>
      <p:sp>
        <p:nvSpPr>
          <p:cNvPr id="142" name="Shape 142"/>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Constructing DSS[1]</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4294967295"/>
          </p:nvPr>
        </p:nvSpPr>
        <p:spPr>
          <a:xfrm>
            <a:off x="250825" y="1700211"/>
            <a:ext cx="8642350" cy="4897439"/>
          </a:xfrm>
          <a:prstGeom prst="rect">
            <a:avLst/>
          </a:prstGeom>
        </p:spPr>
        <p:txBody>
          <a:bodyPr lIns="0" tIns="0" rIns="0" bIns="0">
            <a:normAutofit/>
          </a:bodyPr>
          <a:lstStyle/>
          <a:p>
            <a:pPr marL="609600" lvl="0" indent="-609600">
              <a:buFontTx/>
              <a:buAutoNum type="arabicParenR"/>
              <a:defRPr sz="1800">
                <a:solidFill>
                  <a:srgbClr val="000000"/>
                </a:solidFill>
              </a:defRPr>
            </a:pPr>
            <a:r>
              <a:rPr sz="2400" dirty="0">
                <a:solidFill>
                  <a:srgbClr val="073E87"/>
                </a:solidFill>
              </a:rPr>
              <a:t>Documentation Tool</a:t>
            </a:r>
          </a:p>
          <a:p>
            <a:pPr marL="457200" lvl="0" indent="-457200">
              <a:buSzTx/>
              <a:buNone/>
              <a:defRPr sz="1800">
                <a:solidFill>
                  <a:srgbClr val="000000"/>
                </a:solidFill>
              </a:defRPr>
            </a:pPr>
            <a:r>
              <a:rPr sz="2400" dirty="0">
                <a:solidFill>
                  <a:srgbClr val="073E87"/>
                </a:solidFill>
              </a:rPr>
              <a:t>	* Provide complete documentation </a:t>
            </a:r>
          </a:p>
          <a:p>
            <a:pPr marL="457200" lvl="0" indent="-457200">
              <a:buSzTx/>
              <a:buNone/>
              <a:defRPr sz="1800">
                <a:solidFill>
                  <a:srgbClr val="000000"/>
                </a:solidFill>
              </a:defRPr>
            </a:pPr>
            <a:r>
              <a:rPr sz="2400" dirty="0">
                <a:solidFill>
                  <a:srgbClr val="073E87"/>
                </a:solidFill>
              </a:rPr>
              <a:t>	*Well-designed order form</a:t>
            </a:r>
          </a:p>
          <a:p>
            <a:pPr marL="457200" lvl="0" indent="-457200">
              <a:buSzTx/>
              <a:buNone/>
              <a:defRPr sz="1800">
                <a:solidFill>
                  <a:srgbClr val="000000"/>
                </a:solidFill>
              </a:defRPr>
            </a:pPr>
            <a:r>
              <a:rPr sz="2400" dirty="0">
                <a:solidFill>
                  <a:srgbClr val="073E87"/>
                </a:solidFill>
              </a:rPr>
              <a:t>	* Required fields &amp; Proper information</a:t>
            </a:r>
          </a:p>
          <a:p>
            <a:pPr marL="457200" lvl="0" indent="-457200">
              <a:buSzTx/>
              <a:buNone/>
              <a:defRPr sz="1800">
                <a:solidFill>
                  <a:srgbClr val="000000"/>
                </a:solidFill>
              </a:defRPr>
            </a:pPr>
            <a:r>
              <a:rPr sz="2400" dirty="0">
                <a:solidFill>
                  <a:srgbClr val="073E87"/>
                </a:solidFill>
              </a:rPr>
              <a:t>	* Reduce error of Omission by providing selection</a:t>
            </a:r>
          </a:p>
          <a:p>
            <a:pPr marL="457200" lvl="0" indent="-457200">
              <a:buSzTx/>
              <a:buNone/>
              <a:defRPr sz="1800">
                <a:solidFill>
                  <a:srgbClr val="000000"/>
                </a:solidFill>
              </a:defRPr>
            </a:pPr>
            <a:r>
              <a:rPr sz="2400" dirty="0">
                <a:solidFill>
                  <a:srgbClr val="073E87"/>
                </a:solidFill>
              </a:rPr>
              <a:t>	* Provide </a:t>
            </a:r>
            <a:r>
              <a:rPr sz="2400" b="1" dirty="0">
                <a:solidFill>
                  <a:srgbClr val="073E87"/>
                </a:solidFill>
              </a:rPr>
              <a:t>coded data</a:t>
            </a:r>
            <a:r>
              <a:rPr sz="2400" dirty="0">
                <a:solidFill>
                  <a:srgbClr val="073E87"/>
                </a:solidFill>
              </a:rPr>
              <a:t> for CDSS </a:t>
            </a:r>
          </a:p>
        </p:txBody>
      </p:sp>
      <p:sp>
        <p:nvSpPr>
          <p:cNvPr id="145" name="Shape 145"/>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dirty="0">
                <a:solidFill>
                  <a:srgbClr val="FFFFFF"/>
                </a:solidFill>
              </a:rPr>
              <a:t>Types of CDSS [1]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body" idx="4294967295"/>
          </p:nvPr>
        </p:nvSpPr>
        <p:spPr>
          <a:xfrm>
            <a:off x="250825" y="1700211"/>
            <a:ext cx="8642350" cy="4897439"/>
          </a:xfrm>
          <a:prstGeom prst="rect">
            <a:avLst/>
          </a:prstGeom>
        </p:spPr>
        <p:txBody>
          <a:bodyPr lIns="0" tIns="0" rIns="0" bIns="0">
            <a:normAutofit/>
          </a:bodyPr>
          <a:lstStyle/>
          <a:p>
            <a:pPr marL="609600" lvl="0" indent="-609600">
              <a:buFontTx/>
              <a:buAutoNum type="arabicParenR"/>
              <a:defRPr sz="1800">
                <a:solidFill>
                  <a:srgbClr val="000000"/>
                </a:solidFill>
              </a:defRPr>
            </a:pPr>
            <a:endParaRPr sz="2400" dirty="0">
              <a:solidFill>
                <a:srgbClr val="073E87"/>
              </a:solidFill>
            </a:endParaRPr>
          </a:p>
        </p:txBody>
      </p:sp>
      <p:sp>
        <p:nvSpPr>
          <p:cNvPr id="145" name="Shape 145"/>
          <p:cNvSpPr>
            <a:spLocks noGrp="1"/>
          </p:cNvSpPr>
          <p:nvPr>
            <p:ph type="title" idx="4294967295"/>
          </p:nvPr>
        </p:nvSpPr>
        <p:spPr>
          <a:xfrm>
            <a:off x="457200" y="338136"/>
            <a:ext cx="8229600" cy="1252539"/>
          </a:xfrm>
          <a:prstGeom prst="rect">
            <a:avLst/>
          </a:prstGeom>
        </p:spPr>
        <p:txBody>
          <a:bodyPr lIns="0" tIns="0" rIns="0" bIns="0">
            <a:noAutofit/>
          </a:bodyPr>
          <a:lstStyle/>
          <a:p>
            <a:pPr lvl="0">
              <a:defRPr sz="1800">
                <a:solidFill>
                  <a:srgbClr val="000000"/>
                </a:solidFill>
              </a:defRPr>
            </a:pPr>
            <a:r>
              <a:rPr lang="en-US" sz="3000" b="1" dirty="0" smtClean="0">
                <a:solidFill>
                  <a:schemeClr val="bg1"/>
                </a:solidFill>
              </a:rPr>
              <a:t>How Clinical Decision Support is implemented in an EHR</a:t>
            </a:r>
            <a:endParaRPr sz="3000" b="1" dirty="0">
              <a:solidFill>
                <a:schemeClr val="bg1"/>
              </a:solidFill>
            </a:endParaRPr>
          </a:p>
        </p:txBody>
      </p:sp>
      <p:pic>
        <p:nvPicPr>
          <p:cNvPr id="1026" name="Picture 2" descr="C:\Users\dell\Desktop\cdss in em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78863"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6168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4294967295"/>
          </p:nvPr>
        </p:nvSpPr>
        <p:spPr>
          <a:xfrm>
            <a:off x="250825" y="1412875"/>
            <a:ext cx="8642350" cy="5184775"/>
          </a:xfrm>
          <a:prstGeom prst="rect">
            <a:avLst/>
          </a:prstGeom>
        </p:spPr>
        <p:txBody>
          <a:bodyPr lIns="0" tIns="0" rIns="0" bIns="0">
            <a:normAutofit/>
          </a:bodyPr>
          <a:lstStyle/>
          <a:p>
            <a:pPr lvl="0"/>
            <a:endParaRPr/>
          </a:p>
        </p:txBody>
      </p:sp>
      <p:sp>
        <p:nvSpPr>
          <p:cNvPr id="148" name="Shape 148"/>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dirty="0">
                <a:solidFill>
                  <a:srgbClr val="FFFFFF"/>
                </a:solidFill>
              </a:rPr>
              <a:t>Types of CDSS [1] </a:t>
            </a:r>
          </a:p>
        </p:txBody>
      </p:sp>
      <p:graphicFrame>
        <p:nvGraphicFramePr>
          <p:cNvPr id="149" name="Table 149"/>
          <p:cNvGraphicFramePr/>
          <p:nvPr/>
        </p:nvGraphicFramePr>
        <p:xfrm>
          <a:off x="250825" y="1557337"/>
          <a:ext cx="8497887" cy="3527424"/>
        </p:xfrm>
        <a:graphic>
          <a:graphicData uri="http://schemas.openxmlformats.org/drawingml/2006/table">
            <a:tbl>
              <a:tblPr>
                <a:tableStyleId>{4C3C2611-4C71-4FC5-86AE-919BDF0F9419}</a:tableStyleId>
              </a:tblPr>
              <a:tblGrid>
                <a:gridCol w="2449512"/>
                <a:gridCol w="3311525"/>
                <a:gridCol w="2736850"/>
              </a:tblGrid>
              <a:tr h="520700">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947737">
                <a:tc>
                  <a:txBody>
                    <a:bodyPr/>
                    <a:lstStyle/>
                    <a:p>
                      <a:pPr lvl="0" algn="l">
                        <a:defRPr sz="1800" b="0" i="0"/>
                      </a:pPr>
                      <a:r>
                        <a:rPr sz="2000">
                          <a:latin typeface="+mj-lt"/>
                          <a:ea typeface="+mj-ea"/>
                          <a:cs typeface="+mj-cs"/>
                          <a:sym typeface="Avenir Roman"/>
                        </a:rPr>
                        <a:t>1. Documentation Tool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1030287">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sz="2200">
                          <a:latin typeface="+mj-lt"/>
                          <a:ea typeface="+mj-ea"/>
                          <a:cs typeface="+mj-cs"/>
                          <a:sym typeface="Avenir Roman"/>
                        </a:rPr>
                        <a:t>1.1 Patient Assessment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Pre-visit questionnaires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028700">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sz="2200">
                          <a:latin typeface="+mj-lt"/>
                          <a:ea typeface="+mj-ea"/>
                          <a:cs typeface="+mj-cs"/>
                          <a:sym typeface="Avenir Roman"/>
                        </a:rPr>
                        <a:t>1.2 Nursing Patient Assessment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Inpatient admission assessment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2057400" y="882649"/>
            <a:ext cx="6553200" cy="3385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900"/>
              </a:spcBef>
              <a:defRPr sz="1600" b="1">
                <a:latin typeface="Candara"/>
                <a:ea typeface="Candara"/>
                <a:cs typeface="Candara"/>
                <a:sym typeface="Candara"/>
              </a:defRPr>
            </a:lvl1pPr>
          </a:lstStyle>
          <a:p>
            <a:pPr lvl="0">
              <a:defRPr sz="1800" b="0"/>
            </a:pPr>
            <a:endParaRPr sz="1600" b="1" dirty="0"/>
          </a:p>
        </p:txBody>
      </p:sp>
      <p:sp>
        <p:nvSpPr>
          <p:cNvPr id="84" name="Shape 84"/>
          <p:cNvSpPr/>
          <p:nvPr/>
        </p:nvSpPr>
        <p:spPr>
          <a:xfrm>
            <a:off x="495300" y="1600200"/>
            <a:ext cx="8153400" cy="3921586"/>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lvl="0">
              <a:spcBef>
                <a:spcPts val="600"/>
              </a:spcBef>
              <a:buSzPct val="100000"/>
              <a:defRPr sz="1800"/>
            </a:pPr>
            <a:r>
              <a:rPr lang="en-US" sz="2800" b="1" dirty="0">
                <a:latin typeface="Candara"/>
                <a:ea typeface="Candara"/>
                <a:cs typeface="Candara"/>
                <a:sym typeface="Candara"/>
              </a:rPr>
              <a:t>What problem are you trying to solve?</a:t>
            </a:r>
          </a:p>
          <a:p>
            <a:pPr marL="457200" lvl="0" indent="-457200">
              <a:spcBef>
                <a:spcPts val="600"/>
              </a:spcBef>
              <a:buSzPct val="100000"/>
              <a:buFont typeface="Arial" pitchFamily="34" charset="0"/>
              <a:buChar char="•"/>
              <a:defRPr sz="1800"/>
            </a:pPr>
            <a:r>
              <a:rPr lang="en-US" sz="2800" b="1" dirty="0" smtClean="0">
                <a:latin typeface="Candara"/>
                <a:ea typeface="Candara"/>
                <a:cs typeface="Candara"/>
                <a:sym typeface="Candara"/>
              </a:rPr>
              <a:t>Quality </a:t>
            </a:r>
            <a:r>
              <a:rPr lang="en-US" sz="2800" b="1" dirty="0">
                <a:latin typeface="Candara"/>
                <a:ea typeface="Candara"/>
                <a:cs typeface="Candara"/>
                <a:sym typeface="Candara"/>
              </a:rPr>
              <a:t>Assurance (immunization prior to </a:t>
            </a:r>
            <a:r>
              <a:rPr lang="en-US" sz="2800" b="1" dirty="0" smtClean="0">
                <a:latin typeface="Candara"/>
                <a:ea typeface="Candara"/>
                <a:cs typeface="Candara"/>
                <a:sym typeface="Candara"/>
              </a:rPr>
              <a:t>discharge)</a:t>
            </a:r>
          </a:p>
          <a:p>
            <a:pPr marL="457200" lvl="0" indent="-457200">
              <a:spcBef>
                <a:spcPts val="600"/>
              </a:spcBef>
              <a:buSzPct val="100000"/>
              <a:buFont typeface="Arial" pitchFamily="34" charset="0"/>
              <a:buChar char="•"/>
              <a:defRPr sz="1800"/>
            </a:pPr>
            <a:r>
              <a:rPr lang="en-US" sz="2800" b="1" dirty="0" smtClean="0">
                <a:latin typeface="Candara"/>
                <a:ea typeface="Candara"/>
                <a:cs typeface="Candara"/>
                <a:sym typeface="Candara"/>
              </a:rPr>
              <a:t>Safety </a:t>
            </a:r>
            <a:r>
              <a:rPr lang="en-US" sz="2800" b="1" dirty="0">
                <a:latin typeface="Candara"/>
                <a:ea typeface="Candara"/>
                <a:cs typeface="Candara"/>
                <a:sym typeface="Candara"/>
              </a:rPr>
              <a:t>(reduction of medication errors)	</a:t>
            </a:r>
            <a:endParaRPr lang="en-US" sz="2800" b="1" dirty="0" smtClean="0">
              <a:latin typeface="Candara"/>
              <a:ea typeface="Candara"/>
              <a:cs typeface="Candara"/>
              <a:sym typeface="Candara"/>
            </a:endParaRPr>
          </a:p>
          <a:p>
            <a:pPr marL="457200" lvl="0" indent="-457200">
              <a:spcBef>
                <a:spcPts val="600"/>
              </a:spcBef>
              <a:buSzPct val="100000"/>
              <a:buFont typeface="Arial" pitchFamily="34" charset="0"/>
              <a:buChar char="•"/>
              <a:defRPr sz="1800"/>
            </a:pPr>
            <a:r>
              <a:rPr lang="en-US" sz="2800" b="1" dirty="0" smtClean="0">
                <a:latin typeface="Candara"/>
                <a:ea typeface="Candara"/>
                <a:cs typeface="Candara"/>
                <a:sym typeface="Candara"/>
              </a:rPr>
              <a:t>Regulatory </a:t>
            </a:r>
            <a:r>
              <a:rPr lang="en-US" sz="2800" b="1" dirty="0">
                <a:latin typeface="Candara"/>
                <a:ea typeface="Candara"/>
                <a:cs typeface="Candara"/>
                <a:sym typeface="Candara"/>
              </a:rPr>
              <a:t>(in compliance with </a:t>
            </a:r>
            <a:r>
              <a:rPr lang="en-US" sz="2800" b="1" dirty="0" smtClean="0">
                <a:latin typeface="Candara"/>
                <a:ea typeface="Candara"/>
                <a:cs typeface="Candara"/>
                <a:sym typeface="Candara"/>
              </a:rPr>
              <a:t>standards)</a:t>
            </a:r>
          </a:p>
          <a:p>
            <a:pPr marL="457200" lvl="0" indent="-457200">
              <a:spcBef>
                <a:spcPts val="600"/>
              </a:spcBef>
              <a:buSzPct val="100000"/>
              <a:buFont typeface="Arial" pitchFamily="34" charset="0"/>
              <a:buChar char="•"/>
              <a:defRPr sz="1800"/>
            </a:pPr>
            <a:r>
              <a:rPr lang="en-US" sz="2800" b="1" dirty="0" smtClean="0">
                <a:latin typeface="Candara"/>
                <a:ea typeface="Candara"/>
                <a:cs typeface="Candara"/>
                <a:sym typeface="Candara"/>
              </a:rPr>
              <a:t>Operational </a:t>
            </a:r>
            <a:r>
              <a:rPr lang="en-US" sz="2800" b="1" dirty="0">
                <a:latin typeface="Candara"/>
                <a:ea typeface="Candara"/>
                <a:cs typeface="Candara"/>
                <a:sym typeface="Candara"/>
              </a:rPr>
              <a:t>efficiencies (automatic requests for </a:t>
            </a:r>
            <a:r>
              <a:rPr lang="en-US" sz="2800" b="1" dirty="0" smtClean="0">
                <a:latin typeface="Candara"/>
                <a:ea typeface="Candara"/>
                <a:cs typeface="Candara"/>
                <a:sym typeface="Candara"/>
              </a:rPr>
              <a:t>consultation)</a:t>
            </a:r>
          </a:p>
          <a:p>
            <a:pPr marL="457200" lvl="0" indent="-457200">
              <a:spcBef>
                <a:spcPts val="600"/>
              </a:spcBef>
              <a:buSzPct val="100000"/>
              <a:buFont typeface="Arial" pitchFamily="34" charset="0"/>
              <a:buChar char="•"/>
              <a:defRPr sz="1800"/>
            </a:pPr>
            <a:r>
              <a:rPr lang="en-US" sz="2800" b="1" dirty="0" smtClean="0">
                <a:latin typeface="Candara"/>
                <a:ea typeface="Candara"/>
                <a:cs typeface="Candara"/>
                <a:sym typeface="Candara"/>
              </a:rPr>
              <a:t>Financial </a:t>
            </a:r>
            <a:r>
              <a:rPr lang="en-US" sz="2800" b="1" dirty="0">
                <a:latin typeface="Candara"/>
                <a:ea typeface="Candara"/>
                <a:cs typeface="Candara"/>
                <a:sym typeface="Candara"/>
              </a:rPr>
              <a:t>(reduce duplicate test ordering)</a:t>
            </a:r>
          </a:p>
        </p:txBody>
      </p:sp>
      <p:sp>
        <p:nvSpPr>
          <p:cNvPr id="85" name="Shape 85"/>
          <p:cNvSpPr/>
          <p:nvPr/>
        </p:nvSpPr>
        <p:spPr>
          <a:xfrm>
            <a:off x="952500" y="642395"/>
            <a:ext cx="7696200" cy="335989"/>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ctr">
            <a:spAutoFit/>
          </a:bodyPr>
          <a:lstStyle/>
          <a:p>
            <a:pPr lvl="0" algn="ctr">
              <a:defRPr sz="1800"/>
            </a:pPr>
            <a:endParaRPr sz="1600" b="1" dirty="0">
              <a:effectLst>
                <a:outerShdw blurRad="12700" dist="25400" dir="2700000" rotWithShape="0">
                  <a:srgbClr val="DDDDDD"/>
                </a:outerShdw>
              </a:effectLst>
              <a:latin typeface="Candara"/>
              <a:ea typeface="Candara"/>
              <a:cs typeface="Candara"/>
              <a:sym typeface="Candara"/>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4294967295"/>
          </p:nvPr>
        </p:nvSpPr>
        <p:spPr>
          <a:xfrm>
            <a:off x="250825" y="1412875"/>
            <a:ext cx="8642350" cy="5184775"/>
          </a:xfrm>
          <a:prstGeom prst="rect">
            <a:avLst/>
          </a:prstGeom>
        </p:spPr>
        <p:txBody>
          <a:bodyPr lIns="0" tIns="0" rIns="0" bIns="0">
            <a:normAutofit/>
          </a:bodyPr>
          <a:lstStyle/>
          <a:p>
            <a:pPr lvl="0"/>
            <a:endParaRPr/>
          </a:p>
        </p:txBody>
      </p:sp>
      <p:sp>
        <p:nvSpPr>
          <p:cNvPr id="152" name="Shape 152"/>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53" name="Table 153"/>
          <p:cNvGraphicFramePr/>
          <p:nvPr/>
        </p:nvGraphicFramePr>
        <p:xfrm>
          <a:off x="250825" y="1557337"/>
          <a:ext cx="8497887" cy="4290059"/>
        </p:xfrm>
        <a:graphic>
          <a:graphicData uri="http://schemas.openxmlformats.org/drawingml/2006/table">
            <a:tbl>
              <a:tblPr>
                <a:tableStyleId>{4C3C2611-4C71-4FC5-86AE-919BDF0F9419}</a:tableStyleId>
              </a:tblPr>
              <a:tblGrid>
                <a:gridCol w="2449512"/>
                <a:gridCol w="3311525"/>
                <a:gridCol w="2736850"/>
              </a:tblGrid>
              <a:tr h="438150">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796925">
                <a:tc>
                  <a:txBody>
                    <a:bodyPr/>
                    <a:lstStyle/>
                    <a:p>
                      <a:pPr lvl="0" algn="l">
                        <a:defRPr sz="1800" b="0" i="0"/>
                      </a:pPr>
                      <a:r>
                        <a:rPr sz="2000">
                          <a:latin typeface="+mj-lt"/>
                          <a:ea typeface="+mj-ea"/>
                          <a:cs typeface="+mj-cs"/>
                          <a:sym typeface="Avenir Roman"/>
                        </a:rPr>
                        <a:t>1. Documentation Tool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865187">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sz="2200">
                          <a:latin typeface="+mj-lt"/>
                          <a:ea typeface="+mj-ea"/>
                          <a:cs typeface="+mj-cs"/>
                          <a:sym typeface="Avenir Roman"/>
                        </a:rPr>
                        <a:t>1.3 Clinical Encounter Patient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Intelligent Referral Form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246187">
                <a:tc>
                  <a:txBody>
                    <a:bodyPr/>
                    <a:lstStyle/>
                    <a:p>
                      <a:pPr lvl="0" algn="l">
                        <a:defRPr sz="1800" b="0" i="0"/>
                      </a:pPr>
                      <a:r>
                        <a:rPr sz="2000">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sz="2200">
                          <a:latin typeface="+mj-lt"/>
                          <a:ea typeface="+mj-ea"/>
                          <a:cs typeface="+mj-cs"/>
                          <a:sym typeface="Avenir Roman"/>
                        </a:rPr>
                        <a:t>1.4 Departmental/multidisciplinary clinical documentation forms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Emergency department documentation</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r h="757237">
                <a:tc>
                  <a:txBody>
                    <a:bodyPr/>
                    <a:lstStyle/>
                    <a:p>
                      <a:pPr lvl="0" algn="l">
                        <a:defRPr sz="1800" b="0" i="0"/>
                      </a:pPr>
                      <a:r>
                        <a:rPr>
                          <a:latin typeface="+mj-lt"/>
                          <a:ea typeface="+mj-ea"/>
                          <a:cs typeface="+mj-cs"/>
                          <a:sym typeface="Avenir Roman"/>
                        </a:rPr>
                        <a: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sz="2200">
                          <a:latin typeface="+mj-lt"/>
                          <a:ea typeface="+mj-ea"/>
                          <a:cs typeface="+mj-cs"/>
                          <a:sym typeface="Avenir Roman"/>
                        </a:rPr>
                        <a:t>1.5 Data Flowsheets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Immunization flowsheet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bl>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4294967295"/>
          </p:nvPr>
        </p:nvSpPr>
        <p:spPr>
          <a:xfrm>
            <a:off x="250825" y="1700211"/>
            <a:ext cx="8642350" cy="4897439"/>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2) Relevant Data Presentation </a:t>
            </a:r>
          </a:p>
          <a:p>
            <a:pPr marL="0" lvl="0" indent="0">
              <a:defRPr sz="1800">
                <a:solidFill>
                  <a:srgbClr val="000000"/>
                </a:solidFill>
              </a:defRPr>
            </a:pPr>
            <a:r>
              <a:rPr sz="2400">
                <a:solidFill>
                  <a:srgbClr val="073E87"/>
                </a:solidFill>
              </a:rPr>
              <a:t>Display relevant data –including costs </a:t>
            </a:r>
          </a:p>
          <a:p>
            <a:pPr marL="0" lvl="0" indent="0">
              <a:defRPr sz="1800">
                <a:solidFill>
                  <a:srgbClr val="000000"/>
                </a:solidFill>
              </a:defRPr>
            </a:pPr>
            <a:r>
              <a:rPr sz="2400">
                <a:solidFill>
                  <a:srgbClr val="073E87"/>
                </a:solidFill>
              </a:rPr>
              <a:t>Pertinent Data are displayed</a:t>
            </a:r>
          </a:p>
          <a:p>
            <a:pPr marL="0" lvl="0" indent="0">
              <a:defRPr sz="1800">
                <a:solidFill>
                  <a:srgbClr val="000000"/>
                </a:solidFill>
              </a:defRPr>
            </a:pPr>
            <a:r>
              <a:rPr sz="2400">
                <a:solidFill>
                  <a:srgbClr val="073E87"/>
                </a:solidFill>
              </a:rPr>
              <a:t>Complex Data – to show overall picture </a:t>
            </a:r>
          </a:p>
          <a:p>
            <a:pPr marL="0" lvl="0" indent="0">
              <a:defRPr sz="1800">
                <a:solidFill>
                  <a:srgbClr val="000000"/>
                </a:solidFill>
              </a:defRPr>
            </a:pPr>
            <a:r>
              <a:rPr sz="2400">
                <a:solidFill>
                  <a:srgbClr val="073E87"/>
                </a:solidFill>
              </a:rPr>
              <a:t>To highlight needed ACTIONS </a:t>
            </a:r>
          </a:p>
        </p:txBody>
      </p:sp>
      <p:sp>
        <p:nvSpPr>
          <p:cNvPr id="156" name="Shape 156"/>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59" name="Shape 159"/>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60" name="Table 160"/>
          <p:cNvGraphicFramePr/>
          <p:nvPr/>
        </p:nvGraphicFramePr>
        <p:xfrm>
          <a:off x="468312" y="1484312"/>
          <a:ext cx="8496299" cy="4356099"/>
        </p:xfrm>
        <a:graphic>
          <a:graphicData uri="http://schemas.openxmlformats.org/drawingml/2006/table">
            <a:tbl>
              <a:tblPr>
                <a:tableStyleId>{4C3C2611-4C71-4FC5-86AE-919BDF0F9419}</a:tableStyleId>
              </a:tblPr>
              <a:tblGrid>
                <a:gridCol w="2303462"/>
                <a:gridCol w="3360737"/>
                <a:gridCol w="2832100"/>
              </a:tblGrid>
              <a:tr h="58896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96975">
                <a:tc>
                  <a:txBody>
                    <a:bodyPr/>
                    <a:lstStyle/>
                    <a:p>
                      <a:pPr lvl="0" algn="l">
                        <a:defRPr sz="1800" b="0" i="0"/>
                      </a:pPr>
                      <a:r>
                        <a:rPr>
                          <a:latin typeface="+mj-lt"/>
                          <a:ea typeface="+mj-ea"/>
                          <a:cs typeface="+mj-cs"/>
                          <a:sym typeface="Avenir Roman"/>
                        </a:rPr>
                        <a:t>2. Relevant Data Presentation</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1554162">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2.1 Relevant data for ordering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Display of relevant lab tests when ordering a medication</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0160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2.2 Choice list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Suggest dose choice lists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63" name="Shape 16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64" name="Table 164"/>
          <p:cNvGraphicFramePr/>
          <p:nvPr/>
        </p:nvGraphicFramePr>
        <p:xfrm>
          <a:off x="323850" y="1557337"/>
          <a:ext cx="8496299" cy="4195761"/>
        </p:xfrm>
        <a:graphic>
          <a:graphicData uri="http://schemas.openxmlformats.org/drawingml/2006/table">
            <a:tbl>
              <a:tblPr>
                <a:tableStyleId>{4C3C2611-4C71-4FC5-86AE-919BDF0F9419}</a:tableStyleId>
              </a:tblPr>
              <a:tblGrid>
                <a:gridCol w="2303462"/>
                <a:gridCol w="3360737"/>
                <a:gridCol w="2832100"/>
              </a:tblGrid>
              <a:tr h="403225">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823912">
                <a:tc>
                  <a:txBody>
                    <a:bodyPr/>
                    <a:lstStyle/>
                    <a:p>
                      <a:pPr lvl="0" algn="l">
                        <a:defRPr sz="1800" b="0" i="0"/>
                      </a:pPr>
                      <a:r>
                        <a:rPr>
                          <a:latin typeface="+mj-lt"/>
                          <a:ea typeface="+mj-ea"/>
                          <a:cs typeface="+mj-cs"/>
                          <a:sym typeface="Avenir Roman"/>
                        </a:rPr>
                        <a:t>2. Relevant Data Presentation</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822325">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2.3 Practice status display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ED tracking display</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189037">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 2.4 Retrospective/aggregate reporting/filtering</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Physician “report cards”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r h="957262">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2.5 Environment parameter report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Recent  antibiotic sensitivities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4294967295"/>
          </p:nvPr>
        </p:nvSpPr>
        <p:spPr>
          <a:xfrm>
            <a:off x="250825" y="1700211"/>
            <a:ext cx="8642350" cy="4897439"/>
          </a:xfrm>
          <a:prstGeom prst="rect">
            <a:avLst/>
          </a:prstGeom>
        </p:spPr>
        <p:txBody>
          <a:bodyPr lIns="0" tIns="0" rIns="0" bIns="0">
            <a:normAutofit/>
          </a:bodyPr>
          <a:lstStyle/>
          <a:p>
            <a:pPr marL="0" lvl="0" indent="0">
              <a:buSzTx/>
              <a:buNone/>
              <a:defRPr sz="1800">
                <a:solidFill>
                  <a:srgbClr val="000000"/>
                </a:solidFill>
              </a:defRPr>
            </a:pPr>
            <a:endParaRPr/>
          </a:p>
          <a:p>
            <a:pPr marL="0" lvl="0" indent="0">
              <a:buSzTx/>
              <a:buNone/>
              <a:defRPr sz="1800">
                <a:solidFill>
                  <a:srgbClr val="000000"/>
                </a:solidFill>
              </a:defRPr>
            </a:pPr>
            <a:r>
              <a:rPr sz="2400">
                <a:solidFill>
                  <a:srgbClr val="073E87"/>
                </a:solidFill>
              </a:rPr>
              <a:t>3) Order Creation Facilitators</a:t>
            </a:r>
          </a:p>
          <a:p>
            <a:pPr marL="0" lvl="0" indent="0">
              <a:defRPr sz="1800">
                <a:solidFill>
                  <a:srgbClr val="000000"/>
                </a:solidFill>
              </a:defRPr>
            </a:pPr>
            <a:r>
              <a:rPr sz="2400">
                <a:solidFill>
                  <a:srgbClr val="073E87"/>
                </a:solidFill>
              </a:rPr>
              <a:t>Adherence to Standards (Guidelines)</a:t>
            </a:r>
          </a:p>
          <a:p>
            <a:pPr marL="0" lvl="0" indent="0">
              <a:defRPr sz="1800">
                <a:solidFill>
                  <a:srgbClr val="000000"/>
                </a:solidFill>
              </a:defRPr>
            </a:pPr>
            <a:r>
              <a:rPr sz="2400">
                <a:solidFill>
                  <a:srgbClr val="073E87"/>
                </a:solidFill>
              </a:rPr>
              <a:t>Making the right things EASIEST TO DO </a:t>
            </a:r>
          </a:p>
          <a:p>
            <a:pPr marL="0" lvl="0" indent="0">
              <a:buSzTx/>
              <a:buNone/>
              <a:defRPr sz="1800">
                <a:solidFill>
                  <a:srgbClr val="000000"/>
                </a:solidFill>
              </a:defRPr>
            </a:pPr>
            <a:endParaRPr sz="2400">
              <a:solidFill>
                <a:srgbClr val="073E87"/>
              </a:solidFill>
            </a:endParaRPr>
          </a:p>
          <a:p>
            <a:pPr marL="0" lvl="0" indent="0">
              <a:buSzTx/>
              <a:buNone/>
              <a:defRPr sz="1800">
                <a:solidFill>
                  <a:srgbClr val="000000"/>
                </a:solidFill>
              </a:defRPr>
            </a:pPr>
            <a:endParaRPr sz="2400">
              <a:solidFill>
                <a:srgbClr val="073E87"/>
              </a:solidFill>
            </a:endParaRPr>
          </a:p>
          <a:p>
            <a:pPr marL="0" lvl="0" indent="0">
              <a:buSzTx/>
              <a:buNone/>
              <a:defRPr sz="1800">
                <a:solidFill>
                  <a:srgbClr val="000000"/>
                </a:solidFill>
              </a:defRPr>
            </a:pPr>
            <a:r>
              <a:rPr sz="2400">
                <a:solidFill>
                  <a:srgbClr val="073E87"/>
                </a:solidFill>
              </a:rPr>
              <a:t>4) Protocol and Pathway Support</a:t>
            </a:r>
          </a:p>
          <a:p>
            <a:pPr marL="0" lvl="0" indent="0">
              <a:defRPr sz="1800">
                <a:solidFill>
                  <a:srgbClr val="000000"/>
                </a:solidFill>
              </a:defRPr>
            </a:pPr>
            <a:r>
              <a:rPr sz="2400">
                <a:solidFill>
                  <a:srgbClr val="073E87"/>
                </a:solidFill>
              </a:rPr>
              <a:t>Provide support for multi-step care plan , protocol and pathway  </a:t>
            </a:r>
          </a:p>
        </p:txBody>
      </p:sp>
      <p:sp>
        <p:nvSpPr>
          <p:cNvPr id="167" name="Shape 167"/>
          <p:cNvSpPr>
            <a:spLocks noGrp="1"/>
          </p:cNvSpPr>
          <p:nvPr>
            <p:ph type="title" idx="4294967295"/>
          </p:nvPr>
        </p:nvSpPr>
        <p:spPr>
          <a:xfrm>
            <a:off x="457200" y="3762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70" name="Shape 170"/>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71" name="Table 171"/>
          <p:cNvGraphicFramePr/>
          <p:nvPr/>
        </p:nvGraphicFramePr>
        <p:xfrm>
          <a:off x="250825" y="2420936"/>
          <a:ext cx="8497887" cy="4027487"/>
        </p:xfrm>
        <a:graphic>
          <a:graphicData uri="http://schemas.openxmlformats.org/drawingml/2006/table">
            <a:tbl>
              <a:tblPr>
                <a:tableStyleId>{4C3C2611-4C71-4FC5-86AE-919BDF0F9419}</a:tableStyleId>
              </a:tblPr>
              <a:tblGrid>
                <a:gridCol w="1800225"/>
                <a:gridCol w="3865562"/>
                <a:gridCol w="2832100"/>
              </a:tblGrid>
              <a:tr h="40481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87450">
                <a:tc>
                  <a:txBody>
                    <a:bodyPr/>
                    <a:lstStyle/>
                    <a:p>
                      <a:pPr lvl="0" algn="l">
                        <a:defRPr sz="1800" b="0" i="0"/>
                      </a:pPr>
                      <a:r>
                        <a:rPr>
                          <a:latin typeface="+mj-lt"/>
                          <a:ea typeface="+mj-ea"/>
                          <a:cs typeface="+mj-cs"/>
                          <a:sym typeface="Avenir Roman"/>
                        </a:rPr>
                        <a:t>3. Order Creation Facilitators</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9144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3.1 Single-order completers-consequent orders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Prompt Order</a:t>
                      </a:r>
                    </a:p>
                    <a:p>
                      <a:pPr lvl="0" algn="l">
                        <a:defRPr sz="1800" b="0" i="0"/>
                      </a:pPr>
                      <a:r>
                        <a:rPr>
                          <a:latin typeface="+mj-lt"/>
                          <a:ea typeface="+mj-ea"/>
                          <a:cs typeface="+mj-cs"/>
                          <a:sym typeface="Avenir Roman"/>
                        </a:rPr>
                        <a:t>Consequent Order Suggestions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6985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3.2 Order sets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General Order Set </a:t>
                      </a:r>
                    </a:p>
                    <a:p>
                      <a:pPr lvl="0" algn="l">
                        <a:defRPr sz="1800" b="0" i="0"/>
                      </a:pPr>
                      <a:r>
                        <a:rPr>
                          <a:latin typeface="+mj-lt"/>
                          <a:ea typeface="+mj-ea"/>
                          <a:cs typeface="+mj-cs"/>
                          <a:sym typeface="Avenir Roman"/>
                        </a:rPr>
                        <a:t>Post Op Order Set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r h="822325">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3.3 Tools for complex ordering</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Guided Dose</a:t>
                      </a:r>
                    </a:p>
                    <a:p>
                      <a:pPr lvl="0" algn="l">
                        <a:defRPr sz="1800" b="0" i="0"/>
                      </a:pPr>
                      <a:r>
                        <a:rPr>
                          <a:latin typeface="+mj-lt"/>
                          <a:ea typeface="+mj-ea"/>
                          <a:cs typeface="+mj-cs"/>
                          <a:sym typeface="Avenir Roman"/>
                        </a:rPr>
                        <a:t>Active Guidelines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74" name="Shape 174"/>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75" name="Table 175"/>
          <p:cNvGraphicFramePr/>
          <p:nvPr>
            <p:extLst>
              <p:ext uri="{D42A27DB-BD31-4B8C-83A1-F6EECF244321}">
                <p14:modId xmlns:p14="http://schemas.microsoft.com/office/powerpoint/2010/main" val="1784257060"/>
              </p:ext>
            </p:extLst>
          </p:nvPr>
        </p:nvGraphicFramePr>
        <p:xfrm>
          <a:off x="250825" y="2060575"/>
          <a:ext cx="8497887" cy="4419598"/>
        </p:xfrm>
        <a:graphic>
          <a:graphicData uri="http://schemas.openxmlformats.org/drawingml/2006/table">
            <a:tbl>
              <a:tblPr>
                <a:tableStyleId>{4C3C2611-4C71-4FC5-86AE-919BDF0F9419}</a:tableStyleId>
              </a:tblPr>
              <a:tblGrid>
                <a:gridCol w="2449512"/>
                <a:gridCol w="3216275"/>
                <a:gridCol w="2832100"/>
              </a:tblGrid>
              <a:tr h="487362">
                <a:tc>
                  <a:txBody>
                    <a:bodyPr/>
                    <a:lstStyle/>
                    <a:p>
                      <a:pPr lvl="0" algn="l">
                        <a:defRPr sz="1800" b="0" i="0"/>
                      </a:pPr>
                      <a:r>
                        <a:rPr dirty="0">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554162">
                <a:tc>
                  <a:txBody>
                    <a:bodyPr/>
                    <a:lstStyle/>
                    <a:p>
                      <a:pPr lvl="0" algn="l">
                        <a:defRPr sz="1800" b="0" i="0"/>
                      </a:pPr>
                      <a:r>
                        <a:rPr>
                          <a:latin typeface="+mj-lt"/>
                          <a:ea typeface="+mj-ea"/>
                          <a:cs typeface="+mj-cs"/>
                          <a:sym typeface="Avenir Roman"/>
                        </a:rPr>
                        <a:t>4.  Time-based checking &amp;</a:t>
                      </a:r>
                    </a:p>
                    <a:p>
                      <a:pPr lvl="0" algn="l">
                        <a:defRPr sz="1800" b="0" i="0"/>
                      </a:pPr>
                      <a:r>
                        <a:rPr>
                          <a:latin typeface="+mj-lt"/>
                          <a:ea typeface="+mj-ea"/>
                          <a:cs typeface="+mj-cs"/>
                          <a:sym typeface="Avenir Roman"/>
                        </a:rPr>
                        <a:t>protocol/pathway support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1189037">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4.1 Stepwise processing of multi-step protocol</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Tools for Monitoring and supporting patient clinical pathway</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1189037">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4.2 Support for managing clinical problems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dirty="0">
                          <a:latin typeface="+mj-lt"/>
                          <a:ea typeface="+mj-ea"/>
                          <a:cs typeface="+mj-cs"/>
                          <a:sym typeface="Avenir Roman"/>
                        </a:rPr>
                        <a:t>Computer assistant </a:t>
                      </a:r>
                      <a:r>
                        <a:rPr dirty="0" smtClean="0">
                          <a:latin typeface="+mj-lt"/>
                          <a:ea typeface="+mj-ea"/>
                          <a:cs typeface="+mj-cs"/>
                          <a:sym typeface="Avenir Roman"/>
                        </a:rPr>
                        <a:t>management</a:t>
                      </a:r>
                      <a:endParaRPr dirty="0">
                        <a:latin typeface="+mj-lt"/>
                        <a:ea typeface="+mj-ea"/>
                        <a:cs typeface="+mj-cs"/>
                        <a:sym typeface="Avenir Roman"/>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body" idx="4294967295"/>
          </p:nvPr>
        </p:nvSpPr>
        <p:spPr>
          <a:xfrm>
            <a:off x="250825" y="1557336"/>
            <a:ext cx="8642350" cy="4895853"/>
          </a:xfrm>
          <a:prstGeom prst="rect">
            <a:avLst/>
          </a:prstGeom>
        </p:spPr>
        <p:txBody>
          <a:bodyPr lIns="0" tIns="0" rIns="0" bIns="0">
            <a:normAutofit/>
          </a:bodyPr>
          <a:lstStyle/>
          <a:p>
            <a:pPr marL="0" lvl="0" indent="0">
              <a:buSzTx/>
              <a:buNone/>
              <a:defRPr sz="1800">
                <a:solidFill>
                  <a:srgbClr val="000000"/>
                </a:solidFill>
              </a:defRPr>
            </a:pPr>
            <a:r>
              <a:rPr sz="2400">
                <a:solidFill>
                  <a:srgbClr val="073E87"/>
                </a:solidFill>
              </a:rPr>
              <a:t>5) Reference Information &amp; Guidance </a:t>
            </a:r>
          </a:p>
          <a:p>
            <a:pPr marL="0" lvl="0" indent="0">
              <a:buFontTx/>
              <a:buChar char="•"/>
              <a:defRPr sz="1800">
                <a:solidFill>
                  <a:srgbClr val="000000"/>
                </a:solidFill>
              </a:defRPr>
            </a:pPr>
            <a:r>
              <a:rPr sz="2400">
                <a:solidFill>
                  <a:srgbClr val="073E87"/>
                </a:solidFill>
              </a:rPr>
              <a:t>Address recognized needs from physicians &amp; patients </a:t>
            </a:r>
          </a:p>
          <a:p>
            <a:pPr marL="0" lvl="0" indent="0">
              <a:buFontTx/>
              <a:buChar char="•"/>
              <a:defRPr sz="1800">
                <a:solidFill>
                  <a:srgbClr val="000000"/>
                </a:solidFill>
              </a:defRPr>
            </a:pPr>
            <a:r>
              <a:rPr sz="2400">
                <a:solidFill>
                  <a:srgbClr val="073E87"/>
                </a:solidFill>
              </a:rPr>
              <a:t>“Infobuttons” – linked to references/standards </a:t>
            </a:r>
          </a:p>
          <a:p>
            <a:pPr marL="0" lvl="0" indent="0">
              <a:buSzTx/>
              <a:buNone/>
              <a:defRPr sz="1800">
                <a:solidFill>
                  <a:srgbClr val="000000"/>
                </a:solidFill>
              </a:defRPr>
            </a:pPr>
            <a:endParaRPr sz="2400">
              <a:solidFill>
                <a:srgbClr val="073E87"/>
              </a:solidFill>
            </a:endParaRPr>
          </a:p>
          <a:p>
            <a:pPr marL="0" lvl="0" indent="0">
              <a:buSzTx/>
              <a:buNone/>
              <a:defRPr sz="1800">
                <a:solidFill>
                  <a:srgbClr val="000000"/>
                </a:solidFill>
              </a:defRPr>
            </a:pPr>
            <a:r>
              <a:rPr sz="2400">
                <a:solidFill>
                  <a:srgbClr val="073E87"/>
                </a:solidFill>
              </a:rPr>
              <a:t>6)Reactive Alerts and Reminders</a:t>
            </a:r>
          </a:p>
          <a:p>
            <a:pPr marL="0" lvl="0" indent="0">
              <a:defRPr sz="1800">
                <a:solidFill>
                  <a:srgbClr val="000000"/>
                </a:solidFill>
              </a:defRPr>
            </a:pPr>
            <a:r>
              <a:rPr sz="2400">
                <a:solidFill>
                  <a:srgbClr val="073E87"/>
                </a:solidFill>
              </a:rPr>
              <a:t>Data entry level </a:t>
            </a:r>
          </a:p>
          <a:p>
            <a:pPr marL="0" lvl="0" indent="0">
              <a:defRPr sz="1800">
                <a:solidFill>
                  <a:srgbClr val="000000"/>
                </a:solidFill>
              </a:defRPr>
            </a:pPr>
            <a:r>
              <a:rPr sz="2400">
                <a:solidFill>
                  <a:srgbClr val="073E87"/>
                </a:solidFill>
              </a:rPr>
              <a:t>Immediate notification for errors and hazards</a:t>
            </a:r>
          </a:p>
          <a:p>
            <a:pPr marL="0" lvl="0" indent="0">
              <a:defRPr sz="1800">
                <a:solidFill>
                  <a:srgbClr val="000000"/>
                </a:solidFill>
              </a:defRPr>
            </a:pPr>
            <a:r>
              <a:rPr sz="2400">
                <a:solidFill>
                  <a:srgbClr val="073E87"/>
                </a:solidFill>
              </a:rPr>
              <a:t>Lack of an order- reminder </a:t>
            </a:r>
          </a:p>
          <a:p>
            <a:pPr marL="0" lvl="0" indent="0">
              <a:defRPr sz="1800">
                <a:solidFill>
                  <a:srgbClr val="000000"/>
                </a:solidFill>
              </a:defRPr>
            </a:pPr>
            <a:r>
              <a:rPr sz="2400">
                <a:solidFill>
                  <a:srgbClr val="073E87"/>
                </a:solidFill>
              </a:rPr>
              <a:t>Contradictions to a procedure</a:t>
            </a:r>
          </a:p>
        </p:txBody>
      </p:sp>
      <p:sp>
        <p:nvSpPr>
          <p:cNvPr id="178" name="Shape 178"/>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[2]</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81" name="Shape 181"/>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82" name="Table 182"/>
          <p:cNvGraphicFramePr/>
          <p:nvPr/>
        </p:nvGraphicFramePr>
        <p:xfrm>
          <a:off x="250825" y="2708275"/>
          <a:ext cx="8497886" cy="3205161"/>
        </p:xfrm>
        <a:graphic>
          <a:graphicData uri="http://schemas.openxmlformats.org/drawingml/2006/table">
            <a:tbl>
              <a:tblPr>
                <a:tableStyleId>{4C3C2611-4C71-4FC5-86AE-919BDF0F9419}</a:tableStyleId>
              </a:tblPr>
              <a:tblGrid>
                <a:gridCol w="2017711"/>
                <a:gridCol w="3648075"/>
                <a:gridCol w="2832100"/>
              </a:tblGrid>
              <a:tr h="40481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89037">
                <a:tc>
                  <a:txBody>
                    <a:bodyPr/>
                    <a:lstStyle/>
                    <a:p>
                      <a:pPr lvl="0" algn="l">
                        <a:defRPr sz="1800" b="0" i="0"/>
                      </a:pPr>
                      <a:r>
                        <a:rPr>
                          <a:latin typeface="+mj-lt"/>
                          <a:ea typeface="+mj-ea"/>
                          <a:cs typeface="+mj-cs"/>
                          <a:sym typeface="Avenir Roman"/>
                        </a:rPr>
                        <a:t>5. Reference Information and guidance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696912">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 5.1 Context-insensitive</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General Link from EMR to a reference program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9144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5.2 Context-sensitive </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r>
                        <a:rPr>
                          <a:latin typeface="+mj-lt"/>
                          <a:ea typeface="+mj-ea"/>
                          <a:cs typeface="+mj-cs"/>
                          <a:sym typeface="Avenir Roman"/>
                        </a:rPr>
                        <a:t>Direct link to a specific reference program</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body" idx="4294967295"/>
          </p:nvPr>
        </p:nvSpPr>
        <p:spPr>
          <a:xfrm>
            <a:off x="250825" y="1700211"/>
            <a:ext cx="8642350" cy="4897439"/>
          </a:xfrm>
          <a:prstGeom prst="rect">
            <a:avLst/>
          </a:prstGeom>
        </p:spPr>
        <p:txBody>
          <a:bodyPr lIns="0" tIns="0" rIns="0" bIns="0">
            <a:normAutofit/>
          </a:bodyPr>
          <a:lstStyle/>
          <a:p>
            <a:pPr lvl="0"/>
            <a:endParaRPr/>
          </a:p>
        </p:txBody>
      </p:sp>
      <p:sp>
        <p:nvSpPr>
          <p:cNvPr id="185" name="Shape 185"/>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Types of CDSS [1] </a:t>
            </a:r>
          </a:p>
        </p:txBody>
      </p:sp>
      <p:graphicFrame>
        <p:nvGraphicFramePr>
          <p:cNvPr id="186" name="Table 186"/>
          <p:cNvGraphicFramePr/>
          <p:nvPr/>
        </p:nvGraphicFramePr>
        <p:xfrm>
          <a:off x="179387" y="2636836"/>
          <a:ext cx="8496300" cy="3205162"/>
        </p:xfrm>
        <a:graphic>
          <a:graphicData uri="http://schemas.openxmlformats.org/drawingml/2006/table">
            <a:tbl>
              <a:tblPr>
                <a:tableStyleId>{4C3C2611-4C71-4FC5-86AE-919BDF0F9419}</a:tableStyleId>
              </a:tblPr>
              <a:tblGrid>
                <a:gridCol w="2016125"/>
                <a:gridCol w="3648075"/>
                <a:gridCol w="2832100"/>
              </a:tblGrid>
              <a:tr h="404812">
                <a:tc>
                  <a:txBody>
                    <a:bodyPr/>
                    <a:lstStyle/>
                    <a:p>
                      <a:pPr lvl="0" algn="l">
                        <a:defRPr sz="1800" b="0" i="0"/>
                      </a:pPr>
                      <a:r>
                        <a:rPr>
                          <a:solidFill>
                            <a:srgbClr val="FFFFFF"/>
                          </a:solidFill>
                          <a:latin typeface="+mj-lt"/>
                          <a:ea typeface="+mj-ea"/>
                          <a:cs typeface="+mj-cs"/>
                          <a:sym typeface="Avenir Roman"/>
                        </a:rPr>
                        <a:t>Types </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Sub-types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c>
                  <a:txBody>
                    <a:bodyPr/>
                    <a:lstStyle/>
                    <a:p>
                      <a:pPr lvl="0" algn="l">
                        <a:defRPr sz="1800" b="0" i="0"/>
                      </a:pPr>
                      <a:r>
                        <a:rPr>
                          <a:solidFill>
                            <a:srgbClr val="FFFFFF"/>
                          </a:solidFill>
                          <a:latin typeface="+mj-lt"/>
                          <a:ea typeface="+mj-ea"/>
                          <a:cs typeface="+mj-cs"/>
                          <a:sym typeface="Avenir Roman"/>
                        </a:rPr>
                        <a:t>Examples</a:t>
                      </a:r>
                    </a:p>
                  </a:txBody>
                  <a:tcPr marL="45720" marR="45720"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31B6FD"/>
                    </a:solidFill>
                  </a:tcPr>
                </a:tc>
              </a:tr>
              <a:tr h="1187450">
                <a:tc>
                  <a:txBody>
                    <a:bodyPr/>
                    <a:lstStyle/>
                    <a:p>
                      <a:pPr lvl="0" algn="l">
                        <a:defRPr sz="1800" b="0" i="0"/>
                      </a:pPr>
                      <a:r>
                        <a:rPr>
                          <a:latin typeface="+mj-lt"/>
                          <a:ea typeface="+mj-ea"/>
                          <a:cs typeface="+mj-cs"/>
                          <a:sym typeface="Avenir Roman"/>
                        </a:rPr>
                        <a:t>6. Reactive Alerts &amp; Reminders </a:t>
                      </a: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DE5FE"/>
                    </a:solidFill>
                  </a:tcPr>
                </a:tc>
              </a:tr>
              <a:tr h="9144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Alerts to prevent potential errors</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c>
                  <a:txBody>
                    <a:bodyPr/>
                    <a:lstStyle/>
                    <a:p>
                      <a:pPr lvl="0" algn="l">
                        <a:defRPr sz="1800" b="0" i="0"/>
                      </a:pPr>
                      <a:r>
                        <a:rPr>
                          <a:latin typeface="+mj-lt"/>
                          <a:ea typeface="+mj-ea"/>
                          <a:cs typeface="+mj-cs"/>
                          <a:sym typeface="Avenir Roman"/>
                        </a:rPr>
                        <a:t>Drug Allergy Alerts</a:t>
                      </a:r>
                    </a:p>
                    <a:p>
                      <a:pPr lvl="0" algn="l">
                        <a:defRPr sz="1800" b="0" i="0"/>
                      </a:pPr>
                      <a:r>
                        <a:rPr>
                          <a:latin typeface="+mj-lt"/>
                          <a:ea typeface="+mj-ea"/>
                          <a:cs typeface="+mj-cs"/>
                          <a:sym typeface="Avenir Roman"/>
                        </a:rPr>
                        <a:t>Drug Interaction aler</a:t>
                      </a:r>
                    </a:p>
                    <a:p>
                      <a:pPr lvl="0" algn="l">
                        <a:defRPr sz="1800" b="0" i="0"/>
                      </a:pPr>
                      <a:r>
                        <a:rPr>
                          <a:latin typeface="+mj-lt"/>
                          <a:ea typeface="+mj-ea"/>
                          <a:cs typeface="+mj-cs"/>
                          <a:sym typeface="Avenir Roman"/>
                        </a:rPr>
                        <a:t>Under/Overdose Alert</a:t>
                      </a: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8F3FF"/>
                    </a:solidFill>
                  </a:tcPr>
                </a:tc>
              </a:tr>
              <a:tr h="698500">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c>
                  <a:txBody>
                    <a:bodyPr/>
                    <a:lstStyle/>
                    <a:p>
                      <a:pPr lvl="0" algn="l">
                        <a:defRPr sz="1800" b="0" i="0"/>
                      </a:pPr>
                      <a:endParaRPr/>
                    </a:p>
                  </a:txBody>
                  <a:tcPr marL="45720" marR="4572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DE5FE"/>
                    </a:solidFill>
                  </a:tcPr>
                </a:tc>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2057400" y="882649"/>
            <a:ext cx="6553200" cy="332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900"/>
              </a:spcBef>
              <a:defRPr sz="1600" b="1">
                <a:latin typeface="Candara"/>
                <a:ea typeface="Candara"/>
                <a:cs typeface="Candara"/>
                <a:sym typeface="Candara"/>
              </a:defRPr>
            </a:lvl1pPr>
          </a:lstStyle>
          <a:p>
            <a:pPr lvl="0">
              <a:defRPr sz="1800" b="0"/>
            </a:pPr>
            <a:r>
              <a:rPr sz="1600" b="1"/>
              <a:t>Systems for Decision Support</a:t>
            </a:r>
          </a:p>
        </p:txBody>
      </p:sp>
      <p:sp>
        <p:nvSpPr>
          <p:cNvPr id="84" name="Shape 84"/>
          <p:cNvSpPr/>
          <p:nvPr/>
        </p:nvSpPr>
        <p:spPr>
          <a:xfrm>
            <a:off x="495300" y="1600200"/>
            <a:ext cx="8153400" cy="3378200"/>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marL="829733" lvl="0" indent="-829733">
              <a:spcBef>
                <a:spcPts val="600"/>
              </a:spcBef>
              <a:buSzPct val="100000"/>
              <a:buChar char="•"/>
              <a:defRPr sz="1800"/>
            </a:pPr>
            <a:r>
              <a:rPr sz="2800" b="1" dirty="0">
                <a:latin typeface="Candara"/>
                <a:ea typeface="Candara"/>
                <a:cs typeface="Candara"/>
                <a:sym typeface="Candara"/>
              </a:rPr>
              <a:t>What have you learned so far? </a:t>
            </a:r>
            <a:endParaRPr b="1" dirty="0">
              <a:latin typeface="Candara"/>
              <a:ea typeface="Candara"/>
              <a:cs typeface="Candara"/>
              <a:sym typeface="Candara"/>
            </a:endParaRPr>
          </a:p>
          <a:p>
            <a:pPr marL="800100" lvl="1" indent="-342900">
              <a:spcBef>
                <a:spcPts val="600"/>
              </a:spcBef>
              <a:buSzPct val="100000"/>
              <a:buChar char="•"/>
              <a:defRPr sz="1800"/>
            </a:pPr>
            <a:r>
              <a:rPr b="1" dirty="0">
                <a:latin typeface="Candara"/>
                <a:ea typeface="Candara"/>
                <a:cs typeface="Candara"/>
                <a:sym typeface="Candara"/>
              </a:rPr>
              <a:t>Electronic Health Record </a:t>
            </a:r>
          </a:p>
          <a:p>
            <a:pPr marL="800100" lvl="1" indent="-342900">
              <a:spcBef>
                <a:spcPts val="600"/>
              </a:spcBef>
              <a:buSzPct val="100000"/>
              <a:buChar char="•"/>
              <a:defRPr sz="1800"/>
            </a:pPr>
            <a:r>
              <a:rPr b="1" dirty="0">
                <a:latin typeface="Candara"/>
                <a:ea typeface="Candara"/>
                <a:cs typeface="Candara"/>
                <a:sym typeface="Candara"/>
              </a:rPr>
              <a:t>Medical Error and how to overcome ME </a:t>
            </a:r>
            <a:endParaRPr dirty="0">
              <a:latin typeface="Candara"/>
              <a:ea typeface="Candara"/>
              <a:cs typeface="Candara"/>
              <a:sym typeface="Candara"/>
            </a:endParaRPr>
          </a:p>
          <a:p>
            <a:pPr lvl="1" indent="457200">
              <a:spcBef>
                <a:spcPts val="600"/>
              </a:spcBef>
              <a:defRPr sz="1800"/>
            </a:pPr>
            <a:endParaRPr b="1" dirty="0">
              <a:latin typeface="Candara"/>
              <a:ea typeface="Candara"/>
              <a:cs typeface="Candara"/>
              <a:sym typeface="Candara"/>
            </a:endParaRPr>
          </a:p>
          <a:p>
            <a:pPr lvl="1" indent="457200">
              <a:spcBef>
                <a:spcPts val="600"/>
              </a:spcBef>
              <a:defRPr sz="1800"/>
            </a:pPr>
            <a:endParaRPr b="1" dirty="0">
              <a:latin typeface="Candara"/>
              <a:ea typeface="Candara"/>
              <a:cs typeface="Candara"/>
              <a:sym typeface="Candara"/>
            </a:endParaRPr>
          </a:p>
          <a:p>
            <a:pPr lvl="1" indent="457200">
              <a:spcBef>
                <a:spcPts val="600"/>
              </a:spcBef>
              <a:defRPr sz="1800"/>
            </a:pPr>
            <a:r>
              <a:rPr sz="2800" b="1" dirty="0">
                <a:latin typeface="Candara"/>
                <a:ea typeface="Candara"/>
                <a:cs typeface="Candara"/>
                <a:sym typeface="Candara"/>
              </a:rPr>
              <a:t>Functions of Health Information Technology:</a:t>
            </a:r>
          </a:p>
          <a:p>
            <a:pPr marL="800100" lvl="1" indent="-342900">
              <a:spcBef>
                <a:spcPts val="600"/>
              </a:spcBef>
              <a:buSzPct val="100000"/>
              <a:buFont typeface="Arial"/>
              <a:buChar char="•"/>
              <a:defRPr sz="1800"/>
            </a:pPr>
            <a:r>
              <a:rPr b="1" dirty="0">
                <a:latin typeface="Candara"/>
                <a:ea typeface="Candara"/>
                <a:cs typeface="Candara"/>
                <a:sym typeface="Candara"/>
              </a:rPr>
              <a:t>	Improve Clinical Outcomes/  Enhance Patient Care </a:t>
            </a:r>
          </a:p>
          <a:p>
            <a:pPr marL="800100" lvl="1" indent="-342900">
              <a:spcBef>
                <a:spcPts val="600"/>
              </a:spcBef>
              <a:buSzPct val="100000"/>
              <a:buFont typeface="Arial"/>
              <a:buChar char="•"/>
              <a:defRPr sz="1800"/>
            </a:pPr>
            <a:r>
              <a:rPr b="1" dirty="0">
                <a:latin typeface="Candara"/>
                <a:ea typeface="Candara"/>
                <a:cs typeface="Candara"/>
                <a:sym typeface="Candara"/>
              </a:rPr>
              <a:t>   Efficiency and Effectiveness</a:t>
            </a:r>
          </a:p>
          <a:p>
            <a:pPr marL="800100" lvl="1" indent="-342900">
              <a:spcBef>
                <a:spcPts val="600"/>
              </a:spcBef>
              <a:buSzPct val="100000"/>
              <a:buFont typeface="Arial"/>
              <a:buChar char="•"/>
              <a:defRPr sz="1800"/>
            </a:pPr>
            <a:r>
              <a:rPr b="1" dirty="0">
                <a:latin typeface="Candara"/>
                <a:ea typeface="Candara"/>
                <a:cs typeface="Candara"/>
                <a:sym typeface="Candara"/>
              </a:rPr>
              <a:t>   To improve decision making </a:t>
            </a:r>
          </a:p>
        </p:txBody>
      </p:sp>
      <p:sp>
        <p:nvSpPr>
          <p:cNvPr id="85" name="Shape 85"/>
          <p:cNvSpPr/>
          <p:nvPr/>
        </p:nvSpPr>
        <p:spPr>
          <a:xfrm>
            <a:off x="1447800" y="150811"/>
            <a:ext cx="7696200" cy="6223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nchor="ctr">
            <a:spAutoFit/>
          </a:bodyPr>
          <a:lstStyle/>
          <a:p>
            <a:pPr lvl="0" algn="ctr">
              <a:defRPr sz="1800"/>
            </a:pPr>
            <a:r>
              <a:rPr sz="2000" b="1">
                <a:effectLst>
                  <a:outerShdw blurRad="12700" dist="25400" dir="2700000" rotWithShape="0">
                    <a:srgbClr val="DDDDDD"/>
                  </a:outerShdw>
                </a:effectLst>
                <a:latin typeface="Candara"/>
                <a:ea typeface="Candara"/>
                <a:cs typeface="Candara"/>
                <a:sym typeface="Candara"/>
              </a:rPr>
              <a:t>Management Information Systems</a:t>
            </a:r>
          </a:p>
          <a:p>
            <a:pPr lvl="0" algn="ctr">
              <a:defRPr sz="1800"/>
            </a:pPr>
            <a:r>
              <a:rPr sz="1600" b="1">
                <a:effectLst>
                  <a:outerShdw blurRad="12700" dist="25400" dir="2700000" rotWithShape="0">
                    <a:srgbClr val="DDDDDD"/>
                  </a:outerShdw>
                </a:effectLst>
                <a:latin typeface="Candara"/>
                <a:ea typeface="Candara"/>
                <a:cs typeface="Candara"/>
                <a:sym typeface="Candara"/>
              </a:rPr>
              <a:t>Chapter 12 Enhancing Decision Making</a:t>
            </a:r>
          </a:p>
        </p:txBody>
      </p:sp>
    </p:spTree>
    <p:extLst>
      <p:ext uri="{BB962C8B-B14F-4D97-AF65-F5344CB8AC3E}">
        <p14:creationId xmlns:p14="http://schemas.microsoft.com/office/powerpoint/2010/main" val="47020602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CDS</a:t>
            </a:r>
            <a:endParaRPr sz="3200" i="1"/>
          </a:p>
          <a:p>
            <a:pPr marL="0" lvl="2" indent="627062">
              <a:spcBef>
                <a:spcPts val="600"/>
              </a:spcBef>
              <a:buSzTx/>
              <a:buNone/>
              <a:defRPr sz="1800">
                <a:solidFill>
                  <a:srgbClr val="000000"/>
                </a:solidFill>
              </a:defRPr>
            </a:pPr>
            <a:r>
              <a:rPr sz="2800" i="1">
                <a:solidFill>
                  <a:srgbClr val="073E87"/>
                </a:solidFill>
              </a:rPr>
              <a:t> Provide clinicians or patients with</a:t>
            </a:r>
            <a:r>
              <a:rPr sz="2800" i="1" u="sng">
                <a:solidFill>
                  <a:srgbClr val="073E87"/>
                </a:solidFill>
              </a:rPr>
              <a:t> computer-generated </a:t>
            </a:r>
            <a:r>
              <a:rPr sz="2800" i="1">
                <a:solidFill>
                  <a:srgbClr val="073E87"/>
                </a:solidFill>
              </a:rPr>
              <a:t>clinical knowledge and patient-related information, </a:t>
            </a:r>
            <a:r>
              <a:rPr sz="2800" i="1" u="sng">
                <a:solidFill>
                  <a:srgbClr val="073E87"/>
                </a:solidFill>
              </a:rPr>
              <a:t>intelligently filtered</a:t>
            </a:r>
            <a:r>
              <a:rPr sz="2800" i="1">
                <a:solidFill>
                  <a:srgbClr val="073E87"/>
                </a:solidFill>
              </a:rPr>
              <a:t> or presented at appropriate times, to enhance patient care” </a:t>
            </a:r>
            <a:r>
              <a:rPr sz="2800">
                <a:solidFill>
                  <a:srgbClr val="073E87"/>
                </a:solidFill>
              </a:rPr>
              <a:t>[1]</a:t>
            </a:r>
          </a:p>
        </p:txBody>
      </p:sp>
      <p:sp>
        <p:nvSpPr>
          <p:cNvPr id="189" name="Shape 189"/>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Summary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body" idx="4294967295"/>
          </p:nvPr>
        </p:nvSpPr>
        <p:spPr>
          <a:xfrm>
            <a:off x="250825" y="1773236"/>
            <a:ext cx="8642350" cy="4824414"/>
          </a:xfrm>
          <a:prstGeom prst="rect">
            <a:avLst/>
          </a:prstGeom>
        </p:spPr>
        <p:txBody>
          <a:bodyPr lIns="0" tIns="0" rIns="0" bIns="0">
            <a:normAutofit/>
          </a:bodyPr>
          <a:lstStyle/>
          <a:p>
            <a:pPr marL="0" lvl="0" indent="0">
              <a:lnSpc>
                <a:spcPct val="70000"/>
              </a:lnSpc>
              <a:buSzTx/>
              <a:buNone/>
              <a:defRPr sz="1800">
                <a:solidFill>
                  <a:srgbClr val="000000"/>
                </a:solidFill>
              </a:defRPr>
            </a:pPr>
            <a:endParaRPr sz="2500"/>
          </a:p>
          <a:p>
            <a:pPr marL="0" lvl="0" indent="0">
              <a:lnSpc>
                <a:spcPct val="70000"/>
              </a:lnSpc>
              <a:buSzTx/>
              <a:buNone/>
              <a:defRPr sz="1800">
                <a:solidFill>
                  <a:srgbClr val="000000"/>
                </a:solidFill>
              </a:defRPr>
            </a:pPr>
            <a:endParaRPr sz="2500"/>
          </a:p>
          <a:p>
            <a:pPr marL="0" lvl="0" indent="0">
              <a:lnSpc>
                <a:spcPct val="70000"/>
              </a:lnSpc>
              <a:buSzTx/>
              <a:buNone/>
              <a:defRPr sz="1800">
                <a:solidFill>
                  <a:srgbClr val="000000"/>
                </a:solidFill>
              </a:defRPr>
            </a:pPr>
            <a:endParaRPr sz="2500"/>
          </a:p>
          <a:p>
            <a:pPr marL="0" lvl="0" indent="0">
              <a:lnSpc>
                <a:spcPct val="70000"/>
              </a:lnSpc>
              <a:spcBef>
                <a:spcPts val="600"/>
              </a:spcBef>
              <a:buSzTx/>
              <a:buNone/>
              <a:defRPr sz="1800">
                <a:solidFill>
                  <a:srgbClr val="000000"/>
                </a:solidFill>
              </a:defRPr>
            </a:pPr>
            <a:r>
              <a:rPr sz="2500">
                <a:solidFill>
                  <a:srgbClr val="073E87"/>
                </a:solidFill>
              </a:rPr>
              <a:t>[1] Carter, J.H. (2008) . Electronic Health Records, 2</a:t>
            </a:r>
            <a:r>
              <a:rPr sz="2500" baseline="30000">
                <a:solidFill>
                  <a:srgbClr val="073E87"/>
                </a:solidFill>
              </a:rPr>
              <a:t>nd</a:t>
            </a:r>
            <a:r>
              <a:rPr sz="2500">
                <a:solidFill>
                  <a:srgbClr val="073E87"/>
                </a:solidFill>
              </a:rPr>
              <a:t> edition, American College of Medicine.</a:t>
            </a:r>
            <a:endParaRPr sz="2500"/>
          </a:p>
          <a:p>
            <a:pPr marL="0" lvl="0" indent="0">
              <a:lnSpc>
                <a:spcPct val="70000"/>
              </a:lnSpc>
              <a:buSzTx/>
              <a:buNone/>
              <a:defRPr sz="1800">
                <a:solidFill>
                  <a:srgbClr val="000000"/>
                </a:solidFill>
              </a:defRPr>
            </a:pPr>
            <a:endParaRPr sz="2500"/>
          </a:p>
          <a:p>
            <a:pPr marL="0" lvl="0" indent="0">
              <a:lnSpc>
                <a:spcPct val="70000"/>
              </a:lnSpc>
              <a:buSzTx/>
              <a:buNone/>
              <a:defRPr sz="1800">
                <a:solidFill>
                  <a:srgbClr val="000000"/>
                </a:solidFill>
              </a:defRPr>
            </a:pPr>
            <a:endParaRPr sz="2500"/>
          </a:p>
          <a:p>
            <a:pPr marL="0" lvl="0" indent="0">
              <a:lnSpc>
                <a:spcPct val="90000"/>
              </a:lnSpc>
              <a:buSzTx/>
              <a:buNone/>
              <a:defRPr sz="1800">
                <a:solidFill>
                  <a:srgbClr val="000000"/>
                </a:solidFill>
              </a:defRPr>
            </a:pPr>
            <a:endParaRPr sz="1600"/>
          </a:p>
          <a:p>
            <a:pPr marL="0" lvl="0" indent="0">
              <a:lnSpc>
                <a:spcPct val="70000"/>
              </a:lnSpc>
              <a:spcBef>
                <a:spcPts val="600"/>
              </a:spcBef>
              <a:buSzTx/>
              <a:buNone/>
              <a:defRPr sz="1800">
                <a:solidFill>
                  <a:srgbClr val="000000"/>
                </a:solidFill>
              </a:defRPr>
            </a:pPr>
            <a:r>
              <a:rPr sz="2000">
                <a:solidFill>
                  <a:srgbClr val="073E87"/>
                </a:solidFill>
              </a:rPr>
              <a:t>[2] </a:t>
            </a:r>
            <a:r>
              <a:rPr sz="2800">
                <a:solidFill>
                  <a:srgbClr val="073E87"/>
                </a:solidFill>
              </a:rPr>
              <a:t>Shortliffe, E.H., Cimino, J.J. (2006).</a:t>
            </a:r>
            <a:r>
              <a:rPr sz="2800" i="1">
                <a:solidFill>
                  <a:srgbClr val="073E87"/>
                </a:solidFill>
              </a:rPr>
              <a:t>Biomedical informatics: computer applications in health care and biomedicine</a:t>
            </a:r>
            <a:r>
              <a:rPr sz="2800">
                <a:solidFill>
                  <a:srgbClr val="073E87"/>
                </a:solidFill>
              </a:rPr>
              <a:t>, 3</a:t>
            </a:r>
            <a:r>
              <a:rPr sz="2800" baseline="30000">
                <a:solidFill>
                  <a:srgbClr val="073E87"/>
                </a:solidFill>
              </a:rPr>
              <a:t>rd</a:t>
            </a:r>
            <a:r>
              <a:rPr sz="2800">
                <a:solidFill>
                  <a:srgbClr val="073E87"/>
                </a:solidFill>
              </a:rPr>
              <a:t> Edition, Springer.</a:t>
            </a:r>
            <a:endParaRPr sz="2800"/>
          </a:p>
          <a:p>
            <a:pPr marL="0" lvl="0" indent="0">
              <a:lnSpc>
                <a:spcPct val="70000"/>
              </a:lnSpc>
              <a:buSzTx/>
              <a:buNone/>
              <a:defRPr sz="1800">
                <a:solidFill>
                  <a:srgbClr val="000000"/>
                </a:solidFill>
              </a:defRPr>
            </a:pPr>
            <a:endParaRPr sz="2500"/>
          </a:p>
          <a:p>
            <a:pPr marL="0" lvl="0" indent="0">
              <a:lnSpc>
                <a:spcPct val="70000"/>
              </a:lnSpc>
              <a:defRPr sz="1800">
                <a:solidFill>
                  <a:srgbClr val="000000"/>
                </a:solidFill>
              </a:defRPr>
            </a:pPr>
            <a:endParaRPr sz="2500"/>
          </a:p>
          <a:p>
            <a:pPr marL="0" lvl="0" indent="0">
              <a:lnSpc>
                <a:spcPct val="70000"/>
              </a:lnSpc>
              <a:defRPr sz="1800">
                <a:solidFill>
                  <a:srgbClr val="000000"/>
                </a:solidFill>
              </a:defRPr>
            </a:pPr>
            <a:endParaRPr sz="1000"/>
          </a:p>
          <a:p>
            <a:pPr marL="0" lvl="0" indent="0">
              <a:lnSpc>
                <a:spcPct val="70000"/>
              </a:lnSpc>
              <a:defRPr sz="1800">
                <a:solidFill>
                  <a:srgbClr val="000000"/>
                </a:solidFill>
              </a:defRPr>
            </a:pPr>
            <a:endParaRPr sz="1000"/>
          </a:p>
          <a:p>
            <a:pPr marL="0" lvl="0" indent="0">
              <a:lnSpc>
                <a:spcPct val="70000"/>
              </a:lnSpc>
              <a:spcBef>
                <a:spcPts val="200"/>
              </a:spcBef>
              <a:buSzTx/>
              <a:buNone/>
              <a:defRPr sz="1800">
                <a:solidFill>
                  <a:srgbClr val="000000"/>
                </a:solidFill>
              </a:defRPr>
            </a:pPr>
            <a:r>
              <a:rPr sz="1000">
                <a:solidFill>
                  <a:srgbClr val="073E87"/>
                </a:solidFill>
              </a:rPr>
              <a:t> </a:t>
            </a:r>
          </a:p>
        </p:txBody>
      </p:sp>
      <p:sp>
        <p:nvSpPr>
          <p:cNvPr id="194" name="Shape 194"/>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References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2.jpeg" descr="StarTrek_CDSS.jpg"/>
          <p:cNvPicPr/>
          <p:nvPr/>
        </p:nvPicPr>
        <p:blipFill>
          <a:blip r:embed="rId2">
            <a:extLst/>
          </a:blip>
          <a:srcRect t="19871" b="19871"/>
          <a:stretch>
            <a:fillRect/>
          </a:stretch>
        </p:blipFill>
        <p:spPr>
          <a:xfrm>
            <a:off x="422275" y="1484312"/>
            <a:ext cx="7858125" cy="5113338"/>
          </a:xfrm>
          <a:prstGeom prst="rect">
            <a:avLst/>
          </a:prstGeom>
          <a:ln w="12700">
            <a:miter lim="400000"/>
          </a:ln>
        </p:spPr>
      </p:pic>
      <p:sp>
        <p:nvSpPr>
          <p:cNvPr id="90" name="Shape 90"/>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Star Trek &amp; Diagnostic Device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4294967295"/>
          </p:nvPr>
        </p:nvSpPr>
        <p:spPr>
          <a:xfrm>
            <a:off x="250824" y="1844675"/>
            <a:ext cx="8497890" cy="4752975"/>
          </a:xfrm>
          <a:prstGeom prst="rect">
            <a:avLst/>
          </a:prstGeom>
        </p:spPr>
        <p:txBody>
          <a:bodyPr lIns="0" tIns="0" rIns="0" bIns="0">
            <a:normAutofit/>
          </a:bodyPr>
          <a:lstStyle/>
          <a:p>
            <a:pPr marL="364066" lvl="0" indent="-364066">
              <a:lnSpc>
                <a:spcPct val="90000"/>
              </a:lnSpc>
              <a:defRPr sz="1800">
                <a:solidFill>
                  <a:srgbClr val="000000"/>
                </a:solidFill>
              </a:defRPr>
            </a:pPr>
            <a:r>
              <a:rPr sz="2400">
                <a:solidFill>
                  <a:srgbClr val="073E87"/>
                </a:solidFill>
              </a:rPr>
              <a:t>In </a:t>
            </a:r>
            <a:r>
              <a:rPr sz="2400" i="1">
                <a:solidFill>
                  <a:srgbClr val="073E87"/>
                </a:solidFill>
              </a:rPr>
              <a:t>Star Trek</a:t>
            </a:r>
            <a:r>
              <a:rPr sz="2400">
                <a:solidFill>
                  <a:srgbClr val="073E87"/>
                </a:solidFill>
              </a:rPr>
              <a:t>- point  diagnostic device to patients and device determine</a:t>
            </a:r>
          </a:p>
          <a:p>
            <a:pPr marL="636939" lvl="1" indent="-333727">
              <a:lnSpc>
                <a:spcPct val="90000"/>
              </a:lnSpc>
              <a:defRPr sz="1800">
                <a:solidFill>
                  <a:srgbClr val="000000"/>
                </a:solidFill>
              </a:defRPr>
            </a:pPr>
            <a:r>
              <a:rPr sz="2200">
                <a:solidFill>
                  <a:srgbClr val="073E87"/>
                </a:solidFill>
              </a:rPr>
              <a:t>What is the problem ?</a:t>
            </a:r>
            <a:endParaRPr sz="2200"/>
          </a:p>
          <a:p>
            <a:pPr marL="636939" lvl="1" indent="-333727">
              <a:lnSpc>
                <a:spcPct val="90000"/>
              </a:lnSpc>
              <a:defRPr sz="1800">
                <a:solidFill>
                  <a:srgbClr val="000000"/>
                </a:solidFill>
              </a:defRPr>
            </a:pPr>
            <a:r>
              <a:rPr sz="2200">
                <a:solidFill>
                  <a:srgbClr val="073E87"/>
                </a:solidFill>
              </a:rPr>
              <a:t>How serious damage is? </a:t>
            </a:r>
            <a:endParaRPr sz="2200"/>
          </a:p>
          <a:p>
            <a:pPr marL="364066" lvl="0" indent="-364066">
              <a:lnSpc>
                <a:spcPct val="90000"/>
              </a:lnSpc>
              <a:defRPr sz="1800">
                <a:solidFill>
                  <a:srgbClr val="000000"/>
                </a:solidFill>
              </a:defRPr>
            </a:pPr>
            <a:r>
              <a:rPr sz="2400">
                <a:solidFill>
                  <a:srgbClr val="073E87"/>
                </a:solidFill>
              </a:rPr>
              <a:t>In Star Trek- Diagnostic device is the “Clinical Decision Support”</a:t>
            </a:r>
          </a:p>
          <a:p>
            <a:pPr marL="364066" lvl="0" indent="-364066">
              <a:lnSpc>
                <a:spcPct val="90000"/>
              </a:lnSpc>
              <a:defRPr sz="1800">
                <a:solidFill>
                  <a:srgbClr val="000000"/>
                </a:solidFill>
              </a:defRPr>
            </a:pPr>
            <a:r>
              <a:rPr sz="2400">
                <a:solidFill>
                  <a:srgbClr val="073E87"/>
                </a:solidFill>
              </a:rPr>
              <a:t>Societal Concerns</a:t>
            </a:r>
          </a:p>
          <a:p>
            <a:pPr marL="636939" lvl="1" indent="-333727">
              <a:lnSpc>
                <a:spcPct val="90000"/>
              </a:lnSpc>
              <a:defRPr sz="1800">
                <a:solidFill>
                  <a:srgbClr val="000000"/>
                </a:solidFill>
              </a:defRPr>
            </a:pPr>
            <a:r>
              <a:rPr sz="2200">
                <a:solidFill>
                  <a:srgbClr val="073E87"/>
                </a:solidFill>
              </a:rPr>
              <a:t>Can computers replace doctors in making decisions?</a:t>
            </a:r>
            <a:endParaRPr sz="2200"/>
          </a:p>
          <a:p>
            <a:pPr marL="636939" lvl="1" indent="-333727">
              <a:lnSpc>
                <a:spcPct val="90000"/>
              </a:lnSpc>
              <a:defRPr sz="1800">
                <a:solidFill>
                  <a:srgbClr val="000000"/>
                </a:solidFill>
              </a:defRPr>
            </a:pPr>
            <a:r>
              <a:rPr sz="2200">
                <a:solidFill>
                  <a:srgbClr val="073E87"/>
                </a:solidFill>
              </a:rPr>
              <a:t>What kinds of decisions can computers make?</a:t>
            </a:r>
            <a:endParaRPr sz="2200"/>
          </a:p>
          <a:p>
            <a:pPr marL="636939" lvl="1" indent="-333727">
              <a:lnSpc>
                <a:spcPct val="90000"/>
              </a:lnSpc>
              <a:defRPr sz="1800">
                <a:solidFill>
                  <a:srgbClr val="000000"/>
                </a:solidFill>
              </a:defRPr>
            </a:pPr>
            <a:r>
              <a:rPr sz="2200">
                <a:solidFill>
                  <a:srgbClr val="073E87"/>
                </a:solidFill>
              </a:rPr>
              <a:t>How good will computers be? </a:t>
            </a:r>
            <a:endParaRPr sz="2200"/>
          </a:p>
          <a:p>
            <a:pPr marL="636939" lvl="1" indent="-333727">
              <a:lnSpc>
                <a:spcPct val="90000"/>
              </a:lnSpc>
              <a:defRPr sz="1800">
                <a:solidFill>
                  <a:srgbClr val="000000"/>
                </a:solidFill>
              </a:defRPr>
            </a:pPr>
            <a:r>
              <a:rPr sz="2200">
                <a:solidFill>
                  <a:srgbClr val="073E87"/>
                </a:solidFill>
              </a:rPr>
              <a:t>What will the effects be on the practice of medicine, on medical education and on relationship among colleagues or between physicians and patients?</a:t>
            </a:r>
          </a:p>
        </p:txBody>
      </p:sp>
      <p:sp>
        <p:nvSpPr>
          <p:cNvPr id="93" name="Shape 9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Futuristic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Definition:</a:t>
            </a:r>
            <a:endParaRPr sz="3200" i="1"/>
          </a:p>
          <a:p>
            <a:pPr marL="0" lvl="2" indent="627062">
              <a:spcBef>
                <a:spcPts val="600"/>
              </a:spcBef>
              <a:buSzTx/>
              <a:buNone/>
              <a:defRPr sz="1800">
                <a:solidFill>
                  <a:srgbClr val="000000"/>
                </a:solidFill>
              </a:defRPr>
            </a:pPr>
            <a:r>
              <a:rPr sz="2800" i="1">
                <a:solidFill>
                  <a:srgbClr val="073E87"/>
                </a:solidFill>
              </a:rPr>
              <a:t> Provide clinicians or patients with</a:t>
            </a:r>
            <a:r>
              <a:rPr sz="2800" i="1" u="sng">
                <a:solidFill>
                  <a:srgbClr val="073E87"/>
                </a:solidFill>
              </a:rPr>
              <a:t> computer-generated </a:t>
            </a:r>
            <a:r>
              <a:rPr sz="2800" i="1">
                <a:solidFill>
                  <a:srgbClr val="073E87"/>
                </a:solidFill>
              </a:rPr>
              <a:t>clinical knowledge and patient-related information, </a:t>
            </a:r>
            <a:r>
              <a:rPr sz="2800" i="1" u="sng">
                <a:solidFill>
                  <a:srgbClr val="073E87"/>
                </a:solidFill>
              </a:rPr>
              <a:t>intelligently filtered</a:t>
            </a:r>
            <a:r>
              <a:rPr sz="2800" i="1">
                <a:solidFill>
                  <a:srgbClr val="073E87"/>
                </a:solidFill>
              </a:rPr>
              <a:t> or presented at appropriate times, to enhance patient care” </a:t>
            </a:r>
            <a:r>
              <a:rPr sz="2800">
                <a:solidFill>
                  <a:srgbClr val="073E87"/>
                </a:solidFill>
              </a:rPr>
              <a:t>[1]</a:t>
            </a:r>
          </a:p>
        </p:txBody>
      </p:sp>
      <p:sp>
        <p:nvSpPr>
          <p:cNvPr id="98" name="Shape 98"/>
          <p:cNvSpPr>
            <a:spLocks noGrp="1"/>
          </p:cNvSpPr>
          <p:nvPr>
            <p:ph type="title" idx="4294967295"/>
          </p:nvPr>
        </p:nvSpPr>
        <p:spPr>
          <a:xfrm>
            <a:off x="457200" y="338136"/>
            <a:ext cx="8229600" cy="1252539"/>
          </a:xfrm>
          <a:prstGeom prst="rect">
            <a:avLst/>
          </a:prstGeom>
        </p:spPr>
        <p:txBody>
          <a:bodyPr lIns="0" tIns="0" rIns="0" bIns="0">
            <a:normAutofit/>
          </a:bodyPr>
          <a:lstStyle>
            <a:lvl1pPr defTabSz="886967">
              <a:defRPr sz="3800"/>
            </a:lvl1pPr>
          </a:lstStyle>
          <a:p>
            <a:pPr lvl="0">
              <a:defRPr sz="1800">
                <a:solidFill>
                  <a:srgbClr val="000000"/>
                </a:solidFill>
              </a:defRPr>
            </a:pPr>
            <a:r>
              <a:rPr sz="3800">
                <a:solidFill>
                  <a:srgbClr val="FFFFFF"/>
                </a:solidFill>
              </a:rPr>
              <a:t>Clinical Decision Support System (CDSS)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Knowledge </a:t>
            </a:r>
            <a:endParaRPr sz="3200"/>
          </a:p>
          <a:p>
            <a:pPr marL="923779" lvl="1" indent="-620566">
              <a:spcBef>
                <a:spcPts val="700"/>
              </a:spcBef>
              <a:defRPr sz="1800">
                <a:solidFill>
                  <a:srgbClr val="000000"/>
                </a:solidFill>
              </a:defRPr>
            </a:pPr>
            <a:r>
              <a:rPr sz="3000">
                <a:solidFill>
                  <a:srgbClr val="073E87"/>
                </a:solidFill>
              </a:rPr>
              <a:t>Provide evidence to meet physician information needs </a:t>
            </a:r>
            <a:endParaRPr sz="3000"/>
          </a:p>
          <a:p>
            <a:pPr marL="923779" lvl="1" indent="-620566">
              <a:spcBef>
                <a:spcPts val="700"/>
              </a:spcBef>
              <a:defRPr sz="1800">
                <a:solidFill>
                  <a:srgbClr val="000000"/>
                </a:solidFill>
              </a:defRPr>
            </a:pPr>
            <a:r>
              <a:rPr sz="3000">
                <a:solidFill>
                  <a:srgbClr val="073E87"/>
                </a:solidFill>
              </a:rPr>
              <a:t>Meta-analysis of Randomized Controlled trials as evidences </a:t>
            </a:r>
            <a:endParaRPr sz="3200" i="1"/>
          </a:p>
          <a:p>
            <a:pPr marL="647228" lvl="0" indent="-647228">
              <a:spcBef>
                <a:spcPts val="700"/>
              </a:spcBef>
              <a:defRPr sz="1800">
                <a:solidFill>
                  <a:srgbClr val="000000"/>
                </a:solidFill>
              </a:defRPr>
            </a:pPr>
            <a:r>
              <a:rPr sz="3200">
                <a:solidFill>
                  <a:srgbClr val="073E87"/>
                </a:solidFill>
              </a:rPr>
              <a:t>Patient-specific Information   </a:t>
            </a:r>
            <a:endParaRPr sz="3200"/>
          </a:p>
          <a:p>
            <a:pPr marL="769326" lvl="1" indent="-466114">
              <a:spcBef>
                <a:spcPts val="600"/>
              </a:spcBef>
              <a:defRPr sz="1800">
                <a:solidFill>
                  <a:srgbClr val="000000"/>
                </a:solidFill>
              </a:defRPr>
            </a:pPr>
            <a:r>
              <a:rPr sz="2600">
                <a:solidFill>
                  <a:srgbClr val="073E87"/>
                </a:solidFill>
              </a:rPr>
              <a:t>Medication List</a:t>
            </a:r>
            <a:endParaRPr sz="2600"/>
          </a:p>
          <a:p>
            <a:pPr marL="769326" lvl="1" indent="-466114">
              <a:spcBef>
                <a:spcPts val="600"/>
              </a:spcBef>
              <a:defRPr sz="1800">
                <a:solidFill>
                  <a:srgbClr val="000000"/>
                </a:solidFill>
              </a:defRPr>
            </a:pPr>
            <a:r>
              <a:rPr sz="2600">
                <a:solidFill>
                  <a:srgbClr val="073E87"/>
                </a:solidFill>
              </a:rPr>
              <a:t>Problem Lists </a:t>
            </a:r>
            <a:endParaRPr sz="2600"/>
          </a:p>
          <a:p>
            <a:pPr marL="769326" lvl="1" indent="-466114">
              <a:spcBef>
                <a:spcPts val="600"/>
              </a:spcBef>
              <a:defRPr sz="1800">
                <a:solidFill>
                  <a:srgbClr val="000000"/>
                </a:solidFill>
              </a:defRPr>
            </a:pPr>
            <a:r>
              <a:rPr sz="2600">
                <a:solidFill>
                  <a:srgbClr val="073E87"/>
                </a:solidFill>
              </a:rPr>
              <a:t>Lab results and other clinical data </a:t>
            </a:r>
          </a:p>
        </p:txBody>
      </p:sp>
      <p:sp>
        <p:nvSpPr>
          <p:cNvPr id="103" name="Shape 10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Elements of CDS [1]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body" idx="4294967295"/>
          </p:nvPr>
        </p:nvSpPr>
        <p:spPr>
          <a:xfrm>
            <a:off x="250824" y="1844675"/>
            <a:ext cx="8497890" cy="4897438"/>
          </a:xfrm>
          <a:prstGeom prst="rect">
            <a:avLst/>
          </a:prstGeom>
        </p:spPr>
        <p:txBody>
          <a:bodyPr lIns="0" tIns="0" rIns="0" bIns="0">
            <a:normAutofit/>
          </a:bodyPr>
          <a:lstStyle/>
          <a:p>
            <a:pPr marL="647228" lvl="0" indent="-647228">
              <a:spcBef>
                <a:spcPts val="700"/>
              </a:spcBef>
              <a:defRPr sz="1800">
                <a:solidFill>
                  <a:srgbClr val="000000"/>
                </a:solidFill>
              </a:defRPr>
            </a:pPr>
            <a:r>
              <a:rPr sz="3200">
                <a:solidFill>
                  <a:srgbClr val="073E87"/>
                </a:solidFill>
              </a:rPr>
              <a:t>Filtered  </a:t>
            </a:r>
            <a:endParaRPr sz="3200"/>
          </a:p>
          <a:p>
            <a:pPr marL="843795" lvl="1" indent="-540583">
              <a:spcBef>
                <a:spcPts val="600"/>
              </a:spcBef>
              <a:defRPr sz="1800">
                <a:solidFill>
                  <a:srgbClr val="000000"/>
                </a:solidFill>
              </a:defRPr>
            </a:pPr>
            <a:r>
              <a:rPr sz="2800">
                <a:solidFill>
                  <a:srgbClr val="073E87"/>
                </a:solidFill>
              </a:rPr>
              <a:t>Gathering and presenting pertinent data  </a:t>
            </a:r>
            <a:endParaRPr sz="3000" i="1"/>
          </a:p>
          <a:p>
            <a:pPr marL="647228" lvl="0" indent="-647228">
              <a:spcBef>
                <a:spcPts val="700"/>
              </a:spcBef>
              <a:defRPr sz="1800">
                <a:solidFill>
                  <a:srgbClr val="000000"/>
                </a:solidFill>
              </a:defRPr>
            </a:pPr>
            <a:r>
              <a:rPr sz="3200">
                <a:solidFill>
                  <a:srgbClr val="073E87"/>
                </a:solidFill>
              </a:rPr>
              <a:t>Presented at appropriate time </a:t>
            </a:r>
            <a:endParaRPr sz="3200"/>
          </a:p>
          <a:p>
            <a:pPr marL="923779" lvl="1" indent="-620566">
              <a:spcBef>
                <a:spcPts val="700"/>
              </a:spcBef>
              <a:defRPr sz="1800">
                <a:solidFill>
                  <a:srgbClr val="000000"/>
                </a:solidFill>
              </a:defRPr>
            </a:pPr>
            <a:r>
              <a:rPr sz="3000">
                <a:solidFill>
                  <a:srgbClr val="073E87"/>
                </a:solidFill>
              </a:rPr>
              <a:t>Provider able and ready to act on the information </a:t>
            </a:r>
            <a:endParaRPr sz="3000"/>
          </a:p>
          <a:p>
            <a:pPr marL="647228" lvl="0" indent="-647228">
              <a:spcBef>
                <a:spcPts val="700"/>
              </a:spcBef>
              <a:defRPr sz="1800">
                <a:solidFill>
                  <a:srgbClr val="000000"/>
                </a:solidFill>
              </a:defRPr>
            </a:pPr>
            <a:r>
              <a:rPr sz="3200">
                <a:solidFill>
                  <a:srgbClr val="073E87"/>
                </a:solidFill>
              </a:rPr>
              <a:t>Enhance Patient Care </a:t>
            </a:r>
            <a:endParaRPr sz="3200"/>
          </a:p>
          <a:p>
            <a:pPr marL="769326" lvl="1" indent="-466114">
              <a:spcBef>
                <a:spcPts val="600"/>
              </a:spcBef>
              <a:defRPr sz="1800">
                <a:solidFill>
                  <a:srgbClr val="000000"/>
                </a:solidFill>
              </a:defRPr>
            </a:pPr>
            <a:r>
              <a:rPr sz="2600">
                <a:solidFill>
                  <a:srgbClr val="073E87"/>
                </a:solidFill>
              </a:rPr>
              <a:t>Error prevention</a:t>
            </a:r>
            <a:endParaRPr sz="2600"/>
          </a:p>
          <a:p>
            <a:pPr marL="769326" lvl="1" indent="-466114">
              <a:spcBef>
                <a:spcPts val="600"/>
              </a:spcBef>
              <a:defRPr sz="1800">
                <a:solidFill>
                  <a:srgbClr val="000000"/>
                </a:solidFill>
              </a:defRPr>
            </a:pPr>
            <a:r>
              <a:rPr sz="2600">
                <a:solidFill>
                  <a:srgbClr val="073E87"/>
                </a:solidFill>
              </a:rPr>
              <a:t>Quality improvement </a:t>
            </a:r>
            <a:endParaRPr sz="2600"/>
          </a:p>
          <a:p>
            <a:pPr marL="769326" lvl="1" indent="-466114">
              <a:spcBef>
                <a:spcPts val="600"/>
              </a:spcBef>
              <a:defRPr sz="1800">
                <a:solidFill>
                  <a:srgbClr val="000000"/>
                </a:solidFill>
              </a:defRPr>
            </a:pPr>
            <a:r>
              <a:rPr sz="2600">
                <a:solidFill>
                  <a:srgbClr val="073E87"/>
                </a:solidFill>
              </a:rPr>
              <a:t>Lab results and other clinical data </a:t>
            </a:r>
          </a:p>
        </p:txBody>
      </p:sp>
      <p:sp>
        <p:nvSpPr>
          <p:cNvPr id="108" name="Shape 108"/>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a:solidFill>
                  <a:srgbClr val="FFFFFF"/>
                </a:solidFill>
              </a:rPr>
              <a:t>Elements of CDS [1]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4294967295"/>
          </p:nvPr>
        </p:nvSpPr>
        <p:spPr>
          <a:xfrm>
            <a:off x="871536" y="1989136"/>
            <a:ext cx="7408865" cy="4137027"/>
          </a:xfrm>
          <a:prstGeom prst="rect">
            <a:avLst/>
          </a:prstGeom>
        </p:spPr>
        <p:txBody>
          <a:bodyPr lIns="0" tIns="0" rIns="0" bIns="0">
            <a:normAutofit/>
          </a:bodyPr>
          <a:lstStyle/>
          <a:p>
            <a:pPr marL="364066" lvl="0" indent="-364066">
              <a:defRPr sz="1800">
                <a:solidFill>
                  <a:srgbClr val="000000"/>
                </a:solidFill>
              </a:defRPr>
            </a:pPr>
            <a:r>
              <a:rPr sz="2400">
                <a:solidFill>
                  <a:srgbClr val="073E87"/>
                </a:solidFill>
              </a:rPr>
              <a:t>Gives ADVICE to clinicians </a:t>
            </a:r>
          </a:p>
          <a:p>
            <a:pPr marL="364066" lvl="0" indent="-364066">
              <a:defRPr sz="1800">
                <a:solidFill>
                  <a:srgbClr val="000000"/>
                </a:solidFill>
              </a:defRPr>
            </a:pPr>
            <a:r>
              <a:rPr sz="2400">
                <a:solidFill>
                  <a:srgbClr val="073E87"/>
                </a:solidFill>
              </a:rPr>
              <a:t>Used Artificial Intelligence </a:t>
            </a:r>
          </a:p>
          <a:p>
            <a:pPr marL="364066" lvl="0" indent="-364066">
              <a:defRPr sz="1800">
                <a:solidFill>
                  <a:srgbClr val="000000"/>
                </a:solidFill>
              </a:defRPr>
            </a:pPr>
            <a:r>
              <a:rPr sz="2400">
                <a:solidFill>
                  <a:srgbClr val="073E87"/>
                </a:solidFill>
              </a:rPr>
              <a:t>Production Rules– knowledge gathered from discussions among experts </a:t>
            </a:r>
          </a:p>
          <a:p>
            <a:pPr lvl="0">
              <a:buSzTx/>
              <a:buNone/>
              <a:defRPr sz="1800">
                <a:solidFill>
                  <a:srgbClr val="000000"/>
                </a:solidFill>
              </a:defRPr>
            </a:pPr>
            <a:r>
              <a:rPr sz="2400">
                <a:solidFill>
                  <a:srgbClr val="073E87"/>
                </a:solidFill>
              </a:rPr>
              <a:t>Example:</a:t>
            </a:r>
          </a:p>
          <a:p>
            <a:pPr lvl="0">
              <a:buSzTx/>
              <a:buNone/>
              <a:defRPr sz="1800">
                <a:solidFill>
                  <a:srgbClr val="000000"/>
                </a:solidFill>
              </a:defRPr>
            </a:pPr>
            <a:r>
              <a:rPr sz="2400">
                <a:solidFill>
                  <a:srgbClr val="073E87"/>
                </a:solidFill>
              </a:rPr>
              <a:t>Rule 507</a:t>
            </a:r>
          </a:p>
          <a:p>
            <a:pPr lvl="0">
              <a:buSzTx/>
              <a:buNone/>
              <a:defRPr sz="1800">
                <a:solidFill>
                  <a:srgbClr val="000000"/>
                </a:solidFill>
              </a:defRPr>
            </a:pPr>
            <a:r>
              <a:rPr sz="2400">
                <a:solidFill>
                  <a:srgbClr val="073E87"/>
                </a:solidFill>
              </a:rPr>
              <a:t>	Comprised of conditional statement (IF-THEN)</a:t>
            </a:r>
          </a:p>
        </p:txBody>
      </p:sp>
      <p:sp>
        <p:nvSpPr>
          <p:cNvPr id="113" name="Shape 113"/>
          <p:cNvSpPr>
            <a:spLocks noGrp="1"/>
          </p:cNvSpPr>
          <p:nvPr>
            <p:ph type="title" idx="4294967295"/>
          </p:nvPr>
        </p:nvSpPr>
        <p:spPr>
          <a:xfrm>
            <a:off x="457200" y="338136"/>
            <a:ext cx="8229600" cy="1252539"/>
          </a:xfrm>
          <a:prstGeom prst="rect">
            <a:avLst/>
          </a:prstGeom>
        </p:spPr>
        <p:txBody>
          <a:bodyPr lIns="0" tIns="0" rIns="0" bIns="0">
            <a:normAutofit/>
          </a:bodyPr>
          <a:lstStyle/>
          <a:p>
            <a:pPr lvl="0">
              <a:defRPr sz="1800">
                <a:solidFill>
                  <a:srgbClr val="000000"/>
                </a:solidFill>
              </a:defRPr>
            </a:pPr>
            <a:r>
              <a:rPr sz="4400" dirty="0">
                <a:solidFill>
                  <a:srgbClr val="FFFFFF"/>
                </a:solidFill>
              </a:rPr>
              <a:t>MYCIN [2]</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1B6FD"/>
      </a:accent1>
      <a:accent2>
        <a:srgbClr val="4584D3"/>
      </a:accent2>
      <a:accent3>
        <a:srgbClr val="8F8F8F"/>
      </a:accent3>
      <a:accent4>
        <a:srgbClr val="707070"/>
      </a:accent4>
      <a:accent5>
        <a:srgbClr val="ADD5FE"/>
      </a:accent5>
      <a:accent6>
        <a:srgbClr val="3F78BF"/>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1B6F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1B6F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TotalTime>
  <Words>1325</Words>
  <Application>Microsoft Office PowerPoint</Application>
  <PresentationFormat>On-screen Show (4:3)</PresentationFormat>
  <Paragraphs>277</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vt:lpstr>
      <vt:lpstr>Clinical Decision Support </vt:lpstr>
      <vt:lpstr>PowerPoint Presentation</vt:lpstr>
      <vt:lpstr>PowerPoint Presentation</vt:lpstr>
      <vt:lpstr>Star Trek &amp; Diagnostic Device</vt:lpstr>
      <vt:lpstr>Futuristic ….</vt:lpstr>
      <vt:lpstr>Clinical Decision Support System (CDSS)</vt:lpstr>
      <vt:lpstr>Elements of CDS [1]  </vt:lpstr>
      <vt:lpstr>Elements of CDS [1]  </vt:lpstr>
      <vt:lpstr>MYCIN [2]</vt:lpstr>
      <vt:lpstr>Decision Making in Medicine [2] </vt:lpstr>
      <vt:lpstr>Why CDS?[1]  </vt:lpstr>
      <vt:lpstr>Why CDS?[1]  </vt:lpstr>
      <vt:lpstr>Why CDS? [1]  </vt:lpstr>
      <vt:lpstr>Characterizing CDSS[1]</vt:lpstr>
      <vt:lpstr>Evidence Based Medicine &amp; CDSS [1] </vt:lpstr>
      <vt:lpstr>Constructing DSS[1]</vt:lpstr>
      <vt:lpstr>Types of CDSS [1] </vt:lpstr>
      <vt:lpstr>How Clinical Decision Support is implemented in an EHR</vt:lpstr>
      <vt:lpstr>Types of CDSS [1] </vt:lpstr>
      <vt:lpstr>Types of CDSS [1] </vt:lpstr>
      <vt:lpstr>Types of CDSS [1] </vt:lpstr>
      <vt:lpstr>Types of CDSS [1] </vt:lpstr>
      <vt:lpstr>Types of CDSS [1] </vt:lpstr>
      <vt:lpstr>Types of CDSS [1]</vt:lpstr>
      <vt:lpstr>Types of CDSS [1] </vt:lpstr>
      <vt:lpstr>Types of CDSS [1] </vt:lpstr>
      <vt:lpstr>Types of CDSS [2]</vt:lpstr>
      <vt:lpstr>Types of CDSS [1] </vt:lpstr>
      <vt:lpstr>Types of CDSS [1] </vt:lpstr>
      <vt:lpstr>Summary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Decision Support</dc:title>
  <dc:creator>3422</dc:creator>
  <cp:lastModifiedBy>3422</cp:lastModifiedBy>
  <cp:revision>7</cp:revision>
  <dcterms:modified xsi:type="dcterms:W3CDTF">2014-10-30T05:02:01Z</dcterms:modified>
</cp:coreProperties>
</file>