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mp4" ContentType="video/unknown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embeddings/oleObject1.bin" ContentType="application/vnd.openxmlformats-officedocument.oleObject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embeddings/oleObject2.bin" ContentType="application/vnd.openxmlformats-officedocument.oleObject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68"/>
  </p:notesMasterIdLst>
  <p:sldIdLst>
    <p:sldId id="256" r:id="rId2"/>
    <p:sldId id="327" r:id="rId3"/>
    <p:sldId id="346" r:id="rId4"/>
    <p:sldId id="347" r:id="rId5"/>
    <p:sldId id="348" r:id="rId6"/>
    <p:sldId id="257" r:id="rId7"/>
    <p:sldId id="258" r:id="rId8"/>
    <p:sldId id="343" r:id="rId9"/>
    <p:sldId id="349" r:id="rId10"/>
    <p:sldId id="259" r:id="rId11"/>
    <p:sldId id="260" r:id="rId12"/>
    <p:sldId id="262" r:id="rId13"/>
    <p:sldId id="261" r:id="rId14"/>
    <p:sldId id="342" r:id="rId15"/>
    <p:sldId id="340" r:id="rId16"/>
    <p:sldId id="338" r:id="rId17"/>
    <p:sldId id="341" r:id="rId18"/>
    <p:sldId id="339" r:id="rId19"/>
    <p:sldId id="337" r:id="rId20"/>
    <p:sldId id="336" r:id="rId21"/>
    <p:sldId id="263" r:id="rId22"/>
    <p:sldId id="265" r:id="rId23"/>
    <p:sldId id="266" r:id="rId24"/>
    <p:sldId id="267" r:id="rId25"/>
    <p:sldId id="270" r:id="rId26"/>
    <p:sldId id="271" r:id="rId27"/>
    <p:sldId id="328" r:id="rId28"/>
    <p:sldId id="268" r:id="rId29"/>
    <p:sldId id="288" r:id="rId30"/>
    <p:sldId id="273" r:id="rId31"/>
    <p:sldId id="272" r:id="rId32"/>
    <p:sldId id="274" r:id="rId33"/>
    <p:sldId id="324" r:id="rId34"/>
    <p:sldId id="330" r:id="rId35"/>
    <p:sldId id="281" r:id="rId36"/>
    <p:sldId id="326" r:id="rId37"/>
    <p:sldId id="277" r:id="rId38"/>
    <p:sldId id="278" r:id="rId39"/>
    <p:sldId id="279" r:id="rId40"/>
    <p:sldId id="280" r:id="rId41"/>
    <p:sldId id="283" r:id="rId42"/>
    <p:sldId id="284" r:id="rId43"/>
    <p:sldId id="285" r:id="rId44"/>
    <p:sldId id="290" r:id="rId45"/>
    <p:sldId id="287" r:id="rId46"/>
    <p:sldId id="345" r:id="rId47"/>
    <p:sldId id="295" r:id="rId48"/>
    <p:sldId id="296" r:id="rId49"/>
    <p:sldId id="297" r:id="rId50"/>
    <p:sldId id="311" r:id="rId51"/>
    <p:sldId id="300" r:id="rId52"/>
    <p:sldId id="303" r:id="rId53"/>
    <p:sldId id="323" r:id="rId54"/>
    <p:sldId id="332" r:id="rId55"/>
    <p:sldId id="298" r:id="rId56"/>
    <p:sldId id="299" r:id="rId57"/>
    <p:sldId id="301" r:id="rId58"/>
    <p:sldId id="334" r:id="rId59"/>
    <p:sldId id="292" r:id="rId60"/>
    <p:sldId id="293" r:id="rId61"/>
    <p:sldId id="294" r:id="rId62"/>
    <p:sldId id="310" r:id="rId63"/>
    <p:sldId id="312" r:id="rId64"/>
    <p:sldId id="313" r:id="rId65"/>
    <p:sldId id="333" r:id="rId66"/>
    <p:sldId id="317" r:id="rId6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D5A1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504" autoAdjust="0"/>
    <p:restoredTop sz="94667" autoAdjust="0"/>
  </p:normalViewPr>
  <p:slideViewPr>
    <p:cSldViewPr>
      <p:cViewPr varScale="1">
        <p:scale>
          <a:sx n="87" d="100"/>
          <a:sy n="87" d="100"/>
        </p:scale>
        <p:origin x="-1576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519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notesMaster" Target="notesMasters/notesMaster1.xml"/><Relationship Id="rId69" Type="http://schemas.openxmlformats.org/officeDocument/2006/relationships/printerSettings" Target="printerSettings/printerSettings1.bin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presProps" Target="presProps.xml"/><Relationship Id="rId71" Type="http://schemas.openxmlformats.org/officeDocument/2006/relationships/viewProps" Target="viewProps.xml"/><Relationship Id="rId72" Type="http://schemas.openxmlformats.org/officeDocument/2006/relationships/theme" Target="theme/theme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tableStyles" Target="tableStyle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03E753-1E2A-4B54-9E14-E96D4749F905}" type="datetimeFigureOut">
              <a:rPr lang="en-US" smtClean="0"/>
              <a:pPr/>
              <a:t>9/14/14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CA16AD-0115-427D-A99A-533AEDE795D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4160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CA16AD-0115-427D-A99A-533AEDE795D2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CA16AD-0115-427D-A99A-533AEDE795D2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CA16AD-0115-427D-A99A-533AEDE795D2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CA16AD-0115-427D-A99A-533AEDE795D2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CA16AD-0115-427D-A99A-533AEDE795D2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CA16AD-0115-427D-A99A-533AEDE795D2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CA16AD-0115-427D-A99A-533AEDE795D2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CA16AD-0115-427D-A99A-533AEDE795D2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CA16AD-0115-427D-A99A-533AEDE795D2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CA16AD-0115-427D-A99A-533AEDE795D2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CA16AD-0115-427D-A99A-533AEDE795D2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CA16AD-0115-427D-A99A-533AEDE795D2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CA16AD-0115-427D-A99A-533AEDE795D2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CA16AD-0115-427D-A99A-533AEDE795D2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CA16AD-0115-427D-A99A-533AEDE795D2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CA16AD-0115-427D-A99A-533AEDE795D2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CA16AD-0115-427D-A99A-533AEDE795D2}" type="slidenum">
              <a:rPr lang="en-US" smtClean="0"/>
              <a:pPr/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CA16AD-0115-427D-A99A-533AEDE795D2}" type="slidenum">
              <a:rPr lang="en-US" smtClean="0"/>
              <a:pPr/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CA16AD-0115-427D-A99A-533AEDE795D2}" type="slidenum">
              <a:rPr lang="en-US" smtClean="0"/>
              <a:pPr/>
              <a:t>42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CA16AD-0115-427D-A99A-533AEDE795D2}" type="slidenum">
              <a:rPr lang="en-US" smtClean="0"/>
              <a:pPr/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CA16AD-0115-427D-A99A-533AEDE795D2}" type="slidenum">
              <a:rPr lang="en-US" smtClean="0"/>
              <a:pPr/>
              <a:t>44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CA16AD-0115-427D-A99A-533AEDE795D2}" type="slidenum">
              <a:rPr lang="en-US" smtClean="0"/>
              <a:pPr/>
              <a:t>45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CA16AD-0115-427D-A99A-533AEDE795D2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CA16AD-0115-427D-A99A-533AEDE795D2}" type="slidenum">
              <a:rPr lang="en-US" smtClean="0"/>
              <a:pPr/>
              <a:t>47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CA16AD-0115-427D-A99A-533AEDE795D2}" type="slidenum">
              <a:rPr lang="en-US" smtClean="0"/>
              <a:pPr/>
              <a:t>48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F9C6FC-660B-47A4-87BE-C99F4DC67EDD}" type="slidenum">
              <a:rPr lang="en-US" smtClean="0"/>
              <a:pPr/>
              <a:t>49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CA16AD-0115-427D-A99A-533AEDE795D2}" type="slidenum">
              <a:rPr lang="en-US" smtClean="0"/>
              <a:pPr/>
              <a:t>50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CA16AD-0115-427D-A99A-533AEDE795D2}" type="slidenum">
              <a:rPr lang="en-US" smtClean="0"/>
              <a:pPr/>
              <a:t>51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F9C6FC-660B-47A4-87BE-C99F4DC67EDD}" type="slidenum">
              <a:rPr lang="en-US" smtClean="0"/>
              <a:pPr/>
              <a:t>52</a:t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CA16AD-0115-427D-A99A-533AEDE795D2}" type="slidenum">
              <a:rPr lang="en-US" smtClean="0"/>
              <a:pPr/>
              <a:t>55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Years ago, Reimer and Jennings demonstrated that there is a </a:t>
            </a:r>
            <a:r>
              <a:rPr lang="en-US" dirty="0" err="1" smtClean="0"/>
              <a:t>wavefront</a:t>
            </a:r>
            <a:r>
              <a:rPr lang="en-US" dirty="0" smtClean="0"/>
              <a:t> of necrosis proceeding from the </a:t>
            </a:r>
            <a:r>
              <a:rPr lang="en-US" dirty="0" err="1" smtClean="0"/>
              <a:t>subendocardium</a:t>
            </a:r>
            <a:r>
              <a:rPr lang="en-US" dirty="0" smtClean="0"/>
              <a:t> to the </a:t>
            </a:r>
            <a:r>
              <a:rPr lang="en-US" dirty="0" err="1" smtClean="0"/>
              <a:t>subepicardium</a:t>
            </a:r>
            <a:r>
              <a:rPr lang="en-US" dirty="0" smtClean="0"/>
              <a:t> in a time dependent fashion.  Recent data presented at the ACC from the DANAMI 2 trial raises questions as to the importance of restoring flow in a timely fashion given that patients transferred for primary PCI had good outcomes. This slide set reviews the strengths and weaknesses of the preliminary data from DANAMI 2.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F9C6FC-660B-47A4-87BE-C99F4DC67EDD}" type="slidenum">
              <a:rPr lang="en-US" smtClean="0"/>
              <a:pPr/>
              <a:t>56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F9C6FC-660B-47A4-87BE-C99F4DC67EDD}" type="slidenum">
              <a:rPr lang="en-US" smtClean="0"/>
              <a:pPr/>
              <a:t>57</a:t>
            </a:fld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CA16AD-0115-427D-A99A-533AEDE795D2}" type="slidenum">
              <a:rPr lang="en-US" smtClean="0"/>
              <a:pPr/>
              <a:t>59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CA16AD-0115-427D-A99A-533AEDE795D2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F9C6FC-660B-47A4-87BE-C99F4DC67EDD}" type="slidenum">
              <a:rPr lang="en-US" smtClean="0"/>
              <a:pPr/>
              <a:t>60</a:t>
            </a:fld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CA16AD-0115-427D-A99A-533AEDE795D2}" type="slidenum">
              <a:rPr lang="en-US" smtClean="0"/>
              <a:pPr/>
              <a:t>61</a:t>
            </a:fld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CA16AD-0115-427D-A99A-533AEDE795D2}" type="slidenum">
              <a:rPr lang="en-US" smtClean="0"/>
              <a:pPr/>
              <a:t>62</a:t>
            </a:fld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CA16AD-0115-427D-A99A-533AEDE795D2}" type="slidenum">
              <a:rPr lang="en-US" smtClean="0"/>
              <a:pPr/>
              <a:t>63</a:t>
            </a:fld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CA16AD-0115-427D-A99A-533AEDE795D2}" type="slidenum">
              <a:rPr lang="en-US" smtClean="0"/>
              <a:pPr/>
              <a:t>64</a:t>
            </a:fld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CA16AD-0115-427D-A99A-533AEDE795D2}" type="slidenum">
              <a:rPr lang="en-US" smtClean="0"/>
              <a:pPr/>
              <a:t>66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CA16AD-0115-427D-A99A-533AEDE795D2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CA16AD-0115-427D-A99A-533AEDE795D2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CA16AD-0115-427D-A99A-533AEDE795D2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608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8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fld id="{A25602D1-4873-5A4D-9DD1-7A3B76B87205}" type="slidenum">
              <a:rPr lang="en-CA" sz="1200">
                <a:latin typeface="Arial" charset="0"/>
              </a:rPr>
              <a:pPr eaLnBrk="1" hangingPunct="1"/>
              <a:t>20</a:t>
            </a:fld>
            <a:endParaRPr lang="en-CA" sz="12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CA16AD-0115-427D-A99A-533AEDE795D2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B8073-4CE5-4095-A222-0606D706410B}" type="datetimeFigureOut">
              <a:rPr lang="en-US" smtClean="0"/>
              <a:pPr/>
              <a:t>9/14/14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EC4A6-BFF2-4630-A14C-78AF2C78F6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592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B8073-4CE5-4095-A222-0606D706410B}" type="datetimeFigureOut">
              <a:rPr lang="en-US" smtClean="0"/>
              <a:pPr/>
              <a:t>9/14/14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EC4A6-BFF2-4630-A14C-78AF2C78F6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199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B8073-4CE5-4095-A222-0606D706410B}" type="datetimeFigureOut">
              <a:rPr lang="en-US" smtClean="0"/>
              <a:pPr/>
              <a:t>9/14/14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EC4A6-BFF2-4630-A14C-78AF2C78F6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265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B8073-4CE5-4095-A222-0606D706410B}" type="datetimeFigureOut">
              <a:rPr lang="en-US" smtClean="0"/>
              <a:pPr/>
              <a:t>9/14/14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EC4A6-BFF2-4630-A14C-78AF2C78F6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085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B8073-4CE5-4095-A222-0606D706410B}" type="datetimeFigureOut">
              <a:rPr lang="en-US" smtClean="0"/>
              <a:pPr/>
              <a:t>9/14/14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EC4A6-BFF2-4630-A14C-78AF2C78F6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60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B8073-4CE5-4095-A222-0606D706410B}" type="datetimeFigureOut">
              <a:rPr lang="en-US" smtClean="0"/>
              <a:pPr/>
              <a:t>9/14/14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EC4A6-BFF2-4630-A14C-78AF2C78F6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073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B8073-4CE5-4095-A222-0606D706410B}" type="datetimeFigureOut">
              <a:rPr lang="en-US" smtClean="0"/>
              <a:pPr/>
              <a:t>9/14/14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EC4A6-BFF2-4630-A14C-78AF2C78F6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753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B8073-4CE5-4095-A222-0606D706410B}" type="datetimeFigureOut">
              <a:rPr lang="en-US" smtClean="0"/>
              <a:pPr/>
              <a:t>9/14/14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EC4A6-BFF2-4630-A14C-78AF2C78F6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41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B8073-4CE5-4095-A222-0606D706410B}" type="datetimeFigureOut">
              <a:rPr lang="en-US" smtClean="0"/>
              <a:pPr/>
              <a:t>9/14/14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EC4A6-BFF2-4630-A14C-78AF2C78F6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17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B8073-4CE5-4095-A222-0606D706410B}" type="datetimeFigureOut">
              <a:rPr lang="en-US" smtClean="0"/>
              <a:pPr/>
              <a:t>9/14/14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EC4A6-BFF2-4630-A14C-78AF2C78F6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777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B8073-4CE5-4095-A222-0606D706410B}" type="datetimeFigureOut">
              <a:rPr lang="en-US" smtClean="0"/>
              <a:pPr/>
              <a:t>9/14/14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EC4A6-BFF2-4630-A14C-78AF2C78F6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7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3B8073-4CE5-4095-A222-0606D706410B}" type="datetimeFigureOut">
              <a:rPr lang="en-US" smtClean="0"/>
              <a:pPr/>
              <a:t>9/14/14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EC4A6-BFF2-4630-A14C-78AF2C78F6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430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 xmlns:p14="http://schemas.microsoft.com/office/powerpoint/2010/main">
        <p:fade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jpg"/><Relationship Id="rId3" Type="http://schemas.openxmlformats.org/officeDocument/2006/relationships/image" Target="../media/image8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jpeg"/><Relationship Id="rId3" Type="http://schemas.openxmlformats.org/officeDocument/2006/relationships/image" Target="../media/image10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jpeg"/><Relationship Id="rId3" Type="http://schemas.openxmlformats.org/officeDocument/2006/relationships/image" Target="../media/image1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7.w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18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1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2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3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4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gi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4" Type="http://schemas.openxmlformats.org/officeDocument/2006/relationships/oleObject" Target="../embeddings/oleObject2.bin"/><Relationship Id="rId5" Type="http://schemas.openxmlformats.org/officeDocument/2006/relationships/image" Target="../media/image31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2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3.jp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5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6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5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image" Target="../media/image40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42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43.gi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8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jp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47.jpe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48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Acute Coronary Syndrome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5400" y="4114800"/>
            <a:ext cx="6400800" cy="1752600"/>
          </a:xfrm>
        </p:spPr>
        <p:txBody>
          <a:bodyPr/>
          <a:lstStyle/>
          <a:p>
            <a:r>
              <a:rPr lang="en-US" sz="3600" dirty="0" smtClean="0">
                <a:solidFill>
                  <a:schemeClr val="tx1"/>
                </a:solidFill>
              </a:rPr>
              <a:t>Dr. Hussam F. Al-</a:t>
            </a:r>
            <a:r>
              <a:rPr lang="en-US" sz="3600" dirty="0" err="1" smtClean="0">
                <a:solidFill>
                  <a:schemeClr val="tx1"/>
                </a:solidFill>
              </a:rPr>
              <a:t>Faleh</a:t>
            </a:r>
            <a:endParaRPr lang="en-US" sz="3600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Associate Professor of Cardiac Sciences </a:t>
            </a:r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6000" dirty="0" smtClean="0"/>
              <a:t>Clinical Scenario </a:t>
            </a:r>
            <a:endParaRPr lang="en-US" sz="6000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>
                <a:solidFill>
                  <a:srgbClr val="FF0000"/>
                </a:solidFill>
              </a:rPr>
              <a:t>Clinical scenario</a:t>
            </a:r>
            <a:endParaRPr lang="en-US" sz="54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4267200"/>
          </a:xfrm>
        </p:spPr>
        <p:txBody>
          <a:bodyPr>
            <a:normAutofit/>
          </a:bodyPr>
          <a:lstStyle/>
          <a:p>
            <a:r>
              <a:rPr lang="en-US" sz="3200" dirty="0" err="1" smtClean="0"/>
              <a:t>Rashed</a:t>
            </a:r>
            <a:r>
              <a:rPr lang="en-US" sz="3200" dirty="0" smtClean="0"/>
              <a:t>, 60yr old man </a:t>
            </a:r>
          </a:p>
          <a:p>
            <a:r>
              <a:rPr lang="en-US" sz="3200" dirty="0" smtClean="0"/>
              <a:t>Owns a business</a:t>
            </a:r>
          </a:p>
          <a:p>
            <a:r>
              <a:rPr lang="en-US" sz="3200" dirty="0" smtClean="0"/>
              <a:t>Smoker</a:t>
            </a:r>
          </a:p>
          <a:p>
            <a:r>
              <a:rPr lang="en-US" dirty="0" smtClean="0"/>
              <a:t>On a </a:t>
            </a:r>
            <a:r>
              <a:rPr lang="en-US" sz="3200" dirty="0" smtClean="0"/>
              <a:t>routine medical check up was found to have the following:</a:t>
            </a:r>
          </a:p>
          <a:p>
            <a:pPr>
              <a:buNone/>
            </a:pPr>
            <a:r>
              <a:rPr lang="en-US" dirty="0" smtClean="0"/>
              <a:t>          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7415"/>
            <a:ext cx="8229600" cy="1143000"/>
          </a:xfrm>
        </p:spPr>
        <p:txBody>
          <a:bodyPr/>
          <a:lstStyle/>
          <a:p>
            <a:r>
              <a:rPr lang="en-US" dirty="0" err="1" smtClean="0">
                <a:solidFill>
                  <a:srgbClr val="FF0000"/>
                </a:solidFill>
              </a:rPr>
              <a:t>Rashed’s</a:t>
            </a:r>
            <a:r>
              <a:rPr lang="en-US" dirty="0" smtClean="0">
                <a:solidFill>
                  <a:srgbClr val="FF0000"/>
                </a:solidFill>
              </a:rPr>
              <a:t> Profile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1371600"/>
            <a:ext cx="5181600" cy="28194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800" b="1" dirty="0" smtClean="0"/>
              <a:t>Physical Exam:</a:t>
            </a:r>
          </a:p>
          <a:p>
            <a:pPr>
              <a:buNone/>
            </a:pPr>
            <a:r>
              <a:rPr lang="en-US" sz="2400" dirty="0" smtClean="0"/>
              <a:t>-    BP of </a:t>
            </a:r>
            <a:r>
              <a:rPr lang="en-US" sz="2400" dirty="0" smtClean="0">
                <a:solidFill>
                  <a:srgbClr val="FF0000"/>
                </a:solidFill>
              </a:rPr>
              <a:t>150/90</a:t>
            </a:r>
            <a:endParaRPr lang="en-US" sz="2400" dirty="0">
              <a:solidFill>
                <a:srgbClr val="FF0000"/>
              </a:solidFill>
            </a:endParaRPr>
          </a:p>
          <a:p>
            <a:pPr>
              <a:buNone/>
            </a:pPr>
            <a:r>
              <a:rPr lang="en-US" sz="2400" dirty="0" smtClean="0"/>
              <a:t>     ( repeated 3 times)</a:t>
            </a:r>
          </a:p>
          <a:p>
            <a:pPr>
              <a:buFontTx/>
              <a:buChar char="-"/>
            </a:pPr>
            <a:r>
              <a:rPr lang="en-US" sz="2400" dirty="0" smtClean="0"/>
              <a:t>Weight </a:t>
            </a:r>
            <a:r>
              <a:rPr lang="en-US" sz="2400" dirty="0" smtClean="0">
                <a:solidFill>
                  <a:srgbClr val="FF0000"/>
                </a:solidFill>
              </a:rPr>
              <a:t>90kg</a:t>
            </a:r>
            <a:r>
              <a:rPr lang="en-US" sz="2400" dirty="0" smtClean="0"/>
              <a:t>,Height 170        ( BMI=</a:t>
            </a:r>
            <a:r>
              <a:rPr lang="en-US" sz="2400" dirty="0" smtClean="0">
                <a:solidFill>
                  <a:srgbClr val="FF0000"/>
                </a:solidFill>
              </a:rPr>
              <a:t>31</a:t>
            </a:r>
            <a:r>
              <a:rPr lang="en-US" sz="2400" dirty="0" smtClean="0"/>
              <a:t>)</a:t>
            </a:r>
          </a:p>
          <a:p>
            <a:pPr>
              <a:buFontTx/>
              <a:buChar char="-"/>
            </a:pPr>
            <a:r>
              <a:rPr lang="en-US" sz="2400" dirty="0" smtClean="0"/>
              <a:t>Waist Circumference </a:t>
            </a:r>
            <a:r>
              <a:rPr lang="en-US" sz="2400" dirty="0" smtClean="0">
                <a:solidFill>
                  <a:srgbClr val="FF0000"/>
                </a:solidFill>
              </a:rPr>
              <a:t>115 cm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t="15066" b="30563"/>
          <a:stretch/>
        </p:blipFill>
        <p:spPr>
          <a:xfrm>
            <a:off x="5029200" y="2057400"/>
            <a:ext cx="2971800" cy="4061109"/>
          </a:xfr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304800" y="4267200"/>
            <a:ext cx="4343400" cy="2209800"/>
          </a:xfrm>
          <a:prstGeom prst="rect">
            <a:avLst/>
          </a:prstGeom>
        </p:spPr>
        <p:txBody>
          <a:bodyPr vert="horz">
            <a:normAutofit lnSpcReduction="10000"/>
          </a:bodyPr>
          <a:lstStyle>
            <a:lvl1pPr marL="548640" indent="-411480" algn="l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68680" indent="-283464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Char char="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3856" indent="-228600" algn="l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Char char="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5331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Char char="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533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6479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Char char="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65960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67128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6829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 2"/>
              <a:buNone/>
            </a:pPr>
            <a:r>
              <a:rPr lang="en-US" sz="2800" b="1" dirty="0" smtClean="0"/>
              <a:t>Lab investigations: </a:t>
            </a:r>
          </a:p>
          <a:p>
            <a:pPr>
              <a:buFontTx/>
              <a:buChar char="-"/>
            </a:pPr>
            <a:r>
              <a:rPr lang="en-US" sz="2400" dirty="0" smtClean="0"/>
              <a:t>FBS   = </a:t>
            </a:r>
            <a:r>
              <a:rPr lang="en-US" sz="2400" dirty="0" smtClean="0">
                <a:solidFill>
                  <a:srgbClr val="FF0000"/>
                </a:solidFill>
              </a:rPr>
              <a:t>9 </a:t>
            </a:r>
            <a:r>
              <a:rPr lang="en-US" sz="2400" dirty="0" smtClean="0"/>
              <a:t>mmol/l</a:t>
            </a:r>
          </a:p>
          <a:p>
            <a:pPr>
              <a:buFontTx/>
              <a:buChar char="-"/>
            </a:pPr>
            <a:r>
              <a:rPr lang="en-US" sz="2400" dirty="0" smtClean="0"/>
              <a:t>TC     = </a:t>
            </a:r>
            <a:r>
              <a:rPr lang="en-US" sz="2400" dirty="0" smtClean="0">
                <a:solidFill>
                  <a:srgbClr val="FF0000"/>
                </a:solidFill>
              </a:rPr>
              <a:t>6.0</a:t>
            </a:r>
            <a:r>
              <a:rPr lang="en-US" sz="2400" dirty="0" smtClean="0">
                <a:solidFill>
                  <a:srgbClr val="FFFF00"/>
                </a:solidFill>
              </a:rPr>
              <a:t> </a:t>
            </a:r>
            <a:r>
              <a:rPr lang="en-US" sz="2400" dirty="0"/>
              <a:t>mmol/l </a:t>
            </a:r>
            <a:endParaRPr lang="en-US" sz="2400" dirty="0" smtClean="0">
              <a:solidFill>
                <a:srgbClr val="FFFF00"/>
              </a:solidFill>
            </a:endParaRPr>
          </a:p>
          <a:p>
            <a:pPr>
              <a:buFontTx/>
              <a:buChar char="-"/>
            </a:pPr>
            <a:r>
              <a:rPr lang="en-US" sz="2400" dirty="0" smtClean="0"/>
              <a:t>LDL  =  </a:t>
            </a:r>
            <a:r>
              <a:rPr lang="en-US" sz="2400" dirty="0" smtClean="0">
                <a:solidFill>
                  <a:srgbClr val="FF0000"/>
                </a:solidFill>
              </a:rPr>
              <a:t>4.5 </a:t>
            </a:r>
            <a:r>
              <a:rPr lang="en-US" sz="2400" dirty="0" smtClean="0"/>
              <a:t>mmol/l </a:t>
            </a:r>
          </a:p>
          <a:p>
            <a:pPr>
              <a:buFontTx/>
              <a:buChar char="-"/>
            </a:pPr>
            <a:r>
              <a:rPr lang="en-US" sz="2400" dirty="0" smtClean="0"/>
              <a:t>HDL =  </a:t>
            </a:r>
            <a:r>
              <a:rPr lang="en-US" sz="2400" dirty="0" smtClean="0">
                <a:solidFill>
                  <a:srgbClr val="FF0000"/>
                </a:solidFill>
              </a:rPr>
              <a:t>0.7</a:t>
            </a:r>
            <a:r>
              <a:rPr lang="en-US" sz="2400" dirty="0" smtClean="0">
                <a:solidFill>
                  <a:srgbClr val="FFFF00"/>
                </a:solidFill>
              </a:rPr>
              <a:t> </a:t>
            </a:r>
            <a:r>
              <a:rPr lang="en-US" sz="2400" dirty="0" smtClean="0"/>
              <a:t>mmol/l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He was counseled and told…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en-US" dirty="0" smtClean="0"/>
              <a:t>  </a:t>
            </a:r>
          </a:p>
          <a:p>
            <a:r>
              <a:rPr lang="en-US" dirty="0" smtClean="0"/>
              <a:t>DM</a:t>
            </a:r>
          </a:p>
          <a:p>
            <a:r>
              <a:rPr lang="en-US" dirty="0" smtClean="0"/>
              <a:t>Obese </a:t>
            </a:r>
          </a:p>
          <a:p>
            <a:r>
              <a:rPr lang="en-US" dirty="0" err="1" smtClean="0"/>
              <a:t>Dyslipidemic</a:t>
            </a:r>
            <a:endParaRPr lang="en-US" dirty="0" smtClean="0"/>
          </a:p>
          <a:p>
            <a:r>
              <a:rPr lang="en-US" dirty="0" smtClean="0"/>
              <a:t>BP was high ( likely hypertensive if repeated on future occasions) </a:t>
            </a:r>
          </a:p>
          <a:p>
            <a:r>
              <a:rPr lang="en-US" dirty="0" smtClean="0"/>
              <a:t>Strongly advised to change life style</a:t>
            </a:r>
          </a:p>
          <a:p>
            <a:r>
              <a:rPr lang="en-US" dirty="0" smtClean="0"/>
              <a:t>Stop Smoking </a:t>
            </a:r>
          </a:p>
          <a:p>
            <a:r>
              <a:rPr lang="en-US" dirty="0" smtClean="0"/>
              <a:t>Undergo another check up in 3 months times after dietary changes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590800"/>
            <a:ext cx="8229600" cy="1143000"/>
          </a:xfrm>
        </p:spPr>
        <p:txBody>
          <a:bodyPr>
            <a:noAutofit/>
          </a:bodyPr>
          <a:lstStyle/>
          <a:p>
            <a:r>
              <a:rPr lang="en-US" sz="4800" dirty="0" smtClean="0">
                <a:solidFill>
                  <a:srgbClr val="FF0000"/>
                </a:solidFill>
              </a:rPr>
              <a:t>What are the risk factors for CAD?</a:t>
            </a:r>
            <a:endParaRPr lang="en-US" sz="4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5256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Diabetes Mellitus 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3" name="Picture 2" descr="Dec4_2012_2776985_DiabetesParaphernalia_DiabetesDrugList854523446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9460" y="2438400"/>
            <a:ext cx="4826000" cy="3048000"/>
          </a:xfrm>
          <a:prstGeom prst="rect">
            <a:avLst/>
          </a:prstGeom>
        </p:spPr>
      </p:pic>
      <p:pic>
        <p:nvPicPr>
          <p:cNvPr id="5" name="Picture 4" descr="Diabetes-mellitu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438400"/>
            <a:ext cx="4114800" cy="30861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76400" y="5715000"/>
            <a:ext cx="59581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Arial"/>
                <a:cs typeface="Arial"/>
              </a:rPr>
              <a:t>One every 4 Saudis has DM</a:t>
            </a:r>
            <a:endParaRPr lang="en-US" sz="3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75435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Smoking 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5" name="Picture 4" descr="r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2020" y="2438400"/>
            <a:ext cx="4572000" cy="3048000"/>
          </a:xfrm>
          <a:prstGeom prst="rect">
            <a:avLst/>
          </a:prstGeom>
        </p:spPr>
      </p:pic>
      <p:pic>
        <p:nvPicPr>
          <p:cNvPr id="6" name="Picture 5" descr="saudi-smokin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62200"/>
            <a:ext cx="4371422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392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387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Hypertension 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3" name="Picture 2" descr="1813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295400"/>
            <a:ext cx="6807200" cy="544576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743200" y="1371600"/>
            <a:ext cx="3810000" cy="9144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441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Hyperlipidemia 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5" name="Picture 4" descr="burger_battl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86473"/>
            <a:ext cx="7162800" cy="4771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442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 smtClean="0">
                <a:solidFill>
                  <a:srgbClr val="FF0000"/>
                </a:solidFill>
              </a:rPr>
              <a:t>Obesity </a:t>
            </a:r>
            <a:endParaRPr lang="en-US" sz="6000" dirty="0">
              <a:solidFill>
                <a:srgbClr val="FF0000"/>
              </a:solidFill>
            </a:endParaRPr>
          </a:p>
        </p:txBody>
      </p:sp>
      <p:pic>
        <p:nvPicPr>
          <p:cNvPr id="5" name="Content Placeholder 4" descr="2812_mis_p34_n8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67200" y="1981200"/>
            <a:ext cx="3512533" cy="42267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 descr="01173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8810" y="2004714"/>
            <a:ext cx="3181351" cy="42484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071600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971800"/>
            <a:ext cx="8229600" cy="1143000"/>
          </a:xfrm>
        </p:spPr>
        <p:txBody>
          <a:bodyPr>
            <a:noAutofit/>
          </a:bodyPr>
          <a:lstStyle/>
          <a:p>
            <a:r>
              <a:rPr lang="en-US" sz="7200" b="1" dirty="0" smtClean="0">
                <a:solidFill>
                  <a:srgbClr val="FF0000"/>
                </a:solidFill>
              </a:rPr>
              <a:t>Why is this topic important ?</a:t>
            </a:r>
            <a:endParaRPr lang="en-US" sz="7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8054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solidFill>
                  <a:srgbClr val="FF0000"/>
                </a:solidFill>
                <a:ea typeface="+mj-ea"/>
              </a:rPr>
              <a:t>Other Risk factors</a:t>
            </a:r>
            <a:endParaRPr lang="en-CA" dirty="0" smtClean="0">
              <a:solidFill>
                <a:srgbClr val="FF0000"/>
              </a:solidFill>
              <a:ea typeface="+mj-ea"/>
            </a:endParaRPr>
          </a:p>
        </p:txBody>
      </p:sp>
      <p:sp>
        <p:nvSpPr>
          <p:cNvPr id="2969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905000"/>
            <a:ext cx="8229600" cy="38862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sz="3200" dirty="0">
                <a:latin typeface="Arial"/>
                <a:cs typeface="Arial"/>
              </a:rPr>
              <a:t>Age : males ≥45, females ≥55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3200" dirty="0" smtClean="0">
                <a:latin typeface="Arial"/>
                <a:cs typeface="Arial"/>
              </a:rPr>
              <a:t>Gender (Male gender)  </a:t>
            </a:r>
            <a:endParaRPr lang="en-US" sz="3200" dirty="0">
              <a:latin typeface="Arial"/>
              <a:cs typeface="Arial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sz="3200" dirty="0" smtClean="0">
                <a:latin typeface="Arial"/>
                <a:cs typeface="Arial"/>
              </a:rPr>
              <a:t>Family </a:t>
            </a:r>
            <a:r>
              <a:rPr lang="en-US" sz="3200" dirty="0">
                <a:latin typeface="Arial"/>
                <a:cs typeface="Arial"/>
              </a:rPr>
              <a:t>history of Premature CAD: males ≤55 females ≤65 </a:t>
            </a:r>
            <a:r>
              <a:rPr lang="en-US" sz="3200" dirty="0" smtClean="0">
                <a:latin typeface="Arial"/>
                <a:cs typeface="Arial"/>
              </a:rPr>
              <a:t> </a:t>
            </a:r>
          </a:p>
          <a:p>
            <a:pPr marL="137160" indent="0" eaLnBrk="1" hangingPunct="1">
              <a:lnSpc>
                <a:spcPct val="80000"/>
              </a:lnSpc>
              <a:buNone/>
              <a:defRPr/>
            </a:pPr>
            <a:endParaRPr lang="en-CA" sz="2800" dirty="0">
              <a:latin typeface="Tahoma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5395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Clinical scenario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600200"/>
            <a:ext cx="8839200" cy="4709160"/>
          </a:xfrm>
        </p:spPr>
        <p:txBody>
          <a:bodyPr>
            <a:normAutofit/>
          </a:bodyPr>
          <a:lstStyle/>
          <a:p>
            <a:r>
              <a:rPr lang="en-US" sz="3200" dirty="0" err="1" smtClean="0"/>
              <a:t>Rashed</a:t>
            </a:r>
            <a:r>
              <a:rPr lang="en-US" sz="3200" dirty="0" smtClean="0"/>
              <a:t>, forgot or was careless !</a:t>
            </a:r>
          </a:p>
          <a:p>
            <a:r>
              <a:rPr lang="en-US" sz="3200" dirty="0" smtClean="0"/>
              <a:t>3 </a:t>
            </a:r>
            <a:r>
              <a:rPr lang="en-US" sz="3200" dirty="0" err="1" smtClean="0"/>
              <a:t>yrs</a:t>
            </a:r>
            <a:r>
              <a:rPr lang="en-US" sz="3200" dirty="0" smtClean="0"/>
              <a:t> later, he started feeling occasional chest heaviness while rushing on the stairs. Radiated to both shoulders, and relived with rest.</a:t>
            </a:r>
          </a:p>
          <a:p>
            <a:r>
              <a:rPr lang="en-US" sz="3200" dirty="0" smtClean="0"/>
              <a:t>He decided to go to his physician again….but after finishing off some business deals</a:t>
            </a:r>
            <a:endParaRPr lang="en-US" sz="32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1981200"/>
            <a:ext cx="7086600" cy="18288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What is happening with </a:t>
            </a:r>
            <a:r>
              <a:rPr lang="en-US" dirty="0" err="1" smtClean="0">
                <a:solidFill>
                  <a:srgbClr val="FF0000"/>
                </a:solidFill>
              </a:rPr>
              <a:t>Rashed</a:t>
            </a:r>
            <a:r>
              <a:rPr lang="en-US" dirty="0" smtClean="0">
                <a:solidFill>
                  <a:srgbClr val="FF0000"/>
                </a:solidFill>
              </a:rPr>
              <a:t>?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09800" y="1524000"/>
            <a:ext cx="4848225" cy="260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 descr="C:\Program Files\Microsoft Office\MEDIA\CAGCAT10\j0300840.wmf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609600"/>
            <a:ext cx="7367382" cy="6205676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722029" y="3210702"/>
            <a:ext cx="2064603" cy="11019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FF00"/>
                </a:solidFill>
              </a:rPr>
              <a:t>Tissue </a:t>
            </a:r>
          </a:p>
          <a:p>
            <a:pPr algn="ctr"/>
            <a:r>
              <a:rPr lang="en-US" sz="3200" b="1" dirty="0" smtClean="0">
                <a:solidFill>
                  <a:srgbClr val="FFFF00"/>
                </a:solidFill>
              </a:rPr>
              <a:t>Demand</a:t>
            </a:r>
            <a:endParaRPr lang="en-US" sz="3200" b="1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867400" y="2590800"/>
            <a:ext cx="1774435" cy="11019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FF00"/>
                </a:solidFill>
              </a:rPr>
              <a:t>O2</a:t>
            </a:r>
          </a:p>
          <a:p>
            <a:pPr algn="ctr"/>
            <a:r>
              <a:rPr lang="en-US" sz="3200" b="1" dirty="0" smtClean="0">
                <a:solidFill>
                  <a:srgbClr val="FFFF00"/>
                </a:solidFill>
              </a:rPr>
              <a:t>Supply</a:t>
            </a:r>
            <a:endParaRPr lang="en-US" sz="32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41450718"/>
              </p:ext>
            </p:extLst>
          </p:nvPr>
        </p:nvGraphicFramePr>
        <p:xfrm>
          <a:off x="6248400" y="3048000"/>
          <a:ext cx="2692400" cy="266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5" name="Bitmap Image" r:id="rId4" imgW="4142857" imgH="4105848" progId="Paint.Picture">
                  <p:embed/>
                </p:oleObj>
              </mc:Choice>
              <mc:Fallback>
                <p:oleObj name="Bitmap Image" r:id="rId4" imgW="4142857" imgH="4105848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48400" y="3048000"/>
                        <a:ext cx="2692400" cy="2667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Back to </a:t>
            </a:r>
            <a:r>
              <a:rPr lang="en-US" dirty="0" err="1" smtClean="0">
                <a:solidFill>
                  <a:srgbClr val="FF0000"/>
                </a:solidFill>
              </a:rPr>
              <a:t>Rashed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600200"/>
            <a:ext cx="8229600" cy="40386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Delayed medical check up for 3 months!</a:t>
            </a:r>
          </a:p>
          <a:p>
            <a:r>
              <a:rPr lang="en-US" dirty="0" smtClean="0"/>
              <a:t>Woke up at 5 AM with similar chest pain, however now at rest and severe.</a:t>
            </a:r>
          </a:p>
          <a:p>
            <a:r>
              <a:rPr lang="en-US" dirty="0" smtClean="0"/>
              <a:t>Perfuse sweating and nausea</a:t>
            </a:r>
          </a:p>
          <a:p>
            <a:r>
              <a:rPr lang="en-US" dirty="0" smtClean="0"/>
              <a:t>Called his son to take him to the ER</a:t>
            </a:r>
          </a:p>
          <a:p>
            <a:r>
              <a:rPr lang="en-US" dirty="0" smtClean="0"/>
              <a:t>In ER </a:t>
            </a:r>
          </a:p>
          <a:p>
            <a:pPr>
              <a:buNone/>
            </a:pPr>
            <a:r>
              <a:rPr lang="en-US" dirty="0" smtClean="0"/>
              <a:t>                 - HR 110bpm</a:t>
            </a:r>
          </a:p>
          <a:p>
            <a:pPr>
              <a:buNone/>
            </a:pPr>
            <a:r>
              <a:rPr lang="en-US" dirty="0" smtClean="0"/>
              <a:t>                 - BP 180/100</a:t>
            </a:r>
          </a:p>
          <a:p>
            <a:pPr>
              <a:buNone/>
            </a:pPr>
            <a:r>
              <a:rPr lang="en-US" dirty="0" smtClean="0"/>
              <a:t>                 - O2 Saturation 95% on RA</a:t>
            </a:r>
          </a:p>
          <a:p>
            <a:pPr>
              <a:buNone/>
            </a:pPr>
            <a:r>
              <a:rPr lang="en-US" dirty="0" smtClean="0"/>
              <a:t>                 - PE was normal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81000" y="5638800"/>
            <a:ext cx="78582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 smtClean="0">
                <a:solidFill>
                  <a:srgbClr val="FF0000"/>
                </a:solidFill>
              </a:rPr>
              <a:t>Can you explain his clinical presentation?</a:t>
            </a:r>
            <a:endParaRPr lang="en-US" sz="3200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099" descr="Slide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0"/>
            <a:ext cx="8610600" cy="4305300"/>
          </a:xfrm>
          <a:prstGeom prst="rect">
            <a:avLst/>
          </a:prstGeom>
          <a:noFill/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9200" y="4038600"/>
            <a:ext cx="6096000" cy="26815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athogenesis of the Atherosclerotic Plaque and Acute Coronary Syndromes - YouTube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685800"/>
            <a:ext cx="8229600" cy="4629150"/>
          </a:xfrm>
        </p:spPr>
      </p:pic>
    </p:spTree>
    <p:extLst>
      <p:ext uri="{BB962C8B-B14F-4D97-AF65-F5344CB8AC3E}">
        <p14:creationId xmlns:p14="http://schemas.microsoft.com/office/powerpoint/2010/main" val="2035872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69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Slide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8991599" cy="6281158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7010400" y="3124200"/>
            <a:ext cx="20708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00"/>
                </a:solidFill>
              </a:rPr>
              <a:t>Secretion of </a:t>
            </a:r>
          </a:p>
          <a:p>
            <a:pPr algn="ctr"/>
            <a:r>
              <a:rPr lang="en-US" dirty="0" err="1" smtClean="0">
                <a:solidFill>
                  <a:srgbClr val="FFFF00"/>
                </a:solidFill>
              </a:rPr>
              <a:t>Matrex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</a:p>
          <a:p>
            <a:pPr algn="ctr"/>
            <a:r>
              <a:rPr lang="en-US" dirty="0" err="1" smtClean="0">
                <a:solidFill>
                  <a:srgbClr val="FFFF00"/>
                </a:solidFill>
              </a:rPr>
              <a:t>metalloprotenases</a:t>
            </a:r>
            <a:endParaRPr lang="en-US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:\ACS pics\platelets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685800"/>
            <a:ext cx="7216535" cy="4962603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228600"/>
            <a:ext cx="8686800" cy="6323572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7162800" y="1447800"/>
            <a:ext cx="1676400" cy="1066800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019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990600"/>
            <a:ext cx="7086600" cy="18288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600" dirty="0" smtClean="0">
                <a:solidFill>
                  <a:srgbClr val="FF0000"/>
                </a:solidFill>
              </a:rPr>
              <a:t>Investigations in the emergency room </a:t>
            </a:r>
            <a:endParaRPr lang="en-US" sz="6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ami4_a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981200"/>
            <a:ext cx="8634413" cy="4114800"/>
          </a:xfrm>
          <a:prstGeom prst="rect">
            <a:avLst/>
          </a:prstGeom>
          <a:noFill/>
          <a:ln w="57150">
            <a:solidFill>
              <a:schemeClr val="hlink"/>
            </a:solidFill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2819400" y="609600"/>
            <a:ext cx="341536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rgbClr val="FF0000"/>
                </a:solidFill>
              </a:rPr>
              <a:t>12 lead ECG</a:t>
            </a:r>
            <a:endParaRPr lang="en-US" sz="4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2209800"/>
            <a:ext cx="4953000" cy="18288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000" dirty="0" smtClean="0">
                <a:solidFill>
                  <a:srgbClr val="FF0000"/>
                </a:solidFill>
              </a:rPr>
              <a:t>What is the diagnosis?</a:t>
            </a:r>
            <a:endParaRPr lang="en-US" sz="6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 rotWithShape="1">
          <a:blip r:embed="rId2" cstate="print"/>
          <a:srcRect l="3751" t="16346" r="67434" b="9091"/>
          <a:stretch/>
        </p:blipFill>
        <p:spPr bwMode="auto">
          <a:xfrm>
            <a:off x="838200" y="914400"/>
            <a:ext cx="3048000" cy="2209800"/>
          </a:xfrm>
          <a:prstGeom prst="rect">
            <a:avLst/>
          </a:prstGeom>
          <a:noFill/>
          <a:ln>
            <a:noFill/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/>
          <p:cNvPicPr/>
          <p:nvPr/>
        </p:nvPicPr>
        <p:blipFill rotWithShape="1">
          <a:blip r:embed="rId2" cstate="print"/>
          <a:srcRect l="70555" t="9585" r="6928"/>
          <a:stretch/>
        </p:blipFill>
        <p:spPr bwMode="auto">
          <a:xfrm>
            <a:off x="5486400" y="914400"/>
            <a:ext cx="3022283" cy="2209800"/>
          </a:xfrm>
          <a:prstGeom prst="rect">
            <a:avLst/>
          </a:prstGeom>
          <a:noFill/>
          <a:ln>
            <a:noFill/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Title 3"/>
          <p:cNvSpPr txBox="1">
            <a:spLocks/>
          </p:cNvSpPr>
          <p:nvPr/>
        </p:nvSpPr>
        <p:spPr>
          <a:xfrm>
            <a:off x="228600" y="152400"/>
            <a:ext cx="8229600" cy="792162"/>
          </a:xfrm>
          <a:prstGeom prst="rect">
            <a:avLst/>
          </a:prstGeom>
        </p:spPr>
        <p:txBody>
          <a:bodyPr/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rgbClr val="FF0000"/>
                </a:solidFill>
              </a:rPr>
              <a:t>Acute Coronary Syndrom</a:t>
            </a:r>
            <a:r>
              <a:rPr lang="en-US" sz="3600" dirty="0">
                <a:solidFill>
                  <a:srgbClr val="FF0000"/>
                </a:solidFill>
              </a:rPr>
              <a:t>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9000" y="3352800"/>
            <a:ext cx="1726450" cy="1447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200" y="3429000"/>
            <a:ext cx="924025" cy="9144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0800" y="3429000"/>
            <a:ext cx="914400" cy="89841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133600" y="3733800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OR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276600" y="6324600"/>
            <a:ext cx="23579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Myocardial Necrosis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0918" y="6324600"/>
            <a:ext cx="27363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No Myocardial </a:t>
            </a:r>
            <a:r>
              <a:rPr lang="en-US" b="1" dirty="0"/>
              <a:t>Necrosis</a:t>
            </a:r>
          </a:p>
        </p:txBody>
      </p:sp>
      <p:sp>
        <p:nvSpPr>
          <p:cNvPr id="20" name="Down Arrow 19"/>
          <p:cNvSpPr/>
          <p:nvPr/>
        </p:nvSpPr>
        <p:spPr>
          <a:xfrm>
            <a:off x="6781800" y="3124200"/>
            <a:ext cx="498093" cy="1981200"/>
          </a:xfrm>
          <a:prstGeom prst="down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Down Arrow 20"/>
          <p:cNvSpPr/>
          <p:nvPr/>
        </p:nvSpPr>
        <p:spPr>
          <a:xfrm rot="20318278">
            <a:off x="3645646" y="2989685"/>
            <a:ext cx="498093" cy="2120222"/>
          </a:xfrm>
          <a:prstGeom prst="down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Down Arrow 21"/>
          <p:cNvSpPr/>
          <p:nvPr/>
        </p:nvSpPr>
        <p:spPr>
          <a:xfrm rot="815084">
            <a:off x="597302" y="3078814"/>
            <a:ext cx="498093" cy="1979114"/>
          </a:xfrm>
          <a:prstGeom prst="down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6400800" y="5105400"/>
            <a:ext cx="1752600" cy="1143000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0000"/>
                </a:solidFill>
              </a:rPr>
              <a:t>ST Elevation MI</a:t>
            </a:r>
          </a:p>
          <a:p>
            <a:pPr algn="ctr"/>
            <a:r>
              <a:rPr lang="en-US" sz="2000" b="1" dirty="0">
                <a:solidFill>
                  <a:srgbClr val="000000"/>
                </a:solidFill>
              </a:rPr>
              <a:t>(STEMI)</a:t>
            </a:r>
          </a:p>
        </p:txBody>
      </p:sp>
      <p:sp>
        <p:nvSpPr>
          <p:cNvPr id="25" name="Rectangle 24"/>
          <p:cNvSpPr/>
          <p:nvPr/>
        </p:nvSpPr>
        <p:spPr>
          <a:xfrm>
            <a:off x="3429000" y="5105400"/>
            <a:ext cx="1905000" cy="1143000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000000"/>
                </a:solidFill>
              </a:rPr>
              <a:t>Non ST </a:t>
            </a:r>
            <a:r>
              <a:rPr lang="en-US" sz="2000" b="1" dirty="0">
                <a:solidFill>
                  <a:srgbClr val="000000"/>
                </a:solidFill>
              </a:rPr>
              <a:t>Elevation MI</a:t>
            </a:r>
          </a:p>
          <a:p>
            <a:pPr algn="ctr"/>
            <a:r>
              <a:rPr lang="en-US" sz="2000" b="1" dirty="0" smtClean="0">
                <a:solidFill>
                  <a:srgbClr val="000000"/>
                </a:solidFill>
              </a:rPr>
              <a:t>(NSTEMI</a:t>
            </a:r>
            <a:r>
              <a:rPr lang="en-US" sz="2000" b="1" dirty="0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6435" y="5105400"/>
            <a:ext cx="1828800" cy="1143000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Unstable Angina </a:t>
            </a:r>
            <a:endParaRPr lang="en-US" sz="2000" b="1" dirty="0">
              <a:solidFill>
                <a:schemeClr val="tx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81200" y="4419600"/>
            <a:ext cx="838200" cy="787400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flipH="1">
            <a:off x="4648200" y="3276600"/>
            <a:ext cx="1524000" cy="16002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3962400" y="3124200"/>
            <a:ext cx="2438400" cy="17526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4933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20" grpId="0" animBg="1"/>
      <p:bldP spid="21" grpId="0" animBg="1"/>
      <p:bldP spid="22" grpId="0" animBg="1"/>
      <p:bldP spid="24" grpId="0" animBg="1"/>
      <p:bldP spid="25" grpId="0" animBg="1"/>
      <p:bldP spid="2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514600"/>
            <a:ext cx="8229600" cy="1143000"/>
          </a:xfrm>
        </p:spPr>
        <p:txBody>
          <a:bodyPr>
            <a:noAutofit/>
          </a:bodyPr>
          <a:lstStyle/>
          <a:p>
            <a:r>
              <a:rPr lang="en-US" sz="5400" b="1" dirty="0" smtClean="0">
                <a:solidFill>
                  <a:srgbClr val="FF0000"/>
                </a:solidFill>
              </a:rPr>
              <a:t>What is Myocardial Infarction? </a:t>
            </a:r>
            <a:endParaRPr lang="en-US" sz="5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1633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Third Universal Definition of MI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4958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Typical rise in cardiac </a:t>
            </a:r>
            <a:r>
              <a:rPr lang="en-US" dirty="0" err="1" smtClean="0"/>
              <a:t>troponin</a:t>
            </a:r>
            <a:r>
              <a:rPr lang="en-US" dirty="0" smtClean="0"/>
              <a:t> T or I , CK-MB with at least one of the following:</a:t>
            </a:r>
          </a:p>
          <a:p>
            <a:pPr>
              <a:buNone/>
            </a:pPr>
            <a:r>
              <a:rPr lang="en-US" dirty="0" smtClean="0"/>
              <a:t>     1. Ischemic symptoms</a:t>
            </a:r>
          </a:p>
          <a:p>
            <a:pPr>
              <a:buNone/>
            </a:pPr>
            <a:r>
              <a:rPr lang="en-US" dirty="0" smtClean="0"/>
              <a:t>     2. Pathological Q wave on ECG</a:t>
            </a:r>
          </a:p>
          <a:p>
            <a:pPr>
              <a:buNone/>
            </a:pPr>
            <a:r>
              <a:rPr lang="en-US" dirty="0" smtClean="0"/>
              <a:t>     3. Ischemic ECG changes (</a:t>
            </a:r>
            <a:r>
              <a:rPr lang="en-US" dirty="0" err="1" smtClean="0"/>
              <a:t>e.g</a:t>
            </a:r>
            <a:r>
              <a:rPr lang="en-US" dirty="0" smtClean="0"/>
              <a:t>  ST</a:t>
            </a:r>
          </a:p>
          <a:p>
            <a:pPr>
              <a:buNone/>
            </a:pPr>
            <a:r>
              <a:rPr lang="en-US" dirty="0" smtClean="0"/>
              <a:t>        elevation or depression, new LBBB)</a:t>
            </a:r>
          </a:p>
          <a:p>
            <a:pPr>
              <a:buNone/>
            </a:pPr>
            <a:r>
              <a:rPr lang="en-US" dirty="0"/>
              <a:t> </a:t>
            </a:r>
            <a:r>
              <a:rPr lang="en-US" dirty="0" smtClean="0"/>
              <a:t>  </a:t>
            </a:r>
            <a:r>
              <a:rPr lang="en-US" dirty="0"/>
              <a:t> </a:t>
            </a:r>
            <a:r>
              <a:rPr lang="en-US" dirty="0" smtClean="0"/>
              <a:t> 4. Imaging evidence of new loss of </a:t>
            </a:r>
          </a:p>
          <a:p>
            <a:pPr>
              <a:buNone/>
            </a:pPr>
            <a:r>
              <a:rPr lang="en-US" dirty="0" smtClean="0"/>
              <a:t>         viable myocardium or a new WMA</a:t>
            </a:r>
            <a:endParaRPr lang="en-US" dirty="0"/>
          </a:p>
          <a:p>
            <a:pPr>
              <a:buNone/>
            </a:pPr>
            <a:r>
              <a:rPr lang="en-US" dirty="0" smtClean="0"/>
              <a:t>     5. Identification </a:t>
            </a:r>
            <a:r>
              <a:rPr lang="en-US" dirty="0"/>
              <a:t>of an intracoronary </a:t>
            </a:r>
            <a:r>
              <a:rPr lang="en-US" dirty="0" smtClean="0"/>
              <a:t>thrombus  by </a:t>
            </a:r>
            <a:r>
              <a:rPr lang="en-US" dirty="0"/>
              <a:t>angiography or autopsy. </a:t>
            </a:r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4953000" y="6172200"/>
            <a:ext cx="32619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European Heart Journal , 2012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8229600" cy="792162"/>
          </a:xfrm>
        </p:spPr>
        <p:txBody>
          <a:bodyPr>
            <a:normAutofit/>
          </a:bodyPr>
          <a:lstStyle/>
          <a:p>
            <a:r>
              <a:rPr lang="en-US" sz="4400" dirty="0" smtClean="0">
                <a:solidFill>
                  <a:srgbClr val="FF0000"/>
                </a:solidFill>
              </a:rPr>
              <a:t>Nuclear imaging </a:t>
            </a:r>
            <a:endParaRPr lang="en-US" sz="4400" dirty="0">
              <a:solidFill>
                <a:srgbClr val="FF0000"/>
              </a:solidFill>
            </a:endParaRPr>
          </a:p>
        </p:txBody>
      </p:sp>
      <p:pic>
        <p:nvPicPr>
          <p:cNvPr id="4" name="Content Placeholder 3" descr="mi026mi352.g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815" r="-33815"/>
          <a:stretch>
            <a:fillRect/>
          </a:stretch>
        </p:blipFill>
        <p:spPr>
          <a:xfrm>
            <a:off x="-609600" y="1043816"/>
            <a:ext cx="10134600" cy="5799243"/>
          </a:xfrm>
        </p:spPr>
      </p:pic>
    </p:spTree>
    <p:extLst>
      <p:ext uri="{BB962C8B-B14F-4D97-AF65-F5344CB8AC3E}">
        <p14:creationId xmlns:p14="http://schemas.microsoft.com/office/powerpoint/2010/main" val="730628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2286000"/>
            <a:ext cx="7086600" cy="182880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Markers for Myocardial Necrosis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Biochemical markers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MI causes release of certain enzymes and proteins into the blood stream.</a:t>
            </a:r>
          </a:p>
          <a:p>
            <a:r>
              <a:rPr lang="en-US" dirty="0" err="1" smtClean="0"/>
              <a:t>Creatin</a:t>
            </a:r>
            <a:r>
              <a:rPr lang="en-US" dirty="0" smtClean="0"/>
              <a:t> </a:t>
            </a:r>
            <a:r>
              <a:rPr lang="en-US" dirty="0" err="1" smtClean="0"/>
              <a:t>Kinase</a:t>
            </a:r>
            <a:r>
              <a:rPr lang="en-US" dirty="0" smtClean="0"/>
              <a:t> (CK) is released from multiple organs such as the myocardium , skeletal muscles, and the brain.</a:t>
            </a:r>
          </a:p>
          <a:p>
            <a:r>
              <a:rPr lang="en-US" dirty="0" smtClean="0"/>
              <a:t>The </a:t>
            </a:r>
            <a:r>
              <a:rPr lang="en-US" dirty="0" err="1" smtClean="0"/>
              <a:t>Iso</a:t>
            </a:r>
            <a:r>
              <a:rPr lang="en-US" dirty="0" smtClean="0"/>
              <a:t>-form CK-MB, is cardio-specific</a:t>
            </a:r>
          </a:p>
          <a:p>
            <a:r>
              <a:rPr lang="en-US" dirty="0" smtClean="0"/>
              <a:t>Starts to rise 4-6 hrs after onset of ischemia, then falls within 48-72hrs.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Biochemical markers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2743200"/>
          </a:xfrm>
        </p:spPr>
        <p:txBody>
          <a:bodyPr/>
          <a:lstStyle/>
          <a:p>
            <a:r>
              <a:rPr lang="en-US" dirty="0" err="1" smtClean="0"/>
              <a:t>Cardiospecific</a:t>
            </a:r>
            <a:r>
              <a:rPr lang="en-US" dirty="0" smtClean="0"/>
              <a:t> proteins </a:t>
            </a:r>
            <a:r>
              <a:rPr lang="en-US" dirty="0" err="1" smtClean="0"/>
              <a:t>Troponin</a:t>
            </a:r>
            <a:r>
              <a:rPr lang="en-US" dirty="0" smtClean="0"/>
              <a:t> I, and T are the most sensitive &amp; specific markers for </a:t>
            </a:r>
            <a:r>
              <a:rPr lang="en-US" dirty="0" err="1" smtClean="0"/>
              <a:t>myonecrosis</a:t>
            </a:r>
            <a:r>
              <a:rPr lang="en-US" dirty="0" smtClean="0"/>
              <a:t>.</a:t>
            </a:r>
          </a:p>
          <a:p>
            <a:r>
              <a:rPr lang="en-US" dirty="0" smtClean="0"/>
              <a:t>Released with 4-6hrs, but can last </a:t>
            </a:r>
            <a:r>
              <a:rPr lang="en-US" dirty="0" err="1" smtClean="0"/>
              <a:t>upto</a:t>
            </a:r>
            <a:r>
              <a:rPr lang="en-US" dirty="0" smtClean="0"/>
              <a:t> 2 weeks.</a:t>
            </a:r>
            <a:endParaRPr lang="en-US" dirty="0"/>
          </a:p>
        </p:txBody>
      </p:sp>
      <p:graphicFrame>
        <p:nvGraphicFramePr>
          <p:cNvPr id="4098" name="Object 2"/>
          <p:cNvGraphicFramePr>
            <a:graphicFrameLocks noChangeAspect="1"/>
          </p:cNvGraphicFramePr>
          <p:nvPr/>
        </p:nvGraphicFramePr>
        <p:xfrm>
          <a:off x="1828800" y="3886200"/>
          <a:ext cx="5343525" cy="280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64" name="Picture" r:id="rId4" imgW="7346939" imgH="3322118" progId="Word.Picture.8">
                  <p:embed/>
                </p:oleObj>
              </mc:Choice>
              <mc:Fallback>
                <p:oleObj name="Picture" r:id="rId4" imgW="7346939" imgH="3322118" progId="Word.Pictur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8800" y="3886200"/>
                        <a:ext cx="5343525" cy="2806700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chemeClr val="tx2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8000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5890"/>
            <a:ext cx="8763000" cy="1143000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Almost 30% of ER admissions are cardiac </a:t>
            </a:r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1143000"/>
            <a:ext cx="533400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647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 xmlns:p14="http://schemas.microsoft.com/office/powerpoint/2010/main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600200"/>
            <a:ext cx="9144000" cy="4849813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685800" y="304800"/>
            <a:ext cx="793037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FF0000"/>
                </a:solidFill>
              </a:rPr>
              <a:t>Relationship between onset of MI and</a:t>
            </a:r>
          </a:p>
          <a:p>
            <a:pPr algn="ctr"/>
            <a:r>
              <a:rPr lang="en-US" sz="3600" dirty="0">
                <a:solidFill>
                  <a:srgbClr val="FF0000"/>
                </a:solidFill>
              </a:rPr>
              <a:t>r</a:t>
            </a:r>
            <a:r>
              <a:rPr lang="en-US" sz="3600" dirty="0" smtClean="0">
                <a:solidFill>
                  <a:srgbClr val="FF0000"/>
                </a:solidFill>
              </a:rPr>
              <a:t>elease of markers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219200"/>
            <a:ext cx="8229600" cy="18288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Back to </a:t>
            </a:r>
            <a:r>
              <a:rPr lang="en-US" dirty="0" err="1" smtClean="0">
                <a:solidFill>
                  <a:srgbClr val="FF0000"/>
                </a:solidFill>
              </a:rPr>
              <a:t>Rashed</a:t>
            </a:r>
            <a:r>
              <a:rPr lang="en-US" dirty="0" smtClean="0">
                <a:solidFill>
                  <a:srgbClr val="FF0000"/>
                </a:solidFill>
              </a:rPr>
              <a:t> in ER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838200" y="2895600"/>
            <a:ext cx="4953000" cy="1509712"/>
          </a:xfrm>
        </p:spPr>
        <p:txBody>
          <a:bodyPr>
            <a:normAutofit/>
          </a:bodyPr>
          <a:lstStyle/>
          <a:p>
            <a:r>
              <a:rPr lang="en-US" sz="5400" b="1" i="1" dirty="0" smtClean="0">
                <a:solidFill>
                  <a:srgbClr val="FF0000"/>
                </a:solidFill>
              </a:rPr>
              <a:t>Management</a:t>
            </a:r>
            <a:endParaRPr lang="en-US" sz="5400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Aims of therapy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Open Artery and Improve oxygen supply</a:t>
            </a:r>
          </a:p>
          <a:p>
            <a:pPr>
              <a:buNone/>
            </a:pPr>
            <a:r>
              <a:rPr lang="en-US" dirty="0" smtClean="0"/>
              <a:t>      1. Supplemental O2</a:t>
            </a:r>
          </a:p>
          <a:p>
            <a:pPr>
              <a:buNone/>
            </a:pPr>
            <a:r>
              <a:rPr lang="en-US" dirty="0" smtClean="0"/>
              <a:t>      2. </a:t>
            </a:r>
            <a:r>
              <a:rPr lang="en-US" dirty="0"/>
              <a:t>Coronary vasodilators ( Nitroglycerine) </a:t>
            </a:r>
          </a:p>
          <a:p>
            <a:pPr>
              <a:buNone/>
            </a:pPr>
            <a:r>
              <a:rPr lang="en-US" dirty="0"/>
              <a:t> </a:t>
            </a:r>
            <a:r>
              <a:rPr lang="en-US" dirty="0" smtClean="0"/>
              <a:t>     3. Antiplatelet agents </a:t>
            </a:r>
          </a:p>
          <a:p>
            <a:pPr>
              <a:buNone/>
            </a:pPr>
            <a:r>
              <a:rPr lang="en-US" dirty="0" smtClean="0"/>
              <a:t>      4. Reperfusion therapy</a:t>
            </a:r>
          </a:p>
          <a:p>
            <a:pPr>
              <a:buNone/>
            </a:pPr>
            <a:r>
              <a:rPr lang="en-US" dirty="0" smtClean="0"/>
              <a:t>             a. </a:t>
            </a:r>
            <a:r>
              <a:rPr lang="en-US" dirty="0" err="1" smtClean="0"/>
              <a:t>Fibrinolytic</a:t>
            </a:r>
            <a:r>
              <a:rPr lang="en-US" dirty="0" smtClean="0"/>
              <a:t> therapy</a:t>
            </a:r>
          </a:p>
          <a:p>
            <a:pPr>
              <a:buNone/>
            </a:pPr>
            <a:r>
              <a:rPr lang="en-US" dirty="0" smtClean="0"/>
              <a:t>             b. Primary </a:t>
            </a:r>
            <a:r>
              <a:rPr lang="en-US" dirty="0" err="1" smtClean="0"/>
              <a:t>Percutanous</a:t>
            </a:r>
            <a:r>
              <a:rPr lang="en-US" dirty="0" smtClean="0"/>
              <a:t> coronary   intervention (PCI)</a:t>
            </a:r>
          </a:p>
          <a:p>
            <a:pPr>
              <a:buNone/>
            </a:pPr>
            <a:r>
              <a:rPr lang="en-US" dirty="0" smtClean="0"/>
              <a:t>     5. </a:t>
            </a:r>
            <a:r>
              <a:rPr lang="en-US" dirty="0"/>
              <a:t>Antithrombotic </a:t>
            </a:r>
            <a:r>
              <a:rPr lang="en-US" dirty="0" smtClean="0"/>
              <a:t>agents </a:t>
            </a:r>
            <a:endParaRPr lang="en-US" dirty="0"/>
          </a:p>
          <a:p>
            <a:pPr>
              <a:buNone/>
            </a:pPr>
            <a:endParaRPr lang="en-US" dirty="0" smtClean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Aims of therapy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32004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Reduce O2 demand</a:t>
            </a:r>
          </a:p>
          <a:p>
            <a:pPr>
              <a:buNone/>
            </a:pPr>
            <a:r>
              <a:rPr lang="en-US" dirty="0" smtClean="0"/>
              <a:t>       1. Beta blockers ( </a:t>
            </a:r>
            <a:r>
              <a:rPr lang="en-US" dirty="0" err="1" smtClean="0"/>
              <a:t>Propranolol</a:t>
            </a:r>
            <a:r>
              <a:rPr lang="en-US" dirty="0" smtClean="0"/>
              <a:t>, </a:t>
            </a:r>
            <a:r>
              <a:rPr lang="en-US" dirty="0" err="1" smtClean="0"/>
              <a:t>Metoprolol</a:t>
            </a:r>
            <a:r>
              <a:rPr lang="en-US" dirty="0" smtClean="0"/>
              <a:t>)</a:t>
            </a:r>
          </a:p>
          <a:p>
            <a:pPr>
              <a:buNone/>
            </a:pPr>
            <a:r>
              <a:rPr lang="en-US" dirty="0" smtClean="0"/>
              <a:t>       2. Analgesics ( Morphine)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Other medications</a:t>
            </a:r>
          </a:p>
          <a:p>
            <a:pPr>
              <a:buNone/>
            </a:pPr>
            <a:r>
              <a:rPr lang="en-US" dirty="0" smtClean="0"/>
              <a:t>       - ACE inhibitors( </a:t>
            </a:r>
            <a:r>
              <a:rPr lang="en-US" dirty="0" err="1" smtClean="0"/>
              <a:t>Enalapril</a:t>
            </a:r>
            <a:r>
              <a:rPr lang="en-US" dirty="0" smtClean="0"/>
              <a:t>, </a:t>
            </a:r>
            <a:r>
              <a:rPr lang="en-US" dirty="0" err="1" smtClean="0"/>
              <a:t>Lisinopril</a:t>
            </a:r>
            <a:r>
              <a:rPr lang="en-US" dirty="0" smtClean="0"/>
              <a:t>)</a:t>
            </a:r>
          </a:p>
          <a:p>
            <a:pPr>
              <a:buNone/>
            </a:pPr>
            <a:r>
              <a:rPr lang="en-US" dirty="0" smtClean="0"/>
              <a:t>       - </a:t>
            </a:r>
            <a:r>
              <a:rPr lang="en-US" dirty="0" err="1" smtClean="0"/>
              <a:t>Statin</a:t>
            </a:r>
            <a:r>
              <a:rPr lang="en-US" dirty="0" smtClean="0"/>
              <a:t> therapy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33400" y="0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Antiplatelet Agents  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2" name="Picture 1" descr="nrcardio.2010.101-f1-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0"/>
            <a:ext cx="9144000" cy="48260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0" y="1219200"/>
            <a:ext cx="914400" cy="914400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8153400" y="4038600"/>
            <a:ext cx="533400" cy="381000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 smtClean="0">
                <a:solidFill>
                  <a:srgbClr val="FF0000"/>
                </a:solidFill>
              </a:rPr>
              <a:t>Aspirin (ASA)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2590800"/>
            <a:ext cx="8229600" cy="19812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ASA is Chewable 160 to 325 mg at presentation, then 75 to 325 mg daily.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P2Y</a:t>
            </a:r>
            <a:r>
              <a:rPr lang="en-US" baseline="-25000" dirty="0" smtClean="0">
                <a:solidFill>
                  <a:srgbClr val="FF0000"/>
                </a:solidFill>
              </a:rPr>
              <a:t>12 </a:t>
            </a:r>
            <a:r>
              <a:rPr lang="en-US" dirty="0" smtClean="0">
                <a:solidFill>
                  <a:srgbClr val="FF0000"/>
                </a:solidFill>
              </a:rPr>
              <a:t>inhibitors </a:t>
            </a:r>
            <a:endParaRPr lang="en-US" baseline="-250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More </a:t>
            </a:r>
            <a:r>
              <a:rPr lang="en-US" dirty="0"/>
              <a:t>potent than ASA and is combined with ASA</a:t>
            </a:r>
          </a:p>
          <a:p>
            <a:r>
              <a:rPr lang="en-US" dirty="0"/>
              <a:t>Both agents are powerful adjuncts to reperfusion therapy </a:t>
            </a:r>
            <a:endParaRPr lang="en-US" dirty="0" smtClean="0"/>
          </a:p>
          <a:p>
            <a:r>
              <a:rPr lang="en-US" dirty="0" smtClean="0"/>
              <a:t>Examples:</a:t>
            </a:r>
          </a:p>
          <a:p>
            <a:pPr marL="137160" indent="0">
              <a:buNone/>
            </a:pPr>
            <a:r>
              <a:rPr lang="en-US" dirty="0"/>
              <a:t> </a:t>
            </a:r>
            <a:r>
              <a:rPr lang="en-US" dirty="0" smtClean="0"/>
              <a:t>          1.  Clopidogrel </a:t>
            </a:r>
          </a:p>
          <a:p>
            <a:pPr marL="137160" indent="0">
              <a:buNone/>
            </a:pPr>
            <a:r>
              <a:rPr lang="en-US" dirty="0"/>
              <a:t> </a:t>
            </a:r>
            <a:r>
              <a:rPr lang="en-US" dirty="0" smtClean="0"/>
              <a:t>          2.  Ticagrelor </a:t>
            </a:r>
          </a:p>
          <a:p>
            <a:pPr marL="137160" indent="0">
              <a:buNone/>
            </a:pPr>
            <a:r>
              <a:rPr lang="en-US" dirty="0"/>
              <a:t> </a:t>
            </a:r>
            <a:r>
              <a:rPr lang="en-US" dirty="0" smtClean="0"/>
              <a:t>          3.  </a:t>
            </a:r>
            <a:r>
              <a:rPr lang="en-US" dirty="0" err="1" smtClean="0"/>
              <a:t>Prasugrel</a:t>
            </a:r>
            <a:r>
              <a:rPr lang="en-US" dirty="0" smtClean="0"/>
              <a:t>  </a:t>
            </a:r>
            <a:endParaRPr lang="en-US" dirty="0"/>
          </a:p>
          <a:p>
            <a:pPr marL="13716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6338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Reperfusion therapy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FF0000"/>
                </a:solidFill>
              </a:rPr>
              <a:t>Fibrinolytics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ONLY USED FOR  STEMI ( NOT NSTEMI)</a:t>
            </a:r>
          </a:p>
          <a:p>
            <a:r>
              <a:rPr lang="en-US" dirty="0" smtClean="0"/>
              <a:t>Reduces short and long term mortality</a:t>
            </a:r>
          </a:p>
          <a:p>
            <a:r>
              <a:rPr lang="en-US" dirty="0" smtClean="0"/>
              <a:t>Should be given during a 12hr window, and given ASAP.</a:t>
            </a:r>
          </a:p>
          <a:p>
            <a:r>
              <a:rPr lang="en-US" dirty="0" smtClean="0"/>
              <a:t>2 types of </a:t>
            </a:r>
            <a:r>
              <a:rPr lang="en-US" dirty="0" err="1" smtClean="0"/>
              <a:t>fibrinolytics</a:t>
            </a:r>
            <a:r>
              <a:rPr lang="en-US" dirty="0" smtClean="0"/>
              <a:t>:</a:t>
            </a:r>
          </a:p>
          <a:p>
            <a:pPr>
              <a:buNone/>
            </a:pPr>
            <a:r>
              <a:rPr lang="en-US" dirty="0" smtClean="0"/>
              <a:t>                     1.  Non Fibrin specific ( Streptokinase)</a:t>
            </a:r>
          </a:p>
          <a:p>
            <a:pPr>
              <a:buNone/>
            </a:pPr>
            <a:r>
              <a:rPr lang="en-US" dirty="0" smtClean="0"/>
              <a:t>                     2.  Fibrin specific</a:t>
            </a:r>
          </a:p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447800" y="0"/>
            <a:ext cx="6781800" cy="1143000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Fibrin specific agents</a:t>
            </a:r>
            <a:endParaRPr lang="en-US" sz="4000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1295400"/>
            <a:ext cx="7447689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Oval 4"/>
          <p:cNvSpPr/>
          <p:nvPr/>
        </p:nvSpPr>
        <p:spPr>
          <a:xfrm>
            <a:off x="4953000" y="1295400"/>
            <a:ext cx="1524000" cy="533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 questions !!</a:t>
            </a:r>
            <a:endParaRPr lang="en-US" dirty="0"/>
          </a:p>
        </p:txBody>
      </p:sp>
      <p:pic>
        <p:nvPicPr>
          <p:cNvPr id="4" name="Content Placeholder 3" descr="writing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22" b="932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56239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 xmlns:p14="http://schemas.microsoft.com/office/powerpoint/2010/main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304800"/>
            <a:ext cx="8673757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43200"/>
            <a:ext cx="7772400" cy="1362075"/>
          </a:xfrm>
        </p:spPr>
        <p:txBody>
          <a:bodyPr>
            <a:normAutofit/>
          </a:bodyPr>
          <a:lstStyle/>
          <a:p>
            <a:r>
              <a:rPr lang="en-US" sz="6600" dirty="0" smtClean="0">
                <a:solidFill>
                  <a:srgbClr val="FF0000"/>
                </a:solidFill>
              </a:rPr>
              <a:t>Primary PCI </a:t>
            </a:r>
            <a:endParaRPr lang="en-US" sz="6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217863"/>
            <a:ext cx="2226678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09800" y="2438400"/>
            <a:ext cx="2183230" cy="1835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43400" y="3505200"/>
            <a:ext cx="2226678" cy="1868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53200" y="4648200"/>
            <a:ext cx="2172368" cy="1846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304800" y="5867400"/>
            <a:ext cx="3345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Adopted from N  Eng J Med 2007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Angioplasty During Ongoing Heart Attack by Dr Siddharth Dagli - YouTub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457200"/>
            <a:ext cx="8280400" cy="621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885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4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Thrombus aspiration 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6" name="Content Placeholder 5" descr="IMG_0668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48" b="1334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05026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3" descr="heart_attack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9600" y="990600"/>
            <a:ext cx="8077200" cy="5257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slow-wavefront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1828800" y="1828800"/>
            <a:ext cx="4572000" cy="4397435"/>
          </a:xfrm>
          <a:prstGeom prst="rect">
            <a:avLst/>
          </a:prstGeom>
          <a:noFill/>
          <a:ln/>
        </p:spPr>
      </p:pic>
      <p:sp>
        <p:nvSpPr>
          <p:cNvPr id="6" name="TextBox 5"/>
          <p:cNvSpPr txBox="1"/>
          <p:nvPr/>
        </p:nvSpPr>
        <p:spPr>
          <a:xfrm>
            <a:off x="457200" y="381000"/>
            <a:ext cx="7924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err="1" smtClean="0"/>
              <a:t>Myonecrosis</a:t>
            </a:r>
            <a:r>
              <a:rPr lang="en-US" sz="3200" b="1" i="1" dirty="0" smtClean="0"/>
              <a:t> based on duration of occlusion</a:t>
            </a:r>
            <a:endParaRPr lang="en-US" sz="3200" b="1" i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219200"/>
            <a:ext cx="2755306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 descr="F:\ACS pics\time_is_muscl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0400" y="762000"/>
            <a:ext cx="5460181" cy="25908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3292718" y="3657600"/>
            <a:ext cx="571382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Door to needle time  </a:t>
            </a:r>
            <a:r>
              <a:rPr lang="en-US" sz="3200" b="1" dirty="0" smtClean="0">
                <a:solidFill>
                  <a:srgbClr val="FF0000"/>
                </a:solidFill>
              </a:rPr>
              <a:t>&lt;30min</a:t>
            </a:r>
          </a:p>
          <a:p>
            <a:r>
              <a:rPr lang="en-US" sz="3200" b="1" dirty="0" smtClean="0"/>
              <a:t>Door to balloon time </a:t>
            </a:r>
            <a:r>
              <a:rPr lang="en-US" sz="3200" b="1" dirty="0" smtClean="0">
                <a:solidFill>
                  <a:srgbClr val="FF0000"/>
                </a:solidFill>
              </a:rPr>
              <a:t>&lt;90min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verybody-say-fir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12" y="762000"/>
            <a:ext cx="8749168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736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209800"/>
            <a:ext cx="7772400" cy="1362075"/>
          </a:xfrm>
        </p:spPr>
        <p:txBody>
          <a:bodyPr>
            <a:normAutofit/>
          </a:bodyPr>
          <a:lstStyle/>
          <a:p>
            <a:r>
              <a:rPr lang="en-US" sz="6000" dirty="0" err="1" smtClean="0">
                <a:solidFill>
                  <a:srgbClr val="FF0000"/>
                </a:solidFill>
              </a:rPr>
              <a:t>Antithrombotics</a:t>
            </a:r>
            <a:endParaRPr lang="en-US" sz="6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 smtClean="0">
                <a:solidFill>
                  <a:srgbClr val="FF0000"/>
                </a:solidFill>
              </a:rPr>
              <a:t>Objectives </a:t>
            </a:r>
            <a:endParaRPr lang="en-US" sz="60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8686800" cy="470916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Pathophysiology of ACS</a:t>
            </a:r>
          </a:p>
          <a:p>
            <a:r>
              <a:rPr lang="en-US" sz="3600" dirty="0" smtClean="0"/>
              <a:t>Classification of ACS </a:t>
            </a:r>
          </a:p>
          <a:p>
            <a:r>
              <a:rPr lang="en-US" sz="3600" dirty="0" smtClean="0"/>
              <a:t>Diagnostic workup </a:t>
            </a:r>
            <a:endParaRPr lang="en-US" sz="3600" dirty="0"/>
          </a:p>
          <a:p>
            <a:r>
              <a:rPr lang="en-US" sz="3600" dirty="0" smtClean="0"/>
              <a:t>Initial management</a:t>
            </a:r>
          </a:p>
          <a:p>
            <a:r>
              <a:rPr lang="en-US" sz="3600" dirty="0" smtClean="0"/>
              <a:t>Common complications of ACS</a:t>
            </a:r>
            <a:endParaRPr lang="en-US" sz="36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ACS pics\intrinsic pathwa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304800"/>
            <a:ext cx="8305800" cy="6199687"/>
          </a:xfrm>
          <a:prstGeom prst="rect">
            <a:avLst/>
          </a:prstGeom>
          <a:noFill/>
        </p:spPr>
      </p:pic>
      <p:sp>
        <p:nvSpPr>
          <p:cNvPr id="6" name="Down Arrow 5"/>
          <p:cNvSpPr/>
          <p:nvPr/>
        </p:nvSpPr>
        <p:spPr>
          <a:xfrm rot="3399420">
            <a:off x="6335237" y="4549968"/>
            <a:ext cx="381000" cy="114300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477000" y="4343400"/>
            <a:ext cx="18966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Antithrombin</a:t>
            </a:r>
            <a:r>
              <a:rPr lang="en-US" dirty="0" smtClean="0">
                <a:solidFill>
                  <a:schemeClr val="bg1"/>
                </a:solidFill>
              </a:rPr>
              <a:t> III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Down Arrow 4"/>
          <p:cNvSpPr/>
          <p:nvPr/>
        </p:nvSpPr>
        <p:spPr>
          <a:xfrm>
            <a:off x="7239000" y="3657600"/>
            <a:ext cx="228600" cy="609600"/>
          </a:xfrm>
          <a:prstGeom prst="down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934200" y="3200400"/>
            <a:ext cx="10358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Heparin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FF0000"/>
                </a:solidFill>
              </a:rPr>
              <a:t>Antithrombotics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Heparin </a:t>
            </a:r>
          </a:p>
          <a:p>
            <a:pPr>
              <a:buNone/>
            </a:pPr>
            <a:r>
              <a:rPr lang="en-US" dirty="0" smtClean="0"/>
              <a:t>          - </a:t>
            </a:r>
            <a:r>
              <a:rPr lang="en-US" dirty="0" err="1" smtClean="0"/>
              <a:t>Unfractionated</a:t>
            </a:r>
            <a:r>
              <a:rPr lang="en-US" dirty="0" smtClean="0"/>
              <a:t> </a:t>
            </a:r>
          </a:p>
          <a:p>
            <a:pPr>
              <a:buNone/>
            </a:pPr>
            <a:r>
              <a:rPr lang="en-US" dirty="0" smtClean="0"/>
              <a:t>          - Low molecular </a:t>
            </a:r>
          </a:p>
          <a:p>
            <a:r>
              <a:rPr lang="en-US" dirty="0" smtClean="0"/>
              <a:t>Prevents further thrombosis and aids in insuring patency of the occluded artery.</a:t>
            </a:r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Back to </a:t>
            </a:r>
            <a:r>
              <a:rPr lang="en-US" dirty="0" err="1" smtClean="0">
                <a:solidFill>
                  <a:srgbClr val="FF0000"/>
                </a:solidFill>
              </a:rPr>
              <a:t>Rashed</a:t>
            </a:r>
            <a:r>
              <a:rPr lang="en-US" dirty="0" smtClean="0">
                <a:solidFill>
                  <a:srgbClr val="FF0000"/>
                </a:solidFill>
              </a:rPr>
              <a:t> in ER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Was given chewable ASA </a:t>
            </a:r>
          </a:p>
          <a:p>
            <a:r>
              <a:rPr lang="en-US" dirty="0" smtClean="0"/>
              <a:t>3 Sublingual Nitro tablets </a:t>
            </a:r>
          </a:p>
          <a:p>
            <a:r>
              <a:rPr lang="en-US" dirty="0" smtClean="0"/>
              <a:t> He had no contraindications to </a:t>
            </a:r>
            <a:r>
              <a:rPr lang="en-US" dirty="0" err="1" smtClean="0"/>
              <a:t>fibrinolytic</a:t>
            </a:r>
            <a:r>
              <a:rPr lang="en-US" dirty="0" smtClean="0"/>
              <a:t> therapy</a:t>
            </a:r>
          </a:p>
          <a:p>
            <a:r>
              <a:rPr lang="en-US" dirty="0" smtClean="0"/>
              <a:t>Just prior to receiving </a:t>
            </a:r>
            <a:r>
              <a:rPr lang="en-US" dirty="0" err="1" smtClean="0"/>
              <a:t>fibrinolytics</a:t>
            </a:r>
            <a:r>
              <a:rPr lang="en-US" dirty="0" smtClean="0"/>
              <a:t> , he lost consciousness ………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v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304800" y="838200"/>
            <a:ext cx="8305800" cy="2525712"/>
          </a:xfrm>
          <a:prstGeom prst="rect">
            <a:avLst/>
          </a:prstGeom>
          <a:noFill/>
          <a:ln w="76200" cmpd="tri">
            <a:solidFill>
              <a:schemeClr val="tx2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1752600" y="4114800"/>
            <a:ext cx="567495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Ventricular Fibrillation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62200"/>
            <a:ext cx="8229600" cy="33528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Defibrillator paddles immediately applied and 200J delivered managed to convert him to normal sinus rhythm</a:t>
            </a:r>
          </a:p>
          <a:p>
            <a:r>
              <a:rPr lang="en-US" sz="3200" dirty="0" smtClean="0"/>
              <a:t>What other immediate complications may happen? </a:t>
            </a:r>
            <a:endParaRPr lang="en-US" sz="32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Complications of MI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09800"/>
            <a:ext cx="8229600" cy="2895600"/>
          </a:xfrm>
        </p:spPr>
        <p:txBody>
          <a:bodyPr/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Electrical ( Arrhythmia ) </a:t>
            </a:r>
          </a:p>
          <a:p>
            <a:r>
              <a:rPr lang="en-US" sz="3200" b="1" dirty="0" smtClean="0">
                <a:solidFill>
                  <a:srgbClr val="FF0000"/>
                </a:solidFill>
              </a:rPr>
              <a:t>Heart failure (Pulmonary Edema)</a:t>
            </a:r>
          </a:p>
          <a:p>
            <a:r>
              <a:rPr lang="en-US" sz="3200" b="1" dirty="0" smtClean="0">
                <a:solidFill>
                  <a:srgbClr val="FF0000"/>
                </a:solidFill>
              </a:rPr>
              <a:t>Cardiogenic Shock</a:t>
            </a:r>
          </a:p>
          <a:p>
            <a:r>
              <a:rPr lang="en-US" sz="3200" b="1" dirty="0" smtClean="0">
                <a:solidFill>
                  <a:srgbClr val="FF0000"/>
                </a:solidFill>
              </a:rPr>
              <a:t>Mechanical complications ( usually occurs late after MI …days to weeks ) </a:t>
            </a:r>
          </a:p>
          <a:p>
            <a:pPr marL="137160" indent="0">
              <a:buNone/>
            </a:pP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7737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Summery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1200"/>
            <a:ext cx="8229600" cy="39624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Plaque vulnerability is affected by an inflammatory process</a:t>
            </a:r>
          </a:p>
          <a:p>
            <a:r>
              <a:rPr lang="en-US" sz="3200" dirty="0" smtClean="0"/>
              <a:t>Acute coronary syndromes is a spectrum and is classified according to markers of ST changes and Myocardial necrosis</a:t>
            </a:r>
          </a:p>
          <a:p>
            <a:r>
              <a:rPr lang="en-US" sz="3200" dirty="0" smtClean="0"/>
              <a:t>In STEMI , time to reperfusion is critical in myocardial salvage ( time is muscle)</a:t>
            </a:r>
          </a:p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Resources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57400"/>
            <a:ext cx="8229600" cy="2667000"/>
          </a:xfrm>
        </p:spPr>
        <p:txBody>
          <a:bodyPr/>
          <a:lstStyle/>
          <a:p>
            <a:r>
              <a:rPr lang="en-US" sz="4000" dirty="0" smtClean="0"/>
              <a:t>Davidson or Kumar</a:t>
            </a:r>
          </a:p>
          <a:p>
            <a:r>
              <a:rPr lang="en-US" sz="4000" dirty="0" smtClean="0"/>
              <a:t>Lecture</a:t>
            </a:r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2400" y="20918"/>
            <a:ext cx="8686800" cy="969682"/>
          </a:xfrm>
        </p:spPr>
        <p:txBody>
          <a:bodyPr>
            <a:noAutofit/>
          </a:bodyPr>
          <a:lstStyle/>
          <a:p>
            <a:r>
              <a:rPr lang="en-US" sz="4400" dirty="0" smtClean="0">
                <a:solidFill>
                  <a:srgbClr val="FF0000"/>
                </a:solidFill>
              </a:rPr>
              <a:t>What are coronary arteries ??</a:t>
            </a:r>
            <a:endParaRPr lang="en-US" sz="4400" dirty="0">
              <a:solidFill>
                <a:srgbClr val="FF0000"/>
              </a:solidFill>
            </a:endParaRPr>
          </a:p>
        </p:txBody>
      </p:sp>
      <p:pic>
        <p:nvPicPr>
          <p:cNvPr id="6" name="Picture 5" descr="Coronary_anatomy_(CardioNetworks_ECGpedia)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1066800"/>
            <a:ext cx="6248400" cy="546496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477000" y="3048000"/>
            <a:ext cx="685800" cy="381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  <a:latin typeface="Arial"/>
                <a:cs typeface="Arial"/>
              </a:rPr>
              <a:t>LCX</a:t>
            </a:r>
            <a:endParaRPr lang="en-US" sz="1600" b="1" dirty="0">
              <a:solidFill>
                <a:schemeClr val="tx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8416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0"/>
            <a:ext cx="6324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898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3968</TotalTime>
  <Words>1130</Words>
  <Application>Microsoft Macintosh PowerPoint</Application>
  <PresentationFormat>On-screen Show (4:3)</PresentationFormat>
  <Paragraphs>227</Paragraphs>
  <Slides>66</Slides>
  <Notes>45</Notes>
  <HiddenSlides>0</HiddenSlides>
  <MMClips>2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66</vt:i4>
      </vt:variant>
    </vt:vector>
  </HeadingPairs>
  <TitlesOfParts>
    <vt:vector size="69" baseType="lpstr">
      <vt:lpstr>Office Theme</vt:lpstr>
      <vt:lpstr>Bitmap Image</vt:lpstr>
      <vt:lpstr>Picture</vt:lpstr>
      <vt:lpstr>Acute Coronary Syndrome</vt:lpstr>
      <vt:lpstr>Why is this topic important ?</vt:lpstr>
      <vt:lpstr>PowerPoint Presentation</vt:lpstr>
      <vt:lpstr>Almost 30% of ER admissions are cardiac </vt:lpstr>
      <vt:lpstr>Exam questions !!</vt:lpstr>
      <vt:lpstr>Objectives </vt:lpstr>
      <vt:lpstr>Resources </vt:lpstr>
      <vt:lpstr>What are coronary arteries ??</vt:lpstr>
      <vt:lpstr>PowerPoint Presentation</vt:lpstr>
      <vt:lpstr>Clinical Scenario </vt:lpstr>
      <vt:lpstr>Clinical scenario</vt:lpstr>
      <vt:lpstr>Rashed’s Profile</vt:lpstr>
      <vt:lpstr>He was counseled and told… </vt:lpstr>
      <vt:lpstr>What are the risk factors for CAD?</vt:lpstr>
      <vt:lpstr>Diabetes Mellitus </vt:lpstr>
      <vt:lpstr>Smoking </vt:lpstr>
      <vt:lpstr>Hypertension </vt:lpstr>
      <vt:lpstr>Hyperlipidemia </vt:lpstr>
      <vt:lpstr>Obesity </vt:lpstr>
      <vt:lpstr>Other Risk factors</vt:lpstr>
      <vt:lpstr>Clinical scenario</vt:lpstr>
      <vt:lpstr>What is happening with Rashed?</vt:lpstr>
      <vt:lpstr>PowerPoint Presentation</vt:lpstr>
      <vt:lpstr>PowerPoint Presentation</vt:lpstr>
      <vt:lpstr>Back to Rashed</vt:lpstr>
      <vt:lpstr>PowerPoint Presentation</vt:lpstr>
      <vt:lpstr>PowerPoint Presentation</vt:lpstr>
      <vt:lpstr>PowerPoint Presentation</vt:lpstr>
      <vt:lpstr>PowerPoint Presentation</vt:lpstr>
      <vt:lpstr>Investigations in the emergency room </vt:lpstr>
      <vt:lpstr>PowerPoint Presentation</vt:lpstr>
      <vt:lpstr>What is the diagnosis?</vt:lpstr>
      <vt:lpstr>PowerPoint Presentation</vt:lpstr>
      <vt:lpstr>What is Myocardial Infarction? </vt:lpstr>
      <vt:lpstr>Third Universal Definition of MI</vt:lpstr>
      <vt:lpstr>Nuclear imaging </vt:lpstr>
      <vt:lpstr>Markers for Myocardial Necrosis</vt:lpstr>
      <vt:lpstr>Biochemical markers</vt:lpstr>
      <vt:lpstr>Biochemical markers</vt:lpstr>
      <vt:lpstr>PowerPoint Presentation</vt:lpstr>
      <vt:lpstr>Back to Rashed in ER</vt:lpstr>
      <vt:lpstr>Aims of therapy</vt:lpstr>
      <vt:lpstr>Aims of therapy</vt:lpstr>
      <vt:lpstr>Antiplatelet Agents  </vt:lpstr>
      <vt:lpstr>Aspirin (ASA)</vt:lpstr>
      <vt:lpstr>P2Y12 inhibitors </vt:lpstr>
      <vt:lpstr>Reperfusion therapy</vt:lpstr>
      <vt:lpstr>Fibrinolytics</vt:lpstr>
      <vt:lpstr>Fibrin specific agents</vt:lpstr>
      <vt:lpstr>PowerPoint Presentation</vt:lpstr>
      <vt:lpstr>Primary PCI </vt:lpstr>
      <vt:lpstr>PowerPoint Presentation</vt:lpstr>
      <vt:lpstr>PowerPoint Presentation</vt:lpstr>
      <vt:lpstr>Thrombus aspiration </vt:lpstr>
      <vt:lpstr>PowerPoint Presentation</vt:lpstr>
      <vt:lpstr>PowerPoint Presentation</vt:lpstr>
      <vt:lpstr>PowerPoint Presentation</vt:lpstr>
      <vt:lpstr>PowerPoint Presentation</vt:lpstr>
      <vt:lpstr>Antithrombotics</vt:lpstr>
      <vt:lpstr>PowerPoint Presentation</vt:lpstr>
      <vt:lpstr>Antithrombotics</vt:lpstr>
      <vt:lpstr>Back to Rashed in ER</vt:lpstr>
      <vt:lpstr>PowerPoint Presentation</vt:lpstr>
      <vt:lpstr>PowerPoint Presentation</vt:lpstr>
      <vt:lpstr>Complications of MI</vt:lpstr>
      <vt:lpstr>Summery 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Acute Coronary Syndromes</dc:title>
  <dc:creator>halfaleh</dc:creator>
  <cp:lastModifiedBy>Hussam alfaleh</cp:lastModifiedBy>
  <cp:revision>106</cp:revision>
  <dcterms:created xsi:type="dcterms:W3CDTF">2008-11-21T06:49:31Z</dcterms:created>
  <dcterms:modified xsi:type="dcterms:W3CDTF">2014-09-14T04:27:46Z</dcterms:modified>
</cp:coreProperties>
</file>