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vml" ContentType="application/vnd.openxmlformats-officedocument.vmlDrawing"/>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embeddings/oleObject1.bin" ContentType="application/vnd.openxmlformats-officedocument.oleObject"/>
  <Override PartName="/ppt/embeddings/oleObject2.bin" ContentType="application/vnd.openxmlformats-officedocument.oleObject"/>
  <Override PartName="/ppt/embeddings/oleObject3.bin" ContentType="application/vnd.openxmlformats-officedocument.oleObject"/>
  <Override PartName="/ppt/notesSlides/notesSlide1.xml" ContentType="application/vnd.openxmlformats-officedocument.presentationml.notesSlide+xml"/>
  <Override PartName="/ppt/embeddings/oleObject4.bin" ContentType="application/vnd.openxmlformats-officedocument.oleObject"/>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60" r:id="rId1"/>
  </p:sldMasterIdLst>
  <p:notesMasterIdLst>
    <p:notesMasterId r:id="rId73"/>
  </p:notesMasterIdLst>
  <p:sldIdLst>
    <p:sldId id="256" r:id="rId2"/>
    <p:sldId id="257" r:id="rId3"/>
    <p:sldId id="259" r:id="rId4"/>
    <p:sldId id="260" r:id="rId5"/>
    <p:sldId id="261" r:id="rId6"/>
    <p:sldId id="262" r:id="rId7"/>
    <p:sldId id="281" r:id="rId8"/>
    <p:sldId id="263" r:id="rId9"/>
    <p:sldId id="264" r:id="rId10"/>
    <p:sldId id="258" r:id="rId11"/>
    <p:sldId id="267" r:id="rId12"/>
    <p:sldId id="275" r:id="rId13"/>
    <p:sldId id="268" r:id="rId14"/>
    <p:sldId id="265" r:id="rId15"/>
    <p:sldId id="269" r:id="rId16"/>
    <p:sldId id="270" r:id="rId17"/>
    <p:sldId id="271" r:id="rId18"/>
    <p:sldId id="272" r:id="rId19"/>
    <p:sldId id="339" r:id="rId20"/>
    <p:sldId id="340" r:id="rId21"/>
    <p:sldId id="273" r:id="rId22"/>
    <p:sldId id="274" r:id="rId23"/>
    <p:sldId id="277" r:id="rId24"/>
    <p:sldId id="278" r:id="rId25"/>
    <p:sldId id="279" r:id="rId26"/>
    <p:sldId id="280" r:id="rId27"/>
    <p:sldId id="289" r:id="rId28"/>
    <p:sldId id="282" r:id="rId29"/>
    <p:sldId id="283" r:id="rId30"/>
    <p:sldId id="284" r:id="rId31"/>
    <p:sldId id="285" r:id="rId32"/>
    <p:sldId id="286" r:id="rId33"/>
    <p:sldId id="287" r:id="rId34"/>
    <p:sldId id="288" r:id="rId35"/>
    <p:sldId id="341" r:id="rId36"/>
    <p:sldId id="342" r:id="rId37"/>
    <p:sldId id="343" r:id="rId38"/>
    <p:sldId id="344" r:id="rId39"/>
    <p:sldId id="345" r:id="rId40"/>
    <p:sldId id="346" r:id="rId41"/>
    <p:sldId id="347" r:id="rId42"/>
    <p:sldId id="348" r:id="rId43"/>
    <p:sldId id="298" r:id="rId44"/>
    <p:sldId id="300" r:id="rId45"/>
    <p:sldId id="301" r:id="rId46"/>
    <p:sldId id="302" r:id="rId47"/>
    <p:sldId id="303" r:id="rId48"/>
    <p:sldId id="304" r:id="rId49"/>
    <p:sldId id="276" r:id="rId50"/>
    <p:sldId id="313" r:id="rId51"/>
    <p:sldId id="316" r:id="rId52"/>
    <p:sldId id="319" r:id="rId53"/>
    <p:sldId id="331" r:id="rId54"/>
    <p:sldId id="315" r:id="rId55"/>
    <p:sldId id="314" r:id="rId56"/>
    <p:sldId id="336" r:id="rId57"/>
    <p:sldId id="337" r:id="rId58"/>
    <p:sldId id="320" r:id="rId59"/>
    <p:sldId id="317" r:id="rId60"/>
    <p:sldId id="318" r:id="rId61"/>
    <p:sldId id="321" r:id="rId62"/>
    <p:sldId id="332" r:id="rId63"/>
    <p:sldId id="322" r:id="rId64"/>
    <p:sldId id="323" r:id="rId65"/>
    <p:sldId id="324" r:id="rId66"/>
    <p:sldId id="325" r:id="rId67"/>
    <p:sldId id="326" r:id="rId68"/>
    <p:sldId id="327" r:id="rId69"/>
    <p:sldId id="333" r:id="rId70"/>
    <p:sldId id="328" r:id="rId71"/>
    <p:sldId id="338" r:id="rId7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81" d="100"/>
          <a:sy n="81" d="100"/>
        </p:scale>
        <p:origin x="-2088" y="-11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notesMaster" Target="notesMasters/notesMaster1.xml"/><Relationship Id="rId74" Type="http://schemas.openxmlformats.org/officeDocument/2006/relationships/printerSettings" Target="printerSettings/printerSettings1.bin"/><Relationship Id="rId75" Type="http://schemas.openxmlformats.org/officeDocument/2006/relationships/presProps" Target="presProps.xml"/><Relationship Id="rId76" Type="http://schemas.openxmlformats.org/officeDocument/2006/relationships/viewProps" Target="viewProps.xml"/><Relationship Id="rId77" Type="http://schemas.openxmlformats.org/officeDocument/2006/relationships/theme" Target="theme/theme1.xml"/><Relationship Id="rId78" Type="http://schemas.openxmlformats.org/officeDocument/2006/relationships/tableStyles" Target="tableStyles.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png"/><Relationship Id="rId2" Type="http://schemas.openxmlformats.org/officeDocument/2006/relationships/image" Target="../media/image3.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01DA151-8EAD-7D45-9E41-71F22DFDA5E6}" type="datetimeFigureOut">
              <a:rPr lang="en-US" smtClean="0"/>
              <a:t>2014-11-02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0420F6D-1EAD-3B43-8E6D-F9AE8B69D492}" type="slidenum">
              <a:rPr lang="en-US" smtClean="0"/>
              <a:t>‹#›</a:t>
            </a:fld>
            <a:endParaRPr lang="en-US"/>
          </a:p>
        </p:txBody>
      </p:sp>
    </p:spTree>
    <p:extLst>
      <p:ext uri="{BB962C8B-B14F-4D97-AF65-F5344CB8AC3E}">
        <p14:creationId xmlns:p14="http://schemas.microsoft.com/office/powerpoint/2010/main" val="175822935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A lot of times the exact cause is not really clear, but the result of the damage in the glomerulus is telling how immune system is playing an important rule.</a:t>
            </a:r>
          </a:p>
          <a:p>
            <a:endParaRPr lang="en-US" dirty="0"/>
          </a:p>
        </p:txBody>
      </p:sp>
      <p:sp>
        <p:nvSpPr>
          <p:cNvPr id="4" name="Slide Number Placeholder 3"/>
          <p:cNvSpPr>
            <a:spLocks noGrp="1"/>
          </p:cNvSpPr>
          <p:nvPr>
            <p:ph type="sldNum" sz="quarter" idx="10"/>
          </p:nvPr>
        </p:nvSpPr>
        <p:spPr/>
        <p:txBody>
          <a:bodyPr/>
          <a:lstStyle/>
          <a:p>
            <a:fld id="{E0420F6D-1EAD-3B43-8E6D-F9AE8B69D492}" type="slidenum">
              <a:rPr lang="en-US" smtClean="0"/>
              <a:t>13</a:t>
            </a:fld>
            <a:endParaRPr lang="en-US"/>
          </a:p>
        </p:txBody>
      </p:sp>
    </p:spTree>
    <p:extLst>
      <p:ext uri="{BB962C8B-B14F-4D97-AF65-F5344CB8AC3E}">
        <p14:creationId xmlns:p14="http://schemas.microsoft.com/office/powerpoint/2010/main" val="8934655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71600"/>
            <a:ext cx="7848600" cy="1927225"/>
          </a:xfrm>
        </p:spPr>
        <p:txBody>
          <a:bodyPr anchor="b">
            <a:noAutofit/>
          </a:bodyPr>
          <a:lstStyle>
            <a:lvl1pPr>
              <a:defRPr sz="5400" cap="all" baseline="0"/>
            </a:lvl1pPr>
          </a:lstStyle>
          <a:p>
            <a:r>
              <a:rPr lang="en-US" smtClean="0"/>
              <a:t>Click to edit Master title style</a:t>
            </a:r>
            <a:endParaRPr lang="en-US" dirty="0"/>
          </a:p>
        </p:txBody>
      </p:sp>
      <p:sp>
        <p:nvSpPr>
          <p:cNvPr id="3" name="Subtitle 2"/>
          <p:cNvSpPr>
            <a:spLocks noGrp="1"/>
          </p:cNvSpPr>
          <p:nvPr>
            <p:ph type="subTitle" idx="1"/>
          </p:nvPr>
        </p:nvSpPr>
        <p:spPr>
          <a:xfrm>
            <a:off x="685800" y="3505200"/>
            <a:ext cx="64008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C8A432C8-69A7-458B-9684-2BFA64B31948}" type="datetime2">
              <a:rPr lang="en-US" smtClean="0"/>
              <a:t>Sunday, November 2, 14</a:t>
            </a:fld>
            <a:endParaRPr lang="en-US"/>
          </a:p>
        </p:txBody>
      </p:sp>
      <p:sp>
        <p:nvSpPr>
          <p:cNvPr id="5" name="Footer Placeholder 4"/>
          <p:cNvSpPr>
            <a:spLocks noGrp="1"/>
          </p:cNvSpPr>
          <p:nvPr>
            <p:ph type="ftr" sz="quarter" idx="11"/>
          </p:nvPr>
        </p:nvSpPr>
        <p:spPr/>
        <p:txBody>
          <a:bodyPr/>
          <a:lstStyle/>
          <a:p>
            <a:pPr algn="r"/>
            <a:endParaRPr lang="en-US" dirty="0"/>
          </a:p>
        </p:txBody>
      </p:sp>
      <p:sp>
        <p:nvSpPr>
          <p:cNvPr id="6" name="Slide Number Placeholder 5"/>
          <p:cNvSpPr>
            <a:spLocks noGrp="1"/>
          </p:cNvSpPr>
          <p:nvPr>
            <p:ph type="sldNum" sz="quarter" idx="12"/>
          </p:nvPr>
        </p:nvSpPr>
        <p:spPr/>
        <p:txBody>
          <a:bodyPr/>
          <a:lstStyle/>
          <a:p>
            <a:fld id="{0CFEC368-1D7A-4F81-ABF6-AE0E36BAF64C}" type="slidenum">
              <a:rPr lang="en-US" smtClean="0"/>
              <a:pPr/>
              <a:t>‹#›</a:t>
            </a:fld>
            <a:endParaRPr lang="en-US"/>
          </a:p>
        </p:txBody>
      </p:sp>
      <p:cxnSp>
        <p:nvCxnSpPr>
          <p:cNvPr id="8" name="Straight Connector 7"/>
          <p:cNvCxnSpPr/>
          <p:nvPr/>
        </p:nvCxnSpPr>
        <p:spPr>
          <a:xfrm>
            <a:off x="685800" y="3398520"/>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CC057FC-95B6-4D89-AFDA-ABA33EE921E5}" type="datetime2">
              <a:rPr lang="en-US" smtClean="0"/>
              <a:t>Sunday, November 2, 14</a:t>
            </a:fld>
            <a:endParaRPr lang="en-US"/>
          </a:p>
        </p:txBody>
      </p:sp>
      <p:sp>
        <p:nvSpPr>
          <p:cNvPr id="5" name="Footer Placeholder 4"/>
          <p:cNvSpPr>
            <a:spLocks noGrp="1"/>
          </p:cNvSpPr>
          <p:nvPr>
            <p:ph type="ftr" sz="quarter" idx="11"/>
          </p:nvPr>
        </p:nvSpPr>
        <p:spPr/>
        <p:txBody>
          <a:bodyPr/>
          <a:lstStyle/>
          <a:p>
            <a:pPr algn="r"/>
            <a:endParaRPr lang="en-US" dirty="0"/>
          </a:p>
        </p:txBody>
      </p:sp>
      <p:sp>
        <p:nvSpPr>
          <p:cNvPr id="6" name="Slide Number Placeholder 5"/>
          <p:cNvSpPr>
            <a:spLocks noGrp="1"/>
          </p:cNvSpPr>
          <p:nvPr>
            <p:ph type="sldNum" sz="quarter" idx="12"/>
          </p:nvPr>
        </p:nvSpPr>
        <p:spPr/>
        <p:txBody>
          <a:bodyPr/>
          <a:lstStyle/>
          <a:p>
            <a:fld id="{0CFEC368-1D7A-4F81-ABF6-AE0E36BAF64C}"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867400"/>
          </a:xfrm>
        </p:spPr>
        <p:txBody>
          <a:bodyPr vert="eaVert" anchor="b"/>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609600"/>
            <a:ext cx="6019800" cy="5867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C4549AC-EB31-477F-92A9-B1988E232878}" type="datetime2">
              <a:rPr lang="en-US" smtClean="0"/>
              <a:t>Sunday, November 2, 14</a:t>
            </a:fld>
            <a:endParaRPr lang="en-US"/>
          </a:p>
        </p:txBody>
      </p:sp>
      <p:sp>
        <p:nvSpPr>
          <p:cNvPr id="5" name="Footer Placeholder 4"/>
          <p:cNvSpPr>
            <a:spLocks noGrp="1"/>
          </p:cNvSpPr>
          <p:nvPr>
            <p:ph type="ftr" sz="quarter" idx="11"/>
          </p:nvPr>
        </p:nvSpPr>
        <p:spPr/>
        <p:txBody>
          <a:bodyPr/>
          <a:lstStyle/>
          <a:p>
            <a:pPr algn="r"/>
            <a:endParaRPr lang="en-US" dirty="0"/>
          </a:p>
        </p:txBody>
      </p:sp>
      <p:sp>
        <p:nvSpPr>
          <p:cNvPr id="6" name="Slide Number Placeholder 5"/>
          <p:cNvSpPr>
            <a:spLocks noGrp="1"/>
          </p:cNvSpPr>
          <p:nvPr>
            <p:ph type="sldNum" sz="quarter" idx="12"/>
          </p:nvPr>
        </p:nvSpPr>
        <p:spPr/>
        <p:txBody>
          <a:bodyPr/>
          <a:lstStyle/>
          <a:p>
            <a:fld id="{0CFEC368-1D7A-4F81-ABF6-AE0E36BAF64C}"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396A3A3-94A6-4E5B-AF39-173ACA3E61CC}" type="datetime2">
              <a:rPr lang="en-US" smtClean="0"/>
              <a:t>Sunday, November 2, 14</a:t>
            </a:fld>
            <a:endParaRPr lang="en-US"/>
          </a:p>
        </p:txBody>
      </p:sp>
      <p:sp>
        <p:nvSpPr>
          <p:cNvPr id="5" name="Footer Placeholder 4"/>
          <p:cNvSpPr>
            <a:spLocks noGrp="1"/>
          </p:cNvSpPr>
          <p:nvPr>
            <p:ph type="ftr" sz="quarter" idx="11"/>
          </p:nvPr>
        </p:nvSpPr>
        <p:spPr/>
        <p:txBody>
          <a:bodyPr/>
          <a:lstStyle/>
          <a:p>
            <a:pPr algn="r"/>
            <a:endParaRPr lang="en-US" dirty="0"/>
          </a:p>
        </p:txBody>
      </p:sp>
      <p:sp>
        <p:nvSpPr>
          <p:cNvPr id="6" name="Slide Number Placeholder 5"/>
          <p:cNvSpPr>
            <a:spLocks noGrp="1"/>
          </p:cNvSpPr>
          <p:nvPr>
            <p:ph type="sldNum" sz="quarter" idx="12"/>
          </p:nvPr>
        </p:nvSpPr>
        <p:spPr/>
        <p:txBody>
          <a:bodyPr/>
          <a:lstStyle/>
          <a:p>
            <a:fld id="{0CFEC368-1D7A-4F81-ABF6-AE0E36BAF64C}"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2362200"/>
            <a:ext cx="7772400" cy="2200275"/>
          </a:xfrm>
        </p:spPr>
        <p:txBody>
          <a:bodyPr anchor="b">
            <a:normAutofit/>
          </a:bodyPr>
          <a:lstStyle>
            <a:lvl1pPr algn="l">
              <a:defRPr sz="48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4626864"/>
            <a:ext cx="7772400" cy="1500187"/>
          </a:xfrm>
        </p:spPr>
        <p:txBody>
          <a:bodyPr anchor="t">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933D019-A32C-4EAD-B8E6-DBDA699692FD}" type="datetime2">
              <a:rPr lang="en-US" smtClean="0"/>
              <a:t>Sunday, November 2, 14</a:t>
            </a:fld>
            <a:endParaRPr lang="en-US"/>
          </a:p>
        </p:txBody>
      </p:sp>
      <p:sp>
        <p:nvSpPr>
          <p:cNvPr id="5" name="Footer Placeholder 4"/>
          <p:cNvSpPr>
            <a:spLocks noGrp="1"/>
          </p:cNvSpPr>
          <p:nvPr>
            <p:ph type="ftr" sz="quarter" idx="11"/>
          </p:nvPr>
        </p:nvSpPr>
        <p:spPr/>
        <p:txBody>
          <a:bodyPr/>
          <a:lstStyle/>
          <a:p>
            <a:pPr algn="r"/>
            <a:endParaRPr lang="en-US" dirty="0"/>
          </a:p>
        </p:txBody>
      </p:sp>
      <p:sp>
        <p:nvSpPr>
          <p:cNvPr id="6" name="Slide Number Placeholder 5"/>
          <p:cNvSpPr>
            <a:spLocks noGrp="1"/>
          </p:cNvSpPr>
          <p:nvPr>
            <p:ph type="sldNum" sz="quarter" idx="12"/>
          </p:nvPr>
        </p:nvSpPr>
        <p:spPr/>
        <p:txBody>
          <a:bodyPr/>
          <a:lstStyle/>
          <a:p>
            <a:fld id="{0CFEC368-1D7A-4F81-ABF6-AE0E36BAF64C}" type="slidenum">
              <a:rPr lang="en-US" smtClean="0"/>
              <a:pPr/>
              <a:t>‹#›</a:t>
            </a:fld>
            <a:endParaRPr lang="en-US"/>
          </a:p>
        </p:txBody>
      </p:sp>
      <p:cxnSp>
        <p:nvCxnSpPr>
          <p:cNvPr id="7" name="Straight Connector 6"/>
          <p:cNvCxnSpPr/>
          <p:nvPr/>
        </p:nvCxnSpPr>
        <p:spPr>
          <a:xfrm>
            <a:off x="731520" y="4599432"/>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CCEBA98F-560C-4997-81C4-81D4D9187EAB}" type="datetime2">
              <a:rPr lang="en-US" smtClean="0"/>
              <a:t>Sunday, November 2, 14</a:t>
            </a:fld>
            <a:endParaRPr lang="en-US"/>
          </a:p>
        </p:txBody>
      </p:sp>
      <p:sp>
        <p:nvSpPr>
          <p:cNvPr id="6" name="Footer Placeholder 5"/>
          <p:cNvSpPr>
            <a:spLocks noGrp="1"/>
          </p:cNvSpPr>
          <p:nvPr>
            <p:ph type="ftr" sz="quarter" idx="11"/>
          </p:nvPr>
        </p:nvSpPr>
        <p:spPr/>
        <p:txBody>
          <a:bodyPr/>
          <a:lstStyle/>
          <a:p>
            <a:pPr algn="r"/>
            <a:endParaRPr lang="en-US" dirty="0"/>
          </a:p>
        </p:txBody>
      </p:sp>
      <p:sp>
        <p:nvSpPr>
          <p:cNvPr id="7" name="Slide Number Placeholder 6"/>
          <p:cNvSpPr>
            <a:spLocks noGrp="1"/>
          </p:cNvSpPr>
          <p:nvPr>
            <p:ph type="sldNum" sz="quarter" idx="12"/>
          </p:nvPr>
        </p:nvSpPr>
        <p:spPr/>
        <p:txBody>
          <a:bodyPr/>
          <a:lstStyle/>
          <a:p>
            <a:fld id="{0CFEC368-1D7A-4F81-ABF6-AE0E36BAF64C}"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75488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5488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150972B2-CA5C-437D-87D0-8081271A9E4B}" type="datetime2">
              <a:rPr lang="en-US" smtClean="0"/>
              <a:t>Sunday, November 2, 14</a:t>
            </a:fld>
            <a:endParaRPr lang="en-US"/>
          </a:p>
        </p:txBody>
      </p:sp>
      <p:sp>
        <p:nvSpPr>
          <p:cNvPr id="8" name="Footer Placeholder 7"/>
          <p:cNvSpPr>
            <a:spLocks noGrp="1"/>
          </p:cNvSpPr>
          <p:nvPr>
            <p:ph type="ftr" sz="quarter" idx="11"/>
          </p:nvPr>
        </p:nvSpPr>
        <p:spPr/>
        <p:txBody>
          <a:bodyPr/>
          <a:lstStyle/>
          <a:p>
            <a:pPr algn="r"/>
            <a:endParaRPr lang="en-US" dirty="0"/>
          </a:p>
        </p:txBody>
      </p:sp>
      <p:sp>
        <p:nvSpPr>
          <p:cNvPr id="9" name="Slide Number Placeholder 8"/>
          <p:cNvSpPr>
            <a:spLocks noGrp="1"/>
          </p:cNvSpPr>
          <p:nvPr>
            <p:ph type="sldNum" sz="quarter" idx="12"/>
          </p:nvPr>
        </p:nvSpPr>
        <p:spPr/>
        <p:txBody>
          <a:bodyPr/>
          <a:lstStyle/>
          <a:p>
            <a:fld id="{0CFEC368-1D7A-4F81-ABF6-AE0E36BAF64C}" type="slidenum">
              <a:rPr lang="en-US" smtClean="0"/>
              <a:pPr/>
              <a:t>‹#›</a:t>
            </a:fld>
            <a:endParaRPr lang="en-US"/>
          </a:p>
        </p:txBody>
      </p:sp>
      <p:cxnSp>
        <p:nvCxnSpPr>
          <p:cNvPr id="11" name="Straight Connector 10"/>
          <p:cNvCxnSpPr/>
          <p:nvPr/>
        </p:nvCxnSpPr>
        <p:spPr>
          <a:xfrm rot="5400000">
            <a:off x="2217817" y="4045823"/>
            <a:ext cx="4709160" cy="794"/>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9CD4847-11EF-4466-A8AD-85CDB7B49118}" type="datetime2">
              <a:rPr lang="en-US" smtClean="0"/>
              <a:t>Sunday, November 2, 14</a:t>
            </a:fld>
            <a:endParaRPr lang="en-US"/>
          </a:p>
        </p:txBody>
      </p:sp>
      <p:sp>
        <p:nvSpPr>
          <p:cNvPr id="4" name="Footer Placeholder 3"/>
          <p:cNvSpPr>
            <a:spLocks noGrp="1"/>
          </p:cNvSpPr>
          <p:nvPr>
            <p:ph type="ftr" sz="quarter" idx="11"/>
          </p:nvPr>
        </p:nvSpPr>
        <p:spPr/>
        <p:txBody>
          <a:bodyPr/>
          <a:lstStyle/>
          <a:p>
            <a:pPr algn="r"/>
            <a:endParaRPr lang="en-US" dirty="0"/>
          </a:p>
        </p:txBody>
      </p:sp>
      <p:sp>
        <p:nvSpPr>
          <p:cNvPr id="5" name="Slide Number Placeholder 4"/>
          <p:cNvSpPr>
            <a:spLocks noGrp="1"/>
          </p:cNvSpPr>
          <p:nvPr>
            <p:ph type="sldNum" sz="quarter" idx="12"/>
          </p:nvPr>
        </p:nvSpPr>
        <p:spPr/>
        <p:txBody>
          <a:bodyPr/>
          <a:lstStyle/>
          <a:p>
            <a:fld id="{0CFEC368-1D7A-4F81-ABF6-AE0E36BAF64C}"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168457A-3AB9-4880-8A0C-9F8524491207}" type="datetime2">
              <a:rPr lang="en-US" smtClean="0"/>
              <a:t>Sunday, November 2, 14</a:t>
            </a:fld>
            <a:endParaRPr lang="en-US"/>
          </a:p>
        </p:txBody>
      </p:sp>
      <p:sp>
        <p:nvSpPr>
          <p:cNvPr id="3" name="Footer Placeholder 2"/>
          <p:cNvSpPr>
            <a:spLocks noGrp="1"/>
          </p:cNvSpPr>
          <p:nvPr>
            <p:ph type="ftr" sz="quarter" idx="11"/>
          </p:nvPr>
        </p:nvSpPr>
        <p:spPr/>
        <p:txBody>
          <a:bodyPr/>
          <a:lstStyle/>
          <a:p>
            <a:pPr algn="r"/>
            <a:endParaRPr lang="en-US" dirty="0"/>
          </a:p>
        </p:txBody>
      </p:sp>
      <p:sp>
        <p:nvSpPr>
          <p:cNvPr id="4" name="Slide Number Placeholder 3"/>
          <p:cNvSpPr>
            <a:spLocks noGrp="1"/>
          </p:cNvSpPr>
          <p:nvPr>
            <p:ph type="sldNum" sz="quarter" idx="12"/>
          </p:nvPr>
        </p:nvSpPr>
        <p:spPr/>
        <p:txBody>
          <a:bodyPr/>
          <a:lstStyle/>
          <a:p>
            <a:fld id="{0CFEC368-1D7A-4F81-ABF6-AE0E36BAF64C}"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080"/>
            <a:ext cx="2139696" cy="1261872"/>
          </a:xfrm>
        </p:spPr>
        <p:txBody>
          <a:bodyPr anchor="b">
            <a:noAutofit/>
          </a:bodyPr>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2971800" y="792080"/>
            <a:ext cx="5715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1" y="2130552"/>
            <a:ext cx="2139696"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FE976D3-5B7F-4300-ABED-C91F1B2AE209}" type="datetime2">
              <a:rPr lang="en-US" smtClean="0"/>
              <a:t>Sunday, November 2, 14</a:t>
            </a:fld>
            <a:endParaRPr lang="en-US"/>
          </a:p>
        </p:txBody>
      </p:sp>
      <p:sp>
        <p:nvSpPr>
          <p:cNvPr id="6" name="Footer Placeholder 5"/>
          <p:cNvSpPr>
            <a:spLocks noGrp="1"/>
          </p:cNvSpPr>
          <p:nvPr>
            <p:ph type="ftr" sz="quarter" idx="11"/>
          </p:nvPr>
        </p:nvSpPr>
        <p:spPr/>
        <p:txBody>
          <a:bodyPr/>
          <a:lstStyle/>
          <a:p>
            <a:pPr algn="r"/>
            <a:endParaRPr lang="en-US" dirty="0"/>
          </a:p>
        </p:txBody>
      </p:sp>
      <p:sp>
        <p:nvSpPr>
          <p:cNvPr id="7" name="Slide Number Placeholder 6"/>
          <p:cNvSpPr>
            <a:spLocks noGrp="1"/>
          </p:cNvSpPr>
          <p:nvPr>
            <p:ph type="sldNum" sz="quarter" idx="12"/>
          </p:nvPr>
        </p:nvSpPr>
        <p:spPr/>
        <p:txBody>
          <a:bodyPr/>
          <a:lstStyle/>
          <a:p>
            <a:fld id="{0CFEC368-1D7A-4F81-ABF6-AE0E36BAF64C}" type="slidenum">
              <a:rPr lang="en-US" smtClean="0"/>
              <a:pPr/>
              <a:t>‹#›</a:t>
            </a:fld>
            <a:endParaRPr lang="en-US"/>
          </a:p>
        </p:txBody>
      </p:sp>
      <p:cxnSp>
        <p:nvCxnSpPr>
          <p:cNvPr id="9" name="Straight Connector 8"/>
          <p:cNvCxnSpPr/>
          <p:nvPr/>
        </p:nvCxnSpPr>
        <p:spPr>
          <a:xfrm rot="5400000">
            <a:off x="-13116" y="3580206"/>
            <a:ext cx="557784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480"/>
            <a:ext cx="2142680" cy="1264920"/>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p:cNvSpPr>
          <p:nvPr>
            <p:ph type="pic" idx="1"/>
          </p:nvPr>
        </p:nvSpPr>
        <p:spPr>
          <a:xfrm>
            <a:off x="2858610" y="838201"/>
            <a:ext cx="590439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457200" y="2133600"/>
            <a:ext cx="2139696"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BDC1E59-17DD-41CE-97CA-624A472382D4}" type="datetime2">
              <a:rPr lang="en-US" smtClean="0"/>
              <a:t>Sunday, November 2, 14</a:t>
            </a:fld>
            <a:endParaRPr lang="en-US"/>
          </a:p>
        </p:txBody>
      </p:sp>
      <p:sp>
        <p:nvSpPr>
          <p:cNvPr id="6" name="Footer Placeholder 5"/>
          <p:cNvSpPr>
            <a:spLocks noGrp="1"/>
          </p:cNvSpPr>
          <p:nvPr>
            <p:ph type="ftr" sz="quarter" idx="11"/>
          </p:nvPr>
        </p:nvSpPr>
        <p:spPr/>
        <p:txBody>
          <a:bodyPr/>
          <a:lstStyle/>
          <a:p>
            <a:pPr algn="r"/>
            <a:endParaRPr lang="en-US" dirty="0"/>
          </a:p>
        </p:txBody>
      </p:sp>
      <p:sp>
        <p:nvSpPr>
          <p:cNvPr id="7" name="Slide Number Placeholder 6"/>
          <p:cNvSpPr>
            <a:spLocks noGrp="1"/>
          </p:cNvSpPr>
          <p:nvPr>
            <p:ph type="sldNum" sz="quarter" idx="12"/>
          </p:nvPr>
        </p:nvSpPr>
        <p:spPr/>
        <p:txBody>
          <a:bodyPr/>
          <a:lstStyle/>
          <a:p>
            <a:fld id="{0CFEC368-1D7A-4F81-ABF6-AE0E36BAF64C}"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0" y="220786"/>
            <a:ext cx="9144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457200" y="533400"/>
            <a:ext cx="8229600" cy="9906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876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Rectangle 6"/>
          <p:cNvSpPr/>
          <p:nvPr/>
        </p:nvSpPr>
        <p:spPr>
          <a:xfrm>
            <a:off x="0" y="0"/>
            <a:ext cx="9144000" cy="3657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2"/>
          </p:nvPr>
        </p:nvSpPr>
        <p:spPr>
          <a:xfrm>
            <a:off x="457200" y="18288"/>
            <a:ext cx="2895600" cy="329184"/>
          </a:xfrm>
          <a:prstGeom prst="rect">
            <a:avLst/>
          </a:prstGeom>
        </p:spPr>
        <p:txBody>
          <a:bodyPr vert="horz" lIns="91440" tIns="45720" rIns="91440" bIns="45720" rtlCol="0" anchor="ctr"/>
          <a:lstStyle>
            <a:lvl1pPr algn="l">
              <a:defRPr sz="1200">
                <a:solidFill>
                  <a:srgbClr val="FFFFFF"/>
                </a:solidFill>
              </a:defRPr>
            </a:lvl1pPr>
          </a:lstStyle>
          <a:p>
            <a:fld id="{A80CB818-7379-467D-8E76-EF9D9074A26C}" type="datetime2">
              <a:rPr lang="en-US" smtClean="0"/>
              <a:t>Sunday, November 2, 14</a:t>
            </a:fld>
            <a:endParaRPr lang="en-US" dirty="0"/>
          </a:p>
        </p:txBody>
      </p:sp>
      <p:sp>
        <p:nvSpPr>
          <p:cNvPr id="5" name="Footer Placeholder 4"/>
          <p:cNvSpPr>
            <a:spLocks noGrp="1"/>
          </p:cNvSpPr>
          <p:nvPr>
            <p:ph type="ftr" sz="quarter" idx="3"/>
          </p:nvPr>
        </p:nvSpPr>
        <p:spPr>
          <a:xfrm>
            <a:off x="3429000" y="18288"/>
            <a:ext cx="4114800" cy="329184"/>
          </a:xfrm>
          <a:prstGeom prst="rect">
            <a:avLst/>
          </a:prstGeom>
        </p:spPr>
        <p:txBody>
          <a:bodyPr vert="horz" lIns="91440" tIns="45720" rIns="91440" bIns="45720" rtlCol="0" anchor="ctr"/>
          <a:lstStyle>
            <a:lvl1pPr algn="ctr">
              <a:defRPr sz="1200">
                <a:solidFill>
                  <a:srgbClr val="FFFFFF"/>
                </a:solidFill>
              </a:defRPr>
            </a:lvl1pPr>
          </a:lstStyle>
          <a:p>
            <a:pPr algn="r"/>
            <a:endParaRPr lang="en-US" dirty="0"/>
          </a:p>
        </p:txBody>
      </p:sp>
      <p:sp>
        <p:nvSpPr>
          <p:cNvPr id="6" name="Slide Number Placeholder 5"/>
          <p:cNvSpPr>
            <a:spLocks noGrp="1"/>
          </p:cNvSpPr>
          <p:nvPr>
            <p:ph type="sldNum" sz="quarter" idx="4"/>
          </p:nvPr>
        </p:nvSpPr>
        <p:spPr>
          <a:xfrm>
            <a:off x="7620000" y="18288"/>
            <a:ext cx="1066800" cy="329184"/>
          </a:xfrm>
          <a:prstGeom prst="rect">
            <a:avLst/>
          </a:prstGeom>
        </p:spPr>
        <p:txBody>
          <a:bodyPr vert="horz" lIns="91440" tIns="45720" rIns="91440" bIns="45720" rtlCol="0" anchor="ctr"/>
          <a:lstStyle>
            <a:lvl1pPr algn="l">
              <a:defRPr sz="1400" b="1">
                <a:solidFill>
                  <a:srgbClr val="FFFFFF"/>
                </a:solidFill>
              </a:defRPr>
            </a:lvl1pPr>
          </a:lstStyle>
          <a:p>
            <a:fld id="{0CFEC368-1D7A-4F81-ABF6-AE0E36BAF64C}"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961" r:id="rId1"/>
    <p:sldLayoutId id="2147483962" r:id="rId2"/>
    <p:sldLayoutId id="2147483963" r:id="rId3"/>
    <p:sldLayoutId id="2147483964" r:id="rId4"/>
    <p:sldLayoutId id="2147483965" r:id="rId5"/>
    <p:sldLayoutId id="2147483966" r:id="rId6"/>
    <p:sldLayoutId id="2147483967" r:id="rId7"/>
    <p:sldLayoutId id="2147483968" r:id="rId8"/>
    <p:sldLayoutId id="2147483969" r:id="rId9"/>
    <p:sldLayoutId id="2147483970" r:id="rId10"/>
    <p:sldLayoutId id="2147483971" r:id="rId11"/>
  </p:sldLayoutIdLst>
  <p:hf sldNum="0" hdr="0" ftr="0" dt="0"/>
  <p:txStyles>
    <p:titleStyle>
      <a:lvl1pPr algn="l" defTabSz="914400" rtl="0" eaLnBrk="1" latinLnBrk="0" hangingPunct="1">
        <a:spcBef>
          <a:spcPct val="0"/>
        </a:spcBef>
        <a:buNone/>
        <a:defRPr sz="4000" kern="1200" spc="-100" baseline="0">
          <a:solidFill>
            <a:schemeClr val="tx2"/>
          </a:solidFill>
          <a:latin typeface="+mj-lt"/>
          <a:ea typeface="+mj-ea"/>
          <a:cs typeface="+mj-cs"/>
        </a:defRPr>
      </a:lvl1pPr>
    </p:titleStyle>
    <p:body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gi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gi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6.jpeg"/><Relationship Id="rId4" Type="http://schemas.openxmlformats.org/officeDocument/2006/relationships/image" Target="../media/image17.jpeg"/><Relationship Id="rId5" Type="http://schemas.openxmlformats.org/officeDocument/2006/relationships/image" Target="../media/image18.jpeg"/><Relationship Id="rId1" Type="http://schemas.openxmlformats.org/officeDocument/2006/relationships/slideLayout" Target="../slideLayouts/slideLayout2.xml"/><Relationship Id="rId2" Type="http://schemas.openxmlformats.org/officeDocument/2006/relationships/image" Target="../media/image15.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9.jpeg"/><Relationship Id="rId3" Type="http://schemas.openxmlformats.org/officeDocument/2006/relationships/image" Target="../media/image20.jpeg"/></Relationships>
</file>

<file path=ppt/slides/_rels/slide3.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image" Target="../media/image2.png"/><Relationship Id="rId5" Type="http://schemas.openxmlformats.org/officeDocument/2006/relationships/oleObject" Target="../embeddings/oleObject2.bin"/><Relationship Id="rId6" Type="http://schemas.openxmlformats.org/officeDocument/2006/relationships/image" Target="../media/image3.png"/><Relationship Id="rId1" Type="http://schemas.openxmlformats.org/officeDocument/2006/relationships/vmlDrawing" Target="../drawings/vmlDrawing1.vml"/><Relationship Id="rId2"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1.jpeg"/><Relationship Id="rId3" Type="http://schemas.openxmlformats.org/officeDocument/2006/relationships/image" Target="../media/image10.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0.jpeg"/><Relationship Id="rId3" Type="http://schemas.openxmlformats.org/officeDocument/2006/relationships/image" Target="../media/image22.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3.jpeg"/><Relationship Id="rId3" Type="http://schemas.openxmlformats.org/officeDocument/2006/relationships/image" Target="../media/image24.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oleObject" Target="../embeddings/oleObject3.bin"/><Relationship Id="rId4" Type="http://schemas.openxmlformats.org/officeDocument/2006/relationships/image" Target="../media/image2.png"/><Relationship Id="rId5" Type="http://schemas.openxmlformats.org/officeDocument/2006/relationships/image" Target="../media/image4.png"/><Relationship Id="rId1" Type="http://schemas.openxmlformats.org/officeDocument/2006/relationships/vmlDrawing" Target="../drawings/vmlDrawing2.vml"/><Relationship Id="rId2"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0.jpeg"/><Relationship Id="rId3" Type="http://schemas.openxmlformats.org/officeDocument/2006/relationships/image" Target="../media/image25.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3.jpeg"/><Relationship Id="rId3" Type="http://schemas.openxmlformats.org/officeDocument/2006/relationships/image" Target="../media/image26.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7.jpg"/><Relationship Id="rId3" Type="http://schemas.openxmlformats.org/officeDocument/2006/relationships/image" Target="../media/image28.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jpg"/><Relationship Id="rId3" Type="http://schemas.openxmlformats.org/officeDocument/2006/relationships/image" Target="../media/image28.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gif"/></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png"/></Relationships>
</file>

<file path=ppt/slides/_rels/slide57.xml.rels><?xml version="1.0" encoding="UTF-8" standalone="yes"?>
<Relationships xmlns="http://schemas.openxmlformats.org/package/2006/relationships"><Relationship Id="rId3" Type="http://schemas.openxmlformats.org/officeDocument/2006/relationships/oleObject" Target="../embeddings/oleObject4.bin"/><Relationship Id="rId4" Type="http://schemas.openxmlformats.org/officeDocument/2006/relationships/image" Target="../media/image2.png"/><Relationship Id="rId5" Type="http://schemas.openxmlformats.org/officeDocument/2006/relationships/image" Target="../media/image4.png"/><Relationship Id="rId1" Type="http://schemas.openxmlformats.org/officeDocument/2006/relationships/vmlDrawing" Target="../drawings/vmlDrawing3.vml"/><Relationship Id="rId2"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32.jpg"/><Relationship Id="rId4" Type="http://schemas.openxmlformats.org/officeDocument/2006/relationships/image" Target="../media/image28.png"/><Relationship Id="rId1" Type="http://schemas.openxmlformats.org/officeDocument/2006/relationships/slideLayout" Target="../slideLayouts/slideLayout5.xml"/><Relationship Id="rId2" Type="http://schemas.openxmlformats.org/officeDocument/2006/relationships/image" Target="../media/image31.jp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7.jpeg"/><Relationship Id="rId3" Type="http://schemas.openxmlformats.org/officeDocument/2006/relationships/image" Target="../media/image8.jpe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Glomerular diseases</a:t>
            </a:r>
            <a:endParaRPr lang="en-US" dirty="0"/>
          </a:p>
        </p:txBody>
      </p:sp>
      <p:sp>
        <p:nvSpPr>
          <p:cNvPr id="3" name="Subtitle 2"/>
          <p:cNvSpPr>
            <a:spLocks noGrp="1"/>
          </p:cNvSpPr>
          <p:nvPr>
            <p:ph type="subTitle" idx="1"/>
          </p:nvPr>
        </p:nvSpPr>
        <p:spPr/>
        <p:txBody>
          <a:bodyPr/>
          <a:lstStyle/>
          <a:p>
            <a:r>
              <a:rPr lang="en-US" dirty="0" smtClean="0"/>
              <a:t>MED 341</a:t>
            </a:r>
          </a:p>
          <a:p>
            <a:r>
              <a:rPr lang="en-US" dirty="0" smtClean="0"/>
              <a:t>Nov 2, 2014</a:t>
            </a:r>
            <a:endParaRPr lang="en-US" dirty="0"/>
          </a:p>
        </p:txBody>
      </p:sp>
    </p:spTree>
    <p:extLst>
      <p:ext uri="{BB962C8B-B14F-4D97-AF65-F5344CB8AC3E}">
        <p14:creationId xmlns:p14="http://schemas.microsoft.com/office/powerpoint/2010/main" val="29773229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Normal Glomerular structure is needed to:</a:t>
            </a:r>
            <a:endParaRPr lang="en-US" dirty="0"/>
          </a:p>
        </p:txBody>
      </p:sp>
      <p:sp>
        <p:nvSpPr>
          <p:cNvPr id="5" name="Content Placeholder 4"/>
          <p:cNvSpPr>
            <a:spLocks noGrp="1"/>
          </p:cNvSpPr>
          <p:nvPr>
            <p:ph idx="1"/>
          </p:nvPr>
        </p:nvSpPr>
        <p:spPr/>
        <p:txBody>
          <a:bodyPr/>
          <a:lstStyle/>
          <a:p>
            <a:endParaRPr lang="en-US" dirty="0" smtClean="0"/>
          </a:p>
          <a:p>
            <a:r>
              <a:rPr lang="en-US" dirty="0" smtClean="0"/>
              <a:t>Keeps the glomerular filtration normal, thus maintains normal kidney function</a:t>
            </a:r>
          </a:p>
          <a:p>
            <a:pPr marL="0" indent="0">
              <a:buNone/>
            </a:pPr>
            <a:endParaRPr lang="en-US" dirty="0" smtClean="0"/>
          </a:p>
          <a:p>
            <a:r>
              <a:rPr lang="en-US" dirty="0" smtClean="0"/>
              <a:t>keeps the urine volume maintained; so preventing fluid retention in the body which causes edema and high blood pressure.</a:t>
            </a:r>
          </a:p>
          <a:p>
            <a:endParaRPr lang="en-US" dirty="0" smtClean="0"/>
          </a:p>
          <a:p>
            <a:r>
              <a:rPr lang="en-US" dirty="0" smtClean="0"/>
              <a:t>Prevents the blood components (cells, proteins) from leaving the blood stream and appearing in the urine.</a:t>
            </a:r>
            <a:endParaRPr lang="en-US" dirty="0"/>
          </a:p>
        </p:txBody>
      </p:sp>
    </p:spTree>
    <p:extLst>
      <p:ext uri="{BB962C8B-B14F-4D97-AF65-F5344CB8AC3E}">
        <p14:creationId xmlns:p14="http://schemas.microsoft.com/office/powerpoint/2010/main" val="888675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Normal versus disrupted G. capillary wall </a:t>
            </a:r>
            <a:endParaRPr lang="en-US" dirty="0"/>
          </a:p>
        </p:txBody>
      </p:sp>
      <p:pic>
        <p:nvPicPr>
          <p:cNvPr id="4" name="Content Placeholder 3" descr="prot_hem.gif"/>
          <p:cNvPicPr>
            <a:picLocks noGrp="1" noChangeAspect="1"/>
          </p:cNvPicPr>
          <p:nvPr>
            <p:ph idx="1"/>
          </p:nvPr>
        </p:nvPicPr>
        <p:blipFill>
          <a:blip r:embed="rId2">
            <a:extLst>
              <a:ext uri="{28A0092B-C50C-407E-A947-70E740481C1C}">
                <a14:useLocalDpi xmlns:a14="http://schemas.microsoft.com/office/drawing/2010/main" val="0"/>
              </a:ext>
            </a:extLst>
          </a:blip>
          <a:srcRect l="-10678" r="-10678"/>
          <a:stretch>
            <a:fillRect/>
          </a:stretch>
        </p:blipFill>
        <p:spPr/>
      </p:pic>
    </p:spTree>
    <p:extLst>
      <p:ext uri="{BB962C8B-B14F-4D97-AF65-F5344CB8AC3E}">
        <p14:creationId xmlns:p14="http://schemas.microsoft.com/office/powerpoint/2010/main" val="1392296539"/>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So normal urine will have: </a:t>
            </a:r>
            <a:endParaRPr lang="en-US" sz="2800" dirty="0"/>
          </a:p>
        </p:txBody>
      </p:sp>
      <p:sp>
        <p:nvSpPr>
          <p:cNvPr id="3" name="Content Placeholder 2"/>
          <p:cNvSpPr>
            <a:spLocks noGrp="1"/>
          </p:cNvSpPr>
          <p:nvPr>
            <p:ph idx="1"/>
          </p:nvPr>
        </p:nvSpPr>
        <p:spPr/>
        <p:txBody>
          <a:bodyPr/>
          <a:lstStyle/>
          <a:p>
            <a:pPr>
              <a:defRPr/>
            </a:pPr>
            <a:endParaRPr lang="en-US" dirty="0" smtClean="0">
              <a:latin typeface="Calibri" charset="0"/>
            </a:endParaRPr>
          </a:p>
          <a:p>
            <a:pPr>
              <a:defRPr/>
            </a:pPr>
            <a:endParaRPr lang="en-US" dirty="0">
              <a:latin typeface="Calibri" charset="0"/>
            </a:endParaRPr>
          </a:p>
          <a:p>
            <a:pPr>
              <a:defRPr/>
            </a:pPr>
            <a:r>
              <a:rPr lang="en-US" dirty="0" smtClean="0">
                <a:latin typeface="Calibri" charset="0"/>
              </a:rPr>
              <a:t>NO </a:t>
            </a:r>
            <a:r>
              <a:rPr lang="en-US" dirty="0">
                <a:latin typeface="Calibri" charset="0"/>
              </a:rPr>
              <a:t>PROTEIN</a:t>
            </a:r>
            <a:r>
              <a:rPr lang="en-US" dirty="0" smtClean="0">
                <a:latin typeface="Calibri" charset="0"/>
              </a:rPr>
              <a:t>.     ( if present: proteinuria)</a:t>
            </a:r>
            <a:endParaRPr lang="en-US" dirty="0">
              <a:latin typeface="Calibri" charset="0"/>
            </a:endParaRPr>
          </a:p>
          <a:p>
            <a:pPr>
              <a:defRPr/>
            </a:pPr>
            <a:r>
              <a:rPr lang="en-US" dirty="0">
                <a:latin typeface="Calibri" charset="0"/>
              </a:rPr>
              <a:t>NO RED BLOOD CELLS ( Accept: </a:t>
            </a:r>
            <a:r>
              <a:rPr lang="en-US" dirty="0" smtClean="0">
                <a:latin typeface="Calibri" charset="0"/>
              </a:rPr>
              <a:t>&lt;3 </a:t>
            </a:r>
            <a:r>
              <a:rPr lang="en-US" dirty="0">
                <a:latin typeface="Calibri" charset="0"/>
              </a:rPr>
              <a:t>RBCs/</a:t>
            </a:r>
            <a:r>
              <a:rPr lang="en-US" dirty="0" smtClean="0">
                <a:latin typeface="Calibri" charset="0"/>
              </a:rPr>
              <a:t>High power field)</a:t>
            </a:r>
            <a:endParaRPr lang="en-US" dirty="0">
              <a:latin typeface="Calibri" charset="0"/>
            </a:endParaRPr>
          </a:p>
          <a:p>
            <a:pPr>
              <a:defRPr/>
            </a:pPr>
            <a:r>
              <a:rPr lang="en-US" dirty="0">
                <a:latin typeface="Calibri" charset="0"/>
              </a:rPr>
              <a:t>NO HEME.</a:t>
            </a:r>
          </a:p>
          <a:p>
            <a:pPr>
              <a:defRPr/>
            </a:pPr>
            <a:r>
              <a:rPr lang="en-US" dirty="0">
                <a:latin typeface="Calibri" charset="0"/>
              </a:rPr>
              <a:t>NO CELLULAR CASTS</a:t>
            </a:r>
            <a:r>
              <a:rPr lang="en-US" dirty="0" smtClean="0">
                <a:latin typeface="Calibri" charset="0"/>
              </a:rPr>
              <a:t>.</a:t>
            </a:r>
          </a:p>
          <a:p>
            <a:pPr>
              <a:defRPr/>
            </a:pPr>
            <a:r>
              <a:rPr lang="en-US" dirty="0" smtClean="0">
                <a:latin typeface="Calibri" charset="0"/>
              </a:rPr>
              <a:t>No fat</a:t>
            </a:r>
          </a:p>
          <a:p>
            <a:pPr>
              <a:defRPr/>
            </a:pPr>
            <a:r>
              <a:rPr lang="en-US" dirty="0" smtClean="0">
                <a:latin typeface="Calibri" charset="0"/>
              </a:rPr>
              <a:t>No sugar</a:t>
            </a:r>
            <a:endParaRPr lang="en-US" dirty="0">
              <a:latin typeface="Calibri" charset="0"/>
            </a:endParaRPr>
          </a:p>
          <a:p>
            <a:endParaRPr lang="en-US" dirty="0"/>
          </a:p>
        </p:txBody>
      </p:sp>
    </p:spTree>
    <p:extLst>
      <p:ext uri="{BB962C8B-B14F-4D97-AF65-F5344CB8AC3E}">
        <p14:creationId xmlns:p14="http://schemas.microsoft.com/office/powerpoint/2010/main" val="8318406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How glomerular diseases start?</a:t>
            </a:r>
            <a:endParaRPr lang="en-US" sz="2800" dirty="0"/>
          </a:p>
        </p:txBody>
      </p:sp>
      <p:sp>
        <p:nvSpPr>
          <p:cNvPr id="3" name="Content Placeholder 2"/>
          <p:cNvSpPr>
            <a:spLocks noGrp="1"/>
          </p:cNvSpPr>
          <p:nvPr>
            <p:ph idx="1"/>
          </p:nvPr>
        </p:nvSpPr>
        <p:spPr/>
        <p:txBody>
          <a:bodyPr/>
          <a:lstStyle/>
          <a:p>
            <a:endParaRPr lang="en-US" dirty="0" smtClean="0"/>
          </a:p>
          <a:p>
            <a:endParaRPr lang="en-US" dirty="0" smtClean="0"/>
          </a:p>
          <a:p>
            <a:r>
              <a:rPr lang="en-US" dirty="0" smtClean="0"/>
              <a:t>Here we are talking about primary glomerular diseases that are mostly caused by immune system dysfunction.</a:t>
            </a:r>
          </a:p>
          <a:p>
            <a:endParaRPr lang="en-US" dirty="0" smtClean="0"/>
          </a:p>
          <a:p>
            <a:r>
              <a:rPr lang="en-US" dirty="0" smtClean="0"/>
              <a:t>Auto-antibodies targeting glomerular structure or immune-complexes (antigen-antibody) depositing and traumatizing the glomerular components.</a:t>
            </a:r>
          </a:p>
          <a:p>
            <a:endParaRPr lang="en-US" dirty="0" smtClean="0"/>
          </a:p>
        </p:txBody>
      </p:sp>
    </p:spTree>
    <p:extLst>
      <p:ext uri="{BB962C8B-B14F-4D97-AF65-F5344CB8AC3E}">
        <p14:creationId xmlns:p14="http://schemas.microsoft.com/office/powerpoint/2010/main" val="15672998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91715" y="1096681"/>
            <a:ext cx="8760570" cy="4861878"/>
          </a:xfrm>
          <a:prstGeom prst="rect">
            <a:avLst/>
          </a:prstGeom>
          <a:solidFill>
            <a:srgbClr val="000000"/>
          </a:solidFill>
          <a:ln>
            <a:solidFill>
              <a:srgbClr val="000000"/>
            </a:solidFill>
          </a:ln>
        </p:spPr>
      </p:pic>
      <p:sp>
        <p:nvSpPr>
          <p:cNvPr id="3" name="Explosion 2 2"/>
          <p:cNvSpPr/>
          <p:nvPr/>
        </p:nvSpPr>
        <p:spPr>
          <a:xfrm flipH="1">
            <a:off x="6159206" y="3953435"/>
            <a:ext cx="104588" cy="59765"/>
          </a:xfrm>
          <a:prstGeom prst="irregularSeal2">
            <a:avLst/>
          </a:prstGeom>
          <a:solidFill>
            <a:srgbClr val="0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Explosion 2 3"/>
          <p:cNvSpPr/>
          <p:nvPr/>
        </p:nvSpPr>
        <p:spPr>
          <a:xfrm>
            <a:off x="6357626" y="3306334"/>
            <a:ext cx="45719" cy="137607"/>
          </a:xfrm>
          <a:prstGeom prst="irregularSeal2">
            <a:avLst/>
          </a:prstGeom>
          <a:solidFill>
            <a:srgbClr val="0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Explosion 2 4"/>
          <p:cNvSpPr/>
          <p:nvPr/>
        </p:nvSpPr>
        <p:spPr>
          <a:xfrm>
            <a:off x="6263794" y="3818964"/>
            <a:ext cx="45719" cy="74706"/>
          </a:xfrm>
          <a:prstGeom prst="irregularSeal2">
            <a:avLst/>
          </a:prstGeom>
          <a:solidFill>
            <a:srgbClr val="0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Explosion 2 5"/>
          <p:cNvSpPr/>
          <p:nvPr/>
        </p:nvSpPr>
        <p:spPr>
          <a:xfrm flipH="1" flipV="1">
            <a:off x="6065375" y="4080583"/>
            <a:ext cx="91437" cy="45719"/>
          </a:xfrm>
          <a:prstGeom prst="irregularSeal2">
            <a:avLst/>
          </a:prstGeom>
          <a:solidFill>
            <a:srgbClr val="0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Explosion 2 6"/>
          <p:cNvSpPr/>
          <p:nvPr/>
        </p:nvSpPr>
        <p:spPr>
          <a:xfrm>
            <a:off x="7754475" y="3443941"/>
            <a:ext cx="45719" cy="164353"/>
          </a:xfrm>
          <a:prstGeom prst="irregularSeal2">
            <a:avLst/>
          </a:prstGeom>
          <a:solidFill>
            <a:srgbClr val="0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Explosion 2 7"/>
          <p:cNvSpPr/>
          <p:nvPr/>
        </p:nvSpPr>
        <p:spPr>
          <a:xfrm flipH="1">
            <a:off x="6355232" y="3503706"/>
            <a:ext cx="45719" cy="104588"/>
          </a:xfrm>
          <a:prstGeom prst="irregularSeal2">
            <a:avLst/>
          </a:prstGeom>
          <a:solidFill>
            <a:schemeClr val="tx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Explosion 2 10"/>
          <p:cNvSpPr/>
          <p:nvPr/>
        </p:nvSpPr>
        <p:spPr>
          <a:xfrm rot="21444815" flipH="1">
            <a:off x="4418387" y="1971248"/>
            <a:ext cx="177297" cy="49707"/>
          </a:xfrm>
          <a:prstGeom prst="irregularSeal2">
            <a:avLst/>
          </a:prstGeom>
          <a:solidFill>
            <a:srgbClr val="00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Explosion 2 11"/>
          <p:cNvSpPr/>
          <p:nvPr/>
        </p:nvSpPr>
        <p:spPr>
          <a:xfrm rot="20844488" flipH="1" flipV="1">
            <a:off x="4083747" y="2008726"/>
            <a:ext cx="208517" cy="71986"/>
          </a:xfrm>
          <a:prstGeom prst="irregularSeal2">
            <a:avLst/>
          </a:prstGeom>
          <a:solidFill>
            <a:srgbClr val="0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Explosion 2 12"/>
          <p:cNvSpPr/>
          <p:nvPr/>
        </p:nvSpPr>
        <p:spPr>
          <a:xfrm rot="21225010" flipV="1">
            <a:off x="4703739" y="1976858"/>
            <a:ext cx="45719" cy="45719"/>
          </a:xfrm>
          <a:prstGeom prst="irregularSeal2">
            <a:avLst/>
          </a:prstGeom>
          <a:solidFill>
            <a:srgbClr val="0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Explosion 2 13"/>
          <p:cNvSpPr/>
          <p:nvPr/>
        </p:nvSpPr>
        <p:spPr>
          <a:xfrm rot="1240592" flipH="1" flipV="1">
            <a:off x="5112278" y="2070698"/>
            <a:ext cx="227340" cy="45719"/>
          </a:xfrm>
          <a:prstGeom prst="irregularSeal2">
            <a:avLst/>
          </a:prstGeom>
          <a:solidFill>
            <a:srgbClr val="0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Explosion 2 23"/>
          <p:cNvSpPr/>
          <p:nvPr/>
        </p:nvSpPr>
        <p:spPr>
          <a:xfrm>
            <a:off x="1338730" y="2123587"/>
            <a:ext cx="179294" cy="141494"/>
          </a:xfrm>
          <a:prstGeom prst="irregularSeal2">
            <a:avLst/>
          </a:prstGeom>
          <a:solidFill>
            <a:srgbClr val="0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Explosion 2 24"/>
          <p:cNvSpPr/>
          <p:nvPr/>
        </p:nvSpPr>
        <p:spPr>
          <a:xfrm>
            <a:off x="2121648" y="1798436"/>
            <a:ext cx="209176" cy="119530"/>
          </a:xfrm>
          <a:prstGeom prst="irregularSeal2">
            <a:avLst/>
          </a:prstGeom>
          <a:solidFill>
            <a:srgbClr val="0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Explosion 2 25"/>
          <p:cNvSpPr/>
          <p:nvPr/>
        </p:nvSpPr>
        <p:spPr>
          <a:xfrm>
            <a:off x="2457076" y="2899483"/>
            <a:ext cx="149412" cy="180189"/>
          </a:xfrm>
          <a:prstGeom prst="irregularSeal2">
            <a:avLst/>
          </a:prstGeom>
          <a:solidFill>
            <a:srgbClr val="0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Explosion 2 26"/>
          <p:cNvSpPr/>
          <p:nvPr/>
        </p:nvSpPr>
        <p:spPr>
          <a:xfrm>
            <a:off x="2121648" y="2960142"/>
            <a:ext cx="104588" cy="119530"/>
          </a:xfrm>
          <a:prstGeom prst="irregularSeal2">
            <a:avLst/>
          </a:prstGeom>
          <a:solidFill>
            <a:srgbClr val="0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Explosion 2 27"/>
          <p:cNvSpPr/>
          <p:nvPr/>
        </p:nvSpPr>
        <p:spPr>
          <a:xfrm flipH="1">
            <a:off x="1553882" y="2286000"/>
            <a:ext cx="74706" cy="74706"/>
          </a:xfrm>
          <a:prstGeom prst="irregularSeal2">
            <a:avLst/>
          </a:prstGeom>
          <a:solidFill>
            <a:srgbClr val="0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Explosion 2 28"/>
          <p:cNvSpPr/>
          <p:nvPr/>
        </p:nvSpPr>
        <p:spPr>
          <a:xfrm>
            <a:off x="1090706" y="2644588"/>
            <a:ext cx="283882" cy="119976"/>
          </a:xfrm>
          <a:prstGeom prst="irregularSeal2">
            <a:avLst/>
          </a:prstGeom>
          <a:solidFill>
            <a:srgbClr val="0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0" name="Straight Connector 9"/>
          <p:cNvCxnSpPr/>
          <p:nvPr/>
        </p:nvCxnSpPr>
        <p:spPr>
          <a:xfrm>
            <a:off x="4297603" y="4775200"/>
            <a:ext cx="403783" cy="127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3009275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1"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8"/>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6"/>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8" grpId="0" animBg="1"/>
      <p:bldP spid="11" grpId="0" animBg="1"/>
      <p:bldP spid="12" grpId="0" animBg="1"/>
      <p:bldP spid="12" grpId="1" animBg="1"/>
      <p:bldP spid="13" grpId="0" animBg="1"/>
      <p:bldP spid="14" grpId="0" animBg="1"/>
      <p:bldP spid="24" grpId="0" animBg="1"/>
      <p:bldP spid="25" grpId="0" animBg="1"/>
      <p:bldP spid="26" grpId="0" animBg="1"/>
      <p:bldP spid="27" grpId="0" animBg="1"/>
      <p:bldP spid="28" grpId="0" animBg="1"/>
      <p:bldP spid="2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How glomerular diseases start?</a:t>
            </a:r>
          </a:p>
        </p:txBody>
      </p:sp>
      <p:sp>
        <p:nvSpPr>
          <p:cNvPr id="3" name="Content Placeholder 2"/>
          <p:cNvSpPr>
            <a:spLocks noGrp="1"/>
          </p:cNvSpPr>
          <p:nvPr>
            <p:ph idx="1"/>
          </p:nvPr>
        </p:nvSpPr>
        <p:spPr/>
        <p:txBody>
          <a:bodyPr>
            <a:normAutofit lnSpcReduction="10000"/>
          </a:bodyPr>
          <a:lstStyle/>
          <a:p>
            <a:pPr marL="0" indent="0">
              <a:buNone/>
            </a:pPr>
            <a:r>
              <a:rPr lang="en-US" b="1" dirty="0" smtClean="0"/>
              <a:t>Most important to recognize:</a:t>
            </a:r>
          </a:p>
          <a:p>
            <a:r>
              <a:rPr lang="en-US" dirty="0" smtClean="0"/>
              <a:t>The manifestations of a glomerular disease are usually indicative of which components of glomerular capillary wall was affected.</a:t>
            </a:r>
          </a:p>
          <a:p>
            <a:endParaRPr lang="en-US" dirty="0"/>
          </a:p>
          <a:p>
            <a:pPr marL="0" indent="0">
              <a:buNone/>
            </a:pPr>
            <a:r>
              <a:rPr lang="en-US" dirty="0" smtClean="0"/>
              <a:t>if </a:t>
            </a:r>
            <a:r>
              <a:rPr lang="en-US" b="1" dirty="0" err="1" smtClean="0"/>
              <a:t>Podocytes</a:t>
            </a:r>
            <a:r>
              <a:rPr lang="en-US" dirty="0" smtClean="0"/>
              <a:t> are the main target of the disease process                                                             &gt;&gt;&gt;&gt; mainly </a:t>
            </a:r>
            <a:r>
              <a:rPr lang="en-US" b="1" i="1" dirty="0" smtClean="0"/>
              <a:t>proteinuria</a:t>
            </a:r>
            <a:r>
              <a:rPr lang="en-US" dirty="0" smtClean="0"/>
              <a:t> will manifest; thus Nephrotic.</a:t>
            </a:r>
          </a:p>
          <a:p>
            <a:pPr marL="0" indent="0">
              <a:buNone/>
            </a:pPr>
            <a:endParaRPr lang="en-US" dirty="0"/>
          </a:p>
          <a:p>
            <a:pPr marL="0" indent="0">
              <a:buNone/>
            </a:pPr>
            <a:r>
              <a:rPr lang="en-US" dirty="0" smtClean="0"/>
              <a:t>if </a:t>
            </a:r>
            <a:r>
              <a:rPr lang="en-US" b="1" dirty="0" smtClean="0"/>
              <a:t>endothelial cells and GBM </a:t>
            </a:r>
            <a:r>
              <a:rPr lang="en-US" dirty="0" smtClean="0"/>
              <a:t>are affected&gt;&gt;&gt;&gt; mainly </a:t>
            </a:r>
            <a:r>
              <a:rPr lang="en-US" b="1" i="1" dirty="0" smtClean="0"/>
              <a:t>hematuria and abnormal renal function</a:t>
            </a:r>
            <a:r>
              <a:rPr lang="en-US" dirty="0" smtClean="0"/>
              <a:t> will manifest; thus Nephritic.</a:t>
            </a:r>
          </a:p>
          <a:p>
            <a:pPr marL="0" indent="0">
              <a:buNone/>
            </a:pPr>
            <a:r>
              <a:rPr lang="en-US" dirty="0" smtClean="0"/>
              <a:t> Proteinuria is always present in this kind of injury</a:t>
            </a:r>
            <a:endParaRPr lang="en-US" dirty="0"/>
          </a:p>
        </p:txBody>
      </p:sp>
    </p:spTree>
    <p:extLst>
      <p:ext uri="{BB962C8B-B14F-4D97-AF65-F5344CB8AC3E}">
        <p14:creationId xmlns:p14="http://schemas.microsoft.com/office/powerpoint/2010/main" val="38726569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dirty="0"/>
          </a:p>
        </p:txBody>
      </p:sp>
      <p:sp>
        <p:nvSpPr>
          <p:cNvPr id="4" name="Content Placeholder 3"/>
          <p:cNvSpPr>
            <a:spLocks noGrp="1"/>
          </p:cNvSpPr>
          <p:nvPr>
            <p:ph idx="1"/>
          </p:nvPr>
        </p:nvSpPr>
        <p:spPr/>
        <p:txBody>
          <a:bodyPr/>
          <a:lstStyle/>
          <a:p>
            <a:pPr marL="0" indent="0">
              <a:buNone/>
            </a:pPr>
            <a:r>
              <a:rPr lang="en-US" b="1" dirty="0" smtClean="0"/>
              <a:t>Another important things to remember;</a:t>
            </a:r>
          </a:p>
          <a:p>
            <a:endParaRPr lang="en-US" dirty="0"/>
          </a:p>
          <a:p>
            <a:pPr marL="0" indent="0">
              <a:buNone/>
            </a:pPr>
            <a:r>
              <a:rPr lang="en-US" dirty="0" smtClean="0"/>
              <a:t>&gt;&gt; Glomerular diseases are named based on their </a:t>
            </a:r>
            <a:r>
              <a:rPr lang="en-US" dirty="0" err="1" smtClean="0"/>
              <a:t>histo</a:t>
            </a:r>
            <a:r>
              <a:rPr lang="en-US" dirty="0" smtClean="0"/>
              <a:t>-pathological characteristics seen under the microscope </a:t>
            </a:r>
          </a:p>
          <a:p>
            <a:pPr marL="0" indent="0">
              <a:buNone/>
            </a:pPr>
            <a:endParaRPr lang="en-US" dirty="0" smtClean="0"/>
          </a:p>
          <a:p>
            <a:pPr marL="0" indent="0">
              <a:buNone/>
            </a:pPr>
            <a:r>
              <a:rPr lang="en-US" dirty="0" smtClean="0"/>
              <a:t>&gt;&gt; So, almost always a kidney biopsy is needed to diagnose a suspected primary glomerular disease  </a:t>
            </a:r>
            <a:endParaRPr lang="en-US" dirty="0"/>
          </a:p>
        </p:txBody>
      </p:sp>
    </p:spTree>
    <p:extLst>
      <p:ext uri="{BB962C8B-B14F-4D97-AF65-F5344CB8AC3E}">
        <p14:creationId xmlns:p14="http://schemas.microsoft.com/office/powerpoint/2010/main" val="29927345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smtClean="0"/>
              <a:t>But to make things easier, we can put Glomerular diseases in </a:t>
            </a:r>
            <a:r>
              <a:rPr lang="en-US" b="1" dirty="0" smtClean="0"/>
              <a:t>two main clinical categories </a:t>
            </a:r>
            <a:r>
              <a:rPr lang="en-US" dirty="0" smtClean="0"/>
              <a:t>(clinical i.e. the symptoms, signs and laboratory abnormalities) </a:t>
            </a:r>
          </a:p>
          <a:p>
            <a:endParaRPr lang="en-US" dirty="0"/>
          </a:p>
          <a:p>
            <a:pPr marL="0" indent="0">
              <a:buNone/>
            </a:pPr>
            <a:r>
              <a:rPr lang="en-US" dirty="0" smtClean="0"/>
              <a:t>&gt;&gt;&gt; </a:t>
            </a:r>
            <a:r>
              <a:rPr lang="en-US" b="1" dirty="0" smtClean="0"/>
              <a:t>Nephrotic</a:t>
            </a:r>
            <a:r>
              <a:rPr lang="en-US" dirty="0" smtClean="0"/>
              <a:t> ( due to </a:t>
            </a:r>
            <a:r>
              <a:rPr lang="en-US" dirty="0" err="1" smtClean="0"/>
              <a:t>Podocytes</a:t>
            </a:r>
            <a:r>
              <a:rPr lang="en-US" dirty="0" smtClean="0"/>
              <a:t> dysfunction, so heavy proteinuria will be present)</a:t>
            </a:r>
          </a:p>
          <a:p>
            <a:pPr marL="0" indent="0">
              <a:buNone/>
            </a:pPr>
            <a:endParaRPr lang="en-US" dirty="0"/>
          </a:p>
          <a:p>
            <a:pPr marL="0" indent="0">
              <a:buNone/>
            </a:pPr>
            <a:r>
              <a:rPr lang="en-US" dirty="0" smtClean="0"/>
              <a:t>&gt;&gt;&gt; </a:t>
            </a:r>
            <a:r>
              <a:rPr lang="en-US" b="1" dirty="0" smtClean="0"/>
              <a:t>Nephritic</a:t>
            </a:r>
            <a:r>
              <a:rPr lang="en-US" dirty="0" smtClean="0"/>
              <a:t> ( due to glomerular capillaries inflammation; so hematuria, impaired renal function and variable amount of proteinuria will be present)</a:t>
            </a:r>
            <a:endParaRPr lang="en-US" dirty="0"/>
          </a:p>
        </p:txBody>
      </p:sp>
    </p:spTree>
    <p:extLst>
      <p:ext uri="{BB962C8B-B14F-4D97-AF65-F5344CB8AC3E}">
        <p14:creationId xmlns:p14="http://schemas.microsoft.com/office/powerpoint/2010/main" val="19983951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Nephrotic Syndrome (NS)</a:t>
            </a:r>
            <a:endParaRPr lang="en-US" dirty="0"/>
          </a:p>
        </p:txBody>
      </p:sp>
      <p:sp>
        <p:nvSpPr>
          <p:cNvPr id="3" name="Content Placeholder 2"/>
          <p:cNvSpPr>
            <a:spLocks noGrp="1"/>
          </p:cNvSpPr>
          <p:nvPr>
            <p:ph idx="1"/>
          </p:nvPr>
        </p:nvSpPr>
        <p:spPr/>
        <p:txBody>
          <a:bodyPr/>
          <a:lstStyle/>
          <a:p>
            <a:endParaRPr lang="en-US" dirty="0" smtClean="0"/>
          </a:p>
          <a:p>
            <a:r>
              <a:rPr lang="en-US" dirty="0" err="1" smtClean="0"/>
              <a:t>Podocytes</a:t>
            </a:r>
            <a:r>
              <a:rPr lang="en-US" dirty="0" smtClean="0"/>
              <a:t> abnormality is the primary finding in NS.</a:t>
            </a:r>
          </a:p>
          <a:p>
            <a:endParaRPr lang="en-US" dirty="0" smtClean="0"/>
          </a:p>
          <a:p>
            <a:r>
              <a:rPr lang="en-US" dirty="0" smtClean="0"/>
              <a:t> </a:t>
            </a:r>
            <a:r>
              <a:rPr lang="en-US" dirty="0" err="1" smtClean="0"/>
              <a:t>Podocytes</a:t>
            </a:r>
            <a:r>
              <a:rPr lang="en-US" dirty="0" smtClean="0"/>
              <a:t> will sustain a structural dysfunction; making them lose their Foot-processes. </a:t>
            </a:r>
          </a:p>
          <a:p>
            <a:endParaRPr lang="en-US" dirty="0" smtClean="0"/>
          </a:p>
          <a:p>
            <a:r>
              <a:rPr lang="en-US" dirty="0" smtClean="0"/>
              <a:t>This will lead to significant amount of protein appearing in the urine (Proteinuria) or ( Nephrotic range proteinuria)</a:t>
            </a:r>
          </a:p>
          <a:p>
            <a:endParaRPr lang="en-US" dirty="0" smtClean="0"/>
          </a:p>
        </p:txBody>
      </p:sp>
    </p:spTree>
    <p:extLst>
      <p:ext uri="{BB962C8B-B14F-4D97-AF65-F5344CB8AC3E}">
        <p14:creationId xmlns:p14="http://schemas.microsoft.com/office/powerpoint/2010/main" val="40600275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descr="image026.gif"/>
          <p:cNvPicPr>
            <a:picLocks noGrp="1" noChangeAspect="1"/>
          </p:cNvPicPr>
          <p:nvPr>
            <p:ph idx="1"/>
          </p:nvPr>
        </p:nvPicPr>
        <p:blipFill>
          <a:blip r:embed="rId2">
            <a:extLst>
              <a:ext uri="{28A0092B-C50C-407E-A947-70E740481C1C}">
                <a14:useLocalDpi xmlns:a14="http://schemas.microsoft.com/office/drawing/2010/main" val="0"/>
              </a:ext>
            </a:extLst>
          </a:blip>
          <a:srcRect l="-19907" r="-19907"/>
          <a:stretch>
            <a:fillRect/>
          </a:stretch>
        </p:blipFill>
        <p:spPr>
          <a:xfrm>
            <a:off x="-25876" y="1043001"/>
            <a:ext cx="9169876" cy="5434000"/>
          </a:xfrm>
        </p:spPr>
      </p:pic>
    </p:spTree>
    <p:extLst>
      <p:ext uri="{BB962C8B-B14F-4D97-AF65-F5344CB8AC3E}">
        <p14:creationId xmlns:p14="http://schemas.microsoft.com/office/powerpoint/2010/main" val="34555817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Objectives</a:t>
            </a:r>
            <a:endParaRPr lang="en-US" dirty="0"/>
          </a:p>
        </p:txBody>
      </p:sp>
      <p:sp>
        <p:nvSpPr>
          <p:cNvPr id="3" name="Content Placeholder 2"/>
          <p:cNvSpPr>
            <a:spLocks noGrp="1"/>
          </p:cNvSpPr>
          <p:nvPr>
            <p:ph idx="1"/>
          </p:nvPr>
        </p:nvSpPr>
        <p:spPr/>
        <p:txBody>
          <a:bodyPr/>
          <a:lstStyle/>
          <a:p>
            <a:pPr marL="0" indent="0">
              <a:buNone/>
            </a:pPr>
            <a:r>
              <a:rPr lang="en-US" dirty="0" smtClean="0"/>
              <a:t>1- To understand the pathophysiology of primary Glomerular Diseases </a:t>
            </a:r>
          </a:p>
          <a:p>
            <a:pPr marL="0" indent="0">
              <a:buNone/>
            </a:pPr>
            <a:r>
              <a:rPr lang="en-US" dirty="0" smtClean="0"/>
              <a:t>2- To correlate the clinical findings with the underlying renal pathology</a:t>
            </a:r>
          </a:p>
          <a:p>
            <a:pPr marL="0" indent="0">
              <a:buNone/>
            </a:pPr>
            <a:r>
              <a:rPr lang="en-US" dirty="0" smtClean="0"/>
              <a:t>3- To recognize the important features of Nephrotic syndrome</a:t>
            </a:r>
          </a:p>
          <a:p>
            <a:pPr marL="0" indent="0">
              <a:buNone/>
            </a:pPr>
            <a:r>
              <a:rPr lang="en-US" dirty="0" smtClean="0"/>
              <a:t>4- Learn the most common causes of NS </a:t>
            </a:r>
            <a:r>
              <a:rPr lang="en-US" smtClean="0"/>
              <a:t>in adults.</a:t>
            </a:r>
            <a:endParaRPr lang="en-US" dirty="0" smtClean="0"/>
          </a:p>
          <a:p>
            <a:pPr marL="0" indent="0">
              <a:buNone/>
            </a:pPr>
            <a:r>
              <a:rPr lang="en-US" dirty="0"/>
              <a:t>5</a:t>
            </a:r>
            <a:r>
              <a:rPr lang="en-US" dirty="0" smtClean="0"/>
              <a:t>- To recognize the most important Glomerular diseases that cause Nephritic ( Glomerulonephritis) pattern of clinical presentation.</a:t>
            </a:r>
          </a:p>
          <a:p>
            <a:pPr marL="0" indent="0">
              <a:buNone/>
            </a:pPr>
            <a:endParaRPr lang="en-US" dirty="0"/>
          </a:p>
        </p:txBody>
      </p:sp>
    </p:spTree>
    <p:extLst>
      <p:ext uri="{BB962C8B-B14F-4D97-AF65-F5344CB8AC3E}">
        <p14:creationId xmlns:p14="http://schemas.microsoft.com/office/powerpoint/2010/main" val="31922221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672531" y="692775"/>
            <a:ext cx="7821502" cy="5484475"/>
          </a:xfrm>
          <a:prstGeom prst="rect">
            <a:avLst/>
          </a:prstGeom>
        </p:spPr>
      </p:pic>
      <p:sp>
        <p:nvSpPr>
          <p:cNvPr id="2" name="Rectangle 1"/>
          <p:cNvSpPr/>
          <p:nvPr/>
        </p:nvSpPr>
        <p:spPr>
          <a:xfrm>
            <a:off x="7087362" y="3429000"/>
            <a:ext cx="1095485" cy="369332"/>
          </a:xfrm>
          <a:prstGeom prst="rect">
            <a:avLst/>
          </a:prstGeom>
        </p:spPr>
        <p:txBody>
          <a:bodyPr wrap="none">
            <a:spAutoFit/>
          </a:bodyPr>
          <a:lstStyle/>
          <a:p>
            <a:r>
              <a:rPr lang="en-US" dirty="0" smtClean="0">
                <a:solidFill>
                  <a:schemeClr val="tx2"/>
                </a:solidFill>
              </a:rPr>
              <a:t>(Anionic) </a:t>
            </a:r>
            <a:endParaRPr lang="en-US" dirty="0">
              <a:solidFill>
                <a:schemeClr val="tx2"/>
              </a:solidFill>
            </a:endParaRPr>
          </a:p>
        </p:txBody>
      </p:sp>
      <p:sp>
        <p:nvSpPr>
          <p:cNvPr id="4" name="Rectangle 3"/>
          <p:cNvSpPr/>
          <p:nvPr/>
        </p:nvSpPr>
        <p:spPr>
          <a:xfrm>
            <a:off x="3574537" y="5395549"/>
            <a:ext cx="1172354" cy="369332"/>
          </a:xfrm>
          <a:prstGeom prst="rect">
            <a:avLst/>
          </a:prstGeom>
        </p:spPr>
        <p:txBody>
          <a:bodyPr wrap="none">
            <a:spAutoFit/>
          </a:bodyPr>
          <a:lstStyle/>
          <a:p>
            <a:r>
              <a:rPr lang="en-US" dirty="0" smtClean="0">
                <a:solidFill>
                  <a:schemeClr val="tx2"/>
                </a:solidFill>
              </a:rPr>
              <a:t>(Albumin)</a:t>
            </a:r>
            <a:endParaRPr lang="en-US" dirty="0">
              <a:solidFill>
                <a:schemeClr val="tx2"/>
              </a:solidFill>
            </a:endParaRPr>
          </a:p>
        </p:txBody>
      </p:sp>
    </p:spTree>
    <p:extLst>
      <p:ext uri="{BB962C8B-B14F-4D97-AF65-F5344CB8AC3E}">
        <p14:creationId xmlns:p14="http://schemas.microsoft.com/office/powerpoint/2010/main" val="1233430623"/>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Nephrotic Syndrome</a:t>
            </a:r>
          </a:p>
        </p:txBody>
      </p:sp>
      <p:sp>
        <p:nvSpPr>
          <p:cNvPr id="3" name="Content Placeholder 2"/>
          <p:cNvSpPr>
            <a:spLocks noGrp="1"/>
          </p:cNvSpPr>
          <p:nvPr>
            <p:ph idx="1"/>
          </p:nvPr>
        </p:nvSpPr>
        <p:spPr/>
        <p:txBody>
          <a:bodyPr>
            <a:normAutofit/>
          </a:bodyPr>
          <a:lstStyle/>
          <a:p>
            <a:pPr marL="0" indent="0">
              <a:buSzPct val="50000"/>
              <a:buNone/>
              <a:defRPr/>
            </a:pPr>
            <a:endParaRPr lang="en-US" dirty="0" smtClean="0"/>
          </a:p>
          <a:p>
            <a:pPr marL="0" indent="0">
              <a:buSzPct val="50000"/>
              <a:buNone/>
              <a:defRPr/>
            </a:pPr>
            <a:r>
              <a:rPr lang="en-US" dirty="0" smtClean="0"/>
              <a:t>It </a:t>
            </a:r>
            <a:r>
              <a:rPr lang="en-US" dirty="0"/>
              <a:t>refers to a </a:t>
            </a:r>
            <a:r>
              <a:rPr lang="en-US" dirty="0" smtClean="0"/>
              <a:t>constellation </a:t>
            </a:r>
            <a:r>
              <a:rPr lang="en-US" dirty="0"/>
              <a:t>of clinical and laboratory features of renal </a:t>
            </a:r>
            <a:r>
              <a:rPr lang="en-US" dirty="0" smtClean="0"/>
              <a:t>disease:</a:t>
            </a:r>
          </a:p>
          <a:p>
            <a:pPr marL="0" indent="0">
              <a:buSzPct val="50000"/>
              <a:buNone/>
              <a:defRPr/>
            </a:pPr>
            <a:endParaRPr lang="en-US" i="1" u="sng" dirty="0"/>
          </a:p>
          <a:p>
            <a:pPr>
              <a:buSzPct val="50000"/>
              <a:buFont typeface="Wingdings" charset="2"/>
              <a:buChar char="Ø"/>
            </a:pPr>
            <a:r>
              <a:rPr lang="en-US" b="1" dirty="0" smtClean="0">
                <a:solidFill>
                  <a:srgbClr val="0000FF"/>
                </a:solidFill>
              </a:rPr>
              <a:t>Hypoalbuminemia </a:t>
            </a:r>
            <a:r>
              <a:rPr lang="en-US" b="1" dirty="0">
                <a:solidFill>
                  <a:srgbClr val="0000FF"/>
                </a:solidFill>
              </a:rPr>
              <a:t>(&lt;30 g/L</a:t>
            </a:r>
            <a:r>
              <a:rPr lang="en-US" b="1" dirty="0" smtClean="0">
                <a:solidFill>
                  <a:srgbClr val="0000FF"/>
                </a:solidFill>
              </a:rPr>
              <a:t>) </a:t>
            </a:r>
            <a:r>
              <a:rPr lang="en-US" dirty="0" smtClean="0">
                <a:solidFill>
                  <a:srgbClr val="0000FF"/>
                </a:solidFill>
              </a:rPr>
              <a:t>Normal serum </a:t>
            </a:r>
            <a:r>
              <a:rPr lang="en-US" dirty="0" err="1" smtClean="0">
                <a:solidFill>
                  <a:srgbClr val="0000FF"/>
                </a:solidFill>
              </a:rPr>
              <a:t>Alb</a:t>
            </a:r>
            <a:r>
              <a:rPr lang="en-US" dirty="0" smtClean="0">
                <a:solidFill>
                  <a:srgbClr val="0000FF"/>
                </a:solidFill>
              </a:rPr>
              <a:t>: 35-55g/L</a:t>
            </a:r>
            <a:endParaRPr lang="en-US" dirty="0">
              <a:solidFill>
                <a:srgbClr val="0000FF"/>
              </a:solidFill>
            </a:endParaRPr>
          </a:p>
          <a:p>
            <a:pPr>
              <a:buSzPct val="50000"/>
              <a:buFont typeface="Wingdings" charset="2"/>
              <a:buChar char="Ø"/>
            </a:pPr>
            <a:r>
              <a:rPr lang="en-US" b="1" dirty="0">
                <a:solidFill>
                  <a:srgbClr val="0000FF"/>
                </a:solidFill>
              </a:rPr>
              <a:t>Heavy proteinuria ( &gt; 3.5 g/24 hours)</a:t>
            </a:r>
          </a:p>
          <a:p>
            <a:pPr>
              <a:buSzPct val="50000"/>
              <a:buFont typeface="Wingdings" charset="2"/>
              <a:buChar char="Ø"/>
            </a:pPr>
            <a:r>
              <a:rPr lang="en-US" b="1" dirty="0" smtClean="0">
                <a:solidFill>
                  <a:srgbClr val="0000FF"/>
                </a:solidFill>
              </a:rPr>
              <a:t>Peripheral </a:t>
            </a:r>
            <a:r>
              <a:rPr lang="en-US" b="1" dirty="0" smtClean="0">
                <a:solidFill>
                  <a:srgbClr val="0000FF"/>
                </a:solidFill>
                <a:cs typeface="Arial Narrow"/>
              </a:rPr>
              <a:t>or </a:t>
            </a:r>
            <a:r>
              <a:rPr lang="en-US" b="1" dirty="0">
                <a:solidFill>
                  <a:srgbClr val="0000FF"/>
                </a:solidFill>
                <a:cs typeface="Arial Narrow"/>
              </a:rPr>
              <a:t>generalized </a:t>
            </a:r>
            <a:r>
              <a:rPr lang="en-US" b="1" dirty="0" smtClean="0">
                <a:solidFill>
                  <a:srgbClr val="0000FF"/>
                </a:solidFill>
                <a:cs typeface="Arial Narrow"/>
              </a:rPr>
              <a:t> </a:t>
            </a:r>
            <a:r>
              <a:rPr lang="en-US" b="1" dirty="0">
                <a:solidFill>
                  <a:srgbClr val="0000FF"/>
                </a:solidFill>
              </a:rPr>
              <a:t>edema</a:t>
            </a:r>
          </a:p>
          <a:p>
            <a:pPr>
              <a:buSzPct val="50000"/>
              <a:buFont typeface="Wingdings" charset="2"/>
              <a:buChar char="Ø"/>
            </a:pPr>
            <a:r>
              <a:rPr lang="en-US" dirty="0">
                <a:solidFill>
                  <a:srgbClr val="0000FF"/>
                </a:solidFill>
              </a:rPr>
              <a:t>Hyperlipidemia</a:t>
            </a:r>
          </a:p>
          <a:p>
            <a:pPr marL="0" indent="0">
              <a:buNone/>
            </a:pPr>
            <a:endParaRPr lang="en-US" dirty="0"/>
          </a:p>
        </p:txBody>
      </p:sp>
    </p:spTree>
    <p:extLst>
      <p:ext uri="{BB962C8B-B14F-4D97-AF65-F5344CB8AC3E}">
        <p14:creationId xmlns:p14="http://schemas.microsoft.com/office/powerpoint/2010/main" val="11522944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Title 1"/>
          <p:cNvSpPr>
            <a:spLocks noGrp="1"/>
          </p:cNvSpPr>
          <p:nvPr>
            <p:ph type="title"/>
          </p:nvPr>
        </p:nvSpPr>
        <p:spPr/>
        <p:txBody>
          <a:bodyPr/>
          <a:lstStyle/>
          <a:p>
            <a:pPr algn="l" eaLnBrk="1" hangingPunct="1"/>
            <a:r>
              <a:rPr lang="en-US" sz="3200" b="1">
                <a:latin typeface="Calibri" charset="0"/>
              </a:rPr>
              <a:t>Complications of Nephrotic Syndrome</a:t>
            </a:r>
          </a:p>
        </p:txBody>
      </p:sp>
      <p:sp>
        <p:nvSpPr>
          <p:cNvPr id="3" name="Content Placeholder 2"/>
          <p:cNvSpPr>
            <a:spLocks noGrp="1"/>
          </p:cNvSpPr>
          <p:nvPr>
            <p:ph idx="1"/>
          </p:nvPr>
        </p:nvSpPr>
        <p:spPr/>
        <p:txBody>
          <a:bodyPr/>
          <a:lstStyle/>
          <a:p>
            <a:pPr eaLnBrk="1" hangingPunct="1">
              <a:defRPr/>
            </a:pPr>
            <a:endParaRPr lang="en-US" dirty="0" smtClean="0"/>
          </a:p>
          <a:p>
            <a:pPr marL="0" indent="0" eaLnBrk="1" hangingPunct="1">
              <a:buNone/>
              <a:defRPr/>
            </a:pPr>
            <a:endParaRPr lang="en-US" i="1" dirty="0" smtClean="0"/>
          </a:p>
          <a:p>
            <a:pPr eaLnBrk="1" hangingPunct="1">
              <a:buSzPct val="50000"/>
              <a:buFont typeface="Wingdings" charset="2"/>
              <a:buChar char="Ø"/>
              <a:defRPr/>
            </a:pPr>
            <a:endParaRPr lang="en-US" dirty="0" smtClean="0">
              <a:solidFill>
                <a:srgbClr val="0000FF"/>
              </a:solidFill>
            </a:endParaRPr>
          </a:p>
          <a:p>
            <a:pPr eaLnBrk="1" hangingPunct="1">
              <a:buSzPct val="50000"/>
              <a:buFont typeface="Wingdings" charset="2"/>
              <a:buChar char="Ø"/>
              <a:defRPr/>
            </a:pPr>
            <a:r>
              <a:rPr lang="en-US" dirty="0" smtClean="0">
                <a:solidFill>
                  <a:srgbClr val="0000FF"/>
                </a:solidFill>
              </a:rPr>
              <a:t>Infections &amp; sepsis</a:t>
            </a:r>
          </a:p>
          <a:p>
            <a:pPr>
              <a:buSzPct val="50000"/>
              <a:buFont typeface="Wingdings" charset="2"/>
              <a:buChar char="Ø"/>
              <a:defRPr/>
            </a:pPr>
            <a:r>
              <a:rPr lang="en-US" dirty="0" smtClean="0">
                <a:solidFill>
                  <a:srgbClr val="0000FF"/>
                </a:solidFill>
              </a:rPr>
              <a:t>Thrombosis</a:t>
            </a:r>
          </a:p>
          <a:p>
            <a:pPr eaLnBrk="1" hangingPunct="1">
              <a:buSzPct val="50000"/>
              <a:buFont typeface="Wingdings" charset="2"/>
              <a:buChar char="Ø"/>
              <a:defRPr/>
            </a:pPr>
            <a:r>
              <a:rPr lang="en-US" dirty="0" smtClean="0">
                <a:solidFill>
                  <a:srgbClr val="0000FF"/>
                </a:solidFill>
              </a:rPr>
              <a:t>Acute </a:t>
            </a:r>
            <a:r>
              <a:rPr lang="en-US" dirty="0">
                <a:solidFill>
                  <a:srgbClr val="0000FF"/>
                </a:solidFill>
              </a:rPr>
              <a:t>kidney </a:t>
            </a:r>
            <a:r>
              <a:rPr lang="en-US" dirty="0" smtClean="0">
                <a:solidFill>
                  <a:srgbClr val="0000FF"/>
                </a:solidFill>
              </a:rPr>
              <a:t>injury</a:t>
            </a:r>
          </a:p>
          <a:p>
            <a:pPr eaLnBrk="1" hangingPunct="1">
              <a:buSzPct val="50000"/>
              <a:buFont typeface="Wingdings" charset="2"/>
              <a:buChar char="Ø"/>
              <a:defRPr/>
            </a:pPr>
            <a:r>
              <a:rPr lang="en-US" dirty="0" smtClean="0">
                <a:solidFill>
                  <a:srgbClr val="0000FF"/>
                </a:solidFill>
              </a:rPr>
              <a:t>ESRD if heavy proteinuria not going into remission </a:t>
            </a:r>
          </a:p>
          <a:p>
            <a:pPr marL="0" indent="0" eaLnBrk="1" hangingPunct="1">
              <a:buFont typeface="Arial" charset="0"/>
              <a:buNone/>
              <a:defRPr/>
            </a:pPr>
            <a:endParaRPr lang="en-US" dirty="0" smtClean="0">
              <a:solidFill>
                <a:srgbClr val="0000FF"/>
              </a:solidFill>
            </a:endParaRPr>
          </a:p>
        </p:txBody>
      </p:sp>
    </p:spTree>
    <p:extLst>
      <p:ext uri="{BB962C8B-B14F-4D97-AF65-F5344CB8AC3E}">
        <p14:creationId xmlns:p14="http://schemas.microsoft.com/office/powerpoint/2010/main" val="87194579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Title 1"/>
          <p:cNvSpPr>
            <a:spLocks noGrp="1"/>
          </p:cNvSpPr>
          <p:nvPr>
            <p:ph type="title"/>
          </p:nvPr>
        </p:nvSpPr>
        <p:spPr/>
        <p:txBody>
          <a:bodyPr/>
          <a:lstStyle/>
          <a:p>
            <a:pPr algn="l" eaLnBrk="1" hangingPunct="1"/>
            <a:r>
              <a:rPr lang="en-US" sz="3200" b="1">
                <a:latin typeface="Calibri" charset="0"/>
              </a:rPr>
              <a:t>Proteinuria</a:t>
            </a:r>
          </a:p>
        </p:txBody>
      </p:sp>
      <p:sp>
        <p:nvSpPr>
          <p:cNvPr id="3" name="Content Placeholder 2"/>
          <p:cNvSpPr>
            <a:spLocks noGrp="1"/>
          </p:cNvSpPr>
          <p:nvPr>
            <p:ph idx="1"/>
          </p:nvPr>
        </p:nvSpPr>
        <p:spPr/>
        <p:txBody>
          <a:bodyPr rtlCol="0">
            <a:normAutofit/>
          </a:bodyPr>
          <a:lstStyle/>
          <a:p>
            <a:pPr marL="0" indent="0" eaLnBrk="1" fontAlgn="auto" hangingPunct="1">
              <a:spcAft>
                <a:spcPts val="0"/>
              </a:spcAft>
              <a:buFont typeface="Arial"/>
              <a:buNone/>
              <a:defRPr/>
            </a:pPr>
            <a:r>
              <a:rPr lang="en-US" sz="2800" i="1" dirty="0" smtClean="0">
                <a:solidFill>
                  <a:schemeClr val="accent1"/>
                </a:solidFill>
                <a:ea typeface="+mn-ea"/>
                <a:cs typeface="+mn-cs"/>
              </a:rPr>
              <a:t>How many mgs of proteins are normally secreted in the urine per-day?  </a:t>
            </a:r>
          </a:p>
          <a:p>
            <a:pPr marL="0" indent="0" eaLnBrk="1" fontAlgn="auto" hangingPunct="1">
              <a:spcAft>
                <a:spcPts val="0"/>
              </a:spcAft>
              <a:buFont typeface="Arial"/>
              <a:buNone/>
              <a:defRPr/>
            </a:pPr>
            <a:endParaRPr lang="en-US" sz="2800" dirty="0" smtClean="0">
              <a:ea typeface="+mn-ea"/>
              <a:cs typeface="+mn-cs"/>
            </a:endParaRPr>
          </a:p>
          <a:p>
            <a:pPr eaLnBrk="1" fontAlgn="auto" hangingPunct="1">
              <a:spcAft>
                <a:spcPts val="0"/>
              </a:spcAft>
              <a:buFont typeface="Arial"/>
              <a:buChar char="•"/>
              <a:defRPr/>
            </a:pPr>
            <a:r>
              <a:rPr lang="en-US" sz="2800" b="1" dirty="0" smtClean="0">
                <a:ea typeface="+mn-ea"/>
                <a:cs typeface="+mn-cs"/>
              </a:rPr>
              <a:t>&lt; 150 mg/day of all </a:t>
            </a:r>
            <a:r>
              <a:rPr lang="en-US" sz="2800" b="1" dirty="0" smtClean="0"/>
              <a:t>kinds of </a:t>
            </a:r>
            <a:r>
              <a:rPr lang="en-US" sz="2800" b="1" dirty="0" smtClean="0">
                <a:ea typeface="+mn-ea"/>
                <a:cs typeface="+mn-cs"/>
              </a:rPr>
              <a:t>proteins</a:t>
            </a:r>
            <a:r>
              <a:rPr lang="en-US" sz="2800" dirty="0" smtClean="0">
                <a:ea typeface="+mn-ea"/>
                <a:cs typeface="+mn-cs"/>
              </a:rPr>
              <a:t>. </a:t>
            </a:r>
          </a:p>
          <a:p>
            <a:pPr eaLnBrk="1" fontAlgn="auto" hangingPunct="1">
              <a:spcAft>
                <a:spcPts val="0"/>
              </a:spcAft>
              <a:buFont typeface="Arial"/>
              <a:buChar char="•"/>
              <a:defRPr/>
            </a:pPr>
            <a:r>
              <a:rPr lang="en-US" sz="2800" dirty="0" smtClean="0"/>
              <a:t>Including on </a:t>
            </a:r>
            <a:r>
              <a:rPr lang="en-US" sz="2800" dirty="0" smtClean="0">
                <a:ea typeface="+mn-ea"/>
                <a:cs typeface="+mn-cs"/>
              </a:rPr>
              <a:t>average 4-7</a:t>
            </a:r>
            <a:r>
              <a:rPr lang="en-US" sz="2800" b="1" dirty="0" smtClean="0">
                <a:ea typeface="+mn-ea"/>
                <a:cs typeface="+mn-cs"/>
              </a:rPr>
              <a:t>mg</a:t>
            </a:r>
            <a:r>
              <a:rPr lang="en-US" sz="2800" dirty="0" smtClean="0">
                <a:ea typeface="+mn-ea"/>
                <a:cs typeface="+mn-cs"/>
              </a:rPr>
              <a:t>/day</a:t>
            </a:r>
            <a:r>
              <a:rPr lang="en-US" sz="2800" dirty="0"/>
              <a:t> </a:t>
            </a:r>
            <a:r>
              <a:rPr lang="en-US" sz="2800" dirty="0" smtClean="0"/>
              <a:t>of Albumin that are secreted in the urine</a:t>
            </a:r>
            <a:endParaRPr lang="en-US" sz="2800" dirty="0">
              <a:ea typeface="+mn-ea"/>
              <a:cs typeface="+mn-cs"/>
            </a:endParaRPr>
          </a:p>
        </p:txBody>
      </p:sp>
    </p:spTree>
    <p:extLst>
      <p:ext uri="{BB962C8B-B14F-4D97-AF65-F5344CB8AC3E}">
        <p14:creationId xmlns:p14="http://schemas.microsoft.com/office/powerpoint/2010/main" val="412642462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Title 1"/>
          <p:cNvSpPr>
            <a:spLocks noGrp="1"/>
          </p:cNvSpPr>
          <p:nvPr>
            <p:ph type="title"/>
          </p:nvPr>
        </p:nvSpPr>
        <p:spPr/>
        <p:txBody>
          <a:bodyPr/>
          <a:lstStyle/>
          <a:p>
            <a:pPr algn="l"/>
            <a:r>
              <a:rPr lang="en-US" sz="3200" b="1" dirty="0">
                <a:latin typeface="Calibri" charset="0"/>
              </a:rPr>
              <a:t>Urine Analysis in Nephrotic Syndrome</a:t>
            </a:r>
          </a:p>
        </p:txBody>
      </p:sp>
      <p:sp>
        <p:nvSpPr>
          <p:cNvPr id="3" name="Content Placeholder 2"/>
          <p:cNvSpPr>
            <a:spLocks noGrp="1"/>
          </p:cNvSpPr>
          <p:nvPr>
            <p:ph idx="1"/>
          </p:nvPr>
        </p:nvSpPr>
        <p:spPr>
          <a:xfrm>
            <a:off x="457200" y="1600200"/>
            <a:ext cx="8476950" cy="4876800"/>
          </a:xfrm>
        </p:spPr>
        <p:txBody>
          <a:bodyPr/>
          <a:lstStyle/>
          <a:p>
            <a:endParaRPr lang="en-US" b="1" u="sng" dirty="0" smtClean="0">
              <a:latin typeface="Calibri" charset="0"/>
            </a:endParaRPr>
          </a:p>
          <a:p>
            <a:r>
              <a:rPr lang="en-US" b="1" u="sng" dirty="0" smtClean="0">
                <a:latin typeface="Calibri" charset="0"/>
              </a:rPr>
              <a:t>Heavy </a:t>
            </a:r>
            <a:r>
              <a:rPr lang="en-US" b="1" u="sng" dirty="0">
                <a:latin typeface="Calibri" charset="0"/>
              </a:rPr>
              <a:t>protein </a:t>
            </a:r>
            <a:r>
              <a:rPr lang="en-US" b="1" u="sng" dirty="0" smtClean="0">
                <a:latin typeface="Calibri" charset="0"/>
              </a:rPr>
              <a:t>(Proteinuria) or called Nephrotic range proteinuria</a:t>
            </a:r>
            <a:endParaRPr lang="en-US" b="1" u="sng" dirty="0">
              <a:latin typeface="Calibri" charset="0"/>
            </a:endParaRPr>
          </a:p>
          <a:p>
            <a:r>
              <a:rPr lang="en-US" dirty="0">
                <a:latin typeface="Calibri" charset="0"/>
              </a:rPr>
              <a:t>No RBCs ( </a:t>
            </a:r>
            <a:r>
              <a:rPr lang="en-US" dirty="0" smtClean="0">
                <a:latin typeface="Calibri" charset="0"/>
              </a:rPr>
              <a:t>few are occasionally </a:t>
            </a:r>
            <a:r>
              <a:rPr lang="en-US" dirty="0">
                <a:latin typeface="Calibri" charset="0"/>
              </a:rPr>
              <a:t>seen)</a:t>
            </a:r>
          </a:p>
          <a:p>
            <a:r>
              <a:rPr lang="en-US" dirty="0">
                <a:latin typeface="Calibri" charset="0"/>
              </a:rPr>
              <a:t>No RBCs casts</a:t>
            </a:r>
          </a:p>
          <a:p>
            <a:r>
              <a:rPr lang="en-US" b="1" u="sng" dirty="0">
                <a:latin typeface="Calibri" charset="0"/>
              </a:rPr>
              <a:t>Lots of fat (</a:t>
            </a:r>
            <a:r>
              <a:rPr lang="en-US" b="1" u="sng" dirty="0" err="1">
                <a:latin typeface="Calibri" charset="0"/>
              </a:rPr>
              <a:t>Lipiduria</a:t>
            </a:r>
            <a:r>
              <a:rPr lang="en-US" b="1" u="sng" dirty="0">
                <a:latin typeface="Calibri" charset="0"/>
              </a:rPr>
              <a:t>)</a:t>
            </a:r>
            <a:r>
              <a:rPr lang="en-US" dirty="0">
                <a:latin typeface="Calibri" charset="0"/>
              </a:rPr>
              <a:t>( Fatty casts, oval fat bodies &amp; fat droplets)</a:t>
            </a:r>
          </a:p>
          <a:p>
            <a:r>
              <a:rPr lang="en-US" dirty="0">
                <a:latin typeface="Calibri" charset="0"/>
              </a:rPr>
              <a:t>No WBCs ( few may be seen)</a:t>
            </a:r>
          </a:p>
          <a:p>
            <a:endParaRPr lang="en-US" dirty="0">
              <a:latin typeface="Calibri" charset="0"/>
            </a:endParaRPr>
          </a:p>
        </p:txBody>
      </p:sp>
    </p:spTree>
    <p:extLst>
      <p:ext uri="{BB962C8B-B14F-4D97-AF65-F5344CB8AC3E}">
        <p14:creationId xmlns:p14="http://schemas.microsoft.com/office/powerpoint/2010/main" val="405475413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Title 1"/>
          <p:cNvSpPr>
            <a:spLocks noGrp="1"/>
          </p:cNvSpPr>
          <p:nvPr>
            <p:ph type="title"/>
          </p:nvPr>
        </p:nvSpPr>
        <p:spPr/>
        <p:txBody>
          <a:bodyPr/>
          <a:lstStyle/>
          <a:p>
            <a:pPr algn="l" eaLnBrk="1" hangingPunct="1"/>
            <a:r>
              <a:rPr lang="en-US" sz="3200" b="1">
                <a:latin typeface="Calibri" charset="0"/>
              </a:rPr>
              <a:t>Clinical Presentation</a:t>
            </a:r>
          </a:p>
        </p:txBody>
      </p:sp>
      <p:sp>
        <p:nvSpPr>
          <p:cNvPr id="3" name="Content Placeholder 2"/>
          <p:cNvSpPr>
            <a:spLocks noGrp="1"/>
          </p:cNvSpPr>
          <p:nvPr>
            <p:ph idx="1"/>
          </p:nvPr>
        </p:nvSpPr>
        <p:spPr/>
        <p:txBody>
          <a:bodyPr/>
          <a:lstStyle/>
          <a:p>
            <a:pPr marL="0" indent="0" eaLnBrk="1" hangingPunct="1">
              <a:buFont typeface="Arial" charset="0"/>
              <a:buNone/>
              <a:defRPr/>
            </a:pPr>
            <a:r>
              <a:rPr lang="en-US" b="1" dirty="0" smtClean="0"/>
              <a:t>Edema due to: </a:t>
            </a:r>
          </a:p>
          <a:p>
            <a:pPr marL="0" indent="0" eaLnBrk="1" hangingPunct="1">
              <a:buSzPct val="50000"/>
              <a:buNone/>
              <a:defRPr/>
            </a:pPr>
            <a:r>
              <a:rPr lang="en-US" dirty="0" smtClean="0"/>
              <a:t>1- Low serum Albumin (</a:t>
            </a:r>
            <a:r>
              <a:rPr lang="en-US" sz="1800" dirty="0" smtClean="0"/>
              <a:t>Low oncotic pressure</a:t>
            </a:r>
            <a:r>
              <a:rPr lang="en-US" dirty="0" smtClean="0"/>
              <a:t>)</a:t>
            </a:r>
          </a:p>
          <a:p>
            <a:pPr marL="0" indent="0" eaLnBrk="1" hangingPunct="1">
              <a:buSzPct val="50000"/>
              <a:buNone/>
              <a:defRPr/>
            </a:pPr>
            <a:r>
              <a:rPr lang="en-US" dirty="0" smtClean="0"/>
              <a:t>2- Increase Renal sodium retention </a:t>
            </a:r>
          </a:p>
          <a:p>
            <a:pPr marL="0" indent="0" eaLnBrk="1" hangingPunct="1">
              <a:buSzPct val="50000"/>
              <a:buFont typeface="Arial" charset="0"/>
              <a:buNone/>
              <a:defRPr/>
            </a:pPr>
            <a:r>
              <a:rPr lang="en-US" sz="2000" dirty="0" smtClean="0"/>
              <a:t>Because of uncontrolled </a:t>
            </a:r>
            <a:r>
              <a:rPr lang="en-US" sz="2000" dirty="0"/>
              <a:t>activation of the epithelial </a:t>
            </a:r>
            <a:r>
              <a:rPr lang="en-US" sz="2000" dirty="0" smtClean="0"/>
              <a:t>sodium</a:t>
            </a:r>
          </a:p>
          <a:p>
            <a:pPr marL="0" indent="0" eaLnBrk="1" hangingPunct="1">
              <a:buSzPct val="50000"/>
              <a:buFont typeface="Arial" charset="0"/>
              <a:buNone/>
              <a:defRPr/>
            </a:pPr>
            <a:r>
              <a:rPr lang="en-US" sz="2000" dirty="0" smtClean="0"/>
              <a:t> </a:t>
            </a:r>
            <a:r>
              <a:rPr lang="en-US" sz="2000" dirty="0"/>
              <a:t>channels (</a:t>
            </a:r>
            <a:r>
              <a:rPr lang="en-US" sz="2000" dirty="0" err="1" smtClean="0"/>
              <a:t>ENaC</a:t>
            </a:r>
            <a:r>
              <a:rPr lang="en-US" sz="2000" dirty="0" smtClean="0"/>
              <a:t> channels in the renal tubules)</a:t>
            </a:r>
            <a:endParaRPr lang="en-US" sz="2000" dirty="0"/>
          </a:p>
        </p:txBody>
      </p:sp>
      <p:pic>
        <p:nvPicPr>
          <p:cNvPr id="36867" name="Picture 3" descr="facial edema.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82625" y="4375150"/>
            <a:ext cx="2335213" cy="175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8" name="Picture 4" descr="edema-pitting.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16663" y="679450"/>
            <a:ext cx="2370137" cy="232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9" name="Picture 5" descr="ascites.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781425" y="4095750"/>
            <a:ext cx="1943100" cy="222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0" name="Picture 6" descr="bilateral p-effusion.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313488" y="3425825"/>
            <a:ext cx="2373312" cy="289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73834856"/>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Title 1"/>
          <p:cNvSpPr>
            <a:spLocks noGrp="1"/>
          </p:cNvSpPr>
          <p:nvPr>
            <p:ph type="title"/>
          </p:nvPr>
        </p:nvSpPr>
        <p:spPr/>
        <p:txBody>
          <a:bodyPr/>
          <a:lstStyle/>
          <a:p>
            <a:pPr algn="l" eaLnBrk="1" hangingPunct="1"/>
            <a:r>
              <a:rPr lang="en-US" sz="3200" b="1">
                <a:latin typeface="Calibri" charset="0"/>
              </a:rPr>
              <a:t>Clinical Presentation</a:t>
            </a:r>
            <a:endParaRPr lang="en-US" sz="3200">
              <a:latin typeface="Calibri" charset="0"/>
            </a:endParaRPr>
          </a:p>
        </p:txBody>
      </p:sp>
      <p:sp>
        <p:nvSpPr>
          <p:cNvPr id="3" name="Content Placeholder 2"/>
          <p:cNvSpPr>
            <a:spLocks noGrp="1"/>
          </p:cNvSpPr>
          <p:nvPr>
            <p:ph idx="1"/>
          </p:nvPr>
        </p:nvSpPr>
        <p:spPr/>
        <p:txBody>
          <a:bodyPr/>
          <a:lstStyle/>
          <a:p>
            <a:pPr eaLnBrk="1" hangingPunct="1">
              <a:buSzPct val="50000"/>
              <a:buFont typeface="Wingdings" charset="2"/>
              <a:buChar char="Ø"/>
              <a:defRPr/>
            </a:pPr>
            <a:endParaRPr lang="en-US" dirty="0" smtClean="0"/>
          </a:p>
          <a:p>
            <a:pPr eaLnBrk="1" hangingPunct="1">
              <a:buSzPct val="50000"/>
              <a:buFont typeface="Wingdings" charset="2"/>
              <a:buChar char="Ø"/>
              <a:defRPr/>
            </a:pPr>
            <a:r>
              <a:rPr lang="en-US" dirty="0" smtClean="0"/>
              <a:t>Fatigue</a:t>
            </a:r>
          </a:p>
          <a:p>
            <a:pPr eaLnBrk="1" hangingPunct="1">
              <a:buSzPct val="50000"/>
              <a:buFont typeface="Wingdings" charset="2"/>
              <a:buChar char="Ø"/>
              <a:defRPr/>
            </a:pPr>
            <a:r>
              <a:rPr lang="en-US" dirty="0" smtClean="0"/>
              <a:t>Frothy urine (froth persists for long time after voiding)</a:t>
            </a:r>
          </a:p>
          <a:p>
            <a:pPr eaLnBrk="1" hangingPunct="1">
              <a:buSzPct val="50000"/>
              <a:buFont typeface="Wingdings" charset="2"/>
              <a:buChar char="Ø"/>
              <a:defRPr/>
            </a:pPr>
            <a:r>
              <a:rPr lang="en-US" dirty="0" smtClean="0"/>
              <a:t>Anorexia</a:t>
            </a:r>
          </a:p>
          <a:p>
            <a:pPr eaLnBrk="1" hangingPunct="1">
              <a:buSzPct val="50000"/>
              <a:buFont typeface="Wingdings" charset="2"/>
              <a:buChar char="Ø"/>
              <a:defRPr/>
            </a:pPr>
            <a:r>
              <a:rPr lang="en-US" dirty="0" smtClean="0"/>
              <a:t>Nausea &amp; vomiting</a:t>
            </a:r>
          </a:p>
          <a:p>
            <a:pPr eaLnBrk="1" hangingPunct="1">
              <a:buSzPct val="50000"/>
              <a:buFont typeface="Wingdings" charset="2"/>
              <a:buChar char="Ø"/>
              <a:defRPr/>
            </a:pPr>
            <a:r>
              <a:rPr lang="en-US" dirty="0" smtClean="0"/>
              <a:t>Abdominal pain</a:t>
            </a:r>
          </a:p>
          <a:p>
            <a:pPr eaLnBrk="1" hangingPunct="1">
              <a:buSzPct val="50000"/>
              <a:buFont typeface="Wingdings" charset="2"/>
              <a:buChar char="Ø"/>
              <a:defRPr/>
            </a:pPr>
            <a:r>
              <a:rPr lang="en-US" dirty="0" smtClean="0"/>
              <a:t>Weight gain due to fluid retention </a:t>
            </a:r>
          </a:p>
          <a:p>
            <a:pPr eaLnBrk="1" hangingPunct="1">
              <a:buSzPct val="50000"/>
              <a:buFont typeface="Wingdings" charset="2"/>
              <a:buChar char="Ø"/>
              <a:defRPr/>
            </a:pPr>
            <a:r>
              <a:rPr lang="en-US" dirty="0" smtClean="0"/>
              <a:t>Shortness of breath if having pleural effusion </a:t>
            </a:r>
          </a:p>
          <a:p>
            <a:pPr eaLnBrk="1" hangingPunct="1">
              <a:buSzPct val="50000"/>
              <a:buFont typeface="Wingdings" charset="2"/>
              <a:buChar char="Ø"/>
              <a:defRPr/>
            </a:pPr>
            <a:r>
              <a:rPr lang="en-US" dirty="0" smtClean="0"/>
              <a:t>Signs &amp; symptoms of DVT, PE</a:t>
            </a:r>
          </a:p>
          <a:p>
            <a:pPr marL="0" indent="0" eaLnBrk="1" hangingPunct="1">
              <a:buFont typeface="Arial" charset="0"/>
              <a:buNone/>
              <a:defRPr/>
            </a:pPr>
            <a:endParaRPr lang="en-US" dirty="0"/>
          </a:p>
        </p:txBody>
      </p:sp>
    </p:spTree>
    <p:extLst>
      <p:ext uri="{BB962C8B-B14F-4D97-AF65-F5344CB8AC3E}">
        <p14:creationId xmlns:p14="http://schemas.microsoft.com/office/powerpoint/2010/main" val="3786191602"/>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Glomerular Diseases present as Nephrotic Syndrome</a:t>
            </a:r>
            <a:endParaRPr lang="en-US" dirty="0"/>
          </a:p>
        </p:txBody>
      </p:sp>
      <p:sp>
        <p:nvSpPr>
          <p:cNvPr id="3" name="Content Placeholder 2"/>
          <p:cNvSpPr>
            <a:spLocks noGrp="1"/>
          </p:cNvSpPr>
          <p:nvPr>
            <p:ph idx="1"/>
          </p:nvPr>
        </p:nvSpPr>
        <p:spPr/>
        <p:txBody>
          <a:bodyPr/>
          <a:lstStyle/>
          <a:p>
            <a:pPr marL="0" indent="0">
              <a:buNone/>
            </a:pPr>
            <a:endParaRPr lang="en-US" dirty="0" smtClean="0">
              <a:latin typeface="Calibri" charset="0"/>
            </a:endParaRPr>
          </a:p>
          <a:p>
            <a:pPr marL="0" indent="0">
              <a:buNone/>
            </a:pPr>
            <a:endParaRPr lang="en-US" dirty="0">
              <a:latin typeface="Calibri" charset="0"/>
            </a:endParaRPr>
          </a:p>
          <a:p>
            <a:pPr marL="0" indent="0">
              <a:buNone/>
            </a:pPr>
            <a:endParaRPr lang="en-US" dirty="0" smtClean="0"/>
          </a:p>
          <a:p>
            <a:pPr marL="0" indent="0">
              <a:buNone/>
            </a:pPr>
            <a:r>
              <a:rPr lang="en-US" dirty="0"/>
              <a:t>1</a:t>
            </a:r>
            <a:r>
              <a:rPr lang="en-US" dirty="0" smtClean="0"/>
              <a:t>- </a:t>
            </a:r>
            <a:r>
              <a:rPr lang="en-US" b="1" dirty="0">
                <a:solidFill>
                  <a:srgbClr val="008000"/>
                </a:solidFill>
                <a:latin typeface="Calibri" charset="0"/>
              </a:rPr>
              <a:t>M</a:t>
            </a:r>
            <a:r>
              <a:rPr lang="en-US" b="1" dirty="0">
                <a:latin typeface="Calibri" charset="0"/>
              </a:rPr>
              <a:t>inimal </a:t>
            </a:r>
            <a:r>
              <a:rPr lang="en-US" b="1" dirty="0">
                <a:solidFill>
                  <a:srgbClr val="008000"/>
                </a:solidFill>
                <a:latin typeface="Calibri" charset="0"/>
              </a:rPr>
              <a:t>C</a:t>
            </a:r>
            <a:r>
              <a:rPr lang="en-US" b="1" dirty="0">
                <a:latin typeface="Calibri" charset="0"/>
              </a:rPr>
              <a:t>hange </a:t>
            </a:r>
            <a:r>
              <a:rPr lang="en-US" b="1" dirty="0">
                <a:solidFill>
                  <a:srgbClr val="008000"/>
                </a:solidFill>
                <a:latin typeface="Calibri" charset="0"/>
              </a:rPr>
              <a:t>D</a:t>
            </a:r>
            <a:r>
              <a:rPr lang="en-US" b="1" dirty="0">
                <a:latin typeface="Calibri" charset="0"/>
              </a:rPr>
              <a:t>isease </a:t>
            </a:r>
            <a:r>
              <a:rPr lang="en-US" b="1" dirty="0">
                <a:solidFill>
                  <a:srgbClr val="008000"/>
                </a:solidFill>
                <a:latin typeface="Calibri" charset="0"/>
              </a:rPr>
              <a:t>(MCD</a:t>
            </a:r>
            <a:r>
              <a:rPr lang="en-US" b="1" dirty="0" smtClean="0">
                <a:solidFill>
                  <a:srgbClr val="008000"/>
                </a:solidFill>
                <a:latin typeface="Calibri" charset="0"/>
              </a:rPr>
              <a:t>)</a:t>
            </a:r>
          </a:p>
          <a:p>
            <a:pPr marL="0" indent="0">
              <a:buNone/>
            </a:pPr>
            <a:r>
              <a:rPr lang="en-US" dirty="0" smtClean="0">
                <a:latin typeface="Calibri" charset="0"/>
              </a:rPr>
              <a:t>2- </a:t>
            </a:r>
            <a:r>
              <a:rPr lang="en-US" b="1" dirty="0" smtClean="0">
                <a:solidFill>
                  <a:srgbClr val="008000"/>
                </a:solidFill>
                <a:latin typeface="Calibri" charset="0"/>
              </a:rPr>
              <a:t>F</a:t>
            </a:r>
            <a:r>
              <a:rPr lang="en-US" b="1" dirty="0" smtClean="0">
                <a:latin typeface="Calibri" charset="0"/>
              </a:rPr>
              <a:t>ocal </a:t>
            </a:r>
            <a:r>
              <a:rPr lang="en-US" b="1" dirty="0">
                <a:solidFill>
                  <a:srgbClr val="008000"/>
                </a:solidFill>
                <a:latin typeface="Calibri" charset="0"/>
              </a:rPr>
              <a:t>S</a:t>
            </a:r>
            <a:r>
              <a:rPr lang="en-US" b="1" dirty="0">
                <a:latin typeface="Calibri" charset="0"/>
              </a:rPr>
              <a:t>egmental </a:t>
            </a:r>
            <a:r>
              <a:rPr lang="en-US" b="1" dirty="0" err="1">
                <a:solidFill>
                  <a:srgbClr val="008000"/>
                </a:solidFill>
                <a:latin typeface="Calibri" charset="0"/>
              </a:rPr>
              <a:t>G</a:t>
            </a:r>
            <a:r>
              <a:rPr lang="en-US" b="1" dirty="0" err="1">
                <a:latin typeface="Calibri" charset="0"/>
              </a:rPr>
              <a:t>lomerulo</a:t>
            </a:r>
            <a:r>
              <a:rPr lang="en-US" b="1" dirty="0" err="1">
                <a:solidFill>
                  <a:srgbClr val="008000"/>
                </a:solidFill>
                <a:latin typeface="Calibri" charset="0"/>
              </a:rPr>
              <a:t>S</a:t>
            </a:r>
            <a:r>
              <a:rPr lang="en-US" b="1" dirty="0" err="1">
                <a:latin typeface="Calibri" charset="0"/>
              </a:rPr>
              <a:t>clerosis</a:t>
            </a:r>
            <a:r>
              <a:rPr lang="en-US" b="1" dirty="0">
                <a:latin typeface="Calibri" charset="0"/>
              </a:rPr>
              <a:t> (</a:t>
            </a:r>
            <a:r>
              <a:rPr lang="en-US" b="1" dirty="0">
                <a:solidFill>
                  <a:srgbClr val="008000"/>
                </a:solidFill>
                <a:latin typeface="Calibri" charset="0"/>
              </a:rPr>
              <a:t>FSGS</a:t>
            </a:r>
            <a:r>
              <a:rPr lang="en-US" b="1" dirty="0" smtClean="0">
                <a:latin typeface="Calibri" charset="0"/>
              </a:rPr>
              <a:t>)</a:t>
            </a:r>
            <a:endParaRPr lang="en-US" b="1" dirty="0" smtClean="0">
              <a:solidFill>
                <a:srgbClr val="008000"/>
              </a:solidFill>
              <a:latin typeface="Calibri" charset="0"/>
            </a:endParaRPr>
          </a:p>
          <a:p>
            <a:pPr marL="0" indent="0">
              <a:buNone/>
            </a:pPr>
            <a:r>
              <a:rPr lang="en-US" dirty="0" smtClean="0">
                <a:solidFill>
                  <a:srgbClr val="292934"/>
                </a:solidFill>
                <a:latin typeface="Calibri" charset="0"/>
              </a:rPr>
              <a:t>3- </a:t>
            </a:r>
            <a:r>
              <a:rPr lang="en-US" b="1" dirty="0">
                <a:solidFill>
                  <a:srgbClr val="008000"/>
                </a:solidFill>
                <a:latin typeface="Calibri" charset="0"/>
              </a:rPr>
              <a:t>M</a:t>
            </a:r>
            <a:r>
              <a:rPr lang="en-US" b="1" dirty="0">
                <a:latin typeface="Calibri" charset="0"/>
              </a:rPr>
              <a:t>embranous </a:t>
            </a:r>
            <a:r>
              <a:rPr lang="en-US" b="1" dirty="0">
                <a:solidFill>
                  <a:srgbClr val="008000"/>
                </a:solidFill>
                <a:latin typeface="Calibri" charset="0"/>
              </a:rPr>
              <a:t>N</a:t>
            </a:r>
            <a:r>
              <a:rPr lang="en-US" b="1" dirty="0">
                <a:latin typeface="Calibri" charset="0"/>
              </a:rPr>
              <a:t>ephropathy</a:t>
            </a:r>
            <a:r>
              <a:rPr lang="en-US" dirty="0">
                <a:latin typeface="Calibri" charset="0"/>
              </a:rPr>
              <a:t> (</a:t>
            </a:r>
            <a:r>
              <a:rPr lang="en-US" dirty="0">
                <a:solidFill>
                  <a:srgbClr val="008000"/>
                </a:solidFill>
                <a:latin typeface="Calibri" charset="0"/>
              </a:rPr>
              <a:t>MN</a:t>
            </a:r>
            <a:r>
              <a:rPr lang="en-US" dirty="0" smtClean="0">
                <a:latin typeface="Calibri" charset="0"/>
              </a:rPr>
              <a:t>)</a:t>
            </a:r>
          </a:p>
          <a:p>
            <a:pPr marL="0" indent="0">
              <a:buNone/>
            </a:pPr>
            <a:endParaRPr lang="en-US" b="1" dirty="0" smtClean="0">
              <a:solidFill>
                <a:srgbClr val="008000"/>
              </a:solidFill>
              <a:latin typeface="Calibri" charset="0"/>
            </a:endParaRPr>
          </a:p>
          <a:p>
            <a:pPr marL="0" indent="0">
              <a:buNone/>
            </a:pPr>
            <a:endParaRPr lang="en-US" dirty="0"/>
          </a:p>
        </p:txBody>
      </p:sp>
    </p:spTree>
    <p:extLst>
      <p:ext uri="{BB962C8B-B14F-4D97-AF65-F5344CB8AC3E}">
        <p14:creationId xmlns:p14="http://schemas.microsoft.com/office/powerpoint/2010/main" val="329487520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Title 1"/>
          <p:cNvSpPr>
            <a:spLocks noGrp="1"/>
          </p:cNvSpPr>
          <p:nvPr>
            <p:ph type="title"/>
          </p:nvPr>
        </p:nvSpPr>
        <p:spPr/>
        <p:txBody>
          <a:bodyPr/>
          <a:lstStyle/>
          <a:p>
            <a:pPr algn="l" eaLnBrk="1" hangingPunct="1"/>
            <a:r>
              <a:rPr lang="en-US" sz="3200" b="1" dirty="0">
                <a:solidFill>
                  <a:srgbClr val="008000"/>
                </a:solidFill>
                <a:latin typeface="Calibri" charset="0"/>
              </a:rPr>
              <a:t>M</a:t>
            </a:r>
            <a:r>
              <a:rPr lang="en-US" sz="3200" b="1" dirty="0">
                <a:latin typeface="Calibri" charset="0"/>
              </a:rPr>
              <a:t>inimal </a:t>
            </a:r>
            <a:r>
              <a:rPr lang="en-US" sz="3200" b="1" dirty="0">
                <a:solidFill>
                  <a:srgbClr val="008000"/>
                </a:solidFill>
                <a:latin typeface="Calibri" charset="0"/>
              </a:rPr>
              <a:t>C</a:t>
            </a:r>
            <a:r>
              <a:rPr lang="en-US" sz="3200" b="1" dirty="0">
                <a:latin typeface="Calibri" charset="0"/>
              </a:rPr>
              <a:t>hange </a:t>
            </a:r>
            <a:r>
              <a:rPr lang="en-US" sz="3200" b="1" dirty="0">
                <a:solidFill>
                  <a:srgbClr val="008000"/>
                </a:solidFill>
                <a:latin typeface="Calibri" charset="0"/>
              </a:rPr>
              <a:t>D</a:t>
            </a:r>
            <a:r>
              <a:rPr lang="en-US" sz="3200" b="1" dirty="0">
                <a:latin typeface="Calibri" charset="0"/>
              </a:rPr>
              <a:t>isease </a:t>
            </a:r>
            <a:r>
              <a:rPr lang="en-US" sz="3200" b="1" dirty="0">
                <a:solidFill>
                  <a:srgbClr val="008000"/>
                </a:solidFill>
                <a:latin typeface="Calibri" charset="0"/>
              </a:rPr>
              <a:t>(MCD)</a:t>
            </a:r>
            <a:endParaRPr lang="en-US" sz="3200" dirty="0">
              <a:solidFill>
                <a:srgbClr val="008000"/>
              </a:solidFill>
              <a:latin typeface="Calibri" charset="0"/>
            </a:endParaRPr>
          </a:p>
        </p:txBody>
      </p:sp>
      <p:sp>
        <p:nvSpPr>
          <p:cNvPr id="47106" name="Content Placeholder 2"/>
          <p:cNvSpPr>
            <a:spLocks noGrp="1"/>
          </p:cNvSpPr>
          <p:nvPr>
            <p:ph idx="1"/>
          </p:nvPr>
        </p:nvSpPr>
        <p:spPr/>
        <p:txBody>
          <a:bodyPr/>
          <a:lstStyle/>
          <a:p>
            <a:pPr marL="0" indent="0" eaLnBrk="1" hangingPunct="1">
              <a:buFont typeface="Arial" charset="0"/>
              <a:buNone/>
            </a:pPr>
            <a:r>
              <a:rPr lang="en-US" dirty="0" smtClean="0">
                <a:latin typeface="Calibri" charset="0"/>
              </a:rPr>
              <a:t>Called </a:t>
            </a:r>
            <a:r>
              <a:rPr lang="en-US" b="1" dirty="0" smtClean="0">
                <a:latin typeface="Calibri" charset="0"/>
              </a:rPr>
              <a:t>minimal</a:t>
            </a:r>
            <a:r>
              <a:rPr lang="en-US" dirty="0" smtClean="0">
                <a:latin typeface="Calibri" charset="0"/>
              </a:rPr>
              <a:t> because:</a:t>
            </a:r>
          </a:p>
          <a:p>
            <a:pPr marL="0" indent="0" eaLnBrk="1" hangingPunct="1">
              <a:buFont typeface="Arial" charset="0"/>
              <a:buNone/>
            </a:pPr>
            <a:endParaRPr lang="en-US" dirty="0">
              <a:latin typeface="Calibri" charset="0"/>
            </a:endParaRPr>
          </a:p>
          <a:p>
            <a:pPr eaLnBrk="1" hangingPunct="1">
              <a:buFontTx/>
              <a:buChar char="-"/>
            </a:pPr>
            <a:r>
              <a:rPr lang="en-US" u="sng" dirty="0" smtClean="0">
                <a:latin typeface="Calibri" charset="0"/>
              </a:rPr>
              <a:t>light </a:t>
            </a:r>
            <a:r>
              <a:rPr lang="en-US" u="sng" dirty="0">
                <a:latin typeface="Calibri" charset="0"/>
              </a:rPr>
              <a:t>microscopy</a:t>
            </a:r>
            <a:r>
              <a:rPr lang="en-US" dirty="0">
                <a:latin typeface="Calibri" charset="0"/>
              </a:rPr>
              <a:t>: </a:t>
            </a:r>
            <a:r>
              <a:rPr lang="en-US" i="1" dirty="0">
                <a:latin typeface="Calibri" charset="0"/>
              </a:rPr>
              <a:t>is </a:t>
            </a:r>
            <a:r>
              <a:rPr lang="en-US" i="1" dirty="0" smtClean="0">
                <a:latin typeface="Calibri" charset="0"/>
              </a:rPr>
              <a:t>typically showing normal glomeruli </a:t>
            </a:r>
          </a:p>
          <a:p>
            <a:pPr marL="0" indent="0" eaLnBrk="1" hangingPunct="1">
              <a:buNone/>
            </a:pPr>
            <a:r>
              <a:rPr lang="en-US" i="1" dirty="0">
                <a:latin typeface="Calibri" charset="0"/>
              </a:rPr>
              <a:t> </a:t>
            </a:r>
            <a:r>
              <a:rPr lang="en-US" i="1" dirty="0" smtClean="0">
                <a:latin typeface="Calibri" charset="0"/>
              </a:rPr>
              <a:t>  </a:t>
            </a:r>
            <a:r>
              <a:rPr lang="en-US" dirty="0" smtClean="0">
                <a:latin typeface="Calibri" charset="0"/>
              </a:rPr>
              <a:t>So </a:t>
            </a:r>
            <a:r>
              <a:rPr lang="en-US" dirty="0">
                <a:latin typeface="Calibri" charset="0"/>
              </a:rPr>
              <a:t>called: nil </a:t>
            </a:r>
            <a:r>
              <a:rPr lang="en-US" dirty="0" smtClean="0">
                <a:latin typeface="Calibri" charset="0"/>
              </a:rPr>
              <a:t>disease</a:t>
            </a:r>
          </a:p>
          <a:p>
            <a:pPr marL="0" indent="0" eaLnBrk="1" hangingPunct="1">
              <a:buNone/>
            </a:pPr>
            <a:r>
              <a:rPr lang="en-US" dirty="0" smtClean="0">
                <a:latin typeface="Calibri" charset="0"/>
              </a:rPr>
              <a:t>  </a:t>
            </a:r>
            <a:r>
              <a:rPr lang="en-US" b="1" dirty="0" smtClean="0">
                <a:latin typeface="Calibri" charset="0"/>
              </a:rPr>
              <a:t> BUT:</a:t>
            </a:r>
            <a:endParaRPr lang="en-US" b="1" dirty="0">
              <a:latin typeface="Calibri" charset="0"/>
            </a:endParaRPr>
          </a:p>
          <a:p>
            <a:pPr eaLnBrk="1" hangingPunct="1">
              <a:buFontTx/>
              <a:buChar char="-"/>
            </a:pPr>
            <a:r>
              <a:rPr lang="en-US" u="sng" dirty="0" smtClean="0">
                <a:latin typeface="Calibri" charset="0"/>
              </a:rPr>
              <a:t>electron </a:t>
            </a:r>
            <a:r>
              <a:rPr lang="en-US" u="sng" dirty="0">
                <a:latin typeface="Calibri" charset="0"/>
              </a:rPr>
              <a:t>microscopy</a:t>
            </a:r>
            <a:r>
              <a:rPr lang="en-US" dirty="0" smtClean="0">
                <a:latin typeface="Calibri" charset="0"/>
              </a:rPr>
              <a:t>: shows </a:t>
            </a:r>
            <a:r>
              <a:rPr lang="en-US" i="1" dirty="0">
                <a:latin typeface="Calibri" charset="0"/>
              </a:rPr>
              <a:t>diffuse effacement of the epithelial </a:t>
            </a:r>
            <a:r>
              <a:rPr lang="en-US" i="1" dirty="0" smtClean="0">
                <a:latin typeface="Calibri" charset="0"/>
              </a:rPr>
              <a:t>cells’ </a:t>
            </a:r>
            <a:r>
              <a:rPr lang="en-US" i="1" dirty="0">
                <a:latin typeface="Calibri" charset="0"/>
              </a:rPr>
              <a:t>foot </a:t>
            </a:r>
            <a:r>
              <a:rPr lang="en-US" i="1" dirty="0" smtClean="0">
                <a:latin typeface="Calibri" charset="0"/>
              </a:rPr>
              <a:t>processes</a:t>
            </a:r>
          </a:p>
          <a:p>
            <a:pPr eaLnBrk="1" hangingPunct="1">
              <a:buFontTx/>
              <a:buChar char="-"/>
            </a:pPr>
            <a:endParaRPr lang="en-US" i="1" dirty="0">
              <a:latin typeface="Calibri" charset="0"/>
            </a:endParaRPr>
          </a:p>
          <a:p>
            <a:pPr eaLnBrk="1" hangingPunct="1">
              <a:buFontTx/>
              <a:buChar char="-"/>
            </a:pPr>
            <a:r>
              <a:rPr lang="en-US" i="1" dirty="0" smtClean="0">
                <a:latin typeface="Calibri" charset="0"/>
              </a:rPr>
              <a:t>So the most important difference between MCD and the FSGS is the presence of glomerular sclerosis in FSGS</a:t>
            </a:r>
            <a:endParaRPr lang="en-US" i="1" dirty="0">
              <a:latin typeface="Calibri" charset="0"/>
            </a:endParaRPr>
          </a:p>
        </p:txBody>
      </p:sp>
    </p:spTree>
    <p:extLst>
      <p:ext uri="{BB962C8B-B14F-4D97-AF65-F5344CB8AC3E}">
        <p14:creationId xmlns:p14="http://schemas.microsoft.com/office/powerpoint/2010/main" val="198774968"/>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Title 3"/>
          <p:cNvSpPr>
            <a:spLocks noGrp="1"/>
          </p:cNvSpPr>
          <p:nvPr>
            <p:ph type="title"/>
          </p:nvPr>
        </p:nvSpPr>
        <p:spPr/>
        <p:txBody>
          <a:bodyPr/>
          <a:lstStyle/>
          <a:p>
            <a:pPr algn="l" eaLnBrk="1" hangingPunct="1"/>
            <a:r>
              <a:rPr lang="en-US" sz="3200">
                <a:latin typeface="Calibri" charset="0"/>
              </a:rPr>
              <a:t>Cont. </a:t>
            </a:r>
            <a:r>
              <a:rPr lang="en-US" sz="3200" b="1">
                <a:solidFill>
                  <a:srgbClr val="008000"/>
                </a:solidFill>
                <a:latin typeface="Calibri" charset="0"/>
              </a:rPr>
              <a:t>M</a:t>
            </a:r>
            <a:r>
              <a:rPr lang="en-US" sz="3200" b="1">
                <a:latin typeface="Calibri" charset="0"/>
              </a:rPr>
              <a:t>inimal </a:t>
            </a:r>
            <a:r>
              <a:rPr lang="en-US" sz="3200" b="1">
                <a:solidFill>
                  <a:srgbClr val="008000"/>
                </a:solidFill>
                <a:latin typeface="Calibri" charset="0"/>
              </a:rPr>
              <a:t>C</a:t>
            </a:r>
            <a:r>
              <a:rPr lang="en-US" sz="3200" b="1">
                <a:latin typeface="Calibri" charset="0"/>
              </a:rPr>
              <a:t>hange </a:t>
            </a:r>
            <a:r>
              <a:rPr lang="en-US" sz="3200" b="1">
                <a:solidFill>
                  <a:srgbClr val="008000"/>
                </a:solidFill>
                <a:latin typeface="Calibri" charset="0"/>
              </a:rPr>
              <a:t>D</a:t>
            </a:r>
            <a:r>
              <a:rPr lang="en-US" sz="3200" b="1">
                <a:latin typeface="Calibri" charset="0"/>
              </a:rPr>
              <a:t>isease </a:t>
            </a:r>
            <a:r>
              <a:rPr lang="en-US" sz="3200" b="1">
                <a:solidFill>
                  <a:srgbClr val="008000"/>
                </a:solidFill>
                <a:latin typeface="Calibri" charset="0"/>
              </a:rPr>
              <a:t>(MCD)</a:t>
            </a:r>
            <a:endParaRPr lang="en-US" sz="3200">
              <a:latin typeface="Calibri" charset="0"/>
            </a:endParaRPr>
          </a:p>
        </p:txBody>
      </p:sp>
      <p:sp>
        <p:nvSpPr>
          <p:cNvPr id="50178" name="Text Placeholder 4"/>
          <p:cNvSpPr>
            <a:spLocks noGrp="1"/>
          </p:cNvSpPr>
          <p:nvPr>
            <p:ph type="body" idx="1"/>
          </p:nvPr>
        </p:nvSpPr>
        <p:spPr/>
        <p:txBody>
          <a:bodyPr/>
          <a:lstStyle/>
          <a:p>
            <a:pPr eaLnBrk="1" hangingPunct="1"/>
            <a:r>
              <a:rPr lang="en-US">
                <a:latin typeface="Calibri" charset="0"/>
              </a:rPr>
              <a:t>Normal Glomerulus </a:t>
            </a:r>
          </a:p>
        </p:txBody>
      </p:sp>
      <p:sp>
        <p:nvSpPr>
          <p:cNvPr id="50179" name="Text Placeholder 6"/>
          <p:cNvSpPr>
            <a:spLocks noGrp="1"/>
          </p:cNvSpPr>
          <p:nvPr>
            <p:ph type="body" sz="quarter" idx="3"/>
          </p:nvPr>
        </p:nvSpPr>
        <p:spPr/>
        <p:txBody>
          <a:bodyPr>
            <a:normAutofit fontScale="92500" lnSpcReduction="10000"/>
          </a:bodyPr>
          <a:lstStyle/>
          <a:p>
            <a:pPr eaLnBrk="1" hangingPunct="1"/>
            <a:r>
              <a:rPr lang="en-US" dirty="0" smtClean="0">
                <a:latin typeface="Calibri" charset="0"/>
              </a:rPr>
              <a:t>MCD, basically no abnormality is seen on light microscopy</a:t>
            </a:r>
            <a:endParaRPr lang="en-US" dirty="0">
              <a:latin typeface="Calibri" charset="0"/>
            </a:endParaRPr>
          </a:p>
        </p:txBody>
      </p:sp>
      <p:pic>
        <p:nvPicPr>
          <p:cNvPr id="48132" name="Content Placeholder 11" descr="Minimal_change_Light.jpeg"/>
          <p:cNvPicPr>
            <a:picLocks noGrp="1" noChangeAspect="1"/>
          </p:cNvPicPr>
          <p:nvPr>
            <p:ph sz="quarter" idx="4"/>
          </p:nvPr>
        </p:nvPicPr>
        <p:blipFill>
          <a:blip r:embed="rId2">
            <a:extLst>
              <a:ext uri="{28A0092B-C50C-407E-A947-70E740481C1C}">
                <a14:useLocalDpi xmlns:a14="http://schemas.microsoft.com/office/drawing/2010/main" val="0"/>
              </a:ext>
            </a:extLst>
          </a:blip>
          <a:srcRect t="-27087" b="-27087"/>
          <a:stretch>
            <a:fillRect/>
          </a:stretch>
        </p:blipFill>
        <p:spPr/>
      </p:pic>
      <p:pic>
        <p:nvPicPr>
          <p:cNvPr id="48133" name="Content Placeholder 10" descr="Normal_glomerulus_edt.jpeg"/>
          <p:cNvPicPr>
            <a:picLocks noGrp="1" noChangeAspect="1"/>
          </p:cNvPicPr>
          <p:nvPr>
            <p:ph sz="half" idx="2"/>
          </p:nvPr>
        </p:nvPicPr>
        <p:blipFill>
          <a:blip r:embed="rId3">
            <a:extLst>
              <a:ext uri="{28A0092B-C50C-407E-A947-70E740481C1C}">
                <a14:useLocalDpi xmlns:a14="http://schemas.microsoft.com/office/drawing/2010/main" val="0"/>
              </a:ext>
            </a:extLst>
          </a:blip>
          <a:srcRect t="-26540" b="-26540"/>
          <a:stretch>
            <a:fillRect/>
          </a:stretch>
        </p:blipFill>
        <p:spPr/>
      </p:pic>
    </p:spTree>
    <p:extLst>
      <p:ext uri="{BB962C8B-B14F-4D97-AF65-F5344CB8AC3E}">
        <p14:creationId xmlns:p14="http://schemas.microsoft.com/office/powerpoint/2010/main" val="140796107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0178">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017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5"/>
          <p:cNvSpPr>
            <a:spLocks noGrp="1"/>
          </p:cNvSpPr>
          <p:nvPr>
            <p:ph type="title"/>
          </p:nvPr>
        </p:nvSpPr>
        <p:spPr>
          <a:xfrm>
            <a:off x="220154" y="559356"/>
            <a:ext cx="4757861" cy="1143000"/>
          </a:xfrm>
        </p:spPr>
        <p:txBody>
          <a:bodyPr>
            <a:normAutofit/>
          </a:bodyPr>
          <a:lstStyle/>
          <a:p>
            <a:r>
              <a:rPr lang="en-US" sz="2200" b="1" dirty="0" smtClean="0">
                <a:latin typeface="Trebuchet MS" charset="0"/>
              </a:rPr>
              <a:t>Renal cortex is the most important functional part of the kidney, because it has the Glomeruli</a:t>
            </a:r>
            <a:endParaRPr lang="en-US" sz="2200" b="1" dirty="0">
              <a:latin typeface="Trebuchet MS" charset="0"/>
            </a:endParaRPr>
          </a:p>
        </p:txBody>
      </p:sp>
      <p:sp>
        <p:nvSpPr>
          <p:cNvPr id="16386" name="Date Placeholder 3"/>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200">
                <a:solidFill>
                  <a:schemeClr val="accent2"/>
                </a:solidFill>
              </a:rPr>
              <a:t> </a:t>
            </a:r>
          </a:p>
        </p:txBody>
      </p:sp>
      <p:sp>
        <p:nvSpPr>
          <p:cNvPr id="16387"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288EF40F-498F-6E40-BCE5-39BC1F49BBC0}" type="slidenum">
              <a:rPr lang="en-US">
                <a:solidFill>
                  <a:srgbClr val="FFFFFF"/>
                </a:solidFill>
              </a:rPr>
              <a:pPr eaLnBrk="1" hangingPunct="1"/>
              <a:t>3</a:t>
            </a:fld>
            <a:endParaRPr lang="en-US">
              <a:solidFill>
                <a:srgbClr val="FFFFFF"/>
              </a:solidFill>
            </a:endParaRPr>
          </a:p>
        </p:txBody>
      </p:sp>
      <p:graphicFrame>
        <p:nvGraphicFramePr>
          <p:cNvPr id="16388" name="Object 43"/>
          <p:cNvGraphicFramePr>
            <a:graphicFrameLocks noGrp="1" noChangeAspect="1"/>
          </p:cNvGraphicFramePr>
          <p:nvPr>
            <p:ph sz="half" idx="1"/>
          </p:nvPr>
        </p:nvGraphicFramePr>
        <p:xfrm>
          <a:off x="5595938" y="1143000"/>
          <a:ext cx="3340100" cy="5565775"/>
        </p:xfrm>
        <a:graphic>
          <a:graphicData uri="http://schemas.openxmlformats.org/presentationml/2006/ole">
            <mc:AlternateContent xmlns:mc="http://schemas.openxmlformats.org/markup-compatibility/2006">
              <mc:Choice xmlns:v="urn:schemas-microsoft-com:vml" Requires="v">
                <p:oleObj spid="_x0000_s2105" name="CorelPhotoPaint.Image.9" r:id="rId3" imgW="5184658" imgH="8641097" progId="">
                  <p:embed/>
                </p:oleObj>
              </mc:Choice>
              <mc:Fallback>
                <p:oleObj name="CorelPhotoPaint.Image.9" r:id="rId3" imgW="5184658" imgH="8641097" progId="">
                  <p:embed/>
                  <p:pic>
                    <p:nvPicPr>
                      <p:cNvPr id="0" name=""/>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95938" y="1143000"/>
                        <a:ext cx="3340100" cy="556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6389" name="Object 44"/>
          <p:cNvGraphicFramePr>
            <a:graphicFrameLocks noGrp="1" noChangeAspect="1"/>
          </p:cNvGraphicFramePr>
          <p:nvPr>
            <p:ph sz="half" idx="2"/>
          </p:nvPr>
        </p:nvGraphicFramePr>
        <p:xfrm>
          <a:off x="158750" y="2249488"/>
          <a:ext cx="3970338" cy="4525962"/>
        </p:xfrm>
        <a:graphic>
          <a:graphicData uri="http://schemas.openxmlformats.org/presentationml/2006/ole">
            <mc:AlternateContent xmlns:mc="http://schemas.openxmlformats.org/markup-compatibility/2006">
              <mc:Choice xmlns:v="urn:schemas-microsoft-com:vml" Requires="v">
                <p:oleObj spid="_x0000_s2106" name="CorelPhotoPaint.Image.9" r:id="rId5" imgW="7064680" imgH="8052150" progId="">
                  <p:embed/>
                </p:oleObj>
              </mc:Choice>
              <mc:Fallback>
                <p:oleObj name="CorelPhotoPaint.Image.9" r:id="rId5" imgW="7064680" imgH="8052150" progId="">
                  <p:embed/>
                  <p:pic>
                    <p:nvPicPr>
                      <p:cNvPr id="0" name=""/>
                      <p:cNvPicPr>
                        <a:picLocks noGrp="1"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8750" y="2249488"/>
                        <a:ext cx="3970338" cy="4525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8099" dir="2700000" algn="ctr" rotWithShape="0">
                                <a:schemeClr val="bg2">
                                  <a:alpha val="74997"/>
                                </a:schemeClr>
                              </a:outerShdw>
                            </a:effectLst>
                          </a14:hiddenEffects>
                        </a:ext>
                      </a:extLst>
                    </p:spPr>
                  </p:pic>
                </p:oleObj>
              </mc:Fallback>
            </mc:AlternateContent>
          </a:graphicData>
        </a:graphic>
      </p:graphicFrame>
      <p:sp>
        <p:nvSpPr>
          <p:cNvPr id="16390" name="Text Box 18"/>
          <p:cNvSpPr txBox="1">
            <a:spLocks noChangeArrowheads="1"/>
          </p:cNvSpPr>
          <p:nvPr/>
        </p:nvSpPr>
        <p:spPr bwMode="auto">
          <a:xfrm>
            <a:off x="5749925" y="559356"/>
            <a:ext cx="29368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ct val="50000"/>
              </a:spcBef>
            </a:pPr>
            <a:r>
              <a:rPr lang="en-US" sz="1800" b="1" dirty="0">
                <a:latin typeface="Comic Sans MS" charset="0"/>
              </a:rPr>
              <a:t>Nephron (zoom)</a:t>
            </a:r>
          </a:p>
        </p:txBody>
      </p:sp>
      <p:sp>
        <p:nvSpPr>
          <p:cNvPr id="2" name="Rectangle 1"/>
          <p:cNvSpPr>
            <a:spLocks noChangeArrowheads="1"/>
          </p:cNvSpPr>
          <p:nvPr/>
        </p:nvSpPr>
        <p:spPr bwMode="auto">
          <a:xfrm>
            <a:off x="1857375" y="2249488"/>
            <a:ext cx="682625" cy="1150937"/>
          </a:xfrm>
          <a:prstGeom prst="rect">
            <a:avLst/>
          </a:prstGeom>
          <a:noFill/>
          <a:ln w="25400">
            <a:solidFill>
              <a:schemeClr val="tx1"/>
            </a:solidFill>
            <a:miter lim="800000"/>
            <a:headEnd/>
            <a:tailEnd/>
          </a:ln>
          <a:effectLst>
            <a:outerShdw blurRad="50800" dist="26940" dir="5400000" rotWithShape="0">
              <a:srgbClr val="000000">
                <a:alpha val="45000"/>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en-US">
              <a:solidFill>
                <a:schemeClr val="lt1"/>
              </a:solidFill>
              <a:latin typeface="+mn-lt"/>
              <a:ea typeface="+mn-ea"/>
              <a:cs typeface="+mn-cs"/>
            </a:endParaRPr>
          </a:p>
        </p:txBody>
      </p:sp>
      <p:sp>
        <p:nvSpPr>
          <p:cNvPr id="9" name="Rectangle 8"/>
          <p:cNvSpPr>
            <a:spLocks noChangeArrowheads="1"/>
          </p:cNvSpPr>
          <p:nvPr/>
        </p:nvSpPr>
        <p:spPr bwMode="auto">
          <a:xfrm>
            <a:off x="5548313" y="928688"/>
            <a:ext cx="3454400" cy="5821362"/>
          </a:xfrm>
          <a:prstGeom prst="rect">
            <a:avLst/>
          </a:prstGeom>
          <a:noFill/>
          <a:ln w="25400">
            <a:solidFill>
              <a:schemeClr val="tx1"/>
            </a:solidFill>
            <a:miter lim="800000"/>
            <a:headEnd/>
            <a:tailEnd/>
          </a:ln>
          <a:effectLst>
            <a:outerShdw blurRad="50800" dist="26940" dir="5400000" rotWithShape="0">
              <a:srgbClr val="000000">
                <a:alpha val="45000"/>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en-US">
              <a:solidFill>
                <a:schemeClr val="lt1"/>
              </a:solidFill>
              <a:latin typeface="+mn-lt"/>
              <a:ea typeface="+mn-ea"/>
              <a:cs typeface="+mn-cs"/>
            </a:endParaRPr>
          </a:p>
        </p:txBody>
      </p:sp>
      <p:cxnSp>
        <p:nvCxnSpPr>
          <p:cNvPr id="8" name="Straight Connector 7"/>
          <p:cNvCxnSpPr>
            <a:cxnSpLocks noChangeShapeType="1"/>
            <a:stCxn id="2" idx="0"/>
          </p:cNvCxnSpPr>
          <p:nvPr/>
        </p:nvCxnSpPr>
        <p:spPr bwMode="auto">
          <a:xfrm flipV="1">
            <a:off x="2198688" y="928688"/>
            <a:ext cx="3349625" cy="1320800"/>
          </a:xfrm>
          <a:prstGeom prst="line">
            <a:avLst/>
          </a:prstGeom>
          <a:noFill/>
          <a:ln w="25400">
            <a:solidFill>
              <a:schemeClr val="tx1"/>
            </a:solidFill>
            <a:round/>
            <a:headEnd/>
            <a:tailEnd/>
          </a:ln>
          <a:effectLst>
            <a:outerShdw blurRad="51500" dist="26940" dir="5400000" rotWithShape="0">
              <a:srgbClr val="000000">
                <a:alpha val="39999"/>
              </a:srgbClr>
            </a:outerShdw>
          </a:effectLst>
          <a:extLst>
            <a:ext uri="{909E8E84-426E-40dd-AFC4-6F175D3DCCD1}">
              <a14:hiddenFill xmlns:a14="http://schemas.microsoft.com/office/drawing/2010/main">
                <a:noFill/>
              </a14:hiddenFill>
            </a:ext>
          </a:extLst>
        </p:spPr>
      </p:cxnSp>
      <p:cxnSp>
        <p:nvCxnSpPr>
          <p:cNvPr id="12" name="Straight Connector 11"/>
          <p:cNvCxnSpPr>
            <a:cxnSpLocks noChangeShapeType="1"/>
            <a:stCxn id="2" idx="2"/>
          </p:cNvCxnSpPr>
          <p:nvPr/>
        </p:nvCxnSpPr>
        <p:spPr bwMode="auto">
          <a:xfrm>
            <a:off x="2198688" y="3400425"/>
            <a:ext cx="3349625" cy="3308350"/>
          </a:xfrm>
          <a:prstGeom prst="line">
            <a:avLst/>
          </a:prstGeom>
          <a:noFill/>
          <a:ln w="25400">
            <a:solidFill>
              <a:schemeClr val="tx1"/>
            </a:solidFill>
            <a:round/>
            <a:headEnd/>
            <a:tailEnd/>
          </a:ln>
          <a:effectLst>
            <a:outerShdw blurRad="51500" dist="26940" dir="5400000" rotWithShape="0">
              <a:srgbClr val="000000">
                <a:alpha val="39999"/>
              </a:srgbClr>
            </a:outerShdw>
          </a:effectLst>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3210793564"/>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Title 1"/>
          <p:cNvSpPr>
            <a:spLocks noGrp="1"/>
          </p:cNvSpPr>
          <p:nvPr>
            <p:ph type="title"/>
          </p:nvPr>
        </p:nvSpPr>
        <p:spPr/>
        <p:txBody>
          <a:bodyPr/>
          <a:lstStyle/>
          <a:p>
            <a:pPr algn="l" eaLnBrk="1" hangingPunct="1"/>
            <a:r>
              <a:rPr lang="en-US" sz="3200">
                <a:latin typeface="Calibri" charset="0"/>
              </a:rPr>
              <a:t>Cont. </a:t>
            </a:r>
            <a:r>
              <a:rPr lang="en-US" sz="3200" b="1">
                <a:solidFill>
                  <a:srgbClr val="008000"/>
                </a:solidFill>
                <a:latin typeface="Calibri" charset="0"/>
              </a:rPr>
              <a:t>M</a:t>
            </a:r>
            <a:r>
              <a:rPr lang="en-US" sz="3200" b="1">
                <a:latin typeface="Calibri" charset="0"/>
              </a:rPr>
              <a:t>inimal </a:t>
            </a:r>
            <a:r>
              <a:rPr lang="en-US" sz="3200" b="1">
                <a:solidFill>
                  <a:srgbClr val="008000"/>
                </a:solidFill>
                <a:latin typeface="Calibri" charset="0"/>
              </a:rPr>
              <a:t>C</a:t>
            </a:r>
            <a:r>
              <a:rPr lang="en-US" sz="3200" b="1">
                <a:latin typeface="Calibri" charset="0"/>
              </a:rPr>
              <a:t>hange </a:t>
            </a:r>
            <a:r>
              <a:rPr lang="en-US" sz="3200" b="1">
                <a:solidFill>
                  <a:srgbClr val="008000"/>
                </a:solidFill>
                <a:latin typeface="Calibri" charset="0"/>
              </a:rPr>
              <a:t>D</a:t>
            </a:r>
            <a:r>
              <a:rPr lang="en-US" sz="3200" b="1">
                <a:latin typeface="Calibri" charset="0"/>
              </a:rPr>
              <a:t>isease </a:t>
            </a:r>
            <a:r>
              <a:rPr lang="en-US" sz="3200" b="1">
                <a:solidFill>
                  <a:srgbClr val="008000"/>
                </a:solidFill>
                <a:latin typeface="Calibri" charset="0"/>
              </a:rPr>
              <a:t>(MCD)</a:t>
            </a:r>
            <a:endParaRPr lang="en-US" sz="3200">
              <a:latin typeface="Calibri" charset="0"/>
            </a:endParaRPr>
          </a:p>
        </p:txBody>
      </p:sp>
      <p:sp>
        <p:nvSpPr>
          <p:cNvPr id="49154" name="Text Placeholder 2"/>
          <p:cNvSpPr>
            <a:spLocks noGrp="1"/>
          </p:cNvSpPr>
          <p:nvPr>
            <p:ph type="body" idx="1"/>
          </p:nvPr>
        </p:nvSpPr>
        <p:spPr/>
        <p:txBody>
          <a:bodyPr/>
          <a:lstStyle/>
          <a:p>
            <a:pPr eaLnBrk="1" hangingPunct="1"/>
            <a:r>
              <a:rPr lang="en-US">
                <a:latin typeface="Calibri" charset="0"/>
              </a:rPr>
              <a:t>Normal Glomerulus</a:t>
            </a:r>
          </a:p>
        </p:txBody>
      </p:sp>
      <p:sp>
        <p:nvSpPr>
          <p:cNvPr id="49155" name="Text Placeholder 4"/>
          <p:cNvSpPr>
            <a:spLocks noGrp="1"/>
          </p:cNvSpPr>
          <p:nvPr>
            <p:ph type="body" sz="quarter" idx="3"/>
          </p:nvPr>
        </p:nvSpPr>
        <p:spPr/>
        <p:txBody>
          <a:bodyPr>
            <a:normAutofit fontScale="92500" lnSpcReduction="10000"/>
          </a:bodyPr>
          <a:lstStyle/>
          <a:p>
            <a:pPr eaLnBrk="1" hangingPunct="1"/>
            <a:r>
              <a:rPr lang="en-US" dirty="0" smtClean="0">
                <a:latin typeface="Calibri" charset="0"/>
              </a:rPr>
              <a:t>MCD, EM shows the diffuse foot process effacement </a:t>
            </a:r>
            <a:endParaRPr lang="en-US" dirty="0">
              <a:latin typeface="Calibri" charset="0"/>
            </a:endParaRPr>
          </a:p>
        </p:txBody>
      </p:sp>
      <p:pic>
        <p:nvPicPr>
          <p:cNvPr id="49156" name="Content Placeholder 7" descr="Minimal_change_EM.jpeg"/>
          <p:cNvPicPr>
            <a:picLocks noGrp="1" noChangeAspect="1"/>
          </p:cNvPicPr>
          <p:nvPr>
            <p:ph sz="quarter" idx="4"/>
          </p:nvPr>
        </p:nvPicPr>
        <p:blipFill>
          <a:blip r:embed="rId2">
            <a:extLst>
              <a:ext uri="{28A0092B-C50C-407E-A947-70E740481C1C}">
                <a14:useLocalDpi xmlns:a14="http://schemas.microsoft.com/office/drawing/2010/main" val="0"/>
              </a:ext>
            </a:extLst>
          </a:blip>
          <a:srcRect t="-26813" b="-26813"/>
          <a:stretch>
            <a:fillRect/>
          </a:stretch>
        </p:blipFill>
        <p:spPr/>
      </p:pic>
      <p:pic>
        <p:nvPicPr>
          <p:cNvPr id="49157" name="Content Placeholder 9" descr="EM Normal cap loop.jpg"/>
          <p:cNvPicPr>
            <a:picLocks noGrp="1" noChangeAspect="1"/>
          </p:cNvPicPr>
          <p:nvPr>
            <p:ph sz="half" idx="2"/>
          </p:nvPr>
        </p:nvPicPr>
        <p:blipFill>
          <a:blip r:embed="rId3">
            <a:extLst>
              <a:ext uri="{28A0092B-C50C-407E-A947-70E740481C1C}">
                <a14:useLocalDpi xmlns:a14="http://schemas.microsoft.com/office/drawing/2010/main" val="0"/>
              </a:ext>
            </a:extLst>
          </a:blip>
          <a:srcRect l="-12239" r="-12239"/>
          <a:stretch>
            <a:fillRect/>
          </a:stretch>
        </p:blipFill>
        <p:spPr/>
      </p:pic>
    </p:spTree>
    <p:extLst>
      <p:ext uri="{BB962C8B-B14F-4D97-AF65-F5344CB8AC3E}">
        <p14:creationId xmlns:p14="http://schemas.microsoft.com/office/powerpoint/2010/main" val="4150375915"/>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Title 1"/>
          <p:cNvSpPr>
            <a:spLocks noGrp="1"/>
          </p:cNvSpPr>
          <p:nvPr>
            <p:ph type="title"/>
          </p:nvPr>
        </p:nvSpPr>
        <p:spPr/>
        <p:txBody>
          <a:bodyPr/>
          <a:lstStyle/>
          <a:p>
            <a:pPr algn="l" eaLnBrk="1" hangingPunct="1"/>
            <a:r>
              <a:rPr lang="en-US" sz="3200" dirty="0">
                <a:latin typeface="Calibri" charset="0"/>
              </a:rPr>
              <a:t>Cont. </a:t>
            </a:r>
            <a:r>
              <a:rPr lang="en-US" sz="3200" b="1" dirty="0">
                <a:solidFill>
                  <a:srgbClr val="008000"/>
                </a:solidFill>
                <a:latin typeface="Calibri" charset="0"/>
              </a:rPr>
              <a:t>M</a:t>
            </a:r>
            <a:r>
              <a:rPr lang="en-US" sz="3200" b="1" dirty="0">
                <a:latin typeface="Calibri" charset="0"/>
              </a:rPr>
              <a:t>inimal </a:t>
            </a:r>
            <a:r>
              <a:rPr lang="en-US" sz="3200" b="1" dirty="0">
                <a:solidFill>
                  <a:srgbClr val="008000"/>
                </a:solidFill>
                <a:latin typeface="Calibri" charset="0"/>
              </a:rPr>
              <a:t>C</a:t>
            </a:r>
            <a:r>
              <a:rPr lang="en-US" sz="3200" b="1" dirty="0">
                <a:latin typeface="Calibri" charset="0"/>
              </a:rPr>
              <a:t>hange </a:t>
            </a:r>
            <a:r>
              <a:rPr lang="en-US" sz="3200" b="1" dirty="0">
                <a:solidFill>
                  <a:srgbClr val="008000"/>
                </a:solidFill>
                <a:latin typeface="Calibri" charset="0"/>
              </a:rPr>
              <a:t>D</a:t>
            </a:r>
            <a:r>
              <a:rPr lang="en-US" sz="3200" b="1" dirty="0">
                <a:latin typeface="Calibri" charset="0"/>
              </a:rPr>
              <a:t>isease </a:t>
            </a:r>
            <a:r>
              <a:rPr lang="en-US" sz="3200" b="1" dirty="0">
                <a:solidFill>
                  <a:srgbClr val="008000"/>
                </a:solidFill>
                <a:latin typeface="Calibri" charset="0"/>
              </a:rPr>
              <a:t>(MCD)</a:t>
            </a:r>
            <a:endParaRPr lang="en-US" sz="3200" dirty="0">
              <a:latin typeface="Calibri" charset="0"/>
            </a:endParaRPr>
          </a:p>
        </p:txBody>
      </p:sp>
      <p:sp>
        <p:nvSpPr>
          <p:cNvPr id="3" name="Content Placeholder 2"/>
          <p:cNvSpPr>
            <a:spLocks noGrp="1"/>
          </p:cNvSpPr>
          <p:nvPr>
            <p:ph idx="1"/>
          </p:nvPr>
        </p:nvSpPr>
        <p:spPr/>
        <p:txBody>
          <a:bodyPr/>
          <a:lstStyle/>
          <a:p>
            <a:pPr marL="0" indent="0" eaLnBrk="1" hangingPunct="1">
              <a:buFont typeface="Arial" charset="0"/>
              <a:buNone/>
              <a:defRPr/>
            </a:pPr>
            <a:endParaRPr lang="en-US" u="sng" dirty="0" smtClean="0"/>
          </a:p>
          <a:p>
            <a:pPr marL="0" indent="0" eaLnBrk="1" hangingPunct="1">
              <a:buFont typeface="Arial" charset="0"/>
              <a:buNone/>
              <a:defRPr/>
            </a:pPr>
            <a:r>
              <a:rPr lang="en-US" u="sng" dirty="0" smtClean="0"/>
              <a:t>It is the main cause of Nephrotic syndrome in children:</a:t>
            </a:r>
          </a:p>
          <a:p>
            <a:pPr marL="0" indent="0" eaLnBrk="1" hangingPunct="1">
              <a:buFont typeface="Arial" charset="0"/>
              <a:buNone/>
              <a:defRPr/>
            </a:pPr>
            <a:r>
              <a:rPr lang="en-US" dirty="0" smtClean="0"/>
              <a:t>-  90 % of cases in children &lt; 10 years old</a:t>
            </a:r>
          </a:p>
          <a:p>
            <a:pPr eaLnBrk="1" hangingPunct="1">
              <a:buFontTx/>
              <a:buChar char="-"/>
              <a:defRPr/>
            </a:pPr>
            <a:r>
              <a:rPr lang="en-US" dirty="0" smtClean="0"/>
              <a:t>&gt; 50 % of cases in older children</a:t>
            </a:r>
          </a:p>
          <a:p>
            <a:pPr marL="0" indent="0" eaLnBrk="1" hangingPunct="1">
              <a:buFont typeface="Arial" charset="0"/>
              <a:buNone/>
              <a:defRPr/>
            </a:pPr>
            <a:r>
              <a:rPr lang="en-US" dirty="0" smtClean="0"/>
              <a:t>In children; typically is corticosteroid responsive in &gt; 90%, thus kidney biopsy is commonly not done and treatment is given empirically for such cases. </a:t>
            </a:r>
          </a:p>
          <a:p>
            <a:pPr eaLnBrk="1" hangingPunct="1">
              <a:buFontTx/>
              <a:buChar char="-"/>
              <a:defRPr/>
            </a:pPr>
            <a:endParaRPr lang="en-US" b="1" dirty="0" smtClean="0"/>
          </a:p>
          <a:p>
            <a:pPr eaLnBrk="1" hangingPunct="1">
              <a:buFontTx/>
              <a:buChar char="-"/>
              <a:defRPr/>
            </a:pPr>
            <a:r>
              <a:rPr lang="en-US" b="1" dirty="0" smtClean="0"/>
              <a:t>It Causes 10-25 % </a:t>
            </a:r>
            <a:r>
              <a:rPr lang="en-US" dirty="0" smtClean="0"/>
              <a:t>of Nephrotic syndrome in </a:t>
            </a:r>
            <a:r>
              <a:rPr lang="en-US" b="1" dirty="0" smtClean="0"/>
              <a:t>adults</a:t>
            </a:r>
            <a:endParaRPr lang="en-US" b="1" dirty="0"/>
          </a:p>
        </p:txBody>
      </p:sp>
    </p:spTree>
    <p:extLst>
      <p:ext uri="{BB962C8B-B14F-4D97-AF65-F5344CB8AC3E}">
        <p14:creationId xmlns:p14="http://schemas.microsoft.com/office/powerpoint/2010/main" val="1275706560"/>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Title 6"/>
          <p:cNvSpPr>
            <a:spLocks noGrp="1"/>
          </p:cNvSpPr>
          <p:nvPr>
            <p:ph type="title"/>
          </p:nvPr>
        </p:nvSpPr>
        <p:spPr/>
        <p:txBody>
          <a:bodyPr/>
          <a:lstStyle/>
          <a:p>
            <a:pPr algn="l" eaLnBrk="1" hangingPunct="1"/>
            <a:r>
              <a:rPr lang="en-US" sz="3200">
                <a:latin typeface="Calibri" charset="0"/>
              </a:rPr>
              <a:t>Cont. </a:t>
            </a:r>
            <a:r>
              <a:rPr lang="en-US" sz="3200" b="1">
                <a:solidFill>
                  <a:srgbClr val="008000"/>
                </a:solidFill>
                <a:latin typeface="Calibri" charset="0"/>
              </a:rPr>
              <a:t>M</a:t>
            </a:r>
            <a:r>
              <a:rPr lang="en-US" sz="3200" b="1">
                <a:latin typeface="Calibri" charset="0"/>
              </a:rPr>
              <a:t>inimal </a:t>
            </a:r>
            <a:r>
              <a:rPr lang="en-US" sz="3200" b="1">
                <a:solidFill>
                  <a:srgbClr val="008000"/>
                </a:solidFill>
                <a:latin typeface="Calibri" charset="0"/>
              </a:rPr>
              <a:t>C</a:t>
            </a:r>
            <a:r>
              <a:rPr lang="en-US" sz="3200" b="1">
                <a:latin typeface="Calibri" charset="0"/>
              </a:rPr>
              <a:t>hange </a:t>
            </a:r>
            <a:r>
              <a:rPr lang="en-US" sz="3200" b="1">
                <a:solidFill>
                  <a:srgbClr val="008000"/>
                </a:solidFill>
                <a:latin typeface="Calibri" charset="0"/>
              </a:rPr>
              <a:t>D</a:t>
            </a:r>
            <a:r>
              <a:rPr lang="en-US" sz="3200" b="1">
                <a:latin typeface="Calibri" charset="0"/>
              </a:rPr>
              <a:t>isease </a:t>
            </a:r>
            <a:r>
              <a:rPr lang="en-US" sz="3200" b="1">
                <a:solidFill>
                  <a:srgbClr val="008000"/>
                </a:solidFill>
                <a:latin typeface="Calibri" charset="0"/>
              </a:rPr>
              <a:t>(MCD)</a:t>
            </a:r>
            <a:endParaRPr lang="en-US" sz="3200">
              <a:latin typeface="Calibri" charset="0"/>
            </a:endParaRPr>
          </a:p>
        </p:txBody>
      </p:sp>
      <p:sp>
        <p:nvSpPr>
          <p:cNvPr id="8" name="Content Placeholder 7"/>
          <p:cNvSpPr>
            <a:spLocks noGrp="1"/>
          </p:cNvSpPr>
          <p:nvPr>
            <p:ph idx="1"/>
          </p:nvPr>
        </p:nvSpPr>
        <p:spPr/>
        <p:txBody>
          <a:bodyPr/>
          <a:lstStyle/>
          <a:p>
            <a:pPr marL="0" indent="0">
              <a:buNone/>
              <a:defRPr/>
            </a:pPr>
            <a:r>
              <a:rPr lang="en-US" dirty="0" smtClean="0"/>
              <a:t>Can be : </a:t>
            </a:r>
          </a:p>
          <a:p>
            <a:pPr marL="0" indent="0">
              <a:buNone/>
              <a:defRPr/>
            </a:pPr>
            <a:r>
              <a:rPr lang="en-US" u="sng" dirty="0" smtClean="0"/>
              <a:t>Primary</a:t>
            </a:r>
            <a:r>
              <a:rPr lang="en-US" dirty="0" smtClean="0"/>
              <a:t> (Idiopathic)  </a:t>
            </a:r>
          </a:p>
          <a:p>
            <a:pPr marL="0" indent="0">
              <a:buNone/>
              <a:defRPr/>
            </a:pPr>
            <a:r>
              <a:rPr lang="en-US" b="1" dirty="0" smtClean="0"/>
              <a:t>or</a:t>
            </a:r>
          </a:p>
          <a:p>
            <a:pPr marL="0" indent="0" eaLnBrk="1" hangingPunct="1">
              <a:buFont typeface="Arial" charset="0"/>
              <a:buNone/>
              <a:defRPr/>
            </a:pPr>
            <a:r>
              <a:rPr lang="en-US" u="sng" dirty="0" smtClean="0"/>
              <a:t>Secondary:</a:t>
            </a:r>
          </a:p>
          <a:p>
            <a:pPr eaLnBrk="1" hangingPunct="1">
              <a:buSzPct val="50000"/>
              <a:buFont typeface="Wingdings" charset="2"/>
              <a:buChar char="Ø"/>
              <a:defRPr/>
            </a:pPr>
            <a:r>
              <a:rPr lang="en-US" i="1" dirty="0" smtClean="0"/>
              <a:t>Drugs</a:t>
            </a:r>
            <a:r>
              <a:rPr lang="en-US" dirty="0" smtClean="0"/>
              <a:t> ( </a:t>
            </a:r>
            <a:r>
              <a:rPr lang="en-US" b="1" dirty="0" smtClean="0"/>
              <a:t>NSAIDs</a:t>
            </a:r>
            <a:r>
              <a:rPr lang="en-US" dirty="0" smtClean="0"/>
              <a:t>, Lithium, Sulfasalazine, </a:t>
            </a:r>
            <a:r>
              <a:rPr lang="en-US" dirty="0" err="1" smtClean="0"/>
              <a:t>Pamidronate</a:t>
            </a:r>
            <a:r>
              <a:rPr lang="en-US" dirty="0" smtClean="0"/>
              <a:t>, D-</a:t>
            </a:r>
            <a:r>
              <a:rPr lang="en-US" dirty="0" err="1" smtClean="0"/>
              <a:t>penicillamine</a:t>
            </a:r>
            <a:r>
              <a:rPr lang="en-US" dirty="0" smtClean="0"/>
              <a:t>, some antibiotics)</a:t>
            </a:r>
          </a:p>
          <a:p>
            <a:pPr eaLnBrk="1" hangingPunct="1">
              <a:buSzPct val="50000"/>
              <a:buFont typeface="Wingdings" charset="2"/>
              <a:buChar char="Ø"/>
              <a:defRPr/>
            </a:pPr>
            <a:r>
              <a:rPr lang="en-US" i="1" dirty="0" smtClean="0"/>
              <a:t>Neoplasm</a:t>
            </a:r>
            <a:r>
              <a:rPr lang="en-US" dirty="0" smtClean="0"/>
              <a:t> ( </a:t>
            </a:r>
            <a:r>
              <a:rPr lang="en-US" b="1" dirty="0" smtClean="0"/>
              <a:t>Hodgkin Lymphoma</a:t>
            </a:r>
            <a:r>
              <a:rPr lang="en-US" dirty="0" smtClean="0"/>
              <a:t>, </a:t>
            </a:r>
            <a:r>
              <a:rPr lang="en-US" dirty="0"/>
              <a:t>non-Hodgkin lymphoma, and </a:t>
            </a:r>
            <a:r>
              <a:rPr lang="en-US" dirty="0" smtClean="0"/>
              <a:t>leukemia)</a:t>
            </a:r>
          </a:p>
          <a:p>
            <a:pPr eaLnBrk="1" hangingPunct="1">
              <a:buSzPct val="50000"/>
              <a:buFont typeface="Wingdings" charset="2"/>
              <a:buChar char="Ø"/>
              <a:defRPr/>
            </a:pPr>
            <a:r>
              <a:rPr lang="en-US" i="1" dirty="0" smtClean="0"/>
              <a:t>Infections </a:t>
            </a:r>
            <a:r>
              <a:rPr lang="en-US" dirty="0" smtClean="0"/>
              <a:t>( TB, syphilis )</a:t>
            </a:r>
          </a:p>
          <a:p>
            <a:pPr eaLnBrk="1" hangingPunct="1">
              <a:buSzPct val="50000"/>
              <a:buFont typeface="Wingdings" charset="2"/>
              <a:buChar char="Ø"/>
              <a:defRPr/>
            </a:pPr>
            <a:r>
              <a:rPr lang="en-US" dirty="0" smtClean="0"/>
              <a:t>Allergy</a:t>
            </a:r>
          </a:p>
          <a:p>
            <a:pPr marL="0" indent="0" eaLnBrk="1" hangingPunct="1">
              <a:buFont typeface="Arial" charset="0"/>
              <a:buNone/>
              <a:defRPr/>
            </a:pPr>
            <a:endParaRPr lang="en-US" dirty="0"/>
          </a:p>
        </p:txBody>
      </p:sp>
    </p:spTree>
    <p:extLst>
      <p:ext uri="{BB962C8B-B14F-4D97-AF65-F5344CB8AC3E}">
        <p14:creationId xmlns:p14="http://schemas.microsoft.com/office/powerpoint/2010/main" val="3986986929"/>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Title 1"/>
          <p:cNvSpPr>
            <a:spLocks noGrp="1"/>
          </p:cNvSpPr>
          <p:nvPr>
            <p:ph type="title"/>
          </p:nvPr>
        </p:nvSpPr>
        <p:spPr/>
        <p:txBody>
          <a:bodyPr/>
          <a:lstStyle/>
          <a:p>
            <a:pPr algn="l" eaLnBrk="1" hangingPunct="1"/>
            <a:r>
              <a:rPr lang="en-US" sz="3200">
                <a:latin typeface="Calibri" charset="0"/>
              </a:rPr>
              <a:t>Cont. </a:t>
            </a:r>
            <a:r>
              <a:rPr lang="en-US" sz="3200" b="1">
                <a:solidFill>
                  <a:srgbClr val="008000"/>
                </a:solidFill>
                <a:latin typeface="Calibri" charset="0"/>
              </a:rPr>
              <a:t>M</a:t>
            </a:r>
            <a:r>
              <a:rPr lang="en-US" sz="3200" b="1">
                <a:latin typeface="Calibri" charset="0"/>
              </a:rPr>
              <a:t>inimal </a:t>
            </a:r>
            <a:r>
              <a:rPr lang="en-US" sz="3200" b="1">
                <a:solidFill>
                  <a:srgbClr val="008000"/>
                </a:solidFill>
                <a:latin typeface="Calibri" charset="0"/>
              </a:rPr>
              <a:t>C</a:t>
            </a:r>
            <a:r>
              <a:rPr lang="en-US" sz="3200" b="1">
                <a:latin typeface="Calibri" charset="0"/>
              </a:rPr>
              <a:t>hange </a:t>
            </a:r>
            <a:r>
              <a:rPr lang="en-US" sz="3200" b="1">
                <a:solidFill>
                  <a:srgbClr val="008000"/>
                </a:solidFill>
                <a:latin typeface="Calibri" charset="0"/>
              </a:rPr>
              <a:t>D</a:t>
            </a:r>
            <a:r>
              <a:rPr lang="en-US" sz="3200" b="1">
                <a:latin typeface="Calibri" charset="0"/>
              </a:rPr>
              <a:t>isease </a:t>
            </a:r>
            <a:r>
              <a:rPr lang="en-US" sz="3200" b="1">
                <a:solidFill>
                  <a:srgbClr val="008000"/>
                </a:solidFill>
                <a:latin typeface="Calibri" charset="0"/>
              </a:rPr>
              <a:t>(MCD)</a:t>
            </a:r>
            <a:endParaRPr lang="en-US" sz="3200">
              <a:latin typeface="Calibri" charset="0"/>
            </a:endParaRPr>
          </a:p>
        </p:txBody>
      </p:sp>
      <p:sp>
        <p:nvSpPr>
          <p:cNvPr id="3" name="Content Placeholder 2"/>
          <p:cNvSpPr>
            <a:spLocks noGrp="1"/>
          </p:cNvSpPr>
          <p:nvPr>
            <p:ph idx="1"/>
          </p:nvPr>
        </p:nvSpPr>
        <p:spPr/>
        <p:txBody>
          <a:bodyPr/>
          <a:lstStyle/>
          <a:p>
            <a:pPr marL="0" indent="0" eaLnBrk="1" hangingPunct="1">
              <a:buFont typeface="Arial" charset="0"/>
              <a:buNone/>
              <a:defRPr/>
            </a:pPr>
            <a:r>
              <a:rPr lang="en-US" u="sng" dirty="0" smtClean="0"/>
              <a:t>Clinical presentation:</a:t>
            </a:r>
          </a:p>
          <a:p>
            <a:pPr eaLnBrk="1" hangingPunct="1">
              <a:buSzPct val="50000"/>
              <a:buFont typeface="Wingdings" charset="2"/>
              <a:buChar char="Ø"/>
              <a:defRPr/>
            </a:pPr>
            <a:r>
              <a:rPr lang="en-US" dirty="0" smtClean="0"/>
              <a:t>Typically has a sudden onset Edema</a:t>
            </a:r>
          </a:p>
          <a:p>
            <a:pPr eaLnBrk="1" hangingPunct="1">
              <a:buSzPct val="50000"/>
              <a:buFont typeface="Wingdings" charset="2"/>
              <a:buChar char="Ø"/>
              <a:defRPr/>
            </a:pPr>
            <a:r>
              <a:rPr lang="en-US" dirty="0" smtClean="0"/>
              <a:t>BP may be normal or slightly elevated</a:t>
            </a:r>
          </a:p>
          <a:p>
            <a:pPr eaLnBrk="1" hangingPunct="1">
              <a:buSzPct val="50000"/>
              <a:buFont typeface="Wingdings" charset="2"/>
              <a:buChar char="Ø"/>
              <a:defRPr/>
            </a:pPr>
            <a:r>
              <a:rPr lang="en-US" dirty="0" smtClean="0"/>
              <a:t>Heavy proteinuria (Nephrotic range)</a:t>
            </a:r>
          </a:p>
          <a:p>
            <a:pPr eaLnBrk="1" hangingPunct="1">
              <a:buSzPct val="50000"/>
              <a:buFont typeface="Wingdings" charset="2"/>
              <a:buChar char="Ø"/>
              <a:defRPr/>
            </a:pPr>
            <a:r>
              <a:rPr lang="en-US" dirty="0" smtClean="0"/>
              <a:t> </a:t>
            </a:r>
            <a:r>
              <a:rPr lang="en-US" dirty="0" err="1" smtClean="0"/>
              <a:t>Lipiduria</a:t>
            </a:r>
            <a:endParaRPr lang="en-US" dirty="0" smtClean="0"/>
          </a:p>
          <a:p>
            <a:pPr eaLnBrk="1" hangingPunct="1">
              <a:buSzPct val="50000"/>
              <a:buFont typeface="Wingdings" charset="2"/>
              <a:buChar char="Ø"/>
              <a:defRPr/>
            </a:pPr>
            <a:r>
              <a:rPr lang="en-US" dirty="0" err="1" smtClean="0"/>
              <a:t>Hypoalbuminmia</a:t>
            </a:r>
            <a:r>
              <a:rPr lang="en-US" dirty="0" smtClean="0"/>
              <a:t> (usually very low serum Albumin)</a:t>
            </a:r>
          </a:p>
          <a:p>
            <a:pPr eaLnBrk="1" hangingPunct="1">
              <a:buSzPct val="50000"/>
              <a:buFont typeface="Wingdings" charset="2"/>
              <a:buChar char="Ø"/>
              <a:defRPr/>
            </a:pPr>
            <a:r>
              <a:rPr lang="en-US" dirty="0" smtClean="0"/>
              <a:t>Hyperlipidemia</a:t>
            </a:r>
          </a:p>
          <a:p>
            <a:pPr eaLnBrk="1" hangingPunct="1">
              <a:buSzPct val="50000"/>
              <a:buFont typeface="Wingdings" charset="2"/>
              <a:buChar char="Ø"/>
              <a:defRPr/>
            </a:pPr>
            <a:r>
              <a:rPr lang="en-US" dirty="0" err="1" smtClean="0"/>
              <a:t>Creatinine</a:t>
            </a:r>
            <a:r>
              <a:rPr lang="en-US" dirty="0" smtClean="0"/>
              <a:t> is always within the normal range or slightly elevated</a:t>
            </a:r>
          </a:p>
          <a:p>
            <a:pPr eaLnBrk="1" hangingPunct="1">
              <a:buSzPct val="50000"/>
              <a:buFont typeface="Wingdings" charset="2"/>
              <a:buChar char="Ø"/>
              <a:defRPr/>
            </a:pPr>
            <a:endParaRPr lang="en-US" dirty="0" smtClean="0"/>
          </a:p>
          <a:p>
            <a:pPr eaLnBrk="1" hangingPunct="1">
              <a:buSzPct val="50000"/>
              <a:buFont typeface="Wingdings" charset="2"/>
              <a:buChar char="Ø"/>
              <a:defRPr/>
            </a:pPr>
            <a:endParaRPr lang="en-US" dirty="0" smtClean="0"/>
          </a:p>
          <a:p>
            <a:pPr eaLnBrk="1" hangingPunct="1">
              <a:buSzPct val="50000"/>
              <a:buFont typeface="Wingdings" charset="2"/>
              <a:buChar char="Ø"/>
              <a:defRPr/>
            </a:pPr>
            <a:endParaRPr lang="en-US" dirty="0" smtClean="0"/>
          </a:p>
          <a:p>
            <a:pPr marL="0" indent="0" eaLnBrk="1" hangingPunct="1">
              <a:buFont typeface="Arial" charset="0"/>
              <a:buNone/>
              <a:defRPr/>
            </a:pPr>
            <a:endParaRPr lang="en-US" dirty="0" smtClean="0"/>
          </a:p>
          <a:p>
            <a:pPr marL="0" indent="0" eaLnBrk="1" hangingPunct="1">
              <a:buFont typeface="Arial" charset="0"/>
              <a:buNone/>
              <a:defRPr/>
            </a:pPr>
            <a:endParaRPr lang="en-US" dirty="0"/>
          </a:p>
        </p:txBody>
      </p:sp>
    </p:spTree>
    <p:extLst>
      <p:ext uri="{BB962C8B-B14F-4D97-AF65-F5344CB8AC3E}">
        <p14:creationId xmlns:p14="http://schemas.microsoft.com/office/powerpoint/2010/main" val="1435852764"/>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Title 1"/>
          <p:cNvSpPr>
            <a:spLocks noGrp="1"/>
          </p:cNvSpPr>
          <p:nvPr>
            <p:ph type="title"/>
          </p:nvPr>
        </p:nvSpPr>
        <p:spPr/>
        <p:txBody>
          <a:bodyPr/>
          <a:lstStyle/>
          <a:p>
            <a:pPr algn="l" eaLnBrk="1" hangingPunct="1"/>
            <a:r>
              <a:rPr lang="en-US" sz="3200" dirty="0">
                <a:latin typeface="Calibri" charset="0"/>
              </a:rPr>
              <a:t>Cont. </a:t>
            </a:r>
            <a:r>
              <a:rPr lang="en-US" sz="3200" dirty="0" smtClean="0">
                <a:latin typeface="Calibri" charset="0"/>
              </a:rPr>
              <a:t> </a:t>
            </a:r>
            <a:r>
              <a:rPr lang="en-US" sz="3200" b="1" dirty="0" smtClean="0">
                <a:solidFill>
                  <a:srgbClr val="008000"/>
                </a:solidFill>
                <a:latin typeface="Calibri" charset="0"/>
              </a:rPr>
              <a:t>M</a:t>
            </a:r>
            <a:r>
              <a:rPr lang="en-US" sz="3200" b="1" dirty="0" smtClean="0">
                <a:latin typeface="Calibri" charset="0"/>
              </a:rPr>
              <a:t>inimal </a:t>
            </a:r>
            <a:r>
              <a:rPr lang="en-US" sz="3200" b="1" dirty="0">
                <a:solidFill>
                  <a:srgbClr val="008000"/>
                </a:solidFill>
                <a:latin typeface="Calibri" charset="0"/>
              </a:rPr>
              <a:t>C</a:t>
            </a:r>
            <a:r>
              <a:rPr lang="en-US" sz="3200" b="1" dirty="0">
                <a:latin typeface="Calibri" charset="0"/>
              </a:rPr>
              <a:t>hange </a:t>
            </a:r>
            <a:r>
              <a:rPr lang="en-US" sz="3200" b="1" dirty="0">
                <a:solidFill>
                  <a:srgbClr val="008000"/>
                </a:solidFill>
                <a:latin typeface="Calibri" charset="0"/>
              </a:rPr>
              <a:t>D</a:t>
            </a:r>
            <a:r>
              <a:rPr lang="en-US" sz="3200" b="1" dirty="0">
                <a:latin typeface="Calibri" charset="0"/>
              </a:rPr>
              <a:t>isease </a:t>
            </a:r>
            <a:r>
              <a:rPr lang="en-US" sz="3200" b="1" dirty="0">
                <a:solidFill>
                  <a:srgbClr val="008000"/>
                </a:solidFill>
                <a:latin typeface="Calibri" charset="0"/>
              </a:rPr>
              <a:t>(MCD)</a:t>
            </a:r>
            <a:endParaRPr lang="en-US" sz="3200" dirty="0">
              <a:latin typeface="Calibri" charset="0"/>
            </a:endParaRPr>
          </a:p>
        </p:txBody>
      </p:sp>
      <p:sp>
        <p:nvSpPr>
          <p:cNvPr id="54274" name="Content Placeholder 2"/>
          <p:cNvSpPr>
            <a:spLocks noGrp="1"/>
          </p:cNvSpPr>
          <p:nvPr>
            <p:ph idx="1"/>
          </p:nvPr>
        </p:nvSpPr>
        <p:spPr/>
        <p:txBody>
          <a:bodyPr/>
          <a:lstStyle/>
          <a:p>
            <a:pPr marL="0" indent="0" eaLnBrk="1" hangingPunct="1">
              <a:buFont typeface="Arial" charset="0"/>
              <a:buNone/>
            </a:pPr>
            <a:endParaRPr lang="en-US" u="sng" dirty="0" smtClean="0">
              <a:latin typeface="Calibri" charset="0"/>
            </a:endParaRPr>
          </a:p>
          <a:p>
            <a:pPr marL="0" indent="0" eaLnBrk="1" hangingPunct="1">
              <a:buFont typeface="Arial" charset="0"/>
              <a:buNone/>
            </a:pPr>
            <a:r>
              <a:rPr lang="en-US" u="sng" dirty="0" smtClean="0">
                <a:latin typeface="Calibri" charset="0"/>
              </a:rPr>
              <a:t>Diagnosis</a:t>
            </a:r>
            <a:r>
              <a:rPr lang="en-US" u="sng" dirty="0">
                <a:latin typeface="Calibri" charset="0"/>
              </a:rPr>
              <a:t>:</a:t>
            </a:r>
          </a:p>
          <a:p>
            <a:pPr marL="0" indent="0" eaLnBrk="1" hangingPunct="1">
              <a:buFont typeface="Arial" charset="0"/>
              <a:buNone/>
            </a:pPr>
            <a:r>
              <a:rPr lang="en-US" dirty="0">
                <a:latin typeface="Calibri" charset="0"/>
              </a:rPr>
              <a:t>Must do kidney biopsy in adult patients with this presentation</a:t>
            </a:r>
          </a:p>
          <a:p>
            <a:pPr marL="0" indent="0" eaLnBrk="1" hangingPunct="1">
              <a:buFont typeface="Arial" charset="0"/>
              <a:buNone/>
            </a:pPr>
            <a:r>
              <a:rPr lang="en-US" u="sng" dirty="0">
                <a:latin typeface="Calibri" charset="0"/>
              </a:rPr>
              <a:t>Treatment:</a:t>
            </a:r>
          </a:p>
          <a:p>
            <a:pPr marL="0" indent="0" eaLnBrk="1" hangingPunct="1">
              <a:buFont typeface="Arial" charset="0"/>
              <a:buNone/>
            </a:pPr>
            <a:r>
              <a:rPr lang="en-US" i="1" dirty="0">
                <a:latin typeface="Calibri" charset="0"/>
              </a:rPr>
              <a:t>First line</a:t>
            </a:r>
            <a:r>
              <a:rPr lang="en-US" dirty="0">
                <a:latin typeface="Calibri" charset="0"/>
              </a:rPr>
              <a:t>: </a:t>
            </a:r>
            <a:r>
              <a:rPr lang="en-US" dirty="0" smtClean="0">
                <a:latin typeface="Calibri" charset="0"/>
              </a:rPr>
              <a:t>Corticosteroids, given </a:t>
            </a:r>
            <a:r>
              <a:rPr lang="en-US" dirty="0">
                <a:latin typeface="Calibri" charset="0"/>
              </a:rPr>
              <a:t>x 3-4 months then taper over 6 months</a:t>
            </a:r>
          </a:p>
          <a:p>
            <a:pPr marL="0" indent="0" eaLnBrk="1" hangingPunct="1">
              <a:buFont typeface="Arial" charset="0"/>
              <a:buNone/>
            </a:pPr>
            <a:r>
              <a:rPr lang="en-US" i="1" dirty="0">
                <a:latin typeface="Calibri" charset="0"/>
              </a:rPr>
              <a:t>Second line</a:t>
            </a:r>
            <a:r>
              <a:rPr lang="en-US" dirty="0">
                <a:latin typeface="Calibri" charset="0"/>
              </a:rPr>
              <a:t>: oral Cyclophosphamide, </a:t>
            </a:r>
            <a:r>
              <a:rPr lang="en-US" dirty="0" err="1" smtClean="0">
                <a:latin typeface="Calibri" charset="0"/>
              </a:rPr>
              <a:t>Cyclosporin</a:t>
            </a:r>
            <a:endParaRPr lang="en-US" dirty="0">
              <a:latin typeface="Calibri" charset="0"/>
            </a:endParaRPr>
          </a:p>
        </p:txBody>
      </p:sp>
    </p:spTree>
    <p:extLst>
      <p:ext uri="{BB962C8B-B14F-4D97-AF65-F5344CB8AC3E}">
        <p14:creationId xmlns:p14="http://schemas.microsoft.com/office/powerpoint/2010/main" val="41632256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4274">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427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Title 1"/>
          <p:cNvSpPr>
            <a:spLocks noGrp="1"/>
          </p:cNvSpPr>
          <p:nvPr>
            <p:ph type="title"/>
          </p:nvPr>
        </p:nvSpPr>
        <p:spPr/>
        <p:txBody>
          <a:bodyPr/>
          <a:lstStyle/>
          <a:p>
            <a:pPr algn="l" eaLnBrk="1" hangingPunct="1"/>
            <a:r>
              <a:rPr lang="en-US" sz="3200" b="1" dirty="0">
                <a:solidFill>
                  <a:srgbClr val="008000"/>
                </a:solidFill>
                <a:latin typeface="Calibri" charset="0"/>
              </a:rPr>
              <a:t>F</a:t>
            </a:r>
            <a:r>
              <a:rPr lang="en-US" sz="3200" b="1" dirty="0">
                <a:latin typeface="Calibri" charset="0"/>
              </a:rPr>
              <a:t>ocal </a:t>
            </a:r>
            <a:r>
              <a:rPr lang="en-US" sz="3200" b="1" dirty="0">
                <a:solidFill>
                  <a:srgbClr val="008000"/>
                </a:solidFill>
                <a:latin typeface="Calibri" charset="0"/>
              </a:rPr>
              <a:t>S</a:t>
            </a:r>
            <a:r>
              <a:rPr lang="en-US" sz="3200" b="1" dirty="0">
                <a:latin typeface="Calibri" charset="0"/>
              </a:rPr>
              <a:t>egmental </a:t>
            </a:r>
            <a:r>
              <a:rPr lang="en-US" sz="3200" b="1" dirty="0" err="1">
                <a:solidFill>
                  <a:srgbClr val="008000"/>
                </a:solidFill>
                <a:latin typeface="Calibri" charset="0"/>
              </a:rPr>
              <a:t>G</a:t>
            </a:r>
            <a:r>
              <a:rPr lang="en-US" sz="3200" b="1" dirty="0" err="1">
                <a:latin typeface="Calibri" charset="0"/>
              </a:rPr>
              <a:t>lomerulo</a:t>
            </a:r>
            <a:r>
              <a:rPr lang="en-US" sz="3200" b="1" dirty="0" err="1">
                <a:solidFill>
                  <a:srgbClr val="008000"/>
                </a:solidFill>
                <a:latin typeface="Calibri" charset="0"/>
              </a:rPr>
              <a:t>S</a:t>
            </a:r>
            <a:r>
              <a:rPr lang="en-US" sz="3200" b="1" dirty="0" err="1">
                <a:latin typeface="Calibri" charset="0"/>
              </a:rPr>
              <a:t>clerosis</a:t>
            </a:r>
            <a:r>
              <a:rPr lang="en-US" sz="3200" b="1" dirty="0">
                <a:latin typeface="Calibri" charset="0"/>
              </a:rPr>
              <a:t> (</a:t>
            </a:r>
            <a:r>
              <a:rPr lang="en-US" sz="3200" b="1" dirty="0">
                <a:solidFill>
                  <a:srgbClr val="008000"/>
                </a:solidFill>
                <a:latin typeface="Calibri" charset="0"/>
              </a:rPr>
              <a:t>FSGS</a:t>
            </a:r>
            <a:r>
              <a:rPr lang="en-US" sz="3200" b="1" dirty="0">
                <a:latin typeface="Calibri" charset="0"/>
              </a:rPr>
              <a:t>)</a:t>
            </a:r>
            <a:endParaRPr lang="en-US" sz="3200" dirty="0">
              <a:latin typeface="Calibri" charset="0"/>
            </a:endParaRPr>
          </a:p>
        </p:txBody>
      </p:sp>
      <p:sp>
        <p:nvSpPr>
          <p:cNvPr id="54274" name="Content Placeholder 2"/>
          <p:cNvSpPr>
            <a:spLocks noGrp="1"/>
          </p:cNvSpPr>
          <p:nvPr>
            <p:ph idx="1"/>
          </p:nvPr>
        </p:nvSpPr>
        <p:spPr/>
        <p:txBody>
          <a:bodyPr/>
          <a:lstStyle/>
          <a:p>
            <a:pPr marL="0" indent="0" eaLnBrk="1" hangingPunct="1">
              <a:buNone/>
            </a:pPr>
            <a:endParaRPr lang="en-US" dirty="0" smtClean="0">
              <a:latin typeface="Calibri" charset="0"/>
            </a:endParaRPr>
          </a:p>
          <a:p>
            <a:pPr marL="0" indent="0" eaLnBrk="1" hangingPunct="1">
              <a:buNone/>
            </a:pPr>
            <a:r>
              <a:rPr lang="en-US" dirty="0" smtClean="0">
                <a:latin typeface="Calibri" charset="0"/>
              </a:rPr>
              <a:t>The primary variant on light microscopy:</a:t>
            </a:r>
            <a:endParaRPr lang="en-US" dirty="0">
              <a:latin typeface="Calibri" charset="0"/>
            </a:endParaRPr>
          </a:p>
          <a:p>
            <a:pPr eaLnBrk="1" hangingPunct="1"/>
            <a:r>
              <a:rPr lang="en-US" i="1" u="sng" dirty="0">
                <a:latin typeface="Calibri" charset="0"/>
              </a:rPr>
              <a:t>Focal</a:t>
            </a:r>
            <a:r>
              <a:rPr lang="en-US" dirty="0">
                <a:latin typeface="Calibri" charset="0"/>
              </a:rPr>
              <a:t>: some glomeruli are </a:t>
            </a:r>
            <a:r>
              <a:rPr lang="en-US" dirty="0" smtClean="0">
                <a:latin typeface="Calibri" charset="0"/>
              </a:rPr>
              <a:t>affected (the rest look normal)</a:t>
            </a:r>
            <a:endParaRPr lang="en-US" dirty="0">
              <a:latin typeface="Calibri" charset="0"/>
            </a:endParaRPr>
          </a:p>
          <a:p>
            <a:pPr eaLnBrk="1" hangingPunct="1"/>
            <a:r>
              <a:rPr lang="en-US" i="1" u="sng" dirty="0">
                <a:latin typeface="Calibri" charset="0"/>
              </a:rPr>
              <a:t>Segmental</a:t>
            </a:r>
            <a:r>
              <a:rPr lang="en-US" dirty="0">
                <a:latin typeface="Calibri" charset="0"/>
              </a:rPr>
              <a:t>: only a segment of the affected glomerulus is </a:t>
            </a:r>
            <a:r>
              <a:rPr lang="en-US" dirty="0" err="1">
                <a:latin typeface="Calibri" charset="0"/>
              </a:rPr>
              <a:t>sclerosed</a:t>
            </a:r>
            <a:r>
              <a:rPr lang="en-US" dirty="0" smtClean="0">
                <a:latin typeface="Calibri" charset="0"/>
              </a:rPr>
              <a:t>.</a:t>
            </a:r>
          </a:p>
          <a:p>
            <a:pPr eaLnBrk="1" hangingPunct="1"/>
            <a:endParaRPr lang="en-US" dirty="0">
              <a:latin typeface="Calibri" charset="0"/>
            </a:endParaRPr>
          </a:p>
          <a:p>
            <a:pPr eaLnBrk="1" hangingPunct="1"/>
            <a:r>
              <a:rPr lang="en-US" dirty="0" smtClean="0">
                <a:latin typeface="Calibri" charset="0"/>
              </a:rPr>
              <a:t>But most important; all glomeruli (the affected by sclerosis and not affected one ) will have a diffuse foot processes effacement; like what is seen in MCD. </a:t>
            </a:r>
            <a:endParaRPr lang="en-US" dirty="0">
              <a:latin typeface="Calibri" charset="0"/>
            </a:endParaRPr>
          </a:p>
          <a:p>
            <a:pPr eaLnBrk="1" hangingPunct="1"/>
            <a:endParaRPr lang="en-US" dirty="0">
              <a:latin typeface="Calibri" charset="0"/>
            </a:endParaRPr>
          </a:p>
          <a:p>
            <a:pPr eaLnBrk="1" hangingPunct="1"/>
            <a:endParaRPr lang="en-US" dirty="0">
              <a:latin typeface="Calibri" charset="0"/>
            </a:endParaRPr>
          </a:p>
        </p:txBody>
      </p:sp>
    </p:spTree>
    <p:extLst>
      <p:ext uri="{BB962C8B-B14F-4D97-AF65-F5344CB8AC3E}">
        <p14:creationId xmlns:p14="http://schemas.microsoft.com/office/powerpoint/2010/main" val="1348897962"/>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Title 1"/>
          <p:cNvSpPr>
            <a:spLocks noGrp="1"/>
          </p:cNvSpPr>
          <p:nvPr>
            <p:ph type="title"/>
          </p:nvPr>
        </p:nvSpPr>
        <p:spPr/>
        <p:txBody>
          <a:bodyPr/>
          <a:lstStyle/>
          <a:p>
            <a:pPr algn="l" eaLnBrk="1" hangingPunct="1"/>
            <a:r>
              <a:rPr lang="en-US" sz="3200" b="1">
                <a:solidFill>
                  <a:srgbClr val="008000"/>
                </a:solidFill>
                <a:latin typeface="Calibri" charset="0"/>
              </a:rPr>
              <a:t>F</a:t>
            </a:r>
            <a:r>
              <a:rPr lang="en-US" sz="3200" b="1">
                <a:latin typeface="Calibri" charset="0"/>
              </a:rPr>
              <a:t>ocal </a:t>
            </a:r>
            <a:r>
              <a:rPr lang="en-US" sz="3200" b="1">
                <a:solidFill>
                  <a:srgbClr val="008000"/>
                </a:solidFill>
                <a:latin typeface="Calibri" charset="0"/>
              </a:rPr>
              <a:t>S</a:t>
            </a:r>
            <a:r>
              <a:rPr lang="en-US" sz="3200" b="1">
                <a:latin typeface="Calibri" charset="0"/>
              </a:rPr>
              <a:t>egmental </a:t>
            </a:r>
            <a:r>
              <a:rPr lang="en-US" sz="3200" b="1">
                <a:solidFill>
                  <a:srgbClr val="008000"/>
                </a:solidFill>
                <a:latin typeface="Calibri" charset="0"/>
              </a:rPr>
              <a:t>G</a:t>
            </a:r>
            <a:r>
              <a:rPr lang="en-US" sz="3200" b="1">
                <a:latin typeface="Calibri" charset="0"/>
              </a:rPr>
              <a:t>lomerulo</a:t>
            </a:r>
            <a:r>
              <a:rPr lang="en-US" sz="3200" b="1">
                <a:solidFill>
                  <a:srgbClr val="008000"/>
                </a:solidFill>
                <a:latin typeface="Calibri" charset="0"/>
              </a:rPr>
              <a:t>S</a:t>
            </a:r>
            <a:r>
              <a:rPr lang="en-US" sz="3200" b="1">
                <a:latin typeface="Calibri" charset="0"/>
              </a:rPr>
              <a:t>clerosis (</a:t>
            </a:r>
            <a:r>
              <a:rPr lang="en-US" sz="3200" b="1">
                <a:solidFill>
                  <a:srgbClr val="008000"/>
                </a:solidFill>
                <a:latin typeface="Calibri" charset="0"/>
              </a:rPr>
              <a:t>FSGS</a:t>
            </a:r>
            <a:r>
              <a:rPr lang="en-US" sz="3200" b="1">
                <a:latin typeface="Calibri" charset="0"/>
              </a:rPr>
              <a:t>)</a:t>
            </a:r>
            <a:endParaRPr lang="en-US" sz="3200">
              <a:latin typeface="Calibri" charset="0"/>
            </a:endParaRPr>
          </a:p>
        </p:txBody>
      </p:sp>
      <p:sp>
        <p:nvSpPr>
          <p:cNvPr id="55298" name="Content Placeholder 2"/>
          <p:cNvSpPr>
            <a:spLocks noGrp="1"/>
          </p:cNvSpPr>
          <p:nvPr>
            <p:ph idx="1"/>
          </p:nvPr>
        </p:nvSpPr>
        <p:spPr/>
        <p:txBody>
          <a:bodyPr/>
          <a:lstStyle/>
          <a:p>
            <a:pPr eaLnBrk="1" hangingPunct="1"/>
            <a:endParaRPr lang="en-US" dirty="0">
              <a:latin typeface="Calibri" charset="0"/>
            </a:endParaRPr>
          </a:p>
          <a:p>
            <a:pPr eaLnBrk="1" hangingPunct="1"/>
            <a:endParaRPr lang="en-US" dirty="0" smtClean="0">
              <a:latin typeface="Calibri" charset="0"/>
            </a:endParaRPr>
          </a:p>
          <a:p>
            <a:pPr eaLnBrk="1" hangingPunct="1"/>
            <a:r>
              <a:rPr lang="en-US" dirty="0" smtClean="0">
                <a:latin typeface="Calibri" charset="0"/>
              </a:rPr>
              <a:t>A </a:t>
            </a:r>
            <a:r>
              <a:rPr lang="en-US" dirty="0">
                <a:latin typeface="Calibri" charset="0"/>
              </a:rPr>
              <a:t>common cause of Nephrotic </a:t>
            </a:r>
            <a:r>
              <a:rPr lang="en-US" dirty="0" smtClean="0">
                <a:latin typeface="Calibri" charset="0"/>
              </a:rPr>
              <a:t>syndrome </a:t>
            </a:r>
            <a:r>
              <a:rPr lang="en-US" dirty="0">
                <a:latin typeface="Calibri" charset="0"/>
              </a:rPr>
              <a:t>in adults ( specially African American)</a:t>
            </a:r>
          </a:p>
          <a:p>
            <a:pPr eaLnBrk="1" hangingPunct="1"/>
            <a:r>
              <a:rPr lang="en-US" dirty="0">
                <a:latin typeface="Calibri" charset="0"/>
              </a:rPr>
              <a:t>Causes 12 – 35 % of the cases in adults.</a:t>
            </a:r>
          </a:p>
          <a:p>
            <a:pPr eaLnBrk="1" hangingPunct="1"/>
            <a:endParaRPr lang="en-US" dirty="0">
              <a:latin typeface="Calibri" charset="0"/>
            </a:endParaRPr>
          </a:p>
        </p:txBody>
      </p:sp>
    </p:spTree>
    <p:extLst>
      <p:ext uri="{BB962C8B-B14F-4D97-AF65-F5344CB8AC3E}">
        <p14:creationId xmlns:p14="http://schemas.microsoft.com/office/powerpoint/2010/main" val="1804105955"/>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Title 3"/>
          <p:cNvSpPr>
            <a:spLocks noGrp="1"/>
          </p:cNvSpPr>
          <p:nvPr>
            <p:ph type="title"/>
          </p:nvPr>
        </p:nvSpPr>
        <p:spPr/>
        <p:txBody>
          <a:bodyPr/>
          <a:lstStyle/>
          <a:p>
            <a:pPr algn="l" eaLnBrk="1" hangingPunct="1"/>
            <a:r>
              <a:rPr lang="en-US" sz="3200" b="1">
                <a:solidFill>
                  <a:srgbClr val="008000"/>
                </a:solidFill>
                <a:latin typeface="Calibri" charset="0"/>
              </a:rPr>
              <a:t>F</a:t>
            </a:r>
            <a:r>
              <a:rPr lang="en-US" sz="3200" b="1">
                <a:latin typeface="Calibri" charset="0"/>
              </a:rPr>
              <a:t>ocal </a:t>
            </a:r>
            <a:r>
              <a:rPr lang="en-US" sz="3200" b="1">
                <a:solidFill>
                  <a:srgbClr val="008000"/>
                </a:solidFill>
                <a:latin typeface="Calibri" charset="0"/>
              </a:rPr>
              <a:t>S</a:t>
            </a:r>
            <a:r>
              <a:rPr lang="en-US" sz="3200" b="1">
                <a:latin typeface="Calibri" charset="0"/>
              </a:rPr>
              <a:t>egmental </a:t>
            </a:r>
            <a:r>
              <a:rPr lang="en-US" sz="3200" b="1">
                <a:solidFill>
                  <a:srgbClr val="008000"/>
                </a:solidFill>
                <a:latin typeface="Calibri" charset="0"/>
              </a:rPr>
              <a:t>G</a:t>
            </a:r>
            <a:r>
              <a:rPr lang="en-US" sz="3200" b="1">
                <a:latin typeface="Calibri" charset="0"/>
              </a:rPr>
              <a:t>lomerulo</a:t>
            </a:r>
            <a:r>
              <a:rPr lang="en-US" sz="3200" b="1">
                <a:solidFill>
                  <a:srgbClr val="008000"/>
                </a:solidFill>
                <a:latin typeface="Calibri" charset="0"/>
              </a:rPr>
              <a:t>S</a:t>
            </a:r>
            <a:r>
              <a:rPr lang="en-US" sz="3200" b="1">
                <a:latin typeface="Calibri" charset="0"/>
              </a:rPr>
              <a:t>clerosis (</a:t>
            </a:r>
            <a:r>
              <a:rPr lang="en-US" sz="3200" b="1">
                <a:solidFill>
                  <a:srgbClr val="008000"/>
                </a:solidFill>
                <a:latin typeface="Calibri" charset="0"/>
              </a:rPr>
              <a:t>FSGS</a:t>
            </a:r>
            <a:r>
              <a:rPr lang="en-US" sz="3200" b="1">
                <a:latin typeface="Calibri" charset="0"/>
              </a:rPr>
              <a:t>)</a:t>
            </a:r>
            <a:endParaRPr lang="en-US" sz="3200">
              <a:latin typeface="Calibri" charset="0"/>
            </a:endParaRPr>
          </a:p>
        </p:txBody>
      </p:sp>
      <p:sp>
        <p:nvSpPr>
          <p:cNvPr id="57346" name="Text Placeholder 4"/>
          <p:cNvSpPr>
            <a:spLocks noGrp="1"/>
          </p:cNvSpPr>
          <p:nvPr>
            <p:ph type="body" idx="1"/>
          </p:nvPr>
        </p:nvSpPr>
        <p:spPr/>
        <p:txBody>
          <a:bodyPr/>
          <a:lstStyle/>
          <a:p>
            <a:pPr eaLnBrk="1" hangingPunct="1"/>
            <a:r>
              <a:rPr lang="en-US">
                <a:latin typeface="Calibri" charset="0"/>
              </a:rPr>
              <a:t>Normal</a:t>
            </a:r>
          </a:p>
        </p:txBody>
      </p:sp>
      <p:pic>
        <p:nvPicPr>
          <p:cNvPr id="56323" name="Content Placeholder 8" descr="Normal_glomerulus_edt.jpeg"/>
          <p:cNvPicPr>
            <a:picLocks noGrp="1" noChangeAspect="1"/>
          </p:cNvPicPr>
          <p:nvPr>
            <p:ph sz="half" idx="2"/>
          </p:nvPr>
        </p:nvPicPr>
        <p:blipFill>
          <a:blip r:embed="rId2">
            <a:extLst>
              <a:ext uri="{28A0092B-C50C-407E-A947-70E740481C1C}">
                <a14:useLocalDpi xmlns:a14="http://schemas.microsoft.com/office/drawing/2010/main" val="0"/>
              </a:ext>
            </a:extLst>
          </a:blip>
          <a:srcRect t="-26540" b="-26540"/>
          <a:stretch>
            <a:fillRect/>
          </a:stretch>
        </p:blipFill>
        <p:spPr>
          <a:xfrm>
            <a:off x="457200" y="1898650"/>
            <a:ext cx="4040188" cy="4583113"/>
          </a:xfrm>
        </p:spPr>
      </p:pic>
      <p:sp>
        <p:nvSpPr>
          <p:cNvPr id="57348" name="Text Placeholder 6"/>
          <p:cNvSpPr>
            <a:spLocks noGrp="1"/>
          </p:cNvSpPr>
          <p:nvPr>
            <p:ph type="body" sz="quarter" idx="3"/>
          </p:nvPr>
        </p:nvSpPr>
        <p:spPr/>
        <p:txBody>
          <a:bodyPr/>
          <a:lstStyle/>
          <a:p>
            <a:pPr eaLnBrk="1" hangingPunct="1"/>
            <a:r>
              <a:rPr lang="en-US">
                <a:latin typeface="Calibri" charset="0"/>
              </a:rPr>
              <a:t>FSGS</a:t>
            </a:r>
          </a:p>
        </p:txBody>
      </p:sp>
      <p:pic>
        <p:nvPicPr>
          <p:cNvPr id="56325" name="Content Placeholder 9" descr="Moderate_FGS_Light.jpeg"/>
          <p:cNvPicPr>
            <a:picLocks noGrp="1" noChangeAspect="1"/>
          </p:cNvPicPr>
          <p:nvPr>
            <p:ph sz="quarter" idx="4"/>
          </p:nvPr>
        </p:nvPicPr>
        <p:blipFill>
          <a:blip r:embed="rId3">
            <a:extLst>
              <a:ext uri="{28A0092B-C50C-407E-A947-70E740481C1C}">
                <a14:useLocalDpi xmlns:a14="http://schemas.microsoft.com/office/drawing/2010/main" val="0"/>
              </a:ext>
            </a:extLst>
          </a:blip>
          <a:srcRect t="-15062" b="-15062"/>
          <a:stretch>
            <a:fillRect/>
          </a:stretch>
        </p:blipFill>
        <p:spPr/>
      </p:pic>
    </p:spTree>
    <p:extLst>
      <p:ext uri="{BB962C8B-B14F-4D97-AF65-F5344CB8AC3E}">
        <p14:creationId xmlns:p14="http://schemas.microsoft.com/office/powerpoint/2010/main" val="21324719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7346">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734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Title 1"/>
          <p:cNvSpPr>
            <a:spLocks noGrp="1"/>
          </p:cNvSpPr>
          <p:nvPr>
            <p:ph type="title"/>
          </p:nvPr>
        </p:nvSpPr>
        <p:spPr/>
        <p:txBody>
          <a:bodyPr/>
          <a:lstStyle/>
          <a:p>
            <a:pPr algn="l" eaLnBrk="1" hangingPunct="1"/>
            <a:r>
              <a:rPr lang="en-US" sz="3200" b="1">
                <a:solidFill>
                  <a:srgbClr val="008000"/>
                </a:solidFill>
                <a:latin typeface="Calibri" charset="0"/>
              </a:rPr>
              <a:t>F</a:t>
            </a:r>
            <a:r>
              <a:rPr lang="en-US" sz="3200" b="1">
                <a:latin typeface="Calibri" charset="0"/>
              </a:rPr>
              <a:t>ocal </a:t>
            </a:r>
            <a:r>
              <a:rPr lang="en-US" sz="3200" b="1">
                <a:solidFill>
                  <a:srgbClr val="008000"/>
                </a:solidFill>
                <a:latin typeface="Calibri" charset="0"/>
              </a:rPr>
              <a:t>S</a:t>
            </a:r>
            <a:r>
              <a:rPr lang="en-US" sz="3200" b="1">
                <a:latin typeface="Calibri" charset="0"/>
              </a:rPr>
              <a:t>egmental </a:t>
            </a:r>
            <a:r>
              <a:rPr lang="en-US" sz="3200" b="1">
                <a:solidFill>
                  <a:srgbClr val="008000"/>
                </a:solidFill>
                <a:latin typeface="Calibri" charset="0"/>
              </a:rPr>
              <a:t>G</a:t>
            </a:r>
            <a:r>
              <a:rPr lang="en-US" sz="3200" b="1">
                <a:latin typeface="Calibri" charset="0"/>
              </a:rPr>
              <a:t>lomerulo</a:t>
            </a:r>
            <a:r>
              <a:rPr lang="en-US" sz="3200" b="1">
                <a:solidFill>
                  <a:srgbClr val="008000"/>
                </a:solidFill>
                <a:latin typeface="Calibri" charset="0"/>
              </a:rPr>
              <a:t>S</a:t>
            </a:r>
            <a:r>
              <a:rPr lang="en-US" sz="3200" b="1">
                <a:latin typeface="Calibri" charset="0"/>
              </a:rPr>
              <a:t>clerosis (</a:t>
            </a:r>
            <a:r>
              <a:rPr lang="en-US" sz="3200" b="1">
                <a:solidFill>
                  <a:srgbClr val="008000"/>
                </a:solidFill>
                <a:latin typeface="Calibri" charset="0"/>
              </a:rPr>
              <a:t>FSGS</a:t>
            </a:r>
            <a:r>
              <a:rPr lang="en-US" sz="3200" b="1">
                <a:latin typeface="Calibri" charset="0"/>
              </a:rPr>
              <a:t>)</a:t>
            </a:r>
            <a:endParaRPr lang="en-US" sz="3200">
              <a:latin typeface="Calibri" charset="0"/>
            </a:endParaRPr>
          </a:p>
        </p:txBody>
      </p:sp>
      <p:sp>
        <p:nvSpPr>
          <p:cNvPr id="57346" name="Text Placeholder 2"/>
          <p:cNvSpPr>
            <a:spLocks noGrp="1"/>
          </p:cNvSpPr>
          <p:nvPr>
            <p:ph type="body" idx="1"/>
          </p:nvPr>
        </p:nvSpPr>
        <p:spPr/>
        <p:txBody>
          <a:bodyPr/>
          <a:lstStyle/>
          <a:p>
            <a:pPr eaLnBrk="1" hangingPunct="1"/>
            <a:r>
              <a:rPr lang="en-US" dirty="0">
                <a:latin typeface="Calibri" charset="0"/>
              </a:rPr>
              <a:t>Normal</a:t>
            </a:r>
          </a:p>
        </p:txBody>
      </p:sp>
      <p:pic>
        <p:nvPicPr>
          <p:cNvPr id="57347" name="Content Placeholder 6" descr="Normal_glomerulus_EM_edt.jpeg"/>
          <p:cNvPicPr>
            <a:picLocks noGrp="1" noChangeAspect="1"/>
          </p:cNvPicPr>
          <p:nvPr>
            <p:ph sz="half" idx="2"/>
          </p:nvPr>
        </p:nvPicPr>
        <p:blipFill>
          <a:blip r:embed="rId2">
            <a:extLst>
              <a:ext uri="{28A0092B-C50C-407E-A947-70E740481C1C}">
                <a14:useLocalDpi xmlns:a14="http://schemas.microsoft.com/office/drawing/2010/main" val="0"/>
              </a:ext>
            </a:extLst>
          </a:blip>
          <a:srcRect t="-19305" b="-19305"/>
          <a:stretch>
            <a:fillRect/>
          </a:stretch>
        </p:blipFill>
        <p:spPr/>
      </p:pic>
      <p:sp>
        <p:nvSpPr>
          <p:cNvPr id="57348" name="Text Placeholder 4"/>
          <p:cNvSpPr>
            <a:spLocks noGrp="1"/>
          </p:cNvSpPr>
          <p:nvPr>
            <p:ph type="body" sz="quarter" idx="3"/>
          </p:nvPr>
        </p:nvSpPr>
        <p:spPr>
          <a:xfrm>
            <a:off x="4725684" y="1676400"/>
            <a:ext cx="3931920" cy="907668"/>
          </a:xfrm>
        </p:spPr>
        <p:txBody>
          <a:bodyPr>
            <a:normAutofit fontScale="92500" lnSpcReduction="10000"/>
          </a:bodyPr>
          <a:lstStyle/>
          <a:p>
            <a:pPr eaLnBrk="1" hangingPunct="1"/>
            <a:r>
              <a:rPr lang="en-US" dirty="0" smtClean="0">
                <a:latin typeface="Calibri" charset="0"/>
              </a:rPr>
              <a:t>FSGS, like minimal change disease, diffuse foot process effacement but with segmental sclerosis</a:t>
            </a:r>
            <a:endParaRPr lang="en-US" dirty="0">
              <a:latin typeface="Calibri" charset="0"/>
            </a:endParaRPr>
          </a:p>
        </p:txBody>
      </p:sp>
      <p:pic>
        <p:nvPicPr>
          <p:cNvPr id="57349" name="Content Placeholder 7" descr="FGS_EM.jpeg"/>
          <p:cNvPicPr>
            <a:picLocks noGrp="1" noChangeAspect="1"/>
          </p:cNvPicPr>
          <p:nvPr>
            <p:ph sz="quarter" idx="4"/>
          </p:nvPr>
        </p:nvPicPr>
        <p:blipFill>
          <a:blip r:embed="rId3">
            <a:extLst>
              <a:ext uri="{28A0092B-C50C-407E-A947-70E740481C1C}">
                <a14:useLocalDpi xmlns:a14="http://schemas.microsoft.com/office/drawing/2010/main" val="0"/>
              </a:ext>
            </a:extLst>
          </a:blip>
          <a:srcRect t="-26038" b="-26038"/>
          <a:stretch>
            <a:fillRect/>
          </a:stretch>
        </p:blipFill>
        <p:spPr>
          <a:xfrm>
            <a:off x="4645025" y="1941513"/>
            <a:ext cx="4041775" cy="4351337"/>
          </a:xfrm>
        </p:spPr>
      </p:pic>
    </p:spTree>
    <p:extLst>
      <p:ext uri="{BB962C8B-B14F-4D97-AF65-F5344CB8AC3E}">
        <p14:creationId xmlns:p14="http://schemas.microsoft.com/office/powerpoint/2010/main" val="754797152"/>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Title 6"/>
          <p:cNvSpPr>
            <a:spLocks noGrp="1"/>
          </p:cNvSpPr>
          <p:nvPr>
            <p:ph type="title"/>
          </p:nvPr>
        </p:nvSpPr>
        <p:spPr/>
        <p:txBody>
          <a:bodyPr/>
          <a:lstStyle/>
          <a:p>
            <a:pPr algn="l" eaLnBrk="1" hangingPunct="1"/>
            <a:r>
              <a:rPr lang="en-US" sz="3200" b="1">
                <a:solidFill>
                  <a:srgbClr val="008000"/>
                </a:solidFill>
                <a:latin typeface="Calibri" charset="0"/>
              </a:rPr>
              <a:t>F</a:t>
            </a:r>
            <a:r>
              <a:rPr lang="en-US" sz="3200" b="1">
                <a:latin typeface="Calibri" charset="0"/>
              </a:rPr>
              <a:t>ocal </a:t>
            </a:r>
            <a:r>
              <a:rPr lang="en-US" sz="3200" b="1">
                <a:solidFill>
                  <a:srgbClr val="008000"/>
                </a:solidFill>
                <a:latin typeface="Calibri" charset="0"/>
              </a:rPr>
              <a:t>S</a:t>
            </a:r>
            <a:r>
              <a:rPr lang="en-US" sz="3200" b="1">
                <a:latin typeface="Calibri" charset="0"/>
              </a:rPr>
              <a:t>egmental </a:t>
            </a:r>
            <a:r>
              <a:rPr lang="en-US" sz="3200" b="1">
                <a:solidFill>
                  <a:srgbClr val="008000"/>
                </a:solidFill>
                <a:latin typeface="Calibri" charset="0"/>
              </a:rPr>
              <a:t>G</a:t>
            </a:r>
            <a:r>
              <a:rPr lang="en-US" sz="3200" b="1">
                <a:latin typeface="Calibri" charset="0"/>
              </a:rPr>
              <a:t>lomerulo</a:t>
            </a:r>
            <a:r>
              <a:rPr lang="en-US" sz="3200" b="1">
                <a:solidFill>
                  <a:srgbClr val="008000"/>
                </a:solidFill>
                <a:latin typeface="Calibri" charset="0"/>
              </a:rPr>
              <a:t>S</a:t>
            </a:r>
            <a:r>
              <a:rPr lang="en-US" sz="3200" b="1">
                <a:latin typeface="Calibri" charset="0"/>
              </a:rPr>
              <a:t>clerosis (</a:t>
            </a:r>
            <a:r>
              <a:rPr lang="en-US" sz="3200" b="1">
                <a:solidFill>
                  <a:srgbClr val="008000"/>
                </a:solidFill>
                <a:latin typeface="Calibri" charset="0"/>
              </a:rPr>
              <a:t>FSGS</a:t>
            </a:r>
            <a:r>
              <a:rPr lang="en-US" sz="3200" b="1">
                <a:latin typeface="Calibri" charset="0"/>
              </a:rPr>
              <a:t>)</a:t>
            </a:r>
            <a:endParaRPr lang="en-US" sz="3200">
              <a:latin typeface="Calibri" charset="0"/>
            </a:endParaRPr>
          </a:p>
        </p:txBody>
      </p:sp>
      <p:sp>
        <p:nvSpPr>
          <p:cNvPr id="8" name="Content Placeholder 7"/>
          <p:cNvSpPr>
            <a:spLocks noGrp="1"/>
          </p:cNvSpPr>
          <p:nvPr>
            <p:ph idx="1"/>
          </p:nvPr>
        </p:nvSpPr>
        <p:spPr/>
        <p:txBody>
          <a:bodyPr/>
          <a:lstStyle/>
          <a:p>
            <a:pPr marL="0" indent="0" eaLnBrk="1" hangingPunct="1">
              <a:buFont typeface="Arial" charset="0"/>
              <a:buNone/>
              <a:defRPr/>
            </a:pPr>
            <a:endParaRPr lang="en-US" dirty="0" smtClean="0"/>
          </a:p>
          <a:p>
            <a:pPr marL="0" indent="0" eaLnBrk="1" hangingPunct="1">
              <a:buFont typeface="Arial" charset="0"/>
              <a:buNone/>
              <a:defRPr/>
            </a:pPr>
            <a:r>
              <a:rPr lang="en-US" dirty="0" smtClean="0"/>
              <a:t>Can be:</a:t>
            </a:r>
            <a:endParaRPr lang="en-US" dirty="0"/>
          </a:p>
          <a:p>
            <a:pPr marL="0" indent="0" eaLnBrk="1" hangingPunct="1">
              <a:buFont typeface="Arial" charset="0"/>
              <a:buNone/>
              <a:defRPr/>
            </a:pPr>
            <a:r>
              <a:rPr lang="en-US" b="1" i="1" dirty="0" smtClean="0"/>
              <a:t>Primary FSGS: </a:t>
            </a:r>
            <a:endParaRPr lang="en-US" dirty="0"/>
          </a:p>
          <a:p>
            <a:pPr eaLnBrk="1" hangingPunct="1">
              <a:buSzPct val="50000"/>
              <a:buFont typeface="Wingdings" charset="2"/>
              <a:buChar char="Ø"/>
              <a:defRPr/>
            </a:pPr>
            <a:r>
              <a:rPr lang="en-US" dirty="0" smtClean="0"/>
              <a:t>Has sudden onset of heavy proteinuria and other manifestations of </a:t>
            </a:r>
            <a:r>
              <a:rPr lang="en-US" dirty="0" err="1" smtClean="0"/>
              <a:t>nephrotic</a:t>
            </a:r>
            <a:r>
              <a:rPr lang="en-US" dirty="0" smtClean="0"/>
              <a:t> syndrome</a:t>
            </a:r>
          </a:p>
          <a:p>
            <a:pPr eaLnBrk="1" hangingPunct="1">
              <a:buSzPct val="50000"/>
              <a:buFont typeface="Wingdings" charset="2"/>
              <a:buChar char="Ø"/>
              <a:defRPr/>
            </a:pPr>
            <a:r>
              <a:rPr lang="en-US" dirty="0" smtClean="0"/>
              <a:t>Usually treated with corticosteroids and other immunosuppressing medications.</a:t>
            </a:r>
            <a:endParaRPr lang="en-US" dirty="0"/>
          </a:p>
        </p:txBody>
      </p:sp>
    </p:spTree>
    <p:extLst>
      <p:ext uri="{BB962C8B-B14F-4D97-AF65-F5344CB8AC3E}">
        <p14:creationId xmlns:p14="http://schemas.microsoft.com/office/powerpoint/2010/main" val="3405468285"/>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le 5"/>
          <p:cNvSpPr>
            <a:spLocks noGrp="1"/>
          </p:cNvSpPr>
          <p:nvPr>
            <p:ph type="title"/>
          </p:nvPr>
        </p:nvSpPr>
        <p:spPr>
          <a:xfrm>
            <a:off x="311150" y="347472"/>
            <a:ext cx="8229600" cy="1143000"/>
          </a:xfrm>
        </p:spPr>
        <p:txBody>
          <a:bodyPr>
            <a:normAutofit/>
          </a:bodyPr>
          <a:lstStyle/>
          <a:p>
            <a:r>
              <a:rPr lang="en-US" sz="2800" b="1" dirty="0">
                <a:latin typeface="Trebuchet MS" charset="0"/>
              </a:rPr>
              <a:t>The Nephron</a:t>
            </a:r>
          </a:p>
        </p:txBody>
      </p:sp>
      <p:sp>
        <p:nvSpPr>
          <p:cNvPr id="17410" name="Date Placeholder 3"/>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200">
                <a:solidFill>
                  <a:schemeClr val="accent2"/>
                </a:solidFill>
              </a:rPr>
              <a:t> </a:t>
            </a:r>
          </a:p>
        </p:txBody>
      </p:sp>
      <p:sp>
        <p:nvSpPr>
          <p:cNvPr id="17411"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9F92C30A-8577-9A4E-85CB-4E8245C0B423}" type="slidenum">
              <a:rPr lang="en-US">
                <a:solidFill>
                  <a:srgbClr val="FFFFFF"/>
                </a:solidFill>
              </a:rPr>
              <a:pPr eaLnBrk="1" hangingPunct="1"/>
              <a:t>4</a:t>
            </a:fld>
            <a:endParaRPr lang="en-US">
              <a:solidFill>
                <a:srgbClr val="FFFFFF"/>
              </a:solidFill>
            </a:endParaRPr>
          </a:p>
        </p:txBody>
      </p:sp>
      <p:sp>
        <p:nvSpPr>
          <p:cNvPr id="17412" name="Content Placeholder 10"/>
          <p:cNvSpPr>
            <a:spLocks noGrp="1"/>
          </p:cNvSpPr>
          <p:nvPr>
            <p:ph sz="half" idx="2"/>
          </p:nvPr>
        </p:nvSpPr>
        <p:spPr>
          <a:xfrm>
            <a:off x="4648200" y="2249488"/>
            <a:ext cx="4038600" cy="4525962"/>
          </a:xfrm>
        </p:spPr>
        <p:txBody>
          <a:bodyPr/>
          <a:lstStyle/>
          <a:p>
            <a:endParaRPr lang="en-US">
              <a:latin typeface="Georgia" charset="0"/>
            </a:endParaRPr>
          </a:p>
        </p:txBody>
      </p:sp>
      <p:graphicFrame>
        <p:nvGraphicFramePr>
          <p:cNvPr id="17413" name="Object 35"/>
          <p:cNvGraphicFramePr>
            <a:graphicFrameLocks noChangeAspect="1"/>
          </p:cNvGraphicFramePr>
          <p:nvPr/>
        </p:nvGraphicFramePr>
        <p:xfrm>
          <a:off x="4564063" y="314325"/>
          <a:ext cx="4076700" cy="6516688"/>
        </p:xfrm>
        <a:graphic>
          <a:graphicData uri="http://schemas.openxmlformats.org/presentationml/2006/ole">
            <mc:AlternateContent xmlns:mc="http://schemas.openxmlformats.org/markup-compatibility/2006">
              <mc:Choice xmlns:v="urn:schemas-microsoft-com:vml" Requires="v">
                <p:oleObj spid="_x0000_s3101" name="CorelPhotoPaint.Image.9" r:id="rId3" imgW="5184658" imgH="8641097" progId="">
                  <p:embed/>
                </p:oleObj>
              </mc:Choice>
              <mc:Fallback>
                <p:oleObj name="CorelPhotoPaint.Image.9" r:id="rId3" imgW="5184658" imgH="8641097"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64063" y="314325"/>
                        <a:ext cx="4076700" cy="6516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17" name="AutoShape 6"/>
          <p:cNvSpPr>
            <a:spLocks noChangeAspect="1" noChangeArrowheads="1"/>
          </p:cNvSpPr>
          <p:nvPr/>
        </p:nvSpPr>
        <p:spPr bwMode="auto">
          <a:xfrm rot="552505">
            <a:off x="6494463" y="769938"/>
            <a:ext cx="231775" cy="166687"/>
          </a:xfrm>
          <a:prstGeom prst="rightArrow">
            <a:avLst>
              <a:gd name="adj1" fmla="val 50000"/>
              <a:gd name="adj2" fmla="val 34762"/>
            </a:avLst>
          </a:prstGeom>
          <a:solidFill>
            <a:srgbClr val="FF0000"/>
          </a:solidFill>
          <a:ln w="9525">
            <a:solidFill>
              <a:schemeClr val="tx1"/>
            </a:solidFill>
            <a:miter lim="800000"/>
            <a:headEnd/>
            <a:tailEnd/>
          </a:ln>
          <a:effectLst/>
        </p:spPr>
        <p:txBody>
          <a:bodyPr wrap="none" anchor="ctr"/>
          <a:lstStyle/>
          <a:p>
            <a:pPr algn="ctr">
              <a:defRPr/>
            </a:pPr>
            <a:endParaRPr lang="en-US" sz="2400">
              <a:effectLst>
                <a:outerShdw blurRad="38100" dist="38100" dir="2700000" algn="tl">
                  <a:srgbClr val="FFFFFF"/>
                </a:outerShdw>
              </a:effectLst>
              <a:latin typeface="Times New Roman" pitchFamily="18" charset="0"/>
            </a:endParaRPr>
          </a:p>
        </p:txBody>
      </p:sp>
      <p:sp>
        <p:nvSpPr>
          <p:cNvPr id="17415" name="AutoShape 7"/>
          <p:cNvSpPr>
            <a:spLocks noChangeArrowheads="1"/>
          </p:cNvSpPr>
          <p:nvPr/>
        </p:nvSpPr>
        <p:spPr bwMode="auto">
          <a:xfrm rot="-1233363">
            <a:off x="5926138" y="577850"/>
            <a:ext cx="236537" cy="169863"/>
          </a:xfrm>
          <a:prstGeom prst="leftArrow">
            <a:avLst>
              <a:gd name="adj1" fmla="val 50000"/>
              <a:gd name="adj2" fmla="val 34813"/>
            </a:avLst>
          </a:prstGeom>
          <a:solidFill>
            <a:srgbClr val="FF0000"/>
          </a:solidFill>
          <a:ln w="9525">
            <a:solidFill>
              <a:schemeClr val="tx1"/>
            </a:solidFill>
            <a:miter lim="800000"/>
            <a:headEnd/>
            <a:tailEnd/>
          </a:ln>
        </p:spPr>
        <p:txBody>
          <a:bodyPr wrap="none" anchor="ctr"/>
          <a:lstStyle/>
          <a:p>
            <a:endParaRPr lang="en-US"/>
          </a:p>
        </p:txBody>
      </p:sp>
      <p:sp>
        <p:nvSpPr>
          <p:cNvPr id="17416" name="AutoShape 8"/>
          <p:cNvSpPr>
            <a:spLocks noChangeArrowheads="1"/>
          </p:cNvSpPr>
          <p:nvPr/>
        </p:nvSpPr>
        <p:spPr bwMode="auto">
          <a:xfrm rot="6287043">
            <a:off x="6580187" y="1120776"/>
            <a:ext cx="227013" cy="176212"/>
          </a:xfrm>
          <a:prstGeom prst="leftArrow">
            <a:avLst>
              <a:gd name="adj1" fmla="val 50000"/>
              <a:gd name="adj2" fmla="val 32207"/>
            </a:avLst>
          </a:prstGeom>
          <a:solidFill>
            <a:srgbClr val="FF0000"/>
          </a:solidFill>
          <a:ln w="9525">
            <a:solidFill>
              <a:schemeClr val="tx1"/>
            </a:solidFill>
            <a:miter lim="800000"/>
            <a:headEnd/>
            <a:tailEnd/>
          </a:ln>
        </p:spPr>
        <p:txBody>
          <a:bodyPr wrap="none" anchor="ctr"/>
          <a:lstStyle/>
          <a:p>
            <a:endParaRPr lang="en-US"/>
          </a:p>
        </p:txBody>
      </p:sp>
      <p:sp>
        <p:nvSpPr>
          <p:cNvPr id="17417" name="AutoShape 9"/>
          <p:cNvSpPr>
            <a:spLocks noChangeArrowheads="1"/>
          </p:cNvSpPr>
          <p:nvPr/>
        </p:nvSpPr>
        <p:spPr bwMode="auto">
          <a:xfrm rot="6685870">
            <a:off x="6359525" y="2797175"/>
            <a:ext cx="227013" cy="176213"/>
          </a:xfrm>
          <a:prstGeom prst="leftArrow">
            <a:avLst>
              <a:gd name="adj1" fmla="val 50000"/>
              <a:gd name="adj2" fmla="val 32207"/>
            </a:avLst>
          </a:prstGeom>
          <a:solidFill>
            <a:srgbClr val="FF0000"/>
          </a:solidFill>
          <a:ln w="9525">
            <a:solidFill>
              <a:schemeClr val="tx1"/>
            </a:solidFill>
            <a:miter lim="800000"/>
            <a:headEnd/>
            <a:tailEnd/>
          </a:ln>
        </p:spPr>
        <p:txBody>
          <a:bodyPr wrap="none" anchor="ctr"/>
          <a:lstStyle/>
          <a:p>
            <a:endParaRPr lang="en-US"/>
          </a:p>
        </p:txBody>
      </p:sp>
      <p:sp>
        <p:nvSpPr>
          <p:cNvPr id="17418" name="AutoShape 10"/>
          <p:cNvSpPr>
            <a:spLocks noChangeArrowheads="1"/>
          </p:cNvSpPr>
          <p:nvPr/>
        </p:nvSpPr>
        <p:spPr bwMode="auto">
          <a:xfrm rot="-5400000">
            <a:off x="6987381" y="5958682"/>
            <a:ext cx="225425" cy="176212"/>
          </a:xfrm>
          <a:prstGeom prst="leftArrow">
            <a:avLst>
              <a:gd name="adj1" fmla="val 50000"/>
              <a:gd name="adj2" fmla="val 31982"/>
            </a:avLst>
          </a:prstGeom>
          <a:solidFill>
            <a:srgbClr val="FF0000"/>
          </a:solidFill>
          <a:ln w="9525">
            <a:solidFill>
              <a:schemeClr val="tx1"/>
            </a:solidFill>
            <a:miter lim="800000"/>
            <a:headEnd/>
            <a:tailEnd/>
          </a:ln>
        </p:spPr>
        <p:txBody>
          <a:bodyPr wrap="none" anchor="ctr"/>
          <a:lstStyle/>
          <a:p>
            <a:endParaRPr lang="en-US"/>
          </a:p>
        </p:txBody>
      </p:sp>
      <p:sp>
        <p:nvSpPr>
          <p:cNvPr id="17419" name="AutoShape 11"/>
          <p:cNvSpPr>
            <a:spLocks noChangeArrowheads="1"/>
          </p:cNvSpPr>
          <p:nvPr/>
        </p:nvSpPr>
        <p:spPr bwMode="auto">
          <a:xfrm rot="-5400000">
            <a:off x="5838031" y="2909095"/>
            <a:ext cx="225425" cy="176212"/>
          </a:xfrm>
          <a:prstGeom prst="leftArrow">
            <a:avLst>
              <a:gd name="adj1" fmla="val 50000"/>
              <a:gd name="adj2" fmla="val 31982"/>
            </a:avLst>
          </a:prstGeom>
          <a:solidFill>
            <a:srgbClr val="FF0000"/>
          </a:solidFill>
          <a:ln w="9525">
            <a:solidFill>
              <a:schemeClr val="tx1"/>
            </a:solidFill>
            <a:miter lim="800000"/>
            <a:headEnd/>
            <a:tailEnd/>
          </a:ln>
        </p:spPr>
        <p:txBody>
          <a:bodyPr wrap="none" anchor="ctr"/>
          <a:lstStyle/>
          <a:p>
            <a:endParaRPr lang="en-US"/>
          </a:p>
        </p:txBody>
      </p:sp>
      <p:sp>
        <p:nvSpPr>
          <p:cNvPr id="17420" name="AutoShape 12"/>
          <p:cNvSpPr>
            <a:spLocks noChangeArrowheads="1"/>
          </p:cNvSpPr>
          <p:nvPr/>
        </p:nvSpPr>
        <p:spPr bwMode="auto">
          <a:xfrm rot="3815865">
            <a:off x="5516562" y="1638301"/>
            <a:ext cx="227013" cy="176212"/>
          </a:xfrm>
          <a:prstGeom prst="leftArrow">
            <a:avLst>
              <a:gd name="adj1" fmla="val 50000"/>
              <a:gd name="adj2" fmla="val 32207"/>
            </a:avLst>
          </a:prstGeom>
          <a:solidFill>
            <a:srgbClr val="FF0000"/>
          </a:solidFill>
          <a:ln w="9525">
            <a:solidFill>
              <a:schemeClr val="tx1"/>
            </a:solidFill>
            <a:miter lim="800000"/>
            <a:headEnd/>
            <a:tailEnd/>
          </a:ln>
        </p:spPr>
        <p:txBody>
          <a:bodyPr wrap="none" anchor="ctr"/>
          <a:lstStyle/>
          <a:p>
            <a:endParaRPr lang="en-US"/>
          </a:p>
        </p:txBody>
      </p:sp>
      <p:sp>
        <p:nvSpPr>
          <p:cNvPr id="17421" name="AutoShape 13"/>
          <p:cNvSpPr>
            <a:spLocks noChangeArrowheads="1"/>
          </p:cNvSpPr>
          <p:nvPr/>
        </p:nvSpPr>
        <p:spPr bwMode="auto">
          <a:xfrm rot="-5400000">
            <a:off x="7069931" y="2370932"/>
            <a:ext cx="225425" cy="176212"/>
          </a:xfrm>
          <a:prstGeom prst="leftArrow">
            <a:avLst>
              <a:gd name="adj1" fmla="val 50000"/>
              <a:gd name="adj2" fmla="val 31982"/>
            </a:avLst>
          </a:prstGeom>
          <a:solidFill>
            <a:srgbClr val="FF0000"/>
          </a:solidFill>
          <a:ln w="9525">
            <a:solidFill>
              <a:schemeClr val="tx1"/>
            </a:solidFill>
            <a:miter lim="800000"/>
            <a:headEnd/>
            <a:tailEnd/>
          </a:ln>
        </p:spPr>
        <p:txBody>
          <a:bodyPr wrap="none" anchor="ctr"/>
          <a:lstStyle/>
          <a:p>
            <a:endParaRPr lang="en-US"/>
          </a:p>
        </p:txBody>
      </p:sp>
      <p:sp>
        <p:nvSpPr>
          <p:cNvPr id="17422" name="AutoShape 14"/>
          <p:cNvSpPr>
            <a:spLocks noChangeArrowheads="1"/>
          </p:cNvSpPr>
          <p:nvPr/>
        </p:nvSpPr>
        <p:spPr bwMode="auto">
          <a:xfrm rot="-5400000">
            <a:off x="7009606" y="4233070"/>
            <a:ext cx="225425" cy="176212"/>
          </a:xfrm>
          <a:prstGeom prst="leftArrow">
            <a:avLst>
              <a:gd name="adj1" fmla="val 50000"/>
              <a:gd name="adj2" fmla="val 31982"/>
            </a:avLst>
          </a:prstGeom>
          <a:solidFill>
            <a:srgbClr val="FF0000"/>
          </a:solidFill>
          <a:ln w="9525">
            <a:solidFill>
              <a:schemeClr val="tx1"/>
            </a:solidFill>
            <a:miter lim="800000"/>
            <a:headEnd/>
            <a:tailEnd/>
          </a:ln>
        </p:spPr>
        <p:txBody>
          <a:bodyPr wrap="none" anchor="ctr"/>
          <a:lstStyle/>
          <a:p>
            <a:endParaRPr lang="en-US"/>
          </a:p>
        </p:txBody>
      </p:sp>
      <p:sp>
        <p:nvSpPr>
          <p:cNvPr id="17423" name="AutoShape 15"/>
          <p:cNvSpPr>
            <a:spLocks noChangeArrowheads="1"/>
          </p:cNvSpPr>
          <p:nvPr/>
        </p:nvSpPr>
        <p:spPr bwMode="auto">
          <a:xfrm rot="-5400000">
            <a:off x="5767388" y="5135563"/>
            <a:ext cx="227012" cy="176212"/>
          </a:xfrm>
          <a:prstGeom prst="leftArrow">
            <a:avLst>
              <a:gd name="adj1" fmla="val 50000"/>
              <a:gd name="adj2" fmla="val 32207"/>
            </a:avLst>
          </a:prstGeom>
          <a:solidFill>
            <a:srgbClr val="FF0000"/>
          </a:solidFill>
          <a:ln w="9525">
            <a:solidFill>
              <a:schemeClr val="tx1"/>
            </a:solidFill>
            <a:miter lim="800000"/>
            <a:headEnd/>
            <a:tailEnd/>
          </a:ln>
        </p:spPr>
        <p:txBody>
          <a:bodyPr wrap="none" anchor="ctr"/>
          <a:lstStyle/>
          <a:p>
            <a:endParaRPr lang="en-US"/>
          </a:p>
        </p:txBody>
      </p:sp>
      <p:sp>
        <p:nvSpPr>
          <p:cNvPr id="17424" name="AutoShape 16"/>
          <p:cNvSpPr>
            <a:spLocks noChangeArrowheads="1"/>
          </p:cNvSpPr>
          <p:nvPr/>
        </p:nvSpPr>
        <p:spPr bwMode="auto">
          <a:xfrm rot="5400000">
            <a:off x="6206331" y="4598195"/>
            <a:ext cx="225425" cy="176212"/>
          </a:xfrm>
          <a:prstGeom prst="leftArrow">
            <a:avLst>
              <a:gd name="adj1" fmla="val 50000"/>
              <a:gd name="adj2" fmla="val 31982"/>
            </a:avLst>
          </a:prstGeom>
          <a:solidFill>
            <a:srgbClr val="FF0000"/>
          </a:solidFill>
          <a:ln w="9525">
            <a:solidFill>
              <a:schemeClr val="tx1"/>
            </a:solidFill>
            <a:miter lim="800000"/>
            <a:headEnd/>
            <a:tailEnd/>
          </a:ln>
        </p:spPr>
        <p:txBody>
          <a:bodyPr wrap="none" anchor="ctr"/>
          <a:lstStyle/>
          <a:p>
            <a:endParaRPr lang="en-US"/>
          </a:p>
        </p:txBody>
      </p:sp>
      <p:sp>
        <p:nvSpPr>
          <p:cNvPr id="17425" name="AutoShape 17"/>
          <p:cNvSpPr>
            <a:spLocks noChangeArrowheads="1"/>
          </p:cNvSpPr>
          <p:nvPr/>
        </p:nvSpPr>
        <p:spPr bwMode="auto">
          <a:xfrm rot="-7163773">
            <a:off x="5105400" y="1525588"/>
            <a:ext cx="223838" cy="176212"/>
          </a:xfrm>
          <a:prstGeom prst="leftArrow">
            <a:avLst>
              <a:gd name="adj1" fmla="val 50000"/>
              <a:gd name="adj2" fmla="val 31757"/>
            </a:avLst>
          </a:prstGeom>
          <a:solidFill>
            <a:srgbClr val="FF0000"/>
          </a:solidFill>
          <a:ln w="9525">
            <a:solidFill>
              <a:schemeClr val="tx1"/>
            </a:solidFill>
            <a:miter lim="800000"/>
            <a:headEnd/>
            <a:tailEnd/>
          </a:ln>
        </p:spPr>
        <p:txBody>
          <a:bodyPr wrap="none" anchor="ctr"/>
          <a:lstStyle/>
          <a:p>
            <a:endParaRPr lang="en-US"/>
          </a:p>
        </p:txBody>
      </p:sp>
      <p:pic>
        <p:nvPicPr>
          <p:cNvPr id="17426" name="Group 21"/>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563" y="2341563"/>
            <a:ext cx="4760912" cy="4260850"/>
          </a:xfrm>
          <a:prstGeom prst="rect">
            <a:avLst/>
          </a:prstGeom>
          <a:noFill/>
          <a:extLst>
            <a:ext uri="{909E8E84-426E-40dd-AFC4-6F175D3DCCD1}">
              <a14:hiddenFill xmlns:a14="http://schemas.microsoft.com/office/drawing/2010/main">
                <a:solidFill>
                  <a:srgbClr val="FFFFFF"/>
                </a:solidFill>
              </a14:hiddenFill>
            </a:ext>
          </a:extLst>
        </p:spPr>
      </p:pic>
      <p:sp>
        <p:nvSpPr>
          <p:cNvPr id="17427" name="Rectangle 26"/>
          <p:cNvSpPr>
            <a:spLocks noChangeArrowheads="1"/>
          </p:cNvSpPr>
          <p:nvPr/>
        </p:nvSpPr>
        <p:spPr bwMode="auto">
          <a:xfrm>
            <a:off x="311150" y="4146550"/>
            <a:ext cx="792163" cy="12969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7428" name="Rectangle 29"/>
          <p:cNvSpPr>
            <a:spLocks noChangeArrowheads="1"/>
          </p:cNvSpPr>
          <p:nvPr/>
        </p:nvSpPr>
        <p:spPr bwMode="auto">
          <a:xfrm>
            <a:off x="3797300" y="3311525"/>
            <a:ext cx="835025" cy="19446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7429" name="Rectangle 30"/>
          <p:cNvSpPr>
            <a:spLocks noChangeArrowheads="1"/>
          </p:cNvSpPr>
          <p:nvPr/>
        </p:nvSpPr>
        <p:spPr bwMode="auto">
          <a:xfrm>
            <a:off x="1319213" y="6162675"/>
            <a:ext cx="2736850" cy="2159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7430" name="Rectangle 28"/>
          <p:cNvSpPr>
            <a:spLocks noChangeArrowheads="1"/>
          </p:cNvSpPr>
          <p:nvPr/>
        </p:nvSpPr>
        <p:spPr bwMode="auto">
          <a:xfrm>
            <a:off x="3048000" y="2706688"/>
            <a:ext cx="1584325" cy="7207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7431" name="Rectangle 27"/>
          <p:cNvSpPr>
            <a:spLocks noChangeArrowheads="1"/>
          </p:cNvSpPr>
          <p:nvPr/>
        </p:nvSpPr>
        <p:spPr bwMode="auto">
          <a:xfrm>
            <a:off x="2687638" y="2490788"/>
            <a:ext cx="1878012" cy="7207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r>
              <a:rPr lang="en-US" sz="2400" b="1">
                <a:latin typeface="Comic Sans MS" charset="0"/>
              </a:rPr>
              <a:t>Proximal</a:t>
            </a:r>
          </a:p>
          <a:p>
            <a:pPr algn="ctr"/>
            <a:r>
              <a:rPr lang="en-US" sz="2400" b="1">
                <a:latin typeface="Comic Sans MS" charset="0"/>
              </a:rPr>
              <a:t>tubule</a:t>
            </a:r>
          </a:p>
        </p:txBody>
      </p:sp>
      <p:sp>
        <p:nvSpPr>
          <p:cNvPr id="17432" name="Rectangle 32"/>
          <p:cNvSpPr>
            <a:spLocks noChangeArrowheads="1"/>
          </p:cNvSpPr>
          <p:nvPr/>
        </p:nvSpPr>
        <p:spPr bwMode="auto">
          <a:xfrm>
            <a:off x="527050" y="2706688"/>
            <a:ext cx="1225550" cy="5762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7433" name="AutoShape 33"/>
          <p:cNvSpPr>
            <a:spLocks/>
          </p:cNvSpPr>
          <p:nvPr/>
        </p:nvSpPr>
        <p:spPr bwMode="auto">
          <a:xfrm>
            <a:off x="3911600" y="3427413"/>
            <a:ext cx="144463" cy="2016125"/>
          </a:xfrm>
          <a:prstGeom prst="rightBrace">
            <a:avLst>
              <a:gd name="adj1" fmla="val 116300"/>
              <a:gd name="adj2" fmla="val 50000"/>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9" name="Text Box 34"/>
          <p:cNvSpPr txBox="1">
            <a:spLocks noChangeArrowheads="1"/>
          </p:cNvSpPr>
          <p:nvPr/>
        </p:nvSpPr>
        <p:spPr bwMode="auto">
          <a:xfrm>
            <a:off x="4127500" y="2922588"/>
            <a:ext cx="385763" cy="2838450"/>
          </a:xfrm>
          <a:prstGeom prst="rect">
            <a:avLst/>
          </a:prstGeom>
          <a:noFill/>
          <a:ln w="9525">
            <a:noFill/>
            <a:miter lim="800000"/>
            <a:headEnd/>
            <a:tailEnd/>
          </a:ln>
          <a:effectLst/>
        </p:spPr>
        <p:txBody>
          <a:bodyPr wrap="none">
            <a:spAutoFit/>
          </a:bodyPr>
          <a:lstStyle>
            <a:lvl1pPr eaLnBrk="0" hangingPunct="0">
              <a:defRPr>
                <a:solidFill>
                  <a:schemeClr val="tx1"/>
                </a:solidFill>
                <a:latin typeface="Calibri" charset="0"/>
                <a:ea typeface="ＭＳ Ｐゴシック" charset="0"/>
                <a:cs typeface="ＭＳ Ｐゴシック" charset="0"/>
              </a:defRPr>
            </a:lvl1pPr>
            <a:lvl2pPr marL="742950" indent="-285750" eaLnBrk="0" hangingPunct="0">
              <a:defRPr>
                <a:solidFill>
                  <a:schemeClr val="tx1"/>
                </a:solidFill>
                <a:latin typeface="Calibri" charset="0"/>
                <a:ea typeface="ＭＳ Ｐゴシック" charset="0"/>
              </a:defRPr>
            </a:lvl2pPr>
            <a:lvl3pPr marL="1143000" indent="-228600" eaLnBrk="0" hangingPunct="0">
              <a:defRPr>
                <a:solidFill>
                  <a:schemeClr val="tx1"/>
                </a:solidFill>
                <a:latin typeface="Calibri" charset="0"/>
                <a:ea typeface="ＭＳ Ｐゴシック" charset="0"/>
              </a:defRPr>
            </a:lvl3pPr>
            <a:lvl4pPr marL="1600200" indent="-228600" eaLnBrk="0" hangingPunct="0">
              <a:defRPr>
                <a:solidFill>
                  <a:schemeClr val="tx1"/>
                </a:solidFill>
                <a:latin typeface="Calibri" charset="0"/>
                <a:ea typeface="ＭＳ Ｐゴシック" charset="0"/>
              </a:defRPr>
            </a:lvl4pPr>
            <a:lvl5pPr marL="2057400" indent="-228600" eaLnBrk="0" hangingPunct="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eaLnBrk="1" hangingPunct="1">
              <a:defRPr/>
            </a:pPr>
            <a:r>
              <a:rPr lang="en-US" b="1" smtClean="0">
                <a:solidFill>
                  <a:srgbClr val="660066"/>
                </a:solidFill>
                <a:effectLst>
                  <a:outerShdw blurRad="38100" dist="38100" dir="2700000" algn="tl">
                    <a:srgbClr val="DDDDDD"/>
                  </a:outerShdw>
                </a:effectLst>
                <a:latin typeface="Comic Sans MS" charset="0"/>
              </a:rPr>
              <a:t>G</a:t>
            </a:r>
          </a:p>
          <a:p>
            <a:pPr eaLnBrk="1" hangingPunct="1">
              <a:defRPr/>
            </a:pPr>
            <a:r>
              <a:rPr lang="en-US" b="1" smtClean="0">
                <a:solidFill>
                  <a:srgbClr val="660066"/>
                </a:solidFill>
                <a:effectLst>
                  <a:outerShdw blurRad="38100" dist="38100" dir="2700000" algn="tl">
                    <a:srgbClr val="DDDDDD"/>
                  </a:outerShdw>
                </a:effectLst>
                <a:latin typeface="Comic Sans MS" charset="0"/>
              </a:rPr>
              <a:t>L</a:t>
            </a:r>
          </a:p>
          <a:p>
            <a:pPr eaLnBrk="1" hangingPunct="1">
              <a:defRPr/>
            </a:pPr>
            <a:r>
              <a:rPr lang="en-US" b="1" smtClean="0">
                <a:solidFill>
                  <a:srgbClr val="660066"/>
                </a:solidFill>
                <a:effectLst>
                  <a:outerShdw blurRad="38100" dist="38100" dir="2700000" algn="tl">
                    <a:srgbClr val="DDDDDD"/>
                  </a:outerShdw>
                </a:effectLst>
                <a:latin typeface="Comic Sans MS" charset="0"/>
              </a:rPr>
              <a:t>O</a:t>
            </a:r>
          </a:p>
          <a:p>
            <a:pPr eaLnBrk="1" hangingPunct="1">
              <a:defRPr/>
            </a:pPr>
            <a:r>
              <a:rPr lang="en-US" b="1" smtClean="0">
                <a:solidFill>
                  <a:srgbClr val="660066"/>
                </a:solidFill>
                <a:effectLst>
                  <a:outerShdw blurRad="38100" dist="38100" dir="2700000" algn="tl">
                    <a:srgbClr val="DDDDDD"/>
                  </a:outerShdw>
                </a:effectLst>
                <a:latin typeface="Comic Sans MS" charset="0"/>
              </a:rPr>
              <a:t>M</a:t>
            </a:r>
          </a:p>
          <a:p>
            <a:pPr eaLnBrk="1" hangingPunct="1">
              <a:defRPr/>
            </a:pPr>
            <a:r>
              <a:rPr lang="en-US" b="1" smtClean="0">
                <a:solidFill>
                  <a:srgbClr val="660066"/>
                </a:solidFill>
                <a:effectLst>
                  <a:outerShdw blurRad="38100" dist="38100" dir="2700000" algn="tl">
                    <a:srgbClr val="DDDDDD"/>
                  </a:outerShdw>
                </a:effectLst>
                <a:latin typeface="Comic Sans MS" charset="0"/>
              </a:rPr>
              <a:t>E</a:t>
            </a:r>
          </a:p>
          <a:p>
            <a:pPr eaLnBrk="1" hangingPunct="1">
              <a:defRPr/>
            </a:pPr>
            <a:r>
              <a:rPr lang="en-US" b="1" smtClean="0">
                <a:solidFill>
                  <a:srgbClr val="660066"/>
                </a:solidFill>
                <a:effectLst>
                  <a:outerShdw blurRad="38100" dist="38100" dir="2700000" algn="tl">
                    <a:srgbClr val="DDDDDD"/>
                  </a:outerShdw>
                </a:effectLst>
                <a:latin typeface="Comic Sans MS" charset="0"/>
              </a:rPr>
              <a:t>R</a:t>
            </a:r>
          </a:p>
          <a:p>
            <a:pPr eaLnBrk="1" hangingPunct="1">
              <a:defRPr/>
            </a:pPr>
            <a:r>
              <a:rPr lang="en-US" b="1" smtClean="0">
                <a:solidFill>
                  <a:srgbClr val="660066"/>
                </a:solidFill>
                <a:effectLst>
                  <a:outerShdw blurRad="38100" dist="38100" dir="2700000" algn="tl">
                    <a:srgbClr val="DDDDDD"/>
                  </a:outerShdw>
                </a:effectLst>
                <a:latin typeface="Comic Sans MS" charset="0"/>
              </a:rPr>
              <a:t>U</a:t>
            </a:r>
          </a:p>
          <a:p>
            <a:pPr eaLnBrk="1" hangingPunct="1">
              <a:defRPr/>
            </a:pPr>
            <a:r>
              <a:rPr lang="en-US" b="1" smtClean="0">
                <a:solidFill>
                  <a:srgbClr val="660066"/>
                </a:solidFill>
                <a:effectLst>
                  <a:outerShdw blurRad="38100" dist="38100" dir="2700000" algn="tl">
                    <a:srgbClr val="DDDDDD"/>
                  </a:outerShdw>
                </a:effectLst>
                <a:latin typeface="Comic Sans MS" charset="0"/>
              </a:rPr>
              <a:t>L</a:t>
            </a:r>
          </a:p>
          <a:p>
            <a:pPr eaLnBrk="1" hangingPunct="1">
              <a:defRPr/>
            </a:pPr>
            <a:r>
              <a:rPr lang="en-US" b="1" smtClean="0">
                <a:solidFill>
                  <a:srgbClr val="660066"/>
                </a:solidFill>
                <a:effectLst>
                  <a:outerShdw blurRad="38100" dist="38100" dir="2700000" algn="tl">
                    <a:srgbClr val="DDDDDD"/>
                  </a:outerShdw>
                </a:effectLst>
                <a:latin typeface="Comic Sans MS" charset="0"/>
              </a:rPr>
              <a:t>U</a:t>
            </a:r>
          </a:p>
          <a:p>
            <a:pPr eaLnBrk="1" hangingPunct="1">
              <a:defRPr/>
            </a:pPr>
            <a:r>
              <a:rPr lang="en-US" b="1" smtClean="0">
                <a:solidFill>
                  <a:srgbClr val="660066"/>
                </a:solidFill>
                <a:effectLst>
                  <a:outerShdw blurRad="38100" dist="38100" dir="2700000" algn="tl">
                    <a:srgbClr val="DDDDDD"/>
                  </a:outerShdw>
                </a:effectLst>
                <a:latin typeface="Comic Sans MS" charset="0"/>
              </a:rPr>
              <a:t>S</a:t>
            </a:r>
          </a:p>
        </p:txBody>
      </p:sp>
      <p:sp>
        <p:nvSpPr>
          <p:cNvPr id="17435" name="Line 35"/>
          <p:cNvSpPr>
            <a:spLocks noChangeShapeType="1"/>
          </p:cNvSpPr>
          <p:nvPr/>
        </p:nvSpPr>
        <p:spPr bwMode="auto">
          <a:xfrm flipV="1">
            <a:off x="2255838" y="2922588"/>
            <a:ext cx="863600" cy="14287"/>
          </a:xfrm>
          <a:prstGeom prst="line">
            <a:avLst/>
          </a:prstGeom>
          <a:noFill/>
          <a:ln w="76200">
            <a:solidFill>
              <a:schemeClr val="tx1"/>
            </a:solidFill>
            <a:round/>
            <a:headEnd type="triangle" w="med" len="med"/>
            <a:tailEnd/>
          </a:ln>
          <a:extLst>
            <a:ext uri="{909E8E84-426E-40dd-AFC4-6F175D3DCCD1}">
              <a14:hiddenFill xmlns:a14="http://schemas.microsoft.com/office/drawing/2010/main">
                <a:noFill/>
              </a14:hiddenFill>
            </a:ext>
          </a:extLst>
        </p:spPr>
        <p:txBody>
          <a:bodyPr/>
          <a:lstStyle/>
          <a:p>
            <a:endParaRPr lang="en-US"/>
          </a:p>
        </p:txBody>
      </p:sp>
      <p:sp>
        <p:nvSpPr>
          <p:cNvPr id="41" name="Rectangle 40"/>
          <p:cNvSpPr>
            <a:spLocks noChangeArrowheads="1"/>
          </p:cNvSpPr>
          <p:nvPr/>
        </p:nvSpPr>
        <p:spPr bwMode="auto">
          <a:xfrm>
            <a:off x="5862638" y="1236663"/>
            <a:ext cx="1039812" cy="1014412"/>
          </a:xfrm>
          <a:prstGeom prst="rect">
            <a:avLst/>
          </a:prstGeom>
          <a:noFill/>
          <a:ln w="25400">
            <a:solidFill>
              <a:schemeClr val="tx1"/>
            </a:solidFill>
            <a:miter lim="800000"/>
            <a:headEnd/>
            <a:tailEnd/>
          </a:ln>
          <a:effectLst>
            <a:outerShdw blurRad="50800" dist="26940" dir="5400000" rotWithShape="0">
              <a:srgbClr val="000000">
                <a:alpha val="45000"/>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en-US">
              <a:solidFill>
                <a:schemeClr val="lt1"/>
              </a:solidFill>
              <a:latin typeface="+mn-lt"/>
              <a:ea typeface="+mn-ea"/>
              <a:cs typeface="+mn-cs"/>
            </a:endParaRPr>
          </a:p>
        </p:txBody>
      </p:sp>
      <p:sp>
        <p:nvSpPr>
          <p:cNvPr id="42" name="Rectangle 41"/>
          <p:cNvSpPr>
            <a:spLocks noChangeArrowheads="1"/>
          </p:cNvSpPr>
          <p:nvPr/>
        </p:nvSpPr>
        <p:spPr bwMode="auto">
          <a:xfrm>
            <a:off x="1016000" y="2482850"/>
            <a:ext cx="3454400" cy="3676650"/>
          </a:xfrm>
          <a:prstGeom prst="rect">
            <a:avLst/>
          </a:prstGeom>
          <a:noFill/>
          <a:ln w="25400">
            <a:solidFill>
              <a:schemeClr val="tx1"/>
            </a:solidFill>
            <a:miter lim="800000"/>
            <a:headEnd/>
            <a:tailEnd/>
          </a:ln>
          <a:effectLst>
            <a:outerShdw blurRad="50800" dist="26940" dir="5400000" rotWithShape="0">
              <a:srgbClr val="000000">
                <a:alpha val="45000"/>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en-US">
              <a:solidFill>
                <a:schemeClr val="lt1"/>
              </a:solidFill>
              <a:latin typeface="+mn-lt"/>
              <a:ea typeface="+mn-ea"/>
              <a:cs typeface="+mn-cs"/>
            </a:endParaRPr>
          </a:p>
        </p:txBody>
      </p:sp>
      <p:cxnSp>
        <p:nvCxnSpPr>
          <p:cNvPr id="43" name="Straight Connector 42"/>
          <p:cNvCxnSpPr>
            <a:cxnSpLocks noChangeShapeType="1"/>
          </p:cNvCxnSpPr>
          <p:nvPr/>
        </p:nvCxnSpPr>
        <p:spPr bwMode="auto">
          <a:xfrm flipH="1">
            <a:off x="4470400" y="1236663"/>
            <a:ext cx="1433513" cy="1254125"/>
          </a:xfrm>
          <a:prstGeom prst="line">
            <a:avLst/>
          </a:prstGeom>
          <a:noFill/>
          <a:ln w="25400">
            <a:solidFill>
              <a:schemeClr val="tx1"/>
            </a:solidFill>
            <a:round/>
            <a:headEnd/>
            <a:tailEnd/>
          </a:ln>
          <a:effectLst>
            <a:outerShdw blurRad="51500" dist="26940" dir="5400000" rotWithShape="0">
              <a:srgbClr val="000000">
                <a:alpha val="39999"/>
              </a:srgbClr>
            </a:outerShdw>
          </a:effectLst>
          <a:extLst>
            <a:ext uri="{909E8E84-426E-40dd-AFC4-6F175D3DCCD1}">
              <a14:hiddenFill xmlns:a14="http://schemas.microsoft.com/office/drawing/2010/main">
                <a:noFill/>
              </a14:hiddenFill>
            </a:ext>
          </a:extLst>
        </p:spPr>
      </p:cxnSp>
      <p:cxnSp>
        <p:nvCxnSpPr>
          <p:cNvPr id="44" name="Straight Connector 43"/>
          <p:cNvCxnSpPr>
            <a:cxnSpLocks noChangeShapeType="1"/>
            <a:stCxn id="41" idx="2"/>
          </p:cNvCxnSpPr>
          <p:nvPr/>
        </p:nvCxnSpPr>
        <p:spPr bwMode="auto">
          <a:xfrm flipH="1">
            <a:off x="4470400" y="2251075"/>
            <a:ext cx="1912938" cy="3908425"/>
          </a:xfrm>
          <a:prstGeom prst="line">
            <a:avLst/>
          </a:prstGeom>
          <a:noFill/>
          <a:ln w="25400">
            <a:solidFill>
              <a:schemeClr val="tx1"/>
            </a:solidFill>
            <a:round/>
            <a:headEnd/>
            <a:tailEnd/>
          </a:ln>
          <a:effectLst>
            <a:outerShdw blurRad="51500" dist="26940" dir="5400000" rotWithShape="0">
              <a:srgbClr val="000000">
                <a:alpha val="39999"/>
              </a:srgbClr>
            </a:outerShdw>
          </a:effectLst>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2962766006"/>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Title 1"/>
          <p:cNvSpPr>
            <a:spLocks noGrp="1"/>
          </p:cNvSpPr>
          <p:nvPr>
            <p:ph type="title"/>
          </p:nvPr>
        </p:nvSpPr>
        <p:spPr/>
        <p:txBody>
          <a:bodyPr/>
          <a:lstStyle/>
          <a:p>
            <a:pPr algn="l" eaLnBrk="1" hangingPunct="1"/>
            <a:r>
              <a:rPr lang="en-US" sz="3200" b="1">
                <a:solidFill>
                  <a:srgbClr val="008000"/>
                </a:solidFill>
                <a:latin typeface="Calibri" charset="0"/>
              </a:rPr>
              <a:t>F</a:t>
            </a:r>
            <a:r>
              <a:rPr lang="en-US" sz="3200" b="1">
                <a:latin typeface="Calibri" charset="0"/>
              </a:rPr>
              <a:t>ocal </a:t>
            </a:r>
            <a:r>
              <a:rPr lang="en-US" sz="3200" b="1">
                <a:solidFill>
                  <a:srgbClr val="008000"/>
                </a:solidFill>
                <a:latin typeface="Calibri" charset="0"/>
              </a:rPr>
              <a:t>S</a:t>
            </a:r>
            <a:r>
              <a:rPr lang="en-US" sz="3200" b="1">
                <a:latin typeface="Calibri" charset="0"/>
              </a:rPr>
              <a:t>egmental </a:t>
            </a:r>
            <a:r>
              <a:rPr lang="en-US" sz="3200" b="1">
                <a:solidFill>
                  <a:srgbClr val="008000"/>
                </a:solidFill>
                <a:latin typeface="Calibri" charset="0"/>
              </a:rPr>
              <a:t>G</a:t>
            </a:r>
            <a:r>
              <a:rPr lang="en-US" sz="3200" b="1">
                <a:latin typeface="Calibri" charset="0"/>
              </a:rPr>
              <a:t>lomerulo</a:t>
            </a:r>
            <a:r>
              <a:rPr lang="en-US" sz="3200" b="1">
                <a:solidFill>
                  <a:srgbClr val="008000"/>
                </a:solidFill>
                <a:latin typeface="Calibri" charset="0"/>
              </a:rPr>
              <a:t>S</a:t>
            </a:r>
            <a:r>
              <a:rPr lang="en-US" sz="3200" b="1">
                <a:latin typeface="Calibri" charset="0"/>
              </a:rPr>
              <a:t>clerosis (</a:t>
            </a:r>
            <a:r>
              <a:rPr lang="en-US" sz="3200" b="1">
                <a:solidFill>
                  <a:srgbClr val="008000"/>
                </a:solidFill>
                <a:latin typeface="Calibri" charset="0"/>
              </a:rPr>
              <a:t>FSGS</a:t>
            </a:r>
            <a:r>
              <a:rPr lang="en-US" sz="3200" b="1">
                <a:latin typeface="Calibri" charset="0"/>
              </a:rPr>
              <a:t>)</a:t>
            </a:r>
            <a:endParaRPr lang="en-US" sz="3200">
              <a:latin typeface="Calibri" charset="0"/>
            </a:endParaRPr>
          </a:p>
        </p:txBody>
      </p:sp>
      <p:sp>
        <p:nvSpPr>
          <p:cNvPr id="59394" name="Content Placeholder 2"/>
          <p:cNvSpPr>
            <a:spLocks noGrp="1"/>
          </p:cNvSpPr>
          <p:nvPr>
            <p:ph idx="1"/>
          </p:nvPr>
        </p:nvSpPr>
        <p:spPr/>
        <p:txBody>
          <a:bodyPr/>
          <a:lstStyle/>
          <a:p>
            <a:pPr marL="0" indent="0" eaLnBrk="1" hangingPunct="1">
              <a:buFont typeface="Arial" charset="0"/>
              <a:buNone/>
            </a:pPr>
            <a:endParaRPr lang="en-US" dirty="0">
              <a:latin typeface="Calibri" charset="0"/>
            </a:endParaRPr>
          </a:p>
          <a:p>
            <a:pPr marL="0" indent="0" eaLnBrk="1" hangingPunct="1">
              <a:buFont typeface="Arial" charset="0"/>
              <a:buNone/>
            </a:pPr>
            <a:r>
              <a:rPr lang="en-US" dirty="0" smtClean="0">
                <a:latin typeface="Calibri" charset="0"/>
              </a:rPr>
              <a:t>Or can be</a:t>
            </a:r>
          </a:p>
          <a:p>
            <a:pPr marL="0" indent="0" eaLnBrk="1" hangingPunct="1">
              <a:buFont typeface="Arial" charset="0"/>
              <a:buNone/>
            </a:pPr>
            <a:r>
              <a:rPr lang="en-US" b="1" i="1" dirty="0" smtClean="0">
                <a:latin typeface="Calibri" charset="0"/>
              </a:rPr>
              <a:t>Secondary </a:t>
            </a:r>
            <a:r>
              <a:rPr lang="en-US" b="1" i="1" dirty="0">
                <a:latin typeface="Calibri" charset="0"/>
              </a:rPr>
              <a:t>FSGS:</a:t>
            </a:r>
          </a:p>
          <a:p>
            <a:pPr marL="0" indent="0" eaLnBrk="1" hangingPunct="1">
              <a:buFont typeface="Arial" charset="0"/>
              <a:buNone/>
            </a:pPr>
            <a:r>
              <a:rPr lang="en-US" dirty="0">
                <a:latin typeface="Calibri" charset="0"/>
              </a:rPr>
              <a:t>-Proteinuria is </a:t>
            </a:r>
            <a:r>
              <a:rPr lang="en-US" dirty="0" smtClean="0">
                <a:latin typeface="Calibri" charset="0"/>
              </a:rPr>
              <a:t>less </a:t>
            </a:r>
            <a:r>
              <a:rPr lang="en-US" dirty="0">
                <a:latin typeface="Calibri" charset="0"/>
              </a:rPr>
              <a:t>heavy than other causes of </a:t>
            </a:r>
            <a:r>
              <a:rPr lang="en-US" dirty="0" err="1">
                <a:latin typeface="Calibri" charset="0"/>
              </a:rPr>
              <a:t>nephrotic</a:t>
            </a:r>
            <a:r>
              <a:rPr lang="en-US" dirty="0">
                <a:latin typeface="Calibri" charset="0"/>
              </a:rPr>
              <a:t> syndrome.</a:t>
            </a:r>
          </a:p>
          <a:p>
            <a:pPr marL="0" indent="0" eaLnBrk="1" hangingPunct="1">
              <a:buFont typeface="Arial" charset="0"/>
              <a:buNone/>
            </a:pPr>
            <a:r>
              <a:rPr lang="en-US" dirty="0" smtClean="0">
                <a:latin typeface="Calibri" charset="0"/>
              </a:rPr>
              <a:t>-Serum Albumin </a:t>
            </a:r>
            <a:r>
              <a:rPr lang="en-US" dirty="0">
                <a:latin typeface="Calibri" charset="0"/>
              </a:rPr>
              <a:t>is not very </a:t>
            </a:r>
            <a:r>
              <a:rPr lang="en-US" dirty="0" smtClean="0">
                <a:latin typeface="Calibri" charset="0"/>
              </a:rPr>
              <a:t>low like the primary type</a:t>
            </a:r>
            <a:endParaRPr lang="en-US" dirty="0">
              <a:latin typeface="Calibri" charset="0"/>
            </a:endParaRPr>
          </a:p>
          <a:p>
            <a:pPr marL="0" indent="0" eaLnBrk="1" hangingPunct="1">
              <a:buFont typeface="Arial" charset="0"/>
              <a:buNone/>
            </a:pPr>
            <a:r>
              <a:rPr lang="en-US" dirty="0">
                <a:latin typeface="Calibri" charset="0"/>
              </a:rPr>
              <a:t>-</a:t>
            </a:r>
            <a:r>
              <a:rPr lang="en-US" b="1" dirty="0">
                <a:latin typeface="Calibri" charset="0"/>
              </a:rPr>
              <a:t>Renal impairment is commonly </a:t>
            </a:r>
            <a:r>
              <a:rPr lang="en-US" b="1" dirty="0" smtClean="0">
                <a:latin typeface="Calibri" charset="0"/>
              </a:rPr>
              <a:t>seen with the secondary FSGS and this is not a good prognostic sign </a:t>
            </a:r>
            <a:endParaRPr lang="en-US" dirty="0">
              <a:latin typeface="Calibri" charset="0"/>
            </a:endParaRPr>
          </a:p>
        </p:txBody>
      </p:sp>
    </p:spTree>
    <p:extLst>
      <p:ext uri="{BB962C8B-B14F-4D97-AF65-F5344CB8AC3E}">
        <p14:creationId xmlns:p14="http://schemas.microsoft.com/office/powerpoint/2010/main" val="783057184"/>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Title 1"/>
          <p:cNvSpPr>
            <a:spLocks noGrp="1"/>
          </p:cNvSpPr>
          <p:nvPr>
            <p:ph type="title"/>
          </p:nvPr>
        </p:nvSpPr>
        <p:spPr/>
        <p:txBody>
          <a:bodyPr/>
          <a:lstStyle/>
          <a:p>
            <a:pPr algn="l" eaLnBrk="1" hangingPunct="1"/>
            <a:r>
              <a:rPr lang="en-US" sz="3200" b="1">
                <a:solidFill>
                  <a:srgbClr val="008000"/>
                </a:solidFill>
                <a:latin typeface="Calibri" charset="0"/>
              </a:rPr>
              <a:t>F</a:t>
            </a:r>
            <a:r>
              <a:rPr lang="en-US" sz="3200" b="1">
                <a:latin typeface="Calibri" charset="0"/>
              </a:rPr>
              <a:t>ocal </a:t>
            </a:r>
            <a:r>
              <a:rPr lang="en-US" sz="3200" b="1">
                <a:solidFill>
                  <a:srgbClr val="008000"/>
                </a:solidFill>
                <a:latin typeface="Calibri" charset="0"/>
              </a:rPr>
              <a:t>S</a:t>
            </a:r>
            <a:r>
              <a:rPr lang="en-US" sz="3200" b="1">
                <a:latin typeface="Calibri" charset="0"/>
              </a:rPr>
              <a:t>egmental </a:t>
            </a:r>
            <a:r>
              <a:rPr lang="en-US" sz="3200" b="1">
                <a:solidFill>
                  <a:srgbClr val="008000"/>
                </a:solidFill>
                <a:latin typeface="Calibri" charset="0"/>
              </a:rPr>
              <a:t>G</a:t>
            </a:r>
            <a:r>
              <a:rPr lang="en-US" sz="3200" b="1">
                <a:latin typeface="Calibri" charset="0"/>
              </a:rPr>
              <a:t>lomerulo</a:t>
            </a:r>
            <a:r>
              <a:rPr lang="en-US" sz="3200" b="1">
                <a:solidFill>
                  <a:srgbClr val="008000"/>
                </a:solidFill>
                <a:latin typeface="Calibri" charset="0"/>
              </a:rPr>
              <a:t>S</a:t>
            </a:r>
            <a:r>
              <a:rPr lang="en-US" sz="3200" b="1">
                <a:latin typeface="Calibri" charset="0"/>
              </a:rPr>
              <a:t>clerosis (</a:t>
            </a:r>
            <a:r>
              <a:rPr lang="en-US" sz="3200" b="1">
                <a:solidFill>
                  <a:srgbClr val="008000"/>
                </a:solidFill>
                <a:latin typeface="Calibri" charset="0"/>
              </a:rPr>
              <a:t>FSGS</a:t>
            </a:r>
            <a:r>
              <a:rPr lang="en-US" sz="3200" b="1">
                <a:latin typeface="Calibri" charset="0"/>
              </a:rPr>
              <a:t>)</a:t>
            </a:r>
            <a:endParaRPr lang="en-US" sz="3200">
              <a:latin typeface="Calibri" charset="0"/>
            </a:endParaRPr>
          </a:p>
        </p:txBody>
      </p:sp>
      <p:sp>
        <p:nvSpPr>
          <p:cNvPr id="3" name="Content Placeholder 2"/>
          <p:cNvSpPr>
            <a:spLocks noGrp="1"/>
          </p:cNvSpPr>
          <p:nvPr>
            <p:ph idx="1"/>
          </p:nvPr>
        </p:nvSpPr>
        <p:spPr>
          <a:xfrm>
            <a:off x="457200" y="1600200"/>
            <a:ext cx="8229600" cy="5257800"/>
          </a:xfrm>
        </p:spPr>
        <p:txBody>
          <a:bodyPr/>
          <a:lstStyle/>
          <a:p>
            <a:pPr marL="0" indent="0" eaLnBrk="1" hangingPunct="1">
              <a:buFont typeface="Arial" charset="0"/>
              <a:buNone/>
              <a:defRPr/>
            </a:pPr>
            <a:r>
              <a:rPr lang="en-US" u="sng" dirty="0" smtClean="0"/>
              <a:t>Possible causes of Secondary FSGS:</a:t>
            </a:r>
          </a:p>
          <a:p>
            <a:pPr eaLnBrk="1" hangingPunct="1">
              <a:buFontTx/>
              <a:buChar char="-"/>
              <a:defRPr/>
            </a:pPr>
            <a:r>
              <a:rPr lang="en-US" dirty="0" smtClean="0"/>
              <a:t>Massive obesity</a:t>
            </a:r>
          </a:p>
          <a:p>
            <a:pPr eaLnBrk="1" hangingPunct="1">
              <a:buFontTx/>
              <a:buChar char="-"/>
              <a:defRPr/>
            </a:pPr>
            <a:r>
              <a:rPr lang="en-US" dirty="0" smtClean="0"/>
              <a:t>Nephron loss ( &gt; 75% of renal mass)</a:t>
            </a:r>
          </a:p>
          <a:p>
            <a:pPr eaLnBrk="1" hangingPunct="1">
              <a:buFontTx/>
              <a:buChar char="-"/>
              <a:defRPr/>
            </a:pPr>
            <a:r>
              <a:rPr lang="en-US" dirty="0" smtClean="0"/>
              <a:t>Reflux nephropathy</a:t>
            </a:r>
          </a:p>
          <a:p>
            <a:pPr eaLnBrk="1" hangingPunct="1">
              <a:buFontTx/>
              <a:buChar char="-"/>
              <a:defRPr/>
            </a:pPr>
            <a:r>
              <a:rPr lang="en-US" dirty="0" smtClean="0"/>
              <a:t>Renal agenesis</a:t>
            </a:r>
          </a:p>
          <a:p>
            <a:pPr eaLnBrk="1" hangingPunct="1">
              <a:buFontTx/>
              <a:buChar char="-"/>
              <a:defRPr/>
            </a:pPr>
            <a:r>
              <a:rPr lang="en-US" dirty="0"/>
              <a:t>Healing of prior </a:t>
            </a:r>
            <a:r>
              <a:rPr lang="en-US" dirty="0" smtClean="0"/>
              <a:t>GN (IgA, Lupus)</a:t>
            </a:r>
          </a:p>
          <a:p>
            <a:pPr eaLnBrk="1" hangingPunct="1">
              <a:buFontTx/>
              <a:buChar char="-"/>
              <a:defRPr/>
            </a:pPr>
            <a:r>
              <a:rPr lang="en-US" dirty="0" smtClean="0"/>
              <a:t>Anabolic </a:t>
            </a:r>
            <a:r>
              <a:rPr lang="en-US" dirty="0"/>
              <a:t>steroid </a:t>
            </a:r>
            <a:r>
              <a:rPr lang="en-US" dirty="0" smtClean="0"/>
              <a:t>abuse</a:t>
            </a:r>
          </a:p>
          <a:p>
            <a:pPr eaLnBrk="1" hangingPunct="1">
              <a:buFontTx/>
              <a:buChar char="-"/>
              <a:defRPr/>
            </a:pPr>
            <a:r>
              <a:rPr lang="en-US" dirty="0"/>
              <a:t>Severe preeclampsia</a:t>
            </a:r>
            <a:endParaRPr lang="en-US" dirty="0" smtClean="0"/>
          </a:p>
          <a:p>
            <a:pPr eaLnBrk="1" hangingPunct="1">
              <a:buFontTx/>
              <a:buChar char="-"/>
              <a:defRPr/>
            </a:pPr>
            <a:r>
              <a:rPr lang="en-US" dirty="0" smtClean="0"/>
              <a:t>Drugs: Interferon, </a:t>
            </a:r>
            <a:r>
              <a:rPr lang="en-US" dirty="0" err="1" smtClean="0"/>
              <a:t>Pamidronate</a:t>
            </a:r>
            <a:r>
              <a:rPr lang="en-US" dirty="0" smtClean="0"/>
              <a:t>, Heroin</a:t>
            </a:r>
          </a:p>
          <a:p>
            <a:pPr eaLnBrk="1" hangingPunct="1">
              <a:buFontTx/>
              <a:buChar char="-"/>
              <a:defRPr/>
            </a:pPr>
            <a:r>
              <a:rPr lang="en-US" dirty="0" smtClean="0"/>
              <a:t>Infections: HIV</a:t>
            </a:r>
          </a:p>
          <a:p>
            <a:pPr eaLnBrk="1" hangingPunct="1">
              <a:buFontTx/>
              <a:buChar char="-"/>
              <a:defRPr/>
            </a:pPr>
            <a:endParaRPr lang="en-US" dirty="0"/>
          </a:p>
        </p:txBody>
      </p:sp>
    </p:spTree>
    <p:extLst>
      <p:ext uri="{BB962C8B-B14F-4D97-AF65-F5344CB8AC3E}">
        <p14:creationId xmlns:p14="http://schemas.microsoft.com/office/powerpoint/2010/main" val="1371244753"/>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Title 1"/>
          <p:cNvSpPr>
            <a:spLocks noGrp="1"/>
          </p:cNvSpPr>
          <p:nvPr>
            <p:ph type="title"/>
          </p:nvPr>
        </p:nvSpPr>
        <p:spPr/>
        <p:txBody>
          <a:bodyPr/>
          <a:lstStyle/>
          <a:p>
            <a:pPr algn="l" eaLnBrk="1" hangingPunct="1"/>
            <a:r>
              <a:rPr lang="en-US" sz="3200" b="1">
                <a:solidFill>
                  <a:srgbClr val="008000"/>
                </a:solidFill>
                <a:latin typeface="Calibri" charset="0"/>
              </a:rPr>
              <a:t>F</a:t>
            </a:r>
            <a:r>
              <a:rPr lang="en-US" sz="3200" b="1">
                <a:latin typeface="Calibri" charset="0"/>
              </a:rPr>
              <a:t>ocal </a:t>
            </a:r>
            <a:r>
              <a:rPr lang="en-US" sz="3200" b="1">
                <a:solidFill>
                  <a:srgbClr val="008000"/>
                </a:solidFill>
                <a:latin typeface="Calibri" charset="0"/>
              </a:rPr>
              <a:t>S</a:t>
            </a:r>
            <a:r>
              <a:rPr lang="en-US" sz="3200" b="1">
                <a:latin typeface="Calibri" charset="0"/>
              </a:rPr>
              <a:t>egmental </a:t>
            </a:r>
            <a:r>
              <a:rPr lang="en-US" sz="3200" b="1">
                <a:solidFill>
                  <a:srgbClr val="008000"/>
                </a:solidFill>
                <a:latin typeface="Calibri" charset="0"/>
              </a:rPr>
              <a:t>G</a:t>
            </a:r>
            <a:r>
              <a:rPr lang="en-US" sz="3200" b="1">
                <a:latin typeface="Calibri" charset="0"/>
              </a:rPr>
              <a:t>lomerulo</a:t>
            </a:r>
            <a:r>
              <a:rPr lang="en-US" sz="3200" b="1">
                <a:solidFill>
                  <a:srgbClr val="008000"/>
                </a:solidFill>
                <a:latin typeface="Calibri" charset="0"/>
              </a:rPr>
              <a:t>S</a:t>
            </a:r>
            <a:r>
              <a:rPr lang="en-US" sz="3200" b="1">
                <a:latin typeface="Calibri" charset="0"/>
              </a:rPr>
              <a:t>clerosis (</a:t>
            </a:r>
            <a:r>
              <a:rPr lang="en-US" sz="3200" b="1">
                <a:solidFill>
                  <a:srgbClr val="008000"/>
                </a:solidFill>
                <a:latin typeface="Calibri" charset="0"/>
              </a:rPr>
              <a:t>FSGS</a:t>
            </a:r>
            <a:r>
              <a:rPr lang="en-US" sz="3200" b="1">
                <a:latin typeface="Calibri" charset="0"/>
              </a:rPr>
              <a:t>)</a:t>
            </a:r>
            <a:endParaRPr lang="en-US" sz="3200">
              <a:latin typeface="Calibri" charset="0"/>
            </a:endParaRPr>
          </a:p>
        </p:txBody>
      </p:sp>
      <p:sp>
        <p:nvSpPr>
          <p:cNvPr id="3" name="Content Placeholder 2"/>
          <p:cNvSpPr>
            <a:spLocks noGrp="1"/>
          </p:cNvSpPr>
          <p:nvPr>
            <p:ph idx="1"/>
          </p:nvPr>
        </p:nvSpPr>
        <p:spPr/>
        <p:txBody>
          <a:bodyPr/>
          <a:lstStyle/>
          <a:p>
            <a:pPr marL="0" indent="0" eaLnBrk="1" hangingPunct="1">
              <a:buFont typeface="Arial" charset="0"/>
              <a:buNone/>
              <a:defRPr/>
            </a:pPr>
            <a:endParaRPr lang="en-US" u="sng" dirty="0" smtClean="0"/>
          </a:p>
          <a:p>
            <a:pPr marL="0" indent="0" eaLnBrk="1" hangingPunct="1">
              <a:buFont typeface="Arial" charset="0"/>
              <a:buNone/>
              <a:defRPr/>
            </a:pPr>
            <a:r>
              <a:rPr lang="en-US" u="sng" dirty="0" smtClean="0"/>
              <a:t>Immunosuppressive </a:t>
            </a:r>
            <a:r>
              <a:rPr lang="en-US" u="sng" dirty="0"/>
              <a:t>therapy is indicated in most patients with </a:t>
            </a:r>
            <a:r>
              <a:rPr lang="en-US" b="1" u="sng" dirty="0"/>
              <a:t>primary </a:t>
            </a:r>
            <a:r>
              <a:rPr lang="en-US" b="1" u="sng" dirty="0" smtClean="0"/>
              <a:t>FSGS</a:t>
            </a:r>
          </a:p>
          <a:p>
            <a:pPr eaLnBrk="1" hangingPunct="1">
              <a:buFontTx/>
              <a:buChar char="-"/>
              <a:defRPr/>
            </a:pPr>
            <a:r>
              <a:rPr lang="en-US" dirty="0" smtClean="0"/>
              <a:t>First line: corticosteroids</a:t>
            </a:r>
          </a:p>
          <a:p>
            <a:pPr eaLnBrk="1" hangingPunct="1">
              <a:buFontTx/>
              <a:buChar char="-"/>
              <a:defRPr/>
            </a:pPr>
            <a:r>
              <a:rPr lang="en-US" dirty="0" smtClean="0"/>
              <a:t>Second line: cyclosporine</a:t>
            </a:r>
          </a:p>
          <a:p>
            <a:pPr marL="0" indent="0" eaLnBrk="1" hangingPunct="1">
              <a:buNone/>
              <a:defRPr/>
            </a:pPr>
            <a:endParaRPr lang="en-US" dirty="0" smtClean="0"/>
          </a:p>
          <a:p>
            <a:pPr marL="0" indent="0" eaLnBrk="1" hangingPunct="1">
              <a:buFont typeface="Arial" charset="0"/>
              <a:buNone/>
              <a:defRPr/>
            </a:pPr>
            <a:r>
              <a:rPr lang="en-US" b="1" dirty="0" smtClean="0"/>
              <a:t>Secondary FSGS:</a:t>
            </a:r>
            <a:r>
              <a:rPr lang="en-US" dirty="0" smtClean="0"/>
              <a:t> not typically treated with Immunosuppression, treat the primary cause and add supportive measures to protect the kidneys, e.g. keeping blood pressure well controlled</a:t>
            </a:r>
            <a:r>
              <a:rPr lang="en-US" dirty="0"/>
              <a:t>.</a:t>
            </a:r>
          </a:p>
        </p:txBody>
      </p:sp>
    </p:spTree>
    <p:extLst>
      <p:ext uri="{BB962C8B-B14F-4D97-AF65-F5344CB8AC3E}">
        <p14:creationId xmlns:p14="http://schemas.microsoft.com/office/powerpoint/2010/main" val="2714889054"/>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Title 1"/>
          <p:cNvSpPr>
            <a:spLocks noGrp="1"/>
          </p:cNvSpPr>
          <p:nvPr>
            <p:ph type="title"/>
          </p:nvPr>
        </p:nvSpPr>
        <p:spPr/>
        <p:txBody>
          <a:bodyPr/>
          <a:lstStyle/>
          <a:p>
            <a:pPr algn="l" eaLnBrk="1" hangingPunct="1"/>
            <a:r>
              <a:rPr lang="en-US" sz="3200" b="1">
                <a:solidFill>
                  <a:srgbClr val="008000"/>
                </a:solidFill>
                <a:latin typeface="Calibri" charset="0"/>
              </a:rPr>
              <a:t>M</a:t>
            </a:r>
            <a:r>
              <a:rPr lang="en-US" sz="3200" b="1">
                <a:latin typeface="Calibri" charset="0"/>
              </a:rPr>
              <a:t>embranous </a:t>
            </a:r>
            <a:r>
              <a:rPr lang="en-US" sz="3200" b="1">
                <a:solidFill>
                  <a:srgbClr val="008000"/>
                </a:solidFill>
                <a:latin typeface="Calibri" charset="0"/>
              </a:rPr>
              <a:t>N</a:t>
            </a:r>
            <a:r>
              <a:rPr lang="en-US" sz="3200" b="1">
                <a:latin typeface="Calibri" charset="0"/>
              </a:rPr>
              <a:t>ephropathy</a:t>
            </a:r>
            <a:r>
              <a:rPr lang="en-US" sz="3200">
                <a:latin typeface="Calibri" charset="0"/>
              </a:rPr>
              <a:t> (</a:t>
            </a:r>
            <a:r>
              <a:rPr lang="en-US" sz="3200">
                <a:solidFill>
                  <a:srgbClr val="008000"/>
                </a:solidFill>
                <a:latin typeface="Calibri" charset="0"/>
              </a:rPr>
              <a:t>MN</a:t>
            </a:r>
            <a:r>
              <a:rPr lang="en-US" sz="3200">
                <a:latin typeface="Calibri" charset="0"/>
              </a:rPr>
              <a:t>)</a:t>
            </a:r>
          </a:p>
        </p:txBody>
      </p:sp>
      <p:sp>
        <p:nvSpPr>
          <p:cNvPr id="62466" name="Content Placeholder 2"/>
          <p:cNvSpPr>
            <a:spLocks noGrp="1"/>
          </p:cNvSpPr>
          <p:nvPr>
            <p:ph idx="1"/>
          </p:nvPr>
        </p:nvSpPr>
        <p:spPr/>
        <p:txBody>
          <a:bodyPr/>
          <a:lstStyle/>
          <a:p>
            <a:pPr eaLnBrk="1" hangingPunct="1"/>
            <a:endParaRPr lang="en-US" dirty="0">
              <a:latin typeface="Calibri" charset="0"/>
            </a:endParaRPr>
          </a:p>
          <a:p>
            <a:pPr eaLnBrk="1" hangingPunct="1"/>
            <a:endParaRPr lang="en-US" dirty="0" smtClean="0">
              <a:latin typeface="Calibri" charset="0"/>
            </a:endParaRPr>
          </a:p>
          <a:p>
            <a:pPr eaLnBrk="1" hangingPunct="1"/>
            <a:r>
              <a:rPr lang="en-US" dirty="0" smtClean="0">
                <a:latin typeface="Calibri" charset="0"/>
              </a:rPr>
              <a:t>Most </a:t>
            </a:r>
            <a:r>
              <a:rPr lang="en-US" dirty="0">
                <a:latin typeface="Calibri" charset="0"/>
              </a:rPr>
              <a:t>common cause of </a:t>
            </a:r>
            <a:r>
              <a:rPr lang="en-US" dirty="0" err="1">
                <a:latin typeface="Calibri" charset="0"/>
              </a:rPr>
              <a:t>nephrotic</a:t>
            </a:r>
            <a:r>
              <a:rPr lang="en-US" dirty="0">
                <a:latin typeface="Calibri" charset="0"/>
              </a:rPr>
              <a:t> syndrome in adults (15% and 33%)</a:t>
            </a:r>
          </a:p>
          <a:p>
            <a:pPr eaLnBrk="1" hangingPunct="1"/>
            <a:r>
              <a:rPr lang="en-US" dirty="0">
                <a:latin typeface="Calibri" charset="0"/>
              </a:rPr>
              <a:t>Mostly secondary in children (hepatitis B </a:t>
            </a:r>
            <a:r>
              <a:rPr lang="en-US" dirty="0" err="1">
                <a:latin typeface="Calibri" charset="0"/>
              </a:rPr>
              <a:t>antigenemia</a:t>
            </a:r>
            <a:r>
              <a:rPr lang="en-US" dirty="0">
                <a:latin typeface="Calibri" charset="0"/>
              </a:rPr>
              <a:t>)</a:t>
            </a:r>
          </a:p>
          <a:p>
            <a:pPr eaLnBrk="1" hangingPunct="1"/>
            <a:r>
              <a:rPr lang="en-US" dirty="0">
                <a:latin typeface="Calibri" charset="0"/>
              </a:rPr>
              <a:t>Presentation: slowly developing </a:t>
            </a:r>
            <a:r>
              <a:rPr lang="en-US" dirty="0" err="1">
                <a:latin typeface="Calibri" charset="0"/>
              </a:rPr>
              <a:t>nephrotic</a:t>
            </a:r>
            <a:r>
              <a:rPr lang="en-US" dirty="0">
                <a:latin typeface="Calibri" charset="0"/>
              </a:rPr>
              <a:t> syndrome</a:t>
            </a:r>
          </a:p>
        </p:txBody>
      </p:sp>
    </p:spTree>
    <p:extLst>
      <p:ext uri="{BB962C8B-B14F-4D97-AF65-F5344CB8AC3E}">
        <p14:creationId xmlns:p14="http://schemas.microsoft.com/office/powerpoint/2010/main" val="1455687488"/>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Title 3"/>
          <p:cNvSpPr>
            <a:spLocks noGrp="1"/>
          </p:cNvSpPr>
          <p:nvPr>
            <p:ph type="title"/>
          </p:nvPr>
        </p:nvSpPr>
        <p:spPr/>
        <p:txBody>
          <a:bodyPr/>
          <a:lstStyle/>
          <a:p>
            <a:pPr algn="l" eaLnBrk="1" hangingPunct="1"/>
            <a:r>
              <a:rPr lang="en-US" sz="3200" b="1">
                <a:solidFill>
                  <a:srgbClr val="008000"/>
                </a:solidFill>
                <a:latin typeface="Calibri" charset="0"/>
              </a:rPr>
              <a:t>M</a:t>
            </a:r>
            <a:r>
              <a:rPr lang="en-US" sz="3200" b="1">
                <a:latin typeface="Calibri" charset="0"/>
              </a:rPr>
              <a:t>embranous </a:t>
            </a:r>
            <a:r>
              <a:rPr lang="en-US" sz="3200" b="1">
                <a:solidFill>
                  <a:srgbClr val="008000"/>
                </a:solidFill>
                <a:latin typeface="Calibri" charset="0"/>
              </a:rPr>
              <a:t>N</a:t>
            </a:r>
            <a:r>
              <a:rPr lang="en-US" sz="3200" b="1">
                <a:latin typeface="Calibri" charset="0"/>
              </a:rPr>
              <a:t>ephropathy</a:t>
            </a:r>
            <a:r>
              <a:rPr lang="en-US" sz="3200">
                <a:latin typeface="Calibri" charset="0"/>
              </a:rPr>
              <a:t> (</a:t>
            </a:r>
            <a:r>
              <a:rPr lang="en-US" sz="3200">
                <a:solidFill>
                  <a:srgbClr val="008000"/>
                </a:solidFill>
                <a:latin typeface="Calibri" charset="0"/>
              </a:rPr>
              <a:t>MN</a:t>
            </a:r>
            <a:r>
              <a:rPr lang="en-US" sz="3200">
                <a:latin typeface="Calibri" charset="0"/>
              </a:rPr>
              <a:t>)</a:t>
            </a:r>
          </a:p>
        </p:txBody>
      </p:sp>
      <p:sp>
        <p:nvSpPr>
          <p:cNvPr id="64514" name="Text Placeholder 4"/>
          <p:cNvSpPr>
            <a:spLocks noGrp="1"/>
          </p:cNvSpPr>
          <p:nvPr>
            <p:ph type="body" idx="1"/>
          </p:nvPr>
        </p:nvSpPr>
        <p:spPr/>
        <p:txBody>
          <a:bodyPr/>
          <a:lstStyle/>
          <a:p>
            <a:pPr eaLnBrk="1" hangingPunct="1"/>
            <a:r>
              <a:rPr lang="en-US">
                <a:latin typeface="Calibri" charset="0"/>
              </a:rPr>
              <a:t>Normal</a:t>
            </a:r>
          </a:p>
        </p:txBody>
      </p:sp>
      <p:pic>
        <p:nvPicPr>
          <p:cNvPr id="64515" name="Content Placeholder 8" descr="Normal_glomerulus_edt.jpeg"/>
          <p:cNvPicPr>
            <a:picLocks noGrp="1" noChangeAspect="1"/>
          </p:cNvPicPr>
          <p:nvPr>
            <p:ph sz="half" idx="2"/>
          </p:nvPr>
        </p:nvPicPr>
        <p:blipFill>
          <a:blip r:embed="rId2">
            <a:extLst>
              <a:ext uri="{28A0092B-C50C-407E-A947-70E740481C1C}">
                <a14:useLocalDpi xmlns:a14="http://schemas.microsoft.com/office/drawing/2010/main" val="0"/>
              </a:ext>
            </a:extLst>
          </a:blip>
          <a:srcRect t="-26540" b="-26540"/>
          <a:stretch>
            <a:fillRect/>
          </a:stretch>
        </p:blipFill>
        <p:spPr/>
      </p:pic>
      <p:sp>
        <p:nvSpPr>
          <p:cNvPr id="64516" name="Text Placeholder 6"/>
          <p:cNvSpPr>
            <a:spLocks noGrp="1"/>
          </p:cNvSpPr>
          <p:nvPr>
            <p:ph type="body" sz="quarter" idx="3"/>
          </p:nvPr>
        </p:nvSpPr>
        <p:spPr/>
        <p:txBody>
          <a:bodyPr/>
          <a:lstStyle/>
          <a:p>
            <a:pPr eaLnBrk="1" hangingPunct="1"/>
            <a:r>
              <a:rPr lang="en-US">
                <a:latin typeface="Calibri" charset="0"/>
              </a:rPr>
              <a:t>MN</a:t>
            </a:r>
          </a:p>
        </p:txBody>
      </p:sp>
      <p:pic>
        <p:nvPicPr>
          <p:cNvPr id="64517" name="Content Placeholder 9" descr="Membranous_Light.jpeg"/>
          <p:cNvPicPr>
            <a:picLocks noGrp="1" noChangeAspect="1"/>
          </p:cNvPicPr>
          <p:nvPr>
            <p:ph sz="quarter" idx="4"/>
          </p:nvPr>
        </p:nvPicPr>
        <p:blipFill>
          <a:blip r:embed="rId3">
            <a:extLst>
              <a:ext uri="{28A0092B-C50C-407E-A947-70E740481C1C}">
                <a14:useLocalDpi xmlns:a14="http://schemas.microsoft.com/office/drawing/2010/main" val="0"/>
              </a:ext>
            </a:extLst>
          </a:blip>
          <a:srcRect t="-26015" b="-26015"/>
          <a:stretch>
            <a:fillRect/>
          </a:stretch>
        </p:blipFill>
        <p:spPr/>
      </p:pic>
      <p:sp>
        <p:nvSpPr>
          <p:cNvPr id="64518" name="Rectangle 10"/>
          <p:cNvSpPr>
            <a:spLocks noChangeArrowheads="1"/>
          </p:cNvSpPr>
          <p:nvPr/>
        </p:nvSpPr>
        <p:spPr bwMode="auto">
          <a:xfrm>
            <a:off x="4598458" y="5664200"/>
            <a:ext cx="4088341"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1400" b="1" dirty="0"/>
              <a:t>Diffuse thickening of the glomerular </a:t>
            </a:r>
            <a:r>
              <a:rPr lang="en-US" sz="1400" b="1" dirty="0" smtClean="0"/>
              <a:t>capillary wall throughout </a:t>
            </a:r>
            <a:r>
              <a:rPr lang="en-US" sz="1400" b="1" dirty="0"/>
              <a:t>all glomeruli (</a:t>
            </a:r>
            <a:r>
              <a:rPr lang="en-US" sz="1400" b="1" dirty="0" err="1"/>
              <a:t>IgG</a:t>
            </a:r>
            <a:r>
              <a:rPr lang="en-US" sz="1400" b="1" dirty="0"/>
              <a:t> and </a:t>
            </a:r>
            <a:r>
              <a:rPr lang="en-US" sz="1400" b="1" dirty="0" smtClean="0"/>
              <a:t>C3 deposition)</a:t>
            </a:r>
            <a:endParaRPr lang="en-US" sz="1400" b="1" dirty="0"/>
          </a:p>
        </p:txBody>
      </p:sp>
    </p:spTree>
    <p:extLst>
      <p:ext uri="{BB962C8B-B14F-4D97-AF65-F5344CB8AC3E}">
        <p14:creationId xmlns:p14="http://schemas.microsoft.com/office/powerpoint/2010/main" val="56733479"/>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Title 1"/>
          <p:cNvSpPr>
            <a:spLocks noGrp="1"/>
          </p:cNvSpPr>
          <p:nvPr>
            <p:ph type="title"/>
          </p:nvPr>
        </p:nvSpPr>
        <p:spPr/>
        <p:txBody>
          <a:bodyPr/>
          <a:lstStyle/>
          <a:p>
            <a:pPr algn="l" eaLnBrk="1" hangingPunct="1"/>
            <a:r>
              <a:rPr lang="en-US" sz="3200" b="1">
                <a:solidFill>
                  <a:srgbClr val="008000"/>
                </a:solidFill>
                <a:latin typeface="Calibri" charset="0"/>
              </a:rPr>
              <a:t>M</a:t>
            </a:r>
            <a:r>
              <a:rPr lang="en-US" sz="3200" b="1">
                <a:latin typeface="Calibri" charset="0"/>
              </a:rPr>
              <a:t>embranous </a:t>
            </a:r>
            <a:r>
              <a:rPr lang="en-US" sz="3200" b="1">
                <a:solidFill>
                  <a:srgbClr val="008000"/>
                </a:solidFill>
                <a:latin typeface="Calibri" charset="0"/>
              </a:rPr>
              <a:t>N</a:t>
            </a:r>
            <a:r>
              <a:rPr lang="en-US" sz="3200" b="1">
                <a:latin typeface="Calibri" charset="0"/>
              </a:rPr>
              <a:t>ephropathy</a:t>
            </a:r>
            <a:r>
              <a:rPr lang="en-US" sz="3200">
                <a:latin typeface="Calibri" charset="0"/>
              </a:rPr>
              <a:t> (</a:t>
            </a:r>
            <a:r>
              <a:rPr lang="en-US" sz="3200">
                <a:solidFill>
                  <a:srgbClr val="008000"/>
                </a:solidFill>
                <a:latin typeface="Calibri" charset="0"/>
              </a:rPr>
              <a:t>MN</a:t>
            </a:r>
            <a:r>
              <a:rPr lang="en-US" sz="3200">
                <a:latin typeface="Calibri" charset="0"/>
              </a:rPr>
              <a:t>)</a:t>
            </a:r>
          </a:p>
        </p:txBody>
      </p:sp>
      <p:sp>
        <p:nvSpPr>
          <p:cNvPr id="65538" name="Text Placeholder 2"/>
          <p:cNvSpPr>
            <a:spLocks noGrp="1"/>
          </p:cNvSpPr>
          <p:nvPr>
            <p:ph type="body" idx="1"/>
          </p:nvPr>
        </p:nvSpPr>
        <p:spPr/>
        <p:txBody>
          <a:bodyPr/>
          <a:lstStyle/>
          <a:p>
            <a:pPr eaLnBrk="1" hangingPunct="1"/>
            <a:r>
              <a:rPr lang="en-US">
                <a:latin typeface="Calibri" charset="0"/>
              </a:rPr>
              <a:t>Normal</a:t>
            </a:r>
          </a:p>
        </p:txBody>
      </p:sp>
      <p:pic>
        <p:nvPicPr>
          <p:cNvPr id="65539" name="Content Placeholder 6" descr="Normal_glomerulus_EM_edt.jpeg"/>
          <p:cNvPicPr>
            <a:picLocks noGrp="1" noChangeAspect="1"/>
          </p:cNvPicPr>
          <p:nvPr>
            <p:ph sz="half" idx="2"/>
          </p:nvPr>
        </p:nvPicPr>
        <p:blipFill>
          <a:blip r:embed="rId2">
            <a:extLst>
              <a:ext uri="{28A0092B-C50C-407E-A947-70E740481C1C}">
                <a14:useLocalDpi xmlns:a14="http://schemas.microsoft.com/office/drawing/2010/main" val="0"/>
              </a:ext>
            </a:extLst>
          </a:blip>
          <a:srcRect t="-19305" b="-19305"/>
          <a:stretch>
            <a:fillRect/>
          </a:stretch>
        </p:blipFill>
        <p:spPr/>
      </p:pic>
      <p:sp>
        <p:nvSpPr>
          <p:cNvPr id="65540" name="Text Placeholder 4"/>
          <p:cNvSpPr>
            <a:spLocks noGrp="1"/>
          </p:cNvSpPr>
          <p:nvPr>
            <p:ph type="body" sz="quarter" idx="3"/>
          </p:nvPr>
        </p:nvSpPr>
        <p:spPr/>
        <p:txBody>
          <a:bodyPr/>
          <a:lstStyle/>
          <a:p>
            <a:pPr eaLnBrk="1" hangingPunct="1"/>
            <a:r>
              <a:rPr lang="en-US">
                <a:latin typeface="Calibri" charset="0"/>
              </a:rPr>
              <a:t>MN</a:t>
            </a:r>
          </a:p>
        </p:txBody>
      </p:sp>
      <p:pic>
        <p:nvPicPr>
          <p:cNvPr id="65541" name="Content Placeholder 7" descr="Membranous_EM.jpeg"/>
          <p:cNvPicPr>
            <a:picLocks noGrp="1" noChangeAspect="1"/>
          </p:cNvPicPr>
          <p:nvPr>
            <p:ph sz="quarter" idx="4"/>
          </p:nvPr>
        </p:nvPicPr>
        <p:blipFill>
          <a:blip r:embed="rId3">
            <a:extLst>
              <a:ext uri="{28A0092B-C50C-407E-A947-70E740481C1C}">
                <a14:useLocalDpi xmlns:a14="http://schemas.microsoft.com/office/drawing/2010/main" val="0"/>
              </a:ext>
            </a:extLst>
          </a:blip>
          <a:srcRect t="-25842" b="-25842"/>
          <a:stretch>
            <a:fillRect/>
          </a:stretch>
        </p:blipFill>
        <p:spPr>
          <a:xfrm>
            <a:off x="4645025" y="2043113"/>
            <a:ext cx="4041775" cy="4233862"/>
          </a:xfrm>
        </p:spPr>
      </p:pic>
    </p:spTree>
    <p:extLst>
      <p:ext uri="{BB962C8B-B14F-4D97-AF65-F5344CB8AC3E}">
        <p14:creationId xmlns:p14="http://schemas.microsoft.com/office/powerpoint/2010/main" val="1434565936"/>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Title 6"/>
          <p:cNvSpPr>
            <a:spLocks noGrp="1"/>
          </p:cNvSpPr>
          <p:nvPr>
            <p:ph type="title"/>
          </p:nvPr>
        </p:nvSpPr>
        <p:spPr/>
        <p:txBody>
          <a:bodyPr/>
          <a:lstStyle/>
          <a:p>
            <a:pPr algn="l" eaLnBrk="1" hangingPunct="1"/>
            <a:r>
              <a:rPr lang="en-US" sz="3200" b="1" dirty="0">
                <a:solidFill>
                  <a:srgbClr val="008000"/>
                </a:solidFill>
                <a:latin typeface="Calibri" charset="0"/>
              </a:rPr>
              <a:t>M</a:t>
            </a:r>
            <a:r>
              <a:rPr lang="en-US" sz="3200" b="1" dirty="0">
                <a:latin typeface="Calibri" charset="0"/>
              </a:rPr>
              <a:t>embranous </a:t>
            </a:r>
            <a:r>
              <a:rPr lang="en-US" sz="3200" b="1" dirty="0">
                <a:solidFill>
                  <a:srgbClr val="008000"/>
                </a:solidFill>
                <a:latin typeface="Calibri" charset="0"/>
              </a:rPr>
              <a:t>N</a:t>
            </a:r>
            <a:r>
              <a:rPr lang="en-US" sz="3200" b="1" dirty="0">
                <a:latin typeface="Calibri" charset="0"/>
              </a:rPr>
              <a:t>ephropathy</a:t>
            </a:r>
            <a:r>
              <a:rPr lang="en-US" sz="3200" dirty="0">
                <a:latin typeface="Calibri" charset="0"/>
              </a:rPr>
              <a:t> (</a:t>
            </a:r>
            <a:r>
              <a:rPr lang="en-US" sz="3200" dirty="0">
                <a:solidFill>
                  <a:srgbClr val="008000"/>
                </a:solidFill>
                <a:latin typeface="Calibri" charset="0"/>
              </a:rPr>
              <a:t>MN</a:t>
            </a:r>
            <a:r>
              <a:rPr lang="en-US" sz="3200" dirty="0">
                <a:latin typeface="Calibri" charset="0"/>
              </a:rPr>
              <a:t>)</a:t>
            </a:r>
          </a:p>
        </p:txBody>
      </p:sp>
      <p:sp>
        <p:nvSpPr>
          <p:cNvPr id="8" name="Content Placeholder 7"/>
          <p:cNvSpPr>
            <a:spLocks noGrp="1"/>
          </p:cNvSpPr>
          <p:nvPr>
            <p:ph idx="1"/>
          </p:nvPr>
        </p:nvSpPr>
        <p:spPr/>
        <p:txBody>
          <a:bodyPr/>
          <a:lstStyle/>
          <a:p>
            <a:pPr marL="0" indent="0" eaLnBrk="1" hangingPunct="1">
              <a:buFont typeface="Arial" charset="0"/>
              <a:buNone/>
              <a:defRPr/>
            </a:pPr>
            <a:endParaRPr lang="en-US" dirty="0" smtClean="0"/>
          </a:p>
          <a:p>
            <a:pPr marL="0" indent="0" eaLnBrk="1" hangingPunct="1">
              <a:buFont typeface="Arial" charset="0"/>
              <a:buNone/>
              <a:defRPr/>
            </a:pPr>
            <a:endParaRPr lang="en-US" dirty="0" smtClean="0"/>
          </a:p>
          <a:p>
            <a:pPr marL="0" indent="0" eaLnBrk="1" hangingPunct="1">
              <a:buFont typeface="Arial" charset="0"/>
              <a:buNone/>
              <a:defRPr/>
            </a:pPr>
            <a:r>
              <a:rPr lang="en-US" dirty="0" smtClean="0"/>
              <a:t>Etiology:</a:t>
            </a:r>
          </a:p>
          <a:p>
            <a:pPr>
              <a:buSzPct val="50000"/>
              <a:buFont typeface="Wingdings" charset="2"/>
              <a:buChar char="Ø"/>
              <a:defRPr/>
            </a:pPr>
            <a:r>
              <a:rPr lang="en-US" u="sng" dirty="0" smtClean="0"/>
              <a:t> Primary </a:t>
            </a:r>
            <a:r>
              <a:rPr lang="en-US" dirty="0" smtClean="0"/>
              <a:t> (Idiopathic)</a:t>
            </a:r>
          </a:p>
          <a:p>
            <a:pPr marL="0" indent="0" eaLnBrk="1" hangingPunct="1">
              <a:buSzPct val="50000"/>
              <a:buFont typeface="Arial" charset="0"/>
              <a:buNone/>
              <a:defRPr/>
            </a:pPr>
            <a:r>
              <a:rPr lang="en-US" dirty="0" smtClean="0"/>
              <a:t>   Approximately 75% of cases in adults.</a:t>
            </a:r>
          </a:p>
          <a:p>
            <a:pPr eaLnBrk="1" hangingPunct="1">
              <a:defRPr/>
            </a:pPr>
            <a:endParaRPr lang="en-US" dirty="0"/>
          </a:p>
        </p:txBody>
      </p:sp>
    </p:spTree>
    <p:extLst>
      <p:ext uri="{BB962C8B-B14F-4D97-AF65-F5344CB8AC3E}">
        <p14:creationId xmlns:p14="http://schemas.microsoft.com/office/powerpoint/2010/main" val="3882892086"/>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Title 1"/>
          <p:cNvSpPr>
            <a:spLocks noGrp="1"/>
          </p:cNvSpPr>
          <p:nvPr>
            <p:ph type="title"/>
          </p:nvPr>
        </p:nvSpPr>
        <p:spPr/>
        <p:txBody>
          <a:bodyPr/>
          <a:lstStyle/>
          <a:p>
            <a:pPr algn="l" eaLnBrk="1" hangingPunct="1"/>
            <a:r>
              <a:rPr lang="en-US" sz="3200" b="1">
                <a:solidFill>
                  <a:srgbClr val="008000"/>
                </a:solidFill>
                <a:latin typeface="Calibri" charset="0"/>
              </a:rPr>
              <a:t>M</a:t>
            </a:r>
            <a:r>
              <a:rPr lang="en-US" sz="3200" b="1">
                <a:latin typeface="Calibri" charset="0"/>
              </a:rPr>
              <a:t>embranous </a:t>
            </a:r>
            <a:r>
              <a:rPr lang="en-US" sz="3200" b="1">
                <a:solidFill>
                  <a:srgbClr val="008000"/>
                </a:solidFill>
                <a:latin typeface="Calibri" charset="0"/>
              </a:rPr>
              <a:t>N</a:t>
            </a:r>
            <a:r>
              <a:rPr lang="en-US" sz="3200" b="1">
                <a:latin typeface="Calibri" charset="0"/>
              </a:rPr>
              <a:t>ephropathy</a:t>
            </a:r>
            <a:r>
              <a:rPr lang="en-US" sz="3200">
                <a:latin typeface="Calibri" charset="0"/>
              </a:rPr>
              <a:t> (</a:t>
            </a:r>
            <a:r>
              <a:rPr lang="en-US" sz="3200">
                <a:solidFill>
                  <a:srgbClr val="008000"/>
                </a:solidFill>
                <a:latin typeface="Calibri" charset="0"/>
              </a:rPr>
              <a:t>MN</a:t>
            </a:r>
            <a:r>
              <a:rPr lang="en-US" sz="3200">
                <a:latin typeface="Calibri" charset="0"/>
              </a:rPr>
              <a:t>)</a:t>
            </a:r>
          </a:p>
        </p:txBody>
      </p:sp>
      <p:sp>
        <p:nvSpPr>
          <p:cNvPr id="3" name="Content Placeholder 2"/>
          <p:cNvSpPr>
            <a:spLocks noGrp="1"/>
          </p:cNvSpPr>
          <p:nvPr>
            <p:ph idx="1"/>
          </p:nvPr>
        </p:nvSpPr>
        <p:spPr/>
        <p:txBody>
          <a:bodyPr/>
          <a:lstStyle/>
          <a:p>
            <a:pPr marL="0" indent="0" eaLnBrk="1" hangingPunct="1">
              <a:buFont typeface="Arial" charset="0"/>
              <a:buNone/>
              <a:defRPr/>
            </a:pPr>
            <a:endParaRPr lang="en-US" u="sng" dirty="0" smtClean="0"/>
          </a:p>
          <a:p>
            <a:pPr marL="0" indent="0" eaLnBrk="1" hangingPunct="1">
              <a:buFont typeface="Arial" charset="0"/>
              <a:buNone/>
              <a:defRPr/>
            </a:pPr>
            <a:r>
              <a:rPr lang="en-US" u="sng" dirty="0" smtClean="0"/>
              <a:t>Secondary</a:t>
            </a:r>
            <a:r>
              <a:rPr lang="en-US" dirty="0" smtClean="0"/>
              <a:t>: causes of secondary MN:</a:t>
            </a:r>
          </a:p>
          <a:p>
            <a:pPr marL="0" indent="0" eaLnBrk="1" hangingPunct="1">
              <a:buFont typeface="Arial" charset="0"/>
              <a:buNone/>
              <a:defRPr/>
            </a:pPr>
            <a:endParaRPr lang="en-US" dirty="0" smtClean="0"/>
          </a:p>
          <a:p>
            <a:pPr eaLnBrk="1" hangingPunct="1">
              <a:buSzPct val="50000"/>
              <a:buFont typeface="Wingdings" charset="2"/>
              <a:buChar char="Ø"/>
              <a:defRPr/>
            </a:pPr>
            <a:r>
              <a:rPr lang="en-US" b="1" dirty="0"/>
              <a:t>Systemic lupus </a:t>
            </a:r>
            <a:r>
              <a:rPr lang="en-US" b="1" dirty="0" err="1" smtClean="0"/>
              <a:t>erythematosus</a:t>
            </a:r>
            <a:r>
              <a:rPr lang="en-US" b="1" dirty="0" smtClean="0"/>
              <a:t> (SLE)</a:t>
            </a:r>
          </a:p>
          <a:p>
            <a:pPr marL="0" indent="0" eaLnBrk="1" hangingPunct="1">
              <a:buSzPct val="50000"/>
              <a:buFont typeface="Arial" charset="0"/>
              <a:buNone/>
              <a:defRPr/>
            </a:pPr>
            <a:r>
              <a:rPr lang="en-US" dirty="0"/>
              <a:t> </a:t>
            </a:r>
            <a:r>
              <a:rPr lang="en-US" dirty="0" smtClean="0"/>
              <a:t>   Class V Lupus Nephritis (10-20%)</a:t>
            </a:r>
          </a:p>
          <a:p>
            <a:pPr eaLnBrk="1" hangingPunct="1">
              <a:buSzPct val="50000"/>
              <a:buFont typeface="Wingdings" charset="2"/>
              <a:buChar char="Ø"/>
              <a:defRPr/>
            </a:pPr>
            <a:r>
              <a:rPr lang="en-US" dirty="0" smtClean="0"/>
              <a:t>Drugs: </a:t>
            </a:r>
            <a:r>
              <a:rPr lang="en-US" dirty="0" err="1" smtClean="0"/>
              <a:t>penicillamine</a:t>
            </a:r>
            <a:r>
              <a:rPr lang="en-US" dirty="0" smtClean="0"/>
              <a:t>, gold, high dose Captopril, and NSAIDs, Anti-TNF</a:t>
            </a:r>
          </a:p>
          <a:p>
            <a:pPr eaLnBrk="1" hangingPunct="1">
              <a:buSzPct val="50000"/>
              <a:buFont typeface="Wingdings" charset="2"/>
              <a:buChar char="Ø"/>
              <a:defRPr/>
            </a:pPr>
            <a:r>
              <a:rPr lang="en-US" dirty="0" smtClean="0"/>
              <a:t>Infections: Hepatitis B, Hepatitis C, syphilis</a:t>
            </a:r>
          </a:p>
          <a:p>
            <a:pPr eaLnBrk="1" hangingPunct="1">
              <a:buSzPct val="50000"/>
              <a:buFont typeface="Wingdings" charset="2"/>
              <a:buChar char="Ø"/>
              <a:defRPr/>
            </a:pPr>
            <a:r>
              <a:rPr lang="en-US" b="1" dirty="0" smtClean="0"/>
              <a:t>Malignancy</a:t>
            </a:r>
            <a:r>
              <a:rPr lang="en-US" dirty="0" smtClean="0"/>
              <a:t>: </a:t>
            </a:r>
            <a:r>
              <a:rPr lang="en-US" b="1" dirty="0" smtClean="0"/>
              <a:t>solid tumors </a:t>
            </a:r>
            <a:r>
              <a:rPr lang="en-US" dirty="0"/>
              <a:t>prostate, lung, or </a:t>
            </a:r>
            <a:r>
              <a:rPr lang="en-US" dirty="0" smtClean="0"/>
              <a:t>GI </a:t>
            </a:r>
            <a:r>
              <a:rPr lang="en-US" dirty="0"/>
              <a:t>track</a:t>
            </a:r>
            <a:endParaRPr lang="en-US" dirty="0" smtClean="0"/>
          </a:p>
          <a:p>
            <a:pPr eaLnBrk="1" hangingPunct="1">
              <a:buSzPct val="50000"/>
              <a:buFont typeface="Wingdings" charset="2"/>
              <a:buChar char="Ø"/>
              <a:defRPr/>
            </a:pPr>
            <a:endParaRPr lang="en-US" dirty="0" smtClean="0"/>
          </a:p>
          <a:p>
            <a:pPr eaLnBrk="1" hangingPunct="1">
              <a:buSzPct val="50000"/>
              <a:buFont typeface="Wingdings" charset="2"/>
              <a:buChar char="Ø"/>
              <a:defRPr/>
            </a:pPr>
            <a:endParaRPr lang="en-US" dirty="0" smtClean="0"/>
          </a:p>
          <a:p>
            <a:pPr marL="0" indent="0" eaLnBrk="1" hangingPunct="1">
              <a:buSzPct val="50000"/>
              <a:buFont typeface="Arial" charset="0"/>
              <a:buNone/>
              <a:defRPr/>
            </a:pPr>
            <a:endParaRPr lang="en-US" dirty="0"/>
          </a:p>
        </p:txBody>
      </p:sp>
    </p:spTree>
    <p:extLst>
      <p:ext uri="{BB962C8B-B14F-4D97-AF65-F5344CB8AC3E}">
        <p14:creationId xmlns:p14="http://schemas.microsoft.com/office/powerpoint/2010/main" val="2582295582"/>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Title 1"/>
          <p:cNvSpPr>
            <a:spLocks noGrp="1"/>
          </p:cNvSpPr>
          <p:nvPr>
            <p:ph type="title"/>
          </p:nvPr>
        </p:nvSpPr>
        <p:spPr/>
        <p:txBody>
          <a:bodyPr/>
          <a:lstStyle/>
          <a:p>
            <a:pPr algn="l" eaLnBrk="1" hangingPunct="1"/>
            <a:r>
              <a:rPr lang="en-US" sz="3200" b="1">
                <a:solidFill>
                  <a:srgbClr val="008000"/>
                </a:solidFill>
                <a:latin typeface="Calibri" charset="0"/>
              </a:rPr>
              <a:t>M</a:t>
            </a:r>
            <a:r>
              <a:rPr lang="en-US" sz="3200" b="1">
                <a:latin typeface="Calibri" charset="0"/>
              </a:rPr>
              <a:t>embranous </a:t>
            </a:r>
            <a:r>
              <a:rPr lang="en-US" sz="3200" b="1">
                <a:solidFill>
                  <a:srgbClr val="008000"/>
                </a:solidFill>
                <a:latin typeface="Calibri" charset="0"/>
              </a:rPr>
              <a:t>N</a:t>
            </a:r>
            <a:r>
              <a:rPr lang="en-US" sz="3200" b="1">
                <a:latin typeface="Calibri" charset="0"/>
              </a:rPr>
              <a:t>ephropathy</a:t>
            </a:r>
            <a:r>
              <a:rPr lang="en-US" sz="3200">
                <a:latin typeface="Calibri" charset="0"/>
              </a:rPr>
              <a:t> (</a:t>
            </a:r>
            <a:r>
              <a:rPr lang="en-US" sz="3200">
                <a:solidFill>
                  <a:srgbClr val="008000"/>
                </a:solidFill>
                <a:latin typeface="Calibri" charset="0"/>
              </a:rPr>
              <a:t>MN</a:t>
            </a:r>
            <a:r>
              <a:rPr lang="en-US" sz="3200">
                <a:latin typeface="Calibri" charset="0"/>
              </a:rPr>
              <a:t>)</a:t>
            </a:r>
          </a:p>
        </p:txBody>
      </p:sp>
      <p:sp>
        <p:nvSpPr>
          <p:cNvPr id="3" name="Content Placeholder 2"/>
          <p:cNvSpPr>
            <a:spLocks noGrp="1"/>
          </p:cNvSpPr>
          <p:nvPr>
            <p:ph idx="1"/>
          </p:nvPr>
        </p:nvSpPr>
        <p:spPr/>
        <p:txBody>
          <a:bodyPr/>
          <a:lstStyle/>
          <a:p>
            <a:pPr marL="0" indent="0" eaLnBrk="1" hangingPunct="1">
              <a:buFont typeface="Arial" charset="0"/>
              <a:buNone/>
              <a:defRPr/>
            </a:pPr>
            <a:endParaRPr lang="en-US" i="1" u="sng" dirty="0" smtClean="0"/>
          </a:p>
          <a:p>
            <a:pPr marL="0" indent="0" eaLnBrk="1" hangingPunct="1">
              <a:buFont typeface="Arial" charset="0"/>
              <a:buNone/>
              <a:defRPr/>
            </a:pPr>
            <a:r>
              <a:rPr lang="en-US" i="1" u="sng" dirty="0" smtClean="0"/>
              <a:t>Treatment of Primary MN</a:t>
            </a:r>
          </a:p>
          <a:p>
            <a:pPr eaLnBrk="1" hangingPunct="1">
              <a:buFontTx/>
              <a:buChar char="-"/>
              <a:defRPr/>
            </a:pPr>
            <a:r>
              <a:rPr lang="en-US" dirty="0" smtClean="0"/>
              <a:t>Corticosteroids plus</a:t>
            </a:r>
          </a:p>
          <a:p>
            <a:pPr eaLnBrk="1" hangingPunct="1">
              <a:buFontTx/>
              <a:buChar char="-"/>
              <a:defRPr/>
            </a:pPr>
            <a:r>
              <a:rPr lang="en-US" dirty="0" smtClean="0"/>
              <a:t>Cyclophosphamide or cyclosporine</a:t>
            </a:r>
          </a:p>
          <a:p>
            <a:pPr eaLnBrk="1" hangingPunct="1">
              <a:buFontTx/>
              <a:buChar char="-"/>
              <a:defRPr/>
            </a:pPr>
            <a:r>
              <a:rPr lang="en-US" dirty="0" smtClean="0"/>
              <a:t>May be Rituximab</a:t>
            </a:r>
          </a:p>
          <a:p>
            <a:pPr eaLnBrk="1" hangingPunct="1">
              <a:buFontTx/>
              <a:buChar char="-"/>
              <a:defRPr/>
            </a:pPr>
            <a:endParaRPr lang="en-US" dirty="0" smtClean="0"/>
          </a:p>
          <a:p>
            <a:pPr marL="0" indent="0" eaLnBrk="1" hangingPunct="1">
              <a:buFont typeface="Arial" charset="0"/>
              <a:buNone/>
              <a:defRPr/>
            </a:pPr>
            <a:r>
              <a:rPr lang="en-US" i="1" u="sng" dirty="0" smtClean="0"/>
              <a:t>Secondary MN</a:t>
            </a:r>
          </a:p>
          <a:p>
            <a:pPr marL="0" indent="0" eaLnBrk="1" hangingPunct="1">
              <a:buFont typeface="Arial" charset="0"/>
              <a:buNone/>
              <a:defRPr/>
            </a:pPr>
            <a:r>
              <a:rPr lang="en-US" dirty="0" smtClean="0"/>
              <a:t>- Mainly target the primary disease that caused MN, and treat the Nephrotic syndrome manifestations.</a:t>
            </a:r>
          </a:p>
          <a:p>
            <a:pPr eaLnBrk="1" hangingPunct="1">
              <a:buFontTx/>
              <a:buChar char="-"/>
              <a:defRPr/>
            </a:pPr>
            <a:endParaRPr lang="en-US" dirty="0"/>
          </a:p>
        </p:txBody>
      </p:sp>
    </p:spTree>
    <p:extLst>
      <p:ext uri="{BB962C8B-B14F-4D97-AF65-F5344CB8AC3E}">
        <p14:creationId xmlns:p14="http://schemas.microsoft.com/office/powerpoint/2010/main" val="3267497407"/>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marL="0" indent="0">
              <a:buNone/>
            </a:pPr>
            <a:r>
              <a:rPr lang="en-US" dirty="0" smtClean="0"/>
              <a:t>Other </a:t>
            </a:r>
            <a:r>
              <a:rPr lang="en-US" b="1" dirty="0" smtClean="0"/>
              <a:t>important causes </a:t>
            </a:r>
            <a:r>
              <a:rPr lang="en-US" dirty="0" smtClean="0"/>
              <a:t>of Nephrotic syndrome in adults:</a:t>
            </a:r>
          </a:p>
          <a:p>
            <a:pPr marL="0" indent="0">
              <a:buNone/>
            </a:pPr>
            <a:endParaRPr lang="en-US" dirty="0" smtClean="0"/>
          </a:p>
          <a:p>
            <a:r>
              <a:rPr lang="en-US" b="1" dirty="0"/>
              <a:t>Diabetes </a:t>
            </a:r>
            <a:r>
              <a:rPr lang="en-US" b="1" dirty="0" smtClean="0"/>
              <a:t>Mellitus</a:t>
            </a:r>
            <a:endParaRPr lang="en-US" dirty="0" smtClean="0"/>
          </a:p>
          <a:p>
            <a:r>
              <a:rPr lang="en-US" b="1" dirty="0" smtClean="0"/>
              <a:t>Amyloidosis</a:t>
            </a:r>
          </a:p>
          <a:p>
            <a:r>
              <a:rPr lang="en-US" dirty="0" smtClean="0"/>
              <a:t>IgA Nephropathy</a:t>
            </a:r>
          </a:p>
          <a:p>
            <a:r>
              <a:rPr lang="en-US" dirty="0" smtClean="0"/>
              <a:t>MPGN</a:t>
            </a:r>
          </a:p>
        </p:txBody>
      </p:sp>
    </p:spTree>
    <p:extLst>
      <p:ext uri="{BB962C8B-B14F-4D97-AF65-F5344CB8AC3E}">
        <p14:creationId xmlns:p14="http://schemas.microsoft.com/office/powerpoint/2010/main" val="14043378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idx="1"/>
          </p:nvPr>
        </p:nvPicPr>
        <p:blipFill>
          <a:blip r:embed="rId2"/>
          <a:srcRect l="-81695" r="-81695"/>
          <a:stretch>
            <a:fillRect/>
          </a:stretch>
        </p:blipFill>
        <p:spPr>
          <a:xfrm>
            <a:off x="-900332" y="450710"/>
            <a:ext cx="11010769" cy="6211742"/>
          </a:xfrm>
        </p:spPr>
      </p:pic>
    </p:spTree>
    <p:extLst>
      <p:ext uri="{BB962C8B-B14F-4D97-AF65-F5344CB8AC3E}">
        <p14:creationId xmlns:p14="http://schemas.microsoft.com/office/powerpoint/2010/main" val="4285658654"/>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Nephritic</a:t>
            </a:r>
            <a:r>
              <a:rPr lang="en-US" dirty="0" smtClean="0"/>
              <a:t> Glomerular diseases</a:t>
            </a:r>
            <a:endParaRPr lang="en-US" dirty="0"/>
          </a:p>
        </p:txBody>
      </p:sp>
      <p:sp>
        <p:nvSpPr>
          <p:cNvPr id="3" name="Content Placeholder 2"/>
          <p:cNvSpPr>
            <a:spLocks noGrp="1"/>
          </p:cNvSpPr>
          <p:nvPr>
            <p:ph idx="1"/>
          </p:nvPr>
        </p:nvSpPr>
        <p:spPr/>
        <p:txBody>
          <a:bodyPr/>
          <a:lstStyle/>
          <a:p>
            <a:pPr marL="0" indent="0">
              <a:buNone/>
            </a:pPr>
            <a:r>
              <a:rPr lang="en-US" dirty="0" smtClean="0"/>
              <a:t>When we say </a:t>
            </a:r>
            <a:r>
              <a:rPr lang="en-US" b="1" dirty="0" smtClean="0"/>
              <a:t>Nephritic</a:t>
            </a:r>
            <a:r>
              <a:rPr lang="en-US" dirty="0" smtClean="0"/>
              <a:t>; it means a clinical pattern of presentation for a group of GNs, and not a syndrome like what we saw in Nephrotic causes. </a:t>
            </a:r>
          </a:p>
          <a:p>
            <a:pPr marL="0" indent="0">
              <a:buNone/>
            </a:pPr>
            <a:endParaRPr lang="en-US" dirty="0" smtClean="0"/>
          </a:p>
          <a:p>
            <a:pPr marL="0" indent="0">
              <a:buNone/>
            </a:pPr>
            <a:r>
              <a:rPr lang="en-US" dirty="0" smtClean="0"/>
              <a:t>The </a:t>
            </a:r>
            <a:r>
              <a:rPr lang="en-US" b="1" dirty="0" smtClean="0"/>
              <a:t>Nephritic</a:t>
            </a:r>
            <a:r>
              <a:rPr lang="en-US" dirty="0" smtClean="0"/>
              <a:t> pattern is always indicative of underlying </a:t>
            </a:r>
            <a:r>
              <a:rPr lang="en-US" b="1" dirty="0" smtClean="0"/>
              <a:t>inflammatory process in the glomeruli</a:t>
            </a:r>
            <a:r>
              <a:rPr lang="en-US" dirty="0" smtClean="0"/>
              <a:t>; causing inflammatory modulators attraction, cellular proliferation and eventually glomerular permanent dysfunction if left untreated. </a:t>
            </a:r>
          </a:p>
          <a:p>
            <a:pPr marL="0" indent="0">
              <a:buNone/>
            </a:pPr>
            <a:r>
              <a:rPr lang="en-US" dirty="0" smtClean="0"/>
              <a:t>The </a:t>
            </a:r>
            <a:r>
              <a:rPr lang="en-US" dirty="0" err="1" smtClean="0"/>
              <a:t>GLomerular</a:t>
            </a:r>
            <a:r>
              <a:rPr lang="en-US" dirty="0" smtClean="0"/>
              <a:t>  </a:t>
            </a:r>
            <a:r>
              <a:rPr lang="en-US" dirty="0" err="1" smtClean="0"/>
              <a:t>mesangium</a:t>
            </a:r>
            <a:r>
              <a:rPr lang="en-US" dirty="0" smtClean="0"/>
              <a:t>, endothelium and GBM components of the Glomerulus are likely going to be targeted because of their proximity to blood circulation.</a:t>
            </a:r>
            <a:endParaRPr lang="en-US" dirty="0"/>
          </a:p>
        </p:txBody>
      </p:sp>
    </p:spTree>
    <p:extLst>
      <p:ext uri="{BB962C8B-B14F-4D97-AF65-F5344CB8AC3E}">
        <p14:creationId xmlns:p14="http://schemas.microsoft.com/office/powerpoint/2010/main" val="93712990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91715" y="1096681"/>
            <a:ext cx="8760570" cy="4861878"/>
          </a:xfrm>
          <a:prstGeom prst="rect">
            <a:avLst/>
          </a:prstGeom>
          <a:solidFill>
            <a:srgbClr val="000000"/>
          </a:solidFill>
          <a:ln>
            <a:solidFill>
              <a:srgbClr val="000000"/>
            </a:solidFill>
          </a:ln>
        </p:spPr>
      </p:pic>
      <p:sp>
        <p:nvSpPr>
          <p:cNvPr id="3" name="Explosion 2 2"/>
          <p:cNvSpPr/>
          <p:nvPr/>
        </p:nvSpPr>
        <p:spPr>
          <a:xfrm flipH="1">
            <a:off x="6159206" y="3953435"/>
            <a:ext cx="104588" cy="59765"/>
          </a:xfrm>
          <a:prstGeom prst="irregularSeal2">
            <a:avLst/>
          </a:prstGeom>
          <a:solidFill>
            <a:srgbClr val="0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Explosion 2 3"/>
          <p:cNvSpPr/>
          <p:nvPr/>
        </p:nvSpPr>
        <p:spPr>
          <a:xfrm>
            <a:off x="6357626" y="3306334"/>
            <a:ext cx="45719" cy="137607"/>
          </a:xfrm>
          <a:prstGeom prst="irregularSeal2">
            <a:avLst/>
          </a:prstGeom>
          <a:solidFill>
            <a:srgbClr val="0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Explosion 2 4"/>
          <p:cNvSpPr/>
          <p:nvPr/>
        </p:nvSpPr>
        <p:spPr>
          <a:xfrm>
            <a:off x="6263794" y="3818964"/>
            <a:ext cx="45719" cy="74706"/>
          </a:xfrm>
          <a:prstGeom prst="irregularSeal2">
            <a:avLst/>
          </a:prstGeom>
          <a:solidFill>
            <a:srgbClr val="0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Explosion 2 5"/>
          <p:cNvSpPr/>
          <p:nvPr/>
        </p:nvSpPr>
        <p:spPr>
          <a:xfrm flipH="1" flipV="1">
            <a:off x="6065375" y="4080583"/>
            <a:ext cx="91437" cy="45719"/>
          </a:xfrm>
          <a:prstGeom prst="irregularSeal2">
            <a:avLst/>
          </a:prstGeom>
          <a:solidFill>
            <a:srgbClr val="0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Explosion 2 6"/>
          <p:cNvSpPr/>
          <p:nvPr/>
        </p:nvSpPr>
        <p:spPr>
          <a:xfrm>
            <a:off x="7754475" y="3443941"/>
            <a:ext cx="45719" cy="164353"/>
          </a:xfrm>
          <a:prstGeom prst="irregularSeal2">
            <a:avLst/>
          </a:prstGeom>
          <a:solidFill>
            <a:srgbClr val="0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Explosion 2 7"/>
          <p:cNvSpPr/>
          <p:nvPr/>
        </p:nvSpPr>
        <p:spPr>
          <a:xfrm flipH="1">
            <a:off x="6355232" y="3503706"/>
            <a:ext cx="45719" cy="104588"/>
          </a:xfrm>
          <a:prstGeom prst="irregularSeal2">
            <a:avLst/>
          </a:prstGeom>
          <a:solidFill>
            <a:schemeClr val="tx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Explosion 2 10"/>
          <p:cNvSpPr/>
          <p:nvPr/>
        </p:nvSpPr>
        <p:spPr>
          <a:xfrm rot="21444815" flipH="1">
            <a:off x="4418387" y="1971248"/>
            <a:ext cx="177297" cy="49707"/>
          </a:xfrm>
          <a:prstGeom prst="irregularSeal2">
            <a:avLst/>
          </a:prstGeom>
          <a:solidFill>
            <a:srgbClr val="00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Explosion 2 11"/>
          <p:cNvSpPr/>
          <p:nvPr/>
        </p:nvSpPr>
        <p:spPr>
          <a:xfrm rot="20844488" flipH="1" flipV="1">
            <a:off x="4083747" y="2008726"/>
            <a:ext cx="208517" cy="71986"/>
          </a:xfrm>
          <a:prstGeom prst="irregularSeal2">
            <a:avLst/>
          </a:prstGeom>
          <a:solidFill>
            <a:srgbClr val="0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Explosion 2 12"/>
          <p:cNvSpPr/>
          <p:nvPr/>
        </p:nvSpPr>
        <p:spPr>
          <a:xfrm rot="21225010" flipV="1">
            <a:off x="4703739" y="1976858"/>
            <a:ext cx="45719" cy="45719"/>
          </a:xfrm>
          <a:prstGeom prst="irregularSeal2">
            <a:avLst/>
          </a:prstGeom>
          <a:solidFill>
            <a:srgbClr val="0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Explosion 2 13"/>
          <p:cNvSpPr/>
          <p:nvPr/>
        </p:nvSpPr>
        <p:spPr>
          <a:xfrm rot="1240592" flipH="1" flipV="1">
            <a:off x="5112278" y="2070698"/>
            <a:ext cx="227340" cy="45719"/>
          </a:xfrm>
          <a:prstGeom prst="irregularSeal2">
            <a:avLst/>
          </a:prstGeom>
          <a:solidFill>
            <a:srgbClr val="0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Explosion 2 23"/>
          <p:cNvSpPr/>
          <p:nvPr/>
        </p:nvSpPr>
        <p:spPr>
          <a:xfrm>
            <a:off x="1338730" y="2123587"/>
            <a:ext cx="179294" cy="141494"/>
          </a:xfrm>
          <a:prstGeom prst="irregularSeal2">
            <a:avLst/>
          </a:prstGeom>
          <a:solidFill>
            <a:srgbClr val="0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Explosion 2 24"/>
          <p:cNvSpPr/>
          <p:nvPr/>
        </p:nvSpPr>
        <p:spPr>
          <a:xfrm>
            <a:off x="2121648" y="1798436"/>
            <a:ext cx="209176" cy="119530"/>
          </a:xfrm>
          <a:prstGeom prst="irregularSeal2">
            <a:avLst/>
          </a:prstGeom>
          <a:solidFill>
            <a:srgbClr val="0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Explosion 2 25"/>
          <p:cNvSpPr/>
          <p:nvPr/>
        </p:nvSpPr>
        <p:spPr>
          <a:xfrm>
            <a:off x="2457076" y="2899483"/>
            <a:ext cx="149412" cy="180189"/>
          </a:xfrm>
          <a:prstGeom prst="irregularSeal2">
            <a:avLst/>
          </a:prstGeom>
          <a:solidFill>
            <a:srgbClr val="0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Explosion 2 26"/>
          <p:cNvSpPr/>
          <p:nvPr/>
        </p:nvSpPr>
        <p:spPr>
          <a:xfrm>
            <a:off x="2121648" y="2960142"/>
            <a:ext cx="104588" cy="119530"/>
          </a:xfrm>
          <a:prstGeom prst="irregularSeal2">
            <a:avLst/>
          </a:prstGeom>
          <a:solidFill>
            <a:srgbClr val="0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Explosion 2 27"/>
          <p:cNvSpPr/>
          <p:nvPr/>
        </p:nvSpPr>
        <p:spPr>
          <a:xfrm flipH="1">
            <a:off x="1553882" y="2286000"/>
            <a:ext cx="74706" cy="74706"/>
          </a:xfrm>
          <a:prstGeom prst="irregularSeal2">
            <a:avLst/>
          </a:prstGeom>
          <a:solidFill>
            <a:srgbClr val="0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Explosion 2 28"/>
          <p:cNvSpPr/>
          <p:nvPr/>
        </p:nvSpPr>
        <p:spPr>
          <a:xfrm>
            <a:off x="1090706" y="2644588"/>
            <a:ext cx="283882" cy="119976"/>
          </a:xfrm>
          <a:prstGeom prst="irregularSeal2">
            <a:avLst/>
          </a:prstGeom>
          <a:solidFill>
            <a:srgbClr val="0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0" name="Straight Connector 9"/>
          <p:cNvCxnSpPr/>
          <p:nvPr/>
        </p:nvCxnSpPr>
        <p:spPr>
          <a:xfrm>
            <a:off x="4297603" y="4775200"/>
            <a:ext cx="403783" cy="127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999635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1"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8"/>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6"/>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8" grpId="0" animBg="1"/>
      <p:bldP spid="11" grpId="0" animBg="1"/>
      <p:bldP spid="12" grpId="0" animBg="1"/>
      <p:bldP spid="12" grpId="1" animBg="1"/>
      <p:bldP spid="13" grpId="0" animBg="1"/>
      <p:bldP spid="14" grpId="0" animBg="1"/>
      <p:bldP spid="24" grpId="0" animBg="1"/>
      <p:bldP spid="25" grpId="0" animBg="1"/>
      <p:bldP spid="26" grpId="0" animBg="1"/>
      <p:bldP spid="27" grpId="0" animBg="1"/>
      <p:bldP spid="28" grpId="0" animBg="1"/>
      <p:bldP spid="29"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sp>
        <p:nvSpPr>
          <p:cNvPr id="5" name="Text Placeholder 4"/>
          <p:cNvSpPr>
            <a:spLocks noGrp="1"/>
          </p:cNvSpPr>
          <p:nvPr>
            <p:ph type="body" idx="1"/>
          </p:nvPr>
        </p:nvSpPr>
        <p:spPr/>
        <p:txBody>
          <a:bodyPr/>
          <a:lstStyle/>
          <a:p>
            <a:r>
              <a:rPr lang="en-US" dirty="0" smtClean="0"/>
              <a:t>Normal Glom.</a:t>
            </a:r>
            <a:endParaRPr lang="en-US" dirty="0"/>
          </a:p>
        </p:txBody>
      </p:sp>
      <p:sp>
        <p:nvSpPr>
          <p:cNvPr id="7" name="Text Placeholder 6"/>
          <p:cNvSpPr>
            <a:spLocks noGrp="1"/>
          </p:cNvSpPr>
          <p:nvPr>
            <p:ph type="body" sz="quarter" idx="3"/>
          </p:nvPr>
        </p:nvSpPr>
        <p:spPr/>
        <p:txBody>
          <a:bodyPr>
            <a:normAutofit fontScale="92500" lnSpcReduction="10000"/>
          </a:bodyPr>
          <a:lstStyle/>
          <a:p>
            <a:r>
              <a:rPr lang="en-US" dirty="0" smtClean="0"/>
              <a:t>Glom. with proliferative (inflammatory) GN</a:t>
            </a:r>
            <a:endParaRPr lang="en-US" dirty="0"/>
          </a:p>
        </p:txBody>
      </p:sp>
      <p:pic>
        <p:nvPicPr>
          <p:cNvPr id="10" name="Content Placeholder 9" descr="Proliferative GN.jpg"/>
          <p:cNvPicPr>
            <a:picLocks noGrp="1" noChangeAspect="1"/>
          </p:cNvPicPr>
          <p:nvPr>
            <p:ph sz="quarter" idx="4"/>
          </p:nvPr>
        </p:nvPicPr>
        <p:blipFill>
          <a:blip r:embed="rId2">
            <a:extLst>
              <a:ext uri="{28A0092B-C50C-407E-A947-70E740481C1C}">
                <a14:useLocalDpi xmlns:a14="http://schemas.microsoft.com/office/drawing/2010/main" val="0"/>
              </a:ext>
            </a:extLst>
          </a:blip>
          <a:srcRect l="11641" r="11641"/>
          <a:stretch>
            <a:fillRect/>
          </a:stretch>
        </p:blipFill>
        <p:spPr/>
      </p:pic>
      <p:pic>
        <p:nvPicPr>
          <p:cNvPr id="12" name="Content Placeholder 11" descr="NOrm GLOM-1.png"/>
          <p:cNvPicPr>
            <a:picLocks noGrp="1" noChangeAspect="1"/>
          </p:cNvPicPr>
          <p:nvPr>
            <p:ph sz="half" idx="2"/>
          </p:nvPr>
        </p:nvPicPr>
        <p:blipFill>
          <a:blip r:embed="rId3">
            <a:extLst>
              <a:ext uri="{28A0092B-C50C-407E-A947-70E740481C1C}">
                <a14:useLocalDpi xmlns:a14="http://schemas.microsoft.com/office/drawing/2010/main" val="0"/>
              </a:ext>
            </a:extLst>
          </a:blip>
          <a:srcRect l="8972" r="8972"/>
          <a:stretch>
            <a:fillRect/>
          </a:stretch>
        </p:blipFill>
        <p:spPr/>
      </p:pic>
    </p:spTree>
    <p:extLst>
      <p:ext uri="{BB962C8B-B14F-4D97-AF65-F5344CB8AC3E}">
        <p14:creationId xmlns:p14="http://schemas.microsoft.com/office/powerpoint/2010/main" val="420812596"/>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err="1" smtClean="0"/>
              <a:t>Crescentic</a:t>
            </a:r>
            <a:r>
              <a:rPr lang="en-US" sz="3200" dirty="0" smtClean="0"/>
              <a:t> GN; is a very </a:t>
            </a:r>
            <a:r>
              <a:rPr lang="en-US" sz="3200" dirty="0"/>
              <a:t>bad GN!!!! </a:t>
            </a:r>
          </a:p>
        </p:txBody>
      </p:sp>
      <p:pic>
        <p:nvPicPr>
          <p:cNvPr id="4" name="Content Placeholder 3" descr="crescentic gn..jpg"/>
          <p:cNvPicPr>
            <a:picLocks noGrp="1" noChangeAspect="1"/>
          </p:cNvPicPr>
          <p:nvPr>
            <p:ph idx="1"/>
          </p:nvPr>
        </p:nvPicPr>
        <p:blipFill>
          <a:blip r:embed="rId2">
            <a:extLst>
              <a:ext uri="{28A0092B-C50C-407E-A947-70E740481C1C}">
                <a14:useLocalDpi xmlns:a14="http://schemas.microsoft.com/office/drawing/2010/main" val="0"/>
              </a:ext>
            </a:extLst>
          </a:blip>
          <a:srcRect l="-9663" r="-9663"/>
          <a:stretch>
            <a:fillRect/>
          </a:stretch>
        </p:blipFill>
        <p:spPr>
          <a:xfrm>
            <a:off x="4362103" y="2369109"/>
            <a:ext cx="5075846" cy="3024841"/>
          </a:xfrm>
        </p:spPr>
      </p:pic>
      <p:sp>
        <p:nvSpPr>
          <p:cNvPr id="6" name="Text Placeholder 6"/>
          <p:cNvSpPr txBox="1">
            <a:spLocks/>
          </p:cNvSpPr>
          <p:nvPr/>
        </p:nvSpPr>
        <p:spPr>
          <a:xfrm>
            <a:off x="5177447" y="1454151"/>
            <a:ext cx="3509353" cy="639762"/>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400" dirty="0" smtClean="0"/>
              <a:t>Glom. with Crescent</a:t>
            </a:r>
          </a:p>
          <a:p>
            <a:pPr marL="0" indent="0">
              <a:buNone/>
            </a:pPr>
            <a:endParaRPr lang="en-US" sz="2400" dirty="0"/>
          </a:p>
        </p:txBody>
      </p:sp>
      <p:sp>
        <p:nvSpPr>
          <p:cNvPr id="7" name="Text Placeholder 6"/>
          <p:cNvSpPr txBox="1">
            <a:spLocks/>
          </p:cNvSpPr>
          <p:nvPr/>
        </p:nvSpPr>
        <p:spPr>
          <a:xfrm>
            <a:off x="622300" y="1510648"/>
            <a:ext cx="4041775" cy="639762"/>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400" dirty="0" smtClean="0"/>
              <a:t>Normal Glom.</a:t>
            </a:r>
            <a:endParaRPr lang="en-US" sz="2400" dirty="0"/>
          </a:p>
        </p:txBody>
      </p:sp>
      <p:pic>
        <p:nvPicPr>
          <p:cNvPr id="8" name="Content Placeholder 11" descr="NOrm GLOM-1.png"/>
          <p:cNvPicPr>
            <a:picLocks noChangeAspect="1"/>
          </p:cNvPicPr>
          <p:nvPr/>
        </p:nvPicPr>
        <p:blipFill>
          <a:blip r:embed="rId3">
            <a:extLst>
              <a:ext uri="{28A0092B-C50C-407E-A947-70E740481C1C}">
                <a14:useLocalDpi xmlns:a14="http://schemas.microsoft.com/office/drawing/2010/main" val="0"/>
              </a:ext>
            </a:extLst>
          </a:blip>
          <a:srcRect l="8972" r="8972"/>
          <a:stretch>
            <a:fillRect/>
          </a:stretch>
        </p:blipFill>
        <p:spPr>
          <a:xfrm>
            <a:off x="457200" y="2438400"/>
            <a:ext cx="3465676" cy="3482747"/>
          </a:xfrm>
          <a:prstGeom prst="rect">
            <a:avLst/>
          </a:prstGeom>
        </p:spPr>
      </p:pic>
      <p:sp>
        <p:nvSpPr>
          <p:cNvPr id="3" name="Rectangle 2"/>
          <p:cNvSpPr/>
          <p:nvPr/>
        </p:nvSpPr>
        <p:spPr>
          <a:xfrm>
            <a:off x="4664075" y="5404743"/>
            <a:ext cx="4572000" cy="646331"/>
          </a:xfrm>
          <a:prstGeom prst="rect">
            <a:avLst/>
          </a:prstGeom>
        </p:spPr>
        <p:txBody>
          <a:bodyPr>
            <a:spAutoFit/>
          </a:bodyPr>
          <a:lstStyle/>
          <a:p>
            <a:r>
              <a:rPr lang="en-US" dirty="0"/>
              <a:t>Indicates severe inflammation &amp; worse outcome </a:t>
            </a:r>
            <a:r>
              <a:rPr lang="en-US" dirty="0" smtClean="0"/>
              <a:t>if not treated rapidly </a:t>
            </a:r>
            <a:endParaRPr lang="en-US" dirty="0"/>
          </a:p>
        </p:txBody>
      </p:sp>
    </p:spTree>
    <p:extLst>
      <p:ext uri="{BB962C8B-B14F-4D97-AF65-F5344CB8AC3E}">
        <p14:creationId xmlns:p14="http://schemas.microsoft.com/office/powerpoint/2010/main" val="3329240133"/>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prot_hem.gif"/>
          <p:cNvPicPr>
            <a:picLocks noGrp="1" noChangeAspect="1"/>
          </p:cNvPicPr>
          <p:nvPr>
            <p:ph idx="1"/>
          </p:nvPr>
        </p:nvPicPr>
        <p:blipFill>
          <a:blip r:embed="rId2">
            <a:extLst>
              <a:ext uri="{28A0092B-C50C-407E-A947-70E740481C1C}">
                <a14:useLocalDpi xmlns:a14="http://schemas.microsoft.com/office/drawing/2010/main" val="0"/>
              </a:ext>
            </a:extLst>
          </a:blip>
          <a:srcRect l="-10678" r="-10678"/>
          <a:stretch>
            <a:fillRect/>
          </a:stretch>
        </p:blipFill>
        <p:spPr/>
      </p:pic>
    </p:spTree>
    <p:extLst>
      <p:ext uri="{BB962C8B-B14F-4D97-AF65-F5344CB8AC3E}">
        <p14:creationId xmlns:p14="http://schemas.microsoft.com/office/powerpoint/2010/main" val="3846941655"/>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smtClean="0"/>
              <a:t>Nephritic</a:t>
            </a:r>
            <a:r>
              <a:rPr lang="en-US" sz="3200" dirty="0" smtClean="0"/>
              <a:t> urine analysis shows:</a:t>
            </a:r>
            <a:endParaRPr lang="en-US" sz="3200" dirty="0"/>
          </a:p>
        </p:txBody>
      </p:sp>
      <p:sp>
        <p:nvSpPr>
          <p:cNvPr id="3" name="Content Placeholder 2"/>
          <p:cNvSpPr>
            <a:spLocks noGrp="1"/>
          </p:cNvSpPr>
          <p:nvPr>
            <p:ph idx="1"/>
          </p:nvPr>
        </p:nvSpPr>
        <p:spPr/>
        <p:txBody>
          <a:bodyPr/>
          <a:lstStyle/>
          <a:p>
            <a:endParaRPr lang="en-US" dirty="0" smtClean="0"/>
          </a:p>
          <a:p>
            <a:r>
              <a:rPr lang="en-US" dirty="0" smtClean="0"/>
              <a:t>Red Blood Cells (RBCs)</a:t>
            </a:r>
          </a:p>
          <a:p>
            <a:r>
              <a:rPr lang="en-US" dirty="0" smtClean="0"/>
              <a:t>RBCs casts, or cellular casts</a:t>
            </a:r>
          </a:p>
          <a:p>
            <a:r>
              <a:rPr lang="en-US" dirty="0" err="1" smtClean="0"/>
              <a:t>Dysmorphic</a:t>
            </a:r>
            <a:r>
              <a:rPr lang="en-US" dirty="0" smtClean="0"/>
              <a:t> RBCs (RBCs lose their smooth surface)</a:t>
            </a:r>
          </a:p>
          <a:p>
            <a:r>
              <a:rPr lang="en-US" dirty="0" smtClean="0"/>
              <a:t>Protein (at variable amount)</a:t>
            </a:r>
          </a:p>
          <a:p>
            <a:endParaRPr lang="en-US" dirty="0"/>
          </a:p>
          <a:p>
            <a:endParaRPr lang="en-US" dirty="0" smtClean="0"/>
          </a:p>
          <a:p>
            <a:pPr marL="0" indent="0">
              <a:buNone/>
            </a:pPr>
            <a:r>
              <a:rPr lang="en-US" dirty="0" smtClean="0"/>
              <a:t>They are called </a:t>
            </a:r>
            <a:r>
              <a:rPr lang="en-US" b="1" dirty="0" smtClean="0"/>
              <a:t>Active Urinary Sediments </a:t>
            </a:r>
          </a:p>
          <a:p>
            <a:pPr marL="0" indent="0">
              <a:buNone/>
            </a:pPr>
            <a:r>
              <a:rPr lang="en-US" dirty="0" smtClean="0"/>
              <a:t>( Active = is indicative of underlying glomerular inflammatory process; requiring urgent medical attention)</a:t>
            </a:r>
          </a:p>
          <a:p>
            <a:endParaRPr lang="en-US" dirty="0"/>
          </a:p>
        </p:txBody>
      </p:sp>
    </p:spTree>
    <p:extLst>
      <p:ext uri="{BB962C8B-B14F-4D97-AF65-F5344CB8AC3E}">
        <p14:creationId xmlns:p14="http://schemas.microsoft.com/office/powerpoint/2010/main" val="8418475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350962"/>
          </a:xfrm>
        </p:spPr>
        <p:txBody>
          <a:bodyPr>
            <a:normAutofit fontScale="90000"/>
          </a:bodyPr>
          <a:lstStyle/>
          <a:p>
            <a:pPr algn="l"/>
            <a:r>
              <a:rPr lang="en-US" sz="3200" b="1" dirty="0" smtClean="0"/>
              <a:t/>
            </a:r>
            <a:br>
              <a:rPr lang="en-US" sz="3200" b="1" dirty="0" smtClean="0"/>
            </a:br>
            <a:r>
              <a:rPr lang="en-US" sz="3200" b="1" dirty="0" smtClean="0"/>
              <a:t>RBCs cast   </a:t>
            </a:r>
            <a:r>
              <a:rPr lang="en-US" sz="3200" b="1" dirty="0" smtClean="0"/>
              <a:t>(seen under microscope)</a:t>
            </a:r>
            <a:r>
              <a:rPr lang="en-US" sz="3200" b="1" dirty="0"/>
              <a:t/>
            </a:r>
            <a:br>
              <a:rPr lang="en-US" sz="3200" b="1" dirty="0"/>
            </a:br>
            <a:r>
              <a:rPr lang="en-US" sz="2400" dirty="0" smtClean="0">
                <a:solidFill>
                  <a:schemeClr val="tx1"/>
                </a:solidFill>
              </a:rPr>
              <a:t>formed by naturally occurring </a:t>
            </a:r>
            <a:r>
              <a:rPr lang="en-US" sz="2400" i="1" dirty="0" smtClean="0">
                <a:solidFill>
                  <a:schemeClr val="tx1"/>
                </a:solidFill>
              </a:rPr>
              <a:t>Tamm</a:t>
            </a:r>
            <a:r>
              <a:rPr lang="en-US" sz="2400" i="1" dirty="0">
                <a:solidFill>
                  <a:schemeClr val="tx1"/>
                </a:solidFill>
              </a:rPr>
              <a:t>-</a:t>
            </a:r>
            <a:r>
              <a:rPr lang="en-US" sz="2400" i="1" dirty="0" err="1">
                <a:solidFill>
                  <a:schemeClr val="tx1"/>
                </a:solidFill>
              </a:rPr>
              <a:t>Horsfall</a:t>
            </a:r>
            <a:r>
              <a:rPr lang="en-US" sz="2400" i="1" dirty="0">
                <a:solidFill>
                  <a:schemeClr val="tx1"/>
                </a:solidFill>
              </a:rPr>
              <a:t> </a:t>
            </a:r>
            <a:r>
              <a:rPr lang="en-US" sz="2400" i="1" dirty="0" err="1" smtClean="0">
                <a:solidFill>
                  <a:schemeClr val="tx1"/>
                </a:solidFill>
              </a:rPr>
              <a:t>mucoprotein</a:t>
            </a:r>
            <a:r>
              <a:rPr lang="en-US" sz="2400" i="1" dirty="0" smtClean="0">
                <a:solidFill>
                  <a:schemeClr val="tx1"/>
                </a:solidFill>
              </a:rPr>
              <a:t> in the distal tubules &amp; collecting ducts when they become loaded with RBCs coming from the Glomerulus (due to GN) </a:t>
            </a:r>
            <a:endParaRPr lang="en-US" sz="2400" i="1" dirty="0">
              <a:solidFill>
                <a:schemeClr val="tx1"/>
              </a:solidFill>
            </a:endParaRPr>
          </a:p>
        </p:txBody>
      </p:sp>
      <p:pic>
        <p:nvPicPr>
          <p:cNvPr id="4" name="Content Placeholder 3" descr="rbcs casts .png"/>
          <p:cNvPicPr>
            <a:picLocks noGrp="1" noChangeAspect="1"/>
          </p:cNvPicPr>
          <p:nvPr>
            <p:ph idx="1"/>
          </p:nvPr>
        </p:nvPicPr>
        <p:blipFill>
          <a:blip r:embed="rId2">
            <a:extLst>
              <a:ext uri="{28A0092B-C50C-407E-A947-70E740481C1C}">
                <a14:useLocalDpi xmlns:a14="http://schemas.microsoft.com/office/drawing/2010/main" val="0"/>
              </a:ext>
            </a:extLst>
          </a:blip>
          <a:srcRect l="-48287" r="-48287"/>
          <a:stretch>
            <a:fillRect/>
          </a:stretch>
        </p:blipFill>
        <p:spPr>
          <a:xfrm>
            <a:off x="1277247" y="2002119"/>
            <a:ext cx="6761106" cy="3615764"/>
          </a:xfrm>
        </p:spPr>
      </p:pic>
    </p:spTree>
    <p:extLst>
      <p:ext uri="{BB962C8B-B14F-4D97-AF65-F5344CB8AC3E}">
        <p14:creationId xmlns:p14="http://schemas.microsoft.com/office/powerpoint/2010/main" val="18997740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le 5"/>
          <p:cNvSpPr>
            <a:spLocks noGrp="1"/>
          </p:cNvSpPr>
          <p:nvPr>
            <p:ph type="title"/>
          </p:nvPr>
        </p:nvSpPr>
        <p:spPr>
          <a:xfrm>
            <a:off x="311150" y="347472"/>
            <a:ext cx="8229600" cy="1143000"/>
          </a:xfrm>
        </p:spPr>
        <p:txBody>
          <a:bodyPr>
            <a:normAutofit/>
          </a:bodyPr>
          <a:lstStyle/>
          <a:p>
            <a:r>
              <a:rPr lang="en-US" sz="2800" b="1" dirty="0">
                <a:latin typeface="Trebuchet MS" charset="0"/>
              </a:rPr>
              <a:t>The </a:t>
            </a:r>
            <a:r>
              <a:rPr lang="en-US" sz="2800" b="1" dirty="0" smtClean="0">
                <a:latin typeface="Trebuchet MS" charset="0"/>
              </a:rPr>
              <a:t>Nephron</a:t>
            </a:r>
            <a:br>
              <a:rPr lang="en-US" sz="2800" b="1" dirty="0" smtClean="0">
                <a:latin typeface="Trebuchet MS" charset="0"/>
              </a:rPr>
            </a:br>
            <a:endParaRPr lang="en-US" sz="2800" b="1" dirty="0">
              <a:latin typeface="Trebuchet MS" charset="0"/>
            </a:endParaRPr>
          </a:p>
        </p:txBody>
      </p:sp>
      <p:sp>
        <p:nvSpPr>
          <p:cNvPr id="17410" name="Date Placeholder 3"/>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200">
                <a:solidFill>
                  <a:schemeClr val="accent2"/>
                </a:solidFill>
              </a:rPr>
              <a:t> </a:t>
            </a:r>
          </a:p>
        </p:txBody>
      </p:sp>
      <p:sp>
        <p:nvSpPr>
          <p:cNvPr id="17411"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9F92C30A-8577-9A4E-85CB-4E8245C0B423}" type="slidenum">
              <a:rPr lang="en-US">
                <a:solidFill>
                  <a:srgbClr val="FFFFFF"/>
                </a:solidFill>
              </a:rPr>
              <a:pPr eaLnBrk="1" hangingPunct="1"/>
              <a:t>57</a:t>
            </a:fld>
            <a:endParaRPr lang="en-US">
              <a:solidFill>
                <a:srgbClr val="FFFFFF"/>
              </a:solidFill>
            </a:endParaRPr>
          </a:p>
        </p:txBody>
      </p:sp>
      <p:sp>
        <p:nvSpPr>
          <p:cNvPr id="17412" name="Content Placeholder 10"/>
          <p:cNvSpPr>
            <a:spLocks noGrp="1"/>
          </p:cNvSpPr>
          <p:nvPr>
            <p:ph sz="half" idx="2"/>
          </p:nvPr>
        </p:nvSpPr>
        <p:spPr>
          <a:xfrm>
            <a:off x="4648200" y="2249488"/>
            <a:ext cx="4038600" cy="4525962"/>
          </a:xfrm>
        </p:spPr>
        <p:txBody>
          <a:bodyPr/>
          <a:lstStyle/>
          <a:p>
            <a:endParaRPr lang="en-US">
              <a:latin typeface="Georgia" charset="0"/>
            </a:endParaRPr>
          </a:p>
        </p:txBody>
      </p:sp>
      <p:graphicFrame>
        <p:nvGraphicFramePr>
          <p:cNvPr id="17413" name="Object 35"/>
          <p:cNvGraphicFramePr>
            <a:graphicFrameLocks noChangeAspect="1"/>
          </p:cNvGraphicFramePr>
          <p:nvPr>
            <p:extLst>
              <p:ext uri="{D42A27DB-BD31-4B8C-83A1-F6EECF244321}">
                <p14:modId xmlns:p14="http://schemas.microsoft.com/office/powerpoint/2010/main" val="2304109653"/>
              </p:ext>
            </p:extLst>
          </p:nvPr>
        </p:nvGraphicFramePr>
        <p:xfrm>
          <a:off x="4564063" y="314325"/>
          <a:ext cx="4076700" cy="6516688"/>
        </p:xfrm>
        <a:graphic>
          <a:graphicData uri="http://schemas.openxmlformats.org/presentationml/2006/ole">
            <mc:AlternateContent xmlns:mc="http://schemas.openxmlformats.org/markup-compatibility/2006">
              <mc:Choice xmlns:v="urn:schemas-microsoft-com:vml" Requires="v">
                <p:oleObj spid="_x0000_s1036" name="CorelPhotoPaint.Image.9" r:id="rId3" imgW="5184658" imgH="8641097" progId="">
                  <p:embed/>
                </p:oleObj>
              </mc:Choice>
              <mc:Fallback>
                <p:oleObj name="CorelPhotoPaint.Image.9" r:id="rId3" imgW="5184658" imgH="8641097"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64063" y="314325"/>
                        <a:ext cx="4076700" cy="6516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17" name="AutoShape 6"/>
          <p:cNvSpPr>
            <a:spLocks noChangeAspect="1" noChangeArrowheads="1"/>
          </p:cNvSpPr>
          <p:nvPr/>
        </p:nvSpPr>
        <p:spPr bwMode="auto">
          <a:xfrm rot="552505">
            <a:off x="6494463" y="769938"/>
            <a:ext cx="231775" cy="166687"/>
          </a:xfrm>
          <a:prstGeom prst="rightArrow">
            <a:avLst>
              <a:gd name="adj1" fmla="val 50000"/>
              <a:gd name="adj2" fmla="val 34762"/>
            </a:avLst>
          </a:prstGeom>
          <a:solidFill>
            <a:srgbClr val="FF0000"/>
          </a:solidFill>
          <a:ln w="9525">
            <a:solidFill>
              <a:schemeClr val="tx1"/>
            </a:solidFill>
            <a:miter lim="800000"/>
            <a:headEnd/>
            <a:tailEnd/>
          </a:ln>
          <a:effectLst/>
        </p:spPr>
        <p:txBody>
          <a:bodyPr wrap="none" anchor="ctr"/>
          <a:lstStyle/>
          <a:p>
            <a:pPr algn="ctr">
              <a:defRPr/>
            </a:pPr>
            <a:endParaRPr lang="en-US" sz="2400">
              <a:effectLst>
                <a:outerShdw blurRad="38100" dist="38100" dir="2700000" algn="tl">
                  <a:srgbClr val="FFFFFF"/>
                </a:outerShdw>
              </a:effectLst>
              <a:latin typeface="Times New Roman" pitchFamily="18" charset="0"/>
            </a:endParaRPr>
          </a:p>
        </p:txBody>
      </p:sp>
      <p:sp>
        <p:nvSpPr>
          <p:cNvPr id="17415" name="AutoShape 7"/>
          <p:cNvSpPr>
            <a:spLocks noChangeArrowheads="1"/>
          </p:cNvSpPr>
          <p:nvPr/>
        </p:nvSpPr>
        <p:spPr bwMode="auto">
          <a:xfrm rot="-1233363">
            <a:off x="5926138" y="577850"/>
            <a:ext cx="236537" cy="169863"/>
          </a:xfrm>
          <a:prstGeom prst="leftArrow">
            <a:avLst>
              <a:gd name="adj1" fmla="val 50000"/>
              <a:gd name="adj2" fmla="val 34813"/>
            </a:avLst>
          </a:prstGeom>
          <a:solidFill>
            <a:srgbClr val="FF0000"/>
          </a:solidFill>
          <a:ln w="9525">
            <a:solidFill>
              <a:schemeClr val="tx1"/>
            </a:solidFill>
            <a:miter lim="800000"/>
            <a:headEnd/>
            <a:tailEnd/>
          </a:ln>
        </p:spPr>
        <p:txBody>
          <a:bodyPr wrap="none" anchor="ctr"/>
          <a:lstStyle/>
          <a:p>
            <a:endParaRPr lang="en-US"/>
          </a:p>
        </p:txBody>
      </p:sp>
      <p:sp>
        <p:nvSpPr>
          <p:cNvPr id="17416" name="AutoShape 8"/>
          <p:cNvSpPr>
            <a:spLocks noChangeArrowheads="1"/>
          </p:cNvSpPr>
          <p:nvPr/>
        </p:nvSpPr>
        <p:spPr bwMode="auto">
          <a:xfrm rot="6287043">
            <a:off x="6580187" y="1120776"/>
            <a:ext cx="227013" cy="176212"/>
          </a:xfrm>
          <a:prstGeom prst="leftArrow">
            <a:avLst>
              <a:gd name="adj1" fmla="val 50000"/>
              <a:gd name="adj2" fmla="val 32207"/>
            </a:avLst>
          </a:prstGeom>
          <a:solidFill>
            <a:srgbClr val="FF0000"/>
          </a:solidFill>
          <a:ln w="9525">
            <a:solidFill>
              <a:schemeClr val="tx1"/>
            </a:solidFill>
            <a:miter lim="800000"/>
            <a:headEnd/>
            <a:tailEnd/>
          </a:ln>
        </p:spPr>
        <p:txBody>
          <a:bodyPr wrap="none" anchor="ctr"/>
          <a:lstStyle/>
          <a:p>
            <a:endParaRPr lang="en-US"/>
          </a:p>
        </p:txBody>
      </p:sp>
      <p:sp>
        <p:nvSpPr>
          <p:cNvPr id="17417" name="AutoShape 9"/>
          <p:cNvSpPr>
            <a:spLocks noChangeArrowheads="1"/>
          </p:cNvSpPr>
          <p:nvPr/>
        </p:nvSpPr>
        <p:spPr bwMode="auto">
          <a:xfrm rot="6685870">
            <a:off x="6359525" y="2797175"/>
            <a:ext cx="227013" cy="176213"/>
          </a:xfrm>
          <a:prstGeom prst="leftArrow">
            <a:avLst>
              <a:gd name="adj1" fmla="val 50000"/>
              <a:gd name="adj2" fmla="val 32207"/>
            </a:avLst>
          </a:prstGeom>
          <a:solidFill>
            <a:srgbClr val="FF0000"/>
          </a:solidFill>
          <a:ln w="9525">
            <a:solidFill>
              <a:schemeClr val="tx1"/>
            </a:solidFill>
            <a:miter lim="800000"/>
            <a:headEnd/>
            <a:tailEnd/>
          </a:ln>
        </p:spPr>
        <p:txBody>
          <a:bodyPr wrap="none" anchor="ctr"/>
          <a:lstStyle/>
          <a:p>
            <a:endParaRPr lang="en-US"/>
          </a:p>
        </p:txBody>
      </p:sp>
      <p:sp>
        <p:nvSpPr>
          <p:cNvPr id="17418" name="AutoShape 10"/>
          <p:cNvSpPr>
            <a:spLocks noChangeArrowheads="1"/>
          </p:cNvSpPr>
          <p:nvPr/>
        </p:nvSpPr>
        <p:spPr bwMode="auto">
          <a:xfrm rot="-5400000">
            <a:off x="6987381" y="5958682"/>
            <a:ext cx="225425" cy="176212"/>
          </a:xfrm>
          <a:prstGeom prst="leftArrow">
            <a:avLst>
              <a:gd name="adj1" fmla="val 50000"/>
              <a:gd name="adj2" fmla="val 31982"/>
            </a:avLst>
          </a:prstGeom>
          <a:solidFill>
            <a:srgbClr val="FF0000"/>
          </a:solidFill>
          <a:ln w="9525">
            <a:solidFill>
              <a:schemeClr val="tx1"/>
            </a:solidFill>
            <a:miter lim="800000"/>
            <a:headEnd/>
            <a:tailEnd/>
          </a:ln>
        </p:spPr>
        <p:txBody>
          <a:bodyPr wrap="none" anchor="ctr"/>
          <a:lstStyle/>
          <a:p>
            <a:endParaRPr lang="en-US"/>
          </a:p>
        </p:txBody>
      </p:sp>
      <p:sp>
        <p:nvSpPr>
          <p:cNvPr id="17419" name="AutoShape 11"/>
          <p:cNvSpPr>
            <a:spLocks noChangeArrowheads="1"/>
          </p:cNvSpPr>
          <p:nvPr/>
        </p:nvSpPr>
        <p:spPr bwMode="auto">
          <a:xfrm rot="-5400000">
            <a:off x="5838031" y="2909095"/>
            <a:ext cx="225425" cy="176212"/>
          </a:xfrm>
          <a:prstGeom prst="leftArrow">
            <a:avLst>
              <a:gd name="adj1" fmla="val 50000"/>
              <a:gd name="adj2" fmla="val 31982"/>
            </a:avLst>
          </a:prstGeom>
          <a:solidFill>
            <a:srgbClr val="FF0000"/>
          </a:solidFill>
          <a:ln w="9525">
            <a:solidFill>
              <a:schemeClr val="tx1"/>
            </a:solidFill>
            <a:miter lim="800000"/>
            <a:headEnd/>
            <a:tailEnd/>
          </a:ln>
        </p:spPr>
        <p:txBody>
          <a:bodyPr wrap="none" anchor="ctr"/>
          <a:lstStyle/>
          <a:p>
            <a:endParaRPr lang="en-US"/>
          </a:p>
        </p:txBody>
      </p:sp>
      <p:sp>
        <p:nvSpPr>
          <p:cNvPr id="17420" name="AutoShape 12"/>
          <p:cNvSpPr>
            <a:spLocks noChangeArrowheads="1"/>
          </p:cNvSpPr>
          <p:nvPr/>
        </p:nvSpPr>
        <p:spPr bwMode="auto">
          <a:xfrm rot="3815865">
            <a:off x="5516562" y="1638301"/>
            <a:ext cx="227013" cy="176212"/>
          </a:xfrm>
          <a:prstGeom prst="leftArrow">
            <a:avLst>
              <a:gd name="adj1" fmla="val 50000"/>
              <a:gd name="adj2" fmla="val 32207"/>
            </a:avLst>
          </a:prstGeom>
          <a:solidFill>
            <a:srgbClr val="FF0000"/>
          </a:solidFill>
          <a:ln w="9525">
            <a:solidFill>
              <a:schemeClr val="tx1"/>
            </a:solidFill>
            <a:miter lim="800000"/>
            <a:headEnd/>
            <a:tailEnd/>
          </a:ln>
        </p:spPr>
        <p:txBody>
          <a:bodyPr wrap="none" anchor="ctr"/>
          <a:lstStyle/>
          <a:p>
            <a:endParaRPr lang="en-US"/>
          </a:p>
        </p:txBody>
      </p:sp>
      <p:sp>
        <p:nvSpPr>
          <p:cNvPr id="17421" name="AutoShape 13"/>
          <p:cNvSpPr>
            <a:spLocks noChangeArrowheads="1"/>
          </p:cNvSpPr>
          <p:nvPr/>
        </p:nvSpPr>
        <p:spPr bwMode="auto">
          <a:xfrm rot="-5400000">
            <a:off x="7069931" y="2370932"/>
            <a:ext cx="225425" cy="176212"/>
          </a:xfrm>
          <a:prstGeom prst="leftArrow">
            <a:avLst>
              <a:gd name="adj1" fmla="val 50000"/>
              <a:gd name="adj2" fmla="val 31982"/>
            </a:avLst>
          </a:prstGeom>
          <a:solidFill>
            <a:srgbClr val="FF0000"/>
          </a:solidFill>
          <a:ln w="9525">
            <a:solidFill>
              <a:schemeClr val="tx1"/>
            </a:solidFill>
            <a:miter lim="800000"/>
            <a:headEnd/>
            <a:tailEnd/>
          </a:ln>
        </p:spPr>
        <p:txBody>
          <a:bodyPr wrap="none" anchor="ctr"/>
          <a:lstStyle/>
          <a:p>
            <a:endParaRPr lang="en-US"/>
          </a:p>
        </p:txBody>
      </p:sp>
      <p:sp>
        <p:nvSpPr>
          <p:cNvPr id="17422" name="AutoShape 14"/>
          <p:cNvSpPr>
            <a:spLocks noChangeArrowheads="1"/>
          </p:cNvSpPr>
          <p:nvPr/>
        </p:nvSpPr>
        <p:spPr bwMode="auto">
          <a:xfrm rot="-5400000">
            <a:off x="7009606" y="4233070"/>
            <a:ext cx="225425" cy="176212"/>
          </a:xfrm>
          <a:prstGeom prst="leftArrow">
            <a:avLst>
              <a:gd name="adj1" fmla="val 50000"/>
              <a:gd name="adj2" fmla="val 31982"/>
            </a:avLst>
          </a:prstGeom>
          <a:solidFill>
            <a:srgbClr val="FF0000"/>
          </a:solidFill>
          <a:ln w="9525">
            <a:solidFill>
              <a:schemeClr val="tx1"/>
            </a:solidFill>
            <a:miter lim="800000"/>
            <a:headEnd/>
            <a:tailEnd/>
          </a:ln>
        </p:spPr>
        <p:txBody>
          <a:bodyPr wrap="none" anchor="ctr"/>
          <a:lstStyle/>
          <a:p>
            <a:endParaRPr lang="en-US"/>
          </a:p>
        </p:txBody>
      </p:sp>
      <p:sp>
        <p:nvSpPr>
          <p:cNvPr id="17423" name="AutoShape 15"/>
          <p:cNvSpPr>
            <a:spLocks noChangeArrowheads="1"/>
          </p:cNvSpPr>
          <p:nvPr/>
        </p:nvSpPr>
        <p:spPr bwMode="auto">
          <a:xfrm rot="-5400000">
            <a:off x="5767388" y="5135563"/>
            <a:ext cx="227012" cy="176212"/>
          </a:xfrm>
          <a:prstGeom prst="leftArrow">
            <a:avLst>
              <a:gd name="adj1" fmla="val 50000"/>
              <a:gd name="adj2" fmla="val 32207"/>
            </a:avLst>
          </a:prstGeom>
          <a:solidFill>
            <a:srgbClr val="FF0000"/>
          </a:solidFill>
          <a:ln w="9525">
            <a:solidFill>
              <a:schemeClr val="tx1"/>
            </a:solidFill>
            <a:miter lim="800000"/>
            <a:headEnd/>
            <a:tailEnd/>
          </a:ln>
        </p:spPr>
        <p:txBody>
          <a:bodyPr wrap="none" anchor="ctr"/>
          <a:lstStyle/>
          <a:p>
            <a:endParaRPr lang="en-US"/>
          </a:p>
        </p:txBody>
      </p:sp>
      <p:sp>
        <p:nvSpPr>
          <p:cNvPr id="17424" name="AutoShape 16"/>
          <p:cNvSpPr>
            <a:spLocks noChangeArrowheads="1"/>
          </p:cNvSpPr>
          <p:nvPr/>
        </p:nvSpPr>
        <p:spPr bwMode="auto">
          <a:xfrm rot="5400000">
            <a:off x="6206331" y="4598195"/>
            <a:ext cx="225425" cy="176212"/>
          </a:xfrm>
          <a:prstGeom prst="leftArrow">
            <a:avLst>
              <a:gd name="adj1" fmla="val 50000"/>
              <a:gd name="adj2" fmla="val 31982"/>
            </a:avLst>
          </a:prstGeom>
          <a:solidFill>
            <a:srgbClr val="FF0000"/>
          </a:solidFill>
          <a:ln w="9525">
            <a:solidFill>
              <a:schemeClr val="tx1"/>
            </a:solidFill>
            <a:miter lim="800000"/>
            <a:headEnd/>
            <a:tailEnd/>
          </a:ln>
        </p:spPr>
        <p:txBody>
          <a:bodyPr wrap="none" anchor="ctr"/>
          <a:lstStyle/>
          <a:p>
            <a:endParaRPr lang="en-US"/>
          </a:p>
        </p:txBody>
      </p:sp>
      <p:sp>
        <p:nvSpPr>
          <p:cNvPr id="17425" name="AutoShape 17"/>
          <p:cNvSpPr>
            <a:spLocks noChangeArrowheads="1"/>
          </p:cNvSpPr>
          <p:nvPr/>
        </p:nvSpPr>
        <p:spPr bwMode="auto">
          <a:xfrm rot="-7163773">
            <a:off x="5105400" y="1525588"/>
            <a:ext cx="223838" cy="176212"/>
          </a:xfrm>
          <a:prstGeom prst="leftArrow">
            <a:avLst>
              <a:gd name="adj1" fmla="val 50000"/>
              <a:gd name="adj2" fmla="val 31757"/>
            </a:avLst>
          </a:prstGeom>
          <a:solidFill>
            <a:srgbClr val="FF0000"/>
          </a:solidFill>
          <a:ln w="9525">
            <a:solidFill>
              <a:schemeClr val="tx1"/>
            </a:solidFill>
            <a:miter lim="800000"/>
            <a:headEnd/>
            <a:tailEnd/>
          </a:ln>
        </p:spPr>
        <p:txBody>
          <a:bodyPr wrap="none" anchor="ctr"/>
          <a:lstStyle/>
          <a:p>
            <a:endParaRPr lang="en-US"/>
          </a:p>
        </p:txBody>
      </p:sp>
      <p:pic>
        <p:nvPicPr>
          <p:cNvPr id="17426" name="Group 21"/>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563" y="2341563"/>
            <a:ext cx="4760912" cy="4260850"/>
          </a:xfrm>
          <a:prstGeom prst="rect">
            <a:avLst/>
          </a:prstGeom>
          <a:noFill/>
          <a:extLst>
            <a:ext uri="{909E8E84-426E-40dd-AFC4-6F175D3DCCD1}">
              <a14:hiddenFill xmlns:a14="http://schemas.microsoft.com/office/drawing/2010/main">
                <a:solidFill>
                  <a:srgbClr val="FFFFFF"/>
                </a:solidFill>
              </a14:hiddenFill>
            </a:ext>
          </a:extLst>
        </p:spPr>
      </p:pic>
      <p:sp>
        <p:nvSpPr>
          <p:cNvPr id="17427" name="Rectangle 26"/>
          <p:cNvSpPr>
            <a:spLocks noChangeArrowheads="1"/>
          </p:cNvSpPr>
          <p:nvPr/>
        </p:nvSpPr>
        <p:spPr bwMode="auto">
          <a:xfrm>
            <a:off x="311150" y="4146550"/>
            <a:ext cx="792163" cy="12969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7428" name="Rectangle 29"/>
          <p:cNvSpPr>
            <a:spLocks noChangeArrowheads="1"/>
          </p:cNvSpPr>
          <p:nvPr/>
        </p:nvSpPr>
        <p:spPr bwMode="auto">
          <a:xfrm>
            <a:off x="3797300" y="3311525"/>
            <a:ext cx="835025" cy="19446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7429" name="Rectangle 30"/>
          <p:cNvSpPr>
            <a:spLocks noChangeArrowheads="1"/>
          </p:cNvSpPr>
          <p:nvPr/>
        </p:nvSpPr>
        <p:spPr bwMode="auto">
          <a:xfrm>
            <a:off x="1319213" y="6162675"/>
            <a:ext cx="2736850" cy="2159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7430" name="Rectangle 28"/>
          <p:cNvSpPr>
            <a:spLocks noChangeArrowheads="1"/>
          </p:cNvSpPr>
          <p:nvPr/>
        </p:nvSpPr>
        <p:spPr bwMode="auto">
          <a:xfrm>
            <a:off x="3048000" y="2706688"/>
            <a:ext cx="1584325" cy="7207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7431" name="Rectangle 27"/>
          <p:cNvSpPr>
            <a:spLocks noChangeArrowheads="1"/>
          </p:cNvSpPr>
          <p:nvPr/>
        </p:nvSpPr>
        <p:spPr bwMode="auto">
          <a:xfrm>
            <a:off x="2687638" y="2490788"/>
            <a:ext cx="1878012" cy="7207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r>
              <a:rPr lang="en-US" sz="2400" b="1">
                <a:latin typeface="Comic Sans MS" charset="0"/>
              </a:rPr>
              <a:t>Proximal</a:t>
            </a:r>
          </a:p>
          <a:p>
            <a:pPr algn="ctr"/>
            <a:r>
              <a:rPr lang="en-US" sz="2400" b="1">
                <a:latin typeface="Comic Sans MS" charset="0"/>
              </a:rPr>
              <a:t>tubule</a:t>
            </a:r>
          </a:p>
        </p:txBody>
      </p:sp>
      <p:sp>
        <p:nvSpPr>
          <p:cNvPr id="17432" name="Rectangle 32"/>
          <p:cNvSpPr>
            <a:spLocks noChangeArrowheads="1"/>
          </p:cNvSpPr>
          <p:nvPr/>
        </p:nvSpPr>
        <p:spPr bwMode="auto">
          <a:xfrm>
            <a:off x="527050" y="2706688"/>
            <a:ext cx="1225550" cy="5762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7433" name="AutoShape 33"/>
          <p:cNvSpPr>
            <a:spLocks/>
          </p:cNvSpPr>
          <p:nvPr/>
        </p:nvSpPr>
        <p:spPr bwMode="auto">
          <a:xfrm>
            <a:off x="3911600" y="3427413"/>
            <a:ext cx="144463" cy="2016125"/>
          </a:xfrm>
          <a:prstGeom prst="rightBrace">
            <a:avLst>
              <a:gd name="adj1" fmla="val 116300"/>
              <a:gd name="adj2" fmla="val 50000"/>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9" name="Text Box 34"/>
          <p:cNvSpPr txBox="1">
            <a:spLocks noChangeArrowheads="1"/>
          </p:cNvSpPr>
          <p:nvPr/>
        </p:nvSpPr>
        <p:spPr bwMode="auto">
          <a:xfrm>
            <a:off x="4127500" y="2922588"/>
            <a:ext cx="385763" cy="2838450"/>
          </a:xfrm>
          <a:prstGeom prst="rect">
            <a:avLst/>
          </a:prstGeom>
          <a:noFill/>
          <a:ln w="9525">
            <a:noFill/>
            <a:miter lim="800000"/>
            <a:headEnd/>
            <a:tailEnd/>
          </a:ln>
          <a:effectLst/>
        </p:spPr>
        <p:txBody>
          <a:bodyPr wrap="none">
            <a:spAutoFit/>
          </a:bodyPr>
          <a:lstStyle>
            <a:lvl1pPr eaLnBrk="0" hangingPunct="0">
              <a:defRPr>
                <a:solidFill>
                  <a:schemeClr val="tx1"/>
                </a:solidFill>
                <a:latin typeface="Calibri" charset="0"/>
                <a:ea typeface="ＭＳ Ｐゴシック" charset="0"/>
                <a:cs typeface="ＭＳ Ｐゴシック" charset="0"/>
              </a:defRPr>
            </a:lvl1pPr>
            <a:lvl2pPr marL="742950" indent="-285750" eaLnBrk="0" hangingPunct="0">
              <a:defRPr>
                <a:solidFill>
                  <a:schemeClr val="tx1"/>
                </a:solidFill>
                <a:latin typeface="Calibri" charset="0"/>
                <a:ea typeface="ＭＳ Ｐゴシック" charset="0"/>
              </a:defRPr>
            </a:lvl2pPr>
            <a:lvl3pPr marL="1143000" indent="-228600" eaLnBrk="0" hangingPunct="0">
              <a:defRPr>
                <a:solidFill>
                  <a:schemeClr val="tx1"/>
                </a:solidFill>
                <a:latin typeface="Calibri" charset="0"/>
                <a:ea typeface="ＭＳ Ｐゴシック" charset="0"/>
              </a:defRPr>
            </a:lvl3pPr>
            <a:lvl4pPr marL="1600200" indent="-228600" eaLnBrk="0" hangingPunct="0">
              <a:defRPr>
                <a:solidFill>
                  <a:schemeClr val="tx1"/>
                </a:solidFill>
                <a:latin typeface="Calibri" charset="0"/>
                <a:ea typeface="ＭＳ Ｐゴシック" charset="0"/>
              </a:defRPr>
            </a:lvl4pPr>
            <a:lvl5pPr marL="2057400" indent="-228600" eaLnBrk="0" hangingPunct="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eaLnBrk="1" hangingPunct="1">
              <a:defRPr/>
            </a:pPr>
            <a:r>
              <a:rPr lang="en-US" b="1" smtClean="0">
                <a:solidFill>
                  <a:srgbClr val="660066"/>
                </a:solidFill>
                <a:effectLst>
                  <a:outerShdw blurRad="38100" dist="38100" dir="2700000" algn="tl">
                    <a:srgbClr val="DDDDDD"/>
                  </a:outerShdw>
                </a:effectLst>
                <a:latin typeface="Comic Sans MS" charset="0"/>
              </a:rPr>
              <a:t>G</a:t>
            </a:r>
          </a:p>
          <a:p>
            <a:pPr eaLnBrk="1" hangingPunct="1">
              <a:defRPr/>
            </a:pPr>
            <a:r>
              <a:rPr lang="en-US" b="1" smtClean="0">
                <a:solidFill>
                  <a:srgbClr val="660066"/>
                </a:solidFill>
                <a:effectLst>
                  <a:outerShdw blurRad="38100" dist="38100" dir="2700000" algn="tl">
                    <a:srgbClr val="DDDDDD"/>
                  </a:outerShdw>
                </a:effectLst>
                <a:latin typeface="Comic Sans MS" charset="0"/>
              </a:rPr>
              <a:t>L</a:t>
            </a:r>
          </a:p>
          <a:p>
            <a:pPr eaLnBrk="1" hangingPunct="1">
              <a:defRPr/>
            </a:pPr>
            <a:r>
              <a:rPr lang="en-US" b="1" smtClean="0">
                <a:solidFill>
                  <a:srgbClr val="660066"/>
                </a:solidFill>
                <a:effectLst>
                  <a:outerShdw blurRad="38100" dist="38100" dir="2700000" algn="tl">
                    <a:srgbClr val="DDDDDD"/>
                  </a:outerShdw>
                </a:effectLst>
                <a:latin typeface="Comic Sans MS" charset="0"/>
              </a:rPr>
              <a:t>O</a:t>
            </a:r>
          </a:p>
          <a:p>
            <a:pPr eaLnBrk="1" hangingPunct="1">
              <a:defRPr/>
            </a:pPr>
            <a:r>
              <a:rPr lang="en-US" b="1" smtClean="0">
                <a:solidFill>
                  <a:srgbClr val="660066"/>
                </a:solidFill>
                <a:effectLst>
                  <a:outerShdw blurRad="38100" dist="38100" dir="2700000" algn="tl">
                    <a:srgbClr val="DDDDDD"/>
                  </a:outerShdw>
                </a:effectLst>
                <a:latin typeface="Comic Sans MS" charset="0"/>
              </a:rPr>
              <a:t>M</a:t>
            </a:r>
          </a:p>
          <a:p>
            <a:pPr eaLnBrk="1" hangingPunct="1">
              <a:defRPr/>
            </a:pPr>
            <a:r>
              <a:rPr lang="en-US" b="1" smtClean="0">
                <a:solidFill>
                  <a:srgbClr val="660066"/>
                </a:solidFill>
                <a:effectLst>
                  <a:outerShdw blurRad="38100" dist="38100" dir="2700000" algn="tl">
                    <a:srgbClr val="DDDDDD"/>
                  </a:outerShdw>
                </a:effectLst>
                <a:latin typeface="Comic Sans MS" charset="0"/>
              </a:rPr>
              <a:t>E</a:t>
            </a:r>
          </a:p>
          <a:p>
            <a:pPr eaLnBrk="1" hangingPunct="1">
              <a:defRPr/>
            </a:pPr>
            <a:r>
              <a:rPr lang="en-US" b="1" smtClean="0">
                <a:solidFill>
                  <a:srgbClr val="660066"/>
                </a:solidFill>
                <a:effectLst>
                  <a:outerShdw blurRad="38100" dist="38100" dir="2700000" algn="tl">
                    <a:srgbClr val="DDDDDD"/>
                  </a:outerShdw>
                </a:effectLst>
                <a:latin typeface="Comic Sans MS" charset="0"/>
              </a:rPr>
              <a:t>R</a:t>
            </a:r>
          </a:p>
          <a:p>
            <a:pPr eaLnBrk="1" hangingPunct="1">
              <a:defRPr/>
            </a:pPr>
            <a:r>
              <a:rPr lang="en-US" b="1" smtClean="0">
                <a:solidFill>
                  <a:srgbClr val="660066"/>
                </a:solidFill>
                <a:effectLst>
                  <a:outerShdw blurRad="38100" dist="38100" dir="2700000" algn="tl">
                    <a:srgbClr val="DDDDDD"/>
                  </a:outerShdw>
                </a:effectLst>
                <a:latin typeface="Comic Sans MS" charset="0"/>
              </a:rPr>
              <a:t>U</a:t>
            </a:r>
          </a:p>
          <a:p>
            <a:pPr eaLnBrk="1" hangingPunct="1">
              <a:defRPr/>
            </a:pPr>
            <a:r>
              <a:rPr lang="en-US" b="1" smtClean="0">
                <a:solidFill>
                  <a:srgbClr val="660066"/>
                </a:solidFill>
                <a:effectLst>
                  <a:outerShdw blurRad="38100" dist="38100" dir="2700000" algn="tl">
                    <a:srgbClr val="DDDDDD"/>
                  </a:outerShdw>
                </a:effectLst>
                <a:latin typeface="Comic Sans MS" charset="0"/>
              </a:rPr>
              <a:t>L</a:t>
            </a:r>
          </a:p>
          <a:p>
            <a:pPr eaLnBrk="1" hangingPunct="1">
              <a:defRPr/>
            </a:pPr>
            <a:r>
              <a:rPr lang="en-US" b="1" smtClean="0">
                <a:solidFill>
                  <a:srgbClr val="660066"/>
                </a:solidFill>
                <a:effectLst>
                  <a:outerShdw blurRad="38100" dist="38100" dir="2700000" algn="tl">
                    <a:srgbClr val="DDDDDD"/>
                  </a:outerShdw>
                </a:effectLst>
                <a:latin typeface="Comic Sans MS" charset="0"/>
              </a:rPr>
              <a:t>U</a:t>
            </a:r>
          </a:p>
          <a:p>
            <a:pPr eaLnBrk="1" hangingPunct="1">
              <a:defRPr/>
            </a:pPr>
            <a:r>
              <a:rPr lang="en-US" b="1" smtClean="0">
                <a:solidFill>
                  <a:srgbClr val="660066"/>
                </a:solidFill>
                <a:effectLst>
                  <a:outerShdw blurRad="38100" dist="38100" dir="2700000" algn="tl">
                    <a:srgbClr val="DDDDDD"/>
                  </a:outerShdw>
                </a:effectLst>
                <a:latin typeface="Comic Sans MS" charset="0"/>
              </a:rPr>
              <a:t>S</a:t>
            </a:r>
          </a:p>
        </p:txBody>
      </p:sp>
      <p:sp>
        <p:nvSpPr>
          <p:cNvPr id="17435" name="Line 35"/>
          <p:cNvSpPr>
            <a:spLocks noChangeShapeType="1"/>
          </p:cNvSpPr>
          <p:nvPr/>
        </p:nvSpPr>
        <p:spPr bwMode="auto">
          <a:xfrm flipV="1">
            <a:off x="2255838" y="2922588"/>
            <a:ext cx="863600" cy="14287"/>
          </a:xfrm>
          <a:prstGeom prst="line">
            <a:avLst/>
          </a:prstGeom>
          <a:noFill/>
          <a:ln w="76200">
            <a:solidFill>
              <a:schemeClr val="tx1"/>
            </a:solidFill>
            <a:round/>
            <a:headEnd type="triangle" w="med" len="med"/>
            <a:tailEnd/>
          </a:ln>
          <a:extLst>
            <a:ext uri="{909E8E84-426E-40dd-AFC4-6F175D3DCCD1}">
              <a14:hiddenFill xmlns:a14="http://schemas.microsoft.com/office/drawing/2010/main">
                <a:noFill/>
              </a14:hiddenFill>
            </a:ext>
          </a:extLst>
        </p:spPr>
        <p:txBody>
          <a:bodyPr/>
          <a:lstStyle/>
          <a:p>
            <a:endParaRPr lang="en-US"/>
          </a:p>
        </p:txBody>
      </p:sp>
      <p:sp>
        <p:nvSpPr>
          <p:cNvPr id="41" name="Rectangle 40"/>
          <p:cNvSpPr>
            <a:spLocks noChangeArrowheads="1"/>
          </p:cNvSpPr>
          <p:nvPr/>
        </p:nvSpPr>
        <p:spPr bwMode="auto">
          <a:xfrm>
            <a:off x="5862638" y="1236663"/>
            <a:ext cx="1039812" cy="1014412"/>
          </a:xfrm>
          <a:prstGeom prst="rect">
            <a:avLst/>
          </a:prstGeom>
          <a:noFill/>
          <a:ln w="25400">
            <a:solidFill>
              <a:schemeClr val="tx1"/>
            </a:solidFill>
            <a:miter lim="800000"/>
            <a:headEnd/>
            <a:tailEnd/>
          </a:ln>
          <a:effectLst>
            <a:outerShdw blurRad="50800" dist="26940" dir="5400000" rotWithShape="0">
              <a:srgbClr val="000000">
                <a:alpha val="45000"/>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en-US">
              <a:solidFill>
                <a:schemeClr val="lt1"/>
              </a:solidFill>
              <a:latin typeface="+mn-lt"/>
              <a:ea typeface="+mn-ea"/>
              <a:cs typeface="+mn-cs"/>
            </a:endParaRPr>
          </a:p>
        </p:txBody>
      </p:sp>
      <p:sp>
        <p:nvSpPr>
          <p:cNvPr id="42" name="Rectangle 41"/>
          <p:cNvSpPr>
            <a:spLocks noChangeArrowheads="1"/>
          </p:cNvSpPr>
          <p:nvPr/>
        </p:nvSpPr>
        <p:spPr bwMode="auto">
          <a:xfrm>
            <a:off x="1016000" y="2482850"/>
            <a:ext cx="3454400" cy="3676650"/>
          </a:xfrm>
          <a:prstGeom prst="rect">
            <a:avLst/>
          </a:prstGeom>
          <a:noFill/>
          <a:ln w="25400">
            <a:solidFill>
              <a:schemeClr val="tx1"/>
            </a:solidFill>
            <a:miter lim="800000"/>
            <a:headEnd/>
            <a:tailEnd/>
          </a:ln>
          <a:effectLst>
            <a:outerShdw blurRad="50800" dist="26940" dir="5400000" rotWithShape="0">
              <a:srgbClr val="000000">
                <a:alpha val="45000"/>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en-US">
              <a:solidFill>
                <a:schemeClr val="lt1"/>
              </a:solidFill>
              <a:latin typeface="+mn-lt"/>
              <a:ea typeface="+mn-ea"/>
              <a:cs typeface="+mn-cs"/>
            </a:endParaRPr>
          </a:p>
        </p:txBody>
      </p:sp>
      <p:cxnSp>
        <p:nvCxnSpPr>
          <p:cNvPr id="43" name="Straight Connector 42"/>
          <p:cNvCxnSpPr>
            <a:cxnSpLocks noChangeShapeType="1"/>
          </p:cNvCxnSpPr>
          <p:nvPr/>
        </p:nvCxnSpPr>
        <p:spPr bwMode="auto">
          <a:xfrm flipH="1">
            <a:off x="4470400" y="1236663"/>
            <a:ext cx="1433513" cy="1254125"/>
          </a:xfrm>
          <a:prstGeom prst="line">
            <a:avLst/>
          </a:prstGeom>
          <a:noFill/>
          <a:ln w="25400">
            <a:solidFill>
              <a:schemeClr val="tx1"/>
            </a:solidFill>
            <a:round/>
            <a:headEnd/>
            <a:tailEnd/>
          </a:ln>
          <a:effectLst>
            <a:outerShdw blurRad="51500" dist="26940" dir="5400000" rotWithShape="0">
              <a:srgbClr val="000000">
                <a:alpha val="39999"/>
              </a:srgbClr>
            </a:outerShdw>
          </a:effectLst>
          <a:extLst>
            <a:ext uri="{909E8E84-426E-40dd-AFC4-6F175D3DCCD1}">
              <a14:hiddenFill xmlns:a14="http://schemas.microsoft.com/office/drawing/2010/main">
                <a:noFill/>
              </a14:hiddenFill>
            </a:ext>
          </a:extLst>
        </p:spPr>
      </p:cxnSp>
      <p:cxnSp>
        <p:nvCxnSpPr>
          <p:cNvPr id="44" name="Straight Connector 43"/>
          <p:cNvCxnSpPr>
            <a:cxnSpLocks noChangeShapeType="1"/>
            <a:stCxn id="41" idx="2"/>
          </p:cNvCxnSpPr>
          <p:nvPr/>
        </p:nvCxnSpPr>
        <p:spPr bwMode="auto">
          <a:xfrm flipH="1">
            <a:off x="4470400" y="2251075"/>
            <a:ext cx="1912938" cy="3908425"/>
          </a:xfrm>
          <a:prstGeom prst="line">
            <a:avLst/>
          </a:prstGeom>
          <a:noFill/>
          <a:ln w="25400">
            <a:solidFill>
              <a:schemeClr val="tx1"/>
            </a:solidFill>
            <a:round/>
            <a:headEnd/>
            <a:tailEnd/>
          </a:ln>
          <a:effectLst>
            <a:outerShdw blurRad="51500" dist="26940" dir="5400000" rotWithShape="0">
              <a:srgbClr val="000000">
                <a:alpha val="39999"/>
              </a:srgbClr>
            </a:outerShdw>
          </a:effectLst>
          <a:extLst>
            <a:ext uri="{909E8E84-426E-40dd-AFC4-6F175D3DCCD1}">
              <a14:hiddenFill xmlns:a14="http://schemas.microsoft.com/office/drawing/2010/main">
                <a:noFill/>
              </a14:hiddenFill>
            </a:ext>
          </a:extLst>
        </p:spPr>
      </p:cxnSp>
      <p:sp>
        <p:nvSpPr>
          <p:cNvPr id="2" name="Rectangle 1"/>
          <p:cNvSpPr/>
          <p:nvPr/>
        </p:nvSpPr>
        <p:spPr>
          <a:xfrm>
            <a:off x="4513263" y="6129119"/>
            <a:ext cx="4572000" cy="646331"/>
          </a:xfrm>
          <a:prstGeom prst="rect">
            <a:avLst/>
          </a:prstGeom>
        </p:spPr>
        <p:txBody>
          <a:bodyPr>
            <a:spAutoFit/>
          </a:bodyPr>
          <a:lstStyle/>
          <a:p>
            <a:r>
              <a:rPr lang="en-US" i="1" dirty="0"/>
              <a:t>Tamm-</a:t>
            </a:r>
            <a:r>
              <a:rPr lang="en-US" i="1" dirty="0" err="1"/>
              <a:t>Horsfall</a:t>
            </a:r>
            <a:r>
              <a:rPr lang="en-US" i="1" dirty="0"/>
              <a:t> </a:t>
            </a:r>
            <a:r>
              <a:rPr lang="en-US" i="1" dirty="0" err="1"/>
              <a:t>mucoprotein</a:t>
            </a:r>
            <a:r>
              <a:rPr lang="en-US" i="1" dirty="0"/>
              <a:t> in the distal tubules &amp; collecting ducts</a:t>
            </a:r>
            <a:endParaRPr lang="en-US" dirty="0"/>
          </a:p>
        </p:txBody>
      </p:sp>
    </p:spTree>
    <p:extLst>
      <p:ext uri="{BB962C8B-B14F-4D97-AF65-F5344CB8AC3E}">
        <p14:creationId xmlns:p14="http://schemas.microsoft.com/office/powerpoint/2010/main" val="2960708881"/>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Nephritic clinical manifestations:</a:t>
            </a:r>
            <a:endParaRPr lang="en-US" dirty="0"/>
          </a:p>
        </p:txBody>
      </p:sp>
      <p:sp>
        <p:nvSpPr>
          <p:cNvPr id="3" name="Content Placeholder 2"/>
          <p:cNvSpPr>
            <a:spLocks noGrp="1"/>
          </p:cNvSpPr>
          <p:nvPr>
            <p:ph idx="1"/>
          </p:nvPr>
        </p:nvSpPr>
        <p:spPr/>
        <p:txBody>
          <a:bodyPr>
            <a:normAutofit/>
          </a:bodyPr>
          <a:lstStyle/>
          <a:p>
            <a:endParaRPr lang="en-US" dirty="0" smtClean="0"/>
          </a:p>
          <a:p>
            <a:r>
              <a:rPr lang="en-US" b="1" dirty="0" smtClean="0"/>
              <a:t>AKI</a:t>
            </a:r>
            <a:r>
              <a:rPr lang="en-US" dirty="0" smtClean="0"/>
              <a:t> (Acute Kidney Injury) =Acute Renal impairment or Failure= elevated </a:t>
            </a:r>
            <a:r>
              <a:rPr lang="en-US" dirty="0" err="1" smtClean="0"/>
              <a:t>Creatinine</a:t>
            </a:r>
            <a:r>
              <a:rPr lang="en-US" dirty="0" smtClean="0"/>
              <a:t>)</a:t>
            </a:r>
          </a:p>
          <a:p>
            <a:r>
              <a:rPr lang="en-US" b="1" dirty="0" smtClean="0"/>
              <a:t>Decreased Urine output </a:t>
            </a:r>
          </a:p>
          <a:p>
            <a:r>
              <a:rPr lang="en-US" b="1" dirty="0" smtClean="0"/>
              <a:t>Edema</a:t>
            </a:r>
          </a:p>
          <a:p>
            <a:r>
              <a:rPr lang="en-US" b="1" dirty="0"/>
              <a:t>High Blood </a:t>
            </a:r>
            <a:r>
              <a:rPr lang="en-US" b="1" dirty="0" smtClean="0"/>
              <a:t>Pressure</a:t>
            </a:r>
          </a:p>
          <a:p>
            <a:r>
              <a:rPr lang="en-US" dirty="0" smtClean="0"/>
              <a:t>May have other manifestations of systemic vasculitis since some GN types are actually vasculitis (e.g. skin rash, pulmonary hemorrhage, </a:t>
            </a:r>
            <a:r>
              <a:rPr lang="en-US" dirty="0" err="1" smtClean="0"/>
              <a:t>etc</a:t>
            </a:r>
            <a:r>
              <a:rPr lang="en-US" dirty="0" smtClean="0"/>
              <a:t>)</a:t>
            </a:r>
          </a:p>
          <a:p>
            <a:r>
              <a:rPr lang="en-US" dirty="0" smtClean="0"/>
              <a:t>Positive immune markers: ANA, Anti-DNA, low complements, +</a:t>
            </a:r>
            <a:r>
              <a:rPr lang="en-US" dirty="0" err="1" smtClean="0"/>
              <a:t>ve</a:t>
            </a:r>
            <a:r>
              <a:rPr lang="en-US" dirty="0" smtClean="0"/>
              <a:t> ANCA  (depends on the cause)</a:t>
            </a:r>
          </a:p>
          <a:p>
            <a:endParaRPr lang="en-US" dirty="0"/>
          </a:p>
        </p:txBody>
      </p:sp>
    </p:spTree>
    <p:extLst>
      <p:ext uri="{BB962C8B-B14F-4D97-AF65-F5344CB8AC3E}">
        <p14:creationId xmlns:p14="http://schemas.microsoft.com/office/powerpoint/2010/main" val="165763662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Nephritic</a:t>
            </a:r>
            <a:r>
              <a:rPr lang="en-US" dirty="0"/>
              <a:t> Glomerular diseases</a:t>
            </a:r>
          </a:p>
        </p:txBody>
      </p:sp>
      <p:sp>
        <p:nvSpPr>
          <p:cNvPr id="3" name="Content Placeholder 2"/>
          <p:cNvSpPr>
            <a:spLocks noGrp="1"/>
          </p:cNvSpPr>
          <p:nvPr>
            <p:ph idx="1"/>
          </p:nvPr>
        </p:nvSpPr>
        <p:spPr/>
        <p:txBody>
          <a:bodyPr/>
          <a:lstStyle/>
          <a:p>
            <a:pPr marL="0" indent="0">
              <a:buSzPct val="50000"/>
              <a:buNone/>
            </a:pPr>
            <a:r>
              <a:rPr lang="en-US" dirty="0" smtClean="0"/>
              <a:t>Here; they are called </a:t>
            </a:r>
            <a:r>
              <a:rPr lang="en-US" b="1" dirty="0" smtClean="0"/>
              <a:t>GN=Glomerulonephritis</a:t>
            </a:r>
          </a:p>
          <a:p>
            <a:pPr marL="0" indent="0">
              <a:buSzPct val="50000"/>
              <a:buNone/>
            </a:pPr>
            <a:endParaRPr lang="en-US" b="1" dirty="0" smtClean="0"/>
          </a:p>
          <a:p>
            <a:pPr marL="0" indent="0">
              <a:buSzPct val="50000"/>
              <a:buNone/>
            </a:pPr>
            <a:r>
              <a:rPr lang="en-US" u="sng" dirty="0" smtClean="0"/>
              <a:t>Renal Diseases that can present with </a:t>
            </a:r>
            <a:r>
              <a:rPr lang="en-US" b="1" u="sng" dirty="0" smtClean="0"/>
              <a:t>Nephritic </a:t>
            </a:r>
            <a:r>
              <a:rPr lang="en-US" u="sng" dirty="0" smtClean="0"/>
              <a:t>picture</a:t>
            </a:r>
            <a:r>
              <a:rPr lang="en-US" b="1" u="sng" dirty="0" smtClean="0"/>
              <a:t>:</a:t>
            </a:r>
          </a:p>
          <a:p>
            <a:pPr>
              <a:buSzPct val="50000"/>
              <a:buFont typeface="Wingdings" charset="2"/>
              <a:buChar char="Ø"/>
            </a:pPr>
            <a:r>
              <a:rPr lang="en-US" dirty="0" smtClean="0"/>
              <a:t>IgA </a:t>
            </a:r>
            <a:r>
              <a:rPr lang="en-US" dirty="0"/>
              <a:t>Nephropathy / </a:t>
            </a:r>
            <a:r>
              <a:rPr lang="en-US" dirty="0" smtClean="0"/>
              <a:t>HSP (</a:t>
            </a:r>
            <a:r>
              <a:rPr lang="en-US" b="1" dirty="0" smtClean="0"/>
              <a:t>H</a:t>
            </a:r>
            <a:r>
              <a:rPr lang="en-US" dirty="0" smtClean="0"/>
              <a:t>enoch</a:t>
            </a:r>
            <a:r>
              <a:rPr lang="en-US" dirty="0"/>
              <a:t>-</a:t>
            </a:r>
            <a:r>
              <a:rPr lang="en-US" b="1" dirty="0"/>
              <a:t>S</a:t>
            </a:r>
            <a:r>
              <a:rPr lang="en-US" dirty="0"/>
              <a:t>chönlein </a:t>
            </a:r>
            <a:r>
              <a:rPr lang="en-US" b="1" dirty="0" err="1" smtClean="0"/>
              <a:t>p</a:t>
            </a:r>
            <a:r>
              <a:rPr lang="en-US" dirty="0" err="1" smtClean="0"/>
              <a:t>urpura</a:t>
            </a:r>
            <a:r>
              <a:rPr lang="en-US" dirty="0" smtClean="0"/>
              <a:t>)</a:t>
            </a:r>
            <a:endParaRPr lang="en-US" dirty="0"/>
          </a:p>
          <a:p>
            <a:pPr>
              <a:buSzPct val="50000"/>
              <a:buFont typeface="Wingdings" charset="2"/>
              <a:buChar char="Ø"/>
            </a:pPr>
            <a:r>
              <a:rPr lang="en-US" dirty="0" smtClean="0"/>
              <a:t>Post streptococcal </a:t>
            </a:r>
            <a:r>
              <a:rPr lang="en-US" dirty="0"/>
              <a:t>glomerulonephritis (PSGN)</a:t>
            </a:r>
          </a:p>
          <a:p>
            <a:pPr>
              <a:buSzPct val="50000"/>
              <a:buFont typeface="Wingdings" charset="2"/>
              <a:buChar char="Ø"/>
            </a:pPr>
            <a:r>
              <a:rPr lang="en-US" dirty="0"/>
              <a:t>Lupus Nephritis</a:t>
            </a:r>
          </a:p>
          <a:p>
            <a:pPr>
              <a:buSzPct val="50000"/>
              <a:buFont typeface="Wingdings" charset="2"/>
              <a:buChar char="Ø"/>
            </a:pPr>
            <a:r>
              <a:rPr lang="en-US" dirty="0" smtClean="0"/>
              <a:t>Anti</a:t>
            </a:r>
            <a:r>
              <a:rPr lang="en-US" dirty="0"/>
              <a:t>-GBM </a:t>
            </a:r>
            <a:r>
              <a:rPr lang="en-US" dirty="0" smtClean="0"/>
              <a:t>(</a:t>
            </a:r>
            <a:r>
              <a:rPr lang="en-US" dirty="0" err="1" smtClean="0"/>
              <a:t>Goodasture’s</a:t>
            </a:r>
            <a:r>
              <a:rPr lang="en-US" dirty="0" smtClean="0"/>
              <a:t> disease)</a:t>
            </a:r>
            <a:endParaRPr lang="en-US" dirty="0"/>
          </a:p>
          <a:p>
            <a:pPr>
              <a:buSzPct val="50000"/>
              <a:buFont typeface="Wingdings" charset="2"/>
              <a:buChar char="Ø"/>
            </a:pPr>
            <a:r>
              <a:rPr lang="en-US" dirty="0"/>
              <a:t>ANCA </a:t>
            </a:r>
            <a:r>
              <a:rPr lang="en-US" dirty="0" smtClean="0"/>
              <a:t>vasculitis ( e.g. Wegner’s Granulomatosis) </a:t>
            </a:r>
          </a:p>
          <a:p>
            <a:pPr>
              <a:buSzPct val="50000"/>
              <a:buFont typeface="Wingdings" charset="2"/>
              <a:buChar char="Ø"/>
            </a:pPr>
            <a:r>
              <a:rPr lang="en-US" dirty="0"/>
              <a:t>Membranoproliferative GN (MPGN)</a:t>
            </a:r>
          </a:p>
          <a:p>
            <a:pPr>
              <a:buSzPct val="50000"/>
              <a:buFont typeface="Wingdings" charset="2"/>
              <a:buChar char="Ø"/>
            </a:pPr>
            <a:endParaRPr lang="en-US" dirty="0"/>
          </a:p>
          <a:p>
            <a:pPr marL="0" indent="0">
              <a:buNone/>
            </a:pPr>
            <a:endParaRPr lang="en-US" dirty="0"/>
          </a:p>
        </p:txBody>
      </p:sp>
    </p:spTree>
    <p:extLst>
      <p:ext uri="{BB962C8B-B14F-4D97-AF65-F5344CB8AC3E}">
        <p14:creationId xmlns:p14="http://schemas.microsoft.com/office/powerpoint/2010/main" val="32857646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250626" y="654288"/>
            <a:ext cx="6689979" cy="5512380"/>
          </a:xfrm>
          <a:prstGeom prst="rect">
            <a:avLst/>
          </a:prstGeom>
        </p:spPr>
      </p:pic>
    </p:spTree>
    <p:extLst>
      <p:ext uri="{BB962C8B-B14F-4D97-AF65-F5344CB8AC3E}">
        <p14:creationId xmlns:p14="http://schemas.microsoft.com/office/powerpoint/2010/main" val="3926302480"/>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IgA Nephropathy</a:t>
            </a:r>
            <a:endParaRPr lang="en-US" dirty="0"/>
          </a:p>
        </p:txBody>
      </p:sp>
      <p:sp>
        <p:nvSpPr>
          <p:cNvPr id="3" name="Content Placeholder 2"/>
          <p:cNvSpPr>
            <a:spLocks noGrp="1"/>
          </p:cNvSpPr>
          <p:nvPr>
            <p:ph idx="1"/>
          </p:nvPr>
        </p:nvSpPr>
        <p:spPr/>
        <p:txBody>
          <a:bodyPr>
            <a:normAutofit lnSpcReduction="10000"/>
          </a:bodyPr>
          <a:lstStyle/>
          <a:p>
            <a:r>
              <a:rPr lang="en-US" dirty="0" smtClean="0"/>
              <a:t>Most common type of Primary GN in developed countries</a:t>
            </a:r>
          </a:p>
          <a:p>
            <a:r>
              <a:rPr lang="en-US" dirty="0" smtClean="0"/>
              <a:t> Can present as dark urine </a:t>
            </a:r>
            <a:r>
              <a:rPr lang="en-US" b="1" dirty="0" smtClean="0"/>
              <a:t>1-3 days </a:t>
            </a:r>
            <a:r>
              <a:rPr lang="en-US" dirty="0" smtClean="0"/>
              <a:t>after upper respiratory tract infection. (&lt; one week of URT infection)</a:t>
            </a:r>
          </a:p>
          <a:p>
            <a:r>
              <a:rPr lang="en-US" dirty="0" smtClean="0"/>
              <a:t>A lot of times it gets picked up </a:t>
            </a:r>
            <a:r>
              <a:rPr lang="en-US" b="1" dirty="0" smtClean="0"/>
              <a:t>incidentally</a:t>
            </a:r>
            <a:r>
              <a:rPr lang="en-US" dirty="0" smtClean="0"/>
              <a:t> by finding abnormal urine analysis (Hematuria+/- Proteinuria) done for other reasons</a:t>
            </a:r>
            <a:r>
              <a:rPr lang="en-US" dirty="0"/>
              <a:t> </a:t>
            </a:r>
            <a:r>
              <a:rPr lang="en-US" dirty="0" smtClean="0"/>
              <a:t>with no symptoms.</a:t>
            </a:r>
          </a:p>
          <a:p>
            <a:r>
              <a:rPr lang="en-US" dirty="0" smtClean="0"/>
              <a:t>It has a chronic course</a:t>
            </a:r>
            <a:r>
              <a:rPr lang="en-US" dirty="0"/>
              <a:t> </a:t>
            </a:r>
            <a:r>
              <a:rPr lang="en-US" dirty="0" smtClean="0"/>
              <a:t>that can progress to ESRD.</a:t>
            </a:r>
          </a:p>
          <a:p>
            <a:r>
              <a:rPr lang="en-US" dirty="0" smtClean="0"/>
              <a:t>Needs kidney biopsy to reach the diagnosis.</a:t>
            </a:r>
          </a:p>
          <a:p>
            <a:endParaRPr lang="en-US" dirty="0"/>
          </a:p>
          <a:p>
            <a:r>
              <a:rPr lang="en-US" dirty="0" smtClean="0"/>
              <a:t>The diagnosis is made by finding abnormal deposition of </a:t>
            </a:r>
            <a:r>
              <a:rPr lang="en-US" dirty="0" err="1" smtClean="0"/>
              <a:t>Ig</a:t>
            </a:r>
            <a:r>
              <a:rPr lang="en-US" dirty="0" smtClean="0"/>
              <a:t> A </a:t>
            </a:r>
            <a:r>
              <a:rPr lang="en-US" dirty="0" err="1" smtClean="0"/>
              <a:t>immunglobulins</a:t>
            </a:r>
            <a:r>
              <a:rPr lang="en-US" dirty="0" smtClean="0"/>
              <a:t> in the Glomeruli, and that elicit a local inflammatory response in the Glom </a:t>
            </a:r>
            <a:r>
              <a:rPr lang="en-US" dirty="0" err="1" smtClean="0"/>
              <a:t>mesangium</a:t>
            </a:r>
            <a:r>
              <a:rPr lang="en-US" dirty="0" smtClean="0"/>
              <a:t> (</a:t>
            </a:r>
            <a:r>
              <a:rPr lang="en-US" dirty="0" err="1" smtClean="0"/>
              <a:t>mesangial</a:t>
            </a:r>
            <a:r>
              <a:rPr lang="en-US" dirty="0" smtClean="0"/>
              <a:t> expansion)</a:t>
            </a:r>
          </a:p>
        </p:txBody>
      </p:sp>
    </p:spTree>
    <p:extLst>
      <p:ext uri="{BB962C8B-B14F-4D97-AF65-F5344CB8AC3E}">
        <p14:creationId xmlns:p14="http://schemas.microsoft.com/office/powerpoint/2010/main" val="63096745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smtClean="0"/>
              <a:t>It is thought to be secondary to altered mucosal immunity that leads to excessive IgA synthesis upon exposure to environmental antigens. And they eventually deposit in the Gloms may be because of altered structure. </a:t>
            </a:r>
            <a:endParaRPr lang="en-US" dirty="0"/>
          </a:p>
          <a:p>
            <a:r>
              <a:rPr lang="en-US" dirty="0" smtClean="0"/>
              <a:t>There is really no effective immunosuppressing therapy except in severe cases where it can be tried. </a:t>
            </a:r>
          </a:p>
          <a:p>
            <a:r>
              <a:rPr lang="en-US" dirty="0" smtClean="0"/>
              <a:t>Most important treatment is to control the blood pressure which decreases proteinuria. </a:t>
            </a:r>
          </a:p>
          <a:p>
            <a:endParaRPr lang="en-US" dirty="0"/>
          </a:p>
          <a:p>
            <a:r>
              <a:rPr lang="en-US" dirty="0" smtClean="0"/>
              <a:t>HSP ( is a systemic </a:t>
            </a:r>
            <a:r>
              <a:rPr lang="en-US" dirty="0" err="1" smtClean="0"/>
              <a:t>vasculitis</a:t>
            </a:r>
            <a:r>
              <a:rPr lang="en-US" dirty="0" smtClean="0"/>
              <a:t> caused by </a:t>
            </a:r>
            <a:r>
              <a:rPr lang="en-US" dirty="0" err="1" smtClean="0"/>
              <a:t>immne</a:t>
            </a:r>
            <a:r>
              <a:rPr lang="en-US" dirty="0" smtClean="0"/>
              <a:t> deposition of IgA in different organs; typically skin, bowel and kidneys) </a:t>
            </a:r>
            <a:endParaRPr lang="en-US" dirty="0"/>
          </a:p>
        </p:txBody>
      </p:sp>
    </p:spTree>
    <p:extLst>
      <p:ext uri="{BB962C8B-B14F-4D97-AF65-F5344CB8AC3E}">
        <p14:creationId xmlns:p14="http://schemas.microsoft.com/office/powerpoint/2010/main" val="326901037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IgA </a:t>
            </a:r>
            <a:endParaRPr lang="en-US" dirty="0"/>
          </a:p>
        </p:txBody>
      </p:sp>
      <p:sp>
        <p:nvSpPr>
          <p:cNvPr id="5" name="Text Placeholder 4"/>
          <p:cNvSpPr>
            <a:spLocks noGrp="1"/>
          </p:cNvSpPr>
          <p:nvPr>
            <p:ph type="body" idx="1"/>
          </p:nvPr>
        </p:nvSpPr>
        <p:spPr/>
        <p:txBody>
          <a:bodyPr/>
          <a:lstStyle/>
          <a:p>
            <a:r>
              <a:rPr lang="en-US" dirty="0" smtClean="0"/>
              <a:t>Normal Glomerulus </a:t>
            </a:r>
            <a:endParaRPr lang="en-US" dirty="0"/>
          </a:p>
        </p:txBody>
      </p:sp>
      <p:pic>
        <p:nvPicPr>
          <p:cNvPr id="9" name="Content Placeholder 8" descr="Focal_GN_Light.jpg"/>
          <p:cNvPicPr>
            <a:picLocks noGrp="1" noChangeAspect="1"/>
          </p:cNvPicPr>
          <p:nvPr>
            <p:ph sz="half" idx="2"/>
          </p:nvPr>
        </p:nvPicPr>
        <p:blipFill>
          <a:blip r:embed="rId2">
            <a:extLst>
              <a:ext uri="{28A0092B-C50C-407E-A947-70E740481C1C}">
                <a14:useLocalDpi xmlns:a14="http://schemas.microsoft.com/office/drawing/2010/main" val="0"/>
              </a:ext>
            </a:extLst>
          </a:blip>
          <a:srcRect t="-28958" b="-28958"/>
          <a:stretch>
            <a:fillRect/>
          </a:stretch>
        </p:blipFill>
        <p:spPr>
          <a:xfrm>
            <a:off x="4754879" y="671731"/>
            <a:ext cx="3931920" cy="3951288"/>
          </a:xfrm>
        </p:spPr>
      </p:pic>
      <p:sp>
        <p:nvSpPr>
          <p:cNvPr id="7" name="Text Placeholder 6"/>
          <p:cNvSpPr>
            <a:spLocks noGrp="1"/>
          </p:cNvSpPr>
          <p:nvPr>
            <p:ph type="body" sz="quarter" idx="3"/>
          </p:nvPr>
        </p:nvSpPr>
        <p:spPr>
          <a:xfrm>
            <a:off x="4754879" y="724555"/>
            <a:ext cx="3931920" cy="639762"/>
          </a:xfrm>
        </p:spPr>
        <p:txBody>
          <a:bodyPr/>
          <a:lstStyle/>
          <a:p>
            <a:r>
              <a:rPr lang="en-US" dirty="0" smtClean="0"/>
              <a:t>IgA Nephropathy</a:t>
            </a:r>
            <a:endParaRPr lang="en-US" dirty="0"/>
          </a:p>
        </p:txBody>
      </p:sp>
      <p:pic>
        <p:nvPicPr>
          <p:cNvPr id="12" name="Content Placeholder 11" descr="IgA_nephropathy_IF.jpg"/>
          <p:cNvPicPr>
            <a:picLocks noGrp="1" noChangeAspect="1"/>
          </p:cNvPicPr>
          <p:nvPr>
            <p:ph sz="quarter" idx="4"/>
          </p:nvPr>
        </p:nvPicPr>
        <p:blipFill>
          <a:blip r:embed="rId3">
            <a:extLst>
              <a:ext uri="{28A0092B-C50C-407E-A947-70E740481C1C}">
                <a14:useLocalDpi xmlns:a14="http://schemas.microsoft.com/office/drawing/2010/main" val="0"/>
              </a:ext>
            </a:extLst>
          </a:blip>
          <a:srcRect l="18048" r="18048"/>
          <a:stretch>
            <a:fillRect/>
          </a:stretch>
        </p:blipFill>
        <p:spPr>
          <a:xfrm>
            <a:off x="5624350" y="4227727"/>
            <a:ext cx="2531896" cy="2435235"/>
          </a:xfrm>
        </p:spPr>
      </p:pic>
      <p:pic>
        <p:nvPicPr>
          <p:cNvPr id="10" name="Content Placeholder 11" descr="NOrm GLOM-1.png"/>
          <p:cNvPicPr>
            <a:picLocks noChangeAspect="1"/>
          </p:cNvPicPr>
          <p:nvPr/>
        </p:nvPicPr>
        <p:blipFill>
          <a:blip r:embed="rId4">
            <a:extLst>
              <a:ext uri="{28A0092B-C50C-407E-A947-70E740481C1C}">
                <a14:useLocalDpi xmlns:a14="http://schemas.microsoft.com/office/drawing/2010/main" val="0"/>
              </a:ext>
            </a:extLst>
          </a:blip>
          <a:srcRect l="8972" r="8972"/>
          <a:stretch>
            <a:fillRect/>
          </a:stretch>
        </p:blipFill>
        <p:spPr>
          <a:xfrm>
            <a:off x="762669" y="2647375"/>
            <a:ext cx="3465676" cy="3482747"/>
          </a:xfrm>
          <a:prstGeom prst="rect">
            <a:avLst/>
          </a:prstGeom>
        </p:spPr>
      </p:pic>
      <p:sp>
        <p:nvSpPr>
          <p:cNvPr id="2" name="Rectangle 1"/>
          <p:cNvSpPr/>
          <p:nvPr/>
        </p:nvSpPr>
        <p:spPr>
          <a:xfrm>
            <a:off x="4751826" y="4438353"/>
            <a:ext cx="787671" cy="369332"/>
          </a:xfrm>
          <a:prstGeom prst="rect">
            <a:avLst/>
          </a:prstGeom>
        </p:spPr>
        <p:txBody>
          <a:bodyPr wrap="none">
            <a:spAutoFit/>
          </a:bodyPr>
          <a:lstStyle/>
          <a:p>
            <a:r>
              <a:rPr lang="en-US" dirty="0"/>
              <a:t>IgA </a:t>
            </a:r>
            <a:r>
              <a:rPr lang="en-US" dirty="0" smtClean="0"/>
              <a:t>IF</a:t>
            </a:r>
            <a:endParaRPr lang="en-US" dirty="0"/>
          </a:p>
        </p:txBody>
      </p:sp>
    </p:spTree>
    <p:extLst>
      <p:ext uri="{BB962C8B-B14F-4D97-AF65-F5344CB8AC3E}">
        <p14:creationId xmlns:p14="http://schemas.microsoft.com/office/powerpoint/2010/main" val="115146950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Post streptococcal glomerulonephritis (PSGN)</a:t>
            </a:r>
            <a:br>
              <a:rPr lang="en-US" dirty="0"/>
            </a:br>
            <a:endParaRPr lang="en-US" dirty="0"/>
          </a:p>
        </p:txBody>
      </p:sp>
      <p:sp>
        <p:nvSpPr>
          <p:cNvPr id="3" name="Content Placeholder 2"/>
          <p:cNvSpPr>
            <a:spLocks noGrp="1"/>
          </p:cNvSpPr>
          <p:nvPr>
            <p:ph idx="1"/>
          </p:nvPr>
        </p:nvSpPr>
        <p:spPr/>
        <p:txBody>
          <a:bodyPr>
            <a:normAutofit lnSpcReduction="10000"/>
          </a:bodyPr>
          <a:lstStyle/>
          <a:p>
            <a:r>
              <a:rPr lang="en-US" dirty="0" smtClean="0"/>
              <a:t>Typically caused by throat infection with Gram positive </a:t>
            </a:r>
            <a:r>
              <a:rPr lang="en-US" dirty="0" err="1" smtClean="0"/>
              <a:t>cocci</a:t>
            </a:r>
            <a:r>
              <a:rPr lang="en-US" dirty="0" smtClean="0"/>
              <a:t> (</a:t>
            </a:r>
            <a:r>
              <a:rPr lang="en-US" b="1" dirty="0" smtClean="0"/>
              <a:t>Streptococcus</a:t>
            </a:r>
            <a:r>
              <a:rPr lang="en-US" dirty="0" smtClean="0"/>
              <a:t>) </a:t>
            </a:r>
          </a:p>
          <a:p>
            <a:r>
              <a:rPr lang="en-US" dirty="0" smtClean="0"/>
              <a:t>But also can be </a:t>
            </a:r>
            <a:r>
              <a:rPr lang="en-US" dirty="0"/>
              <a:t>caused by </a:t>
            </a:r>
            <a:r>
              <a:rPr lang="en-US" dirty="0" smtClean="0"/>
              <a:t>Staphylococcus soft tissue or bone infection in </a:t>
            </a:r>
            <a:r>
              <a:rPr lang="en-US" dirty="0"/>
              <a:t>adults</a:t>
            </a:r>
            <a:r>
              <a:rPr lang="en-US" dirty="0" smtClean="0"/>
              <a:t>.</a:t>
            </a:r>
          </a:p>
          <a:p>
            <a:r>
              <a:rPr lang="en-US" dirty="0"/>
              <a:t>Bacterial Antigen cross react with Glom antigens, or </a:t>
            </a:r>
            <a:r>
              <a:rPr lang="en-US" dirty="0" smtClean="0"/>
              <a:t>may be an immune</a:t>
            </a:r>
            <a:r>
              <a:rPr lang="en-US" dirty="0"/>
              <a:t>-</a:t>
            </a:r>
            <a:r>
              <a:rPr lang="en-US" dirty="0" smtClean="0"/>
              <a:t>complex (Antigen-antibody) response that </a:t>
            </a:r>
            <a:r>
              <a:rPr lang="en-US" dirty="0"/>
              <a:t>is responsible. </a:t>
            </a:r>
            <a:endParaRPr lang="en-US" dirty="0" smtClean="0"/>
          </a:p>
          <a:p>
            <a:r>
              <a:rPr lang="en-US" dirty="0" smtClean="0"/>
              <a:t>Patients present with frank hematuria usually </a:t>
            </a:r>
            <a:r>
              <a:rPr lang="en-US" b="1" dirty="0" smtClean="0"/>
              <a:t>after one week</a:t>
            </a:r>
            <a:r>
              <a:rPr lang="en-US" dirty="0" smtClean="0"/>
              <a:t> and up to 3 weeks from the start of infection.</a:t>
            </a:r>
          </a:p>
          <a:p>
            <a:r>
              <a:rPr lang="en-US" dirty="0"/>
              <a:t>Serum will show positive </a:t>
            </a:r>
            <a:r>
              <a:rPr lang="en-US" dirty="0" err="1"/>
              <a:t>Antistreptolysin</a:t>
            </a:r>
            <a:r>
              <a:rPr lang="en-US" dirty="0"/>
              <a:t> (ASO) titer. Low C3, Normal C4. </a:t>
            </a:r>
            <a:r>
              <a:rPr lang="en-US" dirty="0" smtClean="0"/>
              <a:t>May have positive throat culture. </a:t>
            </a:r>
          </a:p>
          <a:p>
            <a:r>
              <a:rPr lang="en-US" dirty="0" smtClean="0"/>
              <a:t>Children have better and faster recovery than adults.</a:t>
            </a:r>
          </a:p>
          <a:p>
            <a:r>
              <a:rPr lang="en-US" dirty="0" smtClean="0"/>
              <a:t>Treatment is usually supportive= wait and see. </a:t>
            </a:r>
            <a:endParaRPr lang="en-US" dirty="0"/>
          </a:p>
        </p:txBody>
      </p:sp>
    </p:spTree>
    <p:extLst>
      <p:ext uri="{BB962C8B-B14F-4D97-AF65-F5344CB8AC3E}">
        <p14:creationId xmlns:p14="http://schemas.microsoft.com/office/powerpoint/2010/main" val="304803181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Lupus Nephritis</a:t>
            </a:r>
            <a:endParaRPr lang="en-US" dirty="0"/>
          </a:p>
        </p:txBody>
      </p:sp>
      <p:sp>
        <p:nvSpPr>
          <p:cNvPr id="3" name="Content Placeholder 2"/>
          <p:cNvSpPr>
            <a:spLocks noGrp="1"/>
          </p:cNvSpPr>
          <p:nvPr>
            <p:ph idx="1"/>
          </p:nvPr>
        </p:nvSpPr>
        <p:spPr/>
        <p:txBody>
          <a:bodyPr/>
          <a:lstStyle/>
          <a:p>
            <a:endParaRPr lang="en-US" b="1" dirty="0" smtClean="0"/>
          </a:p>
          <a:p>
            <a:r>
              <a:rPr lang="en-US" b="1" dirty="0" smtClean="0"/>
              <a:t>LUPUS</a:t>
            </a:r>
            <a:r>
              <a:rPr lang="en-US" dirty="0"/>
              <a:t>: </a:t>
            </a:r>
            <a:r>
              <a:rPr lang="en-US" i="1" u="sng" dirty="0"/>
              <a:t>The Disease with a Thousand </a:t>
            </a:r>
            <a:r>
              <a:rPr lang="en-US" i="1" u="sng" dirty="0" smtClean="0"/>
              <a:t>Faces</a:t>
            </a:r>
          </a:p>
          <a:p>
            <a:r>
              <a:rPr lang="en-US" dirty="0" smtClean="0"/>
              <a:t>Kidneys can be affected by SLE like other organs.</a:t>
            </a:r>
          </a:p>
          <a:p>
            <a:r>
              <a:rPr lang="en-US" dirty="0" smtClean="0"/>
              <a:t>The degree of involvement can be mild (or even not visible to the physician) to a very severe one causing ESRD in few months. </a:t>
            </a:r>
          </a:p>
          <a:p>
            <a:r>
              <a:rPr lang="en-US" dirty="0" smtClean="0"/>
              <a:t>Most important in dealing with these cases is having high suspicion of its presence and to start immediate workup &amp; referral for diagnosis and treatment.</a:t>
            </a:r>
          </a:p>
        </p:txBody>
      </p:sp>
    </p:spTree>
    <p:extLst>
      <p:ext uri="{BB962C8B-B14F-4D97-AF65-F5344CB8AC3E}">
        <p14:creationId xmlns:p14="http://schemas.microsoft.com/office/powerpoint/2010/main" val="158465880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Lupus Nephritis</a:t>
            </a:r>
          </a:p>
        </p:txBody>
      </p:sp>
      <p:sp>
        <p:nvSpPr>
          <p:cNvPr id="3" name="Content Placeholder 2"/>
          <p:cNvSpPr>
            <a:spLocks noGrp="1"/>
          </p:cNvSpPr>
          <p:nvPr>
            <p:ph idx="1"/>
          </p:nvPr>
        </p:nvSpPr>
        <p:spPr/>
        <p:txBody>
          <a:bodyPr>
            <a:normAutofit/>
          </a:bodyPr>
          <a:lstStyle/>
          <a:p>
            <a:endParaRPr lang="en-US" dirty="0" smtClean="0"/>
          </a:p>
          <a:p>
            <a:r>
              <a:rPr lang="en-US" dirty="0" smtClean="0"/>
              <a:t>Kidney </a:t>
            </a:r>
            <a:r>
              <a:rPr lang="en-US" dirty="0"/>
              <a:t>biopsy is mandatory to make the diagnosis.</a:t>
            </a:r>
          </a:p>
          <a:p>
            <a:r>
              <a:rPr lang="en-US" dirty="0"/>
              <a:t>Low </a:t>
            </a:r>
            <a:r>
              <a:rPr lang="en-US" dirty="0" smtClean="0"/>
              <a:t>complements (C3, C4) </a:t>
            </a:r>
            <a:r>
              <a:rPr lang="en-US" dirty="0"/>
              <a:t>level along with the positive Lupus </a:t>
            </a:r>
            <a:r>
              <a:rPr lang="en-US" dirty="0" smtClean="0"/>
              <a:t>markers, abnormal </a:t>
            </a:r>
            <a:r>
              <a:rPr lang="en-US" dirty="0"/>
              <a:t>urine </a:t>
            </a:r>
            <a:r>
              <a:rPr lang="en-US" dirty="0" smtClean="0"/>
              <a:t>analysis &amp; abnormal renal function </a:t>
            </a:r>
            <a:r>
              <a:rPr lang="en-US" dirty="0"/>
              <a:t>should make you think of its presence. </a:t>
            </a:r>
          </a:p>
          <a:p>
            <a:pPr marL="0" indent="0">
              <a:buNone/>
            </a:pPr>
            <a:endParaRPr lang="en-US" dirty="0"/>
          </a:p>
          <a:p>
            <a:r>
              <a:rPr lang="en-US" dirty="0" smtClean="0"/>
              <a:t>Lupus Nephritis treatment depends on the findings in renal biopsy.</a:t>
            </a:r>
          </a:p>
          <a:p>
            <a:r>
              <a:rPr lang="en-US" dirty="0" smtClean="0"/>
              <a:t>It usually involves high degree of immunosuppressing medications. </a:t>
            </a:r>
          </a:p>
          <a:p>
            <a:endParaRPr lang="en-US" dirty="0"/>
          </a:p>
        </p:txBody>
      </p:sp>
    </p:spTree>
    <p:extLst>
      <p:ext uri="{BB962C8B-B14F-4D97-AF65-F5344CB8AC3E}">
        <p14:creationId xmlns:p14="http://schemas.microsoft.com/office/powerpoint/2010/main" val="36236725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ANCA </a:t>
            </a:r>
            <a:r>
              <a:rPr lang="en-US" dirty="0" err="1" smtClean="0"/>
              <a:t>vasculitis</a:t>
            </a:r>
            <a:endParaRPr lang="en-US" dirty="0"/>
          </a:p>
        </p:txBody>
      </p:sp>
      <p:sp>
        <p:nvSpPr>
          <p:cNvPr id="3" name="Content Placeholder 2"/>
          <p:cNvSpPr>
            <a:spLocks noGrp="1"/>
          </p:cNvSpPr>
          <p:nvPr>
            <p:ph idx="1"/>
          </p:nvPr>
        </p:nvSpPr>
        <p:spPr/>
        <p:txBody>
          <a:bodyPr>
            <a:normAutofit/>
          </a:bodyPr>
          <a:lstStyle/>
          <a:p>
            <a:r>
              <a:rPr lang="en-US" dirty="0" smtClean="0"/>
              <a:t>Autoimmune disease that involves the presence of Neutrophils adhesion enhancing molecule called</a:t>
            </a:r>
          </a:p>
          <a:p>
            <a:pPr marL="0" indent="0">
              <a:buNone/>
            </a:pPr>
            <a:r>
              <a:rPr lang="en-US" b="1" dirty="0" smtClean="0"/>
              <a:t>ANCA=</a:t>
            </a:r>
            <a:r>
              <a:rPr lang="en-US" b="1" dirty="0"/>
              <a:t>Anti-neutrophil cytoplasmic </a:t>
            </a:r>
            <a:r>
              <a:rPr lang="en-US" b="1" dirty="0" smtClean="0"/>
              <a:t>antibody</a:t>
            </a:r>
          </a:p>
          <a:p>
            <a:pPr marL="0" indent="0">
              <a:buNone/>
            </a:pPr>
            <a:endParaRPr lang="en-US" dirty="0"/>
          </a:p>
          <a:p>
            <a:pPr marL="0" indent="0">
              <a:buNone/>
            </a:pPr>
            <a:r>
              <a:rPr lang="en-US" dirty="0" smtClean="0"/>
              <a:t>Two types of ANCA:</a:t>
            </a:r>
          </a:p>
          <a:p>
            <a:pPr marL="0" indent="0">
              <a:buNone/>
            </a:pPr>
            <a:r>
              <a:rPr lang="en-US" dirty="0" smtClean="0"/>
              <a:t>1- C-ANCA= </a:t>
            </a:r>
            <a:r>
              <a:rPr lang="en-US" b="1" dirty="0" smtClean="0"/>
              <a:t>C</a:t>
            </a:r>
            <a:r>
              <a:rPr lang="en-US" dirty="0" smtClean="0"/>
              <a:t>ytoplasmic type, more commonly causing Granulomatous </a:t>
            </a:r>
            <a:r>
              <a:rPr lang="en-US" dirty="0" err="1" smtClean="0"/>
              <a:t>Polyangiitis</a:t>
            </a:r>
            <a:r>
              <a:rPr lang="en-US" dirty="0" smtClean="0"/>
              <a:t>= old name </a:t>
            </a:r>
            <a:r>
              <a:rPr lang="en-US" i="1" dirty="0" smtClean="0"/>
              <a:t>Wegner’s Granulomatosis</a:t>
            </a:r>
            <a:r>
              <a:rPr lang="en-US" dirty="0" smtClean="0"/>
              <a:t> ( so a </a:t>
            </a:r>
            <a:r>
              <a:rPr lang="en-US" b="1" dirty="0" smtClean="0"/>
              <a:t>granuloma forming disease</a:t>
            </a:r>
            <a:r>
              <a:rPr lang="en-US" dirty="0" smtClean="0"/>
              <a:t>)</a:t>
            </a:r>
          </a:p>
          <a:p>
            <a:pPr marL="0" indent="0">
              <a:buNone/>
            </a:pPr>
            <a:r>
              <a:rPr lang="en-US" sz="1800" dirty="0" err="1" smtClean="0"/>
              <a:t>Angiitis</a:t>
            </a:r>
            <a:r>
              <a:rPr lang="en-US" sz="1800" dirty="0" smtClean="0"/>
              <a:t>: means small vessels vasculitis</a:t>
            </a:r>
            <a:endParaRPr lang="en-US" sz="1800" dirty="0"/>
          </a:p>
          <a:p>
            <a:pPr marL="0" indent="0">
              <a:buNone/>
            </a:pPr>
            <a:r>
              <a:rPr lang="en-US" dirty="0" smtClean="0"/>
              <a:t>2- P-ANCA= </a:t>
            </a:r>
            <a:r>
              <a:rPr lang="en-US" b="1" dirty="0" err="1" smtClean="0"/>
              <a:t>P</a:t>
            </a:r>
            <a:r>
              <a:rPr lang="en-US" dirty="0" err="1" smtClean="0"/>
              <a:t>erinuclear</a:t>
            </a:r>
            <a:r>
              <a:rPr lang="en-US" dirty="0" smtClean="0"/>
              <a:t> type, more commonly associated with Microscopic </a:t>
            </a:r>
            <a:r>
              <a:rPr lang="en-US" dirty="0" err="1" smtClean="0"/>
              <a:t>Polyangiitis</a:t>
            </a:r>
            <a:r>
              <a:rPr lang="en-US" dirty="0" smtClean="0"/>
              <a:t> &amp; </a:t>
            </a:r>
            <a:r>
              <a:rPr lang="en-US" dirty="0" err="1"/>
              <a:t>Churg</a:t>
            </a:r>
            <a:r>
              <a:rPr lang="en-US" dirty="0"/>
              <a:t>-Strauss syndrome</a:t>
            </a:r>
          </a:p>
        </p:txBody>
      </p:sp>
    </p:spTree>
    <p:extLst>
      <p:ext uri="{BB962C8B-B14F-4D97-AF65-F5344CB8AC3E}">
        <p14:creationId xmlns:p14="http://schemas.microsoft.com/office/powerpoint/2010/main" val="392556278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ANCA vasculitis</a:t>
            </a:r>
          </a:p>
        </p:txBody>
      </p:sp>
      <p:sp>
        <p:nvSpPr>
          <p:cNvPr id="3" name="Content Placeholder 2"/>
          <p:cNvSpPr>
            <a:spLocks noGrp="1"/>
          </p:cNvSpPr>
          <p:nvPr>
            <p:ph idx="1"/>
          </p:nvPr>
        </p:nvSpPr>
        <p:spPr/>
        <p:txBody>
          <a:bodyPr/>
          <a:lstStyle/>
          <a:p>
            <a:endParaRPr lang="en-US" dirty="0" smtClean="0"/>
          </a:p>
          <a:p>
            <a:r>
              <a:rPr lang="en-US" dirty="0" smtClean="0"/>
              <a:t>Upper airways and lung involvement is common and patients can present with renal and pulmonary manifestations (GN + Pulmonary hemorrhage: hemoptysis)</a:t>
            </a:r>
          </a:p>
          <a:p>
            <a:endParaRPr lang="en-US" dirty="0" smtClean="0"/>
          </a:p>
          <a:p>
            <a:r>
              <a:rPr lang="en-US" dirty="0" smtClean="0"/>
              <a:t>Diagnosis is made by kidney biopsy and positive ANCA titer in the serum.</a:t>
            </a:r>
          </a:p>
          <a:p>
            <a:r>
              <a:rPr lang="en-US" dirty="0" smtClean="0"/>
              <a:t>It is usually an aggressive disease that should be treated with potent immunosuppressing medications. </a:t>
            </a:r>
            <a:endParaRPr lang="en-US" dirty="0"/>
          </a:p>
        </p:txBody>
      </p:sp>
    </p:spTree>
    <p:extLst>
      <p:ext uri="{BB962C8B-B14F-4D97-AF65-F5344CB8AC3E}">
        <p14:creationId xmlns:p14="http://schemas.microsoft.com/office/powerpoint/2010/main" val="290328700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b="1" dirty="0"/>
              <a:t>Anti-GBM antibody </a:t>
            </a:r>
            <a:r>
              <a:rPr lang="en-US" sz="3200" b="1" dirty="0" smtClean="0"/>
              <a:t>disease</a:t>
            </a:r>
            <a:br>
              <a:rPr lang="en-US" sz="3200" b="1" dirty="0" smtClean="0"/>
            </a:br>
            <a:r>
              <a:rPr lang="en-US" sz="3200" dirty="0" smtClean="0">
                <a:solidFill>
                  <a:srgbClr val="292934"/>
                </a:solidFill>
              </a:rPr>
              <a:t>(GBM=Glomerular Basement Membrane)</a:t>
            </a:r>
            <a:endParaRPr lang="en-US" sz="3200" dirty="0">
              <a:solidFill>
                <a:srgbClr val="292934"/>
              </a:solidFill>
            </a:endParaRPr>
          </a:p>
        </p:txBody>
      </p:sp>
      <p:sp>
        <p:nvSpPr>
          <p:cNvPr id="3" name="Content Placeholder 2"/>
          <p:cNvSpPr>
            <a:spLocks noGrp="1"/>
          </p:cNvSpPr>
          <p:nvPr>
            <p:ph idx="1"/>
          </p:nvPr>
        </p:nvSpPr>
        <p:spPr/>
        <p:txBody>
          <a:bodyPr>
            <a:normAutofit lnSpcReduction="10000"/>
          </a:bodyPr>
          <a:lstStyle/>
          <a:p>
            <a:endParaRPr lang="en-US" dirty="0" smtClean="0"/>
          </a:p>
          <a:p>
            <a:r>
              <a:rPr lang="en-US" dirty="0" smtClean="0"/>
              <a:t>Due to autoantibody </a:t>
            </a:r>
            <a:r>
              <a:rPr lang="en-US" dirty="0"/>
              <a:t>against (alpha-3 chain</a:t>
            </a:r>
            <a:r>
              <a:rPr lang="en-US" dirty="0" smtClean="0"/>
              <a:t>) of type </a:t>
            </a:r>
            <a:r>
              <a:rPr lang="en-US" dirty="0"/>
              <a:t>IV Collagen; </a:t>
            </a:r>
            <a:r>
              <a:rPr lang="en-US" dirty="0" smtClean="0"/>
              <a:t>found in Glomerular &amp; alveolar basement membrane.</a:t>
            </a:r>
          </a:p>
          <a:p>
            <a:pPr marL="0" indent="0">
              <a:buNone/>
            </a:pPr>
            <a:endParaRPr lang="en-US" dirty="0"/>
          </a:p>
          <a:p>
            <a:r>
              <a:rPr lang="en-US" b="1" dirty="0" smtClean="0"/>
              <a:t>So the manifestations will be:</a:t>
            </a:r>
          </a:p>
          <a:p>
            <a:pPr marL="0" indent="0">
              <a:buNone/>
            </a:pPr>
            <a:r>
              <a:rPr lang="en-US" dirty="0" smtClean="0"/>
              <a:t>1- GN (can be the only presenting finding)</a:t>
            </a:r>
          </a:p>
          <a:p>
            <a:pPr marL="0" indent="0">
              <a:buNone/>
            </a:pPr>
            <a:r>
              <a:rPr lang="en-US" dirty="0" smtClean="0"/>
              <a:t>2- Pulmonary </a:t>
            </a:r>
            <a:r>
              <a:rPr lang="en-US" dirty="0" smtClean="0"/>
              <a:t>hemorrhage causing hemoptysis </a:t>
            </a:r>
            <a:r>
              <a:rPr lang="en-US" dirty="0" smtClean="0"/>
              <a:t>(if with GN; </a:t>
            </a:r>
            <a:r>
              <a:rPr lang="en-US" dirty="0" smtClean="0"/>
              <a:t>it is called: </a:t>
            </a:r>
            <a:r>
              <a:rPr lang="en-US" b="1" dirty="0" err="1" smtClean="0"/>
              <a:t>Goodpasture’s</a:t>
            </a:r>
            <a:r>
              <a:rPr lang="en-US" b="1" dirty="0" smtClean="0"/>
              <a:t> </a:t>
            </a:r>
            <a:r>
              <a:rPr lang="en-US" b="1" dirty="0" smtClean="0"/>
              <a:t>disease</a:t>
            </a:r>
            <a:r>
              <a:rPr lang="en-US" dirty="0" smtClean="0"/>
              <a:t>)</a:t>
            </a:r>
          </a:p>
          <a:p>
            <a:pPr marL="0" indent="0">
              <a:buNone/>
            </a:pPr>
            <a:r>
              <a:rPr lang="en-US" dirty="0" smtClean="0"/>
              <a:t>3- positive test for Anti-GBM antibodies in the serum</a:t>
            </a:r>
          </a:p>
          <a:p>
            <a:pPr marL="0" indent="0">
              <a:buNone/>
            </a:pPr>
            <a:r>
              <a:rPr lang="en-US" dirty="0" smtClean="0"/>
              <a:t>4- Kidney biopsy shows the diagnostic Immunofluorescence pattern : Linear stain of </a:t>
            </a:r>
            <a:r>
              <a:rPr lang="en-US" dirty="0" err="1" smtClean="0"/>
              <a:t>IgG</a:t>
            </a:r>
            <a:r>
              <a:rPr lang="en-US" dirty="0" smtClean="0"/>
              <a:t> and C3 </a:t>
            </a:r>
            <a:endParaRPr lang="en-US" dirty="0"/>
          </a:p>
        </p:txBody>
      </p:sp>
    </p:spTree>
    <p:extLst>
      <p:ext uri="{BB962C8B-B14F-4D97-AF65-F5344CB8AC3E}">
        <p14:creationId xmlns:p14="http://schemas.microsoft.com/office/powerpoint/2010/main" val="237801395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457200" y="533399"/>
            <a:ext cx="8229600" cy="2069466"/>
          </a:xfrm>
        </p:spPr>
        <p:txBody>
          <a:bodyPr>
            <a:normAutofit/>
          </a:bodyPr>
          <a:lstStyle/>
          <a:p>
            <a:r>
              <a:rPr lang="en-US" sz="2400" b="1" dirty="0" smtClean="0"/>
              <a:t>Linear Anti-GBM</a:t>
            </a:r>
            <a:r>
              <a:rPr lang="en-US" sz="2400" dirty="0" smtClean="0"/>
              <a:t> staining by Immunofluorescence </a:t>
            </a:r>
            <a:br>
              <a:rPr lang="en-US" sz="2400" dirty="0" smtClean="0"/>
            </a:br>
            <a:r>
              <a:rPr lang="en-US" sz="2400" dirty="0" smtClean="0"/>
              <a:t>is a </a:t>
            </a:r>
            <a:r>
              <a:rPr lang="en-US" sz="2400" i="1" dirty="0" smtClean="0"/>
              <a:t>Diagnostic </a:t>
            </a:r>
            <a:r>
              <a:rPr lang="en-US" sz="2400" i="1" dirty="0" smtClean="0"/>
              <a:t>test</a:t>
            </a:r>
            <a:br>
              <a:rPr lang="en-US" sz="2400" i="1" dirty="0" smtClean="0"/>
            </a:br>
            <a:r>
              <a:rPr lang="en-US" sz="2400" b="1" i="1" dirty="0" smtClean="0"/>
              <a:t>Linear</a:t>
            </a:r>
            <a:r>
              <a:rPr lang="en-US" sz="2400" i="1" dirty="0" smtClean="0"/>
              <a:t> means taking the same shape of smooth capillary walls.</a:t>
            </a:r>
            <a:endParaRPr lang="en-US" sz="2400" i="1" dirty="0"/>
          </a:p>
        </p:txBody>
      </p:sp>
      <p:pic>
        <p:nvPicPr>
          <p:cNvPr id="13" name="Content Placeholder 12" descr="antiGBM.jpg"/>
          <p:cNvPicPr>
            <a:picLocks noGrp="1" noChangeAspect="1"/>
          </p:cNvPicPr>
          <p:nvPr>
            <p:ph idx="1"/>
          </p:nvPr>
        </p:nvPicPr>
        <p:blipFill>
          <a:blip r:embed="rId2">
            <a:extLst>
              <a:ext uri="{28A0092B-C50C-407E-A947-70E740481C1C}">
                <a14:useLocalDpi xmlns:a14="http://schemas.microsoft.com/office/drawing/2010/main" val="0"/>
              </a:ext>
            </a:extLst>
          </a:blip>
          <a:srcRect l="-7730" r="-7730"/>
          <a:stretch>
            <a:fillRect/>
          </a:stretch>
        </p:blipFill>
        <p:spPr>
          <a:xfrm>
            <a:off x="1325377" y="2259275"/>
            <a:ext cx="6616840" cy="3921090"/>
          </a:xfrm>
        </p:spPr>
      </p:pic>
    </p:spTree>
    <p:extLst>
      <p:ext uri="{BB962C8B-B14F-4D97-AF65-F5344CB8AC3E}">
        <p14:creationId xmlns:p14="http://schemas.microsoft.com/office/powerpoint/2010/main" val="9652113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Title 3"/>
          <p:cNvSpPr>
            <a:spLocks noGrp="1"/>
          </p:cNvSpPr>
          <p:nvPr>
            <p:ph type="title"/>
          </p:nvPr>
        </p:nvSpPr>
        <p:spPr/>
        <p:txBody>
          <a:bodyPr/>
          <a:lstStyle/>
          <a:p>
            <a:pPr algn="l"/>
            <a:r>
              <a:rPr lang="en-US" sz="3200" b="1">
                <a:latin typeface="Calibri" charset="0"/>
              </a:rPr>
              <a:t>Microscopy</a:t>
            </a:r>
          </a:p>
        </p:txBody>
      </p:sp>
      <p:sp>
        <p:nvSpPr>
          <p:cNvPr id="5" name="Text Placeholder 4"/>
          <p:cNvSpPr>
            <a:spLocks noGrp="1"/>
          </p:cNvSpPr>
          <p:nvPr>
            <p:ph type="body" idx="1"/>
          </p:nvPr>
        </p:nvSpPr>
        <p:spPr/>
        <p:txBody>
          <a:bodyPr/>
          <a:lstStyle/>
          <a:p>
            <a:r>
              <a:rPr lang="en-US">
                <a:latin typeface="Calibri" charset="0"/>
              </a:rPr>
              <a:t>Light Microscope 2000x</a:t>
            </a:r>
          </a:p>
        </p:txBody>
      </p:sp>
      <p:pic>
        <p:nvPicPr>
          <p:cNvPr id="76803" name="Content Placeholder 8" descr="light microscope.jpg"/>
          <p:cNvPicPr>
            <a:picLocks noGrp="1" noChangeAspect="1"/>
          </p:cNvPicPr>
          <p:nvPr>
            <p:ph sz="half" idx="2"/>
          </p:nvPr>
        </p:nvPicPr>
        <p:blipFill>
          <a:blip r:embed="rId2">
            <a:extLst>
              <a:ext uri="{28A0092B-C50C-407E-A947-70E740481C1C}">
                <a14:useLocalDpi xmlns:a14="http://schemas.microsoft.com/office/drawing/2010/main" val="0"/>
              </a:ext>
            </a:extLst>
          </a:blip>
          <a:srcRect l="-3886" r="-3886"/>
          <a:stretch>
            <a:fillRect/>
          </a:stretch>
        </p:blipFill>
        <p:spPr>
          <a:xfrm>
            <a:off x="965200" y="2671763"/>
            <a:ext cx="2820988" cy="2759075"/>
          </a:xfrm>
        </p:spPr>
      </p:pic>
      <p:sp>
        <p:nvSpPr>
          <p:cNvPr id="7" name="Text Placeholder 6"/>
          <p:cNvSpPr>
            <a:spLocks noGrp="1"/>
          </p:cNvSpPr>
          <p:nvPr>
            <p:ph type="body" sz="quarter" idx="3"/>
          </p:nvPr>
        </p:nvSpPr>
        <p:spPr/>
        <p:txBody>
          <a:bodyPr/>
          <a:lstStyle/>
          <a:p>
            <a:r>
              <a:rPr lang="en-US">
                <a:latin typeface="Calibri" charset="0"/>
              </a:rPr>
              <a:t>EM 10,000,000</a:t>
            </a:r>
          </a:p>
        </p:txBody>
      </p:sp>
      <p:pic>
        <p:nvPicPr>
          <p:cNvPr id="76805" name="Content Placeholder 9" descr="EM-machine.jpg"/>
          <p:cNvPicPr>
            <a:picLocks noGrp="1" noChangeAspect="1"/>
          </p:cNvPicPr>
          <p:nvPr>
            <p:ph sz="quarter" idx="4"/>
          </p:nvPr>
        </p:nvPicPr>
        <p:blipFill>
          <a:blip r:embed="rId3">
            <a:extLst>
              <a:ext uri="{28A0092B-C50C-407E-A947-70E740481C1C}">
                <a14:useLocalDpi xmlns:a14="http://schemas.microsoft.com/office/drawing/2010/main" val="0"/>
              </a:ext>
            </a:extLst>
          </a:blip>
          <a:srcRect l="15990" r="15990"/>
          <a:stretch>
            <a:fillRect/>
          </a:stretch>
        </p:blipFill>
        <p:spPr/>
      </p:pic>
    </p:spTree>
    <p:extLst>
      <p:ext uri="{BB962C8B-B14F-4D97-AF65-F5344CB8AC3E}">
        <p14:creationId xmlns:p14="http://schemas.microsoft.com/office/powerpoint/2010/main" val="196601925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Continue: Anti</a:t>
            </a:r>
            <a:r>
              <a:rPr lang="en-US" dirty="0" smtClean="0"/>
              <a:t>-GBM</a:t>
            </a:r>
            <a:endParaRPr lang="en-US" dirty="0"/>
          </a:p>
        </p:txBody>
      </p:sp>
      <p:sp>
        <p:nvSpPr>
          <p:cNvPr id="3" name="Content Placeholder 2"/>
          <p:cNvSpPr>
            <a:spLocks noGrp="1"/>
          </p:cNvSpPr>
          <p:nvPr>
            <p:ph idx="1"/>
          </p:nvPr>
        </p:nvSpPr>
        <p:spPr/>
        <p:txBody>
          <a:bodyPr/>
          <a:lstStyle/>
          <a:p>
            <a:endParaRPr lang="en-US" dirty="0" smtClean="0"/>
          </a:p>
          <a:p>
            <a:r>
              <a:rPr lang="en-US" dirty="0" smtClean="0"/>
              <a:t>Treatment is always started immediately to remove the antibodies by </a:t>
            </a:r>
            <a:r>
              <a:rPr lang="en-US" b="1" dirty="0" err="1" smtClean="0"/>
              <a:t>Plasmapheresis</a:t>
            </a:r>
            <a:r>
              <a:rPr lang="en-US" b="1" dirty="0" smtClean="0"/>
              <a:t> (a process of removing the plasma from the blood which has the autoantibodies), </a:t>
            </a:r>
            <a:r>
              <a:rPr lang="en-US" smtClean="0"/>
              <a:t>and </a:t>
            </a:r>
            <a:r>
              <a:rPr lang="en-US" smtClean="0"/>
              <a:t>also preventing </a:t>
            </a:r>
            <a:r>
              <a:rPr lang="en-US" dirty="0" smtClean="0"/>
              <a:t>further antibodies production by giving heavy immunosuppression that includes corticosteroids and cyclophosphamide. </a:t>
            </a:r>
            <a:endParaRPr lang="en-US" dirty="0"/>
          </a:p>
        </p:txBody>
      </p:sp>
    </p:spTree>
    <p:extLst>
      <p:ext uri="{BB962C8B-B14F-4D97-AF65-F5344CB8AC3E}">
        <p14:creationId xmlns:p14="http://schemas.microsoft.com/office/powerpoint/2010/main" val="221245091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Membranoproliferative GN (MPGN)</a:t>
            </a:r>
            <a:br>
              <a:rPr lang="en-US" dirty="0"/>
            </a:br>
            <a:endParaRPr lang="en-US" dirty="0"/>
          </a:p>
        </p:txBody>
      </p:sp>
      <p:sp>
        <p:nvSpPr>
          <p:cNvPr id="3" name="Content Placeholder 2"/>
          <p:cNvSpPr>
            <a:spLocks noGrp="1"/>
          </p:cNvSpPr>
          <p:nvPr>
            <p:ph idx="1"/>
          </p:nvPr>
        </p:nvSpPr>
        <p:spPr/>
        <p:txBody>
          <a:bodyPr/>
          <a:lstStyle/>
          <a:p>
            <a:pPr marL="0" indent="0">
              <a:buNone/>
            </a:pPr>
            <a:r>
              <a:rPr lang="en-US" dirty="0" smtClean="0"/>
              <a:t>It is a pathological </a:t>
            </a:r>
            <a:r>
              <a:rPr lang="en-US" dirty="0" err="1" smtClean="0"/>
              <a:t>discreption</a:t>
            </a:r>
            <a:r>
              <a:rPr lang="en-US" dirty="0" smtClean="0"/>
              <a:t> &amp; has multiple causes.</a:t>
            </a:r>
          </a:p>
          <a:p>
            <a:pPr marL="0" indent="0">
              <a:buNone/>
            </a:pPr>
            <a:endParaRPr lang="en-US" dirty="0"/>
          </a:p>
          <a:p>
            <a:pPr marL="0" indent="0">
              <a:buNone/>
            </a:pPr>
            <a:r>
              <a:rPr lang="en-US" dirty="0" smtClean="0"/>
              <a:t>It may present with Nephritic picture or Nephrotic syndrome</a:t>
            </a:r>
          </a:p>
          <a:p>
            <a:pPr marL="0" indent="0">
              <a:buNone/>
            </a:pPr>
            <a:endParaRPr lang="en-US" dirty="0"/>
          </a:p>
          <a:p>
            <a:pPr marL="0" indent="0">
              <a:buNone/>
            </a:pPr>
            <a:r>
              <a:rPr lang="en-US" dirty="0" smtClean="0"/>
              <a:t>The primary (idiopathic) MPGN is mainly seen in children.</a:t>
            </a:r>
          </a:p>
          <a:p>
            <a:pPr marL="0" indent="0">
              <a:buNone/>
            </a:pPr>
            <a:r>
              <a:rPr lang="en-US" dirty="0" smtClean="0"/>
              <a:t>The secondary type is seen in adults due to: </a:t>
            </a:r>
          </a:p>
          <a:p>
            <a:pPr>
              <a:buFontTx/>
              <a:buChar char="-"/>
            </a:pPr>
            <a:r>
              <a:rPr lang="en-US" dirty="0" smtClean="0"/>
              <a:t>Hepatitis B and C</a:t>
            </a:r>
          </a:p>
          <a:p>
            <a:pPr>
              <a:buFontTx/>
              <a:buChar char="-"/>
            </a:pPr>
            <a:r>
              <a:rPr lang="en-US" dirty="0" smtClean="0"/>
              <a:t>Endocarditis </a:t>
            </a:r>
          </a:p>
          <a:p>
            <a:pPr>
              <a:buFontTx/>
              <a:buChar char="-"/>
            </a:pPr>
            <a:r>
              <a:rPr lang="en-US" dirty="0" smtClean="0"/>
              <a:t>Lupus and </a:t>
            </a:r>
            <a:r>
              <a:rPr lang="en-US" dirty="0" err="1" smtClean="0"/>
              <a:t>Sjogren’s</a:t>
            </a:r>
            <a:r>
              <a:rPr lang="en-US" dirty="0" smtClean="0"/>
              <a:t> syndrome</a:t>
            </a:r>
          </a:p>
          <a:p>
            <a:pPr>
              <a:buFontTx/>
              <a:buChar char="-"/>
            </a:pPr>
            <a:r>
              <a:rPr lang="en-US" dirty="0" smtClean="0"/>
              <a:t>Cancer</a:t>
            </a:r>
          </a:p>
          <a:p>
            <a:pPr>
              <a:buFontTx/>
              <a:buChar char="-"/>
            </a:pPr>
            <a:r>
              <a:rPr lang="en-US" dirty="0" smtClean="0"/>
              <a:t>Complement deficiency  </a:t>
            </a:r>
            <a:endParaRPr lang="en-US" dirty="0"/>
          </a:p>
        </p:txBody>
      </p:sp>
    </p:spTree>
    <p:extLst>
      <p:ext uri="{BB962C8B-B14F-4D97-AF65-F5344CB8AC3E}">
        <p14:creationId xmlns:p14="http://schemas.microsoft.com/office/powerpoint/2010/main" val="32057200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2800" b="1" dirty="0" smtClean="0"/>
              <a:t>The Glomerular Capillary wall has 3 layers, through which filtration occurs  </a:t>
            </a:r>
            <a:endParaRPr lang="en-US" sz="2800" b="1" dirty="0"/>
          </a:p>
        </p:txBody>
      </p:sp>
      <p:pic>
        <p:nvPicPr>
          <p:cNvPr id="4" name="Content Placeholder 3" descr="Capillary wall section.png"/>
          <p:cNvPicPr>
            <a:picLocks noGrp="1" noChangeAspect="1"/>
          </p:cNvPicPr>
          <p:nvPr>
            <p:ph idx="1"/>
          </p:nvPr>
        </p:nvPicPr>
        <p:blipFill>
          <a:blip r:embed="rId2">
            <a:extLst>
              <a:ext uri="{28A0092B-C50C-407E-A947-70E740481C1C}">
                <a14:useLocalDpi xmlns:a14="http://schemas.microsoft.com/office/drawing/2010/main" val="0"/>
              </a:ext>
            </a:extLst>
          </a:blip>
          <a:srcRect l="-17829" r="-17829"/>
          <a:stretch>
            <a:fillRect/>
          </a:stretch>
        </p:blipFill>
        <p:spPr>
          <a:xfrm>
            <a:off x="457200" y="1765300"/>
            <a:ext cx="8229600" cy="4525963"/>
          </a:xfrm>
        </p:spPr>
      </p:pic>
      <p:graphicFrame>
        <p:nvGraphicFramePr>
          <p:cNvPr id="3" name="Table 2"/>
          <p:cNvGraphicFramePr>
            <a:graphicFrameLocks noGrp="1"/>
          </p:cNvGraphicFramePr>
          <p:nvPr>
            <p:extLst>
              <p:ext uri="{D42A27DB-BD31-4B8C-83A1-F6EECF244321}">
                <p14:modId xmlns:p14="http://schemas.microsoft.com/office/powerpoint/2010/main" val="1406991009"/>
              </p:ext>
            </p:extLst>
          </p:nvPr>
        </p:nvGraphicFramePr>
        <p:xfrm>
          <a:off x="6559564" y="6108503"/>
          <a:ext cx="578785" cy="385800"/>
        </p:xfrm>
        <a:graphic>
          <a:graphicData uri="http://schemas.openxmlformats.org/drawingml/2006/table">
            <a:tbl>
              <a:tblPr/>
              <a:tblGrid>
                <a:gridCol w="578785"/>
              </a:tblGrid>
              <a:tr h="385800">
                <a:tc>
                  <a:txBody>
                    <a:bodyPr/>
                    <a:lstStyle/>
                    <a:p>
                      <a:r>
                        <a:rPr lang="en-US" dirty="0" smtClean="0"/>
                        <a:t>3</a:t>
                      </a:r>
                      <a:endParaRPr lang="en-US" dirty="0"/>
                    </a:p>
                  </a:txBody>
                  <a:tcPr>
                    <a:lnL w="12700" cmpd="sng">
                      <a:solidFill>
                        <a:scrgbClr r="0" g="0" b="0"/>
                      </a:solidFill>
                      <a:prstDash val="solid"/>
                    </a:lnL>
                    <a:lnR w="12700" cmpd="sng">
                      <a:solidFill>
                        <a:scrgbClr r="0" g="0" b="0"/>
                      </a:solidFill>
                      <a:prstDash val="solid"/>
                    </a:lnR>
                    <a:lnT w="12700" cmpd="sng">
                      <a:solidFill>
                        <a:scrgbClr r="0" g="0" b="0"/>
                      </a:solidFill>
                      <a:prstDash val="solid"/>
                    </a:lnT>
                    <a:lnB w="12700" cmpd="sng">
                      <a:solidFill>
                        <a:scrgbClr r="0" g="0" b="0"/>
                      </a:solidFill>
                      <a:prstDash val="solid"/>
                    </a:lnB>
                  </a:tcPr>
                </a:tc>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3827521545"/>
              </p:ext>
            </p:extLst>
          </p:nvPr>
        </p:nvGraphicFramePr>
        <p:xfrm>
          <a:off x="5064369" y="6140653"/>
          <a:ext cx="578785" cy="434025"/>
        </p:xfrm>
        <a:graphic>
          <a:graphicData uri="http://schemas.openxmlformats.org/drawingml/2006/table">
            <a:tbl>
              <a:tblPr/>
              <a:tblGrid>
                <a:gridCol w="578785"/>
              </a:tblGrid>
              <a:tr h="434025">
                <a:tc>
                  <a:txBody>
                    <a:bodyPr/>
                    <a:lstStyle/>
                    <a:p>
                      <a:r>
                        <a:rPr lang="en-US" dirty="0" smtClean="0"/>
                        <a:t>2</a:t>
                      </a:r>
                      <a:endParaRPr lang="en-US" dirty="0"/>
                    </a:p>
                  </a:txBody>
                  <a:tcPr>
                    <a:lnL w="12700" cmpd="sng">
                      <a:solidFill>
                        <a:scrgbClr r="0" g="0" b="0"/>
                      </a:solidFill>
                      <a:prstDash val="solid"/>
                    </a:lnL>
                    <a:lnR w="12700" cmpd="sng">
                      <a:solidFill>
                        <a:scrgbClr r="0" g="0" b="0"/>
                      </a:solidFill>
                      <a:prstDash val="solid"/>
                    </a:lnR>
                    <a:lnT w="12700" cmpd="sng">
                      <a:solidFill>
                        <a:scrgbClr r="0" g="0" b="0"/>
                      </a:solidFill>
                      <a:prstDash val="solid"/>
                    </a:lnT>
                    <a:lnB w="12700" cmpd="sng">
                      <a:solidFill>
                        <a:scrgbClr r="0" g="0" b="0"/>
                      </a:solidFill>
                      <a:prstDash val="solid"/>
                    </a:lnB>
                  </a:tcPr>
                </a:tc>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2559280773"/>
              </p:ext>
            </p:extLst>
          </p:nvPr>
        </p:nvGraphicFramePr>
        <p:xfrm>
          <a:off x="3890722" y="6301403"/>
          <a:ext cx="594862" cy="434025"/>
        </p:xfrm>
        <a:graphic>
          <a:graphicData uri="http://schemas.openxmlformats.org/drawingml/2006/table">
            <a:tbl>
              <a:tblPr/>
              <a:tblGrid>
                <a:gridCol w="594862"/>
              </a:tblGrid>
              <a:tr h="434025">
                <a:tc>
                  <a:txBody>
                    <a:bodyPr/>
                    <a:lstStyle/>
                    <a:p>
                      <a:r>
                        <a:rPr lang="en-US" dirty="0" smtClean="0"/>
                        <a:t>1</a:t>
                      </a:r>
                      <a:endParaRPr lang="en-US" dirty="0"/>
                    </a:p>
                  </a:txBody>
                  <a:tcPr>
                    <a:lnL w="12700" cmpd="sng">
                      <a:solidFill>
                        <a:scrgbClr r="0" g="0" b="0"/>
                      </a:solidFill>
                      <a:prstDash val="solid"/>
                    </a:lnL>
                    <a:lnR w="12700" cmpd="sng">
                      <a:solidFill>
                        <a:scrgbClr r="0" g="0" b="0"/>
                      </a:solidFill>
                      <a:prstDash val="solid"/>
                    </a:lnR>
                    <a:lnT w="12700" cmpd="sng">
                      <a:solidFill>
                        <a:scrgbClr r="0" g="0" b="0"/>
                      </a:solidFill>
                      <a:prstDash val="solid"/>
                    </a:lnT>
                    <a:lnB w="12700" cmpd="sng">
                      <a:solidFill>
                        <a:scrgbClr r="0" g="0" b="0"/>
                      </a:solidFill>
                      <a:prstDash val="solid"/>
                    </a:lnB>
                  </a:tcPr>
                </a:tc>
              </a:tr>
            </a:tbl>
          </a:graphicData>
        </a:graphic>
      </p:graphicFrame>
    </p:spTree>
    <p:extLst>
      <p:ext uri="{BB962C8B-B14F-4D97-AF65-F5344CB8AC3E}">
        <p14:creationId xmlns:p14="http://schemas.microsoft.com/office/powerpoint/2010/main" val="3263068551"/>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2800" dirty="0" smtClean="0"/>
              <a:t>Normal Capillary Loop ( Electron Microscopy)</a:t>
            </a:r>
            <a:endParaRPr lang="en-US" sz="2800" dirty="0"/>
          </a:p>
        </p:txBody>
      </p:sp>
      <p:pic>
        <p:nvPicPr>
          <p:cNvPr id="4" name="Content Placeholder 3" descr="EM Normal cap loop.jpg"/>
          <p:cNvPicPr>
            <a:picLocks noGrp="1" noChangeAspect="1"/>
          </p:cNvPicPr>
          <p:nvPr>
            <p:ph idx="1"/>
          </p:nvPr>
        </p:nvPicPr>
        <p:blipFill>
          <a:blip r:embed="rId2">
            <a:extLst>
              <a:ext uri="{28A0092B-C50C-407E-A947-70E740481C1C}">
                <a14:useLocalDpi xmlns:a14="http://schemas.microsoft.com/office/drawing/2010/main" val="0"/>
              </a:ext>
            </a:extLst>
          </a:blip>
          <a:srcRect l="-60680" r="-60680"/>
          <a:stretch>
            <a:fillRect/>
          </a:stretch>
        </p:blipFill>
        <p:spPr/>
      </p:pic>
    </p:spTree>
    <p:extLst>
      <p:ext uri="{BB962C8B-B14F-4D97-AF65-F5344CB8AC3E}">
        <p14:creationId xmlns:p14="http://schemas.microsoft.com/office/powerpoint/2010/main" val="221287539"/>
      </p:ext>
    </p:extLst>
  </p:cSld>
  <p:clrMapOvr>
    <a:masterClrMapping/>
  </p:clrMapOvr>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larity">
  <a:themeElements>
    <a:clrScheme name="Clarity">
      <a:dk1>
        <a:srgbClr val="292934"/>
      </a:dk1>
      <a:lt1>
        <a:srgbClr val="FFFFFF"/>
      </a:lt1>
      <a:dk2>
        <a:srgbClr val="D2533C"/>
      </a:dk2>
      <a:lt2>
        <a:srgbClr val="F3F2DC"/>
      </a:lt2>
      <a:accent1>
        <a:srgbClr val="93A299"/>
      </a:accent1>
      <a:accent2>
        <a:srgbClr val="AD8F67"/>
      </a:accent2>
      <a:accent3>
        <a:srgbClr val="726056"/>
      </a:accent3>
      <a:accent4>
        <a:srgbClr val="4C5A6A"/>
      </a:accent4>
      <a:accent5>
        <a:srgbClr val="808DA0"/>
      </a:accent5>
      <a:accent6>
        <a:srgbClr val="79463D"/>
      </a:accent6>
      <a:hlink>
        <a:srgbClr val="0000FF"/>
      </a:hlink>
      <a:folHlink>
        <a:srgbClr val="800080"/>
      </a:folHlink>
    </a:clrScheme>
    <a:fontScheme name="Office Classic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Clarity.thmx</Template>
  <TotalTime>6875</TotalTime>
  <Words>2834</Words>
  <Application>Microsoft Macintosh PowerPoint</Application>
  <PresentationFormat>On-screen Show (4:3)</PresentationFormat>
  <Paragraphs>416</Paragraphs>
  <Slides>71</Slides>
  <Notes>1</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71</vt:i4>
      </vt:variant>
    </vt:vector>
  </HeadingPairs>
  <TitlesOfParts>
    <vt:vector size="73" baseType="lpstr">
      <vt:lpstr>Clarity</vt:lpstr>
      <vt:lpstr>CorelPhotoPaint.Image.9</vt:lpstr>
      <vt:lpstr>Glomerular diseases</vt:lpstr>
      <vt:lpstr>Objectives</vt:lpstr>
      <vt:lpstr>Renal cortex is the most important functional part of the kidney, because it has the Glomeruli</vt:lpstr>
      <vt:lpstr>The Nephron</vt:lpstr>
      <vt:lpstr>PowerPoint Presentation</vt:lpstr>
      <vt:lpstr>PowerPoint Presentation</vt:lpstr>
      <vt:lpstr>Microscopy</vt:lpstr>
      <vt:lpstr>The Glomerular Capillary wall has 3 layers, through which filtration occurs  </vt:lpstr>
      <vt:lpstr>Normal Capillary Loop ( Electron Microscopy)</vt:lpstr>
      <vt:lpstr>Normal Glomerular structure is needed to:</vt:lpstr>
      <vt:lpstr>Normal versus disrupted G. capillary wall </vt:lpstr>
      <vt:lpstr>So normal urine will have: </vt:lpstr>
      <vt:lpstr>How glomerular diseases start?</vt:lpstr>
      <vt:lpstr>PowerPoint Presentation</vt:lpstr>
      <vt:lpstr>How glomerular diseases start?</vt:lpstr>
      <vt:lpstr>PowerPoint Presentation</vt:lpstr>
      <vt:lpstr>PowerPoint Presentation</vt:lpstr>
      <vt:lpstr>Nephrotic Syndrome (NS)</vt:lpstr>
      <vt:lpstr>PowerPoint Presentation</vt:lpstr>
      <vt:lpstr>PowerPoint Presentation</vt:lpstr>
      <vt:lpstr>Nephrotic Syndrome</vt:lpstr>
      <vt:lpstr>Complications of Nephrotic Syndrome</vt:lpstr>
      <vt:lpstr>Proteinuria</vt:lpstr>
      <vt:lpstr>Urine Analysis in Nephrotic Syndrome</vt:lpstr>
      <vt:lpstr>Clinical Presentation</vt:lpstr>
      <vt:lpstr>Clinical Presentation</vt:lpstr>
      <vt:lpstr>Glomerular Diseases present as Nephrotic Syndrome</vt:lpstr>
      <vt:lpstr>Minimal Change Disease (MCD)</vt:lpstr>
      <vt:lpstr>Cont. Minimal Change Disease (MCD)</vt:lpstr>
      <vt:lpstr>Cont. Minimal Change Disease (MCD)</vt:lpstr>
      <vt:lpstr>Cont. Minimal Change Disease (MCD)</vt:lpstr>
      <vt:lpstr>Cont. Minimal Change Disease (MCD)</vt:lpstr>
      <vt:lpstr>Cont. Minimal Change Disease (MCD)</vt:lpstr>
      <vt:lpstr>Cont.  Minimal Change Disease (MCD)</vt:lpstr>
      <vt:lpstr>Focal Segmental GlomeruloSclerosis (FSGS)</vt:lpstr>
      <vt:lpstr>Focal Segmental GlomeruloSclerosis (FSGS)</vt:lpstr>
      <vt:lpstr>Focal Segmental GlomeruloSclerosis (FSGS)</vt:lpstr>
      <vt:lpstr>Focal Segmental GlomeruloSclerosis (FSGS)</vt:lpstr>
      <vt:lpstr>Focal Segmental GlomeruloSclerosis (FSGS)</vt:lpstr>
      <vt:lpstr>Focal Segmental GlomeruloSclerosis (FSGS)</vt:lpstr>
      <vt:lpstr>Focal Segmental GlomeruloSclerosis (FSGS)</vt:lpstr>
      <vt:lpstr>Focal Segmental GlomeruloSclerosis (FSGS)</vt:lpstr>
      <vt:lpstr>Membranous Nephropathy (MN)</vt:lpstr>
      <vt:lpstr>Membranous Nephropathy (MN)</vt:lpstr>
      <vt:lpstr>Membranous Nephropathy (MN)</vt:lpstr>
      <vt:lpstr>Membranous Nephropathy (MN)</vt:lpstr>
      <vt:lpstr>Membranous Nephropathy (MN)</vt:lpstr>
      <vt:lpstr>Membranous Nephropathy (MN)</vt:lpstr>
      <vt:lpstr>PowerPoint Presentation</vt:lpstr>
      <vt:lpstr>Nephritic Glomerular diseases</vt:lpstr>
      <vt:lpstr>PowerPoint Presentation</vt:lpstr>
      <vt:lpstr>PowerPoint Presentation</vt:lpstr>
      <vt:lpstr>Crescentic GN; is a very bad GN!!!! </vt:lpstr>
      <vt:lpstr>PowerPoint Presentation</vt:lpstr>
      <vt:lpstr>Nephritic urine analysis shows:</vt:lpstr>
      <vt:lpstr> RBCs cast   (seen under microscope) formed by naturally occurring Tamm-Horsfall mucoprotein in the distal tubules &amp; collecting ducts when they become loaded with RBCs coming from the Glomerulus (due to GN) </vt:lpstr>
      <vt:lpstr>The Nephron </vt:lpstr>
      <vt:lpstr>Nephritic clinical manifestations:</vt:lpstr>
      <vt:lpstr>Nephritic Glomerular diseases</vt:lpstr>
      <vt:lpstr>IgA Nephropathy</vt:lpstr>
      <vt:lpstr>PowerPoint Presentation</vt:lpstr>
      <vt:lpstr>IgA </vt:lpstr>
      <vt:lpstr>Post streptococcal glomerulonephritis (PSGN) </vt:lpstr>
      <vt:lpstr>Lupus Nephritis</vt:lpstr>
      <vt:lpstr>Lupus Nephritis</vt:lpstr>
      <vt:lpstr>ANCA vasculitis</vt:lpstr>
      <vt:lpstr>ANCA vasculitis</vt:lpstr>
      <vt:lpstr>Anti-GBM antibody disease (GBM=Glomerular Basement Membrane)</vt:lpstr>
      <vt:lpstr>Linear Anti-GBM staining by Immunofluorescence  is a Diagnostic test Linear means taking the same shape of smooth capillary walls.</vt:lpstr>
      <vt:lpstr>Continue: Anti-GBM</vt:lpstr>
      <vt:lpstr>Membranoproliferative GN (MPGN) </vt:lpstr>
    </vt:vector>
  </TitlesOfParts>
  <Company>SA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Glomerular diseases</dc:title>
  <dc:creator>SAAD ALOBAILI</dc:creator>
  <cp:lastModifiedBy>SAAD ALOBAILI</cp:lastModifiedBy>
  <cp:revision>64</cp:revision>
  <dcterms:created xsi:type="dcterms:W3CDTF">2014-10-08T13:30:46Z</dcterms:created>
  <dcterms:modified xsi:type="dcterms:W3CDTF">2014-11-02T06:39:48Z</dcterms:modified>
</cp:coreProperties>
</file>