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65" r:id="rId14"/>
    <p:sldId id="268" r:id="rId15"/>
    <p:sldId id="270" r:id="rId16"/>
    <p:sldId id="271" r:id="rId17"/>
    <p:sldId id="272" r:id="rId18"/>
    <p:sldId id="274" r:id="rId19"/>
    <p:sldId id="273" r:id="rId20"/>
    <p:sldId id="275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9" r:id="rId32"/>
    <p:sldId id="288" r:id="rId33"/>
    <p:sldId id="290" r:id="rId34"/>
    <p:sldId id="291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C060A"/>
    <a:srgbClr val="4E1D1A"/>
    <a:srgbClr val="391513"/>
    <a:srgbClr val="2F00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FF6800-29BB-7840-871A-A767671CB695}" type="doc">
      <dgm:prSet loTypeId="urn:microsoft.com/office/officeart/2005/8/layout/matrix1" loCatId="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40204B3-7D40-D648-96B8-2007E41C553C}">
      <dgm:prSet phldrT="[Text]" custT="1"/>
      <dgm:spPr>
        <a:solidFill>
          <a:schemeClr val="tx2">
            <a:lumMod val="75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Hyperkalemia</a:t>
          </a:r>
        </a:p>
        <a:p>
          <a:r>
            <a:rPr lang="en-US" sz="2100" b="1" dirty="0" smtClean="0">
              <a:solidFill>
                <a:srgbClr val="FFFF00"/>
              </a:solidFill>
            </a:rPr>
            <a:t>[K]&gt;5.5</a:t>
          </a:r>
          <a:endParaRPr lang="en-US" sz="2100" b="1" dirty="0">
            <a:solidFill>
              <a:srgbClr val="FFFF00"/>
            </a:solidFill>
          </a:endParaRPr>
        </a:p>
      </dgm:t>
    </dgm:pt>
    <dgm:pt modelId="{253D006A-F0CE-CF41-B089-0E143F8A9B05}" type="parTrans" cxnId="{377F0743-F923-4243-AE9D-D168E6154C0A}">
      <dgm:prSet/>
      <dgm:spPr/>
      <dgm:t>
        <a:bodyPr/>
        <a:lstStyle/>
        <a:p>
          <a:endParaRPr lang="en-US"/>
        </a:p>
      </dgm:t>
    </dgm:pt>
    <dgm:pt modelId="{E4AD6D0B-441C-9546-BAC7-564BFEC57E45}" type="sibTrans" cxnId="{377F0743-F923-4243-AE9D-D168E6154C0A}">
      <dgm:prSet/>
      <dgm:spPr/>
      <dgm:t>
        <a:bodyPr/>
        <a:lstStyle/>
        <a:p>
          <a:endParaRPr lang="en-US"/>
        </a:p>
      </dgm:t>
    </dgm:pt>
    <dgm:pt modelId="{0E997F74-18BB-2547-BCEF-2142BAD9BBA5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NA/K ATPase dysfunction</a:t>
          </a:r>
        </a:p>
        <a:p>
          <a:r>
            <a:rPr lang="en-US" sz="19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</a:rPr>
            <a:t>B blockers</a:t>
          </a:r>
        </a:p>
        <a:p>
          <a:r>
            <a:rPr lang="en-US" sz="1800" dirty="0" smtClean="0">
              <a:solidFill>
                <a:srgbClr val="FFFF00"/>
              </a:solidFill>
            </a:rPr>
            <a:t>-Digoxin</a:t>
          </a:r>
        </a:p>
        <a:p>
          <a:r>
            <a:rPr lang="en-US" sz="18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1800" dirty="0" smtClean="0">
              <a:solidFill>
                <a:srgbClr val="FFFF00"/>
              </a:solidFill>
            </a:rPr>
            <a:t>Insulin</a:t>
          </a:r>
          <a:endParaRPr lang="en-US" sz="1800" dirty="0">
            <a:solidFill>
              <a:srgbClr val="FFFF00"/>
            </a:solidFill>
          </a:endParaRPr>
        </a:p>
      </dgm:t>
    </dgm:pt>
    <dgm:pt modelId="{22F61DFA-B9C2-384F-9B99-9DB48648743F}" type="parTrans" cxnId="{88FBF2CA-622F-CC4C-B679-6E34E1DC232C}">
      <dgm:prSet/>
      <dgm:spPr/>
      <dgm:t>
        <a:bodyPr/>
        <a:lstStyle/>
        <a:p>
          <a:endParaRPr lang="en-US"/>
        </a:p>
      </dgm:t>
    </dgm:pt>
    <dgm:pt modelId="{C015E102-8F47-284D-9771-4FBB9C0EF4A2}" type="sibTrans" cxnId="{88FBF2CA-622F-CC4C-B679-6E34E1DC232C}">
      <dgm:prSet/>
      <dgm:spPr/>
      <dgm:t>
        <a:bodyPr/>
        <a:lstStyle/>
        <a:p>
          <a:endParaRPr lang="en-US"/>
        </a:p>
      </dgm:t>
    </dgm:pt>
    <dgm:pt modelId="{7E2F12CB-2F1F-4A48-9421-6A2902A9FB3F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Massive Cell breakdown</a:t>
          </a:r>
        </a:p>
        <a:p>
          <a:r>
            <a:rPr lang="en-US" sz="1800" dirty="0" smtClean="0">
              <a:solidFill>
                <a:srgbClr val="FFFF00"/>
              </a:solidFill>
            </a:rPr>
            <a:t>-</a:t>
          </a:r>
          <a:r>
            <a:rPr lang="en-US" sz="1800" dirty="0" err="1" smtClean="0">
              <a:solidFill>
                <a:srgbClr val="FFFF00"/>
              </a:solidFill>
            </a:rPr>
            <a:t>Rhabdomyolysis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-Tumor </a:t>
          </a:r>
          <a:r>
            <a:rPr lang="en-US" sz="1800" dirty="0" err="1" smtClean="0">
              <a:solidFill>
                <a:srgbClr val="FFFF00"/>
              </a:solidFill>
            </a:rPr>
            <a:t>lysis</a:t>
          </a:r>
          <a:r>
            <a:rPr lang="en-US" sz="1800" dirty="0" smtClean="0">
              <a:solidFill>
                <a:srgbClr val="FFFF00"/>
              </a:solidFill>
            </a:rPr>
            <a:t> syndrome</a:t>
          </a:r>
          <a:endParaRPr lang="en-US" sz="1800" dirty="0">
            <a:solidFill>
              <a:srgbClr val="FFFF00"/>
            </a:solidFill>
          </a:endParaRPr>
        </a:p>
      </dgm:t>
    </dgm:pt>
    <dgm:pt modelId="{DD4773E7-1DC8-7042-A76D-FB5E58FC2374}" type="parTrans" cxnId="{2D174BEC-890C-5A40-AA20-C813985FA077}">
      <dgm:prSet/>
      <dgm:spPr/>
      <dgm:t>
        <a:bodyPr/>
        <a:lstStyle/>
        <a:p>
          <a:endParaRPr lang="en-US"/>
        </a:p>
      </dgm:t>
    </dgm:pt>
    <dgm:pt modelId="{C7E7C110-4046-F941-BBC7-2EC092EF32C1}" type="sibTrans" cxnId="{2D174BEC-890C-5A40-AA20-C813985FA077}">
      <dgm:prSet/>
      <dgm:spPr/>
      <dgm:t>
        <a:bodyPr/>
        <a:lstStyle/>
        <a:p>
          <a:endParaRPr lang="en-US"/>
        </a:p>
      </dgm:t>
    </dgm:pt>
    <dgm:pt modelId="{EEA913B7-21CF-F846-B440-0D8429844F88}">
      <dgm:prSet phldrT="[Text]" custT="1"/>
      <dgm:spPr>
        <a:solidFill>
          <a:srgbClr val="558ED5"/>
        </a:solidFill>
      </dgm:spPr>
      <dgm:t>
        <a:bodyPr/>
        <a:lstStyle/>
        <a:p>
          <a:pPr algn="ctr"/>
          <a:r>
            <a:rPr lang="en-US" sz="2000" b="1" dirty="0" smtClean="0">
              <a:solidFill>
                <a:srgbClr val="FFFF00"/>
              </a:solidFill>
            </a:rPr>
            <a:t>Impaired Renal function</a:t>
          </a:r>
          <a:endParaRPr lang="en-US" sz="2000" b="1" dirty="0">
            <a:solidFill>
              <a:srgbClr val="FFFF00"/>
            </a:solidFill>
          </a:endParaRPr>
        </a:p>
      </dgm:t>
    </dgm:pt>
    <dgm:pt modelId="{7A272FCE-9BB7-4B4E-8CD2-6F93DCB454BF}" type="parTrans" cxnId="{4DD836E7-46A8-8746-B6E2-8F4DC33F1C20}">
      <dgm:prSet/>
      <dgm:spPr/>
      <dgm:t>
        <a:bodyPr/>
        <a:lstStyle/>
        <a:p>
          <a:endParaRPr lang="en-US"/>
        </a:p>
      </dgm:t>
    </dgm:pt>
    <dgm:pt modelId="{D20E0A40-7C71-3B49-A664-8BADA696767F}" type="sibTrans" cxnId="{4DD836E7-46A8-8746-B6E2-8F4DC33F1C20}">
      <dgm:prSet/>
      <dgm:spPr/>
      <dgm:t>
        <a:bodyPr/>
        <a:lstStyle/>
        <a:p>
          <a:endParaRPr lang="en-US"/>
        </a:p>
      </dgm:t>
    </dgm:pt>
    <dgm:pt modelId="{3E688598-F3A1-D54E-AAEA-F3D690ED2DDA}">
      <dgm:prSet phldrT="[Text]" custT="1"/>
      <dgm:spPr>
        <a:solidFill>
          <a:srgbClr val="17375E"/>
        </a:solidFill>
      </dgm:spPr>
      <dgm:t>
        <a:bodyPr/>
        <a:lstStyle/>
        <a:p>
          <a:pPr algn="ctr"/>
          <a:r>
            <a:rPr lang="en-US" sz="1900" b="1" dirty="0" smtClean="0">
              <a:solidFill>
                <a:srgbClr val="FFFF00"/>
              </a:solidFill>
            </a:rPr>
            <a:t>Aldosterone axis dysfunction</a:t>
          </a:r>
        </a:p>
        <a:p>
          <a:pPr algn="ctr"/>
          <a:r>
            <a:rPr lang="en-US" sz="1800" dirty="0" smtClean="0">
              <a:solidFill>
                <a:srgbClr val="FFFF00"/>
              </a:solidFill>
            </a:rPr>
            <a:t>- Adrenal </a:t>
          </a:r>
          <a:r>
            <a:rPr lang="en-US" sz="1800" dirty="0" err="1" smtClean="0">
              <a:solidFill>
                <a:srgbClr val="FFFF00"/>
              </a:solidFill>
            </a:rPr>
            <a:t>deffiency</a:t>
          </a:r>
          <a:endParaRPr lang="en-US" sz="1800" dirty="0" smtClean="0">
            <a:solidFill>
              <a:srgbClr val="FFFF00"/>
            </a:solidFill>
          </a:endParaRPr>
        </a:p>
        <a:p>
          <a:pPr algn="ctr"/>
          <a:r>
            <a:rPr lang="en-US" sz="1800" dirty="0" smtClean="0">
              <a:solidFill>
                <a:srgbClr val="FFFF00"/>
              </a:solidFill>
            </a:rPr>
            <a:t>-Aldosterone resistance</a:t>
          </a:r>
          <a:endParaRPr lang="en-US" sz="1800" dirty="0">
            <a:solidFill>
              <a:srgbClr val="FFFF00"/>
            </a:solidFill>
          </a:endParaRPr>
        </a:p>
      </dgm:t>
    </dgm:pt>
    <dgm:pt modelId="{DDFB0127-E586-0D41-8674-8CFCFF3E2024}" type="parTrans" cxnId="{8DB2C0BC-538A-1D45-B987-20307E165721}">
      <dgm:prSet/>
      <dgm:spPr/>
      <dgm:t>
        <a:bodyPr/>
        <a:lstStyle/>
        <a:p>
          <a:endParaRPr lang="en-US"/>
        </a:p>
      </dgm:t>
    </dgm:pt>
    <dgm:pt modelId="{A5DB7B88-7EEB-4944-973A-5C796757334A}" type="sibTrans" cxnId="{8DB2C0BC-538A-1D45-B987-20307E165721}">
      <dgm:prSet/>
      <dgm:spPr/>
      <dgm:t>
        <a:bodyPr/>
        <a:lstStyle/>
        <a:p>
          <a:endParaRPr lang="en-US"/>
        </a:p>
      </dgm:t>
    </dgm:pt>
    <dgm:pt modelId="{799D26AD-648C-4A48-9442-71CA59F14C31}" type="pres">
      <dgm:prSet presAssocID="{61FF6800-29BB-7840-871A-A767671CB69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1807A5-DA92-FD41-808B-B7828CB56A14}" type="pres">
      <dgm:prSet presAssocID="{61FF6800-29BB-7840-871A-A767671CB695}" presName="matrix" presStyleCnt="0"/>
      <dgm:spPr/>
      <dgm:t>
        <a:bodyPr/>
        <a:lstStyle/>
        <a:p>
          <a:endParaRPr lang="en-US"/>
        </a:p>
      </dgm:t>
    </dgm:pt>
    <dgm:pt modelId="{CE920B45-22BB-2341-9125-E44E7894F375}" type="pres">
      <dgm:prSet presAssocID="{61FF6800-29BB-7840-871A-A767671CB695}" presName="tile1" presStyleLbl="node1" presStyleIdx="0" presStyleCnt="4"/>
      <dgm:spPr/>
      <dgm:t>
        <a:bodyPr/>
        <a:lstStyle/>
        <a:p>
          <a:endParaRPr lang="en-US"/>
        </a:p>
      </dgm:t>
    </dgm:pt>
    <dgm:pt modelId="{610612F4-A6BD-2141-AA1F-0EE8E31C2AED}" type="pres">
      <dgm:prSet presAssocID="{61FF6800-29BB-7840-871A-A767671CB69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77330C-0E51-C44E-AEAC-D915572E24A6}" type="pres">
      <dgm:prSet presAssocID="{61FF6800-29BB-7840-871A-A767671CB695}" presName="tile2" presStyleLbl="node1" presStyleIdx="1" presStyleCnt="4" custLinFactNeighborX="4629"/>
      <dgm:spPr/>
      <dgm:t>
        <a:bodyPr/>
        <a:lstStyle/>
        <a:p>
          <a:endParaRPr lang="en-US"/>
        </a:p>
      </dgm:t>
    </dgm:pt>
    <dgm:pt modelId="{5485857C-1F17-E246-982C-03A0BDC3469C}" type="pres">
      <dgm:prSet presAssocID="{61FF6800-29BB-7840-871A-A767671CB69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4686A5-EF09-324F-90B2-4771FB130ACC}" type="pres">
      <dgm:prSet presAssocID="{61FF6800-29BB-7840-871A-A767671CB695}" presName="tile3" presStyleLbl="node1" presStyleIdx="2" presStyleCnt="4"/>
      <dgm:spPr/>
      <dgm:t>
        <a:bodyPr/>
        <a:lstStyle/>
        <a:p>
          <a:endParaRPr lang="en-US"/>
        </a:p>
      </dgm:t>
    </dgm:pt>
    <dgm:pt modelId="{19E4E037-053B-CF4F-BBF5-C55516755CAD}" type="pres">
      <dgm:prSet presAssocID="{61FF6800-29BB-7840-871A-A767671CB69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FF252F-10DC-6242-9782-51ADF0E1B651}" type="pres">
      <dgm:prSet presAssocID="{61FF6800-29BB-7840-871A-A767671CB695}" presName="tile4" presStyleLbl="node1" presStyleIdx="3" presStyleCnt="4"/>
      <dgm:spPr/>
      <dgm:t>
        <a:bodyPr/>
        <a:lstStyle/>
        <a:p>
          <a:endParaRPr lang="en-US"/>
        </a:p>
      </dgm:t>
    </dgm:pt>
    <dgm:pt modelId="{D0EE02C3-0AAA-454F-B990-19C6329A891B}" type="pres">
      <dgm:prSet presAssocID="{61FF6800-29BB-7840-871A-A767671CB69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61BA7A-DC46-2C4C-B096-330A3742E88A}" type="pres">
      <dgm:prSet presAssocID="{61FF6800-29BB-7840-871A-A767671CB695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C2BBC00-898D-1D4C-8311-44D49B63EFDC}" type="presOf" srcId="{61FF6800-29BB-7840-871A-A767671CB695}" destId="{799D26AD-648C-4A48-9442-71CA59F14C31}" srcOrd="0" destOrd="0" presId="urn:microsoft.com/office/officeart/2005/8/layout/matrix1"/>
    <dgm:cxn modelId="{2E66A0F4-CA27-4A46-BDDA-2E1BF191B0FD}" type="presOf" srcId="{340204B3-7D40-D648-96B8-2007E41C553C}" destId="{4161BA7A-DC46-2C4C-B096-330A3742E88A}" srcOrd="0" destOrd="0" presId="urn:microsoft.com/office/officeart/2005/8/layout/matrix1"/>
    <dgm:cxn modelId="{FC7EF558-C898-D043-99A9-6F30AFD0338F}" type="presOf" srcId="{0E997F74-18BB-2547-BCEF-2142BAD9BBA5}" destId="{CE920B45-22BB-2341-9125-E44E7894F375}" srcOrd="0" destOrd="0" presId="urn:microsoft.com/office/officeart/2005/8/layout/matrix1"/>
    <dgm:cxn modelId="{88FBF2CA-622F-CC4C-B679-6E34E1DC232C}" srcId="{340204B3-7D40-D648-96B8-2007E41C553C}" destId="{0E997F74-18BB-2547-BCEF-2142BAD9BBA5}" srcOrd="0" destOrd="0" parTransId="{22F61DFA-B9C2-384F-9B99-9DB48648743F}" sibTransId="{C015E102-8F47-284D-9771-4FBB9C0EF4A2}"/>
    <dgm:cxn modelId="{F5FE357E-A8DA-7F42-868E-429921341D05}" type="presOf" srcId="{0E997F74-18BB-2547-BCEF-2142BAD9BBA5}" destId="{610612F4-A6BD-2141-AA1F-0EE8E31C2AED}" srcOrd="1" destOrd="0" presId="urn:microsoft.com/office/officeart/2005/8/layout/matrix1"/>
    <dgm:cxn modelId="{B6270A0E-9B35-3D49-A860-4056F1D0C408}" type="presOf" srcId="{3E688598-F3A1-D54E-AAEA-F3D690ED2DDA}" destId="{D0EE02C3-0AAA-454F-B990-19C6329A891B}" srcOrd="1" destOrd="0" presId="urn:microsoft.com/office/officeart/2005/8/layout/matrix1"/>
    <dgm:cxn modelId="{4DD836E7-46A8-8746-B6E2-8F4DC33F1C20}" srcId="{340204B3-7D40-D648-96B8-2007E41C553C}" destId="{EEA913B7-21CF-F846-B440-0D8429844F88}" srcOrd="2" destOrd="0" parTransId="{7A272FCE-9BB7-4B4E-8CD2-6F93DCB454BF}" sibTransId="{D20E0A40-7C71-3B49-A664-8BADA696767F}"/>
    <dgm:cxn modelId="{76FA12E0-1828-8341-9195-2CDA3CD7DF47}" type="presOf" srcId="{EEA913B7-21CF-F846-B440-0D8429844F88}" destId="{19E4E037-053B-CF4F-BBF5-C55516755CAD}" srcOrd="1" destOrd="0" presId="urn:microsoft.com/office/officeart/2005/8/layout/matrix1"/>
    <dgm:cxn modelId="{8DB2C0BC-538A-1D45-B987-20307E165721}" srcId="{340204B3-7D40-D648-96B8-2007E41C553C}" destId="{3E688598-F3A1-D54E-AAEA-F3D690ED2DDA}" srcOrd="3" destOrd="0" parTransId="{DDFB0127-E586-0D41-8674-8CFCFF3E2024}" sibTransId="{A5DB7B88-7EEB-4944-973A-5C796757334A}"/>
    <dgm:cxn modelId="{2D174BEC-890C-5A40-AA20-C813985FA077}" srcId="{340204B3-7D40-D648-96B8-2007E41C553C}" destId="{7E2F12CB-2F1F-4A48-9421-6A2902A9FB3F}" srcOrd="1" destOrd="0" parTransId="{DD4773E7-1DC8-7042-A76D-FB5E58FC2374}" sibTransId="{C7E7C110-4046-F941-BBC7-2EC092EF32C1}"/>
    <dgm:cxn modelId="{377F0743-F923-4243-AE9D-D168E6154C0A}" srcId="{61FF6800-29BB-7840-871A-A767671CB695}" destId="{340204B3-7D40-D648-96B8-2007E41C553C}" srcOrd="0" destOrd="0" parTransId="{253D006A-F0CE-CF41-B089-0E143F8A9B05}" sibTransId="{E4AD6D0B-441C-9546-BAC7-564BFEC57E45}"/>
    <dgm:cxn modelId="{47857F18-8F9B-6748-9038-C9610D5736CD}" type="presOf" srcId="{7E2F12CB-2F1F-4A48-9421-6A2902A9FB3F}" destId="{AB77330C-0E51-C44E-AEAC-D915572E24A6}" srcOrd="0" destOrd="0" presId="urn:microsoft.com/office/officeart/2005/8/layout/matrix1"/>
    <dgm:cxn modelId="{5D0A9F9B-C97F-A545-B2E2-D10CCF479A26}" type="presOf" srcId="{3E688598-F3A1-D54E-AAEA-F3D690ED2DDA}" destId="{E9FF252F-10DC-6242-9782-51ADF0E1B651}" srcOrd="0" destOrd="0" presId="urn:microsoft.com/office/officeart/2005/8/layout/matrix1"/>
    <dgm:cxn modelId="{2A567E99-3DE6-6F49-AC95-4C64AF330497}" type="presOf" srcId="{EEA913B7-21CF-F846-B440-0D8429844F88}" destId="{E74686A5-EF09-324F-90B2-4771FB130ACC}" srcOrd="0" destOrd="0" presId="urn:microsoft.com/office/officeart/2005/8/layout/matrix1"/>
    <dgm:cxn modelId="{C201B3B8-BB8E-C14F-BEF6-61C0B5B5CCA4}" type="presOf" srcId="{7E2F12CB-2F1F-4A48-9421-6A2902A9FB3F}" destId="{5485857C-1F17-E246-982C-03A0BDC3469C}" srcOrd="1" destOrd="0" presId="urn:microsoft.com/office/officeart/2005/8/layout/matrix1"/>
    <dgm:cxn modelId="{5829DDE4-7745-554F-893F-EABA7111810D}" type="presParOf" srcId="{799D26AD-648C-4A48-9442-71CA59F14C31}" destId="{CA1807A5-DA92-FD41-808B-B7828CB56A14}" srcOrd="0" destOrd="0" presId="urn:microsoft.com/office/officeart/2005/8/layout/matrix1"/>
    <dgm:cxn modelId="{8B6DEBF5-A03B-494D-874A-EFF3BEE153F6}" type="presParOf" srcId="{CA1807A5-DA92-FD41-808B-B7828CB56A14}" destId="{CE920B45-22BB-2341-9125-E44E7894F375}" srcOrd="0" destOrd="0" presId="urn:microsoft.com/office/officeart/2005/8/layout/matrix1"/>
    <dgm:cxn modelId="{D6CAD617-AE67-3A49-B659-A69031FC2CE7}" type="presParOf" srcId="{CA1807A5-DA92-FD41-808B-B7828CB56A14}" destId="{610612F4-A6BD-2141-AA1F-0EE8E31C2AED}" srcOrd="1" destOrd="0" presId="urn:microsoft.com/office/officeart/2005/8/layout/matrix1"/>
    <dgm:cxn modelId="{1591A301-1ECD-C146-81C7-57F258EEDF60}" type="presParOf" srcId="{CA1807A5-DA92-FD41-808B-B7828CB56A14}" destId="{AB77330C-0E51-C44E-AEAC-D915572E24A6}" srcOrd="2" destOrd="0" presId="urn:microsoft.com/office/officeart/2005/8/layout/matrix1"/>
    <dgm:cxn modelId="{0CF86D52-8394-FA40-86A4-66FB0DA9202F}" type="presParOf" srcId="{CA1807A5-DA92-FD41-808B-B7828CB56A14}" destId="{5485857C-1F17-E246-982C-03A0BDC3469C}" srcOrd="3" destOrd="0" presId="urn:microsoft.com/office/officeart/2005/8/layout/matrix1"/>
    <dgm:cxn modelId="{EE823084-AF2B-854B-AEEC-97CD2B971B1A}" type="presParOf" srcId="{CA1807A5-DA92-FD41-808B-B7828CB56A14}" destId="{E74686A5-EF09-324F-90B2-4771FB130ACC}" srcOrd="4" destOrd="0" presId="urn:microsoft.com/office/officeart/2005/8/layout/matrix1"/>
    <dgm:cxn modelId="{F29D1074-F15B-B541-941C-021D7D59C1FC}" type="presParOf" srcId="{CA1807A5-DA92-FD41-808B-B7828CB56A14}" destId="{19E4E037-053B-CF4F-BBF5-C55516755CAD}" srcOrd="5" destOrd="0" presId="urn:microsoft.com/office/officeart/2005/8/layout/matrix1"/>
    <dgm:cxn modelId="{1AA75B4A-1A4C-9740-B772-5A17BA9549E9}" type="presParOf" srcId="{CA1807A5-DA92-FD41-808B-B7828CB56A14}" destId="{E9FF252F-10DC-6242-9782-51ADF0E1B651}" srcOrd="6" destOrd="0" presId="urn:microsoft.com/office/officeart/2005/8/layout/matrix1"/>
    <dgm:cxn modelId="{7D3C6C30-EA89-0C4A-9521-44F2CF5FEF53}" type="presParOf" srcId="{CA1807A5-DA92-FD41-808B-B7828CB56A14}" destId="{D0EE02C3-0AAA-454F-B990-19C6329A891B}" srcOrd="7" destOrd="0" presId="urn:microsoft.com/office/officeart/2005/8/layout/matrix1"/>
    <dgm:cxn modelId="{FB93E148-FB4E-CB42-8B7B-AD9F4293DF0B}" type="presParOf" srcId="{799D26AD-648C-4A48-9442-71CA59F14C31}" destId="{4161BA7A-DC46-2C4C-B096-330A3742E88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DFE1F6-6817-3449-BE05-5875FC8900F4}" type="doc">
      <dgm:prSet loTypeId="urn:microsoft.com/office/officeart/2005/8/layout/matrix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003A1A-8604-C748-8621-BE429DF8777F}">
      <dgm:prSet phldrT="[Text]" custT="1"/>
      <dgm:spPr>
        <a:solidFill>
          <a:srgbClr val="17375E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400" dirty="0" smtClean="0">
              <a:solidFill>
                <a:srgbClr val="FFFF00"/>
              </a:solidFill>
            </a:rPr>
            <a:t>Hypokalemia</a:t>
          </a:r>
        </a:p>
        <a:p>
          <a:r>
            <a:rPr lang="en-US" sz="2400" dirty="0" smtClean="0">
              <a:solidFill>
                <a:srgbClr val="FFFF00"/>
              </a:solidFill>
            </a:rPr>
            <a:t>[K]&lt;3.4</a:t>
          </a:r>
          <a:endParaRPr lang="en-US" sz="2400" dirty="0">
            <a:solidFill>
              <a:srgbClr val="FFFF00"/>
            </a:solidFill>
          </a:endParaRPr>
        </a:p>
      </dgm:t>
    </dgm:pt>
    <dgm:pt modelId="{A43BB833-BF4D-E747-8A4B-68B0EDB9CC68}" type="parTrans" cxnId="{4CACE8B6-5289-DE48-9865-85112A9506D9}">
      <dgm:prSet/>
      <dgm:spPr/>
      <dgm:t>
        <a:bodyPr/>
        <a:lstStyle/>
        <a:p>
          <a:endParaRPr lang="en-US"/>
        </a:p>
      </dgm:t>
    </dgm:pt>
    <dgm:pt modelId="{4F382FE5-ADFB-0449-8A25-2E42E837FA74}" type="sibTrans" cxnId="{4CACE8B6-5289-DE48-9865-85112A9506D9}">
      <dgm:prSet/>
      <dgm:spPr/>
      <dgm:t>
        <a:bodyPr/>
        <a:lstStyle/>
        <a:p>
          <a:endParaRPr lang="en-US"/>
        </a:p>
      </dgm:t>
    </dgm:pt>
    <dgm:pt modelId="{00676695-2449-3649-B439-401912CDE6F7}">
      <dgm:prSet phldrT="[Text]" custT="1"/>
      <dgm:spPr>
        <a:solidFill>
          <a:srgbClr val="17375E"/>
        </a:solidFill>
      </dgm:spPr>
      <dgm:t>
        <a:bodyPr/>
        <a:lstStyle/>
        <a:p>
          <a:r>
            <a:rPr lang="en-US" sz="20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dirty="0" smtClean="0">
              <a:solidFill>
                <a:srgbClr val="FFFF00"/>
              </a:solidFill>
            </a:rPr>
            <a:t>Oral intake </a:t>
          </a:r>
        </a:p>
        <a:p>
          <a:r>
            <a:rPr lang="en-US" sz="1800" dirty="0" smtClean="0">
              <a:solidFill>
                <a:srgbClr val="FFFF00"/>
              </a:solidFill>
            </a:rPr>
            <a:t>- Malnutrition</a:t>
          </a:r>
        </a:p>
        <a:p>
          <a:r>
            <a:rPr lang="en-US" sz="1800" dirty="0" smtClean="0">
              <a:solidFill>
                <a:srgbClr val="FFFF00"/>
              </a:solidFill>
            </a:rPr>
            <a:t>-eating disorders</a:t>
          </a:r>
          <a:endParaRPr lang="en-US" sz="1800" dirty="0">
            <a:solidFill>
              <a:srgbClr val="FFFF00"/>
            </a:solidFill>
          </a:endParaRPr>
        </a:p>
      </dgm:t>
    </dgm:pt>
    <dgm:pt modelId="{1A324478-40D3-BC46-B4EB-0EC539B88407}" type="parTrans" cxnId="{8EA94DAC-0F1E-D543-A8B7-0565FCC110DD}">
      <dgm:prSet/>
      <dgm:spPr/>
      <dgm:t>
        <a:bodyPr/>
        <a:lstStyle/>
        <a:p>
          <a:endParaRPr lang="en-US"/>
        </a:p>
      </dgm:t>
    </dgm:pt>
    <dgm:pt modelId="{F8B70847-9D1E-2C4E-9B02-4BC2A7C8C7E3}" type="sibTrans" cxnId="{8EA94DAC-0F1E-D543-A8B7-0565FCC110DD}">
      <dgm:prSet/>
      <dgm:spPr/>
      <dgm:t>
        <a:bodyPr/>
        <a:lstStyle/>
        <a:p>
          <a:endParaRPr lang="en-US"/>
        </a:p>
      </dgm:t>
    </dgm:pt>
    <dgm:pt modelId="{15A5F39E-2331-E148-994C-72C44DD77EE0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Rapid </a:t>
          </a:r>
          <a:r>
            <a:rPr lang="en-US" sz="2000" b="1" dirty="0" err="1" smtClean="0">
              <a:solidFill>
                <a:srgbClr val="FFFF00"/>
              </a:solidFill>
            </a:rPr>
            <a:t>transcellular</a:t>
          </a:r>
          <a:r>
            <a:rPr lang="en-US" sz="2000" b="1" dirty="0" smtClean="0">
              <a:solidFill>
                <a:srgbClr val="FFFF00"/>
              </a:solidFill>
            </a:rPr>
            <a:t> shift</a:t>
          </a:r>
        </a:p>
        <a:p>
          <a:r>
            <a:rPr lang="en-US" sz="26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</a:rPr>
            <a:t>Insulin therapy</a:t>
          </a:r>
        </a:p>
        <a:p>
          <a:r>
            <a:rPr lang="en-US" sz="1800" dirty="0" smtClean="0">
              <a:solidFill>
                <a:srgbClr val="FFFF00"/>
              </a:solidFill>
            </a:rPr>
            <a:t>- Periodic paralysis</a:t>
          </a:r>
          <a:endParaRPr lang="en-US" sz="1800" dirty="0">
            <a:solidFill>
              <a:srgbClr val="FFFF00"/>
            </a:solidFill>
          </a:endParaRPr>
        </a:p>
      </dgm:t>
    </dgm:pt>
    <dgm:pt modelId="{359CB27F-159B-8F45-96BA-434FB806A30C}" type="parTrans" cxnId="{0CB41D21-57AA-6A4F-BD62-75DB1B9BACEA}">
      <dgm:prSet/>
      <dgm:spPr/>
      <dgm:t>
        <a:bodyPr/>
        <a:lstStyle/>
        <a:p>
          <a:endParaRPr lang="en-US"/>
        </a:p>
      </dgm:t>
    </dgm:pt>
    <dgm:pt modelId="{0FAA8FE0-1F61-2E42-A717-02AEC248C967}" type="sibTrans" cxnId="{0CB41D21-57AA-6A4F-BD62-75DB1B9BACEA}">
      <dgm:prSet/>
      <dgm:spPr/>
      <dgm:t>
        <a:bodyPr/>
        <a:lstStyle/>
        <a:p>
          <a:endParaRPr lang="en-US"/>
        </a:p>
      </dgm:t>
    </dgm:pt>
    <dgm:pt modelId="{E5B11FAE-2392-784E-B7B0-E82AA7987359}">
      <dgm:prSet custT="1"/>
      <dgm:spPr>
        <a:solidFill>
          <a:srgbClr val="558ED5"/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Renal loss </a:t>
          </a:r>
        </a:p>
        <a:p>
          <a:r>
            <a:rPr lang="en-US" sz="26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</a:rPr>
            <a:t>Diuretics</a:t>
          </a:r>
        </a:p>
        <a:p>
          <a:r>
            <a:rPr lang="en-US" sz="1800" dirty="0" smtClean="0">
              <a:solidFill>
                <a:srgbClr val="FFFF00"/>
              </a:solidFill>
            </a:rPr>
            <a:t>-too much aldosterone</a:t>
          </a:r>
          <a:endParaRPr lang="en-US" sz="1800" dirty="0">
            <a:solidFill>
              <a:srgbClr val="FFFF00"/>
            </a:solidFill>
          </a:endParaRPr>
        </a:p>
      </dgm:t>
    </dgm:pt>
    <dgm:pt modelId="{0D00103D-8317-6040-934A-8A424241AA09}" type="parTrans" cxnId="{DF23E8BC-D49F-DA48-B94B-55DF74001C9E}">
      <dgm:prSet/>
      <dgm:spPr/>
      <dgm:t>
        <a:bodyPr/>
        <a:lstStyle/>
        <a:p>
          <a:endParaRPr lang="en-US"/>
        </a:p>
      </dgm:t>
    </dgm:pt>
    <dgm:pt modelId="{A917709A-E88A-DB42-85BF-639D6F10DAE2}" type="sibTrans" cxnId="{DF23E8BC-D49F-DA48-B94B-55DF74001C9E}">
      <dgm:prSet/>
      <dgm:spPr/>
      <dgm:t>
        <a:bodyPr/>
        <a:lstStyle/>
        <a:p>
          <a:endParaRPr lang="en-US"/>
        </a:p>
      </dgm:t>
    </dgm:pt>
    <dgm:pt modelId="{32A065DC-1938-A34E-8952-D181343CBC6C}">
      <dgm:prSet custT="1"/>
      <dgm:spPr>
        <a:solidFill>
          <a:srgbClr val="17375E"/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Intestinal loss</a:t>
          </a:r>
        </a:p>
        <a:p>
          <a:r>
            <a:rPr lang="en-US" sz="1800" dirty="0" smtClean="0">
              <a:solidFill>
                <a:srgbClr val="FFFF00"/>
              </a:solidFill>
            </a:rPr>
            <a:t>-Diarrhea</a:t>
          </a:r>
        </a:p>
        <a:p>
          <a:r>
            <a:rPr lang="en-US" sz="1800" dirty="0" smtClean="0">
              <a:solidFill>
                <a:srgbClr val="FFFF00"/>
              </a:solidFill>
            </a:rPr>
            <a:t>-Laxative abuse </a:t>
          </a:r>
          <a:endParaRPr lang="en-US" sz="1800" dirty="0">
            <a:solidFill>
              <a:srgbClr val="FFFF00"/>
            </a:solidFill>
          </a:endParaRPr>
        </a:p>
      </dgm:t>
    </dgm:pt>
    <dgm:pt modelId="{4D4C4680-00DA-854A-B5E3-CF786AFE87A3}" type="parTrans" cxnId="{920467E6-E577-5F49-A3E3-A206D99B4360}">
      <dgm:prSet/>
      <dgm:spPr/>
      <dgm:t>
        <a:bodyPr/>
        <a:lstStyle/>
        <a:p>
          <a:endParaRPr lang="en-US"/>
        </a:p>
      </dgm:t>
    </dgm:pt>
    <dgm:pt modelId="{D1E2CFE6-C576-7F47-A410-C7CBC9B91690}" type="sibTrans" cxnId="{920467E6-E577-5F49-A3E3-A206D99B4360}">
      <dgm:prSet/>
      <dgm:spPr/>
      <dgm:t>
        <a:bodyPr/>
        <a:lstStyle/>
        <a:p>
          <a:endParaRPr lang="en-US"/>
        </a:p>
      </dgm:t>
    </dgm:pt>
    <dgm:pt modelId="{B9C8B7F0-806D-064E-9344-CDAD358E2ECB}" type="pres">
      <dgm:prSet presAssocID="{7CDFE1F6-6817-3449-BE05-5875FC8900F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84C1A6-B86F-4744-AED9-6A88DC92D6C8}" type="pres">
      <dgm:prSet presAssocID="{7CDFE1F6-6817-3449-BE05-5875FC8900F4}" presName="matrix" presStyleCnt="0"/>
      <dgm:spPr/>
    </dgm:pt>
    <dgm:pt modelId="{2ED2FCE1-C984-5445-8E21-CFE0B05DCDCB}" type="pres">
      <dgm:prSet presAssocID="{7CDFE1F6-6817-3449-BE05-5875FC8900F4}" presName="tile1" presStyleLbl="node1" presStyleIdx="0" presStyleCnt="4"/>
      <dgm:spPr/>
      <dgm:t>
        <a:bodyPr/>
        <a:lstStyle/>
        <a:p>
          <a:endParaRPr lang="en-US"/>
        </a:p>
      </dgm:t>
    </dgm:pt>
    <dgm:pt modelId="{AF08FD68-2EC3-6C44-8B03-AA73EE62E299}" type="pres">
      <dgm:prSet presAssocID="{7CDFE1F6-6817-3449-BE05-5875FC8900F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0CA64-40A0-2847-8ED4-ED0DFD0E5C28}" type="pres">
      <dgm:prSet presAssocID="{7CDFE1F6-6817-3449-BE05-5875FC8900F4}" presName="tile2" presStyleLbl="node1" presStyleIdx="1" presStyleCnt="4"/>
      <dgm:spPr/>
      <dgm:t>
        <a:bodyPr/>
        <a:lstStyle/>
        <a:p>
          <a:endParaRPr lang="en-US"/>
        </a:p>
      </dgm:t>
    </dgm:pt>
    <dgm:pt modelId="{33240CF5-F182-5446-A674-BCD17169369E}" type="pres">
      <dgm:prSet presAssocID="{7CDFE1F6-6817-3449-BE05-5875FC8900F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48BD2-8802-3441-AB37-16AA7FDD8724}" type="pres">
      <dgm:prSet presAssocID="{7CDFE1F6-6817-3449-BE05-5875FC8900F4}" presName="tile3" presStyleLbl="node1" presStyleIdx="2" presStyleCnt="4"/>
      <dgm:spPr/>
      <dgm:t>
        <a:bodyPr/>
        <a:lstStyle/>
        <a:p>
          <a:endParaRPr lang="en-US"/>
        </a:p>
      </dgm:t>
    </dgm:pt>
    <dgm:pt modelId="{A133D984-7E9E-DF45-BDB1-87D7C81A3696}" type="pres">
      <dgm:prSet presAssocID="{7CDFE1F6-6817-3449-BE05-5875FC8900F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5B01C9-FA95-3A40-B74C-84345B6178AA}" type="pres">
      <dgm:prSet presAssocID="{7CDFE1F6-6817-3449-BE05-5875FC8900F4}" presName="tile4" presStyleLbl="node1" presStyleIdx="3" presStyleCnt="4"/>
      <dgm:spPr/>
      <dgm:t>
        <a:bodyPr/>
        <a:lstStyle/>
        <a:p>
          <a:endParaRPr lang="en-US"/>
        </a:p>
      </dgm:t>
    </dgm:pt>
    <dgm:pt modelId="{C000D22E-D205-8F44-BF31-09D3E5E8E216}" type="pres">
      <dgm:prSet presAssocID="{7CDFE1F6-6817-3449-BE05-5875FC8900F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75987-29DB-9C4D-881D-C4E7573615D4}" type="pres">
      <dgm:prSet presAssocID="{7CDFE1F6-6817-3449-BE05-5875FC8900F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EC0168B6-C311-FC4F-85FA-DC65FA1EBD91}" type="presOf" srcId="{E5B11FAE-2392-784E-B7B0-E82AA7987359}" destId="{A133D984-7E9E-DF45-BDB1-87D7C81A3696}" srcOrd="1" destOrd="0" presId="urn:microsoft.com/office/officeart/2005/8/layout/matrix1"/>
    <dgm:cxn modelId="{8EA94DAC-0F1E-D543-A8B7-0565FCC110DD}" srcId="{FB003A1A-8604-C748-8621-BE429DF8777F}" destId="{00676695-2449-3649-B439-401912CDE6F7}" srcOrd="0" destOrd="0" parTransId="{1A324478-40D3-BC46-B4EB-0EC539B88407}" sibTransId="{F8B70847-9D1E-2C4E-9B02-4BC2A7C8C7E3}"/>
    <dgm:cxn modelId="{29C25D1C-E336-3349-8E79-5B6F2BB85266}" type="presOf" srcId="{FB003A1A-8604-C748-8621-BE429DF8777F}" destId="{BD875987-29DB-9C4D-881D-C4E7573615D4}" srcOrd="0" destOrd="0" presId="urn:microsoft.com/office/officeart/2005/8/layout/matrix1"/>
    <dgm:cxn modelId="{DF23E8BC-D49F-DA48-B94B-55DF74001C9E}" srcId="{FB003A1A-8604-C748-8621-BE429DF8777F}" destId="{E5B11FAE-2392-784E-B7B0-E82AA7987359}" srcOrd="2" destOrd="0" parTransId="{0D00103D-8317-6040-934A-8A424241AA09}" sibTransId="{A917709A-E88A-DB42-85BF-639D6F10DAE2}"/>
    <dgm:cxn modelId="{D1CF1684-B32A-5644-B43F-2675E853B37F}" type="presOf" srcId="{15A5F39E-2331-E148-994C-72C44DD77EE0}" destId="{5C50CA64-40A0-2847-8ED4-ED0DFD0E5C28}" srcOrd="0" destOrd="0" presId="urn:microsoft.com/office/officeart/2005/8/layout/matrix1"/>
    <dgm:cxn modelId="{16F31185-C4D4-9245-BD6D-64918DC0D67E}" type="presOf" srcId="{32A065DC-1938-A34E-8952-D181343CBC6C}" destId="{C000D22E-D205-8F44-BF31-09D3E5E8E216}" srcOrd="1" destOrd="0" presId="urn:microsoft.com/office/officeart/2005/8/layout/matrix1"/>
    <dgm:cxn modelId="{C103B1BD-AB7D-BE4F-A0E5-AEF61A3827A9}" type="presOf" srcId="{7CDFE1F6-6817-3449-BE05-5875FC8900F4}" destId="{B9C8B7F0-806D-064E-9344-CDAD358E2ECB}" srcOrd="0" destOrd="0" presId="urn:microsoft.com/office/officeart/2005/8/layout/matrix1"/>
    <dgm:cxn modelId="{09217486-3FEB-8E4B-95ED-C41CBEB11B08}" type="presOf" srcId="{E5B11FAE-2392-784E-B7B0-E82AA7987359}" destId="{8CD48BD2-8802-3441-AB37-16AA7FDD8724}" srcOrd="0" destOrd="0" presId="urn:microsoft.com/office/officeart/2005/8/layout/matrix1"/>
    <dgm:cxn modelId="{4CACE8B6-5289-DE48-9865-85112A9506D9}" srcId="{7CDFE1F6-6817-3449-BE05-5875FC8900F4}" destId="{FB003A1A-8604-C748-8621-BE429DF8777F}" srcOrd="0" destOrd="0" parTransId="{A43BB833-BF4D-E747-8A4B-68B0EDB9CC68}" sibTransId="{4F382FE5-ADFB-0449-8A25-2E42E837FA74}"/>
    <dgm:cxn modelId="{475F6E58-6694-B941-AEAE-131DB80995DD}" type="presOf" srcId="{00676695-2449-3649-B439-401912CDE6F7}" destId="{2ED2FCE1-C984-5445-8E21-CFE0B05DCDCB}" srcOrd="0" destOrd="0" presId="urn:microsoft.com/office/officeart/2005/8/layout/matrix1"/>
    <dgm:cxn modelId="{F99A887B-BAB4-0C43-A5CB-83D40B76FC38}" type="presOf" srcId="{00676695-2449-3649-B439-401912CDE6F7}" destId="{AF08FD68-2EC3-6C44-8B03-AA73EE62E299}" srcOrd="1" destOrd="0" presId="urn:microsoft.com/office/officeart/2005/8/layout/matrix1"/>
    <dgm:cxn modelId="{0CB41D21-57AA-6A4F-BD62-75DB1B9BACEA}" srcId="{FB003A1A-8604-C748-8621-BE429DF8777F}" destId="{15A5F39E-2331-E148-994C-72C44DD77EE0}" srcOrd="1" destOrd="0" parTransId="{359CB27F-159B-8F45-96BA-434FB806A30C}" sibTransId="{0FAA8FE0-1F61-2E42-A717-02AEC248C967}"/>
    <dgm:cxn modelId="{920467E6-E577-5F49-A3E3-A206D99B4360}" srcId="{FB003A1A-8604-C748-8621-BE429DF8777F}" destId="{32A065DC-1938-A34E-8952-D181343CBC6C}" srcOrd="3" destOrd="0" parTransId="{4D4C4680-00DA-854A-B5E3-CF786AFE87A3}" sibTransId="{D1E2CFE6-C576-7F47-A410-C7CBC9B91690}"/>
    <dgm:cxn modelId="{0F4A08F0-FCB3-8B49-9E80-0F73082F780D}" type="presOf" srcId="{32A065DC-1938-A34E-8952-D181343CBC6C}" destId="{285B01C9-FA95-3A40-B74C-84345B6178AA}" srcOrd="0" destOrd="0" presId="urn:microsoft.com/office/officeart/2005/8/layout/matrix1"/>
    <dgm:cxn modelId="{546BC721-FEAF-5D43-B6C8-A69F6D5A9AF1}" type="presOf" srcId="{15A5F39E-2331-E148-994C-72C44DD77EE0}" destId="{33240CF5-F182-5446-A674-BCD17169369E}" srcOrd="1" destOrd="0" presId="urn:microsoft.com/office/officeart/2005/8/layout/matrix1"/>
    <dgm:cxn modelId="{E2515605-2017-AC47-A9D8-27C4251E602F}" type="presParOf" srcId="{B9C8B7F0-806D-064E-9344-CDAD358E2ECB}" destId="{0E84C1A6-B86F-4744-AED9-6A88DC92D6C8}" srcOrd="0" destOrd="0" presId="urn:microsoft.com/office/officeart/2005/8/layout/matrix1"/>
    <dgm:cxn modelId="{AC0FEF09-9BFD-2348-844E-5E87F4BB5A1E}" type="presParOf" srcId="{0E84C1A6-B86F-4744-AED9-6A88DC92D6C8}" destId="{2ED2FCE1-C984-5445-8E21-CFE0B05DCDCB}" srcOrd="0" destOrd="0" presId="urn:microsoft.com/office/officeart/2005/8/layout/matrix1"/>
    <dgm:cxn modelId="{82F15273-F9FB-0D4A-BA3D-FBD0C057BE8E}" type="presParOf" srcId="{0E84C1A6-B86F-4744-AED9-6A88DC92D6C8}" destId="{AF08FD68-2EC3-6C44-8B03-AA73EE62E299}" srcOrd="1" destOrd="0" presId="urn:microsoft.com/office/officeart/2005/8/layout/matrix1"/>
    <dgm:cxn modelId="{DD152CE7-F134-6B40-A250-567EFB887DE7}" type="presParOf" srcId="{0E84C1A6-B86F-4744-AED9-6A88DC92D6C8}" destId="{5C50CA64-40A0-2847-8ED4-ED0DFD0E5C28}" srcOrd="2" destOrd="0" presId="urn:microsoft.com/office/officeart/2005/8/layout/matrix1"/>
    <dgm:cxn modelId="{7EB82F87-56A4-DC4F-AFCC-AEAC51AE860F}" type="presParOf" srcId="{0E84C1A6-B86F-4744-AED9-6A88DC92D6C8}" destId="{33240CF5-F182-5446-A674-BCD17169369E}" srcOrd="3" destOrd="0" presId="urn:microsoft.com/office/officeart/2005/8/layout/matrix1"/>
    <dgm:cxn modelId="{325A483A-EA18-D745-A612-E7322B5B3AB6}" type="presParOf" srcId="{0E84C1A6-B86F-4744-AED9-6A88DC92D6C8}" destId="{8CD48BD2-8802-3441-AB37-16AA7FDD8724}" srcOrd="4" destOrd="0" presId="urn:microsoft.com/office/officeart/2005/8/layout/matrix1"/>
    <dgm:cxn modelId="{976C6010-D78F-BA44-9C1F-F3C06D06C477}" type="presParOf" srcId="{0E84C1A6-B86F-4744-AED9-6A88DC92D6C8}" destId="{A133D984-7E9E-DF45-BDB1-87D7C81A3696}" srcOrd="5" destOrd="0" presId="urn:microsoft.com/office/officeart/2005/8/layout/matrix1"/>
    <dgm:cxn modelId="{BBD38CCF-60BD-9443-80CF-0FF165A443E8}" type="presParOf" srcId="{0E84C1A6-B86F-4744-AED9-6A88DC92D6C8}" destId="{285B01C9-FA95-3A40-B74C-84345B6178AA}" srcOrd="6" destOrd="0" presId="urn:microsoft.com/office/officeart/2005/8/layout/matrix1"/>
    <dgm:cxn modelId="{87AA7A16-E631-9D48-9CC4-1653CF032426}" type="presParOf" srcId="{0E84C1A6-B86F-4744-AED9-6A88DC92D6C8}" destId="{C000D22E-D205-8F44-BF31-09D3E5E8E216}" srcOrd="7" destOrd="0" presId="urn:microsoft.com/office/officeart/2005/8/layout/matrix1"/>
    <dgm:cxn modelId="{95FD0D96-BDF6-EE41-8AF4-F55F21104DC1}" type="presParOf" srcId="{B9C8B7F0-806D-064E-9344-CDAD358E2ECB}" destId="{BD875987-29DB-9C4D-881D-C4E7573615D4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92F92E-A0D5-3249-ACEF-B7301CFAA4A0}" type="doc">
      <dgm:prSet loTypeId="urn:microsoft.com/office/officeart/2005/8/layout/matrix1" loCatId="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4C7FE5B-E0E1-0646-A912-C2D2DD70B4B3}">
      <dgm:prSet phldrT="[Text]" custT="1"/>
      <dgm:spPr>
        <a:solidFill>
          <a:schemeClr val="tx2">
            <a:lumMod val="75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000" b="1" dirty="0" err="1" smtClean="0">
              <a:solidFill>
                <a:srgbClr val="FFFF00"/>
              </a:solidFill>
            </a:rPr>
            <a:t>Hypercalcemia</a:t>
          </a:r>
          <a:endParaRPr lang="en-US" sz="2000" b="1" dirty="0">
            <a:solidFill>
              <a:srgbClr val="FFFF00"/>
            </a:solidFill>
          </a:endParaRPr>
        </a:p>
      </dgm:t>
    </dgm:pt>
    <dgm:pt modelId="{9BFE0D06-A7B0-E341-9B58-391305DD31AC}" type="parTrans" cxnId="{F520A8FF-A40F-6F4E-874D-EE269359E23F}">
      <dgm:prSet/>
      <dgm:spPr/>
      <dgm:t>
        <a:bodyPr/>
        <a:lstStyle/>
        <a:p>
          <a:endParaRPr lang="en-US"/>
        </a:p>
      </dgm:t>
    </dgm:pt>
    <dgm:pt modelId="{AA7929D2-FABE-4E4C-8287-4A015F4FE6D2}" type="sibTrans" cxnId="{F520A8FF-A40F-6F4E-874D-EE269359E23F}">
      <dgm:prSet/>
      <dgm:spPr/>
      <dgm:t>
        <a:bodyPr/>
        <a:lstStyle/>
        <a:p>
          <a:endParaRPr lang="en-US"/>
        </a:p>
      </dgm:t>
    </dgm:pt>
    <dgm:pt modelId="{C3E7BD7F-3654-A54C-875E-63BD4D7DBE67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Intestinal </a:t>
          </a:r>
          <a:r>
            <a:rPr lang="en-US" sz="2000" b="1" dirty="0" err="1" smtClean="0">
              <a:solidFill>
                <a:srgbClr val="FFFF00"/>
              </a:solidFill>
            </a:rPr>
            <a:t>absorprtion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 Increased intake</a:t>
          </a:r>
        </a:p>
        <a:p>
          <a:r>
            <a:rPr lang="en-US" sz="1800" dirty="0" smtClean="0">
              <a:solidFill>
                <a:srgbClr val="FFFF00"/>
              </a:solidFill>
            </a:rPr>
            <a:t>- Increased </a:t>
          </a:r>
          <a:r>
            <a:rPr lang="en-US" sz="1800" dirty="0" err="1" smtClean="0">
              <a:solidFill>
                <a:srgbClr val="FFFF00"/>
              </a:solidFill>
            </a:rPr>
            <a:t>Vit</a:t>
          </a:r>
          <a:r>
            <a:rPr lang="en-US" sz="1800" dirty="0" smtClean="0">
              <a:solidFill>
                <a:srgbClr val="FFFF00"/>
              </a:solidFill>
            </a:rPr>
            <a:t> D</a:t>
          </a:r>
          <a:endParaRPr lang="en-US" sz="1800" dirty="0">
            <a:solidFill>
              <a:srgbClr val="FFFF00"/>
            </a:solidFill>
          </a:endParaRPr>
        </a:p>
      </dgm:t>
    </dgm:pt>
    <dgm:pt modelId="{9879818B-BD0C-5442-909F-AD0A92482E79}" type="parTrans" cxnId="{45B970EB-002B-9248-8916-18E5638FFD1E}">
      <dgm:prSet/>
      <dgm:spPr/>
      <dgm:t>
        <a:bodyPr/>
        <a:lstStyle/>
        <a:p>
          <a:endParaRPr lang="en-US"/>
        </a:p>
      </dgm:t>
    </dgm:pt>
    <dgm:pt modelId="{77C1C9EC-BC0D-DA45-9EB3-F817D47C48C6}" type="sibTrans" cxnId="{45B970EB-002B-9248-8916-18E5638FFD1E}">
      <dgm:prSet/>
      <dgm:spPr/>
      <dgm:t>
        <a:bodyPr/>
        <a:lstStyle/>
        <a:p>
          <a:endParaRPr lang="en-US"/>
        </a:p>
      </dgm:t>
    </dgm:pt>
    <dgm:pt modelId="{6014CE8C-DE49-C846-AFFB-090B9FED5292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Renal </a:t>
          </a:r>
          <a:r>
            <a:rPr lang="en-US" sz="2000" b="1" dirty="0" err="1" smtClean="0">
              <a:solidFill>
                <a:srgbClr val="FFFF00"/>
              </a:solidFill>
            </a:rPr>
            <a:t>reabsorprtion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 Hyperparathyroidism</a:t>
          </a:r>
        </a:p>
        <a:p>
          <a:r>
            <a:rPr lang="en-US" sz="1800" dirty="0" smtClean="0">
              <a:solidFill>
                <a:srgbClr val="FFFF00"/>
              </a:solidFill>
            </a:rPr>
            <a:t>-Thiazide diuretics </a:t>
          </a:r>
          <a:endParaRPr lang="en-US" sz="1800" dirty="0">
            <a:solidFill>
              <a:srgbClr val="FFFF00"/>
            </a:solidFill>
          </a:endParaRPr>
        </a:p>
      </dgm:t>
    </dgm:pt>
    <dgm:pt modelId="{3841C36C-97B5-B448-A535-102DD250BC65}" type="parTrans" cxnId="{258A267C-2F8A-6743-9B63-66867C501002}">
      <dgm:prSet/>
      <dgm:spPr/>
      <dgm:t>
        <a:bodyPr/>
        <a:lstStyle/>
        <a:p>
          <a:endParaRPr lang="en-US"/>
        </a:p>
      </dgm:t>
    </dgm:pt>
    <dgm:pt modelId="{655EEA35-6C6C-6A4C-8C4A-9CC56345B6B0}" type="sibTrans" cxnId="{258A267C-2F8A-6743-9B63-66867C501002}">
      <dgm:prSet/>
      <dgm:spPr/>
      <dgm:t>
        <a:bodyPr/>
        <a:lstStyle/>
        <a:p>
          <a:endParaRPr lang="en-US"/>
        </a:p>
      </dgm:t>
    </dgm:pt>
    <dgm:pt modelId="{5A650CCE-E80E-0D48-884E-EE642BF18E92}">
      <dgm:prSet phldrT="[Text]" custT="1"/>
      <dgm:spPr>
        <a:solidFill>
          <a:srgbClr val="17375E"/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Bone </a:t>
          </a:r>
          <a:r>
            <a:rPr lang="en-US" sz="2000" b="1" dirty="0" err="1" smtClean="0">
              <a:solidFill>
                <a:srgbClr val="FFFF00"/>
              </a:solidFill>
            </a:rPr>
            <a:t>resorption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1700" dirty="0" smtClean="0">
              <a:solidFill>
                <a:srgbClr val="FFFF00"/>
              </a:solidFill>
            </a:rPr>
            <a:t>-</a:t>
          </a:r>
          <a:r>
            <a:rPr lang="en-US" sz="1800" dirty="0" err="1" smtClean="0">
              <a:solidFill>
                <a:srgbClr val="FFFF00"/>
              </a:solidFill>
            </a:rPr>
            <a:t>Osteoclastic</a:t>
          </a:r>
          <a:r>
            <a:rPr lang="en-US" sz="1800" dirty="0" smtClean="0">
              <a:solidFill>
                <a:srgbClr val="FFFF00"/>
              </a:solidFill>
            </a:rPr>
            <a:t> bone metastasis</a:t>
          </a:r>
        </a:p>
        <a:p>
          <a:r>
            <a:rPr lang="en-US" sz="1800" dirty="0" smtClean="0">
              <a:solidFill>
                <a:srgbClr val="FFFF00"/>
              </a:solidFill>
            </a:rPr>
            <a:t>-Immobilization </a:t>
          </a:r>
          <a:endParaRPr lang="en-US" sz="1800" dirty="0">
            <a:solidFill>
              <a:srgbClr val="FFFF00"/>
            </a:solidFill>
          </a:endParaRPr>
        </a:p>
      </dgm:t>
    </dgm:pt>
    <dgm:pt modelId="{BFF24A81-C2C2-EA41-BAAB-46FCA2150BF0}" type="parTrans" cxnId="{78CF7F85-8C72-DD48-9DDA-B220FD8D990E}">
      <dgm:prSet/>
      <dgm:spPr/>
      <dgm:t>
        <a:bodyPr/>
        <a:lstStyle/>
        <a:p>
          <a:endParaRPr lang="en-US"/>
        </a:p>
      </dgm:t>
    </dgm:pt>
    <dgm:pt modelId="{57460C40-3A68-914E-9FB0-2B85182B2452}" type="sibTrans" cxnId="{78CF7F85-8C72-DD48-9DDA-B220FD8D990E}">
      <dgm:prSet/>
      <dgm:spPr/>
      <dgm:t>
        <a:bodyPr/>
        <a:lstStyle/>
        <a:p>
          <a:endParaRPr lang="en-US"/>
        </a:p>
      </dgm:t>
    </dgm:pt>
    <dgm:pt modelId="{1EFCD8F6-7BEC-A245-B891-89DEDC023D0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smtClean="0">
              <a:solidFill>
                <a:srgbClr val="FFFF00"/>
              </a:solidFill>
            </a:rPr>
            <a:t>PTH</a:t>
          </a:r>
        </a:p>
        <a:p>
          <a:r>
            <a:rPr lang="en-US" sz="1700" dirty="0" smtClean="0">
              <a:solidFill>
                <a:srgbClr val="FFFF00"/>
              </a:solidFill>
            </a:rPr>
            <a:t>-</a:t>
          </a:r>
          <a:r>
            <a:rPr lang="en-US" sz="1800" dirty="0" smtClean="0">
              <a:solidFill>
                <a:srgbClr val="FFFF00"/>
              </a:solidFill>
            </a:rPr>
            <a:t>Primary </a:t>
          </a:r>
          <a:r>
            <a:rPr lang="en-US" sz="1800" dirty="0" smtClean="0">
              <a:solidFill>
                <a:srgbClr val="FFFF00"/>
              </a:solidFill>
            </a:rPr>
            <a:t>hyperparathyroidism</a:t>
          </a:r>
        </a:p>
        <a:p>
          <a:r>
            <a:rPr lang="en-US" sz="1800" dirty="0" smtClean="0">
              <a:solidFill>
                <a:srgbClr val="FFFF00"/>
              </a:solidFill>
            </a:rPr>
            <a:t>-Multiple Endocrine </a:t>
          </a:r>
          <a:r>
            <a:rPr lang="en-US" sz="1800" dirty="0" err="1" smtClean="0">
              <a:solidFill>
                <a:srgbClr val="FFFF00"/>
              </a:solidFill>
            </a:rPr>
            <a:t>Neoplasia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dirty="0" err="1" smtClean="0">
              <a:solidFill>
                <a:srgbClr val="FFFF00"/>
              </a:solidFill>
            </a:rPr>
            <a:t>Vit</a:t>
          </a:r>
          <a:r>
            <a:rPr lang="en-US" sz="2000" b="1" dirty="0" smtClean="0">
              <a:solidFill>
                <a:srgbClr val="FFFF00"/>
              </a:solidFill>
            </a:rPr>
            <a:t> D</a:t>
          </a:r>
        </a:p>
        <a:p>
          <a:r>
            <a:rPr lang="en-US" sz="1800" dirty="0" smtClean="0">
              <a:solidFill>
                <a:srgbClr val="FFFF00"/>
              </a:solidFill>
            </a:rPr>
            <a:t>-Intoxication </a:t>
          </a:r>
          <a:endParaRPr lang="en-US" sz="1800" dirty="0">
            <a:solidFill>
              <a:srgbClr val="FFFF00"/>
            </a:solidFill>
          </a:endParaRPr>
        </a:p>
      </dgm:t>
    </dgm:pt>
    <dgm:pt modelId="{F0EE1BD9-742A-554E-81B6-68A546D5B4E5}" type="parTrans" cxnId="{AE0AF7C0-A4B3-9E48-B314-E125D4FCB596}">
      <dgm:prSet/>
      <dgm:spPr/>
      <dgm:t>
        <a:bodyPr/>
        <a:lstStyle/>
        <a:p>
          <a:endParaRPr lang="en-US"/>
        </a:p>
      </dgm:t>
    </dgm:pt>
    <dgm:pt modelId="{3918FB20-79EF-A643-A6AD-306E97FB6829}" type="sibTrans" cxnId="{AE0AF7C0-A4B3-9E48-B314-E125D4FCB596}">
      <dgm:prSet/>
      <dgm:spPr/>
      <dgm:t>
        <a:bodyPr/>
        <a:lstStyle/>
        <a:p>
          <a:endParaRPr lang="en-US"/>
        </a:p>
      </dgm:t>
    </dgm:pt>
    <dgm:pt modelId="{2930FC8B-92C3-5847-B0B1-32125C8E8133}" type="pres">
      <dgm:prSet presAssocID="{AE92F92E-A0D5-3249-ACEF-B7301CFAA4A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736FDA-323F-3E40-BC2D-E24AF01E902D}" type="pres">
      <dgm:prSet presAssocID="{AE92F92E-A0D5-3249-ACEF-B7301CFAA4A0}" presName="matrix" presStyleCnt="0"/>
      <dgm:spPr/>
    </dgm:pt>
    <dgm:pt modelId="{E27C429B-0E80-EF4F-9E21-6E41AFF0BCBE}" type="pres">
      <dgm:prSet presAssocID="{AE92F92E-A0D5-3249-ACEF-B7301CFAA4A0}" presName="tile1" presStyleLbl="node1" presStyleIdx="0" presStyleCnt="4"/>
      <dgm:spPr/>
      <dgm:t>
        <a:bodyPr/>
        <a:lstStyle/>
        <a:p>
          <a:endParaRPr lang="en-US"/>
        </a:p>
      </dgm:t>
    </dgm:pt>
    <dgm:pt modelId="{D8133CFA-64F8-8746-8CE2-FA0E62EB6491}" type="pres">
      <dgm:prSet presAssocID="{AE92F92E-A0D5-3249-ACEF-B7301CFAA4A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B7AD3-353A-3147-9C04-DD8594CC3883}" type="pres">
      <dgm:prSet presAssocID="{AE92F92E-A0D5-3249-ACEF-B7301CFAA4A0}" presName="tile2" presStyleLbl="node1" presStyleIdx="1" presStyleCnt="4"/>
      <dgm:spPr/>
      <dgm:t>
        <a:bodyPr/>
        <a:lstStyle/>
        <a:p>
          <a:endParaRPr lang="en-US"/>
        </a:p>
      </dgm:t>
    </dgm:pt>
    <dgm:pt modelId="{7B3C94CF-5951-044F-85F4-EA2DF25FE48E}" type="pres">
      <dgm:prSet presAssocID="{AE92F92E-A0D5-3249-ACEF-B7301CFAA4A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A6F86-C993-7B44-B9D7-F07B6D2B4F8F}" type="pres">
      <dgm:prSet presAssocID="{AE92F92E-A0D5-3249-ACEF-B7301CFAA4A0}" presName="tile3" presStyleLbl="node1" presStyleIdx="2" presStyleCnt="4"/>
      <dgm:spPr/>
      <dgm:t>
        <a:bodyPr/>
        <a:lstStyle/>
        <a:p>
          <a:endParaRPr lang="en-US"/>
        </a:p>
      </dgm:t>
    </dgm:pt>
    <dgm:pt modelId="{0DBE6143-26CE-8F44-977C-975D0DBE02DA}" type="pres">
      <dgm:prSet presAssocID="{AE92F92E-A0D5-3249-ACEF-B7301CFAA4A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F8DD3-DBF0-8940-BCAB-93BBEB28B5D0}" type="pres">
      <dgm:prSet presAssocID="{AE92F92E-A0D5-3249-ACEF-B7301CFAA4A0}" presName="tile4" presStyleLbl="node1" presStyleIdx="3" presStyleCnt="4"/>
      <dgm:spPr/>
      <dgm:t>
        <a:bodyPr/>
        <a:lstStyle/>
        <a:p>
          <a:endParaRPr lang="en-US"/>
        </a:p>
      </dgm:t>
    </dgm:pt>
    <dgm:pt modelId="{8331410A-11FA-E646-9AD5-DB28D0F0B521}" type="pres">
      <dgm:prSet presAssocID="{AE92F92E-A0D5-3249-ACEF-B7301CFAA4A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2F721-EC3D-5440-9A01-2F62718F337A}" type="pres">
      <dgm:prSet presAssocID="{AE92F92E-A0D5-3249-ACEF-B7301CFAA4A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58A267C-2F8A-6743-9B63-66867C501002}" srcId="{B4C7FE5B-E0E1-0646-A912-C2D2DD70B4B3}" destId="{6014CE8C-DE49-C846-AFFB-090B9FED5292}" srcOrd="1" destOrd="0" parTransId="{3841C36C-97B5-B448-A535-102DD250BC65}" sibTransId="{655EEA35-6C6C-6A4C-8C4A-9CC56345B6B0}"/>
    <dgm:cxn modelId="{69D0C137-9F8F-7843-83DD-2B5D2887DE7A}" type="presOf" srcId="{1EFCD8F6-7BEC-A245-B891-89DEDC023D03}" destId="{8331410A-11FA-E646-9AD5-DB28D0F0B521}" srcOrd="1" destOrd="0" presId="urn:microsoft.com/office/officeart/2005/8/layout/matrix1"/>
    <dgm:cxn modelId="{78CF7F85-8C72-DD48-9DDA-B220FD8D990E}" srcId="{B4C7FE5B-E0E1-0646-A912-C2D2DD70B4B3}" destId="{5A650CCE-E80E-0D48-884E-EE642BF18E92}" srcOrd="2" destOrd="0" parTransId="{BFF24A81-C2C2-EA41-BAAB-46FCA2150BF0}" sibTransId="{57460C40-3A68-914E-9FB0-2B85182B2452}"/>
    <dgm:cxn modelId="{AC438028-7564-DB41-9A40-FF247F4625C4}" type="presOf" srcId="{5A650CCE-E80E-0D48-884E-EE642BF18E92}" destId="{869A6F86-C993-7B44-B9D7-F07B6D2B4F8F}" srcOrd="0" destOrd="0" presId="urn:microsoft.com/office/officeart/2005/8/layout/matrix1"/>
    <dgm:cxn modelId="{68520A3D-3EB1-BB47-AFDF-58B2AE729097}" type="presOf" srcId="{AE92F92E-A0D5-3249-ACEF-B7301CFAA4A0}" destId="{2930FC8B-92C3-5847-B0B1-32125C8E8133}" srcOrd="0" destOrd="0" presId="urn:microsoft.com/office/officeart/2005/8/layout/matrix1"/>
    <dgm:cxn modelId="{D9CCA943-4838-CE4B-9FB8-A9D79BDE3CD0}" type="presOf" srcId="{B4C7FE5B-E0E1-0646-A912-C2D2DD70B4B3}" destId="{DEA2F721-EC3D-5440-9A01-2F62718F337A}" srcOrd="0" destOrd="0" presId="urn:microsoft.com/office/officeart/2005/8/layout/matrix1"/>
    <dgm:cxn modelId="{BAC7BDB8-73DF-354A-B9C0-460E8EA08DD3}" type="presOf" srcId="{6014CE8C-DE49-C846-AFFB-090B9FED5292}" destId="{41EB7AD3-353A-3147-9C04-DD8594CC3883}" srcOrd="0" destOrd="0" presId="urn:microsoft.com/office/officeart/2005/8/layout/matrix1"/>
    <dgm:cxn modelId="{F520A8FF-A40F-6F4E-874D-EE269359E23F}" srcId="{AE92F92E-A0D5-3249-ACEF-B7301CFAA4A0}" destId="{B4C7FE5B-E0E1-0646-A912-C2D2DD70B4B3}" srcOrd="0" destOrd="0" parTransId="{9BFE0D06-A7B0-E341-9B58-391305DD31AC}" sibTransId="{AA7929D2-FABE-4E4C-8287-4A015F4FE6D2}"/>
    <dgm:cxn modelId="{AE0AF7C0-A4B3-9E48-B314-E125D4FCB596}" srcId="{B4C7FE5B-E0E1-0646-A912-C2D2DD70B4B3}" destId="{1EFCD8F6-7BEC-A245-B891-89DEDC023D03}" srcOrd="3" destOrd="0" parTransId="{F0EE1BD9-742A-554E-81B6-68A546D5B4E5}" sibTransId="{3918FB20-79EF-A643-A6AD-306E97FB6829}"/>
    <dgm:cxn modelId="{A83355AD-29B7-6A47-85AD-DD4B200DCDD8}" type="presOf" srcId="{C3E7BD7F-3654-A54C-875E-63BD4D7DBE67}" destId="{E27C429B-0E80-EF4F-9E21-6E41AFF0BCBE}" srcOrd="0" destOrd="0" presId="urn:microsoft.com/office/officeart/2005/8/layout/matrix1"/>
    <dgm:cxn modelId="{49F73297-DA52-274B-9F8F-E39C84486D51}" type="presOf" srcId="{5A650CCE-E80E-0D48-884E-EE642BF18E92}" destId="{0DBE6143-26CE-8F44-977C-975D0DBE02DA}" srcOrd="1" destOrd="0" presId="urn:microsoft.com/office/officeart/2005/8/layout/matrix1"/>
    <dgm:cxn modelId="{45B970EB-002B-9248-8916-18E5638FFD1E}" srcId="{B4C7FE5B-E0E1-0646-A912-C2D2DD70B4B3}" destId="{C3E7BD7F-3654-A54C-875E-63BD4D7DBE67}" srcOrd="0" destOrd="0" parTransId="{9879818B-BD0C-5442-909F-AD0A92482E79}" sibTransId="{77C1C9EC-BC0D-DA45-9EB3-F817D47C48C6}"/>
    <dgm:cxn modelId="{C99AF539-0E1B-4240-8274-9C139659ACF2}" type="presOf" srcId="{C3E7BD7F-3654-A54C-875E-63BD4D7DBE67}" destId="{D8133CFA-64F8-8746-8CE2-FA0E62EB6491}" srcOrd="1" destOrd="0" presId="urn:microsoft.com/office/officeart/2005/8/layout/matrix1"/>
    <dgm:cxn modelId="{884C04E4-6DEB-6248-8ED8-C7E7D738BE93}" type="presOf" srcId="{6014CE8C-DE49-C846-AFFB-090B9FED5292}" destId="{7B3C94CF-5951-044F-85F4-EA2DF25FE48E}" srcOrd="1" destOrd="0" presId="urn:microsoft.com/office/officeart/2005/8/layout/matrix1"/>
    <dgm:cxn modelId="{5B4A7B1E-0175-8145-B2A1-D8088A7EE0DB}" type="presOf" srcId="{1EFCD8F6-7BEC-A245-B891-89DEDC023D03}" destId="{4C5F8DD3-DBF0-8940-BCAB-93BBEB28B5D0}" srcOrd="0" destOrd="0" presId="urn:microsoft.com/office/officeart/2005/8/layout/matrix1"/>
    <dgm:cxn modelId="{C1DA7BCB-E4E5-3B41-A598-336AD377C014}" type="presParOf" srcId="{2930FC8B-92C3-5847-B0B1-32125C8E8133}" destId="{EB736FDA-323F-3E40-BC2D-E24AF01E902D}" srcOrd="0" destOrd="0" presId="urn:microsoft.com/office/officeart/2005/8/layout/matrix1"/>
    <dgm:cxn modelId="{B1E8CF58-BAC7-3948-8852-948B45AD103B}" type="presParOf" srcId="{EB736FDA-323F-3E40-BC2D-E24AF01E902D}" destId="{E27C429B-0E80-EF4F-9E21-6E41AFF0BCBE}" srcOrd="0" destOrd="0" presId="urn:microsoft.com/office/officeart/2005/8/layout/matrix1"/>
    <dgm:cxn modelId="{4A9CE78D-FBB3-CD4D-8088-B89E1793A486}" type="presParOf" srcId="{EB736FDA-323F-3E40-BC2D-E24AF01E902D}" destId="{D8133CFA-64F8-8746-8CE2-FA0E62EB6491}" srcOrd="1" destOrd="0" presId="urn:microsoft.com/office/officeart/2005/8/layout/matrix1"/>
    <dgm:cxn modelId="{C73807E8-9A7F-6440-8BF2-14E9DB95B8B8}" type="presParOf" srcId="{EB736FDA-323F-3E40-BC2D-E24AF01E902D}" destId="{41EB7AD3-353A-3147-9C04-DD8594CC3883}" srcOrd="2" destOrd="0" presId="urn:microsoft.com/office/officeart/2005/8/layout/matrix1"/>
    <dgm:cxn modelId="{6BEA08DF-662A-F64A-8379-B0BE99C252C8}" type="presParOf" srcId="{EB736FDA-323F-3E40-BC2D-E24AF01E902D}" destId="{7B3C94CF-5951-044F-85F4-EA2DF25FE48E}" srcOrd="3" destOrd="0" presId="urn:microsoft.com/office/officeart/2005/8/layout/matrix1"/>
    <dgm:cxn modelId="{79FB2EE0-9721-5346-9D3A-92E4B88CE447}" type="presParOf" srcId="{EB736FDA-323F-3E40-BC2D-E24AF01E902D}" destId="{869A6F86-C993-7B44-B9D7-F07B6D2B4F8F}" srcOrd="4" destOrd="0" presId="urn:microsoft.com/office/officeart/2005/8/layout/matrix1"/>
    <dgm:cxn modelId="{AC9DB9AF-9D90-434B-A37B-C2D08A6B8A85}" type="presParOf" srcId="{EB736FDA-323F-3E40-BC2D-E24AF01E902D}" destId="{0DBE6143-26CE-8F44-977C-975D0DBE02DA}" srcOrd="5" destOrd="0" presId="urn:microsoft.com/office/officeart/2005/8/layout/matrix1"/>
    <dgm:cxn modelId="{202E3ACC-D775-854F-95ED-29C3C94734A1}" type="presParOf" srcId="{EB736FDA-323F-3E40-BC2D-E24AF01E902D}" destId="{4C5F8DD3-DBF0-8940-BCAB-93BBEB28B5D0}" srcOrd="6" destOrd="0" presId="urn:microsoft.com/office/officeart/2005/8/layout/matrix1"/>
    <dgm:cxn modelId="{C99F8E0B-9509-C247-9F8D-87D0B3F6DD4C}" type="presParOf" srcId="{EB736FDA-323F-3E40-BC2D-E24AF01E902D}" destId="{8331410A-11FA-E646-9AD5-DB28D0F0B521}" srcOrd="7" destOrd="0" presId="urn:microsoft.com/office/officeart/2005/8/layout/matrix1"/>
    <dgm:cxn modelId="{68B3DA18-369C-7743-85AA-3C8ADD942B70}" type="presParOf" srcId="{2930FC8B-92C3-5847-B0B1-32125C8E8133}" destId="{DEA2F721-EC3D-5440-9A01-2F62718F337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92F92E-A0D5-3249-ACEF-B7301CFAA4A0}" type="doc">
      <dgm:prSet loTypeId="urn:microsoft.com/office/officeart/2005/8/layout/matrix1" loCatId="" qsTypeId="urn:microsoft.com/office/officeart/2005/8/quickstyle/simple3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B4C7FE5B-E0E1-0646-A912-C2D2DD70B4B3}">
      <dgm:prSet phldrT="[Text]" custT="1"/>
      <dgm:spPr>
        <a:solidFill>
          <a:schemeClr val="tx2">
            <a:lumMod val="75000"/>
          </a:schemeClr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200" b="1" dirty="0" err="1" smtClean="0">
              <a:solidFill>
                <a:srgbClr val="FFFF00"/>
              </a:solidFill>
            </a:rPr>
            <a:t>Hypocalcemia</a:t>
          </a:r>
          <a:endParaRPr lang="en-US" sz="2200" b="1" dirty="0">
            <a:solidFill>
              <a:srgbClr val="FFFF00"/>
            </a:solidFill>
          </a:endParaRPr>
        </a:p>
      </dgm:t>
    </dgm:pt>
    <dgm:pt modelId="{9BFE0D06-A7B0-E341-9B58-391305DD31AC}" type="parTrans" cxnId="{F520A8FF-A40F-6F4E-874D-EE269359E23F}">
      <dgm:prSet/>
      <dgm:spPr/>
      <dgm:t>
        <a:bodyPr/>
        <a:lstStyle/>
        <a:p>
          <a:endParaRPr lang="en-US"/>
        </a:p>
      </dgm:t>
    </dgm:pt>
    <dgm:pt modelId="{AA7929D2-FABE-4E4C-8287-4A015F4FE6D2}" type="sibTrans" cxnId="{F520A8FF-A40F-6F4E-874D-EE269359E23F}">
      <dgm:prSet/>
      <dgm:spPr/>
      <dgm:t>
        <a:bodyPr/>
        <a:lstStyle/>
        <a:p>
          <a:endParaRPr lang="en-US"/>
        </a:p>
      </dgm:t>
    </dgm:pt>
    <dgm:pt modelId="{C3E7BD7F-3654-A54C-875E-63BD4D7DBE67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 sz="1500" b="1" dirty="0" smtClean="0">
            <a:solidFill>
              <a:srgbClr val="FFFF00"/>
            </a:solidFill>
          </a:endParaRPr>
        </a:p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dirty="0" smtClean="0">
              <a:solidFill>
                <a:srgbClr val="FFFF00"/>
              </a:solidFill>
            </a:rPr>
            <a:t>Intestinal </a:t>
          </a:r>
          <a:r>
            <a:rPr lang="en-US" sz="2000" b="1" dirty="0" err="1" smtClean="0">
              <a:solidFill>
                <a:srgbClr val="FFFF00"/>
              </a:solidFill>
            </a:rPr>
            <a:t>absorprtion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1500" dirty="0" smtClean="0">
              <a:solidFill>
                <a:srgbClr val="FFFF00"/>
              </a:solidFill>
            </a:rPr>
            <a:t>- </a:t>
          </a:r>
          <a:r>
            <a:rPr lang="en-US" sz="1800" dirty="0" smtClean="0">
              <a:solidFill>
                <a:srgbClr val="FFFF00"/>
              </a:solidFill>
            </a:rPr>
            <a:t>Decreased intake</a:t>
          </a:r>
        </a:p>
        <a:p>
          <a:r>
            <a:rPr lang="en-US" sz="1800" dirty="0" smtClean="0">
              <a:solidFill>
                <a:srgbClr val="FFFF00"/>
              </a:solidFill>
            </a:rPr>
            <a:t>-</a:t>
          </a:r>
          <a:r>
            <a:rPr lang="en-US" sz="1800" dirty="0" err="1" smtClean="0">
              <a:solidFill>
                <a:srgbClr val="FFFF00"/>
              </a:solidFill>
            </a:rPr>
            <a:t>malabsorption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-Small bowel </a:t>
          </a:r>
          <a:r>
            <a:rPr lang="en-US" sz="1800" dirty="0" err="1" smtClean="0">
              <a:solidFill>
                <a:srgbClr val="FFFF00"/>
              </a:solidFill>
            </a:rPr>
            <a:t>reseciton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 </a:t>
          </a:r>
          <a:r>
            <a:rPr lang="en-US" sz="1800" dirty="0" err="1" smtClean="0">
              <a:solidFill>
                <a:srgbClr val="FFFF00"/>
              </a:solidFill>
            </a:rPr>
            <a:t>Vit</a:t>
          </a:r>
          <a:r>
            <a:rPr lang="en-US" sz="1800" dirty="0" smtClean="0">
              <a:solidFill>
                <a:srgbClr val="FFFF00"/>
              </a:solidFill>
            </a:rPr>
            <a:t> D </a:t>
          </a:r>
          <a:r>
            <a:rPr lang="en-US" sz="1800" dirty="0" err="1" smtClean="0">
              <a:solidFill>
                <a:srgbClr val="FFFF00"/>
              </a:solidFill>
            </a:rPr>
            <a:t>defficiency</a:t>
          </a:r>
          <a:endParaRPr lang="en-US" sz="1800" dirty="0">
            <a:solidFill>
              <a:srgbClr val="FFFF00"/>
            </a:solidFill>
          </a:endParaRPr>
        </a:p>
      </dgm:t>
    </dgm:pt>
    <dgm:pt modelId="{9879818B-BD0C-5442-909F-AD0A92482E79}" type="parTrans" cxnId="{45B970EB-002B-9248-8916-18E5638FFD1E}">
      <dgm:prSet/>
      <dgm:spPr/>
      <dgm:t>
        <a:bodyPr/>
        <a:lstStyle/>
        <a:p>
          <a:endParaRPr lang="en-US"/>
        </a:p>
      </dgm:t>
    </dgm:pt>
    <dgm:pt modelId="{77C1C9EC-BC0D-DA45-9EB3-F817D47C48C6}" type="sibTrans" cxnId="{45B970EB-002B-9248-8916-18E5638FFD1E}">
      <dgm:prSet/>
      <dgm:spPr/>
      <dgm:t>
        <a:bodyPr/>
        <a:lstStyle/>
        <a:p>
          <a:endParaRPr lang="en-US"/>
        </a:p>
      </dgm:t>
    </dgm:pt>
    <dgm:pt modelId="{6014CE8C-DE49-C846-AFFB-090B9FED5292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dirty="0" smtClean="0">
              <a:solidFill>
                <a:srgbClr val="FFFF00"/>
              </a:solidFill>
            </a:rPr>
            <a:t>Renal </a:t>
          </a:r>
          <a:r>
            <a:rPr lang="en-US" sz="2000" b="1" dirty="0" err="1" smtClean="0">
              <a:solidFill>
                <a:srgbClr val="FFFF00"/>
              </a:solidFill>
            </a:rPr>
            <a:t>reabsorprtion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2200" dirty="0" smtClean="0">
              <a:solidFill>
                <a:srgbClr val="FFFF00"/>
              </a:solidFill>
            </a:rPr>
            <a:t>- </a:t>
          </a:r>
          <a:r>
            <a:rPr lang="en-US" sz="2200" dirty="0" err="1" smtClean="0">
              <a:solidFill>
                <a:srgbClr val="FFFF00"/>
              </a:solidFill>
            </a:rPr>
            <a:t>h</a:t>
          </a:r>
          <a:r>
            <a:rPr lang="en-US" sz="1800" dirty="0" err="1" smtClean="0">
              <a:solidFill>
                <a:srgbClr val="FFFF00"/>
              </a:solidFill>
            </a:rPr>
            <a:t>ypoparathyroidism</a:t>
          </a:r>
          <a:endParaRPr lang="en-US" sz="1800" dirty="0" smtClean="0">
            <a:solidFill>
              <a:srgbClr val="FFFF00"/>
            </a:solidFill>
          </a:endParaRPr>
        </a:p>
        <a:p>
          <a:r>
            <a:rPr lang="en-US" sz="1800" dirty="0" smtClean="0">
              <a:solidFill>
                <a:srgbClr val="FFFF00"/>
              </a:solidFill>
            </a:rPr>
            <a:t>-Loop diuretics</a:t>
          </a:r>
        </a:p>
        <a:p>
          <a:r>
            <a:rPr lang="en-US" sz="1800" dirty="0" smtClean="0">
              <a:solidFill>
                <a:srgbClr val="FFFF00"/>
              </a:solidFill>
            </a:rPr>
            <a:t>-Tubular defects  </a:t>
          </a:r>
          <a:endParaRPr lang="en-US" sz="1800" dirty="0">
            <a:solidFill>
              <a:srgbClr val="FFFF00"/>
            </a:solidFill>
          </a:endParaRPr>
        </a:p>
      </dgm:t>
    </dgm:pt>
    <dgm:pt modelId="{3841C36C-97B5-B448-A535-102DD250BC65}" type="parTrans" cxnId="{258A267C-2F8A-6743-9B63-66867C501002}">
      <dgm:prSet/>
      <dgm:spPr/>
      <dgm:t>
        <a:bodyPr/>
        <a:lstStyle/>
        <a:p>
          <a:endParaRPr lang="en-US"/>
        </a:p>
      </dgm:t>
    </dgm:pt>
    <dgm:pt modelId="{655EEA35-6C6C-6A4C-8C4A-9CC56345B6B0}" type="sibTrans" cxnId="{258A267C-2F8A-6743-9B63-66867C501002}">
      <dgm:prSet/>
      <dgm:spPr/>
      <dgm:t>
        <a:bodyPr/>
        <a:lstStyle/>
        <a:p>
          <a:endParaRPr lang="en-US"/>
        </a:p>
      </dgm:t>
    </dgm:pt>
    <dgm:pt modelId="{5A650CCE-E80E-0D48-884E-EE642BF18E92}">
      <dgm:prSet phldrT="[Text]" custT="1"/>
      <dgm:spPr>
        <a:solidFill>
          <a:srgbClr val="17375E"/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</a:rPr>
            <a:t>Bone </a:t>
          </a:r>
          <a:r>
            <a:rPr lang="en-US" sz="2000" b="1" dirty="0" err="1" smtClean="0">
              <a:solidFill>
                <a:srgbClr val="FFFF00"/>
              </a:solidFill>
            </a:rPr>
            <a:t>remodling</a:t>
          </a:r>
          <a:endParaRPr lang="en-US" sz="2000" b="1" dirty="0" smtClean="0">
            <a:solidFill>
              <a:srgbClr val="FFFF00"/>
            </a:solidFill>
          </a:endParaRPr>
        </a:p>
        <a:p>
          <a:r>
            <a:rPr lang="en-US" sz="2200" dirty="0" smtClean="0">
              <a:solidFill>
                <a:srgbClr val="FFFF00"/>
              </a:solidFill>
            </a:rPr>
            <a:t>-</a:t>
          </a:r>
          <a:r>
            <a:rPr lang="en-US" sz="1800" dirty="0" err="1" smtClean="0">
              <a:solidFill>
                <a:srgbClr val="FFFF00"/>
              </a:solidFill>
            </a:rPr>
            <a:t>Osteoblastic</a:t>
          </a:r>
          <a:r>
            <a:rPr lang="en-US" sz="1800" dirty="0" smtClean="0">
              <a:solidFill>
                <a:srgbClr val="FFFF00"/>
              </a:solidFill>
            </a:rPr>
            <a:t> bone metastasis</a:t>
          </a:r>
        </a:p>
        <a:p>
          <a:r>
            <a:rPr lang="en-US" sz="1800" dirty="0" smtClean="0">
              <a:solidFill>
                <a:srgbClr val="FFFF00"/>
              </a:solidFill>
            </a:rPr>
            <a:t>-Hungry bone syndrome </a:t>
          </a:r>
          <a:endParaRPr lang="en-US" sz="1800" dirty="0">
            <a:solidFill>
              <a:srgbClr val="FFFF00"/>
            </a:solidFill>
          </a:endParaRPr>
        </a:p>
      </dgm:t>
    </dgm:pt>
    <dgm:pt modelId="{BFF24A81-C2C2-EA41-BAAB-46FCA2150BF0}" type="parTrans" cxnId="{78CF7F85-8C72-DD48-9DDA-B220FD8D990E}">
      <dgm:prSet/>
      <dgm:spPr/>
      <dgm:t>
        <a:bodyPr/>
        <a:lstStyle/>
        <a:p>
          <a:endParaRPr lang="en-US"/>
        </a:p>
      </dgm:t>
    </dgm:pt>
    <dgm:pt modelId="{57460C40-3A68-914E-9FB0-2B85182B2452}" type="sibTrans" cxnId="{78CF7F85-8C72-DD48-9DDA-B220FD8D990E}">
      <dgm:prSet/>
      <dgm:spPr/>
      <dgm:t>
        <a:bodyPr/>
        <a:lstStyle/>
        <a:p>
          <a:endParaRPr lang="en-US"/>
        </a:p>
      </dgm:t>
    </dgm:pt>
    <dgm:pt modelId="{1EFCD8F6-7BEC-A245-B891-89DEDC023D0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dirty="0" smtClean="0">
              <a:solidFill>
                <a:srgbClr val="FFFF00"/>
              </a:solidFill>
            </a:rPr>
            <a:t>PTH</a:t>
          </a:r>
        </a:p>
        <a:p>
          <a:r>
            <a:rPr lang="en-US" sz="2200" dirty="0" smtClean="0">
              <a:solidFill>
                <a:srgbClr val="FFFF00"/>
              </a:solidFill>
            </a:rPr>
            <a:t>- </a:t>
          </a:r>
          <a:r>
            <a:rPr lang="en-US" sz="1800" dirty="0" err="1" smtClean="0">
              <a:solidFill>
                <a:srgbClr val="FFFF00"/>
              </a:solidFill>
            </a:rPr>
            <a:t>hypoparathyroidism</a:t>
          </a:r>
          <a:r>
            <a:rPr lang="en-US" sz="1800" dirty="0" smtClean="0">
              <a:solidFill>
                <a:srgbClr val="FFFF00"/>
              </a:solidFill>
            </a:rPr>
            <a:t> </a:t>
          </a:r>
        </a:p>
        <a:p>
          <a:r>
            <a:rPr lang="en-US" sz="2000" b="1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dirty="0" err="1" smtClean="0">
              <a:solidFill>
                <a:srgbClr val="FFFF00"/>
              </a:solidFill>
            </a:rPr>
            <a:t>Vit</a:t>
          </a:r>
          <a:r>
            <a:rPr lang="en-US" sz="2000" b="1" dirty="0" smtClean="0">
              <a:solidFill>
                <a:srgbClr val="FFFF00"/>
              </a:solidFill>
            </a:rPr>
            <a:t> D</a:t>
          </a:r>
        </a:p>
        <a:p>
          <a:r>
            <a:rPr lang="en-US" sz="2200" b="1" dirty="0" smtClean="0">
              <a:solidFill>
                <a:srgbClr val="FFFF00"/>
              </a:solidFill>
            </a:rPr>
            <a:t>- </a:t>
          </a:r>
          <a:r>
            <a:rPr lang="en-US" sz="1800" b="0" dirty="0" smtClean="0">
              <a:solidFill>
                <a:srgbClr val="FFFF00"/>
              </a:solidFill>
            </a:rPr>
            <a:t>Renal failure </a:t>
          </a:r>
        </a:p>
        <a:p>
          <a:r>
            <a:rPr lang="en-US" sz="2200" dirty="0" smtClean="0">
              <a:solidFill>
                <a:srgbClr val="FFFF00"/>
              </a:solidFill>
            </a:rPr>
            <a:t>- </a:t>
          </a:r>
          <a:endParaRPr lang="en-US" sz="2200" dirty="0">
            <a:solidFill>
              <a:srgbClr val="FFFF00"/>
            </a:solidFill>
          </a:endParaRPr>
        </a:p>
      </dgm:t>
    </dgm:pt>
    <dgm:pt modelId="{F0EE1BD9-742A-554E-81B6-68A546D5B4E5}" type="parTrans" cxnId="{AE0AF7C0-A4B3-9E48-B314-E125D4FCB596}">
      <dgm:prSet/>
      <dgm:spPr/>
      <dgm:t>
        <a:bodyPr/>
        <a:lstStyle/>
        <a:p>
          <a:endParaRPr lang="en-US"/>
        </a:p>
      </dgm:t>
    </dgm:pt>
    <dgm:pt modelId="{3918FB20-79EF-A643-A6AD-306E97FB6829}" type="sibTrans" cxnId="{AE0AF7C0-A4B3-9E48-B314-E125D4FCB596}">
      <dgm:prSet/>
      <dgm:spPr/>
      <dgm:t>
        <a:bodyPr/>
        <a:lstStyle/>
        <a:p>
          <a:endParaRPr lang="en-US"/>
        </a:p>
      </dgm:t>
    </dgm:pt>
    <dgm:pt modelId="{2930FC8B-92C3-5847-B0B1-32125C8E8133}" type="pres">
      <dgm:prSet presAssocID="{AE92F92E-A0D5-3249-ACEF-B7301CFAA4A0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736FDA-323F-3E40-BC2D-E24AF01E902D}" type="pres">
      <dgm:prSet presAssocID="{AE92F92E-A0D5-3249-ACEF-B7301CFAA4A0}" presName="matrix" presStyleCnt="0"/>
      <dgm:spPr/>
    </dgm:pt>
    <dgm:pt modelId="{E27C429B-0E80-EF4F-9E21-6E41AFF0BCBE}" type="pres">
      <dgm:prSet presAssocID="{AE92F92E-A0D5-3249-ACEF-B7301CFAA4A0}" presName="tile1" presStyleLbl="node1" presStyleIdx="0" presStyleCnt="4"/>
      <dgm:spPr/>
      <dgm:t>
        <a:bodyPr/>
        <a:lstStyle/>
        <a:p>
          <a:endParaRPr lang="en-US"/>
        </a:p>
      </dgm:t>
    </dgm:pt>
    <dgm:pt modelId="{D8133CFA-64F8-8746-8CE2-FA0E62EB6491}" type="pres">
      <dgm:prSet presAssocID="{AE92F92E-A0D5-3249-ACEF-B7301CFAA4A0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B7AD3-353A-3147-9C04-DD8594CC3883}" type="pres">
      <dgm:prSet presAssocID="{AE92F92E-A0D5-3249-ACEF-B7301CFAA4A0}" presName="tile2" presStyleLbl="node1" presStyleIdx="1" presStyleCnt="4"/>
      <dgm:spPr/>
      <dgm:t>
        <a:bodyPr/>
        <a:lstStyle/>
        <a:p>
          <a:endParaRPr lang="en-US"/>
        </a:p>
      </dgm:t>
    </dgm:pt>
    <dgm:pt modelId="{7B3C94CF-5951-044F-85F4-EA2DF25FE48E}" type="pres">
      <dgm:prSet presAssocID="{AE92F92E-A0D5-3249-ACEF-B7301CFAA4A0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9A6F86-C993-7B44-B9D7-F07B6D2B4F8F}" type="pres">
      <dgm:prSet presAssocID="{AE92F92E-A0D5-3249-ACEF-B7301CFAA4A0}" presName="tile3" presStyleLbl="node1" presStyleIdx="2" presStyleCnt="4"/>
      <dgm:spPr/>
      <dgm:t>
        <a:bodyPr/>
        <a:lstStyle/>
        <a:p>
          <a:endParaRPr lang="en-US"/>
        </a:p>
      </dgm:t>
    </dgm:pt>
    <dgm:pt modelId="{0DBE6143-26CE-8F44-977C-975D0DBE02DA}" type="pres">
      <dgm:prSet presAssocID="{AE92F92E-A0D5-3249-ACEF-B7301CFAA4A0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F8DD3-DBF0-8940-BCAB-93BBEB28B5D0}" type="pres">
      <dgm:prSet presAssocID="{AE92F92E-A0D5-3249-ACEF-B7301CFAA4A0}" presName="tile4" presStyleLbl="node1" presStyleIdx="3" presStyleCnt="4"/>
      <dgm:spPr/>
      <dgm:t>
        <a:bodyPr/>
        <a:lstStyle/>
        <a:p>
          <a:endParaRPr lang="en-US"/>
        </a:p>
      </dgm:t>
    </dgm:pt>
    <dgm:pt modelId="{8331410A-11FA-E646-9AD5-DB28D0F0B521}" type="pres">
      <dgm:prSet presAssocID="{AE92F92E-A0D5-3249-ACEF-B7301CFAA4A0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A2F721-EC3D-5440-9A01-2F62718F337A}" type="pres">
      <dgm:prSet presAssocID="{AE92F92E-A0D5-3249-ACEF-B7301CFAA4A0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58A267C-2F8A-6743-9B63-66867C501002}" srcId="{B4C7FE5B-E0E1-0646-A912-C2D2DD70B4B3}" destId="{6014CE8C-DE49-C846-AFFB-090B9FED5292}" srcOrd="1" destOrd="0" parTransId="{3841C36C-97B5-B448-A535-102DD250BC65}" sibTransId="{655EEA35-6C6C-6A4C-8C4A-9CC56345B6B0}"/>
    <dgm:cxn modelId="{57EEBA4D-7C93-7B41-A469-79A470D95405}" type="presOf" srcId="{6014CE8C-DE49-C846-AFFB-090B9FED5292}" destId="{7B3C94CF-5951-044F-85F4-EA2DF25FE48E}" srcOrd="1" destOrd="0" presId="urn:microsoft.com/office/officeart/2005/8/layout/matrix1"/>
    <dgm:cxn modelId="{78CF7F85-8C72-DD48-9DDA-B220FD8D990E}" srcId="{B4C7FE5B-E0E1-0646-A912-C2D2DD70B4B3}" destId="{5A650CCE-E80E-0D48-884E-EE642BF18E92}" srcOrd="2" destOrd="0" parTransId="{BFF24A81-C2C2-EA41-BAAB-46FCA2150BF0}" sibTransId="{57460C40-3A68-914E-9FB0-2B85182B2452}"/>
    <dgm:cxn modelId="{FB0D2CCA-A990-6849-87C5-AAA91FEB045F}" type="presOf" srcId="{5A650CCE-E80E-0D48-884E-EE642BF18E92}" destId="{0DBE6143-26CE-8F44-977C-975D0DBE02DA}" srcOrd="1" destOrd="0" presId="urn:microsoft.com/office/officeart/2005/8/layout/matrix1"/>
    <dgm:cxn modelId="{F52A2F33-6356-0E49-8E05-488F84A3CA1C}" type="presOf" srcId="{C3E7BD7F-3654-A54C-875E-63BD4D7DBE67}" destId="{D8133CFA-64F8-8746-8CE2-FA0E62EB6491}" srcOrd="1" destOrd="0" presId="urn:microsoft.com/office/officeart/2005/8/layout/matrix1"/>
    <dgm:cxn modelId="{1957D829-7EE3-7645-87C2-42DB9C2E8FBA}" type="presOf" srcId="{5A650CCE-E80E-0D48-884E-EE642BF18E92}" destId="{869A6F86-C993-7B44-B9D7-F07B6D2B4F8F}" srcOrd="0" destOrd="0" presId="urn:microsoft.com/office/officeart/2005/8/layout/matrix1"/>
    <dgm:cxn modelId="{FBA62C21-287B-DF47-8F98-934A4D2DDEF1}" type="presOf" srcId="{B4C7FE5B-E0E1-0646-A912-C2D2DD70B4B3}" destId="{DEA2F721-EC3D-5440-9A01-2F62718F337A}" srcOrd="0" destOrd="0" presId="urn:microsoft.com/office/officeart/2005/8/layout/matrix1"/>
    <dgm:cxn modelId="{F520A8FF-A40F-6F4E-874D-EE269359E23F}" srcId="{AE92F92E-A0D5-3249-ACEF-B7301CFAA4A0}" destId="{B4C7FE5B-E0E1-0646-A912-C2D2DD70B4B3}" srcOrd="0" destOrd="0" parTransId="{9BFE0D06-A7B0-E341-9B58-391305DD31AC}" sibTransId="{AA7929D2-FABE-4E4C-8287-4A015F4FE6D2}"/>
    <dgm:cxn modelId="{AE0AF7C0-A4B3-9E48-B314-E125D4FCB596}" srcId="{B4C7FE5B-E0E1-0646-A912-C2D2DD70B4B3}" destId="{1EFCD8F6-7BEC-A245-B891-89DEDC023D03}" srcOrd="3" destOrd="0" parTransId="{F0EE1BD9-742A-554E-81B6-68A546D5B4E5}" sibTransId="{3918FB20-79EF-A643-A6AD-306E97FB6829}"/>
    <dgm:cxn modelId="{E2901CC2-02BF-B149-AA17-2120F5909F13}" type="presOf" srcId="{1EFCD8F6-7BEC-A245-B891-89DEDC023D03}" destId="{8331410A-11FA-E646-9AD5-DB28D0F0B521}" srcOrd="1" destOrd="0" presId="urn:microsoft.com/office/officeart/2005/8/layout/matrix1"/>
    <dgm:cxn modelId="{0A7DFA94-74E8-3A40-9CAB-01C1DFDE75B9}" type="presOf" srcId="{C3E7BD7F-3654-A54C-875E-63BD4D7DBE67}" destId="{E27C429B-0E80-EF4F-9E21-6E41AFF0BCBE}" srcOrd="0" destOrd="0" presId="urn:microsoft.com/office/officeart/2005/8/layout/matrix1"/>
    <dgm:cxn modelId="{4FC556AB-80E2-1E4C-B0A9-4B25BEBBDE1A}" type="presOf" srcId="{1EFCD8F6-7BEC-A245-B891-89DEDC023D03}" destId="{4C5F8DD3-DBF0-8940-BCAB-93BBEB28B5D0}" srcOrd="0" destOrd="0" presId="urn:microsoft.com/office/officeart/2005/8/layout/matrix1"/>
    <dgm:cxn modelId="{45B970EB-002B-9248-8916-18E5638FFD1E}" srcId="{B4C7FE5B-E0E1-0646-A912-C2D2DD70B4B3}" destId="{C3E7BD7F-3654-A54C-875E-63BD4D7DBE67}" srcOrd="0" destOrd="0" parTransId="{9879818B-BD0C-5442-909F-AD0A92482E79}" sibTransId="{77C1C9EC-BC0D-DA45-9EB3-F817D47C48C6}"/>
    <dgm:cxn modelId="{7B21A8BA-C13E-E044-BDAE-1FEFE1F4953D}" type="presOf" srcId="{6014CE8C-DE49-C846-AFFB-090B9FED5292}" destId="{41EB7AD3-353A-3147-9C04-DD8594CC3883}" srcOrd="0" destOrd="0" presId="urn:microsoft.com/office/officeart/2005/8/layout/matrix1"/>
    <dgm:cxn modelId="{1E558C88-B50F-E243-B332-C67DFBC492D6}" type="presOf" srcId="{AE92F92E-A0D5-3249-ACEF-B7301CFAA4A0}" destId="{2930FC8B-92C3-5847-B0B1-32125C8E8133}" srcOrd="0" destOrd="0" presId="urn:microsoft.com/office/officeart/2005/8/layout/matrix1"/>
    <dgm:cxn modelId="{844C4042-0351-8A46-9A13-90338D97CC4C}" type="presParOf" srcId="{2930FC8B-92C3-5847-B0B1-32125C8E8133}" destId="{EB736FDA-323F-3E40-BC2D-E24AF01E902D}" srcOrd="0" destOrd="0" presId="urn:microsoft.com/office/officeart/2005/8/layout/matrix1"/>
    <dgm:cxn modelId="{7222026D-C1B6-F648-8D2D-9D8397BCDDEA}" type="presParOf" srcId="{EB736FDA-323F-3E40-BC2D-E24AF01E902D}" destId="{E27C429B-0E80-EF4F-9E21-6E41AFF0BCBE}" srcOrd="0" destOrd="0" presId="urn:microsoft.com/office/officeart/2005/8/layout/matrix1"/>
    <dgm:cxn modelId="{4632C3A4-DE4B-214E-84AB-B3E7535C2915}" type="presParOf" srcId="{EB736FDA-323F-3E40-BC2D-E24AF01E902D}" destId="{D8133CFA-64F8-8746-8CE2-FA0E62EB6491}" srcOrd="1" destOrd="0" presId="urn:microsoft.com/office/officeart/2005/8/layout/matrix1"/>
    <dgm:cxn modelId="{F7519C51-97CF-9748-BA39-8EA640588363}" type="presParOf" srcId="{EB736FDA-323F-3E40-BC2D-E24AF01E902D}" destId="{41EB7AD3-353A-3147-9C04-DD8594CC3883}" srcOrd="2" destOrd="0" presId="urn:microsoft.com/office/officeart/2005/8/layout/matrix1"/>
    <dgm:cxn modelId="{505732AE-8282-2B43-82C1-DA969B4AA0AE}" type="presParOf" srcId="{EB736FDA-323F-3E40-BC2D-E24AF01E902D}" destId="{7B3C94CF-5951-044F-85F4-EA2DF25FE48E}" srcOrd="3" destOrd="0" presId="urn:microsoft.com/office/officeart/2005/8/layout/matrix1"/>
    <dgm:cxn modelId="{2E80B023-D48F-7A4B-8A9E-2C501AC7967E}" type="presParOf" srcId="{EB736FDA-323F-3E40-BC2D-E24AF01E902D}" destId="{869A6F86-C993-7B44-B9D7-F07B6D2B4F8F}" srcOrd="4" destOrd="0" presId="urn:microsoft.com/office/officeart/2005/8/layout/matrix1"/>
    <dgm:cxn modelId="{F216C5C5-EC90-4641-B136-D65D107195AF}" type="presParOf" srcId="{EB736FDA-323F-3E40-BC2D-E24AF01E902D}" destId="{0DBE6143-26CE-8F44-977C-975D0DBE02DA}" srcOrd="5" destOrd="0" presId="urn:microsoft.com/office/officeart/2005/8/layout/matrix1"/>
    <dgm:cxn modelId="{9AA3A2EE-C603-1145-A7E1-83C925420A9A}" type="presParOf" srcId="{EB736FDA-323F-3E40-BC2D-E24AF01E902D}" destId="{4C5F8DD3-DBF0-8940-BCAB-93BBEB28B5D0}" srcOrd="6" destOrd="0" presId="urn:microsoft.com/office/officeart/2005/8/layout/matrix1"/>
    <dgm:cxn modelId="{5966133F-B31F-9741-96BA-D7AC4C7C5966}" type="presParOf" srcId="{EB736FDA-323F-3E40-BC2D-E24AF01E902D}" destId="{8331410A-11FA-E646-9AD5-DB28D0F0B521}" srcOrd="7" destOrd="0" presId="urn:microsoft.com/office/officeart/2005/8/layout/matrix1"/>
    <dgm:cxn modelId="{87BBFF25-A623-8B41-89A6-20ABA5956155}" type="presParOf" srcId="{2930FC8B-92C3-5847-B0B1-32125C8E8133}" destId="{DEA2F721-EC3D-5440-9A01-2F62718F337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D3672F-94A0-084A-A992-4AD84AB74D85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0B1BFC-C6D8-7F4E-8B4F-771E46EC969E}">
      <dgm:prSet phldrT="[Text]" custT="1"/>
      <dgm:spPr>
        <a:solidFill>
          <a:srgbClr val="558ED5"/>
        </a:solidFill>
      </dgm:spPr>
      <dgm:t>
        <a:bodyPr/>
        <a:lstStyle/>
        <a:p>
          <a:pPr algn="l"/>
          <a:endParaRPr lang="en-US" sz="1300" dirty="0" smtClean="0"/>
        </a:p>
        <a:p>
          <a:pPr algn="l"/>
          <a:r>
            <a:rPr lang="en-US" sz="1300" b="1" dirty="0" smtClean="0">
              <a:solidFill>
                <a:srgbClr val="FFFF00"/>
              </a:solidFill>
            </a:rPr>
            <a:t>Neuropsychiatric</a:t>
          </a:r>
          <a:endParaRPr lang="en-US" sz="1300" b="1" dirty="0">
            <a:solidFill>
              <a:srgbClr val="FFFF00"/>
            </a:solidFill>
          </a:endParaRPr>
        </a:p>
      </dgm:t>
    </dgm:pt>
    <dgm:pt modelId="{DB175B3B-31B3-2043-AB28-0B957DA3EC6E}" type="parTrans" cxnId="{08EC9BF2-4748-C843-9769-72907D3A68CC}">
      <dgm:prSet/>
      <dgm:spPr/>
      <dgm:t>
        <a:bodyPr/>
        <a:lstStyle/>
        <a:p>
          <a:endParaRPr lang="en-US"/>
        </a:p>
      </dgm:t>
    </dgm:pt>
    <dgm:pt modelId="{FC0AC3E8-A562-4C48-8275-456A0FE3637D}" type="sibTrans" cxnId="{08EC9BF2-4748-C843-9769-72907D3A68CC}">
      <dgm:prSet/>
      <dgm:spPr/>
      <dgm:t>
        <a:bodyPr/>
        <a:lstStyle/>
        <a:p>
          <a:endParaRPr lang="en-US"/>
        </a:p>
      </dgm:t>
    </dgm:pt>
    <dgm:pt modelId="{E2D66823-0BEA-3A44-8C75-32F63361EA7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Seizure</a:t>
          </a:r>
          <a:endParaRPr lang="en-US" sz="1500" b="1" dirty="0"/>
        </a:p>
      </dgm:t>
    </dgm:pt>
    <dgm:pt modelId="{157E51FE-1A27-4347-A317-9C3959688EB6}" type="parTrans" cxnId="{2B42C3B2-99B2-A143-8E85-E8BC618055BA}">
      <dgm:prSet/>
      <dgm:spPr/>
      <dgm:t>
        <a:bodyPr/>
        <a:lstStyle/>
        <a:p>
          <a:endParaRPr lang="en-US"/>
        </a:p>
      </dgm:t>
    </dgm:pt>
    <dgm:pt modelId="{F3EBEC39-09A8-9B48-8DBB-72C3FA6B399E}" type="sibTrans" cxnId="{2B42C3B2-99B2-A143-8E85-E8BC618055BA}">
      <dgm:prSet/>
      <dgm:spPr/>
      <dgm:t>
        <a:bodyPr/>
        <a:lstStyle/>
        <a:p>
          <a:endParaRPr lang="en-US"/>
        </a:p>
      </dgm:t>
    </dgm:pt>
    <dgm:pt modelId="{83D50549-B736-C742-A93F-9A76DC2B7353}">
      <dgm:prSet phldrT="[Text]" custT="1"/>
      <dgm:spPr>
        <a:solidFill>
          <a:schemeClr val="tx2">
            <a:lumMod val="75000"/>
          </a:schemeClr>
        </a:solidFill>
      </dgm:spPr>
      <dgm:t>
        <a:bodyPr/>
        <a:lstStyle/>
        <a:p>
          <a:endParaRPr lang="en-US" sz="1300" b="1" dirty="0" smtClean="0"/>
        </a:p>
        <a:p>
          <a:r>
            <a:rPr lang="en-US" sz="1300" b="1" dirty="0" err="1" smtClean="0">
              <a:solidFill>
                <a:srgbClr val="FFFF00"/>
              </a:solidFill>
            </a:rPr>
            <a:t>Neuromascular</a:t>
          </a:r>
          <a:r>
            <a:rPr lang="en-US" sz="1300" b="1" dirty="0" smtClean="0"/>
            <a:t> </a:t>
          </a:r>
          <a:endParaRPr lang="en-US" sz="1300" b="1" dirty="0"/>
        </a:p>
      </dgm:t>
    </dgm:pt>
    <dgm:pt modelId="{1F436C7C-DB7E-654D-B4A9-90803F02A4FB}" type="parTrans" cxnId="{258AD0DF-2FE2-9948-89F8-9B6E494FDE44}">
      <dgm:prSet/>
      <dgm:spPr/>
      <dgm:t>
        <a:bodyPr/>
        <a:lstStyle/>
        <a:p>
          <a:endParaRPr lang="en-US"/>
        </a:p>
      </dgm:t>
    </dgm:pt>
    <dgm:pt modelId="{A1031C8C-C350-7E45-8E95-20F06A2181C8}" type="sibTrans" cxnId="{258AD0DF-2FE2-9948-89F8-9B6E494FDE44}">
      <dgm:prSet/>
      <dgm:spPr/>
      <dgm:t>
        <a:bodyPr/>
        <a:lstStyle/>
        <a:p>
          <a:endParaRPr lang="en-US"/>
        </a:p>
      </dgm:t>
    </dgm:pt>
    <dgm:pt modelId="{10923C43-4BD8-3044-9110-4C3491D0F257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500" b="1" dirty="0" err="1" smtClean="0"/>
            <a:t>Parasthesia</a:t>
          </a:r>
          <a:endParaRPr lang="en-US" sz="1500" b="1" dirty="0"/>
        </a:p>
      </dgm:t>
    </dgm:pt>
    <dgm:pt modelId="{8FF8A34A-794A-884F-BBED-75943F5D38EB}" type="parTrans" cxnId="{1E4BBE76-C2E2-D64A-A11F-8DE31CA36C70}">
      <dgm:prSet/>
      <dgm:spPr/>
      <dgm:t>
        <a:bodyPr/>
        <a:lstStyle/>
        <a:p>
          <a:endParaRPr lang="en-US"/>
        </a:p>
      </dgm:t>
    </dgm:pt>
    <dgm:pt modelId="{0102742E-10F9-5D4A-8A4F-F449DEF01CAE}" type="sibTrans" cxnId="{1E4BBE76-C2E2-D64A-A11F-8DE31CA36C70}">
      <dgm:prSet/>
      <dgm:spPr/>
      <dgm:t>
        <a:bodyPr/>
        <a:lstStyle/>
        <a:p>
          <a:endParaRPr lang="en-US"/>
        </a:p>
      </dgm:t>
    </dgm:pt>
    <dgm:pt modelId="{26CBCCE8-CF5E-DF46-9B94-501FC4607027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300" b="1" dirty="0" smtClean="0">
              <a:solidFill>
                <a:srgbClr val="FFFF00"/>
              </a:solidFill>
            </a:rPr>
            <a:t>Autonomic</a:t>
          </a:r>
          <a:endParaRPr lang="en-US" sz="1300" b="1" dirty="0">
            <a:solidFill>
              <a:srgbClr val="FFFF00"/>
            </a:solidFill>
          </a:endParaRPr>
        </a:p>
      </dgm:t>
    </dgm:pt>
    <dgm:pt modelId="{35A7869D-D2DC-2741-9ABD-19A2D66B3D09}" type="parTrans" cxnId="{E1E7BF73-0713-D54C-B8D3-0DE0B7AFFCC8}">
      <dgm:prSet/>
      <dgm:spPr/>
      <dgm:t>
        <a:bodyPr/>
        <a:lstStyle/>
        <a:p>
          <a:endParaRPr lang="en-US"/>
        </a:p>
      </dgm:t>
    </dgm:pt>
    <dgm:pt modelId="{DF3990E2-B49D-8F45-9825-3CA6B931761E}" type="sibTrans" cxnId="{E1E7BF73-0713-D54C-B8D3-0DE0B7AFFCC8}">
      <dgm:prSet/>
      <dgm:spPr/>
      <dgm:t>
        <a:bodyPr/>
        <a:lstStyle/>
        <a:p>
          <a:endParaRPr lang="en-US"/>
        </a:p>
      </dgm:t>
    </dgm:pt>
    <dgm:pt modelId="{9A746676-7F9A-B64F-B8DA-553A2189D10F}">
      <dgm:prSet phldrT="[Text]" custT="1"/>
      <dgm:spPr>
        <a:solidFill>
          <a:srgbClr val="C6D9F1">
            <a:alpha val="90000"/>
          </a:srgbClr>
        </a:solidFill>
      </dgm:spPr>
      <dgm:t>
        <a:bodyPr/>
        <a:lstStyle/>
        <a:p>
          <a:r>
            <a:rPr lang="en-US" sz="1500" b="1" dirty="0" smtClean="0"/>
            <a:t>Biliary colic</a:t>
          </a:r>
          <a:endParaRPr lang="en-US" sz="1500" b="1" dirty="0"/>
        </a:p>
      </dgm:t>
    </dgm:pt>
    <dgm:pt modelId="{E2D2A045-1D76-264F-AD6E-ECD8C7D110D4}" type="parTrans" cxnId="{DD3AB1BD-A366-304D-8F63-D7C1C18B79A7}">
      <dgm:prSet/>
      <dgm:spPr/>
      <dgm:t>
        <a:bodyPr/>
        <a:lstStyle/>
        <a:p>
          <a:endParaRPr lang="en-US"/>
        </a:p>
      </dgm:t>
    </dgm:pt>
    <dgm:pt modelId="{1D349049-3DEA-5649-817E-E74F9C258285}" type="sibTrans" cxnId="{DD3AB1BD-A366-304D-8F63-D7C1C18B79A7}">
      <dgm:prSet/>
      <dgm:spPr/>
      <dgm:t>
        <a:bodyPr/>
        <a:lstStyle/>
        <a:p>
          <a:endParaRPr lang="en-US"/>
        </a:p>
      </dgm:t>
    </dgm:pt>
    <dgm:pt modelId="{0EEF1F9B-3729-0B45-94EE-44E094D60557}">
      <dgm:prSet phldrT="[Text]" custT="1"/>
      <dgm:spPr>
        <a:solidFill>
          <a:srgbClr val="17375E"/>
        </a:solidFill>
      </dgm:spPr>
      <dgm:t>
        <a:bodyPr/>
        <a:lstStyle/>
        <a:p>
          <a:r>
            <a:rPr lang="en-US" sz="1300" b="1" dirty="0" smtClean="0">
              <a:solidFill>
                <a:srgbClr val="FFFF00"/>
              </a:solidFill>
            </a:rPr>
            <a:t>Cardiovascular</a:t>
          </a:r>
          <a:r>
            <a:rPr lang="en-US" sz="1200" dirty="0" smtClean="0"/>
            <a:t> </a:t>
          </a:r>
          <a:endParaRPr lang="en-US" sz="1200" dirty="0"/>
        </a:p>
      </dgm:t>
    </dgm:pt>
    <dgm:pt modelId="{908CCE89-FC64-4946-8A28-2475726D2E15}" type="parTrans" cxnId="{94893399-2007-4741-83DA-5A9D1529964F}">
      <dgm:prSet/>
      <dgm:spPr/>
      <dgm:t>
        <a:bodyPr/>
        <a:lstStyle/>
        <a:p>
          <a:endParaRPr lang="en-US"/>
        </a:p>
      </dgm:t>
    </dgm:pt>
    <dgm:pt modelId="{7588B250-4C3C-6E4F-AFB9-06A933A8DB5A}" type="sibTrans" cxnId="{94893399-2007-4741-83DA-5A9D1529964F}">
      <dgm:prSet/>
      <dgm:spPr/>
      <dgm:t>
        <a:bodyPr/>
        <a:lstStyle/>
        <a:p>
          <a:endParaRPr lang="en-US"/>
        </a:p>
      </dgm:t>
    </dgm:pt>
    <dgm:pt modelId="{3C171137-B4DE-CD40-989B-C53DCFFD97AD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Prolonged QT interval</a:t>
          </a:r>
          <a:endParaRPr lang="en-US" sz="1500" b="1" dirty="0"/>
        </a:p>
      </dgm:t>
    </dgm:pt>
    <dgm:pt modelId="{DADD19AA-A603-E046-AA37-B3DBAB65978E}" type="parTrans" cxnId="{78D002D3-6FC6-CB4F-9B3B-C0F6CEF78B3A}">
      <dgm:prSet/>
      <dgm:spPr/>
      <dgm:t>
        <a:bodyPr/>
        <a:lstStyle/>
        <a:p>
          <a:endParaRPr lang="en-US"/>
        </a:p>
      </dgm:t>
    </dgm:pt>
    <dgm:pt modelId="{6711A403-F980-8748-AE12-61FBF61F9FD1}" type="sibTrans" cxnId="{78D002D3-6FC6-CB4F-9B3B-C0F6CEF78B3A}">
      <dgm:prSet/>
      <dgm:spPr/>
      <dgm:t>
        <a:bodyPr/>
        <a:lstStyle/>
        <a:p>
          <a:endParaRPr lang="en-US"/>
        </a:p>
      </dgm:t>
    </dgm:pt>
    <dgm:pt modelId="{ECB140FF-6240-C848-A449-4AD27BB6CDF9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Dementia</a:t>
          </a:r>
          <a:endParaRPr lang="en-US" sz="1500" b="1" dirty="0"/>
        </a:p>
      </dgm:t>
    </dgm:pt>
    <dgm:pt modelId="{02E1E1F0-CF35-034D-B177-61E977409268}" type="parTrans" cxnId="{C891FBE2-91AF-BC4B-AD58-DF8B62B60F63}">
      <dgm:prSet/>
      <dgm:spPr/>
      <dgm:t>
        <a:bodyPr/>
        <a:lstStyle/>
        <a:p>
          <a:endParaRPr lang="en-US"/>
        </a:p>
      </dgm:t>
    </dgm:pt>
    <dgm:pt modelId="{27ECF256-7FA5-B24A-9F59-2333D69CD3A8}" type="sibTrans" cxnId="{C891FBE2-91AF-BC4B-AD58-DF8B62B60F63}">
      <dgm:prSet/>
      <dgm:spPr/>
      <dgm:t>
        <a:bodyPr/>
        <a:lstStyle/>
        <a:p>
          <a:endParaRPr lang="en-US"/>
        </a:p>
      </dgm:t>
    </dgm:pt>
    <dgm:pt modelId="{A7EB38CC-97AE-A54F-B912-40F3D73FC271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Extrapyramidal</a:t>
          </a:r>
          <a:endParaRPr lang="en-US" sz="1500" b="1" dirty="0"/>
        </a:p>
      </dgm:t>
    </dgm:pt>
    <dgm:pt modelId="{A825A891-43D7-9340-A1B6-198D70212E85}" type="parTrans" cxnId="{868AC636-2190-BB48-8751-E4C35FF64F1E}">
      <dgm:prSet/>
      <dgm:spPr/>
      <dgm:t>
        <a:bodyPr/>
        <a:lstStyle/>
        <a:p>
          <a:endParaRPr lang="en-US"/>
        </a:p>
      </dgm:t>
    </dgm:pt>
    <dgm:pt modelId="{DE92F686-7B37-0F4F-AB5A-31914EFA3343}" type="sibTrans" cxnId="{868AC636-2190-BB48-8751-E4C35FF64F1E}">
      <dgm:prSet/>
      <dgm:spPr/>
      <dgm:t>
        <a:bodyPr/>
        <a:lstStyle/>
        <a:p>
          <a:endParaRPr lang="en-US"/>
        </a:p>
      </dgm:t>
    </dgm:pt>
    <dgm:pt modelId="{C3A9797F-BB41-8347-A3DC-461D3B2C29BB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err="1" smtClean="0"/>
            <a:t>Papillidema</a:t>
          </a:r>
          <a:endParaRPr lang="en-US" sz="1500" b="1" dirty="0"/>
        </a:p>
      </dgm:t>
    </dgm:pt>
    <dgm:pt modelId="{00C998BA-66C3-BD49-9D67-47338472B80D}" type="parTrans" cxnId="{174A26B1-A18E-3743-A6D7-6B90CEB4A5D0}">
      <dgm:prSet/>
      <dgm:spPr/>
      <dgm:t>
        <a:bodyPr/>
        <a:lstStyle/>
        <a:p>
          <a:endParaRPr lang="en-US"/>
        </a:p>
      </dgm:t>
    </dgm:pt>
    <dgm:pt modelId="{F16B3C0E-CC74-E44D-8268-44F1B9872862}" type="sibTrans" cxnId="{174A26B1-A18E-3743-A6D7-6B90CEB4A5D0}">
      <dgm:prSet/>
      <dgm:spPr/>
      <dgm:t>
        <a:bodyPr/>
        <a:lstStyle/>
        <a:p>
          <a:endParaRPr lang="en-US"/>
        </a:p>
      </dgm:t>
    </dgm:pt>
    <dgm:pt modelId="{A20A8C19-8874-4542-A583-4234AD2EB8F7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Cataract </a:t>
          </a:r>
          <a:endParaRPr lang="en-US" sz="1500" b="1" dirty="0"/>
        </a:p>
      </dgm:t>
    </dgm:pt>
    <dgm:pt modelId="{15C57CA8-0153-7C49-97D5-F0A06D03E96D}" type="parTrans" cxnId="{6CCB6292-99BF-584C-8809-0AF180DEA36D}">
      <dgm:prSet/>
      <dgm:spPr/>
      <dgm:t>
        <a:bodyPr/>
        <a:lstStyle/>
        <a:p>
          <a:endParaRPr lang="en-US"/>
        </a:p>
      </dgm:t>
    </dgm:pt>
    <dgm:pt modelId="{35102378-09A5-0C49-BAA3-DCF639AA592A}" type="sibTrans" cxnId="{6CCB6292-99BF-584C-8809-0AF180DEA36D}">
      <dgm:prSet/>
      <dgm:spPr/>
      <dgm:t>
        <a:bodyPr/>
        <a:lstStyle/>
        <a:p>
          <a:endParaRPr lang="en-US"/>
        </a:p>
      </dgm:t>
    </dgm:pt>
    <dgm:pt modelId="{A543902B-1AD6-B242-B606-6A6195679DB3}">
      <dgm:prSet phldrT="[Text]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endParaRPr lang="en-US" sz="1000" dirty="0"/>
        </a:p>
      </dgm:t>
    </dgm:pt>
    <dgm:pt modelId="{33DDB8C2-3CA1-8441-9EF5-AAEA50905F34}" type="parTrans" cxnId="{F8BF4D98-6357-0B4C-B64F-4A1CA2E9B272}">
      <dgm:prSet/>
      <dgm:spPr/>
      <dgm:t>
        <a:bodyPr/>
        <a:lstStyle/>
        <a:p>
          <a:endParaRPr lang="en-US"/>
        </a:p>
      </dgm:t>
    </dgm:pt>
    <dgm:pt modelId="{3C756C34-6FB1-4B47-AB9E-1FE7EB644412}" type="sibTrans" cxnId="{F8BF4D98-6357-0B4C-B64F-4A1CA2E9B272}">
      <dgm:prSet/>
      <dgm:spPr/>
      <dgm:t>
        <a:bodyPr/>
        <a:lstStyle/>
        <a:p>
          <a:endParaRPr lang="en-US"/>
        </a:p>
      </dgm:t>
    </dgm:pt>
    <dgm:pt modelId="{A6568F5A-E8BA-CC4C-810B-49BA6BE3D21E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500" b="1" dirty="0" smtClean="0"/>
            <a:t>Spasm</a:t>
          </a:r>
          <a:endParaRPr lang="en-US" sz="1500" b="1" dirty="0"/>
        </a:p>
      </dgm:t>
    </dgm:pt>
    <dgm:pt modelId="{267CCFBE-879A-AC44-B253-D8C91659DE86}" type="parTrans" cxnId="{5830767A-16CA-3C43-9D50-6531695E153F}">
      <dgm:prSet/>
      <dgm:spPr/>
      <dgm:t>
        <a:bodyPr/>
        <a:lstStyle/>
        <a:p>
          <a:endParaRPr lang="en-US"/>
        </a:p>
      </dgm:t>
    </dgm:pt>
    <dgm:pt modelId="{0AA55432-A482-7842-B22D-3570220E08D3}" type="sibTrans" cxnId="{5830767A-16CA-3C43-9D50-6531695E153F}">
      <dgm:prSet/>
      <dgm:spPr/>
      <dgm:t>
        <a:bodyPr/>
        <a:lstStyle/>
        <a:p>
          <a:endParaRPr lang="en-US"/>
        </a:p>
      </dgm:t>
    </dgm:pt>
    <dgm:pt modelId="{25E35952-4C07-734F-A717-56CF6B7159AF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500" b="1" dirty="0" err="1" smtClean="0"/>
            <a:t>Chvostek’s</a:t>
          </a:r>
          <a:r>
            <a:rPr lang="en-US" sz="1500" b="1" dirty="0" smtClean="0"/>
            <a:t> sign</a:t>
          </a:r>
          <a:endParaRPr lang="en-US" sz="1500" b="1" dirty="0"/>
        </a:p>
      </dgm:t>
    </dgm:pt>
    <dgm:pt modelId="{4ACEAD45-C269-2640-8B28-7DB7A84C00CF}" type="parTrans" cxnId="{903ADE44-5C79-864F-B650-C5E5C6E99CFC}">
      <dgm:prSet/>
      <dgm:spPr/>
      <dgm:t>
        <a:bodyPr/>
        <a:lstStyle/>
        <a:p>
          <a:endParaRPr lang="en-US"/>
        </a:p>
      </dgm:t>
    </dgm:pt>
    <dgm:pt modelId="{43508302-5667-1F40-AE4E-AA7FF8AF97AA}" type="sibTrans" cxnId="{903ADE44-5C79-864F-B650-C5E5C6E99CFC}">
      <dgm:prSet/>
      <dgm:spPr/>
      <dgm:t>
        <a:bodyPr/>
        <a:lstStyle/>
        <a:p>
          <a:endParaRPr lang="en-US"/>
        </a:p>
      </dgm:t>
    </dgm:pt>
    <dgm:pt modelId="{12291DCD-CA04-5A48-ACB4-B18BC6C109B8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500" b="1" dirty="0" smtClean="0"/>
            <a:t>Trousseau’s sign </a:t>
          </a:r>
          <a:endParaRPr lang="en-US" sz="1500" b="1" dirty="0"/>
        </a:p>
      </dgm:t>
    </dgm:pt>
    <dgm:pt modelId="{6B720DF6-1413-B34F-BA35-A6A1544D149F}" type="parTrans" cxnId="{D6C4B788-1C39-3F4C-9907-10D813661892}">
      <dgm:prSet/>
      <dgm:spPr/>
      <dgm:t>
        <a:bodyPr/>
        <a:lstStyle/>
        <a:p>
          <a:endParaRPr lang="en-US"/>
        </a:p>
      </dgm:t>
    </dgm:pt>
    <dgm:pt modelId="{5A759D71-B3D1-6947-91A3-AEC37258F656}" type="sibTrans" cxnId="{D6C4B788-1C39-3F4C-9907-10D813661892}">
      <dgm:prSet/>
      <dgm:spPr/>
      <dgm:t>
        <a:bodyPr/>
        <a:lstStyle/>
        <a:p>
          <a:endParaRPr lang="en-US"/>
        </a:p>
      </dgm:t>
    </dgm:pt>
    <dgm:pt modelId="{DDFA5AA5-98D8-434E-81C8-3CEC6ACD669B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Heart failure</a:t>
          </a:r>
          <a:endParaRPr lang="en-US" sz="1500" b="1" dirty="0"/>
        </a:p>
      </dgm:t>
    </dgm:pt>
    <dgm:pt modelId="{24E32A75-02C4-4244-8E4A-AC87DAD0DA0F}" type="parTrans" cxnId="{8162AB3F-D999-FF47-9E07-C197EAF4C89E}">
      <dgm:prSet/>
      <dgm:spPr/>
      <dgm:t>
        <a:bodyPr/>
        <a:lstStyle/>
        <a:p>
          <a:endParaRPr lang="en-US"/>
        </a:p>
      </dgm:t>
    </dgm:pt>
    <dgm:pt modelId="{F348DE71-E2E3-194D-9AA4-B8C788C22D2D}" type="sibTrans" cxnId="{8162AB3F-D999-FF47-9E07-C197EAF4C89E}">
      <dgm:prSet/>
      <dgm:spPr/>
      <dgm:t>
        <a:bodyPr/>
        <a:lstStyle/>
        <a:p>
          <a:endParaRPr lang="en-US"/>
        </a:p>
      </dgm:t>
    </dgm:pt>
    <dgm:pt modelId="{3395698B-63AD-2F4C-8270-3D27BDD929AA}">
      <dgm:prSet phldrT="[Text]" custT="1"/>
      <dgm:spPr>
        <a:solidFill>
          <a:srgbClr val="C6D9F1"/>
        </a:solidFill>
      </dgm:spPr>
      <dgm:t>
        <a:bodyPr/>
        <a:lstStyle/>
        <a:p>
          <a:r>
            <a:rPr lang="en-US" sz="1500" b="1" dirty="0" smtClean="0"/>
            <a:t>Hypotension</a:t>
          </a:r>
          <a:endParaRPr lang="en-US" sz="1500" b="1" dirty="0"/>
        </a:p>
      </dgm:t>
    </dgm:pt>
    <dgm:pt modelId="{16F5F8B0-C3E4-4E4F-ADCF-BD2437335205}" type="parTrans" cxnId="{27DAAA43-266A-634B-BB0D-42AD2AFC6258}">
      <dgm:prSet/>
      <dgm:spPr/>
      <dgm:t>
        <a:bodyPr/>
        <a:lstStyle/>
        <a:p>
          <a:endParaRPr lang="en-US"/>
        </a:p>
      </dgm:t>
    </dgm:pt>
    <dgm:pt modelId="{5072150D-304F-1246-83E4-7CFB64F7E700}" type="sibTrans" cxnId="{27DAAA43-266A-634B-BB0D-42AD2AFC6258}">
      <dgm:prSet/>
      <dgm:spPr/>
      <dgm:t>
        <a:bodyPr/>
        <a:lstStyle/>
        <a:p>
          <a:endParaRPr lang="en-US"/>
        </a:p>
      </dgm:t>
    </dgm:pt>
    <dgm:pt modelId="{341BFB71-51C4-1149-9182-E3C930B58818}">
      <dgm:prSet phldrT="[Text]" custT="1"/>
      <dgm:spPr>
        <a:solidFill>
          <a:srgbClr val="C6D9F1">
            <a:alpha val="90000"/>
          </a:srgbClr>
        </a:solidFill>
      </dgm:spPr>
      <dgm:t>
        <a:bodyPr/>
        <a:lstStyle/>
        <a:p>
          <a:r>
            <a:rPr lang="en-US" sz="1500" b="1" dirty="0" smtClean="0"/>
            <a:t>Bronchospasm</a:t>
          </a:r>
          <a:endParaRPr lang="en-US" sz="1500" b="1" dirty="0"/>
        </a:p>
      </dgm:t>
    </dgm:pt>
    <dgm:pt modelId="{8A6732EC-31A0-1D48-ADEC-1A06FC6C11AF}" type="parTrans" cxnId="{811267E6-2ACE-504B-BF57-9B279D534645}">
      <dgm:prSet/>
      <dgm:spPr/>
      <dgm:t>
        <a:bodyPr/>
        <a:lstStyle/>
        <a:p>
          <a:endParaRPr lang="en-US"/>
        </a:p>
      </dgm:t>
    </dgm:pt>
    <dgm:pt modelId="{DC54F1F2-775A-C442-83A8-A53DC5EFC8DF}" type="sibTrans" cxnId="{811267E6-2ACE-504B-BF57-9B279D534645}">
      <dgm:prSet/>
      <dgm:spPr/>
      <dgm:t>
        <a:bodyPr/>
        <a:lstStyle/>
        <a:p>
          <a:endParaRPr lang="en-US"/>
        </a:p>
      </dgm:t>
    </dgm:pt>
    <dgm:pt modelId="{EA3CDA04-327C-694C-B82D-E80247C829A6}">
      <dgm:prSet phldrT="[Text]" custT="1"/>
      <dgm:spPr>
        <a:solidFill>
          <a:srgbClr val="C6D9F1">
            <a:alpha val="90000"/>
          </a:srgbClr>
        </a:solidFill>
      </dgm:spPr>
      <dgm:t>
        <a:bodyPr/>
        <a:lstStyle/>
        <a:p>
          <a:r>
            <a:rPr lang="en-US" sz="1500" b="1" dirty="0" smtClean="0"/>
            <a:t>Diaphoresis</a:t>
          </a:r>
          <a:endParaRPr lang="en-US" sz="1500" b="1" dirty="0"/>
        </a:p>
      </dgm:t>
    </dgm:pt>
    <dgm:pt modelId="{30A260B9-D8CF-7B43-9FD2-550540B72B75}" type="parTrans" cxnId="{B94A0C71-3131-6149-83FA-CB938DC7D6B2}">
      <dgm:prSet/>
      <dgm:spPr/>
      <dgm:t>
        <a:bodyPr/>
        <a:lstStyle/>
        <a:p>
          <a:endParaRPr lang="en-US"/>
        </a:p>
      </dgm:t>
    </dgm:pt>
    <dgm:pt modelId="{AAAC44EA-6B92-744F-9C1D-AF7AB9780A52}" type="sibTrans" cxnId="{B94A0C71-3131-6149-83FA-CB938DC7D6B2}">
      <dgm:prSet/>
      <dgm:spPr/>
      <dgm:t>
        <a:bodyPr/>
        <a:lstStyle/>
        <a:p>
          <a:endParaRPr lang="en-US"/>
        </a:p>
      </dgm:t>
    </dgm:pt>
    <dgm:pt modelId="{95EDD33B-C606-C34D-AE91-559BCEFF2216}" type="pres">
      <dgm:prSet presAssocID="{CFD3672F-94A0-084A-A992-4AD84AB74D8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8B936B-9737-8447-8828-4120A3B2A0CF}" type="pres">
      <dgm:prSet presAssocID="{CFD3672F-94A0-084A-A992-4AD84AB74D85}" presName="children" presStyleCnt="0"/>
      <dgm:spPr/>
    </dgm:pt>
    <dgm:pt modelId="{7D1465E6-A29A-104F-B1B2-1974B37A7EB1}" type="pres">
      <dgm:prSet presAssocID="{CFD3672F-94A0-084A-A992-4AD84AB74D85}" presName="child1group" presStyleCnt="0"/>
      <dgm:spPr/>
    </dgm:pt>
    <dgm:pt modelId="{3C46DD49-388F-7C4A-81A3-D7860F1A5688}" type="pres">
      <dgm:prSet presAssocID="{CFD3672F-94A0-084A-A992-4AD84AB74D85}" presName="child1" presStyleLbl="bgAcc1" presStyleIdx="0" presStyleCnt="4" custLinFactNeighborX="-9414" custLinFactNeighborY="366"/>
      <dgm:spPr/>
      <dgm:t>
        <a:bodyPr/>
        <a:lstStyle/>
        <a:p>
          <a:endParaRPr lang="en-US"/>
        </a:p>
      </dgm:t>
    </dgm:pt>
    <dgm:pt modelId="{47114CFA-7751-214D-880E-64F1943778BA}" type="pres">
      <dgm:prSet presAssocID="{CFD3672F-94A0-084A-A992-4AD84AB74D8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E929F-9616-6A4B-8B46-00622BBBFF0B}" type="pres">
      <dgm:prSet presAssocID="{CFD3672F-94A0-084A-A992-4AD84AB74D85}" presName="child2group" presStyleCnt="0"/>
      <dgm:spPr/>
    </dgm:pt>
    <dgm:pt modelId="{0003B376-0529-1245-88E4-B55650551E3E}" type="pres">
      <dgm:prSet presAssocID="{CFD3672F-94A0-084A-A992-4AD84AB74D85}" presName="child2" presStyleLbl="bgAcc1" presStyleIdx="1" presStyleCnt="4" custLinFactNeighborX="11653" custLinFactNeighborY="114"/>
      <dgm:spPr/>
      <dgm:t>
        <a:bodyPr/>
        <a:lstStyle/>
        <a:p>
          <a:endParaRPr lang="en-US"/>
        </a:p>
      </dgm:t>
    </dgm:pt>
    <dgm:pt modelId="{6C336EB1-5CF1-7B4B-95FB-437F31C18B84}" type="pres">
      <dgm:prSet presAssocID="{CFD3672F-94A0-084A-A992-4AD84AB74D8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EDF5C0-7BE8-734A-BD48-EC63606006D5}" type="pres">
      <dgm:prSet presAssocID="{CFD3672F-94A0-084A-A992-4AD84AB74D85}" presName="child3group" presStyleCnt="0"/>
      <dgm:spPr/>
    </dgm:pt>
    <dgm:pt modelId="{1961F3B8-C9AB-D74B-9736-7986902CD5B0}" type="pres">
      <dgm:prSet presAssocID="{CFD3672F-94A0-084A-A992-4AD84AB74D85}" presName="child3" presStyleLbl="bgAcc1" presStyleIdx="2" presStyleCnt="4" custLinFactNeighborX="11714" custLinFactNeighborY="0"/>
      <dgm:spPr/>
      <dgm:t>
        <a:bodyPr/>
        <a:lstStyle/>
        <a:p>
          <a:endParaRPr lang="en-US"/>
        </a:p>
      </dgm:t>
    </dgm:pt>
    <dgm:pt modelId="{909D1A21-E08D-D84F-9D1F-0612B9FCEF1E}" type="pres">
      <dgm:prSet presAssocID="{CFD3672F-94A0-084A-A992-4AD84AB74D8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2EEFF-2C48-6D43-A7BC-600BD6FC5B06}" type="pres">
      <dgm:prSet presAssocID="{CFD3672F-94A0-084A-A992-4AD84AB74D85}" presName="child4group" presStyleCnt="0"/>
      <dgm:spPr/>
    </dgm:pt>
    <dgm:pt modelId="{7A5BDCC8-2072-BA48-A937-B862FD3F6ECB}" type="pres">
      <dgm:prSet presAssocID="{CFD3672F-94A0-084A-A992-4AD84AB74D85}" presName="child4" presStyleLbl="bgAcc1" presStyleIdx="3" presStyleCnt="4" custScaleY="103553" custLinFactNeighborX="-11714" custLinFactNeighborY="-1617"/>
      <dgm:spPr/>
      <dgm:t>
        <a:bodyPr/>
        <a:lstStyle/>
        <a:p>
          <a:endParaRPr lang="en-US"/>
        </a:p>
      </dgm:t>
    </dgm:pt>
    <dgm:pt modelId="{9D996C78-8969-A545-BE83-D7AAA503E29F}" type="pres">
      <dgm:prSet presAssocID="{CFD3672F-94A0-084A-A992-4AD84AB74D8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B034CE-6C96-5E4C-8E6E-A7BDF30ACEAA}" type="pres">
      <dgm:prSet presAssocID="{CFD3672F-94A0-084A-A992-4AD84AB74D85}" presName="childPlaceholder" presStyleCnt="0"/>
      <dgm:spPr/>
    </dgm:pt>
    <dgm:pt modelId="{2E463D1C-3D33-3E40-9DB2-65822DCE8BBC}" type="pres">
      <dgm:prSet presAssocID="{CFD3672F-94A0-084A-A992-4AD84AB74D85}" presName="circle" presStyleCnt="0"/>
      <dgm:spPr/>
    </dgm:pt>
    <dgm:pt modelId="{A5F1CFA7-4D88-CA4F-8F86-668F56F6C5AC}" type="pres">
      <dgm:prSet presAssocID="{CFD3672F-94A0-084A-A992-4AD84AB74D85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3B9CE-CFB2-7748-A9A9-0508C6C3613D}" type="pres">
      <dgm:prSet presAssocID="{CFD3672F-94A0-084A-A992-4AD84AB74D8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F3109-86E2-3746-8B2D-0DD7AE3FBAE2}" type="pres">
      <dgm:prSet presAssocID="{CFD3672F-94A0-084A-A992-4AD84AB74D85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506DAF-0DBC-584F-B4BA-E3F390B7D7B2}" type="pres">
      <dgm:prSet presAssocID="{CFD3672F-94A0-084A-A992-4AD84AB74D85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B5672-D948-6644-AE42-6EFFECDC9617}" type="pres">
      <dgm:prSet presAssocID="{CFD3672F-94A0-084A-A992-4AD84AB74D85}" presName="quadrantPlaceholder" presStyleCnt="0"/>
      <dgm:spPr/>
    </dgm:pt>
    <dgm:pt modelId="{7373A78C-9826-074A-A469-A1E6FD891E3E}" type="pres">
      <dgm:prSet presAssocID="{CFD3672F-94A0-084A-A992-4AD84AB74D85}" presName="center1" presStyleLbl="fgShp" presStyleIdx="0" presStyleCnt="2"/>
      <dgm:spPr/>
    </dgm:pt>
    <dgm:pt modelId="{AC00039E-3BED-3C4D-8540-C5460B947DBD}" type="pres">
      <dgm:prSet presAssocID="{CFD3672F-94A0-084A-A992-4AD84AB74D85}" presName="center2" presStyleLbl="fgShp" presStyleIdx="1" presStyleCnt="2"/>
      <dgm:spPr/>
    </dgm:pt>
  </dgm:ptLst>
  <dgm:cxnLst>
    <dgm:cxn modelId="{258AD0DF-2FE2-9948-89F8-9B6E494FDE44}" srcId="{CFD3672F-94A0-084A-A992-4AD84AB74D85}" destId="{83D50549-B736-C742-A93F-9A76DC2B7353}" srcOrd="1" destOrd="0" parTransId="{1F436C7C-DB7E-654D-B4A9-90803F02A4FB}" sibTransId="{A1031C8C-C350-7E45-8E95-20F06A2181C8}"/>
    <dgm:cxn modelId="{571D3681-175D-1E45-B447-2AEA90B4B588}" type="presOf" srcId="{DDFA5AA5-98D8-434E-81C8-3CEC6ACD669B}" destId="{9D996C78-8969-A545-BE83-D7AAA503E29F}" srcOrd="1" destOrd="1" presId="urn:microsoft.com/office/officeart/2005/8/layout/cycle4"/>
    <dgm:cxn modelId="{2C2FD6BA-CB9E-5444-AC13-4A167C104AAD}" type="presOf" srcId="{26CBCCE8-CF5E-DF46-9B94-501FC4607027}" destId="{C10F3109-86E2-3746-8B2D-0DD7AE3FBAE2}" srcOrd="0" destOrd="0" presId="urn:microsoft.com/office/officeart/2005/8/layout/cycle4"/>
    <dgm:cxn modelId="{A173993A-2585-0844-B1CD-AD9C2EB9A38B}" type="presOf" srcId="{EA3CDA04-327C-694C-B82D-E80247C829A6}" destId="{1961F3B8-C9AB-D74B-9736-7986902CD5B0}" srcOrd="0" destOrd="2" presId="urn:microsoft.com/office/officeart/2005/8/layout/cycle4"/>
    <dgm:cxn modelId="{976C2534-73F5-9842-8AED-27622A17FA50}" type="presOf" srcId="{A20A8C19-8874-4542-A583-4234AD2EB8F7}" destId="{3C46DD49-388F-7C4A-81A3-D7860F1A5688}" srcOrd="0" destOrd="4" presId="urn:microsoft.com/office/officeart/2005/8/layout/cycle4"/>
    <dgm:cxn modelId="{B94A0C71-3131-6149-83FA-CB938DC7D6B2}" srcId="{26CBCCE8-CF5E-DF46-9B94-501FC4607027}" destId="{EA3CDA04-327C-694C-B82D-E80247C829A6}" srcOrd="2" destOrd="0" parTransId="{30A260B9-D8CF-7B43-9FD2-550540B72B75}" sibTransId="{AAAC44EA-6B92-744F-9C1D-AF7AB9780A52}"/>
    <dgm:cxn modelId="{C891FBE2-91AF-BC4B-AD58-DF8B62B60F63}" srcId="{0C0B1BFC-C6D8-7F4E-8B4F-771E46EC969E}" destId="{ECB140FF-6240-C848-A449-4AD27BB6CDF9}" srcOrd="1" destOrd="0" parTransId="{02E1E1F0-CF35-034D-B177-61E977409268}" sibTransId="{27ECF256-7FA5-B24A-9F59-2333D69CD3A8}"/>
    <dgm:cxn modelId="{6263EB96-3241-4543-BB79-AF165EDE63D8}" type="presOf" srcId="{12291DCD-CA04-5A48-ACB4-B18BC6C109B8}" destId="{6C336EB1-5CF1-7B4B-95FB-437F31C18B84}" srcOrd="1" destOrd="3" presId="urn:microsoft.com/office/officeart/2005/8/layout/cycle4"/>
    <dgm:cxn modelId="{DC49563E-902F-1C43-974B-B735393E2C59}" type="presOf" srcId="{10923C43-4BD8-3044-9110-4C3491D0F257}" destId="{0003B376-0529-1245-88E4-B55650551E3E}" srcOrd="0" destOrd="0" presId="urn:microsoft.com/office/officeart/2005/8/layout/cycle4"/>
    <dgm:cxn modelId="{1C68AC69-FBFF-0A41-9A4D-119DBB7C526B}" type="presOf" srcId="{0EEF1F9B-3729-0B45-94EE-44E094D60557}" destId="{A4506DAF-0DBC-584F-B4BA-E3F390B7D7B2}" srcOrd="0" destOrd="0" presId="urn:microsoft.com/office/officeart/2005/8/layout/cycle4"/>
    <dgm:cxn modelId="{2D8E15A4-9AA1-E744-9F28-3C4BB38EAD01}" type="presOf" srcId="{25E35952-4C07-734F-A717-56CF6B7159AF}" destId="{0003B376-0529-1245-88E4-B55650551E3E}" srcOrd="0" destOrd="2" presId="urn:microsoft.com/office/officeart/2005/8/layout/cycle4"/>
    <dgm:cxn modelId="{065AA3AA-B18F-3E4B-8066-2070127C3FD9}" type="presOf" srcId="{3C171137-B4DE-CD40-989B-C53DCFFD97AD}" destId="{7A5BDCC8-2072-BA48-A937-B862FD3F6ECB}" srcOrd="0" destOrd="0" presId="urn:microsoft.com/office/officeart/2005/8/layout/cycle4"/>
    <dgm:cxn modelId="{C266F55D-F280-C246-85DB-D595AAE6A0D0}" type="presOf" srcId="{83D50549-B736-C742-A93F-9A76DC2B7353}" destId="{4F03B9CE-CFB2-7748-A9A9-0508C6C3613D}" srcOrd="0" destOrd="0" presId="urn:microsoft.com/office/officeart/2005/8/layout/cycle4"/>
    <dgm:cxn modelId="{5830767A-16CA-3C43-9D50-6531695E153F}" srcId="{83D50549-B736-C742-A93F-9A76DC2B7353}" destId="{A6568F5A-E8BA-CC4C-810B-49BA6BE3D21E}" srcOrd="1" destOrd="0" parTransId="{267CCFBE-879A-AC44-B253-D8C91659DE86}" sibTransId="{0AA55432-A482-7842-B22D-3570220E08D3}"/>
    <dgm:cxn modelId="{333CC832-F2FB-F242-BB7B-77ADFC127191}" type="presOf" srcId="{E2D66823-0BEA-3A44-8C75-32F63361EA7D}" destId="{47114CFA-7751-214D-880E-64F1943778BA}" srcOrd="1" destOrd="0" presId="urn:microsoft.com/office/officeart/2005/8/layout/cycle4"/>
    <dgm:cxn modelId="{CAA33A82-13A9-C040-984E-087128116FB4}" type="presOf" srcId="{A20A8C19-8874-4542-A583-4234AD2EB8F7}" destId="{47114CFA-7751-214D-880E-64F1943778BA}" srcOrd="1" destOrd="4" presId="urn:microsoft.com/office/officeart/2005/8/layout/cycle4"/>
    <dgm:cxn modelId="{370EFF38-89AA-BC4A-A022-97C2FE8400D7}" type="presOf" srcId="{C3A9797F-BB41-8347-A3DC-461D3B2C29BB}" destId="{3C46DD49-388F-7C4A-81A3-D7860F1A5688}" srcOrd="0" destOrd="3" presId="urn:microsoft.com/office/officeart/2005/8/layout/cycle4"/>
    <dgm:cxn modelId="{26ADB3FF-6BEB-814F-A9B9-AA966C05A6EA}" type="presOf" srcId="{3395698B-63AD-2F4C-8270-3D27BDD929AA}" destId="{7A5BDCC8-2072-BA48-A937-B862FD3F6ECB}" srcOrd="0" destOrd="2" presId="urn:microsoft.com/office/officeart/2005/8/layout/cycle4"/>
    <dgm:cxn modelId="{2B42C3B2-99B2-A143-8E85-E8BC618055BA}" srcId="{0C0B1BFC-C6D8-7F4E-8B4F-771E46EC969E}" destId="{E2D66823-0BEA-3A44-8C75-32F63361EA7D}" srcOrd="0" destOrd="0" parTransId="{157E51FE-1A27-4347-A317-9C3959688EB6}" sibTransId="{F3EBEC39-09A8-9B48-8DBB-72C3FA6B399E}"/>
    <dgm:cxn modelId="{29BD77E1-8538-7C44-B3DD-5F1C53B723C4}" type="presOf" srcId="{0C0B1BFC-C6D8-7F4E-8B4F-771E46EC969E}" destId="{A5F1CFA7-4D88-CA4F-8F86-668F56F6C5AC}" srcOrd="0" destOrd="0" presId="urn:microsoft.com/office/officeart/2005/8/layout/cycle4"/>
    <dgm:cxn modelId="{1094B37B-FCDA-CE41-93F0-9CDDC7506812}" type="presOf" srcId="{C3A9797F-BB41-8347-A3DC-461D3B2C29BB}" destId="{47114CFA-7751-214D-880E-64F1943778BA}" srcOrd="1" destOrd="3" presId="urn:microsoft.com/office/officeart/2005/8/layout/cycle4"/>
    <dgm:cxn modelId="{647F8639-18F4-2544-9CB8-BB54EB77CDCE}" type="presOf" srcId="{9A746676-7F9A-B64F-B8DA-553A2189D10F}" destId="{909D1A21-E08D-D84F-9D1F-0612B9FCEF1E}" srcOrd="1" destOrd="0" presId="urn:microsoft.com/office/officeart/2005/8/layout/cycle4"/>
    <dgm:cxn modelId="{6CCB6292-99BF-584C-8809-0AF180DEA36D}" srcId="{0C0B1BFC-C6D8-7F4E-8B4F-771E46EC969E}" destId="{A20A8C19-8874-4542-A583-4234AD2EB8F7}" srcOrd="4" destOrd="0" parTransId="{15C57CA8-0153-7C49-97D5-F0A06D03E96D}" sibTransId="{35102378-09A5-0C49-BAA3-DCF639AA592A}"/>
    <dgm:cxn modelId="{4FE36C4F-3515-7146-8702-41C667C13D01}" type="presOf" srcId="{ECB140FF-6240-C848-A449-4AD27BB6CDF9}" destId="{47114CFA-7751-214D-880E-64F1943778BA}" srcOrd="1" destOrd="1" presId="urn:microsoft.com/office/officeart/2005/8/layout/cycle4"/>
    <dgm:cxn modelId="{08EC9BF2-4748-C843-9769-72907D3A68CC}" srcId="{CFD3672F-94A0-084A-A992-4AD84AB74D85}" destId="{0C0B1BFC-C6D8-7F4E-8B4F-771E46EC969E}" srcOrd="0" destOrd="0" parTransId="{DB175B3B-31B3-2043-AB28-0B957DA3EC6E}" sibTransId="{FC0AC3E8-A562-4C48-8275-456A0FE3637D}"/>
    <dgm:cxn modelId="{F0DFEE04-7929-EE46-8854-522D61EB24B8}" type="presOf" srcId="{341BFB71-51C4-1149-9182-E3C930B58818}" destId="{1961F3B8-C9AB-D74B-9736-7986902CD5B0}" srcOrd="0" destOrd="1" presId="urn:microsoft.com/office/officeart/2005/8/layout/cycle4"/>
    <dgm:cxn modelId="{8162AB3F-D999-FF47-9E07-C197EAF4C89E}" srcId="{0EEF1F9B-3729-0B45-94EE-44E094D60557}" destId="{DDFA5AA5-98D8-434E-81C8-3CEC6ACD669B}" srcOrd="1" destOrd="0" parTransId="{24E32A75-02C4-4244-8E4A-AC87DAD0DA0F}" sibTransId="{F348DE71-E2E3-194D-9AA4-B8C788C22D2D}"/>
    <dgm:cxn modelId="{7150E30F-B3FB-6247-8C95-A14657AE671C}" type="presOf" srcId="{12291DCD-CA04-5A48-ACB4-B18BC6C109B8}" destId="{0003B376-0529-1245-88E4-B55650551E3E}" srcOrd="0" destOrd="3" presId="urn:microsoft.com/office/officeart/2005/8/layout/cycle4"/>
    <dgm:cxn modelId="{903ADE44-5C79-864F-B650-C5E5C6E99CFC}" srcId="{83D50549-B736-C742-A93F-9A76DC2B7353}" destId="{25E35952-4C07-734F-A717-56CF6B7159AF}" srcOrd="2" destOrd="0" parTransId="{4ACEAD45-C269-2640-8B28-7DB7A84C00CF}" sibTransId="{43508302-5667-1F40-AE4E-AA7FF8AF97AA}"/>
    <dgm:cxn modelId="{27DAAA43-266A-634B-BB0D-42AD2AFC6258}" srcId="{0EEF1F9B-3729-0B45-94EE-44E094D60557}" destId="{3395698B-63AD-2F4C-8270-3D27BDD929AA}" srcOrd="2" destOrd="0" parTransId="{16F5F8B0-C3E4-4E4F-ADCF-BD2437335205}" sibTransId="{5072150D-304F-1246-83E4-7CFB64F7E700}"/>
    <dgm:cxn modelId="{D6C4B788-1C39-3F4C-9907-10D813661892}" srcId="{83D50549-B736-C742-A93F-9A76DC2B7353}" destId="{12291DCD-CA04-5A48-ACB4-B18BC6C109B8}" srcOrd="3" destOrd="0" parTransId="{6B720DF6-1413-B34F-BA35-A6A1544D149F}" sibTransId="{5A759D71-B3D1-6947-91A3-AEC37258F656}"/>
    <dgm:cxn modelId="{78D002D3-6FC6-CB4F-9B3B-C0F6CEF78B3A}" srcId="{0EEF1F9B-3729-0B45-94EE-44E094D60557}" destId="{3C171137-B4DE-CD40-989B-C53DCFFD97AD}" srcOrd="0" destOrd="0" parTransId="{DADD19AA-A603-E046-AA37-B3DBAB65978E}" sibTransId="{6711A403-F980-8748-AE12-61FBF61F9FD1}"/>
    <dgm:cxn modelId="{E1E7BF73-0713-D54C-B8D3-0DE0B7AFFCC8}" srcId="{CFD3672F-94A0-084A-A992-4AD84AB74D85}" destId="{26CBCCE8-CF5E-DF46-9B94-501FC4607027}" srcOrd="2" destOrd="0" parTransId="{35A7869D-D2DC-2741-9ABD-19A2D66B3D09}" sibTransId="{DF3990E2-B49D-8F45-9825-3CA6B931761E}"/>
    <dgm:cxn modelId="{174A26B1-A18E-3743-A6D7-6B90CEB4A5D0}" srcId="{0C0B1BFC-C6D8-7F4E-8B4F-771E46EC969E}" destId="{C3A9797F-BB41-8347-A3DC-461D3B2C29BB}" srcOrd="3" destOrd="0" parTransId="{00C998BA-66C3-BD49-9D67-47338472B80D}" sibTransId="{F16B3C0E-CC74-E44D-8268-44F1B9872862}"/>
    <dgm:cxn modelId="{92F7D797-4228-1447-9EE7-723CBB8DA2A4}" type="presOf" srcId="{10923C43-4BD8-3044-9110-4C3491D0F257}" destId="{6C336EB1-5CF1-7B4B-95FB-437F31C18B84}" srcOrd="1" destOrd="0" presId="urn:microsoft.com/office/officeart/2005/8/layout/cycle4"/>
    <dgm:cxn modelId="{9F09DED6-4C5D-424B-BFA7-79BBD2F52FEA}" type="presOf" srcId="{25E35952-4C07-734F-A717-56CF6B7159AF}" destId="{6C336EB1-5CF1-7B4B-95FB-437F31C18B84}" srcOrd="1" destOrd="2" presId="urn:microsoft.com/office/officeart/2005/8/layout/cycle4"/>
    <dgm:cxn modelId="{6D5D65D6-3B2B-4045-8BF0-2A403473A849}" type="presOf" srcId="{ECB140FF-6240-C848-A449-4AD27BB6CDF9}" destId="{3C46DD49-388F-7C4A-81A3-D7860F1A5688}" srcOrd="0" destOrd="1" presId="urn:microsoft.com/office/officeart/2005/8/layout/cycle4"/>
    <dgm:cxn modelId="{F8BF4D98-6357-0B4C-B64F-4A1CA2E9B272}" srcId="{83D50549-B736-C742-A93F-9A76DC2B7353}" destId="{A543902B-1AD6-B242-B606-6A6195679DB3}" srcOrd="4" destOrd="0" parTransId="{33DDB8C2-3CA1-8441-9EF5-AAEA50905F34}" sibTransId="{3C756C34-6FB1-4B47-AB9E-1FE7EB644412}"/>
    <dgm:cxn modelId="{A72CD5E5-ED7A-FF4B-AEFF-92F8BCB7A91B}" type="presOf" srcId="{9A746676-7F9A-B64F-B8DA-553A2189D10F}" destId="{1961F3B8-C9AB-D74B-9736-7986902CD5B0}" srcOrd="0" destOrd="0" presId="urn:microsoft.com/office/officeart/2005/8/layout/cycle4"/>
    <dgm:cxn modelId="{B65D8651-ECFC-824B-9066-E401439B8642}" type="presOf" srcId="{DDFA5AA5-98D8-434E-81C8-3CEC6ACD669B}" destId="{7A5BDCC8-2072-BA48-A937-B862FD3F6ECB}" srcOrd="0" destOrd="1" presId="urn:microsoft.com/office/officeart/2005/8/layout/cycle4"/>
    <dgm:cxn modelId="{811267E6-2ACE-504B-BF57-9B279D534645}" srcId="{26CBCCE8-CF5E-DF46-9B94-501FC4607027}" destId="{341BFB71-51C4-1149-9182-E3C930B58818}" srcOrd="1" destOrd="0" parTransId="{8A6732EC-31A0-1D48-ADEC-1A06FC6C11AF}" sibTransId="{DC54F1F2-775A-C442-83A8-A53DC5EFC8DF}"/>
    <dgm:cxn modelId="{29270528-0354-B344-A0CF-FCDBD9B4C915}" type="presOf" srcId="{A7EB38CC-97AE-A54F-B912-40F3D73FC271}" destId="{47114CFA-7751-214D-880E-64F1943778BA}" srcOrd="1" destOrd="2" presId="urn:microsoft.com/office/officeart/2005/8/layout/cycle4"/>
    <dgm:cxn modelId="{A1A1AA23-9F60-724E-B397-0A40426ADAC1}" type="presOf" srcId="{EA3CDA04-327C-694C-B82D-E80247C829A6}" destId="{909D1A21-E08D-D84F-9D1F-0612B9FCEF1E}" srcOrd="1" destOrd="2" presId="urn:microsoft.com/office/officeart/2005/8/layout/cycle4"/>
    <dgm:cxn modelId="{65FF1D28-E200-E741-AB15-B77CBDB4474B}" type="presOf" srcId="{A543902B-1AD6-B242-B606-6A6195679DB3}" destId="{6C336EB1-5CF1-7B4B-95FB-437F31C18B84}" srcOrd="1" destOrd="4" presId="urn:microsoft.com/office/officeart/2005/8/layout/cycle4"/>
    <dgm:cxn modelId="{2D7A6EC6-D340-AB47-AB04-310AB6D4F8AE}" type="presOf" srcId="{3395698B-63AD-2F4C-8270-3D27BDD929AA}" destId="{9D996C78-8969-A545-BE83-D7AAA503E29F}" srcOrd="1" destOrd="2" presId="urn:microsoft.com/office/officeart/2005/8/layout/cycle4"/>
    <dgm:cxn modelId="{162AF943-4EA5-064E-A86A-31C9F1C4BB94}" type="presOf" srcId="{3C171137-B4DE-CD40-989B-C53DCFFD97AD}" destId="{9D996C78-8969-A545-BE83-D7AAA503E29F}" srcOrd="1" destOrd="0" presId="urn:microsoft.com/office/officeart/2005/8/layout/cycle4"/>
    <dgm:cxn modelId="{5C54238B-E291-8B47-A65C-AB6839388AA2}" type="presOf" srcId="{A543902B-1AD6-B242-B606-6A6195679DB3}" destId="{0003B376-0529-1245-88E4-B55650551E3E}" srcOrd="0" destOrd="4" presId="urn:microsoft.com/office/officeart/2005/8/layout/cycle4"/>
    <dgm:cxn modelId="{3F70BC5C-C472-2D44-BED6-9155A986F359}" type="presOf" srcId="{E2D66823-0BEA-3A44-8C75-32F63361EA7D}" destId="{3C46DD49-388F-7C4A-81A3-D7860F1A5688}" srcOrd="0" destOrd="0" presId="urn:microsoft.com/office/officeart/2005/8/layout/cycle4"/>
    <dgm:cxn modelId="{868AC636-2190-BB48-8751-E4C35FF64F1E}" srcId="{0C0B1BFC-C6D8-7F4E-8B4F-771E46EC969E}" destId="{A7EB38CC-97AE-A54F-B912-40F3D73FC271}" srcOrd="2" destOrd="0" parTransId="{A825A891-43D7-9340-A1B6-198D70212E85}" sibTransId="{DE92F686-7B37-0F4F-AB5A-31914EFA3343}"/>
    <dgm:cxn modelId="{94893399-2007-4741-83DA-5A9D1529964F}" srcId="{CFD3672F-94A0-084A-A992-4AD84AB74D85}" destId="{0EEF1F9B-3729-0B45-94EE-44E094D60557}" srcOrd="3" destOrd="0" parTransId="{908CCE89-FC64-4946-8A28-2475726D2E15}" sibTransId="{7588B250-4C3C-6E4F-AFB9-06A933A8DB5A}"/>
    <dgm:cxn modelId="{892E31E4-6F61-B446-A581-2D3154C8E6D2}" type="presOf" srcId="{A6568F5A-E8BA-CC4C-810B-49BA6BE3D21E}" destId="{0003B376-0529-1245-88E4-B55650551E3E}" srcOrd="0" destOrd="1" presId="urn:microsoft.com/office/officeart/2005/8/layout/cycle4"/>
    <dgm:cxn modelId="{DB9E0555-0738-9E4D-8D18-A30DAA264563}" type="presOf" srcId="{CFD3672F-94A0-084A-A992-4AD84AB74D85}" destId="{95EDD33B-C606-C34D-AE91-559BCEFF2216}" srcOrd="0" destOrd="0" presId="urn:microsoft.com/office/officeart/2005/8/layout/cycle4"/>
    <dgm:cxn modelId="{DD3AB1BD-A366-304D-8F63-D7C1C18B79A7}" srcId="{26CBCCE8-CF5E-DF46-9B94-501FC4607027}" destId="{9A746676-7F9A-B64F-B8DA-553A2189D10F}" srcOrd="0" destOrd="0" parTransId="{E2D2A045-1D76-264F-AD6E-ECD8C7D110D4}" sibTransId="{1D349049-3DEA-5649-817E-E74F9C258285}"/>
    <dgm:cxn modelId="{C3F60368-E68E-2F40-A3C2-136256008C3A}" type="presOf" srcId="{A7EB38CC-97AE-A54F-B912-40F3D73FC271}" destId="{3C46DD49-388F-7C4A-81A3-D7860F1A5688}" srcOrd="0" destOrd="2" presId="urn:microsoft.com/office/officeart/2005/8/layout/cycle4"/>
    <dgm:cxn modelId="{577B1184-890A-9D4E-97C6-CC941E3E39C3}" type="presOf" srcId="{A6568F5A-E8BA-CC4C-810B-49BA6BE3D21E}" destId="{6C336EB1-5CF1-7B4B-95FB-437F31C18B84}" srcOrd="1" destOrd="1" presId="urn:microsoft.com/office/officeart/2005/8/layout/cycle4"/>
    <dgm:cxn modelId="{66594C8E-DFD0-4744-93F9-1ED756942EEE}" type="presOf" srcId="{341BFB71-51C4-1149-9182-E3C930B58818}" destId="{909D1A21-E08D-D84F-9D1F-0612B9FCEF1E}" srcOrd="1" destOrd="1" presId="urn:microsoft.com/office/officeart/2005/8/layout/cycle4"/>
    <dgm:cxn modelId="{1E4BBE76-C2E2-D64A-A11F-8DE31CA36C70}" srcId="{83D50549-B736-C742-A93F-9A76DC2B7353}" destId="{10923C43-4BD8-3044-9110-4C3491D0F257}" srcOrd="0" destOrd="0" parTransId="{8FF8A34A-794A-884F-BBED-75943F5D38EB}" sibTransId="{0102742E-10F9-5D4A-8A4F-F449DEF01CAE}"/>
    <dgm:cxn modelId="{385C7991-A040-7D48-8A07-20F21EAE6132}" type="presParOf" srcId="{95EDD33B-C606-C34D-AE91-559BCEFF2216}" destId="{798B936B-9737-8447-8828-4120A3B2A0CF}" srcOrd="0" destOrd="0" presId="urn:microsoft.com/office/officeart/2005/8/layout/cycle4"/>
    <dgm:cxn modelId="{AFC17BEB-78EC-2142-AD6A-6FE4A4DC2898}" type="presParOf" srcId="{798B936B-9737-8447-8828-4120A3B2A0CF}" destId="{7D1465E6-A29A-104F-B1B2-1974B37A7EB1}" srcOrd="0" destOrd="0" presId="urn:microsoft.com/office/officeart/2005/8/layout/cycle4"/>
    <dgm:cxn modelId="{E173BC0A-D6B5-D84A-AB08-38F10C41ABBA}" type="presParOf" srcId="{7D1465E6-A29A-104F-B1B2-1974B37A7EB1}" destId="{3C46DD49-388F-7C4A-81A3-D7860F1A5688}" srcOrd="0" destOrd="0" presId="urn:microsoft.com/office/officeart/2005/8/layout/cycle4"/>
    <dgm:cxn modelId="{36EDA891-2CC7-0D42-9BAA-D29F02EF9D92}" type="presParOf" srcId="{7D1465E6-A29A-104F-B1B2-1974B37A7EB1}" destId="{47114CFA-7751-214D-880E-64F1943778BA}" srcOrd="1" destOrd="0" presId="urn:microsoft.com/office/officeart/2005/8/layout/cycle4"/>
    <dgm:cxn modelId="{CE328AB5-ECE4-4245-8D94-161439683250}" type="presParOf" srcId="{798B936B-9737-8447-8828-4120A3B2A0CF}" destId="{24AE929F-9616-6A4B-8B46-00622BBBFF0B}" srcOrd="1" destOrd="0" presId="urn:microsoft.com/office/officeart/2005/8/layout/cycle4"/>
    <dgm:cxn modelId="{D3376EA0-48C5-9747-94B3-00C53C54A10D}" type="presParOf" srcId="{24AE929F-9616-6A4B-8B46-00622BBBFF0B}" destId="{0003B376-0529-1245-88E4-B55650551E3E}" srcOrd="0" destOrd="0" presId="urn:microsoft.com/office/officeart/2005/8/layout/cycle4"/>
    <dgm:cxn modelId="{ADF91F34-4E36-C347-9B97-203870296867}" type="presParOf" srcId="{24AE929F-9616-6A4B-8B46-00622BBBFF0B}" destId="{6C336EB1-5CF1-7B4B-95FB-437F31C18B84}" srcOrd="1" destOrd="0" presId="urn:microsoft.com/office/officeart/2005/8/layout/cycle4"/>
    <dgm:cxn modelId="{AA1ED392-4FFB-E146-BBB4-BFF8F7ADF5E5}" type="presParOf" srcId="{798B936B-9737-8447-8828-4120A3B2A0CF}" destId="{09EDF5C0-7BE8-734A-BD48-EC63606006D5}" srcOrd="2" destOrd="0" presId="urn:microsoft.com/office/officeart/2005/8/layout/cycle4"/>
    <dgm:cxn modelId="{CA113535-39EB-6549-998E-90AECFA5B032}" type="presParOf" srcId="{09EDF5C0-7BE8-734A-BD48-EC63606006D5}" destId="{1961F3B8-C9AB-D74B-9736-7986902CD5B0}" srcOrd="0" destOrd="0" presId="urn:microsoft.com/office/officeart/2005/8/layout/cycle4"/>
    <dgm:cxn modelId="{79C18384-C43C-DD40-A991-D0E01BD96E44}" type="presParOf" srcId="{09EDF5C0-7BE8-734A-BD48-EC63606006D5}" destId="{909D1A21-E08D-D84F-9D1F-0612B9FCEF1E}" srcOrd="1" destOrd="0" presId="urn:microsoft.com/office/officeart/2005/8/layout/cycle4"/>
    <dgm:cxn modelId="{C65C6356-5CBB-B048-8839-65F584C670F4}" type="presParOf" srcId="{798B936B-9737-8447-8828-4120A3B2A0CF}" destId="{ABA2EEFF-2C48-6D43-A7BC-600BD6FC5B06}" srcOrd="3" destOrd="0" presId="urn:microsoft.com/office/officeart/2005/8/layout/cycle4"/>
    <dgm:cxn modelId="{9A7B6719-E723-384F-9718-DF766049EF1D}" type="presParOf" srcId="{ABA2EEFF-2C48-6D43-A7BC-600BD6FC5B06}" destId="{7A5BDCC8-2072-BA48-A937-B862FD3F6ECB}" srcOrd="0" destOrd="0" presId="urn:microsoft.com/office/officeart/2005/8/layout/cycle4"/>
    <dgm:cxn modelId="{45CE3A78-FF51-D34C-A569-C4C3E575511F}" type="presParOf" srcId="{ABA2EEFF-2C48-6D43-A7BC-600BD6FC5B06}" destId="{9D996C78-8969-A545-BE83-D7AAA503E29F}" srcOrd="1" destOrd="0" presId="urn:microsoft.com/office/officeart/2005/8/layout/cycle4"/>
    <dgm:cxn modelId="{7286FAB0-B4BB-704F-9761-8F69C443E597}" type="presParOf" srcId="{798B936B-9737-8447-8828-4120A3B2A0CF}" destId="{88B034CE-6C96-5E4C-8E6E-A7BDF30ACEAA}" srcOrd="4" destOrd="0" presId="urn:microsoft.com/office/officeart/2005/8/layout/cycle4"/>
    <dgm:cxn modelId="{58ACC5D2-BEF2-7B45-9FEF-E4624623098E}" type="presParOf" srcId="{95EDD33B-C606-C34D-AE91-559BCEFF2216}" destId="{2E463D1C-3D33-3E40-9DB2-65822DCE8BBC}" srcOrd="1" destOrd="0" presId="urn:microsoft.com/office/officeart/2005/8/layout/cycle4"/>
    <dgm:cxn modelId="{30989227-7782-694B-B83D-6DBB35ABD75C}" type="presParOf" srcId="{2E463D1C-3D33-3E40-9DB2-65822DCE8BBC}" destId="{A5F1CFA7-4D88-CA4F-8F86-668F56F6C5AC}" srcOrd="0" destOrd="0" presId="urn:microsoft.com/office/officeart/2005/8/layout/cycle4"/>
    <dgm:cxn modelId="{6E9F1DEC-15D2-6247-A530-4C46D0A01C61}" type="presParOf" srcId="{2E463D1C-3D33-3E40-9DB2-65822DCE8BBC}" destId="{4F03B9CE-CFB2-7748-A9A9-0508C6C3613D}" srcOrd="1" destOrd="0" presId="urn:microsoft.com/office/officeart/2005/8/layout/cycle4"/>
    <dgm:cxn modelId="{411D9EC2-CDF3-8445-BC78-F1A68D78F36D}" type="presParOf" srcId="{2E463D1C-3D33-3E40-9DB2-65822DCE8BBC}" destId="{C10F3109-86E2-3746-8B2D-0DD7AE3FBAE2}" srcOrd="2" destOrd="0" presId="urn:microsoft.com/office/officeart/2005/8/layout/cycle4"/>
    <dgm:cxn modelId="{2B8D89A1-C07D-664A-8A19-1B21D14E8DC4}" type="presParOf" srcId="{2E463D1C-3D33-3E40-9DB2-65822DCE8BBC}" destId="{A4506DAF-0DBC-584F-B4BA-E3F390B7D7B2}" srcOrd="3" destOrd="0" presId="urn:microsoft.com/office/officeart/2005/8/layout/cycle4"/>
    <dgm:cxn modelId="{6FCA4A5B-D3E3-CA4F-8D98-E3D5F6EC8C29}" type="presParOf" srcId="{2E463D1C-3D33-3E40-9DB2-65822DCE8BBC}" destId="{46EB5672-D948-6644-AE42-6EFFECDC9617}" srcOrd="4" destOrd="0" presId="urn:microsoft.com/office/officeart/2005/8/layout/cycle4"/>
    <dgm:cxn modelId="{3E6CA9BE-6367-8D4A-98A7-5EB273F315C4}" type="presParOf" srcId="{95EDD33B-C606-C34D-AE91-559BCEFF2216}" destId="{7373A78C-9826-074A-A469-A1E6FD891E3E}" srcOrd="2" destOrd="0" presId="urn:microsoft.com/office/officeart/2005/8/layout/cycle4"/>
    <dgm:cxn modelId="{1A4504A5-7D58-A940-9CEE-D8C23A81C539}" type="presParOf" srcId="{95EDD33B-C606-C34D-AE91-559BCEFF2216}" destId="{AC00039E-3BED-3C4D-8540-C5460B947DBD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920B45-22BB-2341-9125-E44E7894F375}">
      <dsp:nvSpPr>
        <dsp:cNvPr id="0" name=""/>
        <dsp:cNvSpPr/>
      </dsp:nvSpPr>
      <dsp:spPr>
        <a:xfrm rot="16200000">
          <a:off x="556396" y="-556396"/>
          <a:ext cx="2250067" cy="3362859"/>
        </a:xfrm>
        <a:prstGeom prst="round1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NA/K ATPase dysfunction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</a:rPr>
            <a:t>B blockers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-Digoxin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1800" kern="1200" dirty="0" smtClean="0">
              <a:solidFill>
                <a:srgbClr val="FFFF00"/>
              </a:solidFill>
            </a:rPr>
            <a:t>Insulin</a:t>
          </a:r>
          <a:endParaRPr lang="en-US" sz="1800" kern="1200" dirty="0">
            <a:solidFill>
              <a:srgbClr val="FFFF00"/>
            </a:solidFill>
          </a:endParaRPr>
        </a:p>
      </dsp:txBody>
      <dsp:txXfrm rot="5400000">
        <a:off x="0" y="0"/>
        <a:ext cx="3362859" cy="1687550"/>
      </dsp:txXfrm>
    </dsp:sp>
    <dsp:sp modelId="{AB77330C-0E51-C44E-AEAC-D915572E24A6}">
      <dsp:nvSpPr>
        <dsp:cNvPr id="0" name=""/>
        <dsp:cNvSpPr/>
      </dsp:nvSpPr>
      <dsp:spPr>
        <a:xfrm>
          <a:off x="3362859" y="0"/>
          <a:ext cx="3362859" cy="2250067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Massive Cell breakdown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err="1" smtClean="0">
              <a:solidFill>
                <a:srgbClr val="FFFF00"/>
              </a:solidFill>
            </a:rPr>
            <a:t>Rhabdomyolysis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-Tumor </a:t>
          </a:r>
          <a:r>
            <a:rPr lang="en-US" sz="1800" kern="1200" dirty="0" err="1" smtClean="0">
              <a:solidFill>
                <a:srgbClr val="FFFF00"/>
              </a:solidFill>
            </a:rPr>
            <a:t>lysis</a:t>
          </a:r>
          <a:r>
            <a:rPr lang="en-US" sz="1800" kern="1200" dirty="0" smtClean="0">
              <a:solidFill>
                <a:srgbClr val="FFFF00"/>
              </a:solidFill>
            </a:rPr>
            <a:t> syndrome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362859" y="0"/>
        <a:ext cx="3362859" cy="1687550"/>
      </dsp:txXfrm>
    </dsp:sp>
    <dsp:sp modelId="{E74686A5-EF09-324F-90B2-4771FB130ACC}">
      <dsp:nvSpPr>
        <dsp:cNvPr id="0" name=""/>
        <dsp:cNvSpPr/>
      </dsp:nvSpPr>
      <dsp:spPr>
        <a:xfrm rot="10800000">
          <a:off x="0" y="2250067"/>
          <a:ext cx="3362859" cy="2250067"/>
        </a:xfrm>
        <a:prstGeom prst="round1Rect">
          <a:avLst/>
        </a:prstGeom>
        <a:solidFill>
          <a:srgbClr val="558ED5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Impaired Renal function</a:t>
          </a:r>
          <a:endParaRPr lang="en-US" sz="2000" b="1" kern="1200" dirty="0">
            <a:solidFill>
              <a:srgbClr val="FFFF00"/>
            </a:solidFill>
          </a:endParaRPr>
        </a:p>
      </dsp:txBody>
      <dsp:txXfrm rot="10800000">
        <a:off x="0" y="2812583"/>
        <a:ext cx="3362859" cy="1687550"/>
      </dsp:txXfrm>
    </dsp:sp>
    <dsp:sp modelId="{E9FF252F-10DC-6242-9782-51ADF0E1B651}">
      <dsp:nvSpPr>
        <dsp:cNvPr id="0" name=""/>
        <dsp:cNvSpPr/>
      </dsp:nvSpPr>
      <dsp:spPr>
        <a:xfrm rot="5400000">
          <a:off x="3919255" y="1693670"/>
          <a:ext cx="2250067" cy="3362859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b="1" kern="1200" dirty="0" smtClean="0">
              <a:solidFill>
                <a:srgbClr val="FFFF00"/>
              </a:solidFill>
            </a:rPr>
            <a:t>Aldosterone axis dysfunction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Adrenal </a:t>
          </a:r>
          <a:r>
            <a:rPr lang="en-US" sz="1800" kern="1200" dirty="0" err="1" smtClean="0">
              <a:solidFill>
                <a:srgbClr val="FFFF00"/>
              </a:solidFill>
            </a:rPr>
            <a:t>deffiency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-Aldosterone resistance</a:t>
          </a:r>
          <a:endParaRPr lang="en-US" sz="1800" kern="1200" dirty="0">
            <a:solidFill>
              <a:srgbClr val="FFFF00"/>
            </a:solidFill>
          </a:endParaRPr>
        </a:p>
      </dsp:txBody>
      <dsp:txXfrm rot="-5400000">
        <a:off x="3362860" y="2812583"/>
        <a:ext cx="3362859" cy="1687550"/>
      </dsp:txXfrm>
    </dsp:sp>
    <dsp:sp modelId="{4161BA7A-DC46-2C4C-B096-330A3742E88A}">
      <dsp:nvSpPr>
        <dsp:cNvPr id="0" name=""/>
        <dsp:cNvSpPr/>
      </dsp:nvSpPr>
      <dsp:spPr>
        <a:xfrm>
          <a:off x="2354001" y="1687550"/>
          <a:ext cx="2017715" cy="1125033"/>
        </a:xfrm>
        <a:prstGeom prst="roundRect">
          <a:avLst/>
        </a:prstGeom>
        <a:solidFill>
          <a:schemeClr val="tx2">
            <a:lumMod val="75000"/>
          </a:schemeClr>
        </a:solidFill>
        <a:ln w="9525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Hyperkalemia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>
              <a:solidFill>
                <a:srgbClr val="FFFF00"/>
              </a:solidFill>
            </a:rPr>
            <a:t>[K]&gt;5.5</a:t>
          </a:r>
          <a:endParaRPr lang="en-US" sz="2100" b="1" kern="1200" dirty="0">
            <a:solidFill>
              <a:srgbClr val="FFFF00"/>
            </a:solidFill>
          </a:endParaRPr>
        </a:p>
      </dsp:txBody>
      <dsp:txXfrm>
        <a:off x="2408921" y="1742470"/>
        <a:ext cx="1907875" cy="10151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2FCE1-C984-5445-8E21-CFE0B05DCDCB}">
      <dsp:nvSpPr>
        <dsp:cNvPr id="0" name=""/>
        <dsp:cNvSpPr/>
      </dsp:nvSpPr>
      <dsp:spPr>
        <a:xfrm rot="16200000">
          <a:off x="672874" y="-672874"/>
          <a:ext cx="2354182" cy="3699930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kern="1200" dirty="0" smtClean="0">
              <a:solidFill>
                <a:srgbClr val="FFFF00"/>
              </a:solidFill>
            </a:rPr>
            <a:t>Oral intake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Malnutrition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-eating disorders</a:t>
          </a:r>
          <a:endParaRPr lang="en-US" sz="1800" kern="1200" dirty="0">
            <a:solidFill>
              <a:srgbClr val="FFFF00"/>
            </a:solidFill>
          </a:endParaRPr>
        </a:p>
      </dsp:txBody>
      <dsp:txXfrm rot="5400000">
        <a:off x="-1" y="1"/>
        <a:ext cx="3699930" cy="1765636"/>
      </dsp:txXfrm>
    </dsp:sp>
    <dsp:sp modelId="{5C50CA64-40A0-2847-8ED4-ED0DFD0E5C28}">
      <dsp:nvSpPr>
        <dsp:cNvPr id="0" name=""/>
        <dsp:cNvSpPr/>
      </dsp:nvSpPr>
      <dsp:spPr>
        <a:xfrm>
          <a:off x="3699930" y="0"/>
          <a:ext cx="3699930" cy="2354182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Rapid </a:t>
          </a:r>
          <a:r>
            <a:rPr lang="en-US" sz="2000" b="1" kern="1200" dirty="0" err="1" smtClean="0">
              <a:solidFill>
                <a:srgbClr val="FFFF00"/>
              </a:solidFill>
            </a:rPr>
            <a:t>transcellular</a:t>
          </a:r>
          <a:r>
            <a:rPr lang="en-US" sz="2000" b="1" kern="1200" dirty="0" smtClean="0">
              <a:solidFill>
                <a:srgbClr val="FFFF00"/>
              </a:solidFill>
            </a:rPr>
            <a:t> shift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</a:rPr>
            <a:t>Insulin therapy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Periodic paralysis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699930" y="0"/>
        <a:ext cx="3699930" cy="1765636"/>
      </dsp:txXfrm>
    </dsp:sp>
    <dsp:sp modelId="{8CD48BD2-8802-3441-AB37-16AA7FDD8724}">
      <dsp:nvSpPr>
        <dsp:cNvPr id="0" name=""/>
        <dsp:cNvSpPr/>
      </dsp:nvSpPr>
      <dsp:spPr>
        <a:xfrm rot="10800000">
          <a:off x="0" y="2354182"/>
          <a:ext cx="3699930" cy="2354182"/>
        </a:xfrm>
        <a:prstGeom prst="round1Rect">
          <a:avLst/>
        </a:prstGeom>
        <a:solidFill>
          <a:srgbClr val="558E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Renal loss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</a:rPr>
            <a:t>Diuretics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-too much aldosterone</a:t>
          </a:r>
          <a:endParaRPr lang="en-US" sz="1800" kern="1200" dirty="0">
            <a:solidFill>
              <a:srgbClr val="FFFF00"/>
            </a:solidFill>
          </a:endParaRPr>
        </a:p>
      </dsp:txBody>
      <dsp:txXfrm rot="10800000">
        <a:off x="0" y="2942727"/>
        <a:ext cx="3699930" cy="1765636"/>
      </dsp:txXfrm>
    </dsp:sp>
    <dsp:sp modelId="{285B01C9-FA95-3A40-B74C-84345B6178AA}">
      <dsp:nvSpPr>
        <dsp:cNvPr id="0" name=""/>
        <dsp:cNvSpPr/>
      </dsp:nvSpPr>
      <dsp:spPr>
        <a:xfrm rot="5400000">
          <a:off x="4372804" y="1681308"/>
          <a:ext cx="2354182" cy="3699930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Intestinal loss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-Diarrhea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-Laxative abuse </a:t>
          </a:r>
          <a:endParaRPr lang="en-US" sz="1800" kern="1200" dirty="0">
            <a:solidFill>
              <a:srgbClr val="FFFF00"/>
            </a:solidFill>
          </a:endParaRPr>
        </a:p>
      </dsp:txBody>
      <dsp:txXfrm rot="-5400000">
        <a:off x="3699929" y="2942727"/>
        <a:ext cx="3699930" cy="1765636"/>
      </dsp:txXfrm>
    </dsp:sp>
    <dsp:sp modelId="{BD875987-29DB-9C4D-881D-C4E7573615D4}">
      <dsp:nvSpPr>
        <dsp:cNvPr id="0" name=""/>
        <dsp:cNvSpPr/>
      </dsp:nvSpPr>
      <dsp:spPr>
        <a:xfrm>
          <a:off x="2589951" y="1765636"/>
          <a:ext cx="2219958" cy="1177091"/>
        </a:xfrm>
        <a:prstGeom prst="roundRect">
          <a:avLst/>
        </a:prstGeom>
        <a:solidFill>
          <a:srgbClr val="17375E"/>
        </a:solidFill>
        <a:ln>
          <a:solidFill>
            <a:srgbClr val="FF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00"/>
              </a:solidFill>
            </a:rPr>
            <a:t>Hypokalemia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FFFF00"/>
              </a:solidFill>
            </a:rPr>
            <a:t>[K]&lt;3.4</a:t>
          </a:r>
          <a:endParaRPr lang="en-US" sz="2400" kern="1200" dirty="0">
            <a:solidFill>
              <a:srgbClr val="FFFF00"/>
            </a:solidFill>
          </a:endParaRPr>
        </a:p>
      </dsp:txBody>
      <dsp:txXfrm>
        <a:off x="2647412" y="1823097"/>
        <a:ext cx="2105036" cy="10621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C429B-0E80-EF4F-9E21-6E41AFF0BCBE}">
      <dsp:nvSpPr>
        <dsp:cNvPr id="0" name=""/>
        <dsp:cNvSpPr/>
      </dsp:nvSpPr>
      <dsp:spPr>
        <a:xfrm rot="16200000">
          <a:off x="602335" y="-602335"/>
          <a:ext cx="2197383" cy="3402053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Intestinal </a:t>
          </a:r>
          <a:r>
            <a:rPr lang="en-US" sz="2000" b="1" kern="1200" dirty="0" err="1" smtClean="0">
              <a:solidFill>
                <a:srgbClr val="FFFF00"/>
              </a:solidFill>
            </a:rPr>
            <a:t>absorprtion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Increased intake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Increased </a:t>
          </a:r>
          <a:r>
            <a:rPr lang="en-US" sz="1800" kern="1200" dirty="0" err="1" smtClean="0">
              <a:solidFill>
                <a:srgbClr val="FFFF00"/>
              </a:solidFill>
            </a:rPr>
            <a:t>Vit</a:t>
          </a:r>
          <a:r>
            <a:rPr lang="en-US" sz="1800" kern="1200" dirty="0" smtClean="0">
              <a:solidFill>
                <a:srgbClr val="FFFF00"/>
              </a:solidFill>
            </a:rPr>
            <a:t> D</a:t>
          </a:r>
          <a:endParaRPr lang="en-US" sz="1800" kern="1200" dirty="0">
            <a:solidFill>
              <a:srgbClr val="FFFF00"/>
            </a:solidFill>
          </a:endParaRPr>
        </a:p>
      </dsp:txBody>
      <dsp:txXfrm rot="5400000">
        <a:off x="0" y="0"/>
        <a:ext cx="3402053" cy="1648037"/>
      </dsp:txXfrm>
    </dsp:sp>
    <dsp:sp modelId="{41EB7AD3-353A-3147-9C04-DD8594CC3883}">
      <dsp:nvSpPr>
        <dsp:cNvPr id="0" name=""/>
        <dsp:cNvSpPr/>
      </dsp:nvSpPr>
      <dsp:spPr>
        <a:xfrm>
          <a:off x="3402053" y="0"/>
          <a:ext cx="3402053" cy="2197383"/>
        </a:xfrm>
        <a:prstGeom prst="round1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Renal </a:t>
          </a:r>
          <a:r>
            <a:rPr lang="en-US" sz="2000" b="1" kern="1200" dirty="0" err="1" smtClean="0">
              <a:solidFill>
                <a:srgbClr val="FFFF00"/>
              </a:solidFill>
            </a:rPr>
            <a:t>reabsorprtion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Hyperparathyroidism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-Thiazide diuretics 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402053" y="0"/>
        <a:ext cx="3402053" cy="1648037"/>
      </dsp:txXfrm>
    </dsp:sp>
    <dsp:sp modelId="{869A6F86-C993-7B44-B9D7-F07B6D2B4F8F}">
      <dsp:nvSpPr>
        <dsp:cNvPr id="0" name=""/>
        <dsp:cNvSpPr/>
      </dsp:nvSpPr>
      <dsp:spPr>
        <a:xfrm rot="10800000">
          <a:off x="0" y="2197383"/>
          <a:ext cx="3402053" cy="2197383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Bone </a:t>
          </a:r>
          <a:r>
            <a:rPr lang="en-US" sz="2000" b="1" kern="1200" dirty="0" err="1" smtClean="0">
              <a:solidFill>
                <a:srgbClr val="FFFF00"/>
              </a:solidFill>
            </a:rPr>
            <a:t>resorption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err="1" smtClean="0">
              <a:solidFill>
                <a:srgbClr val="FFFF00"/>
              </a:solidFill>
            </a:rPr>
            <a:t>Osteoclastic</a:t>
          </a:r>
          <a:r>
            <a:rPr lang="en-US" sz="1800" kern="1200" dirty="0" smtClean="0">
              <a:solidFill>
                <a:srgbClr val="FFFF00"/>
              </a:solidFill>
            </a:rPr>
            <a:t> bone metastasis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-Immobilization </a:t>
          </a:r>
          <a:endParaRPr lang="en-US" sz="1800" kern="1200" dirty="0">
            <a:solidFill>
              <a:srgbClr val="FFFF00"/>
            </a:solidFill>
          </a:endParaRPr>
        </a:p>
      </dsp:txBody>
      <dsp:txXfrm rot="10800000">
        <a:off x="0" y="2746728"/>
        <a:ext cx="3402053" cy="1648037"/>
      </dsp:txXfrm>
    </dsp:sp>
    <dsp:sp modelId="{4C5F8DD3-DBF0-8940-BCAB-93BBEB28B5D0}">
      <dsp:nvSpPr>
        <dsp:cNvPr id="0" name=""/>
        <dsp:cNvSpPr/>
      </dsp:nvSpPr>
      <dsp:spPr>
        <a:xfrm rot="5400000">
          <a:off x="4004388" y="1595047"/>
          <a:ext cx="2197383" cy="3402053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smtClean="0">
              <a:solidFill>
                <a:srgbClr val="FFFF00"/>
              </a:solidFill>
            </a:rPr>
            <a:t>PTH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smtClean="0">
              <a:solidFill>
                <a:srgbClr val="FFFF00"/>
              </a:solidFill>
            </a:rPr>
            <a:t>Primary </a:t>
          </a:r>
          <a:r>
            <a:rPr lang="en-US" sz="1800" kern="1200" dirty="0" smtClean="0">
              <a:solidFill>
                <a:srgbClr val="FFFF00"/>
              </a:solidFill>
            </a:rPr>
            <a:t>hyperparathyroidism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-Multiple Endocrine </a:t>
          </a:r>
          <a:r>
            <a:rPr lang="en-US" sz="1800" kern="1200" dirty="0" err="1" smtClean="0">
              <a:solidFill>
                <a:srgbClr val="FFFF00"/>
              </a:solidFill>
            </a:rPr>
            <a:t>Neoplasia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</a:t>
          </a:r>
          <a:r>
            <a:rPr lang="en-US" sz="2000" b="1" kern="1200" dirty="0" err="1" smtClean="0">
              <a:solidFill>
                <a:srgbClr val="FFFF00"/>
              </a:solidFill>
            </a:rPr>
            <a:t>Vit</a:t>
          </a:r>
          <a:r>
            <a:rPr lang="en-US" sz="2000" b="1" kern="1200" dirty="0" smtClean="0">
              <a:solidFill>
                <a:srgbClr val="FFFF00"/>
              </a:solidFill>
            </a:rPr>
            <a:t> 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-Intoxication </a:t>
          </a:r>
          <a:endParaRPr lang="en-US" sz="1800" kern="1200" dirty="0">
            <a:solidFill>
              <a:srgbClr val="FFFF00"/>
            </a:solidFill>
          </a:endParaRPr>
        </a:p>
      </dsp:txBody>
      <dsp:txXfrm rot="-5400000">
        <a:off x="3402053" y="2746728"/>
        <a:ext cx="3402053" cy="1648037"/>
      </dsp:txXfrm>
    </dsp:sp>
    <dsp:sp modelId="{DEA2F721-EC3D-5440-9A01-2F62718F337A}">
      <dsp:nvSpPr>
        <dsp:cNvPr id="0" name=""/>
        <dsp:cNvSpPr/>
      </dsp:nvSpPr>
      <dsp:spPr>
        <a:xfrm>
          <a:off x="2381437" y="1648037"/>
          <a:ext cx="2041232" cy="1098691"/>
        </a:xfrm>
        <a:prstGeom prst="roundRect">
          <a:avLst/>
        </a:prstGeom>
        <a:solidFill>
          <a:schemeClr val="tx2">
            <a:lumMod val="75000"/>
          </a:schemeClr>
        </a:solidFill>
        <a:ln w="9525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FF00"/>
              </a:solidFill>
            </a:rPr>
            <a:t>Hypercalcemia</a:t>
          </a:r>
          <a:endParaRPr lang="en-US" sz="2000" b="1" kern="1200" dirty="0">
            <a:solidFill>
              <a:srgbClr val="FFFF00"/>
            </a:solidFill>
          </a:endParaRPr>
        </a:p>
      </dsp:txBody>
      <dsp:txXfrm>
        <a:off x="2435071" y="1701671"/>
        <a:ext cx="1933964" cy="9914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C429B-0E80-EF4F-9E21-6E41AFF0BCBE}">
      <dsp:nvSpPr>
        <dsp:cNvPr id="0" name=""/>
        <dsp:cNvSpPr/>
      </dsp:nvSpPr>
      <dsp:spPr>
        <a:xfrm rot="16200000">
          <a:off x="528951" y="-528951"/>
          <a:ext cx="2375505" cy="3433409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b="1" kern="1200" dirty="0" smtClean="0">
            <a:solidFill>
              <a:srgbClr val="FFFF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kern="1200" dirty="0" smtClean="0">
              <a:solidFill>
                <a:srgbClr val="FFFF00"/>
              </a:solidFill>
            </a:rPr>
            <a:t>Intestinal </a:t>
          </a:r>
          <a:r>
            <a:rPr lang="en-US" sz="2000" b="1" kern="1200" dirty="0" err="1" smtClean="0">
              <a:solidFill>
                <a:srgbClr val="FFFF00"/>
              </a:solidFill>
            </a:rPr>
            <a:t>absorprtion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>
              <a:solidFill>
                <a:srgbClr val="FFFF00"/>
              </a:solidFill>
            </a:rPr>
            <a:t>- </a:t>
          </a:r>
          <a:r>
            <a:rPr lang="en-US" sz="1800" kern="1200" dirty="0" smtClean="0">
              <a:solidFill>
                <a:srgbClr val="FFFF00"/>
              </a:solidFill>
            </a:rPr>
            <a:t>Decreased intake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err="1" smtClean="0">
              <a:solidFill>
                <a:srgbClr val="FFFF00"/>
              </a:solidFill>
            </a:rPr>
            <a:t>malabsorption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-Small bowel </a:t>
          </a:r>
          <a:r>
            <a:rPr lang="en-US" sz="1800" kern="1200" dirty="0" err="1" smtClean="0">
              <a:solidFill>
                <a:srgbClr val="FFFF00"/>
              </a:solidFill>
            </a:rPr>
            <a:t>reseciton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 </a:t>
          </a:r>
          <a:r>
            <a:rPr lang="en-US" sz="1800" kern="1200" dirty="0" err="1" smtClean="0">
              <a:solidFill>
                <a:srgbClr val="FFFF00"/>
              </a:solidFill>
            </a:rPr>
            <a:t>Vit</a:t>
          </a:r>
          <a:r>
            <a:rPr lang="en-US" sz="1800" kern="1200" dirty="0" smtClean="0">
              <a:solidFill>
                <a:srgbClr val="FFFF00"/>
              </a:solidFill>
            </a:rPr>
            <a:t> D </a:t>
          </a:r>
          <a:r>
            <a:rPr lang="en-US" sz="1800" kern="1200" dirty="0" err="1" smtClean="0">
              <a:solidFill>
                <a:srgbClr val="FFFF00"/>
              </a:solidFill>
            </a:rPr>
            <a:t>defficiency</a:t>
          </a:r>
          <a:endParaRPr lang="en-US" sz="1800" kern="1200" dirty="0">
            <a:solidFill>
              <a:srgbClr val="FFFF00"/>
            </a:solidFill>
          </a:endParaRPr>
        </a:p>
      </dsp:txBody>
      <dsp:txXfrm rot="5400000">
        <a:off x="0" y="0"/>
        <a:ext cx="3433409" cy="1781629"/>
      </dsp:txXfrm>
    </dsp:sp>
    <dsp:sp modelId="{41EB7AD3-353A-3147-9C04-DD8594CC3883}">
      <dsp:nvSpPr>
        <dsp:cNvPr id="0" name=""/>
        <dsp:cNvSpPr/>
      </dsp:nvSpPr>
      <dsp:spPr>
        <a:xfrm>
          <a:off x="3433409" y="0"/>
          <a:ext cx="3433409" cy="2375505"/>
        </a:xfrm>
        <a:prstGeom prst="round1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kern="1200" dirty="0" smtClean="0">
              <a:solidFill>
                <a:srgbClr val="FFFF00"/>
              </a:solidFill>
            </a:rPr>
            <a:t>Renal </a:t>
          </a:r>
          <a:r>
            <a:rPr lang="en-US" sz="2000" b="1" kern="1200" dirty="0" err="1" smtClean="0">
              <a:solidFill>
                <a:srgbClr val="FFFF00"/>
              </a:solidFill>
            </a:rPr>
            <a:t>reabsorprtion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00"/>
              </a:solidFill>
            </a:rPr>
            <a:t>- </a:t>
          </a:r>
          <a:r>
            <a:rPr lang="en-US" sz="2200" kern="1200" dirty="0" err="1" smtClean="0">
              <a:solidFill>
                <a:srgbClr val="FFFF00"/>
              </a:solidFill>
            </a:rPr>
            <a:t>h</a:t>
          </a:r>
          <a:r>
            <a:rPr lang="en-US" sz="1800" kern="1200" dirty="0" err="1" smtClean="0">
              <a:solidFill>
                <a:srgbClr val="FFFF00"/>
              </a:solidFill>
            </a:rPr>
            <a:t>ypoparathyroidism</a:t>
          </a:r>
          <a:endParaRPr lang="en-US" sz="1800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-Loop diuretics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-Tubular defects  </a:t>
          </a:r>
          <a:endParaRPr lang="en-US" sz="1800" kern="1200" dirty="0">
            <a:solidFill>
              <a:srgbClr val="FFFF00"/>
            </a:solidFill>
          </a:endParaRPr>
        </a:p>
      </dsp:txBody>
      <dsp:txXfrm>
        <a:off x="3433409" y="0"/>
        <a:ext cx="3433409" cy="1781629"/>
      </dsp:txXfrm>
    </dsp:sp>
    <dsp:sp modelId="{869A6F86-C993-7B44-B9D7-F07B6D2B4F8F}">
      <dsp:nvSpPr>
        <dsp:cNvPr id="0" name=""/>
        <dsp:cNvSpPr/>
      </dsp:nvSpPr>
      <dsp:spPr>
        <a:xfrm rot="10800000">
          <a:off x="0" y="2375505"/>
          <a:ext cx="3433409" cy="2375505"/>
        </a:xfrm>
        <a:prstGeom prst="round1Rect">
          <a:avLst/>
        </a:prstGeom>
        <a:solidFill>
          <a:srgbClr val="17375E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</a:rPr>
            <a:t>Bone </a:t>
          </a:r>
          <a:r>
            <a:rPr lang="en-US" sz="2000" b="1" kern="1200" dirty="0" err="1" smtClean="0">
              <a:solidFill>
                <a:srgbClr val="FFFF00"/>
              </a:solidFill>
            </a:rPr>
            <a:t>remodling</a:t>
          </a:r>
          <a:endParaRPr lang="en-US" sz="2000" b="1" kern="1200" dirty="0" smtClean="0">
            <a:solidFill>
              <a:srgbClr val="FFFF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00"/>
              </a:solidFill>
            </a:rPr>
            <a:t>-</a:t>
          </a:r>
          <a:r>
            <a:rPr lang="en-US" sz="1800" kern="1200" dirty="0" err="1" smtClean="0">
              <a:solidFill>
                <a:srgbClr val="FFFF00"/>
              </a:solidFill>
            </a:rPr>
            <a:t>Osteoblastic</a:t>
          </a:r>
          <a:r>
            <a:rPr lang="en-US" sz="1800" kern="1200" dirty="0" smtClean="0">
              <a:solidFill>
                <a:srgbClr val="FFFF00"/>
              </a:solidFill>
            </a:rPr>
            <a:t> bone metastasis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FFFF00"/>
              </a:solidFill>
            </a:rPr>
            <a:t>-Hungry bone syndrome </a:t>
          </a:r>
          <a:endParaRPr lang="en-US" sz="1800" kern="1200" dirty="0">
            <a:solidFill>
              <a:srgbClr val="FFFF00"/>
            </a:solidFill>
          </a:endParaRPr>
        </a:p>
      </dsp:txBody>
      <dsp:txXfrm rot="10800000">
        <a:off x="0" y="2969382"/>
        <a:ext cx="3433409" cy="1781629"/>
      </dsp:txXfrm>
    </dsp:sp>
    <dsp:sp modelId="{4C5F8DD3-DBF0-8940-BCAB-93BBEB28B5D0}">
      <dsp:nvSpPr>
        <dsp:cNvPr id="0" name=""/>
        <dsp:cNvSpPr/>
      </dsp:nvSpPr>
      <dsp:spPr>
        <a:xfrm rot="5400000">
          <a:off x="3962361" y="1846554"/>
          <a:ext cx="2375505" cy="3433409"/>
        </a:xfrm>
        <a:prstGeom prst="round1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kern="1200" dirty="0" smtClean="0">
              <a:solidFill>
                <a:srgbClr val="FFFF00"/>
              </a:solidFill>
            </a:rPr>
            <a:t>PTH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00"/>
              </a:solidFill>
            </a:rPr>
            <a:t>- </a:t>
          </a:r>
          <a:r>
            <a:rPr lang="en-US" sz="1800" kern="1200" dirty="0" err="1" smtClean="0">
              <a:solidFill>
                <a:srgbClr val="FFFF00"/>
              </a:solidFill>
            </a:rPr>
            <a:t>hypoparathyroidism</a:t>
          </a:r>
          <a:r>
            <a:rPr lang="en-US" sz="1800" kern="1200" dirty="0" smtClean="0">
              <a:solidFill>
                <a:srgbClr val="FFFF00"/>
              </a:solidFill>
            </a:rPr>
            <a:t>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FF00"/>
              </a:solidFill>
              <a:latin typeface="Wingdings"/>
              <a:ea typeface="Wingdings"/>
              <a:cs typeface="Wingdings"/>
              <a:sym typeface="Wingdings"/>
            </a:rPr>
            <a:t></a:t>
          </a:r>
          <a:r>
            <a:rPr lang="en-US" sz="2000" b="1" kern="1200" dirty="0" err="1" smtClean="0">
              <a:solidFill>
                <a:srgbClr val="FFFF00"/>
              </a:solidFill>
            </a:rPr>
            <a:t>Vit</a:t>
          </a:r>
          <a:r>
            <a:rPr lang="en-US" sz="2000" b="1" kern="1200" dirty="0" smtClean="0">
              <a:solidFill>
                <a:srgbClr val="FFFF00"/>
              </a:solidFill>
            </a:rPr>
            <a:t> D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>
              <a:solidFill>
                <a:srgbClr val="FFFF00"/>
              </a:solidFill>
            </a:rPr>
            <a:t>- </a:t>
          </a:r>
          <a:r>
            <a:rPr lang="en-US" sz="1800" b="0" kern="1200" dirty="0" smtClean="0">
              <a:solidFill>
                <a:srgbClr val="FFFF00"/>
              </a:solidFill>
            </a:rPr>
            <a:t>Renal failure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rgbClr val="FFFF00"/>
              </a:solidFill>
            </a:rPr>
            <a:t>- </a:t>
          </a:r>
          <a:endParaRPr lang="en-US" sz="2200" kern="1200" dirty="0">
            <a:solidFill>
              <a:srgbClr val="FFFF00"/>
            </a:solidFill>
          </a:endParaRPr>
        </a:p>
      </dsp:txBody>
      <dsp:txXfrm rot="-5400000">
        <a:off x="3433409" y="2969382"/>
        <a:ext cx="3433409" cy="1781629"/>
      </dsp:txXfrm>
    </dsp:sp>
    <dsp:sp modelId="{DEA2F721-EC3D-5440-9A01-2F62718F337A}">
      <dsp:nvSpPr>
        <dsp:cNvPr id="0" name=""/>
        <dsp:cNvSpPr/>
      </dsp:nvSpPr>
      <dsp:spPr>
        <a:xfrm>
          <a:off x="2403386" y="1781629"/>
          <a:ext cx="2060045" cy="1187752"/>
        </a:xfrm>
        <a:prstGeom prst="roundRect">
          <a:avLst/>
        </a:prstGeom>
        <a:solidFill>
          <a:schemeClr val="tx2">
            <a:lumMod val="75000"/>
          </a:schemeClr>
        </a:solidFill>
        <a:ln w="9525" cap="flat" cmpd="sng" algn="ctr">
          <a:solidFill>
            <a:srgbClr val="FF000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>
              <a:solidFill>
                <a:srgbClr val="FFFF00"/>
              </a:solidFill>
            </a:rPr>
            <a:t>Hypocalcemia</a:t>
          </a:r>
          <a:endParaRPr lang="en-US" sz="2200" b="1" kern="1200" dirty="0">
            <a:solidFill>
              <a:srgbClr val="FFFF00"/>
            </a:solidFill>
          </a:endParaRPr>
        </a:p>
      </dsp:txBody>
      <dsp:txXfrm>
        <a:off x="2461367" y="1839610"/>
        <a:ext cx="1944083" cy="10717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1F3B8-C9AB-D74B-9736-7986902CD5B0}">
      <dsp:nvSpPr>
        <dsp:cNvPr id="0" name=""/>
        <dsp:cNvSpPr/>
      </dsp:nvSpPr>
      <dsp:spPr>
        <a:xfrm>
          <a:off x="4513316" y="3203771"/>
          <a:ext cx="2331461" cy="1510258"/>
        </a:xfrm>
        <a:prstGeom prst="roundRect">
          <a:avLst>
            <a:gd name="adj" fmla="val 10000"/>
          </a:avLst>
        </a:prstGeom>
        <a:solidFill>
          <a:srgbClr val="C6D9F1">
            <a:alpha val="90000"/>
          </a:srgb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Biliary colic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Bronchospasm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Diaphoresis</a:t>
          </a:r>
          <a:endParaRPr lang="en-US" sz="1500" b="1" kern="1200" dirty="0"/>
        </a:p>
      </dsp:txBody>
      <dsp:txXfrm>
        <a:off x="5245930" y="3614511"/>
        <a:ext cx="1565672" cy="1066343"/>
      </dsp:txXfrm>
    </dsp:sp>
    <dsp:sp modelId="{7A5BDCC8-2072-BA48-A937-B862FD3F6ECB}">
      <dsp:nvSpPr>
        <dsp:cNvPr id="0" name=""/>
        <dsp:cNvSpPr/>
      </dsp:nvSpPr>
      <dsp:spPr>
        <a:xfrm>
          <a:off x="163138" y="3152520"/>
          <a:ext cx="2331461" cy="1563917"/>
        </a:xfrm>
        <a:prstGeom prst="roundRect">
          <a:avLst>
            <a:gd name="adj" fmla="val 10000"/>
          </a:avLst>
        </a:prstGeom>
        <a:solidFill>
          <a:srgbClr val="C6D9F1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Prolonged QT interval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Heart failure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Hypotension</a:t>
          </a:r>
          <a:endParaRPr lang="en-US" sz="1500" b="1" kern="1200" dirty="0"/>
        </a:p>
      </dsp:txBody>
      <dsp:txXfrm>
        <a:off x="197492" y="3577854"/>
        <a:ext cx="1563314" cy="1104230"/>
      </dsp:txXfrm>
    </dsp:sp>
    <dsp:sp modelId="{0003B376-0529-1245-88E4-B55650551E3E}">
      <dsp:nvSpPr>
        <dsp:cNvPr id="0" name=""/>
        <dsp:cNvSpPr/>
      </dsp:nvSpPr>
      <dsp:spPr>
        <a:xfrm>
          <a:off x="4511894" y="-3805"/>
          <a:ext cx="2331461" cy="1510258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err="1" smtClean="0"/>
            <a:t>Parasthesia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Spasm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err="1" smtClean="0"/>
            <a:t>Chvostek’s</a:t>
          </a:r>
          <a:r>
            <a:rPr lang="en-US" sz="1500" b="1" kern="1200" dirty="0" smtClean="0"/>
            <a:t> sign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Trousseau’s sign </a:t>
          </a:r>
          <a:endParaRPr lang="en-US" sz="1500" b="1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000" kern="1200" dirty="0"/>
        </a:p>
      </dsp:txBody>
      <dsp:txXfrm>
        <a:off x="5244508" y="29370"/>
        <a:ext cx="1565672" cy="1066343"/>
      </dsp:txXfrm>
    </dsp:sp>
    <dsp:sp modelId="{3C46DD49-388F-7C4A-81A3-D7860F1A5688}">
      <dsp:nvSpPr>
        <dsp:cNvPr id="0" name=""/>
        <dsp:cNvSpPr/>
      </dsp:nvSpPr>
      <dsp:spPr>
        <a:xfrm>
          <a:off x="216762" y="0"/>
          <a:ext cx="2331461" cy="1510258"/>
        </a:xfrm>
        <a:prstGeom prst="roundRect">
          <a:avLst>
            <a:gd name="adj" fmla="val 10000"/>
          </a:avLst>
        </a:prstGeom>
        <a:solidFill>
          <a:srgbClr val="C6D9F1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Seizure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Dementia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Extrapyramidal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err="1" smtClean="0"/>
            <a:t>Papillidema</a:t>
          </a:r>
          <a:endParaRPr lang="en-US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1" kern="1200" dirty="0" smtClean="0"/>
            <a:t>Cataract </a:t>
          </a:r>
          <a:endParaRPr lang="en-US" sz="1500" b="1" kern="1200" dirty="0"/>
        </a:p>
      </dsp:txBody>
      <dsp:txXfrm>
        <a:off x="249937" y="33175"/>
        <a:ext cx="1565672" cy="1066343"/>
      </dsp:txXfrm>
    </dsp:sp>
    <dsp:sp modelId="{A5F1CFA7-4D88-CA4F-8F86-668F56F6C5AC}">
      <dsp:nvSpPr>
        <dsp:cNvPr id="0" name=""/>
        <dsp:cNvSpPr/>
      </dsp:nvSpPr>
      <dsp:spPr>
        <a:xfrm>
          <a:off x="1413194" y="276902"/>
          <a:ext cx="2043568" cy="2043568"/>
        </a:xfrm>
        <a:prstGeom prst="pieWedge">
          <a:avLst/>
        </a:prstGeom>
        <a:solidFill>
          <a:srgbClr val="558E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 smtClean="0"/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FF00"/>
              </a:solidFill>
            </a:rPr>
            <a:t>Neuropsychiatric</a:t>
          </a:r>
          <a:endParaRPr lang="en-US" sz="1300" b="1" kern="1200" dirty="0">
            <a:solidFill>
              <a:srgbClr val="FFFF00"/>
            </a:solidFill>
          </a:endParaRPr>
        </a:p>
      </dsp:txBody>
      <dsp:txXfrm>
        <a:off x="2011741" y="875449"/>
        <a:ext cx="1445021" cy="1445021"/>
      </dsp:txXfrm>
    </dsp:sp>
    <dsp:sp modelId="{4F03B9CE-CFB2-7748-A9A9-0508C6C3613D}">
      <dsp:nvSpPr>
        <dsp:cNvPr id="0" name=""/>
        <dsp:cNvSpPr/>
      </dsp:nvSpPr>
      <dsp:spPr>
        <a:xfrm rot="5400000">
          <a:off x="3551154" y="276902"/>
          <a:ext cx="2043568" cy="2043568"/>
        </a:xfrm>
        <a:prstGeom prst="pieWedge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b="1" kern="1200" dirty="0" smtClean="0"/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err="1" smtClean="0">
              <a:solidFill>
                <a:srgbClr val="FFFF00"/>
              </a:solidFill>
            </a:rPr>
            <a:t>Neuromascular</a:t>
          </a:r>
          <a:r>
            <a:rPr lang="en-US" sz="1300" b="1" kern="1200" dirty="0" smtClean="0"/>
            <a:t> </a:t>
          </a:r>
          <a:endParaRPr lang="en-US" sz="1300" b="1" kern="1200" dirty="0"/>
        </a:p>
      </dsp:txBody>
      <dsp:txXfrm rot="-5400000">
        <a:off x="3551154" y="875449"/>
        <a:ext cx="1445021" cy="1445021"/>
      </dsp:txXfrm>
    </dsp:sp>
    <dsp:sp modelId="{C10F3109-86E2-3746-8B2D-0DD7AE3FBAE2}">
      <dsp:nvSpPr>
        <dsp:cNvPr id="0" name=""/>
        <dsp:cNvSpPr/>
      </dsp:nvSpPr>
      <dsp:spPr>
        <a:xfrm rot="10800000">
          <a:off x="3551154" y="2414861"/>
          <a:ext cx="2043568" cy="2043568"/>
        </a:xfrm>
        <a:prstGeom prst="pieWedg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FF00"/>
              </a:solidFill>
            </a:rPr>
            <a:t>Autonomic</a:t>
          </a:r>
          <a:endParaRPr lang="en-US" sz="1300" b="1" kern="1200" dirty="0">
            <a:solidFill>
              <a:srgbClr val="FFFF00"/>
            </a:solidFill>
          </a:endParaRPr>
        </a:p>
      </dsp:txBody>
      <dsp:txXfrm rot="10800000">
        <a:off x="3551154" y="2414861"/>
        <a:ext cx="1445021" cy="1445021"/>
      </dsp:txXfrm>
    </dsp:sp>
    <dsp:sp modelId="{A4506DAF-0DBC-584F-B4BA-E3F390B7D7B2}">
      <dsp:nvSpPr>
        <dsp:cNvPr id="0" name=""/>
        <dsp:cNvSpPr/>
      </dsp:nvSpPr>
      <dsp:spPr>
        <a:xfrm rot="16200000">
          <a:off x="1413194" y="2414861"/>
          <a:ext cx="2043568" cy="2043568"/>
        </a:xfrm>
        <a:prstGeom prst="pieWedge">
          <a:avLst/>
        </a:prstGeom>
        <a:solidFill>
          <a:srgbClr val="17375E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FFFF00"/>
              </a:solidFill>
            </a:rPr>
            <a:t>Cardiovascular</a:t>
          </a:r>
          <a:r>
            <a:rPr lang="en-US" sz="1200" kern="1200" dirty="0" smtClean="0"/>
            <a:t> </a:t>
          </a:r>
          <a:endParaRPr lang="en-US" sz="1200" kern="1200" dirty="0"/>
        </a:p>
      </dsp:txBody>
      <dsp:txXfrm rot="5400000">
        <a:off x="2011741" y="2414861"/>
        <a:ext cx="1445021" cy="1445021"/>
      </dsp:txXfrm>
    </dsp:sp>
    <dsp:sp modelId="{7373A78C-9826-074A-A469-A1E6FD891E3E}">
      <dsp:nvSpPr>
        <dsp:cNvPr id="0" name=""/>
        <dsp:cNvSpPr/>
      </dsp:nvSpPr>
      <dsp:spPr>
        <a:xfrm>
          <a:off x="3151171" y="1942905"/>
          <a:ext cx="705573" cy="61354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AC00039E-3BED-3C4D-8540-C5460B947DBD}">
      <dsp:nvSpPr>
        <dsp:cNvPr id="0" name=""/>
        <dsp:cNvSpPr/>
      </dsp:nvSpPr>
      <dsp:spPr>
        <a:xfrm rot="10800000">
          <a:off x="3151171" y="2178883"/>
          <a:ext cx="705573" cy="613542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CAEC9-7883-4F46-87A0-4198D0A2D654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15200-92BD-B04D-BD71-492007C81E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89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34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16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8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0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82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5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9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54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0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6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DE1FB-8A3C-EA4B-8625-3EE94818871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78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DE1FB-8A3C-EA4B-8625-3EE948188715}" type="datetimeFigureOut">
              <a:rPr lang="en-US" smtClean="0"/>
              <a:t>11/18/14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DE7F3-01F9-B545-84D7-90EDAB03C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26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Book Antiqua"/>
                <a:cs typeface="Book Antiqua"/>
              </a:rPr>
              <a:t>Body </a:t>
            </a:r>
            <a:r>
              <a:rPr lang="en-US" b="1" dirty="0" err="1" smtClean="0">
                <a:solidFill>
                  <a:srgbClr val="FFFF00"/>
                </a:solidFill>
                <a:latin typeface="Book Antiqua"/>
                <a:cs typeface="Book Antiqua"/>
              </a:rPr>
              <a:t>Cations</a:t>
            </a:r>
            <a:r>
              <a:rPr lang="en-US" b="1" dirty="0" smtClean="0">
                <a:solidFill>
                  <a:srgbClr val="FFFF00"/>
                </a:solidFill>
                <a:latin typeface="Book Antiqua"/>
                <a:cs typeface="Book Antiqua"/>
              </a:rPr>
              <a:t>: K and </a:t>
            </a:r>
            <a:r>
              <a:rPr lang="en-US" b="1" dirty="0" err="1" smtClean="0">
                <a:solidFill>
                  <a:srgbClr val="FFFF00"/>
                </a:solidFill>
                <a:latin typeface="Book Antiqua"/>
                <a:cs typeface="Book Antiqua"/>
              </a:rPr>
              <a:t>Ca</a:t>
            </a:r>
            <a:endParaRPr lang="en-US" b="1" dirty="0">
              <a:solidFill>
                <a:srgbClr val="FFFF00"/>
              </a:solidFill>
              <a:latin typeface="Book Antiqua"/>
              <a:cs typeface="Book Antiqu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4080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Dr. Riyadh Al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Sehli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, MBBS, FRCPC 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Transplant Nephrologist 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Medicine 341</a:t>
            </a:r>
          </a:p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November 17, 2014</a:t>
            </a:r>
          </a:p>
        </p:txBody>
      </p:sp>
    </p:spTree>
    <p:extLst>
      <p:ext uri="{BB962C8B-B14F-4D97-AF65-F5344CB8AC3E}">
        <p14:creationId xmlns:p14="http://schemas.microsoft.com/office/powerpoint/2010/main" val="32125980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when we eat K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Oral </a:t>
            </a:r>
            <a:r>
              <a:rPr lang="en-US" b="1" dirty="0" smtClean="0"/>
              <a:t>K</a:t>
            </a:r>
            <a:r>
              <a:rPr lang="en-US" dirty="0" smtClean="0"/>
              <a:t> </a:t>
            </a:r>
            <a:r>
              <a:rPr lang="en-US" dirty="0"/>
              <a:t>intake is initially absorbed in the intestine and enters portal circulation </a:t>
            </a:r>
            <a:endParaRPr lang="en-US" dirty="0" smtClean="0"/>
          </a:p>
          <a:p>
            <a:r>
              <a:rPr lang="en-US" dirty="0"/>
              <a:t>increased ECF </a:t>
            </a:r>
            <a:r>
              <a:rPr lang="en-US" b="1" dirty="0" smtClean="0"/>
              <a:t>K</a:t>
            </a:r>
            <a:r>
              <a:rPr lang="en-US" dirty="0" smtClean="0"/>
              <a:t> stimulates </a:t>
            </a:r>
            <a:r>
              <a:rPr lang="en-US" dirty="0"/>
              <a:t>insulin release </a:t>
            </a:r>
          </a:p>
          <a:p>
            <a:r>
              <a:rPr lang="en-US" dirty="0"/>
              <a:t>insulin </a:t>
            </a:r>
            <a:r>
              <a:rPr lang="en-US" dirty="0" smtClean="0"/>
              <a:t>facilitates</a:t>
            </a:r>
            <a:r>
              <a:rPr lang="en-US" b="1" dirty="0" smtClean="0"/>
              <a:t> K </a:t>
            </a:r>
            <a:r>
              <a:rPr lang="en-US" dirty="0" smtClean="0"/>
              <a:t>entry </a:t>
            </a:r>
            <a:r>
              <a:rPr lang="en-US" dirty="0"/>
              <a:t>into intracellular compartment by </a:t>
            </a:r>
            <a:r>
              <a:rPr lang="en-US" dirty="0" smtClean="0"/>
              <a:t>stimulating </a:t>
            </a:r>
            <a:r>
              <a:rPr lang="en-US" dirty="0"/>
              <a:t>cell </a:t>
            </a:r>
            <a:r>
              <a:rPr lang="en-US" dirty="0" smtClean="0"/>
              <a:t>membrane Na</a:t>
            </a:r>
            <a:r>
              <a:rPr lang="en-US" dirty="0"/>
              <a:t>/</a:t>
            </a:r>
            <a:r>
              <a:rPr lang="en-US" dirty="0" smtClean="0"/>
              <a:t>K ATPase pump</a:t>
            </a:r>
          </a:p>
          <a:p>
            <a:r>
              <a:rPr lang="en-US" dirty="0" smtClean="0"/>
              <a:t>The transient rise in serum K stimulates renal and intestinal clearance of extra K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53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order to Keep serum K in normal range, we need: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Normally functioning Na/K</a:t>
            </a:r>
            <a:r>
              <a:rPr lang="en-US" dirty="0"/>
              <a:t> </a:t>
            </a:r>
            <a:r>
              <a:rPr lang="en-US" dirty="0" smtClean="0"/>
              <a:t>ATPase pump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intact renal response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376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Renal K transp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26" y="0"/>
            <a:ext cx="6789874" cy="671100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5539528" y="6572501"/>
            <a:ext cx="3716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baseline="30000" dirty="0"/>
              <a:t>The Renal System at a Glance, 3e. By Chris O’Callaghan</a:t>
            </a:r>
            <a:endParaRPr lang="en-US" b="1" i="1" baseline="30000" dirty="0"/>
          </a:p>
        </p:txBody>
      </p:sp>
    </p:spTree>
    <p:extLst>
      <p:ext uri="{BB962C8B-B14F-4D97-AF65-F5344CB8AC3E}">
        <p14:creationId xmlns:p14="http://schemas.microsoft.com/office/powerpoint/2010/main" val="904581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K important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electrical gradient across cell membranes i.e. </a:t>
            </a:r>
          </a:p>
          <a:p>
            <a:pPr>
              <a:buFont typeface="Wingdings" charset="2"/>
              <a:buChar char="Ø"/>
            </a:pPr>
            <a:r>
              <a:rPr lang="en-US" i="1" dirty="0" smtClean="0"/>
              <a:t>resting membrane potential essential for generation of action potential </a:t>
            </a:r>
          </a:p>
          <a:p>
            <a:r>
              <a:rPr lang="en-US" dirty="0" smtClean="0"/>
              <a:t>Essential for intracellular metabolism </a:t>
            </a:r>
            <a:r>
              <a:rPr lang="en-US" dirty="0" err="1" smtClean="0"/>
              <a:t>e.g</a:t>
            </a:r>
            <a:r>
              <a:rPr lang="en-US" dirty="0" smtClean="0"/>
              <a:t> protein synthesis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558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of </a:t>
            </a:r>
            <a:r>
              <a:rPr lang="en-US" b="1" dirty="0" smtClean="0"/>
              <a:t>K</a:t>
            </a:r>
            <a:r>
              <a:rPr lang="en-US" dirty="0" smtClean="0"/>
              <a:t> level is abnormal?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9921"/>
          </a:xfrm>
        </p:spPr>
        <p:txBody>
          <a:bodyPr/>
          <a:lstStyle/>
          <a:p>
            <a:r>
              <a:rPr lang="en-US" dirty="0" smtClean="0"/>
              <a:t>Skeletal </a:t>
            </a:r>
            <a:r>
              <a:rPr lang="en-US" dirty="0"/>
              <a:t>m</a:t>
            </a:r>
            <a:r>
              <a:rPr lang="en-US" dirty="0" smtClean="0"/>
              <a:t>uscle dysfunction: weakness and paralysis </a:t>
            </a:r>
          </a:p>
          <a:p>
            <a:r>
              <a:rPr lang="en-US" dirty="0" smtClean="0"/>
              <a:t>Cardiac cell irritability: arrhythmia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5" name="Picture 4" descr="ECG of hyperkalemia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10" y="3512299"/>
            <a:ext cx="7446892" cy="26138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263841" y="6126162"/>
            <a:ext cx="2422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baseline="30000" dirty="0"/>
              <a:t>Pediatr Nephrol (2011) 26:377–384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11914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22989173"/>
              </p:ext>
            </p:extLst>
          </p:nvPr>
        </p:nvGraphicFramePr>
        <p:xfrm>
          <a:off x="1175825" y="1175993"/>
          <a:ext cx="6725719" cy="4500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01953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you eat too much</a:t>
            </a:r>
            <a:r>
              <a:rPr lang="en-US" b="1" dirty="0" smtClean="0"/>
              <a:t> K 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GFR is normal, renal clearance of </a:t>
            </a:r>
            <a:r>
              <a:rPr lang="en-US" b="1" dirty="0" smtClean="0"/>
              <a:t>K</a:t>
            </a:r>
            <a:r>
              <a:rPr lang="en-US" dirty="0" smtClean="0"/>
              <a:t> has a huge adaptive capacity </a:t>
            </a:r>
          </a:p>
          <a:p>
            <a:r>
              <a:rPr lang="en-US" b="1" dirty="0" smtClean="0"/>
              <a:t>K</a:t>
            </a:r>
            <a:r>
              <a:rPr lang="en-US" dirty="0" smtClean="0"/>
              <a:t> intake is restricted only if: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   GFR is reduced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existing aldosterone axis dysfunction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Na/K ATPase is not efficient ( blocked by drugs, Insulin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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)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933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71564451"/>
              </p:ext>
            </p:extLst>
          </p:nvPr>
        </p:nvGraphicFramePr>
        <p:xfrm>
          <a:off x="736850" y="752636"/>
          <a:ext cx="7399860" cy="47083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1077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raise K level?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the loss </a:t>
            </a:r>
          </a:p>
          <a:p>
            <a:r>
              <a:rPr lang="en-US" dirty="0" smtClean="0"/>
              <a:t>Replace lost K with K ( PO or IV if rapid correction is urgently needed)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04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lower K level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Cardiac muscle irritability </a:t>
            </a:r>
            <a:r>
              <a:rPr lang="en-US" dirty="0" err="1" smtClean="0"/>
              <a:t>withCa</a:t>
            </a:r>
            <a:r>
              <a:rPr lang="en-US" dirty="0" smtClean="0"/>
              <a:t> </a:t>
            </a:r>
            <a:r>
              <a:rPr lang="en-US" dirty="0" err="1" smtClean="0"/>
              <a:t>gluconate</a:t>
            </a:r>
            <a:r>
              <a:rPr lang="en-US" dirty="0" smtClean="0"/>
              <a:t> (only if EKG changes)</a:t>
            </a:r>
          </a:p>
          <a:p>
            <a:r>
              <a:rPr lang="en-US" dirty="0" smtClean="0"/>
              <a:t>Push K into cells: Insulin , Beta agonists</a:t>
            </a:r>
          </a:p>
          <a:p>
            <a:r>
              <a:rPr lang="en-US" dirty="0" smtClean="0"/>
              <a:t>Remove the K load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Through the kidney: diuretics, dialysis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Through the gut : Laxatives, K chelation(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  <a:r>
              <a:rPr lang="en-US" dirty="0" err="1" smtClean="0"/>
              <a:t>resonium</a:t>
            </a:r>
            <a:r>
              <a:rPr lang="en-US" dirty="0" smtClean="0"/>
              <a:t>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5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important </a:t>
            </a:r>
            <a:r>
              <a:rPr lang="en-US" dirty="0" err="1" smtClean="0"/>
              <a:t>Cations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Potassium </a:t>
            </a:r>
            <a:r>
              <a:rPr lang="en-US" b="1" dirty="0" smtClean="0"/>
              <a:t>[K]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Calcium</a:t>
            </a:r>
            <a:r>
              <a:rPr lang="en-US" b="1" dirty="0" smtClean="0"/>
              <a:t> [</a:t>
            </a:r>
            <a:r>
              <a:rPr lang="en-US" b="1" dirty="0" err="1" smtClean="0"/>
              <a:t>Ca</a:t>
            </a:r>
            <a:r>
              <a:rPr lang="en-US" b="1" dirty="0" smtClean="0"/>
              <a:t>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588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E1D1A"/>
          </a:solidFill>
          <a:ln>
            <a:solidFill>
              <a:schemeClr val="bg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Calcium balance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485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E1D1A"/>
          </a:solidFill>
          <a:ln>
            <a:solidFill>
              <a:srgbClr val="FFFFFF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Ca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205"/>
          </a:xfrm>
          <a:ln>
            <a:solidFill>
              <a:srgbClr val="FFFF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Where does </a:t>
            </a:r>
            <a:r>
              <a:rPr lang="en-US" b="1" u="sng" dirty="0" err="1" smtClean="0"/>
              <a:t>Ca</a:t>
            </a:r>
            <a:r>
              <a:rPr lang="en-US" dirty="0" smtClean="0"/>
              <a:t> come form?</a:t>
            </a:r>
          </a:p>
          <a:p>
            <a:r>
              <a:rPr lang="en-US" dirty="0" smtClean="0"/>
              <a:t>How much </a:t>
            </a:r>
            <a:r>
              <a:rPr lang="en-US" b="1" u="sng" dirty="0" err="1" smtClean="0"/>
              <a:t>Ca</a:t>
            </a:r>
            <a:r>
              <a:rPr lang="en-US" dirty="0" smtClean="0"/>
              <a:t> do we eat every day?</a:t>
            </a:r>
          </a:p>
          <a:p>
            <a:r>
              <a:rPr lang="en-US" dirty="0" smtClean="0"/>
              <a:t>How do we loose the </a:t>
            </a:r>
            <a:r>
              <a:rPr lang="en-US" b="1" u="sng" dirty="0" err="1" smtClean="0"/>
              <a:t>Ca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Where does </a:t>
            </a:r>
            <a:r>
              <a:rPr lang="en-US" b="1" u="sng" dirty="0" err="1" smtClean="0"/>
              <a:t>Ca</a:t>
            </a:r>
            <a:r>
              <a:rPr lang="en-US" b="1" u="sng" dirty="0" smtClean="0"/>
              <a:t> </a:t>
            </a:r>
            <a:r>
              <a:rPr lang="en-US" dirty="0" smtClean="0"/>
              <a:t>in the body live?</a:t>
            </a:r>
          </a:p>
          <a:p>
            <a:r>
              <a:rPr lang="en-US" dirty="0" smtClean="0"/>
              <a:t>How does </a:t>
            </a:r>
            <a:r>
              <a:rPr lang="en-US" b="1" u="sng" dirty="0" err="1" smtClean="0"/>
              <a:t>Ca</a:t>
            </a:r>
            <a:r>
              <a:rPr lang="en-US" dirty="0" smtClean="0"/>
              <a:t> move?</a:t>
            </a:r>
          </a:p>
          <a:p>
            <a:r>
              <a:rPr lang="en-US" dirty="0" smtClean="0"/>
              <a:t>Is </a:t>
            </a:r>
            <a:r>
              <a:rPr lang="en-US" b="1" u="sng" dirty="0" err="1" smtClean="0"/>
              <a:t>Ca</a:t>
            </a:r>
            <a:r>
              <a:rPr lang="en-US" dirty="0" smtClean="0"/>
              <a:t> important? </a:t>
            </a:r>
          </a:p>
          <a:p>
            <a:r>
              <a:rPr lang="en-US" dirty="0" smtClean="0"/>
              <a:t>What keeps </a:t>
            </a:r>
            <a:r>
              <a:rPr lang="en-US" b="1" u="sng" dirty="0" err="1" smtClean="0"/>
              <a:t>Ca</a:t>
            </a:r>
            <a:r>
              <a:rPr lang="en-US" dirty="0" smtClean="0"/>
              <a:t> in normal range ?</a:t>
            </a:r>
          </a:p>
          <a:p>
            <a:r>
              <a:rPr lang="en-US" dirty="0" smtClean="0"/>
              <a:t>What happens if </a:t>
            </a:r>
            <a:r>
              <a:rPr lang="en-US" b="1" u="sng" dirty="0" err="1" smtClean="0"/>
              <a:t>Ca</a:t>
            </a:r>
            <a:r>
              <a:rPr lang="en-US" dirty="0" smtClean="0"/>
              <a:t> level is abnormal?</a:t>
            </a:r>
          </a:p>
          <a:p>
            <a:r>
              <a:rPr lang="en-US" dirty="0" smtClean="0"/>
              <a:t>What causes high </a:t>
            </a:r>
            <a:r>
              <a:rPr lang="en-US" b="1" u="sng" dirty="0" err="1" smtClean="0"/>
              <a:t>Ca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causes low </a:t>
            </a:r>
            <a:r>
              <a:rPr lang="en-US" b="1" u="sng" dirty="0" err="1" smtClean="0"/>
              <a:t>Ca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852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</a:t>
            </a:r>
            <a:r>
              <a:rPr lang="en-US" b="1" dirty="0" err="1" smtClean="0"/>
              <a:t>Ca</a:t>
            </a:r>
            <a:r>
              <a:rPr lang="en-US" dirty="0" smtClean="0"/>
              <a:t> come from?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Diet : 1000 – 1500 mg /day in average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Total body </a:t>
            </a:r>
            <a:r>
              <a:rPr lang="en-US" dirty="0" err="1" smtClean="0"/>
              <a:t>Ca</a:t>
            </a:r>
            <a:r>
              <a:rPr lang="en-US" dirty="0" smtClean="0"/>
              <a:t> = 1000 g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8764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</a:t>
            </a:r>
            <a:r>
              <a:rPr lang="en-US" dirty="0" err="1" smtClean="0"/>
              <a:t>Ca</a:t>
            </a:r>
            <a:r>
              <a:rPr lang="en-US" dirty="0" smtClean="0"/>
              <a:t> live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The vast majority of total body calcium </a:t>
            </a:r>
            <a:r>
              <a:rPr lang="en-US" dirty="0" smtClean="0"/>
              <a:t>(99</a:t>
            </a:r>
            <a:r>
              <a:rPr lang="en-US" dirty="0"/>
              <a:t>%) is present in the </a:t>
            </a:r>
            <a:r>
              <a:rPr lang="en-US" dirty="0" smtClean="0"/>
              <a:t>skeleton</a:t>
            </a:r>
          </a:p>
          <a:p>
            <a:r>
              <a:rPr lang="en-US" dirty="0" smtClean="0"/>
              <a:t>Non-bone calcium represents 1% of total body calcium </a:t>
            </a:r>
          </a:p>
          <a:p>
            <a:pPr>
              <a:buFont typeface="Wingdings" charset="2"/>
              <a:buChar char="ü"/>
            </a:pPr>
            <a:r>
              <a:rPr lang="en-US" sz="2400" i="1" dirty="0" smtClean="0">
                <a:solidFill>
                  <a:srgbClr val="0000FF"/>
                </a:solidFill>
              </a:rPr>
              <a:t>free </a:t>
            </a:r>
            <a:r>
              <a:rPr lang="en-US" sz="2400" i="1" dirty="0">
                <a:solidFill>
                  <a:srgbClr val="0000FF"/>
                </a:solidFill>
              </a:rPr>
              <a:t>ions </a:t>
            </a:r>
            <a:r>
              <a:rPr lang="en-US" sz="2400" i="1" dirty="0" smtClean="0">
                <a:solidFill>
                  <a:srgbClr val="0000FF"/>
                </a:solidFill>
              </a:rPr>
              <a:t>(51%)</a:t>
            </a:r>
          </a:p>
          <a:p>
            <a:pPr>
              <a:buFont typeface="Wingdings" charset="2"/>
              <a:buChar char="ü"/>
            </a:pPr>
            <a:r>
              <a:rPr lang="en-US" sz="2400" i="1" dirty="0" smtClean="0">
                <a:solidFill>
                  <a:srgbClr val="0000FF"/>
                </a:solidFill>
              </a:rPr>
              <a:t> protein-bound complexes (40%) </a:t>
            </a:r>
          </a:p>
          <a:p>
            <a:pPr>
              <a:buFont typeface="Wingdings" charset="2"/>
              <a:buChar char="ü"/>
            </a:pPr>
            <a:r>
              <a:rPr lang="en-US" sz="2400" i="1" dirty="0" smtClean="0">
                <a:solidFill>
                  <a:srgbClr val="0000FF"/>
                </a:solidFill>
              </a:rPr>
              <a:t>ionic </a:t>
            </a:r>
            <a:r>
              <a:rPr lang="en-US" sz="2400" i="1" dirty="0">
                <a:solidFill>
                  <a:srgbClr val="0000FF"/>
                </a:solidFill>
              </a:rPr>
              <a:t>complexes </a:t>
            </a:r>
            <a:r>
              <a:rPr lang="en-US" sz="2400" i="1" dirty="0" smtClean="0">
                <a:solidFill>
                  <a:srgbClr val="0000FF"/>
                </a:solidFill>
              </a:rPr>
              <a:t>(9</a:t>
            </a:r>
            <a:r>
              <a:rPr lang="en-US" sz="2400" i="1" dirty="0">
                <a:solidFill>
                  <a:srgbClr val="0000FF"/>
                </a:solidFill>
              </a:rPr>
              <a:t>%</a:t>
            </a:r>
            <a:r>
              <a:rPr lang="en-US" sz="2400" i="1" dirty="0" smtClean="0">
                <a:solidFill>
                  <a:srgbClr val="FF0000"/>
                </a:solidFill>
              </a:rPr>
              <a:t>) [</a:t>
            </a:r>
            <a:r>
              <a:rPr lang="en-US" sz="2400" i="1" dirty="0">
                <a:solidFill>
                  <a:srgbClr val="FF0000"/>
                </a:solidFill>
              </a:rPr>
              <a:t>calcium phosphate, calcium carbonate, and calcium </a:t>
            </a:r>
            <a:r>
              <a:rPr lang="en-US" sz="2400" i="1" dirty="0" smtClean="0">
                <a:solidFill>
                  <a:srgbClr val="FF0000"/>
                </a:solidFill>
              </a:rPr>
              <a:t>oxalate]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buFont typeface="Wingdings" charset="2"/>
              <a:buChar char="ü"/>
            </a:pPr>
            <a:endParaRPr lang="en-US" sz="2400" dirty="0"/>
          </a:p>
          <a:p>
            <a:pPr>
              <a:buFont typeface="Wingdings" charset="2"/>
              <a:buChar char="ü"/>
            </a:pPr>
            <a:endParaRPr lang="en-US" sz="2400" dirty="0"/>
          </a:p>
          <a:p>
            <a:pPr>
              <a:buFont typeface="Wingdings" charset="2"/>
              <a:buChar char="ü"/>
            </a:pPr>
            <a:endParaRPr lang="en-US" sz="2400" i="1" dirty="0">
              <a:solidFill>
                <a:srgbClr val="0000FF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954143" y="3669099"/>
            <a:ext cx="155448" cy="914400"/>
          </a:xfrm>
          <a:prstGeom prst="rightBrac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83375" y="3888616"/>
            <a:ext cx="1724543" cy="4860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Non Ionized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37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Ca</a:t>
            </a:r>
            <a:r>
              <a:rPr lang="en-US" dirty="0" smtClean="0"/>
              <a:t> is important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Bone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</a:p>
          <a:p>
            <a:pPr>
              <a:buFont typeface="Wingdings" charset="2"/>
              <a:buChar char="ü"/>
            </a:pPr>
            <a:r>
              <a:rPr lang="en-US" sz="2800" i="1" dirty="0">
                <a:solidFill>
                  <a:srgbClr val="0000FF"/>
                </a:solidFill>
              </a:rPr>
              <a:t>skeletal strength </a:t>
            </a:r>
          </a:p>
          <a:p>
            <a:pPr>
              <a:buFont typeface="Wingdings" charset="2"/>
              <a:buChar char="ü"/>
            </a:pPr>
            <a:r>
              <a:rPr lang="en-US" sz="2800" i="1" dirty="0">
                <a:solidFill>
                  <a:srgbClr val="0000FF"/>
                </a:solidFill>
              </a:rPr>
              <a:t>dynamic store </a:t>
            </a: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endParaRPr lang="en-US" sz="2800" dirty="0" smtClean="0"/>
          </a:p>
          <a:p>
            <a:pPr marL="0" indent="0">
              <a:buNone/>
            </a:pPr>
            <a:endParaRPr lang="en-US" sz="2800" i="1" dirty="0" smtClean="0">
              <a:solidFill>
                <a:srgbClr val="0000FF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Non-Bone </a:t>
            </a:r>
            <a:r>
              <a:rPr lang="en-US" dirty="0" err="1" smtClean="0">
                <a:solidFill>
                  <a:srgbClr val="000000"/>
                </a:solidFill>
              </a:rPr>
              <a:t>Ca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>
              <a:buFont typeface="Wingdings" charset="2"/>
              <a:buChar char="ü"/>
            </a:pPr>
            <a:r>
              <a:rPr lang="en-US" sz="2800" i="1" dirty="0">
                <a:solidFill>
                  <a:srgbClr val="0000FF"/>
                </a:solidFill>
              </a:rPr>
              <a:t>extra- and intracellular </a:t>
            </a:r>
            <a:r>
              <a:rPr lang="en-US" sz="2800" i="1" dirty="0" smtClean="0">
                <a:solidFill>
                  <a:srgbClr val="0000FF"/>
                </a:solidFill>
              </a:rPr>
              <a:t>signaling</a:t>
            </a:r>
          </a:p>
          <a:p>
            <a:pPr>
              <a:buFont typeface="Wingdings" charset="2"/>
              <a:buChar char="ü"/>
            </a:pPr>
            <a:r>
              <a:rPr lang="en-US" sz="2800" i="1" dirty="0" smtClean="0">
                <a:solidFill>
                  <a:srgbClr val="0000FF"/>
                </a:solidFill>
              </a:rPr>
              <a:t>nerve </a:t>
            </a:r>
            <a:r>
              <a:rPr lang="en-US" sz="2800" i="1" dirty="0">
                <a:solidFill>
                  <a:srgbClr val="0000FF"/>
                </a:solidFill>
              </a:rPr>
              <a:t>impulse </a:t>
            </a:r>
            <a:r>
              <a:rPr lang="en-US" sz="2800" i="1" dirty="0" smtClean="0">
                <a:solidFill>
                  <a:srgbClr val="0000FF"/>
                </a:solidFill>
              </a:rPr>
              <a:t>transmission </a:t>
            </a:r>
          </a:p>
          <a:p>
            <a:pPr>
              <a:buFont typeface="Wingdings" charset="2"/>
              <a:buChar char="ü"/>
            </a:pPr>
            <a:r>
              <a:rPr lang="en-US" sz="2800" i="1" dirty="0" smtClean="0">
                <a:solidFill>
                  <a:srgbClr val="0000FF"/>
                </a:solidFill>
              </a:rPr>
              <a:t> </a:t>
            </a:r>
            <a:r>
              <a:rPr lang="en-US" sz="2800" i="1" dirty="0">
                <a:solidFill>
                  <a:srgbClr val="0000FF"/>
                </a:solidFill>
              </a:rPr>
              <a:t>muscle contraction 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i="1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4975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keeps </a:t>
            </a:r>
            <a:r>
              <a:rPr lang="en-US" dirty="0" err="1" smtClean="0"/>
              <a:t>Ca</a:t>
            </a:r>
            <a:r>
              <a:rPr lang="en-US" dirty="0" smtClean="0"/>
              <a:t> in balance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1041"/>
          </a:xfrm>
        </p:spPr>
        <p:txBody>
          <a:bodyPr/>
          <a:lstStyle/>
          <a:p>
            <a:r>
              <a:rPr lang="en-US" dirty="0" smtClean="0"/>
              <a:t>Total intake </a:t>
            </a:r>
          </a:p>
          <a:p>
            <a:r>
              <a:rPr lang="en-US" dirty="0" smtClean="0"/>
              <a:t>Rate of intestinal absorption</a:t>
            </a:r>
          </a:p>
          <a:p>
            <a:r>
              <a:rPr lang="en-US" dirty="0"/>
              <a:t>Intestinal </a:t>
            </a:r>
            <a:r>
              <a:rPr lang="en-US" dirty="0" smtClean="0"/>
              <a:t>excretion</a:t>
            </a:r>
          </a:p>
          <a:p>
            <a:r>
              <a:rPr lang="en-US" dirty="0" smtClean="0"/>
              <a:t>Renal reabsorption </a:t>
            </a:r>
          </a:p>
          <a:p>
            <a:r>
              <a:rPr lang="en-US" dirty="0" smtClean="0"/>
              <a:t>Renal excretion </a:t>
            </a:r>
          </a:p>
          <a:p>
            <a:r>
              <a:rPr lang="en-US" dirty="0" smtClean="0"/>
              <a:t>Bone turnover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426668" y="5362528"/>
            <a:ext cx="6537587" cy="1081913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All these parameters are controlled by 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1- PTH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2- Active Vitamin D</a:t>
            </a:r>
          </a:p>
          <a:p>
            <a:pPr algn="ctr"/>
            <a:r>
              <a:rPr lang="en-US" dirty="0" smtClean="0">
                <a:solidFill>
                  <a:srgbClr val="FFFF00"/>
                </a:solidFill>
              </a:rPr>
              <a:t>3-Serum Ionized </a:t>
            </a:r>
            <a:r>
              <a:rPr lang="en-US" dirty="0" err="1" smtClean="0">
                <a:solidFill>
                  <a:srgbClr val="FFFF00"/>
                </a:solidFill>
              </a:rPr>
              <a:t>Ca</a:t>
            </a:r>
            <a:r>
              <a:rPr lang="en-US" dirty="0" smtClean="0">
                <a:solidFill>
                  <a:srgbClr val="FFFF00"/>
                </a:solidFill>
              </a:rPr>
              <a:t> level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0108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PTH is a </a:t>
            </a:r>
            <a:r>
              <a:rPr lang="en-US" b="1" dirty="0" smtClean="0"/>
              <a:t>hyper</a:t>
            </a:r>
            <a:r>
              <a:rPr lang="en-US" dirty="0" smtClean="0"/>
              <a:t>-</a:t>
            </a:r>
            <a:r>
              <a:rPr lang="en-US" dirty="0" err="1" smtClean="0"/>
              <a:t>calcemic</a:t>
            </a:r>
            <a:r>
              <a:rPr lang="en-US" dirty="0" smtClean="0"/>
              <a:t> hormon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Release of </a:t>
            </a:r>
            <a:r>
              <a:rPr lang="en-US" dirty="0" err="1" smtClean="0"/>
              <a:t>Ca</a:t>
            </a:r>
            <a:r>
              <a:rPr lang="en-US" dirty="0" smtClean="0"/>
              <a:t> form bones (bone </a:t>
            </a:r>
            <a:r>
              <a:rPr lang="en-US" dirty="0" err="1" smtClean="0"/>
              <a:t>resorption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Renal absorption of </a:t>
            </a:r>
            <a:r>
              <a:rPr lang="en-US" dirty="0" err="1" smtClean="0"/>
              <a:t>Ca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Activates Vitamin D in the kidney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7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Active Vitamin D is also </a:t>
            </a:r>
            <a:r>
              <a:rPr lang="en-US" b="1" dirty="0"/>
              <a:t>h</a:t>
            </a:r>
            <a:r>
              <a:rPr lang="en-US" b="1" dirty="0" smtClean="0"/>
              <a:t>yper</a:t>
            </a:r>
            <a:r>
              <a:rPr lang="en-US" dirty="0" smtClean="0"/>
              <a:t>-</a:t>
            </a:r>
            <a:r>
              <a:rPr lang="en-US" dirty="0" err="1" smtClean="0"/>
              <a:t>calcemic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Wingdings"/>
              <a:ea typeface="Wingdings"/>
              <a:cs typeface="Wingdings"/>
              <a:sym typeface="Wingdings"/>
            </a:endParaRPr>
          </a:p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Intestinal absorption of </a:t>
            </a:r>
            <a:r>
              <a:rPr lang="en-US" dirty="0" err="1" smtClean="0"/>
              <a:t>Ca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en-US" dirty="0" smtClean="0"/>
              <a:t>Bone </a:t>
            </a:r>
            <a:r>
              <a:rPr lang="en-US" dirty="0" err="1" smtClean="0"/>
              <a:t>resorption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418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 homeostasi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98421"/>
            <a:ext cx="6845300" cy="535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04617" y="5967580"/>
            <a:ext cx="4091447" cy="753895"/>
          </a:xfrm>
          <a:solidFill>
            <a:schemeClr val="bg1"/>
          </a:solidFill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Hormonal mechanisms maintain narrow </a:t>
            </a:r>
            <a:r>
              <a:rPr lang="en-US" sz="1600" b="1" dirty="0">
                <a:solidFill>
                  <a:srgbClr val="FF0000"/>
                </a:solidFill>
              </a:rPr>
              <a:t>physiologic range of </a:t>
            </a:r>
            <a:r>
              <a:rPr lang="en-US" sz="1600" b="1" dirty="0" smtClean="0">
                <a:solidFill>
                  <a:srgbClr val="FF0000"/>
                </a:solidFill>
              </a:rPr>
              <a:t>10</a:t>
            </a:r>
            <a:r>
              <a:rPr lang="en-US" sz="1600" b="1" dirty="0">
                <a:solidFill>
                  <a:srgbClr val="FF0000"/>
                </a:solidFill>
              </a:rPr>
              <a:t>%</a:t>
            </a:r>
            <a:r>
              <a:rPr lang="en-US" sz="1600" b="1" dirty="0">
                <a:solidFill>
                  <a:schemeClr val="tx1"/>
                </a:solidFill>
              </a:rPr>
              <a:t>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396064" y="6494101"/>
            <a:ext cx="2692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baseline="30000" dirty="0" err="1"/>
              <a:t>Clin</a:t>
            </a:r>
            <a:r>
              <a:rPr lang="en-US" b="1" i="1" baseline="30000" dirty="0"/>
              <a:t> J Am </a:t>
            </a:r>
            <a:r>
              <a:rPr lang="en-US" b="1" i="1" baseline="30000" dirty="0" err="1"/>
              <a:t>Soc</a:t>
            </a:r>
            <a:r>
              <a:rPr lang="en-US" b="1" i="1" baseline="30000" dirty="0"/>
              <a:t> </a:t>
            </a:r>
            <a:r>
              <a:rPr lang="en-US" b="1" i="1" baseline="30000" dirty="0" err="1"/>
              <a:t>Nephrol</a:t>
            </a:r>
            <a:r>
              <a:rPr lang="en-US" b="1" i="1" baseline="30000" dirty="0"/>
              <a:t> 5: S23–S30, 2010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5339544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go wrong 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Oral </a:t>
            </a:r>
            <a:r>
              <a:rPr lang="en-US" dirty="0">
                <a:solidFill>
                  <a:schemeClr val="tx1"/>
                </a:solidFill>
              </a:rPr>
              <a:t>intake </a:t>
            </a:r>
          </a:p>
          <a:p>
            <a:r>
              <a:rPr lang="en-US" dirty="0"/>
              <a:t>I</a:t>
            </a:r>
            <a:r>
              <a:rPr lang="en-US" dirty="0" smtClean="0"/>
              <a:t>ntestinal </a:t>
            </a:r>
            <a:r>
              <a:rPr lang="en-US" dirty="0"/>
              <a:t>absorption</a:t>
            </a:r>
          </a:p>
          <a:p>
            <a:r>
              <a:rPr lang="en-US" dirty="0"/>
              <a:t>Renal reabsorption </a:t>
            </a:r>
          </a:p>
          <a:p>
            <a:r>
              <a:rPr lang="en-US" dirty="0"/>
              <a:t>Renal excretion </a:t>
            </a:r>
          </a:p>
          <a:p>
            <a:r>
              <a:rPr lang="en-US" dirty="0"/>
              <a:t>Intestinal excretion</a:t>
            </a:r>
          </a:p>
          <a:p>
            <a:r>
              <a:rPr lang="en-US" dirty="0"/>
              <a:t>Bone turnover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r>
              <a:rPr lang="en-US" dirty="0" smtClean="0"/>
              <a:t>PTH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Active Vitamin 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09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4E1D1A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5205"/>
          </a:xfrm>
          <a:ln>
            <a:solidFill>
              <a:srgbClr val="2F002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smtClean="0"/>
              <a:t>Where does come form?</a:t>
            </a:r>
          </a:p>
          <a:p>
            <a:r>
              <a:rPr lang="en-US" dirty="0" smtClean="0"/>
              <a:t>How much </a:t>
            </a:r>
            <a:r>
              <a:rPr lang="en-US" b="1" u="sng" dirty="0" smtClean="0"/>
              <a:t>K</a:t>
            </a:r>
            <a:r>
              <a:rPr lang="en-US" dirty="0" smtClean="0"/>
              <a:t> do we eat every day?</a:t>
            </a:r>
          </a:p>
          <a:p>
            <a:r>
              <a:rPr lang="en-US" dirty="0" smtClean="0"/>
              <a:t>How do we loose the </a:t>
            </a:r>
            <a:r>
              <a:rPr lang="en-US" b="1" u="sng" dirty="0" smtClean="0"/>
              <a:t>K</a:t>
            </a:r>
            <a:r>
              <a:rPr lang="en-US" dirty="0" smtClean="0"/>
              <a:t>? </a:t>
            </a:r>
          </a:p>
          <a:p>
            <a:r>
              <a:rPr lang="en-US" dirty="0" smtClean="0"/>
              <a:t>Where does </a:t>
            </a:r>
            <a:r>
              <a:rPr lang="en-US" b="1" u="sng" dirty="0" smtClean="0"/>
              <a:t>K</a:t>
            </a:r>
            <a:r>
              <a:rPr lang="en-US" dirty="0" smtClean="0"/>
              <a:t> in the body live?</a:t>
            </a:r>
          </a:p>
          <a:p>
            <a:r>
              <a:rPr lang="en-US" dirty="0" smtClean="0"/>
              <a:t>How does </a:t>
            </a:r>
            <a:r>
              <a:rPr lang="en-US" b="1" u="sng" dirty="0" smtClean="0"/>
              <a:t>K</a:t>
            </a:r>
            <a:r>
              <a:rPr lang="en-US" dirty="0" smtClean="0"/>
              <a:t> move?</a:t>
            </a:r>
          </a:p>
          <a:p>
            <a:r>
              <a:rPr lang="en-US" dirty="0" smtClean="0"/>
              <a:t>Is </a:t>
            </a:r>
            <a:r>
              <a:rPr lang="en-US" b="1" u="sng" dirty="0" smtClean="0"/>
              <a:t>K</a:t>
            </a:r>
            <a:r>
              <a:rPr lang="en-US" dirty="0" smtClean="0"/>
              <a:t> important? </a:t>
            </a:r>
          </a:p>
          <a:p>
            <a:r>
              <a:rPr lang="en-US" dirty="0" smtClean="0"/>
              <a:t>What keeps </a:t>
            </a:r>
            <a:r>
              <a:rPr lang="en-US" b="1" u="sng" dirty="0" smtClean="0"/>
              <a:t>K</a:t>
            </a:r>
            <a:r>
              <a:rPr lang="en-US" dirty="0" smtClean="0"/>
              <a:t> in normal range ?</a:t>
            </a:r>
          </a:p>
          <a:p>
            <a:r>
              <a:rPr lang="en-US" dirty="0" smtClean="0"/>
              <a:t>What happens if </a:t>
            </a:r>
            <a:r>
              <a:rPr lang="en-US" b="1" u="sng" dirty="0" smtClean="0"/>
              <a:t>K</a:t>
            </a:r>
            <a:r>
              <a:rPr lang="en-US" dirty="0" smtClean="0"/>
              <a:t> level is abnormal?</a:t>
            </a:r>
          </a:p>
          <a:p>
            <a:r>
              <a:rPr lang="en-US" dirty="0" smtClean="0"/>
              <a:t>What causes high </a:t>
            </a:r>
            <a:r>
              <a:rPr lang="en-US" b="1" u="sng" dirty="0" smtClean="0"/>
              <a:t>K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causes low </a:t>
            </a:r>
            <a:r>
              <a:rPr lang="en-US" b="1" u="sng" dirty="0" smtClean="0"/>
              <a:t>K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490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95264882"/>
              </p:ext>
            </p:extLst>
          </p:nvPr>
        </p:nvGraphicFramePr>
        <p:xfrm>
          <a:off x="1097437" y="1066234"/>
          <a:ext cx="6804107" cy="4394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271378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ypercalcemia symptoms table 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00" y="876300"/>
            <a:ext cx="5969000" cy="50927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8C060A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6349378" y="6397403"/>
            <a:ext cx="2487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i="1" baseline="30000" dirty="0"/>
              <a:t>Am </a:t>
            </a:r>
            <a:r>
              <a:rPr lang="es-ES_tradnl" b="1" i="1" baseline="30000" dirty="0" err="1"/>
              <a:t>Fam</a:t>
            </a:r>
            <a:r>
              <a:rPr lang="es-ES_tradnl" b="1" i="1" baseline="30000" dirty="0"/>
              <a:t> </a:t>
            </a:r>
            <a:r>
              <a:rPr lang="es-ES_tradnl" b="1" i="1" baseline="30000" dirty="0" err="1"/>
              <a:t>Physician</a:t>
            </a:r>
            <a:r>
              <a:rPr lang="es-ES_tradnl" b="1" i="1" baseline="30000" dirty="0"/>
              <a:t> 2003;67:1959-66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061030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09545152"/>
              </p:ext>
            </p:extLst>
          </p:nvPr>
        </p:nvGraphicFramePr>
        <p:xfrm>
          <a:off x="1222858" y="1066234"/>
          <a:ext cx="6866819" cy="47510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58472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51332115"/>
              </p:ext>
            </p:extLst>
          </p:nvPr>
        </p:nvGraphicFramePr>
        <p:xfrm>
          <a:off x="956337" y="1066234"/>
          <a:ext cx="7007917" cy="4735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46399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51012"/>
            <a:ext cx="9144000" cy="156799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latin typeface="Century Schoolbook"/>
                <a:cs typeface="Century Schoolbook"/>
              </a:rPr>
              <a:t>Thank You </a:t>
            </a:r>
            <a:endParaRPr lang="en-US" sz="6000" b="1" dirty="0">
              <a:solidFill>
                <a:srgbClr val="FFFF00"/>
              </a:solidFill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3743254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Where </a:t>
            </a:r>
            <a:r>
              <a:rPr lang="en-US" dirty="0" smtClean="0"/>
              <a:t>does </a:t>
            </a:r>
            <a:r>
              <a:rPr lang="en-US" b="1" u="sng" dirty="0" smtClean="0"/>
              <a:t>K</a:t>
            </a:r>
            <a:r>
              <a:rPr lang="en-US" dirty="0" smtClean="0"/>
              <a:t> </a:t>
            </a:r>
            <a:r>
              <a:rPr lang="en-US" dirty="0"/>
              <a:t>come form?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Depending on diet, the normal daily intake can vary </a:t>
            </a:r>
          </a:p>
          <a:p>
            <a:r>
              <a:rPr lang="en-US" dirty="0"/>
              <a:t>F</a:t>
            </a:r>
            <a:r>
              <a:rPr lang="en-US" dirty="0" smtClean="0"/>
              <a:t>ruits</a:t>
            </a:r>
            <a:r>
              <a:rPr lang="en-US" dirty="0"/>
              <a:t>, potatoes, beans, and grains </a:t>
            </a:r>
          </a:p>
          <a:p>
            <a:r>
              <a:rPr lang="en-US" dirty="0"/>
              <a:t>H</a:t>
            </a:r>
            <a:r>
              <a:rPr lang="en-US" dirty="0" smtClean="0"/>
              <a:t>igh</a:t>
            </a:r>
            <a:r>
              <a:rPr lang="en-US" dirty="0"/>
              <a:t>-fat diets usually contain low amounts of potassium </a:t>
            </a:r>
            <a:endParaRPr lang="en-US" dirty="0" smtClean="0"/>
          </a:p>
          <a:p>
            <a:r>
              <a:rPr lang="en-US" dirty="0" smtClean="0"/>
              <a:t>Average daily intake approximately 50 to 100 </a:t>
            </a:r>
            <a:r>
              <a:rPr lang="en-US" dirty="0" err="1" smtClean="0"/>
              <a:t>mmol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03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 descr="Untitled.png"/>
          <p:cNvPicPr>
            <a:picLocks noGrp="1" noChangeAspect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" r="2277" b="3803"/>
          <a:stretch/>
        </p:blipFill>
        <p:spPr>
          <a:xfrm>
            <a:off x="799561" y="674688"/>
            <a:ext cx="7335838" cy="5267325"/>
          </a:xfrm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5534217" y="6209244"/>
            <a:ext cx="2422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i="1" baseline="30000" dirty="0"/>
              <a:t>Pediatr Nephrol (2011) 26:377–384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06414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loose K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Renal clearance</a:t>
            </a:r>
          </a:p>
          <a:p>
            <a:pPr>
              <a:buFont typeface="Wingdings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primary mechanism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Very efficient until GFR </a:t>
            </a:r>
            <a:r>
              <a:rPr lang="en-US" dirty="0"/>
              <a:t>&lt;</a:t>
            </a:r>
            <a:r>
              <a:rPr lang="en-US" dirty="0" smtClean="0"/>
              <a:t> 30 ml/min</a:t>
            </a:r>
          </a:p>
          <a:p>
            <a:r>
              <a:rPr lang="en-US" b="1" dirty="0" smtClean="0"/>
              <a:t>Intestinal excretion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Only</a:t>
            </a:r>
            <a:r>
              <a:rPr lang="en-US" b="1" dirty="0" smtClean="0"/>
              <a:t> </a:t>
            </a:r>
            <a:r>
              <a:rPr lang="en-US" dirty="0" smtClean="0"/>
              <a:t>handles 10 % of the daily K load 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Efficiency can be enhanced in renal failure but it is variable form one person to another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8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does</a:t>
            </a:r>
            <a:r>
              <a:rPr lang="en-US" b="1" dirty="0" smtClean="0"/>
              <a:t> K </a:t>
            </a:r>
            <a:r>
              <a:rPr lang="en-US" dirty="0" smtClean="0"/>
              <a:t>live</a:t>
            </a:r>
            <a:r>
              <a:rPr lang="en-US" b="1" dirty="0" smtClean="0"/>
              <a:t> </a:t>
            </a:r>
            <a:r>
              <a:rPr lang="en-US" dirty="0" smtClean="0"/>
              <a:t>in the body live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body </a:t>
            </a:r>
            <a:r>
              <a:rPr lang="en-US" b="1" dirty="0" smtClean="0"/>
              <a:t>K</a:t>
            </a:r>
            <a:r>
              <a:rPr lang="en-US" dirty="0" smtClean="0"/>
              <a:t> is approximately 50 </a:t>
            </a:r>
            <a:r>
              <a:rPr lang="en-US" dirty="0" err="1"/>
              <a:t>mmol</a:t>
            </a:r>
            <a:r>
              <a:rPr lang="en-US" dirty="0"/>
              <a:t>/kg body weight </a:t>
            </a:r>
            <a:endParaRPr lang="en-US" b="1" dirty="0" smtClean="0"/>
          </a:p>
          <a:p>
            <a:r>
              <a:rPr lang="en-US" b="1" dirty="0" smtClean="0"/>
              <a:t>K </a:t>
            </a:r>
            <a:r>
              <a:rPr lang="en-US" dirty="0"/>
              <a:t>is the most abundant intracellular </a:t>
            </a:r>
            <a:r>
              <a:rPr lang="en-US" dirty="0" err="1"/>
              <a:t>cation</a:t>
            </a:r>
            <a:r>
              <a:rPr lang="en-US" dirty="0"/>
              <a:t> (100- 150 </a:t>
            </a:r>
            <a:r>
              <a:rPr lang="en-US" dirty="0" err="1"/>
              <a:t>mmol</a:t>
            </a:r>
            <a:r>
              <a:rPr lang="en-US" dirty="0"/>
              <a:t>/l</a:t>
            </a:r>
            <a:r>
              <a:rPr lang="en-US" dirty="0" smtClean="0"/>
              <a:t>)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dirty="0" smtClean="0"/>
              <a:t>98 % of total body </a:t>
            </a:r>
            <a:r>
              <a:rPr lang="en-US" b="1" dirty="0" smtClean="0"/>
              <a:t>K</a:t>
            </a:r>
          </a:p>
          <a:p>
            <a:r>
              <a:rPr lang="en-US" dirty="0" smtClean="0"/>
              <a:t>Extracellular </a:t>
            </a:r>
            <a:r>
              <a:rPr lang="en-US" b="1" dirty="0" smtClean="0"/>
              <a:t>K</a:t>
            </a:r>
            <a:r>
              <a:rPr lang="en-US" dirty="0" smtClean="0"/>
              <a:t> concentration (3.4 – 5.5 </a:t>
            </a:r>
            <a:r>
              <a:rPr lang="en-US" dirty="0" err="1" smtClean="0"/>
              <a:t>mmol</a:t>
            </a:r>
            <a:r>
              <a:rPr lang="en-US" dirty="0" smtClean="0"/>
              <a:t>/L)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2% of total body </a:t>
            </a:r>
            <a:r>
              <a:rPr lang="en-US" b="1" dirty="0" smtClean="0"/>
              <a:t>K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02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keeps the IC </a:t>
            </a:r>
            <a:r>
              <a:rPr lang="en-US" b="1" dirty="0" smtClean="0"/>
              <a:t>K</a:t>
            </a:r>
            <a:r>
              <a:rPr lang="en-US" dirty="0" smtClean="0"/>
              <a:t> conc. </a:t>
            </a:r>
            <a:r>
              <a:rPr lang="en-US" dirty="0"/>
              <a:t>h</a:t>
            </a:r>
            <a:r>
              <a:rPr lang="en-US" dirty="0" smtClean="0"/>
              <a:t>igh 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713" y="1286602"/>
            <a:ext cx="8229600" cy="544007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A007_Na-K_pum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949" y="1417638"/>
            <a:ext cx="7164695" cy="42114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0221" y="5879966"/>
            <a:ext cx="5237331" cy="64633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Courier New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Insulin , Beta agonists enhance the pump function</a:t>
            </a:r>
          </a:p>
          <a:p>
            <a:pPr marL="285750" indent="-285750">
              <a:buFont typeface="Courier New"/>
              <a:buChar char="o"/>
            </a:pPr>
            <a:r>
              <a:rPr lang="en-US" b="1" dirty="0" smtClean="0">
                <a:solidFill>
                  <a:srgbClr val="FF0000"/>
                </a:solidFill>
              </a:rPr>
              <a:t>Beta Blockers inhibit the pump function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58760" y="6475802"/>
            <a:ext cx="19152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Cvphysiology.com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96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keeps EC </a:t>
            </a:r>
            <a:r>
              <a:rPr lang="en-US" b="1" dirty="0" smtClean="0"/>
              <a:t>K</a:t>
            </a:r>
            <a:r>
              <a:rPr lang="en-US" dirty="0" smtClean="0"/>
              <a:t> 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Na/K</a:t>
            </a:r>
            <a:r>
              <a:rPr lang="en-US" dirty="0"/>
              <a:t> </a:t>
            </a:r>
            <a:r>
              <a:rPr lang="en-US" dirty="0" smtClean="0"/>
              <a:t>ATPase </a:t>
            </a:r>
            <a:r>
              <a:rPr lang="en-US" dirty="0"/>
              <a:t>pump </a:t>
            </a:r>
            <a:endParaRPr lang="en-US" dirty="0" smtClean="0"/>
          </a:p>
          <a:p>
            <a:r>
              <a:rPr lang="en-US" dirty="0" smtClean="0"/>
              <a:t>Renal clearance : requires normal GFR and normal aldosterone axis </a:t>
            </a:r>
          </a:p>
          <a:p>
            <a:r>
              <a:rPr lang="en-US" dirty="0" smtClean="0"/>
              <a:t>Intestinal excretion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938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1101</Words>
  <Application>Microsoft Macintosh PowerPoint</Application>
  <PresentationFormat>On-screen Show (4:3)</PresentationFormat>
  <Paragraphs>234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Body Cations: K and Ca</vt:lpstr>
      <vt:lpstr>2 important Cations </vt:lpstr>
      <vt:lpstr>K </vt:lpstr>
      <vt:lpstr>Where does K come form? </vt:lpstr>
      <vt:lpstr>PowerPoint Presentation</vt:lpstr>
      <vt:lpstr>How do we loose K ?</vt:lpstr>
      <vt:lpstr>Where does K live in the body live ?</vt:lpstr>
      <vt:lpstr>What keeps the IC K conc. high ? </vt:lpstr>
      <vt:lpstr>What keeps EC K low?</vt:lpstr>
      <vt:lpstr>What happens when we eat K ?</vt:lpstr>
      <vt:lpstr>In order to Keep serum K in normal range, we need:</vt:lpstr>
      <vt:lpstr>PowerPoint Presentation</vt:lpstr>
      <vt:lpstr>Why is K important ?</vt:lpstr>
      <vt:lpstr>What happens of K level is abnormal?</vt:lpstr>
      <vt:lpstr>PowerPoint Presentation</vt:lpstr>
      <vt:lpstr>Can you eat too much K ? </vt:lpstr>
      <vt:lpstr>PowerPoint Presentation</vt:lpstr>
      <vt:lpstr>How to raise K level?</vt:lpstr>
      <vt:lpstr>How to lower K level ?</vt:lpstr>
      <vt:lpstr>Calcium balance </vt:lpstr>
      <vt:lpstr> Ca</vt:lpstr>
      <vt:lpstr>Where does Ca come from? </vt:lpstr>
      <vt:lpstr>Where does Ca live ?</vt:lpstr>
      <vt:lpstr>Why Ca is important ? </vt:lpstr>
      <vt:lpstr>What keeps Ca in balance ?</vt:lpstr>
      <vt:lpstr>PTH is a hyper-calcemic hormone</vt:lpstr>
      <vt:lpstr>Active Vitamin D is also hyper-calcemic</vt:lpstr>
      <vt:lpstr>PowerPoint Presentation</vt:lpstr>
      <vt:lpstr>What can go wrong ?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Uinversity of Alberta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Cations in action</dc:title>
  <dc:creator>riyadh alsehli</dc:creator>
  <cp:lastModifiedBy>riyadh alsehli</cp:lastModifiedBy>
  <cp:revision>62</cp:revision>
  <dcterms:created xsi:type="dcterms:W3CDTF">2014-11-09T15:59:40Z</dcterms:created>
  <dcterms:modified xsi:type="dcterms:W3CDTF">2014-11-18T07:51:56Z</dcterms:modified>
</cp:coreProperties>
</file>