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65"/>
  </p:notesMasterIdLst>
  <p:handoutMasterIdLst>
    <p:handoutMasterId r:id="rId66"/>
  </p:handoutMasterIdLst>
  <p:sldIdLst>
    <p:sldId id="460" r:id="rId2"/>
    <p:sldId id="505" r:id="rId3"/>
    <p:sldId id="289" r:id="rId4"/>
    <p:sldId id="258" r:id="rId5"/>
    <p:sldId id="350" r:id="rId6"/>
    <p:sldId id="351" r:id="rId7"/>
    <p:sldId id="354" r:id="rId8"/>
    <p:sldId id="356" r:id="rId9"/>
    <p:sldId id="290" r:id="rId10"/>
    <p:sldId id="268" r:id="rId11"/>
    <p:sldId id="362" r:id="rId12"/>
    <p:sldId id="359" r:id="rId13"/>
    <p:sldId id="358" r:id="rId14"/>
    <p:sldId id="361" r:id="rId15"/>
    <p:sldId id="297" r:id="rId16"/>
    <p:sldId id="458" r:id="rId17"/>
    <p:sldId id="371" r:id="rId18"/>
    <p:sldId id="370" r:id="rId19"/>
    <p:sldId id="430" r:id="rId20"/>
    <p:sldId id="431" r:id="rId21"/>
    <p:sldId id="432" r:id="rId22"/>
    <p:sldId id="424" r:id="rId23"/>
    <p:sldId id="378" r:id="rId24"/>
    <p:sldId id="377" r:id="rId25"/>
    <p:sldId id="379" r:id="rId26"/>
    <p:sldId id="494" r:id="rId27"/>
    <p:sldId id="425" r:id="rId28"/>
    <p:sldId id="426" r:id="rId29"/>
    <p:sldId id="433" r:id="rId30"/>
    <p:sldId id="369" r:id="rId31"/>
    <p:sldId id="373" r:id="rId32"/>
    <p:sldId id="374" r:id="rId33"/>
    <p:sldId id="375" r:id="rId34"/>
    <p:sldId id="499" r:id="rId35"/>
    <p:sldId id="427" r:id="rId36"/>
    <p:sldId id="381" r:id="rId37"/>
    <p:sldId id="461" r:id="rId38"/>
    <p:sldId id="273" r:id="rId39"/>
    <p:sldId id="410" r:id="rId40"/>
    <p:sldId id="277" r:id="rId41"/>
    <p:sldId id="449" r:id="rId42"/>
    <p:sldId id="411" r:id="rId43"/>
    <p:sldId id="412" r:id="rId44"/>
    <p:sldId id="495" r:id="rId45"/>
    <p:sldId id="496" r:id="rId46"/>
    <p:sldId id="467" r:id="rId47"/>
    <p:sldId id="482" r:id="rId48"/>
    <p:sldId id="497" r:id="rId49"/>
    <p:sldId id="484" r:id="rId50"/>
    <p:sldId id="462" r:id="rId51"/>
    <p:sldId id="498" r:id="rId52"/>
    <p:sldId id="500" r:id="rId53"/>
    <p:sldId id="501" r:id="rId54"/>
    <p:sldId id="463" r:id="rId55"/>
    <p:sldId id="502" r:id="rId56"/>
    <p:sldId id="503" r:id="rId57"/>
    <p:sldId id="468" r:id="rId58"/>
    <p:sldId id="464" r:id="rId59"/>
    <p:sldId id="469" r:id="rId60"/>
    <p:sldId id="465" r:id="rId61"/>
    <p:sldId id="466" r:id="rId62"/>
    <p:sldId id="504" r:id="rId63"/>
    <p:sldId id="455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CC33"/>
    <a:srgbClr val="FF0000"/>
    <a:srgbClr val="009900"/>
    <a:srgbClr val="008000"/>
    <a:srgbClr val="99CC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040" autoAdjust="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2" d="100"/>
          <a:sy n="42" d="100"/>
        </p:scale>
        <p:origin x="-14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43173B-7F36-4F66-8136-A1ABE004ED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185833-0DD4-4948-B31C-935ABD9C7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E3302-210A-4C13-A551-FA38419B23F1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6DAD1-3AC5-41DF-9465-438AFD29436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CAC59-590A-41C0-9D75-9A95195814F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70DB3-1A16-425A-A45B-17CCCA658D1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2842-3E19-444E-A6EE-99DE3F7B2D9A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u="sng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B0299-F4A5-4E6D-B8F7-FEBEB8A552B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1F81F-BFB4-47FB-B1D8-B180671D30C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F09AD-67CD-4E6E-96FC-2EFBC54116BA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227CA-9B6D-4F15-BBE7-FD68F4C544E4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476B1-0C50-4399-A2BC-DB6D4537458C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8E311-403E-41BA-A87C-8E220CF508E6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1A996-21E5-460A-B5AC-1060C7BFCE13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altLang="en-US" sz="9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CE8FD-F069-4FFA-A4AD-B2200454C5C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F012-8CD7-4304-BFA9-4AF591CB7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9FBC-5D94-4226-A82C-FFABF54E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E757-9C90-401B-AC8C-EEFB1E6D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05F-5C8D-492F-B989-42F147E34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BB5CD-2782-4422-AA86-D0760673D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4AE2-C7B8-4808-9718-AFB1520A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9EFB-8B60-461F-8D43-BBC5BAF21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1E06-A9F9-406C-B4FF-12F871686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858E-E823-4D87-A4BC-6589F5D7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E291-5A05-48DF-B709-D3950B17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D68C-2B02-476C-8B3A-04091D7A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FEFB-86E9-4A98-B414-E5E27F02F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9ED5-EAE9-464A-AA1C-DB3E801CE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09D2-2BE0-439D-A2D6-1DF2FE88A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7B1A-5A4E-4ED3-BB95-4383FD32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Nov 2014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EB7D0-DBBB-4FA5-B5FC-C32A872E6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8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8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8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408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BR"/>
              <a:t>A R Tarakji, MD, FRCPC</a:t>
            </a:r>
            <a:endParaRPr lang="en-US"/>
          </a:p>
        </p:txBody>
      </p:sp>
      <p:sp>
        <p:nvSpPr>
          <p:cNvPr id="408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04875" y="914400"/>
            <a:ext cx="7335838" cy="20574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00"/>
                </a:solidFill>
                <a:effectLst/>
              </a:rPr>
              <a:t>Water &amp; Sodium Disorders </a:t>
            </a:r>
            <a:br>
              <a:rPr lang="en-US" altLang="en-US" sz="4000" smtClean="0">
                <a:solidFill>
                  <a:srgbClr val="FFFF00"/>
                </a:solidFill>
                <a:effectLst/>
              </a:rPr>
            </a:br>
            <a:r>
              <a:rPr lang="en-US" altLang="en-US" sz="3200" smtClean="0">
                <a:solidFill>
                  <a:srgbClr val="FFFF00"/>
                </a:solidFill>
                <a:effectLst/>
              </a:rPr>
              <a:t>(H</a:t>
            </a:r>
            <a:r>
              <a:rPr lang="en-US" altLang="en-US" sz="3200" baseline="-25000" smtClean="0">
                <a:solidFill>
                  <a:srgbClr val="FFFF00"/>
                </a:solidFill>
                <a:effectLst/>
              </a:rPr>
              <a:t>2</a:t>
            </a:r>
            <a:r>
              <a:rPr lang="en-US" altLang="en-US" sz="3200" smtClean="0">
                <a:solidFill>
                  <a:srgbClr val="FFFF00"/>
                </a:solidFill>
                <a:effectLst/>
              </a:rPr>
              <a:t>O/Na</a:t>
            </a:r>
            <a:r>
              <a:rPr lang="en-US" altLang="en-US" sz="3200" baseline="30000" smtClean="0">
                <a:solidFill>
                  <a:srgbClr val="FFFF00"/>
                </a:solidFill>
                <a:effectLst/>
              </a:rPr>
              <a:t>+</a:t>
            </a:r>
            <a:r>
              <a:rPr lang="en-US" altLang="en-US" sz="3200" smtClean="0">
                <a:solidFill>
                  <a:srgbClr val="FFFF00"/>
                </a:solidFill>
                <a:effectLst/>
              </a:rPr>
              <a:t>)</a:t>
            </a:r>
            <a:endParaRPr lang="en-US" altLang="en-US" sz="4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304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92D050"/>
                </a:solidFill>
                <a:effectLst/>
                <a:latin typeface="+mj-lt"/>
              </a:rPr>
              <a:t>Ahmad </a:t>
            </a:r>
            <a:r>
              <a:rPr lang="en-US" sz="2400" b="1" dirty="0" err="1" smtClean="0">
                <a:solidFill>
                  <a:srgbClr val="92D050"/>
                </a:solidFill>
                <a:effectLst/>
                <a:latin typeface="+mj-lt"/>
              </a:rPr>
              <a:t>Raed</a:t>
            </a:r>
            <a:r>
              <a:rPr lang="en-US" sz="2400" b="1" dirty="0" smtClean="0">
                <a:solidFill>
                  <a:srgbClr val="92D050"/>
                </a:solidFill>
                <a:effectLst/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effectLst/>
                <a:latin typeface="+mj-lt"/>
              </a:rPr>
              <a:t>Tarakji</a:t>
            </a:r>
            <a:r>
              <a:rPr lang="en-US" sz="1600" b="1" dirty="0" smtClean="0">
                <a:solidFill>
                  <a:srgbClr val="92D050"/>
                </a:solidFill>
                <a:effectLst/>
                <a:latin typeface="+mj-lt"/>
              </a:rPr>
              <a:t>, MD, MSPH, FRCPC, FACP, FASN, FNKF</a:t>
            </a:r>
            <a:endParaRPr lang="en-US" sz="1800" b="1" dirty="0" smtClean="0">
              <a:solidFill>
                <a:srgbClr val="92D050"/>
              </a:solidFill>
              <a:effectLst/>
              <a:latin typeface="+mj-lt"/>
            </a:endParaRP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Assistant Professor</a:t>
            </a: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Nephrology Unit, Department of Medicine</a:t>
            </a: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College of Medicine, King Saud University</a:t>
            </a:r>
          </a:p>
          <a:p>
            <a:pPr>
              <a:defRPr/>
            </a:pPr>
            <a:endParaRPr lang="en-US" sz="1000" dirty="0" smtClean="0">
              <a:effectLst/>
              <a:latin typeface="+mj-lt"/>
            </a:endParaRP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Consultant Internist &amp; Nephrologist</a:t>
            </a: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King Khalid University Hospital</a:t>
            </a:r>
          </a:p>
          <a:p>
            <a:pPr>
              <a:defRPr/>
            </a:pPr>
            <a:r>
              <a:rPr lang="en-US" sz="1800" dirty="0" smtClean="0">
                <a:effectLst/>
                <a:latin typeface="+mj-lt"/>
              </a:rPr>
              <a:t>King Saud University Medical City</a:t>
            </a:r>
            <a:endParaRPr lang="en-US" sz="2000" i="1" dirty="0" smtClean="0">
              <a:effectLst/>
              <a:latin typeface="+mj-lt"/>
            </a:endParaRPr>
          </a:p>
          <a:p>
            <a:pPr>
              <a:defRPr/>
            </a:pPr>
            <a:r>
              <a:rPr lang="en-US" sz="2000" i="1" dirty="0" smtClean="0">
                <a:solidFill>
                  <a:srgbClr val="00B0F0"/>
                </a:solidFill>
                <a:effectLst/>
                <a:latin typeface="+mj-lt"/>
              </a:rPr>
              <a:t>Atarakji@ksu.edu.sa</a:t>
            </a:r>
          </a:p>
          <a:p>
            <a:pPr>
              <a:defRPr/>
            </a:pPr>
            <a:endParaRPr lang="en-US" sz="2800" dirty="0"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2750"/>
            <a:ext cx="274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  <a:cs typeface="Arial" charset="0"/>
              </a:rPr>
              <a:t>KSU-COM-Course 341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12750"/>
            <a:ext cx="350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  <a:cs typeface="Arial" charset="0"/>
              </a:rPr>
              <a:t>Safar 1436-November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AF367C-DA35-4F43-BDBB-945CB9A23B86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i="1" u="sng" dirty="0" smtClean="0">
                <a:solidFill>
                  <a:schemeClr val="hlink"/>
                </a:solidFill>
              </a:rPr>
              <a:t>Definitions: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417638"/>
            <a:ext cx="87630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Osmosis:</a:t>
            </a:r>
            <a:r>
              <a:rPr lang="en-US" altLang="en-US" sz="2400" i="1" smtClean="0">
                <a:effectLst/>
                <a:latin typeface="Arial" pitchFamily="34" charset="0"/>
              </a:rPr>
              <a:t> </a:t>
            </a:r>
            <a:r>
              <a:rPr lang="en-US" altLang="en-US" sz="2400" smtClean="0">
                <a:effectLst/>
                <a:latin typeface="Arial" pitchFamily="34" charset="0"/>
              </a:rPr>
              <a:t>movement of water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i="1" u="sng" smtClean="0">
              <a:solidFill>
                <a:srgbClr val="33CC33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Diffusion:</a:t>
            </a:r>
            <a:r>
              <a:rPr lang="en-US" altLang="en-US" sz="2400" i="1" smtClean="0">
                <a:effectLst/>
                <a:latin typeface="Arial" pitchFamily="34" charset="0"/>
              </a:rPr>
              <a:t> </a:t>
            </a:r>
            <a:r>
              <a:rPr lang="en-US" altLang="en-US" sz="2400" smtClean="0">
                <a:effectLst/>
                <a:latin typeface="Arial" pitchFamily="34" charset="0"/>
              </a:rPr>
              <a:t>movement of solutes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i="1" u="sng" smtClean="0">
              <a:solidFill>
                <a:srgbClr val="33CC33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Filtration:</a:t>
            </a:r>
            <a:r>
              <a:rPr lang="en-US" altLang="en-US" sz="2400" smtClean="0">
                <a:effectLst/>
                <a:latin typeface="Arial" pitchFamily="34" charset="0"/>
              </a:rPr>
              <a:t> movement of both solutes and water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2400" i="1" u="sng" smtClean="0">
              <a:solidFill>
                <a:srgbClr val="33CC33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Osmolality: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Osmoles in solution: mOsm/kg water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Calc Posm = (2 x serum Na</a:t>
            </a:r>
            <a:r>
              <a:rPr lang="en-US" altLang="en-US" sz="2400" baseline="30000" smtClean="0">
                <a:solidFill>
                  <a:srgbClr val="FF0000"/>
                </a:solidFill>
                <a:effectLst/>
                <a:latin typeface="Arial" pitchFamily="34" charset="0"/>
              </a:rPr>
              <a:t>+</a:t>
            </a:r>
            <a:r>
              <a:rPr lang="en-US" alt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) + blood urea + glucose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smtClean="0">
                <a:solidFill>
                  <a:schemeClr val="folHlink"/>
                </a:solidFill>
                <a:effectLst/>
                <a:latin typeface="Arial" pitchFamily="34" charset="0"/>
              </a:rPr>
              <a:t>For Na+, K+ and Cl-: 1 mEq = 1 mOsm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Normal osmolality of body fluids: 283-292 mOsm/kg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3012D6-1010-41E0-8033-752939E29AEC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4" descr="mso34BDD"/>
          <p:cNvPicPr>
            <a:picLocks noChangeAspect="1" noChangeArrowheads="1"/>
          </p:cNvPicPr>
          <p:nvPr/>
        </p:nvPicPr>
        <p:blipFill>
          <a:blip r:embed="rId2" cstate="print"/>
          <a:srcRect l="6319" t="4456" r="4219" b="9712"/>
          <a:stretch>
            <a:fillRect/>
          </a:stretch>
        </p:blipFill>
        <p:spPr bwMode="auto">
          <a:xfrm>
            <a:off x="482600" y="322263"/>
            <a:ext cx="8180388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CD6C3C-83A0-468A-871C-B44C00FC1776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4" descr="msoF28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76238"/>
            <a:ext cx="8151813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268EAB-EA5E-488C-9D7A-004C56E9CD9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03300"/>
            <a:ext cx="8229600" cy="12160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ffectLst/>
                <a:latin typeface="Arial" pitchFamily="34" charset="0"/>
              </a:rPr>
              <a:t>ECF and ICF are in </a:t>
            </a:r>
            <a:r>
              <a:rPr lang="en-US" altLang="en-US" sz="2800" b="1" i="1" smtClean="0">
                <a:solidFill>
                  <a:schemeClr val="accent1"/>
                </a:solidFill>
                <a:effectLst/>
                <a:latin typeface="Arial" pitchFamily="34" charset="0"/>
              </a:rPr>
              <a:t>osmotic equilibrium</a:t>
            </a:r>
            <a:endParaRPr lang="en-US" altLang="en-US" sz="2800" i="1" smtClean="0"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eaLnBrk="1" hangingPunct="1"/>
            <a:r>
              <a:rPr lang="en-US" altLang="en-US" sz="2800" b="1" smtClean="0">
                <a:solidFill>
                  <a:srgbClr val="33CC33"/>
                </a:solidFill>
                <a:effectLst/>
                <a:latin typeface="Arial" pitchFamily="34" charset="0"/>
              </a:rPr>
              <a:t>ICFosm = ECFosm = Posm</a:t>
            </a:r>
            <a:endParaRPr lang="en-US" altLang="en-US" sz="2800" b="1" i="1" smtClean="0">
              <a:solidFill>
                <a:srgbClr val="33CC33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33425"/>
          </a:xfrm>
          <a:noFill/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Body Fluid Compartments</a:t>
            </a: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450850" y="3883025"/>
            <a:ext cx="82296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8" name="Line 5"/>
          <p:cNvSpPr>
            <a:spLocks noChangeShapeType="1"/>
          </p:cNvSpPr>
          <p:nvPr/>
        </p:nvSpPr>
        <p:spPr bwMode="auto">
          <a:xfrm>
            <a:off x="2636838" y="3949700"/>
            <a:ext cx="0" cy="22383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1192213" y="3935413"/>
            <a:ext cx="0" cy="22002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807" name="AutoShape 7"/>
          <p:cNvSpPr>
            <a:spLocks noChangeAspect="1" noChangeArrowheads="1"/>
          </p:cNvSpPr>
          <p:nvPr/>
        </p:nvSpPr>
        <p:spPr bwMode="auto">
          <a:xfrm>
            <a:off x="177800" y="2328863"/>
            <a:ext cx="8780463" cy="40846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166688" y="2324100"/>
            <a:ext cx="738187" cy="4089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r>
              <a:rPr lang="en-US" altLang="en-US" sz="2800" b="1">
                <a:latin typeface="Bookman Old Style" pitchFamily="18" charset="0"/>
              </a:rPr>
              <a:t>IV</a:t>
            </a: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3097213" y="2322513"/>
            <a:ext cx="5878512" cy="40719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endParaRPr lang="en-US" altLang="en-US" sz="1000">
              <a:latin typeface="Times New Roman" pitchFamily="18" charset="0"/>
            </a:endParaRPr>
          </a:p>
          <a:p>
            <a:pPr algn="ctr" defTabSz="4179888" rtl="1"/>
            <a:r>
              <a:rPr lang="en-US" altLang="en-US" sz="2800" b="1">
                <a:latin typeface="Bookman Old Style" pitchFamily="18" charset="0"/>
              </a:rPr>
              <a:t>ICF</a:t>
            </a:r>
            <a:endParaRPr lang="en-US" altLang="en-US" sz="8200">
              <a:latin typeface="Bookman Old Style" pitchFamily="18" charset="0"/>
            </a:endParaRPr>
          </a:p>
        </p:txBody>
      </p:sp>
      <p:sp>
        <p:nvSpPr>
          <p:cNvPr id="15373" name="Text Box 10"/>
          <p:cNvSpPr txBox="1">
            <a:spLocks noChangeArrowheads="1"/>
          </p:cNvSpPr>
          <p:nvPr/>
        </p:nvSpPr>
        <p:spPr bwMode="auto">
          <a:xfrm>
            <a:off x="1484313" y="2814638"/>
            <a:ext cx="809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800" b="1">
                <a:latin typeface="Bookman Old Style" pitchFamily="18" charset="0"/>
              </a:rPr>
              <a:t>ISF</a:t>
            </a:r>
          </a:p>
        </p:txBody>
      </p:sp>
      <p:sp>
        <p:nvSpPr>
          <p:cNvPr id="15374" name="Text Box 11"/>
          <p:cNvSpPr txBox="1">
            <a:spLocks noChangeArrowheads="1"/>
          </p:cNvSpPr>
          <p:nvPr/>
        </p:nvSpPr>
        <p:spPr bwMode="auto">
          <a:xfrm>
            <a:off x="457200" y="4387850"/>
            <a:ext cx="172402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altLang="en-US" sz="2800" b="1">
                <a:latin typeface="Bookman Old Style" pitchFamily="18" charset="0"/>
              </a:rPr>
              <a:t>Na</a:t>
            </a:r>
            <a:r>
              <a:rPr lang="en-US" altLang="en-US" sz="2800" b="1" baseline="30000">
                <a:latin typeface="Bookman Old Style" pitchFamily="18" charset="0"/>
              </a:rPr>
              <a:t>+ </a:t>
            </a:r>
            <a:r>
              <a:rPr lang="en-US" altLang="en-US" sz="2800" b="1">
                <a:latin typeface="Bookman Old Style" pitchFamily="18" charset="0"/>
              </a:rPr>
              <a:t>140</a:t>
            </a:r>
          </a:p>
        </p:txBody>
      </p:sp>
      <p:sp>
        <p:nvSpPr>
          <p:cNvPr id="15375" name="Text Box 12"/>
          <p:cNvSpPr>
            <a:spLocks noChangeArrowheads="1"/>
          </p:cNvSpPr>
          <p:nvPr>
            <p:ph sz="half" idx="2"/>
          </p:nvPr>
        </p:nvSpPr>
        <p:spPr>
          <a:xfrm>
            <a:off x="5160963" y="4349750"/>
            <a:ext cx="1722437" cy="5857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smtClean="0">
                <a:effectLst/>
                <a:latin typeface="Bookman Old Style" pitchFamily="18" charset="0"/>
              </a:rPr>
              <a:t>K</a:t>
            </a:r>
            <a:r>
              <a:rPr lang="en-US" altLang="en-US" sz="2800" b="1" baseline="30000" smtClean="0">
                <a:effectLst/>
                <a:latin typeface="Bookman Old Style" pitchFamily="18" charset="0"/>
              </a:rPr>
              <a:t>+ </a:t>
            </a:r>
            <a:r>
              <a:rPr lang="en-US" altLang="en-US" sz="2800" b="1" smtClean="0">
                <a:effectLst/>
                <a:latin typeface="Bookman Old Style" pitchFamily="18" charset="0"/>
              </a:rPr>
              <a:t>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A3D391-B1EC-42A6-984B-AC2BD7464529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4" descr="msoA793B"/>
          <p:cNvPicPr>
            <a:picLocks noChangeAspect="1" noChangeArrowheads="1"/>
          </p:cNvPicPr>
          <p:nvPr/>
        </p:nvPicPr>
        <p:blipFill>
          <a:blip r:embed="rId2" cstate="print"/>
          <a:srcRect l="7463" t="4657" r="3879" b="6790"/>
          <a:stretch>
            <a:fillRect/>
          </a:stretch>
        </p:blipFill>
        <p:spPr bwMode="auto">
          <a:xfrm>
            <a:off x="468313" y="309563"/>
            <a:ext cx="8205787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9C9915-2777-4288-B1B7-84554EC20C21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i="1" u="sng" dirty="0" smtClean="0">
                <a:solidFill>
                  <a:schemeClr val="hlink"/>
                </a:solidFill>
                <a:effectLst/>
              </a:rPr>
              <a:t>Regulation Mechanisms of Fluid and Electrolytes:</a:t>
            </a:r>
            <a:endParaRPr lang="en-CA" sz="3200" b="0" i="1" u="sng" dirty="0" smtClean="0">
              <a:solidFill>
                <a:schemeClr val="hlink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28800"/>
            <a:ext cx="84582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Regulation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charset="0"/>
              </a:rPr>
              <a:t>osmolality</a:t>
            </a:r>
            <a:r>
              <a:rPr lang="en-US" sz="2400" dirty="0" smtClean="0">
                <a:effectLst/>
                <a:latin typeface="Arial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charset="0"/>
              </a:rPr>
              <a:t>volume</a:t>
            </a:r>
            <a:r>
              <a:rPr lang="en-US" sz="2400" dirty="0" smtClean="0">
                <a:effectLst/>
                <a:latin typeface="Arial" charset="0"/>
              </a:rPr>
              <a:t> is achieved through 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thirst</a:t>
            </a:r>
            <a:r>
              <a:rPr lang="en-US" sz="2400" dirty="0" smtClean="0">
                <a:effectLst/>
                <a:latin typeface="Arial" charset="0"/>
              </a:rPr>
              <a:t> and the 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Arial" charset="0"/>
              </a:rPr>
              <a:t>osmoreceptor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-antidiuretic hormone system (vasopressin)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/>
                <a:latin typeface="Arial" charset="0"/>
              </a:rPr>
              <a:t>Volume is more important than osmolality</a:t>
            </a:r>
            <a:endParaRPr lang="en-US" sz="2000" i="1" dirty="0" smtClean="0">
              <a:solidFill>
                <a:srgbClr val="FF00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33CC33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The regulation of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charset="0"/>
              </a:rPr>
              <a:t>volume</a:t>
            </a:r>
            <a:r>
              <a:rPr lang="en-US" sz="2400" dirty="0" smtClean="0">
                <a:effectLst/>
                <a:latin typeface="Arial" charset="0"/>
              </a:rPr>
              <a:t> also occurs through neurological and renal mechanisms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The stretch receptors (baroreceptors)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The Renin-</a:t>
            </a:r>
            <a:r>
              <a:rPr lang="en-US" sz="2400" dirty="0" err="1" smtClean="0">
                <a:solidFill>
                  <a:srgbClr val="33CC33"/>
                </a:solidFill>
                <a:effectLst/>
                <a:latin typeface="Arial" charset="0"/>
              </a:rPr>
              <a:t>Angiotension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-Aldosterone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The Natriuretic peptides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rgbClr val="33CC33"/>
                </a:solidFill>
                <a:effectLst/>
                <a:latin typeface="Arial" charset="0"/>
              </a:rPr>
              <a:t>Kinins</a:t>
            </a:r>
            <a:r>
              <a:rPr lang="en-US" sz="2400" dirty="0" smtClean="0">
                <a:solidFill>
                  <a:srgbClr val="33CC33"/>
                </a:solidFill>
                <a:effectLst/>
                <a:latin typeface="Arial" charset="0"/>
              </a:rPr>
              <a:t> &amp; Prostaglandins</a:t>
            </a:r>
            <a:endParaRPr lang="en-CA" sz="2400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7BD4E9-C254-4839-A61E-E76C957AE87A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3" descr="1ADK02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4676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F1D10C-798A-4BFD-A890-CEE9C9C3BC80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4" descr="mso560AB"/>
          <p:cNvPicPr>
            <a:picLocks noChangeAspect="1" noChangeArrowheads="1"/>
          </p:cNvPicPr>
          <p:nvPr/>
        </p:nvPicPr>
        <p:blipFill>
          <a:blip r:embed="rId2" cstate="print"/>
          <a:srcRect l="52466" t="48230" r="1172" b="9103"/>
          <a:stretch>
            <a:fillRect/>
          </a:stretch>
        </p:blipFill>
        <p:spPr bwMode="auto">
          <a:xfrm>
            <a:off x="533400" y="647700"/>
            <a:ext cx="807720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B46010-70C3-4BFC-BB3E-44E7D74A402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4" descr="mso560AB"/>
          <p:cNvPicPr>
            <a:picLocks noChangeAspect="1" noChangeArrowheads="1"/>
          </p:cNvPicPr>
          <p:nvPr/>
        </p:nvPicPr>
        <p:blipFill>
          <a:blip r:embed="rId2" cstate="print"/>
          <a:srcRect l="5060" t="3014" r="48718" b="5530"/>
          <a:stretch>
            <a:fillRect/>
          </a:stretch>
        </p:blipFill>
        <p:spPr bwMode="auto">
          <a:xfrm>
            <a:off x="1871663" y="328613"/>
            <a:ext cx="5400675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D3E000-82A0-4538-A4ED-062C711DFC3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3" descr="1ADK02F0"/>
          <p:cNvPicPr>
            <a:picLocks noChangeAspect="1" noChangeArrowheads="1"/>
          </p:cNvPicPr>
          <p:nvPr/>
        </p:nvPicPr>
        <p:blipFill>
          <a:blip r:embed="rId2" cstate="print"/>
          <a:srcRect l="11250" t="7156" r="5000" b="4573"/>
          <a:stretch>
            <a:fillRect/>
          </a:stretch>
        </p:blipFill>
        <p:spPr bwMode="auto">
          <a:xfrm>
            <a:off x="723900" y="3048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altLang="en-US" sz="4000" b="0" i="1" u="sng" dirty="0" smtClean="0">
                <a:solidFill>
                  <a:schemeClr val="hlink"/>
                </a:solidFill>
                <a:effectLst/>
              </a:rPr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65238"/>
            <a:ext cx="8915400" cy="49831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By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end of the lecture the student should be able to:</a:t>
            </a: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endParaRPr lang="en-US" sz="1200" dirty="0" smtClean="0">
              <a:effectLst/>
              <a:latin typeface="Arial" panose="020B0604020202020204" pitchFamily="34" charset="0"/>
            </a:endParaRP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Recognize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systems that control body 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Na </a:t>
            </a:r>
            <a:r>
              <a:rPr lang="en-US" sz="2400" dirty="0">
                <a:effectLst/>
                <a:latin typeface="Arial" panose="020B0604020202020204" pitchFamily="34" charset="0"/>
              </a:rPr>
              <a:t>and 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H</a:t>
            </a:r>
            <a:r>
              <a:rPr lang="en-US" sz="2400" baseline="-25000" dirty="0" smtClean="0">
                <a:effectLst/>
                <a:latin typeface="Arial" panose="020B0604020202020204" pitchFamily="34" charset="0"/>
              </a:rPr>
              <a:t>2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O </a:t>
            </a:r>
            <a:r>
              <a:rPr lang="en-US" sz="2400" dirty="0">
                <a:effectLst/>
                <a:latin typeface="Arial" panose="020B0604020202020204" pitchFamily="34" charset="0"/>
              </a:rPr>
              <a:t>contents</a:t>
            </a: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endParaRPr lang="en-US" sz="1200" dirty="0" smtClean="0">
              <a:effectLst/>
              <a:latin typeface="Arial" panose="020B0604020202020204" pitchFamily="34" charset="0"/>
            </a:endParaRP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Understand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difference between body 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Na content (volume status) </a:t>
            </a:r>
            <a:r>
              <a:rPr lang="en-US" sz="2400" dirty="0">
                <a:effectLst/>
                <a:latin typeface="Arial" panose="020B0604020202020204" pitchFamily="34" charset="0"/>
              </a:rPr>
              <a:t>and serum 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Na </a:t>
            </a:r>
            <a:r>
              <a:rPr lang="en-US" sz="2400" dirty="0">
                <a:effectLst/>
                <a:latin typeface="Arial" panose="020B0604020202020204" pitchFamily="34" charset="0"/>
              </a:rPr>
              <a:t>concentration</a:t>
            </a: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endParaRPr lang="en-US" sz="1200" dirty="0" smtClean="0">
              <a:effectLst/>
              <a:latin typeface="Arial" panose="020B0604020202020204" pitchFamily="34" charset="0"/>
            </a:endParaRP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Recognize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different types of 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IV </a:t>
            </a:r>
            <a:r>
              <a:rPr lang="en-US" sz="2400" dirty="0">
                <a:effectLst/>
                <a:latin typeface="Arial" panose="020B0604020202020204" pitchFamily="34" charset="0"/>
              </a:rPr>
              <a:t>fluids used at bedside</a:t>
            </a: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endParaRPr lang="en-US" sz="1200" dirty="0" smtClean="0">
              <a:effectLst/>
              <a:latin typeface="Arial" panose="020B0604020202020204" pitchFamily="34" charset="0"/>
            </a:endParaRP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Know </a:t>
            </a:r>
            <a:r>
              <a:rPr lang="en-US" sz="2400" dirty="0">
                <a:effectLst/>
                <a:latin typeface="Arial" panose="020B0604020202020204" pitchFamily="34" charset="0"/>
              </a:rPr>
              <a:t>the workup for Hyponatremia</a:t>
            </a: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endParaRPr lang="en-US" sz="1200" dirty="0" smtClean="0">
              <a:effectLst/>
              <a:latin typeface="Arial" panose="020B0604020202020204" pitchFamily="34" charset="0"/>
            </a:endParaRPr>
          </a:p>
          <a:p>
            <a:pPr marL="971550" lvl="1" indent="-514350">
              <a:buSzPct val="100000"/>
              <a:buFont typeface="+mj-lt"/>
              <a:buAutoNum type="arabicParenR"/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Know </a:t>
            </a:r>
            <a:r>
              <a:rPr lang="en-US" sz="2400" dirty="0">
                <a:effectLst/>
                <a:latin typeface="Arial" panose="020B0604020202020204" pitchFamily="34" charset="0"/>
              </a:rPr>
              <a:t>how to calculate the water deficit in Hypernatremia</a:t>
            </a:r>
          </a:p>
          <a:p>
            <a:pPr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7CAF46-8508-4DEF-BD46-00F6FA5B96F9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85D138-06B0-490B-BF03-1115BC61D563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3" descr="1ADK02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81000"/>
            <a:ext cx="8001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2B61CD-A549-431F-AC3F-F6CCE7DEC40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3" descr="1ADK02F1"/>
          <p:cNvPicPr>
            <a:picLocks noChangeAspect="1" noChangeArrowheads="1"/>
          </p:cNvPicPr>
          <p:nvPr/>
        </p:nvPicPr>
        <p:blipFill>
          <a:blip r:embed="rId2" cstate="print"/>
          <a:srcRect l="3703" t="6078" b="6407"/>
          <a:stretch>
            <a:fillRect/>
          </a:stretch>
        </p:blipFill>
        <p:spPr bwMode="auto">
          <a:xfrm>
            <a:off x="495300" y="4572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57F4A2-AF66-4CC1-9274-1D2FA3F0DBB1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8" descr="1ADK01F0 cop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81000"/>
            <a:ext cx="81534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14F497-12D1-4F21-9432-4D83B0489934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4" descr="mso47BD9"/>
          <p:cNvPicPr>
            <a:picLocks noChangeAspect="1" noChangeArrowheads="1"/>
          </p:cNvPicPr>
          <p:nvPr/>
        </p:nvPicPr>
        <p:blipFill>
          <a:blip r:embed="rId2" cstate="print"/>
          <a:srcRect l="10426" t="41676" r="47823" b="15730"/>
          <a:stretch>
            <a:fillRect/>
          </a:stretch>
        </p:blipFill>
        <p:spPr bwMode="auto">
          <a:xfrm>
            <a:off x="685800" y="4572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FB11BB-3B6B-4A45-B3EF-704B8DBB3DE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00013"/>
            <a:ext cx="8686800" cy="741362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Urine Output &amp; Daily Solute Load</a:t>
            </a:r>
          </a:p>
        </p:txBody>
      </p:sp>
      <p:pic>
        <p:nvPicPr>
          <p:cNvPr id="26630" name="Picture 4" descr="mso699"/>
          <p:cNvPicPr>
            <a:picLocks noChangeAspect="1" noChangeArrowheads="1"/>
          </p:cNvPicPr>
          <p:nvPr/>
        </p:nvPicPr>
        <p:blipFill>
          <a:blip r:embed="rId2" cstate="print"/>
          <a:srcRect l="7843" t="22346" r="7986" b="3238"/>
          <a:stretch>
            <a:fillRect/>
          </a:stretch>
        </p:blipFill>
        <p:spPr bwMode="auto">
          <a:xfrm>
            <a:off x="500063" y="863600"/>
            <a:ext cx="813911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CA2531-63B1-402E-B921-B5A3C6965B7A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8013" y="374650"/>
            <a:ext cx="7958137" cy="1301750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The Linear Relationship Between Urine Specific Gravity and Uosm</a:t>
            </a:r>
          </a:p>
        </p:txBody>
      </p:sp>
      <p:graphicFrame>
        <p:nvGraphicFramePr>
          <p:cNvPr id="359427" name="Group 3"/>
          <p:cNvGraphicFramePr>
            <a:graphicFrameLocks noGrp="1"/>
          </p:cNvGraphicFramePr>
          <p:nvPr>
            <p:ph type="tbl" idx="1"/>
          </p:nvPr>
        </p:nvGraphicFramePr>
        <p:xfrm>
          <a:off x="758825" y="2016125"/>
          <a:ext cx="7672388" cy="2463800"/>
        </p:xfrm>
        <a:graphic>
          <a:graphicData uri="http://schemas.openxmlformats.org/drawingml/2006/table">
            <a:tbl>
              <a:tblPr rtl="1"/>
              <a:tblGrid>
                <a:gridCol w="5910263"/>
                <a:gridCol w="1762125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Osmolality (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/Kg H</a:t>
                      </a:r>
                      <a:r>
                        <a:rPr kumimoji="0" lang="en-US" sz="2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SG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 – 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 – 800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 – 1200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1" name="Text Box 20"/>
          <p:cNvSpPr txBox="1">
            <a:spLocks noChangeArrowheads="1"/>
          </p:cNvSpPr>
          <p:nvPr/>
        </p:nvSpPr>
        <p:spPr bwMode="auto">
          <a:xfrm>
            <a:off x="1649413" y="4794250"/>
            <a:ext cx="5843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chemeClr val="hlink"/>
                </a:solidFill>
                <a:latin typeface="Arial" pitchFamily="34" charset="0"/>
              </a:rPr>
              <a:t>Plasma SG ~ 1.008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0" i="1" u="sng" dirty="0" smtClean="0">
                <a:solidFill>
                  <a:srgbClr val="FFC000"/>
                </a:solidFill>
              </a:rPr>
              <a:t>Effect of Hypovolemia on </a:t>
            </a:r>
            <a:r>
              <a:rPr lang="en-US" sz="4000" b="0" i="1" u="sng" dirty="0" err="1" smtClean="0">
                <a:solidFill>
                  <a:srgbClr val="FFC000"/>
                </a:solidFill>
              </a:rPr>
              <a:t>Osmoreceptor</a:t>
            </a:r>
            <a:r>
              <a:rPr lang="en-US" sz="4000" b="0" i="1" u="sng" dirty="0" smtClean="0">
                <a:solidFill>
                  <a:srgbClr val="FFC000"/>
                </a:solidFill>
              </a:rPr>
              <a:t> Gain</a:t>
            </a:r>
            <a:endParaRPr lang="en-US" sz="4000" b="0" i="1" u="sng" dirty="0">
              <a:solidFill>
                <a:srgbClr val="FFC000"/>
              </a:solidFill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7FB762-1AA2-48AB-A79E-0AC76D63660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9825" y="1825625"/>
            <a:ext cx="6864350" cy="407511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0A911B-659E-4B28-9CC3-7B0EE95FD265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8" descr="1ADK01F12-A"/>
          <p:cNvPicPr>
            <a:picLocks noChangeAspect="1" noChangeArrowheads="1"/>
          </p:cNvPicPr>
          <p:nvPr/>
        </p:nvPicPr>
        <p:blipFill>
          <a:blip r:embed="rId2" cstate="print"/>
          <a:srcRect l="3883" t="7759" b="3017"/>
          <a:stretch>
            <a:fillRect/>
          </a:stretch>
        </p:blipFill>
        <p:spPr bwMode="auto">
          <a:xfrm>
            <a:off x="552450" y="533400"/>
            <a:ext cx="8039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2CA665-20AE-45F5-9076-121BDB6E417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14" descr="1ADK01F12-B"/>
          <p:cNvPicPr>
            <a:picLocks noChangeAspect="1" noChangeArrowheads="1"/>
          </p:cNvPicPr>
          <p:nvPr/>
        </p:nvPicPr>
        <p:blipFill>
          <a:blip r:embed="rId2" cstate="print"/>
          <a:srcRect t="5096" r="1888" b="5707"/>
          <a:stretch>
            <a:fillRect/>
          </a:stretch>
        </p:blipFill>
        <p:spPr bwMode="auto">
          <a:xfrm>
            <a:off x="533400" y="5334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6BFCFD-43D4-4E6D-859D-B2842C256A00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3" descr="1ADK02F2"/>
          <p:cNvPicPr>
            <a:picLocks noChangeAspect="1" noChangeArrowheads="1"/>
          </p:cNvPicPr>
          <p:nvPr/>
        </p:nvPicPr>
        <p:blipFill>
          <a:blip r:embed="rId2" cstate="print"/>
          <a:srcRect l="5814" t="8333" r="6976" b="8333"/>
          <a:stretch>
            <a:fillRect/>
          </a:stretch>
        </p:blipFill>
        <p:spPr bwMode="auto">
          <a:xfrm>
            <a:off x="609600" y="6096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C3F3F3-BEA4-4F8C-A290-A913D72041EC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Structure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r>
              <a:rPr lang="en-US" altLang="en-US" sz="2400" smtClean="0">
                <a:effectLst/>
                <a:latin typeface="Arial" pitchFamily="34" charset="0"/>
              </a:rPr>
              <a:t>Composition of the fluid compartments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r>
              <a:rPr lang="en-US" altLang="en-US" sz="2400" smtClean="0">
                <a:effectLst/>
                <a:latin typeface="Arial" pitchFamily="34" charset="0"/>
              </a:rPr>
              <a:t>Mechanisms which regulate fluid and Sodium balance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r>
              <a:rPr lang="en-US" altLang="en-US" sz="2400" smtClean="0">
                <a:effectLst/>
                <a:latin typeface="Arial" pitchFamily="34" charset="0"/>
              </a:rPr>
              <a:t>Disorders of water balance 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r>
              <a:rPr lang="en-US" altLang="en-US" sz="2400" smtClean="0">
                <a:effectLst/>
                <a:latin typeface="Arial" pitchFamily="34" charset="0"/>
              </a:rPr>
              <a:t>Disorders of Sodium balance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arenR"/>
            </a:pPr>
            <a:endParaRPr lang="en-US" altLang="en-US" sz="2400" smtClean="0"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B15925-55F6-4105-ABED-BBF8CD542C65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Effective Arterial Blood Volume (EABV):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ffectLst/>
                <a:latin typeface="Arial" pitchFamily="34" charset="0"/>
              </a:rPr>
              <a:t>Although the absolute volume of the intravascular space is an important component of circulatory “</a:t>
            </a:r>
            <a:r>
              <a:rPr lang="en-US" altLang="en-US" sz="2400" smtClean="0">
                <a:solidFill>
                  <a:schemeClr val="accent1"/>
                </a:solidFill>
                <a:effectLst/>
                <a:latin typeface="Arial" pitchFamily="34" charset="0"/>
              </a:rPr>
              <a:t>fullness</a:t>
            </a:r>
            <a:r>
              <a:rPr lang="en-US" altLang="en-US" sz="2400" smtClean="0">
                <a:effectLst/>
                <a:latin typeface="Arial" pitchFamily="34" charset="0"/>
              </a:rPr>
              <a:t>”, </a:t>
            </a:r>
            <a:r>
              <a:rPr lang="en-US" altLang="en-US" sz="2400" b="1" i="1" smtClean="0">
                <a:solidFill>
                  <a:srgbClr val="33CC33"/>
                </a:solidFill>
                <a:effectLst/>
                <a:latin typeface="Arial" pitchFamily="34" charset="0"/>
              </a:rPr>
              <a:t>the adequacy of the circulation</a:t>
            </a:r>
            <a:r>
              <a:rPr lang="en-US" altLang="en-US" sz="2400" smtClean="0">
                <a:effectLst/>
                <a:latin typeface="Arial" pitchFamily="34" charset="0"/>
              </a:rPr>
              <a:t> (more commonly called </a:t>
            </a:r>
            <a:r>
              <a:rPr lang="en-US" altLang="en-US" sz="2400" b="1" smtClean="0">
                <a:solidFill>
                  <a:srgbClr val="FF0000"/>
                </a:solidFill>
                <a:effectLst/>
                <a:latin typeface="Arial" pitchFamily="34" charset="0"/>
              </a:rPr>
              <a:t>the effective arterial blood volume or EABV</a:t>
            </a:r>
            <a:r>
              <a:rPr lang="en-US" altLang="en-US" sz="2400" smtClean="0">
                <a:effectLst/>
                <a:latin typeface="Arial" pitchFamily="34" charset="0"/>
              </a:rPr>
              <a:t>) also is determined by cardiac output and systemic vascular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037AF9-4C0C-4F66-8015-E36408CA02E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Effective Arterial Blood Volume (EABV):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 smtClean="0">
                <a:solidFill>
                  <a:srgbClr val="33CC33"/>
                </a:solidFill>
                <a:effectLst/>
                <a:latin typeface="Arial" pitchFamily="34" charset="0"/>
                <a:sym typeface="Symbol" pitchFamily="18" charset="2"/>
              </a:rPr>
              <a:t> </a:t>
            </a:r>
            <a:r>
              <a:rPr lang="en-US" altLang="en-US" sz="2400" b="1" u="sng" smtClean="0">
                <a:solidFill>
                  <a:srgbClr val="33CC33"/>
                </a:solidFill>
                <a:effectLst/>
                <a:latin typeface="Arial" pitchFamily="34" charset="0"/>
              </a:rPr>
              <a:t>EABV: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</a:t>
            </a:r>
            <a:r>
              <a:rPr lang="en-US" altLang="en-US" sz="2400" smtClean="0">
                <a:effectLst/>
                <a:latin typeface="Arial" pitchFamily="34" charset="0"/>
              </a:rPr>
              <a:t> CO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</a:t>
            </a:r>
            <a:r>
              <a:rPr lang="en-US" altLang="en-US" sz="2400" smtClean="0">
                <a:effectLst/>
                <a:latin typeface="Arial" pitchFamily="34" charset="0"/>
              </a:rPr>
              <a:t> SVR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</a:t>
            </a:r>
            <a:r>
              <a:rPr lang="en-US" altLang="en-US" sz="2400" smtClean="0">
                <a:effectLst/>
                <a:latin typeface="Arial" pitchFamily="34" charset="0"/>
              </a:rPr>
              <a:t> Renal Na retention</a:t>
            </a:r>
          </a:p>
          <a:p>
            <a:pPr eaLnBrk="1" hangingPunct="1"/>
            <a:endParaRPr lang="en-US" altLang="en-US" sz="2400" b="1" u="sng" smtClean="0">
              <a:effectLst/>
              <a:latin typeface="Arial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 sz="2400" b="1" u="sng" smtClean="0">
                <a:solidFill>
                  <a:srgbClr val="33CC33"/>
                </a:solidFill>
                <a:effectLst/>
                <a:latin typeface="Arial" pitchFamily="34" charset="0"/>
                <a:sym typeface="Symbol" pitchFamily="18" charset="2"/>
              </a:rPr>
              <a:t></a:t>
            </a:r>
            <a:r>
              <a:rPr lang="en-US" altLang="en-US" sz="2400" b="1" u="sng" smtClean="0">
                <a:solidFill>
                  <a:srgbClr val="33CC33"/>
                </a:solidFill>
                <a:effectLst/>
                <a:latin typeface="Arial" pitchFamily="34" charset="0"/>
              </a:rPr>
              <a:t> EABV: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</a:t>
            </a:r>
            <a:r>
              <a:rPr lang="en-US" altLang="en-US" sz="2400" smtClean="0">
                <a:effectLst/>
                <a:latin typeface="Arial" pitchFamily="34" charset="0"/>
              </a:rPr>
              <a:t> CO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</a:t>
            </a:r>
            <a:r>
              <a:rPr lang="en-US" altLang="en-US" sz="2400" smtClean="0">
                <a:effectLst/>
                <a:latin typeface="Arial" pitchFamily="34" charset="0"/>
              </a:rPr>
              <a:t> SVR</a:t>
            </a:r>
          </a:p>
          <a:p>
            <a:pPr lvl="1" eaLnBrk="1" hangingPunct="1"/>
            <a:r>
              <a:rPr lang="en-US" altLang="en-US" sz="2400" b="1" smtClean="0">
                <a:effectLst/>
                <a:latin typeface="Arial" pitchFamily="34" charset="0"/>
                <a:sym typeface="Symbol" pitchFamily="18" charset="2"/>
              </a:rPr>
              <a:t></a:t>
            </a:r>
            <a:r>
              <a:rPr lang="en-US" altLang="en-US" sz="2400" b="1" smtClean="0">
                <a:effectLst/>
                <a:latin typeface="Arial" pitchFamily="34" charset="0"/>
              </a:rPr>
              <a:t> </a:t>
            </a:r>
            <a:r>
              <a:rPr lang="en-US" altLang="en-US" sz="2400" smtClean="0">
                <a:effectLst/>
                <a:latin typeface="Arial" pitchFamily="34" charset="0"/>
              </a:rPr>
              <a:t>Renal Na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237A18-DF35-414F-821C-5B7E654ADA4C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Effective Arterial Blood Volume (EABV):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rgbClr val="FF0066"/>
                </a:solidFill>
                <a:effectLst/>
                <a:latin typeface="Arial" pitchFamily="34" charset="0"/>
              </a:rPr>
              <a:t>EABV is the amount of arterial blood volume required to adequately ‘fill’ the capacity of the arterial circulation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ffectLst/>
                <a:latin typeface="Arial" pitchFamily="34" charset="0"/>
              </a:rPr>
              <a:t>ECF volume and EABV can be </a:t>
            </a:r>
            <a:r>
              <a:rPr lang="en-US" alt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independent</a:t>
            </a:r>
            <a:r>
              <a:rPr lang="en-US" altLang="en-US" sz="2400" smtClean="0">
                <a:effectLst/>
                <a:latin typeface="Arial" pitchFamily="34" charset="0"/>
              </a:rPr>
              <a:t> of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Edematous states:</a:t>
            </a:r>
            <a:r>
              <a:rPr lang="en-US" altLang="en-US" sz="2400" smtClean="0">
                <a:effectLst/>
                <a:latin typeface="Arial" pitchFamily="34" charset="0"/>
              </a:rPr>
              <a:t> increase in total ECF volume and decreased EABV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Postural changes</a:t>
            </a:r>
            <a:r>
              <a:rPr lang="en-US" altLang="en-US" sz="2400" smtClean="0">
                <a:effectLst/>
                <a:latin typeface="Arial" pitchFamily="34" charset="0"/>
              </a:rPr>
              <a:t> may cause shifts that influence the EABV without affecting the total blood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A28B28-BA64-4B9C-92BB-E757A661E57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4788" y="277813"/>
            <a:ext cx="8667750" cy="863600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Effective Arterial Blood Volume (EABV):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l="9421" t="8711" r="7925" b="3069"/>
          <a:stretch>
            <a:fillRect/>
          </a:stretch>
        </p:blipFill>
        <p:spPr>
          <a:xfrm>
            <a:off x="1997075" y="1225550"/>
            <a:ext cx="5151438" cy="4946650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A88ECF-78C0-468D-BD1F-4E15F1718965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697413"/>
        </p:xfrm>
        <a:graphic>
          <a:graphicData uri="http://schemas.openxmlformats.org/drawingml/2006/table">
            <a:tbl>
              <a:tblPr/>
              <a:tblGrid>
                <a:gridCol w="1676400"/>
                <a:gridCol w="3276600"/>
                <a:gridCol w="3733800"/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251" marR="55251" marT="27621" marB="27621" anchor="b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Hypovolemia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5251" marR="55251" marT="27621" marB="27621" anchor="b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Hypervolemia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55251" marR="55251" marT="27621" marB="27621" anchor="b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Symptoms</a:t>
                      </a:r>
                      <a:endParaRPr lang="en-US" sz="2400" dirty="0">
                        <a:solidFill>
                          <a:srgbClr val="0099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Thirst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Ankle swelling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Dizziness on standing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Abdominal swelling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Weakness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Breathlessness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900"/>
                          </a:solidFill>
                          <a:effectLst/>
                          <a:latin typeface="Arial"/>
                        </a:rPr>
                        <a:t>Signs</a:t>
                      </a:r>
                      <a:endParaRPr lang="en-US" sz="2400" dirty="0">
                        <a:solidFill>
                          <a:srgbClr val="0099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JVP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Raised JVP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Postural hypotension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Peripheral edema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Tachycardia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Pulmonary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crepitations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 mouth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Pleural effusion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Reduced skin turgor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Ascites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Reduced urine output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 (sometimes)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 loss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 gain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87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Confusion, stupor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511" marR="11511" marT="11511" marB="11511">
                    <a:lnL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0" i="1" u="sng" dirty="0" smtClean="0">
                <a:solidFill>
                  <a:srgbClr val="FFC000"/>
                </a:solidFill>
                <a:effectLst/>
              </a:rPr>
              <a:t>Clinical </a:t>
            </a:r>
            <a:r>
              <a:rPr lang="en-US" sz="4000" b="0" i="1" u="sng" dirty="0">
                <a:solidFill>
                  <a:srgbClr val="FFC000"/>
                </a:solidFill>
                <a:effectLst/>
              </a:rPr>
              <a:t>features of </a:t>
            </a:r>
            <a:r>
              <a:rPr lang="en-US" sz="4000" b="0" i="1" u="sng" dirty="0" smtClean="0">
                <a:solidFill>
                  <a:srgbClr val="FFC000"/>
                </a:solidFill>
                <a:effectLst/>
              </a:rPr>
              <a:t>Hypovolemia &amp; Hypervolemia</a:t>
            </a:r>
            <a:endParaRPr lang="en-US" sz="28700" b="0" i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AFF4C7-AD45-4339-A42F-653D3FC8CB5A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8" descr="1ADK01F1"/>
          <p:cNvPicPr>
            <a:picLocks noChangeAspect="1" noChangeArrowheads="1"/>
          </p:cNvPicPr>
          <p:nvPr/>
        </p:nvPicPr>
        <p:blipFill>
          <a:blip r:embed="rId2" cstate="print"/>
          <a:srcRect l="2884" t="6116" b="7034"/>
          <a:stretch>
            <a:fillRect/>
          </a:stretch>
        </p:blipFill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530EEA-BFB2-4815-B19D-DC6680D3A870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Sodium and Water: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815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ffectLst/>
                <a:latin typeface="Arial" pitchFamily="34" charset="0"/>
              </a:rPr>
              <a:t>ECF volume= </a:t>
            </a:r>
            <a:r>
              <a:rPr lang="en-US" altLang="en-US" sz="2400" b="1" i="1" smtClean="0">
                <a:solidFill>
                  <a:srgbClr val="FF0000"/>
                </a:solidFill>
                <a:effectLst/>
                <a:latin typeface="Arial" pitchFamily="34" charset="0"/>
              </a:rPr>
              <a:t>absolute</a:t>
            </a:r>
            <a:r>
              <a:rPr lang="en-US" altLang="en-US" sz="2400" smtClean="0">
                <a:effectLst/>
                <a:latin typeface="Arial" pitchFamily="34" charset="0"/>
              </a:rPr>
              <a:t> amounts of </a:t>
            </a:r>
            <a:r>
              <a:rPr lang="en-US" altLang="en-US" sz="2400" smtClean="0">
                <a:solidFill>
                  <a:srgbClr val="00B0F0"/>
                </a:solidFill>
                <a:effectLst/>
                <a:latin typeface="Arial" pitchFamily="34" charset="0"/>
              </a:rPr>
              <a:t>Sodium</a:t>
            </a:r>
            <a:r>
              <a:rPr lang="en-US" altLang="en-US" sz="2400" smtClean="0">
                <a:effectLst/>
                <a:latin typeface="Arial" pitchFamily="34" charset="0"/>
              </a:rPr>
              <a:t> and water</a:t>
            </a:r>
          </a:p>
          <a:p>
            <a:pPr eaLnBrk="1" hangingPunct="1"/>
            <a:r>
              <a:rPr lang="en-US" altLang="en-US" sz="2400" smtClean="0">
                <a:effectLst/>
                <a:latin typeface="Arial" pitchFamily="34" charset="0"/>
              </a:rPr>
              <a:t>Plasma Na</a:t>
            </a:r>
            <a:r>
              <a:rPr lang="en-US" altLang="en-US" sz="2400" baseline="30000" smtClean="0">
                <a:effectLst/>
                <a:latin typeface="Arial" pitchFamily="34" charset="0"/>
              </a:rPr>
              <a:t>+</a:t>
            </a:r>
            <a:r>
              <a:rPr lang="en-US" altLang="en-US" sz="2400" smtClean="0">
                <a:effectLst/>
                <a:latin typeface="Arial" pitchFamily="34" charset="0"/>
              </a:rPr>
              <a:t> = </a:t>
            </a:r>
            <a:r>
              <a:rPr lang="en-US" altLang="en-US" sz="2400" b="1" i="1" smtClean="0">
                <a:solidFill>
                  <a:srgbClr val="FF0000"/>
                </a:solidFill>
                <a:effectLst/>
                <a:latin typeface="Arial" pitchFamily="34" charset="0"/>
              </a:rPr>
              <a:t>ratio</a:t>
            </a:r>
            <a:r>
              <a:rPr lang="en-US" altLang="en-US" sz="2400" smtClean="0">
                <a:effectLst/>
                <a:latin typeface="Arial" pitchFamily="34" charset="0"/>
              </a:rPr>
              <a:t> between the amounts of Sodium and water (</a:t>
            </a:r>
            <a:r>
              <a:rPr lang="en-US" altLang="en-US" sz="2400" smtClean="0">
                <a:solidFill>
                  <a:srgbClr val="00B0F0"/>
                </a:solidFill>
                <a:effectLst/>
                <a:latin typeface="Arial" pitchFamily="34" charset="0"/>
              </a:rPr>
              <a:t>Concentration</a:t>
            </a:r>
            <a:r>
              <a:rPr lang="en-US" altLang="en-US" sz="2400" smtClean="0">
                <a:effectLst/>
                <a:latin typeface="Arial" pitchFamily="34" charset="0"/>
              </a:rPr>
              <a:t>)</a:t>
            </a:r>
          </a:p>
          <a:p>
            <a:pPr eaLnBrk="1" hangingPunct="1"/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/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Hyponatremia = Water Excess</a:t>
            </a:r>
          </a:p>
          <a:p>
            <a:pPr eaLnBrk="1" hangingPunct="1"/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Hypernatremia = Water Deficit</a:t>
            </a:r>
          </a:p>
          <a:p>
            <a:pPr eaLnBrk="1" hangingPunct="1"/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/>
            <a:r>
              <a:rPr lang="en-US" altLang="en-US" sz="2400" smtClean="0">
                <a:solidFill>
                  <a:schemeClr val="accent1"/>
                </a:solidFill>
                <a:effectLst/>
                <a:latin typeface="Arial" pitchFamily="34" charset="0"/>
              </a:rPr>
              <a:t>Hypervolemia = Sodium Excess</a:t>
            </a:r>
          </a:p>
          <a:p>
            <a:pPr lvl="1" eaLnBrk="1" hangingPunct="1"/>
            <a:r>
              <a:rPr lang="en-US" altLang="en-US" sz="2000" smtClean="0">
                <a:solidFill>
                  <a:schemeClr val="accent1"/>
                </a:solidFill>
                <a:effectLst/>
                <a:latin typeface="Arial" pitchFamily="34" charset="0"/>
              </a:rPr>
              <a:t>“Edema”</a:t>
            </a:r>
          </a:p>
          <a:p>
            <a:pPr eaLnBrk="1" hangingPunct="1"/>
            <a:r>
              <a:rPr lang="en-US" altLang="en-US" sz="2400" smtClean="0">
                <a:solidFill>
                  <a:schemeClr val="accent1"/>
                </a:solidFill>
                <a:effectLst/>
                <a:latin typeface="Arial" pitchFamily="34" charset="0"/>
              </a:rPr>
              <a:t>Hypovolemia = Sodium Deficit</a:t>
            </a:r>
          </a:p>
          <a:p>
            <a:pPr lvl="1" eaLnBrk="1" hangingPunct="1"/>
            <a:r>
              <a:rPr lang="en-US" altLang="en-US" sz="2000" smtClean="0">
                <a:solidFill>
                  <a:schemeClr val="accent1"/>
                </a:solidFill>
                <a:effectLst/>
                <a:latin typeface="Arial" pitchFamily="34" charset="0"/>
              </a:rPr>
              <a:t>“Dehydration?”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364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939934"/>
                <a:gridCol w="3079865"/>
              </a:tblGrid>
              <a:tr h="914241"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Hyponatremia</a:t>
                      </a:r>
                      <a:endParaRPr lang="en-US" sz="2400" i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i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(Water Excess)</a:t>
                      </a:r>
                      <a:endParaRPr lang="en-US" sz="2400" i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Hypernatremia</a:t>
                      </a:r>
                    </a:p>
                    <a:p>
                      <a:pPr algn="ctr"/>
                      <a:r>
                        <a:rPr lang="en-US" sz="2400" i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(Water Deficit)</a:t>
                      </a:r>
                      <a:endParaRPr lang="en-US" sz="2400" i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310412"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Hypovolemia</a:t>
                      </a:r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(Dehydration)</a:t>
                      </a:r>
                    </a:p>
                    <a:p>
                      <a:r>
                        <a:rPr lang="en-US" sz="2400" b="1" i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(Sodium Deficit)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Hemorrhagic Shock with good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oral water intake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 in Children and Seniors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73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Hypervolemia (Edema)</a:t>
                      </a:r>
                    </a:p>
                    <a:p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(Sodium Excess)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Congestive Heart Failure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Hemodialysis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 after 3% Saline infusion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399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91B0A0-1410-4A27-B59A-327A932C881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5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Sodium and Water: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4C466E-AF7A-4648-B0F7-E0D2AC6B0CE8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Tonicity</a:t>
            </a:r>
            <a:endParaRPr lang="en-US" altLang="en-US" sz="3600" b="0" u="sng" smtClean="0">
              <a:solidFill>
                <a:schemeClr val="hlink"/>
              </a:solidFill>
              <a:effectLst/>
            </a:endParaRP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400" smtClean="0">
                <a:effectLst/>
                <a:latin typeface="Arial" pitchFamily="34" charset="0"/>
              </a:rPr>
              <a:t>To </a:t>
            </a:r>
            <a:r>
              <a:rPr lang="en-US" alt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compare</a:t>
            </a:r>
            <a:r>
              <a:rPr lang="en-US" altLang="en-US" sz="2400" smtClean="0">
                <a:effectLst/>
                <a:latin typeface="Arial" pitchFamily="34" charset="0"/>
              </a:rPr>
              <a:t> the osmolality of a solution to that of another solution (body fluid compartments)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400" smtClean="0">
                <a:effectLst/>
                <a:latin typeface="Arial" pitchFamily="34" charset="0"/>
              </a:rPr>
              <a:t>Used to compare the osmolality of intravenous solutions to that of the serum: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400" i="1" smtClean="0">
                <a:solidFill>
                  <a:srgbClr val="33CC33"/>
                </a:solidFill>
                <a:effectLst/>
                <a:latin typeface="Arial" pitchFamily="34" charset="0"/>
              </a:rPr>
              <a:t>ISOTONIC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400" i="1" smtClean="0">
                <a:solidFill>
                  <a:srgbClr val="33CC33"/>
                </a:solidFill>
                <a:effectLst/>
                <a:latin typeface="Arial" pitchFamily="34" charset="0"/>
              </a:rPr>
              <a:t>HYPOTONIC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2400" i="1" smtClean="0">
                <a:solidFill>
                  <a:srgbClr val="33CC33"/>
                </a:solidFill>
                <a:effectLst/>
                <a:latin typeface="Arial" pitchFamily="34" charset="0"/>
              </a:rPr>
              <a:t>HYPERTONIC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77C4AB-91A5-4067-AC60-D07709D6AFF5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2821" name="Group 149"/>
          <p:cNvGraphicFramePr>
            <a:graphicFrameLocks noGrp="1"/>
          </p:cNvGraphicFramePr>
          <p:nvPr>
            <p:ph idx="1"/>
          </p:nvPr>
        </p:nvGraphicFramePr>
        <p:xfrm>
          <a:off x="228600" y="457200"/>
          <a:ext cx="8686800" cy="5702300"/>
        </p:xfrm>
        <a:graphic>
          <a:graphicData uri="http://schemas.openxmlformats.org/drawingml/2006/table">
            <a:tbl>
              <a:tblPr/>
              <a:tblGrid>
                <a:gridCol w="2667000"/>
                <a:gridCol w="2819400"/>
                <a:gridCol w="3200400"/>
              </a:tblGrid>
              <a:tr h="533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Hypotonic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Isotonic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Hypertonic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 have more water than solutes comparing to ECF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      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 have the same solute concentration                      as the ECF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 have more solutes than water comparing to ECF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will move from ECF into ICF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It will remain in the  ECF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 will move from ICF to ECF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9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Distilled Water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0.45%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NaCl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(1/2)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0.33%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NaCl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(1/3)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NS (0.9%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NaCl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Ringers Lactate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2/3 DW-1/3 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Dextrose in Water (D5W)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3%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NaCl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10%-50% Dextrose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D5W-1/2 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D5NS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Amino acid solution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D248F4-8DF5-4A2A-AF55-953AE792D560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i="1" u="sng" dirty="0" smtClean="0">
                <a:solidFill>
                  <a:schemeClr val="hlink"/>
                </a:solidFill>
                <a:effectLst/>
              </a:rPr>
              <a:t>Homeostasis</a:t>
            </a:r>
            <a:endParaRPr lang="en-US" sz="3600" b="0" i="1" u="sng" dirty="0" smtClean="0">
              <a:solidFill>
                <a:schemeClr val="hlink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b="1" smtClean="0">
              <a:solidFill>
                <a:srgbClr val="FFFFCC"/>
              </a:solidFill>
            </a:endParaRPr>
          </a:p>
          <a:p>
            <a:pPr eaLnBrk="1" hangingPunct="1">
              <a:defRPr/>
            </a:pPr>
            <a:endParaRPr lang="en-US" sz="2400" smtClean="0">
              <a:solidFill>
                <a:srgbClr val="FFFFCC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57200" y="19050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600" i="1">
                <a:solidFill>
                  <a:srgbClr val="33CC33"/>
                </a:solidFill>
              </a:rPr>
              <a:t>A relative constancy in the internal environment of the body, naturally maintained by adaptive responses that promote cell function and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02AEDC-68D0-4928-924C-0EAEA35D0FC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Intravenous Solutions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Crystalloids</a:t>
            </a: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  vs  </a:t>
            </a:r>
            <a:r>
              <a:rPr lang="en-US" altLang="en-US" sz="2400" i="1" u="sng" smtClean="0">
                <a:solidFill>
                  <a:srgbClr val="33CC33"/>
                </a:solidFill>
                <a:effectLst/>
                <a:latin typeface="Arial" pitchFamily="34" charset="0"/>
              </a:rPr>
              <a:t>Colloids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u="sng" smtClean="0">
              <a:solidFill>
                <a:srgbClr val="FFFFCC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u="sng" smtClean="0">
                <a:solidFill>
                  <a:srgbClr val="FF0000"/>
                </a:solidFill>
                <a:effectLst/>
                <a:latin typeface="Arial" pitchFamily="34" charset="0"/>
              </a:rPr>
              <a:t>Crystalloids </a:t>
            </a: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 are intravenous solutions that contain solutes that readily cross the capillary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Dextrose and electrolyte solutions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solidFill>
                <a:srgbClr val="FFFFCC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u="sng" smtClean="0">
                <a:solidFill>
                  <a:srgbClr val="FF0000"/>
                </a:solidFill>
                <a:effectLst/>
                <a:latin typeface="Arial" pitchFamily="34" charset="0"/>
              </a:rPr>
              <a:t>Colloids</a:t>
            </a:r>
            <a:r>
              <a:rPr lang="en-US" alt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are intravenous solutions that </a:t>
            </a: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DO NOT</a:t>
            </a: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 readily cross the capillary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FFCC"/>
                </a:solidFill>
                <a:effectLst/>
                <a:latin typeface="Arial" pitchFamily="34" charset="0"/>
              </a:rPr>
              <a:t>Blood, albumin, plasma</a:t>
            </a:r>
            <a:endParaRPr lang="en-US" altLang="en-US" sz="2400" i="1" smtClean="0">
              <a:solidFill>
                <a:srgbClr val="FFFFCC"/>
              </a:solidFill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i="1" smtClean="0">
              <a:solidFill>
                <a:srgbClr val="FFFF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6F6520-817F-4964-A579-71C7C9194D80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489609" name="Group 1161"/>
          <p:cNvGraphicFramePr>
            <a:graphicFrameLocks noGrp="1"/>
          </p:cNvGraphicFramePr>
          <p:nvPr/>
        </p:nvGraphicFramePr>
        <p:xfrm>
          <a:off x="381000" y="228600"/>
          <a:ext cx="8458200" cy="4114800"/>
        </p:xfrm>
        <a:graphic>
          <a:graphicData uri="http://schemas.openxmlformats.org/drawingml/2006/table">
            <a:tbl>
              <a:tblPr/>
              <a:tblGrid>
                <a:gridCol w="2438400"/>
                <a:gridCol w="838200"/>
                <a:gridCol w="762000"/>
                <a:gridCol w="685800"/>
                <a:gridCol w="838200"/>
                <a:gridCol w="762000"/>
                <a:gridCol w="762000"/>
                <a:gridCol w="1371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Solution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Gluc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Na</a:t>
                      </a:r>
                      <a:r>
                        <a:rPr kumimoji="0" lang="en-US" altLang="zh-C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+</a:t>
                      </a:r>
                      <a:endParaRPr kumimoji="0" lang="en-US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</a:t>
                      </a:r>
                      <a:r>
                        <a:rPr kumimoji="0" lang="en-US" altLang="zh-C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+</a:t>
                      </a:r>
                      <a:endParaRPr kumimoji="0" lang="en-US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Ca</a:t>
                      </a:r>
                      <a:r>
                        <a:rPr kumimoji="0" lang="en-US" altLang="zh-C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+2</a:t>
                      </a:r>
                      <a:endParaRPr kumimoji="0" lang="en-US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Cl</a:t>
                      </a:r>
                      <a:r>
                        <a:rPr kumimoji="0" lang="en-US" altLang="zh-CN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-</a:t>
                      </a:r>
                      <a:endParaRPr kumimoji="0" lang="en-US" altLang="zh-CN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Lact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mOsm/L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½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½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2/3-1/3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Ringer's Lactate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0" name="Text Box 1162"/>
          <p:cNvSpPr txBox="1">
            <a:spLocks noChangeArrowheads="1"/>
          </p:cNvSpPr>
          <p:nvPr/>
        </p:nvSpPr>
        <p:spPr bwMode="auto">
          <a:xfrm>
            <a:off x="381000" y="4419600"/>
            <a:ext cx="84582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>
                <a:latin typeface="Arial" pitchFamily="34" charset="0"/>
              </a:rPr>
              <a:t>D5W:</a:t>
            </a: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5 g dextrose/100 mL (50 g/L)</a:t>
            </a:r>
          </a:p>
          <a:p>
            <a:pPr>
              <a:spcBef>
                <a:spcPct val="50000"/>
              </a:spcBef>
            </a:pPr>
            <a:r>
              <a:rPr lang="en-US" altLang="en-US" b="1" u="sng">
                <a:latin typeface="Arial" pitchFamily="34" charset="0"/>
              </a:rPr>
              <a:t>D10W:</a:t>
            </a: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10 g dextrose/100 mL (100 g/L)</a:t>
            </a:r>
          </a:p>
          <a:p>
            <a:pPr>
              <a:spcBef>
                <a:spcPct val="50000"/>
              </a:spcBef>
            </a:pPr>
            <a:r>
              <a:rPr lang="en-US" altLang="en-US" b="1" u="sng">
                <a:latin typeface="Arial" pitchFamily="34" charset="0"/>
              </a:rPr>
              <a:t>NS (0.9% NS):</a:t>
            </a: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0.9 g NaCl/100 mL (9 g/L)</a:t>
            </a:r>
          </a:p>
          <a:p>
            <a:pPr>
              <a:spcBef>
                <a:spcPct val="50000"/>
              </a:spcBef>
            </a:pPr>
            <a:r>
              <a:rPr lang="en-US" altLang="en-US" b="1" u="sng">
                <a:latin typeface="Arial" pitchFamily="34" charset="0"/>
              </a:rPr>
              <a:t>½ NS (0.45% NS):</a:t>
            </a: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0.45 g NaCl/100 mL (4.5 g/L)</a:t>
            </a:r>
          </a:p>
          <a:p>
            <a:pPr>
              <a:spcBef>
                <a:spcPct val="50000"/>
              </a:spcBef>
            </a:pPr>
            <a:r>
              <a:rPr lang="en-US" altLang="en-US" b="1" u="sng">
                <a:latin typeface="Arial" pitchFamily="34" charset="0"/>
              </a:rPr>
              <a:t>2/3-1/3:</a:t>
            </a: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>
                <a:latin typeface="Arial" pitchFamily="34" charset="0"/>
              </a:rPr>
              <a:t>2/3 D5W (33 g/L) + 1/3 NS (0.33 g NaCl/100mL or 3.3 g NaCl/L)</a:t>
            </a:r>
          </a:p>
        </p:txBody>
      </p:sp>
      <p:sp>
        <p:nvSpPr>
          <p:cNvPr id="44131" name="Text Box 1163"/>
          <p:cNvSpPr txBox="1">
            <a:spLocks noChangeArrowheads="1"/>
          </p:cNvSpPr>
          <p:nvPr/>
        </p:nvSpPr>
        <p:spPr bwMode="auto">
          <a:xfrm>
            <a:off x="5759450" y="451326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4132" name="Text Box 1164"/>
          <p:cNvSpPr txBox="1">
            <a:spLocks noChangeArrowheads="1"/>
          </p:cNvSpPr>
          <p:nvPr/>
        </p:nvSpPr>
        <p:spPr bwMode="auto">
          <a:xfrm>
            <a:off x="5943600" y="4402138"/>
            <a:ext cx="2362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>
                <a:solidFill>
                  <a:schemeClr val="hlink"/>
                </a:solidFill>
                <a:latin typeface="Arial" pitchFamily="34" charset="0"/>
              </a:rPr>
              <a:t>Lytes:</a:t>
            </a:r>
            <a:r>
              <a:rPr lang="en-US" altLang="en-US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Arial" pitchFamily="34" charset="0"/>
              </a:rPr>
              <a:t>mEq/L</a:t>
            </a:r>
          </a:p>
          <a:p>
            <a:pPr>
              <a:spcBef>
                <a:spcPct val="50000"/>
              </a:spcBef>
            </a:pPr>
            <a:r>
              <a:rPr lang="en-US" altLang="en-US" b="1" u="sng">
                <a:solidFill>
                  <a:schemeClr val="hlink"/>
                </a:solidFill>
                <a:latin typeface="Arial" pitchFamily="34" charset="0"/>
              </a:rPr>
              <a:t>Gluc:</a:t>
            </a:r>
            <a:r>
              <a:rPr lang="en-US" altLang="en-US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Arial" pitchFamily="34" charset="0"/>
              </a:rPr>
              <a:t>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CBDBD2-2B20-4BEE-9691-C26B9A53827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5305" name="Group 585"/>
          <p:cNvGraphicFramePr>
            <a:graphicFrameLocks noGrp="1"/>
          </p:cNvGraphicFramePr>
          <p:nvPr>
            <p:ph idx="1"/>
          </p:nvPr>
        </p:nvGraphicFramePr>
        <p:xfrm>
          <a:off x="152400" y="457200"/>
          <a:ext cx="8763000" cy="5651500"/>
        </p:xfrm>
        <a:graphic>
          <a:graphicData uri="http://schemas.openxmlformats.org/drawingml/2006/table">
            <a:tbl>
              <a:tblPr/>
              <a:tblGrid>
                <a:gridCol w="2514600"/>
                <a:gridCol w="1981200"/>
                <a:gridCol w="2133600"/>
                <a:gridCol w="2133600"/>
              </a:tblGrid>
              <a:tr h="45720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Parental Fluid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ECF (1/3 TBW)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ICF (2/3 TBW)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IV (1/4 ECF)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ISF (3/4 ECF)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80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670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Colloids (PRBC)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300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½ NS: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(500 ml 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125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375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(500ml water)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125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335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165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500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335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½NS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165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335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80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670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1000 ml D</a:t>
                      </a:r>
                      <a:r>
                        <a:rPr kumimoji="0" lang="en-US" altLang="zh-CN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750 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6F671C-1B75-4FA0-B29E-7C0EA1FA5A22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5" name="Picture 8" descr="1ADK01F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35D310-39DB-4278-B906-9051A2435012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Basal Water:</a:t>
            </a:r>
          </a:p>
          <a:p>
            <a:pPr lvl="1"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1</a:t>
            </a:r>
            <a:r>
              <a:rPr lang="en-US" sz="2400" baseline="30000" dirty="0" smtClean="0">
                <a:effectLst/>
                <a:latin typeface="Arial" panose="020B0604020202020204" pitchFamily="34" charset="0"/>
              </a:rPr>
              <a:t>st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 10 kg: 4 ml/kg/h +</a:t>
            </a:r>
          </a:p>
          <a:p>
            <a:pPr lvl="1"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2</a:t>
            </a:r>
            <a:r>
              <a:rPr lang="en-US" sz="2400" baseline="30000" dirty="0" smtClean="0">
                <a:effectLst/>
                <a:latin typeface="Arial" panose="020B0604020202020204" pitchFamily="34" charset="0"/>
              </a:rPr>
              <a:t>nd</a:t>
            </a:r>
            <a:r>
              <a:rPr lang="en-US" sz="2400" dirty="0" smtClean="0">
                <a:effectLst/>
                <a:latin typeface="Arial" panose="020B0604020202020204" pitchFamily="34" charset="0"/>
              </a:rPr>
              <a:t> 10 kg: 2 ml/kg/h +</a:t>
            </a:r>
          </a:p>
          <a:p>
            <a:pPr lvl="1"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&gt; 20 kg: 1 ml/kg/h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>
              <a:defRPr/>
            </a:pPr>
            <a:endParaRPr lang="en-US" sz="2800" dirty="0" smtClean="0">
              <a:effectLst/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Insensible water loss:</a:t>
            </a:r>
          </a:p>
          <a:p>
            <a:pPr lvl="1"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Stool, breath, sweat: 800 ml/d</a:t>
            </a:r>
          </a:p>
          <a:p>
            <a:pPr lvl="1">
              <a:defRPr/>
            </a:pPr>
            <a:r>
              <a:rPr lang="en-US" sz="2400" dirty="0" smtClean="0">
                <a:effectLst/>
                <a:latin typeface="Arial" panose="020B0604020202020204" pitchFamily="34" charset="0"/>
              </a:rPr>
              <a:t>Increases by 100-150 ml/d for each degree above 37 C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71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Basal Requirements: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2E16EB-CF25-47A6-9F06-BFB5D3A62B2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Basal Requirements:</a:t>
            </a:r>
          </a:p>
        </p:txBody>
      </p:sp>
      <p:sp>
        <p:nvSpPr>
          <p:cNvPr id="481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33CC33"/>
                </a:solidFill>
                <a:effectLst/>
                <a:latin typeface="Arial" pitchFamily="34" charset="0"/>
              </a:rPr>
              <a:t>Electrolytes:</a:t>
            </a:r>
          </a:p>
          <a:p>
            <a:pPr lvl="1"/>
            <a:r>
              <a:rPr lang="en-US" sz="2400" smtClean="0">
                <a:effectLst/>
                <a:latin typeface="Arial" pitchFamily="34" charset="0"/>
              </a:rPr>
              <a:t>Na: 50-150 mmol/d (NaCl)</a:t>
            </a:r>
          </a:p>
          <a:p>
            <a:pPr lvl="1"/>
            <a:r>
              <a:rPr lang="en-US" sz="2400" smtClean="0">
                <a:effectLst/>
                <a:latin typeface="Arial" pitchFamily="34" charset="0"/>
              </a:rPr>
              <a:t>Cl: 50-150 mmol/d (NaCl)</a:t>
            </a:r>
          </a:p>
          <a:p>
            <a:pPr lvl="1"/>
            <a:r>
              <a:rPr lang="en-US" sz="2400" smtClean="0">
                <a:effectLst/>
                <a:latin typeface="Arial" pitchFamily="34" charset="0"/>
              </a:rPr>
              <a:t>K: 20-60 mmol/d (KCl)</a:t>
            </a:r>
          </a:p>
          <a:p>
            <a:endParaRPr lang="en-US" sz="2800" smtClean="0">
              <a:effectLst/>
              <a:latin typeface="Arial" pitchFamily="34" charset="0"/>
            </a:endParaRPr>
          </a:p>
          <a:p>
            <a:r>
              <a:rPr lang="en-US" sz="2800" smtClean="0">
                <a:solidFill>
                  <a:srgbClr val="33CC33"/>
                </a:solidFill>
                <a:effectLst/>
                <a:latin typeface="Arial" pitchFamily="34" charset="0"/>
              </a:rPr>
              <a:t>Carbohydrates:</a:t>
            </a:r>
          </a:p>
          <a:p>
            <a:pPr lvl="1"/>
            <a:r>
              <a:rPr lang="en-US" sz="2400" smtClean="0">
                <a:effectLst/>
                <a:latin typeface="Arial" pitchFamily="34" charset="0"/>
              </a:rPr>
              <a:t>Dextrose: 100-150 g/d</a:t>
            </a:r>
          </a:p>
          <a:p>
            <a:pPr lvl="1"/>
            <a:r>
              <a:rPr lang="en-US" sz="2400" smtClean="0">
                <a:effectLst/>
                <a:latin typeface="Arial" pitchFamily="34" charset="0"/>
              </a:rPr>
              <a:t>IV Dextrose minimizes protein catabolism and prevents ketoacidosis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DEE19E-7B9D-41BA-95EB-ADB28A6DDFB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20574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C000"/>
                </a:solidFill>
                <a:latin typeface="+mj-lt"/>
                <a:cs typeface="Arial" charset="0"/>
              </a:rPr>
              <a:t>Hyponatremia</a:t>
            </a:r>
            <a:endParaRPr lang="en-US" sz="4000" dirty="0">
              <a:solidFill>
                <a:srgbClr val="FFC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4E5F1A-716F-4667-86EC-1D360C5BF5A3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3048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1" u="sng" dirty="0" err="1">
                <a:solidFill>
                  <a:srgbClr val="FFC000"/>
                </a:solidFill>
                <a:latin typeface="+mj-lt"/>
                <a:cs typeface="Arial" charset="0"/>
              </a:rPr>
              <a:t>Hyponatremia</a:t>
            </a:r>
            <a:endParaRPr lang="en-US" sz="4000" i="1" u="sng" dirty="0">
              <a:solidFill>
                <a:srgbClr val="FFC000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1295400"/>
            <a:ext cx="89154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buFont typeface="+mj-lt"/>
              <a:buAutoNum type="arabicPeriod"/>
              <a:defRPr/>
            </a:pPr>
            <a:r>
              <a:rPr lang="en-US" sz="2400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Normotonic</a:t>
            </a:r>
            <a:r>
              <a:rPr lang="en-US" sz="2400" i="1" u="sng" dirty="0">
                <a:solidFill>
                  <a:srgbClr val="FF0000"/>
                </a:solidFill>
                <a:latin typeface="Arial" panose="020B0604020202020204" pitchFamily="34" charset="0"/>
              </a:rPr>
              <a:t> or Isotonic </a:t>
            </a:r>
            <a:r>
              <a:rPr lang="en-US" sz="2400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Hyponatremia</a:t>
            </a:r>
            <a:endParaRPr lang="en-US" sz="2400" i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2" indent="-457200">
              <a:buFont typeface="+mj-lt"/>
              <a:buAutoNum type="arabicPeriod"/>
              <a:defRPr/>
            </a:pPr>
            <a:r>
              <a:rPr lang="en-US" sz="2400" i="1" dirty="0">
                <a:solidFill>
                  <a:srgbClr val="33CC33"/>
                </a:solidFill>
                <a:latin typeface="Arial" panose="020B0604020202020204" pitchFamily="34" charset="0"/>
              </a:rPr>
              <a:t>Factitious </a:t>
            </a:r>
            <a:r>
              <a:rPr lang="en-US" sz="2400" i="1" dirty="0" err="1">
                <a:solidFill>
                  <a:srgbClr val="33CC33"/>
                </a:solidFill>
                <a:latin typeface="Arial" panose="020B0604020202020204" pitchFamily="34" charset="0"/>
              </a:rPr>
              <a:t>Hyponatremia</a:t>
            </a:r>
            <a:endParaRPr lang="en-US" sz="2400" i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i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i="1" dirty="0" err="1">
                <a:solidFill>
                  <a:srgbClr val="33CC33"/>
                </a:solidFill>
                <a:latin typeface="Arial" panose="020B0604020202020204" pitchFamily="34" charset="0"/>
              </a:rPr>
              <a:t>Pseudohyponatremia</a:t>
            </a:r>
            <a:endParaRPr lang="en-US" sz="2400" i="1" dirty="0">
              <a:solidFill>
                <a:srgbClr val="33CC33"/>
              </a:solidFill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</a:rPr>
              <a:t>Results from laboratory artifact due to high concentrations of proteins or lipids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A8BB78-95EC-4595-AF52-CC48E461445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25" y="990600"/>
            <a:ext cx="5746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0" i="1" u="sng" kern="0" dirty="0" err="1" smtClean="0">
                <a:solidFill>
                  <a:srgbClr val="FFC000"/>
                </a:solidFill>
                <a:effectLst/>
              </a:rPr>
              <a:t>Pseudohyponatremia</a:t>
            </a:r>
            <a:r>
              <a:rPr lang="en-US" sz="4000" b="0" i="1" u="sng" kern="0" dirty="0" smtClean="0">
                <a:solidFill>
                  <a:srgbClr val="FFC000"/>
                </a:solidFill>
                <a:effectLst/>
              </a:rPr>
              <a:t>:</a:t>
            </a:r>
            <a:endParaRPr lang="en-US" sz="4000" b="0" i="1" u="sng" kern="0" dirty="0">
              <a:solidFill>
                <a:srgbClr val="FFC000"/>
              </a:solidFill>
              <a:effectLst/>
            </a:endParaRP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152400" y="4772025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</a:rPr>
              <a:t>Flame photometric or Indirect potentiometry measurement of PNa</a:t>
            </a:r>
            <a:r>
              <a:rPr lang="en-US" altLang="en-US" sz="2000" baseline="30000">
                <a:latin typeface="Arial" pitchFamily="34" charset="0"/>
              </a:rPr>
              <a:t>+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</a:rPr>
              <a:t>Normal Measured PNa</a:t>
            </a:r>
            <a:r>
              <a:rPr lang="en-US" altLang="en-US" sz="2000" baseline="30000">
                <a:latin typeface="Arial" pitchFamily="34" charset="0"/>
              </a:rPr>
              <a:t>+</a:t>
            </a:r>
            <a:r>
              <a:rPr lang="en-US" altLang="en-US" sz="2000">
                <a:latin typeface="Arial" pitchFamily="34" charset="0"/>
              </a:rPr>
              <a:t> = 153 mmol/L of</a:t>
            </a:r>
            <a:r>
              <a:rPr lang="en-US" altLang="en-US" sz="2000" b="1">
                <a:latin typeface="Arial" pitchFamily="34" charset="0"/>
              </a:rPr>
              <a:t> Plasma Water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</a:rPr>
              <a:t>Normal Plasma Water Phase = 93% of One liter of Plasma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en-US" sz="2000">
                <a:latin typeface="Arial" pitchFamily="34" charset="0"/>
              </a:rPr>
              <a:t>Reported Plasma Na</a:t>
            </a:r>
            <a:r>
              <a:rPr lang="en-US" altLang="en-US" sz="2000" baseline="30000">
                <a:latin typeface="Arial" pitchFamily="34" charset="0"/>
              </a:rPr>
              <a:t>+</a:t>
            </a:r>
            <a:r>
              <a:rPr lang="en-US" altLang="en-US" sz="2000">
                <a:latin typeface="Arial" pitchFamily="34" charset="0"/>
              </a:rPr>
              <a:t> = 153 x 0.93 = 142 mmol/L of Plasma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9F6699-4743-4F44-8F45-E1A8661C00E2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3048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i="1" u="sng" dirty="0" err="1">
                <a:solidFill>
                  <a:srgbClr val="FFC000"/>
                </a:solidFill>
                <a:latin typeface="+mj-lt"/>
                <a:cs typeface="Arial" charset="0"/>
              </a:rPr>
              <a:t>Hyponatremia</a:t>
            </a:r>
            <a:endParaRPr lang="en-US" sz="4000" i="1" u="sng" dirty="0">
              <a:solidFill>
                <a:srgbClr val="FFC000"/>
              </a:solidFill>
              <a:latin typeface="+mj-lt"/>
              <a:cs typeface="Arial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57200" y="12954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Garamond" pitchFamily="18" charset="0"/>
              <a:buAutoNum type="arabicPeriod" startAt="2"/>
            </a:pPr>
            <a:r>
              <a:rPr lang="en-US" altLang="en-US" sz="2400" i="1" u="sng">
                <a:solidFill>
                  <a:srgbClr val="FF0000"/>
                </a:solidFill>
                <a:latin typeface="Arial" pitchFamily="34" charset="0"/>
              </a:rPr>
              <a:t>Hypertonic Hyponatremia</a:t>
            </a:r>
          </a:p>
          <a:p>
            <a:pPr marL="914400" lvl="1" indent="-457200">
              <a:buFont typeface="Garamond" pitchFamily="18" charset="0"/>
              <a:buAutoNum type="arabicPeriod"/>
            </a:pPr>
            <a:r>
              <a:rPr lang="en-US" altLang="en-US" sz="2400" i="1">
                <a:solidFill>
                  <a:srgbClr val="33CC33"/>
                </a:solidFill>
                <a:latin typeface="Arial" pitchFamily="34" charset="0"/>
              </a:rPr>
              <a:t>Translocational Hyponatremia</a:t>
            </a:r>
          </a:p>
          <a:p>
            <a:pPr marL="914400" lvl="1" indent="-457200">
              <a:buFont typeface="Garamond" pitchFamily="18" charset="0"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 marL="914400" lvl="1" indent="-457200">
              <a:buFont typeface="Garamond" pitchFamily="18" charset="0"/>
              <a:buAutoNum type="arabicPeriod"/>
            </a:pPr>
            <a:r>
              <a:rPr lang="en-US" altLang="en-US" sz="2400">
                <a:latin typeface="Arial" pitchFamily="34" charset="0"/>
              </a:rPr>
              <a:t>Results from non-Na osmoles in serum (often glucose or mannitol) drawing Na-free H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 from cells </a:t>
            </a:r>
          </a:p>
          <a:p>
            <a:pPr marL="914400" lvl="1" indent="-457200">
              <a:buFont typeface="Garamond" pitchFamily="18" charset="0"/>
              <a:buAutoNum type="arabicPeriod"/>
            </a:pPr>
            <a:endParaRPr lang="en-US" altLang="en-US" sz="2400">
              <a:latin typeface="Arial" pitchFamily="34" charset="0"/>
            </a:endParaRPr>
          </a:p>
          <a:p>
            <a:pPr marL="914400" lvl="1" indent="-457200">
              <a:buFont typeface="Garamond" pitchFamily="18" charset="0"/>
              <a:buAutoNum type="arabicPeriod"/>
            </a:pPr>
            <a:r>
              <a:rPr lang="en-US" altLang="en-US" sz="2400">
                <a:latin typeface="Arial" pitchFamily="34" charset="0"/>
              </a:rPr>
              <a:t>[Na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] declines by ~2.4 mEq/L for each 100 mg/dL [5.5 mmol/L] increase in serum glucose</a:t>
            </a:r>
          </a:p>
        </p:txBody>
      </p:sp>
      <p:sp>
        <p:nvSpPr>
          <p:cNvPr id="52231" name="Rectangle 1"/>
          <p:cNvSpPr>
            <a:spLocks noChangeArrowheads="1"/>
          </p:cNvSpPr>
          <p:nvPr/>
        </p:nvSpPr>
        <p:spPr bwMode="auto">
          <a:xfrm>
            <a:off x="190500" y="53340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00"/>
                </a:solidFill>
                <a:latin typeface="AdvOT1ef757c0"/>
              </a:rPr>
              <a:t>Spasovski et al. Clinical practice guideline on diagnosis and treatment of hyponatraemia. Nephrol Dial Transplant (2014) 0: 1</a:t>
            </a:r>
            <a:r>
              <a:rPr lang="en-US" b="1" i="1">
                <a:solidFill>
                  <a:srgbClr val="FFFF00"/>
                </a:solidFill>
                <a:latin typeface="AdvOT1ef757c0+20"/>
              </a:rPr>
              <a:t>–</a:t>
            </a:r>
            <a:r>
              <a:rPr lang="en-US" b="1" i="1">
                <a:solidFill>
                  <a:srgbClr val="FFFF00"/>
                </a:solidFill>
                <a:latin typeface="AdvOT1ef757c0"/>
              </a:rPr>
              <a:t>39</a:t>
            </a:r>
            <a:endParaRPr lang="en-US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09C2C8-E1AC-4FE2-B982-7D45B9344304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4" descr="mso16E4F"/>
          <p:cNvPicPr>
            <a:picLocks noChangeAspect="1" noChangeArrowheads="1"/>
          </p:cNvPicPr>
          <p:nvPr/>
        </p:nvPicPr>
        <p:blipFill>
          <a:blip r:embed="rId2" cstate="print"/>
          <a:srcRect l="27490" t="4948" r="8559" b="12936"/>
          <a:stretch>
            <a:fillRect/>
          </a:stretch>
        </p:blipFill>
        <p:spPr bwMode="auto">
          <a:xfrm>
            <a:off x="2546350" y="1417638"/>
            <a:ext cx="40513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Total Body Fluid: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C1396D-F7A2-4FAF-8792-FD441D1872D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3" name="Picture 15" descr="C:\temp\1ADK01F1.6jpg.jpg"/>
          <p:cNvPicPr>
            <a:picLocks noChangeAspect="1" noChangeArrowheads="1"/>
          </p:cNvPicPr>
          <p:nvPr/>
        </p:nvPicPr>
        <p:blipFill>
          <a:blip r:embed="rId2" cstate="print"/>
          <a:srcRect t="6689" r="3036" b="5986"/>
          <a:stretch>
            <a:fillRect/>
          </a:stretch>
        </p:blipFill>
        <p:spPr bwMode="auto">
          <a:xfrm>
            <a:off x="619125" y="1219200"/>
            <a:ext cx="7905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9125" y="228600"/>
            <a:ext cx="790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i="1" u="sng" dirty="0">
                <a:solidFill>
                  <a:srgbClr val="FFC000"/>
                </a:solidFill>
                <a:latin typeface="+mj-lt"/>
                <a:cs typeface="Arial" charset="0"/>
              </a:rPr>
              <a:t>Hypotonic </a:t>
            </a:r>
            <a:r>
              <a:rPr lang="en-US" altLang="en-US" sz="4000" i="1" u="sng" dirty="0" err="1">
                <a:solidFill>
                  <a:srgbClr val="FFC000"/>
                </a:solidFill>
                <a:latin typeface="+mj-lt"/>
                <a:cs typeface="Arial" charset="0"/>
              </a:rPr>
              <a:t>Hyponatremia</a:t>
            </a:r>
            <a:r>
              <a:rPr lang="en-US" altLang="en-US" sz="4000" i="1" u="sng" dirty="0">
                <a:solidFill>
                  <a:srgbClr val="FFC000"/>
                </a:solidFill>
                <a:latin typeface="+mj-lt"/>
                <a:cs typeface="Arial" charset="0"/>
              </a:rPr>
              <a:t>: Causes</a:t>
            </a:r>
            <a:endParaRPr lang="en-US" sz="4000" dirty="0">
              <a:solidFill>
                <a:srgbClr val="FFC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DFDB08-CA68-43E6-96DF-D734C22A5D1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76200"/>
            <a:ext cx="73342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24EA25-6833-4E28-9666-2D9A352E21E9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2400" smtClean="0">
                <a:effectLst/>
                <a:latin typeface="Arial" pitchFamily="34" charset="0"/>
              </a:rPr>
              <a:t>All symptoms that can be signs of cerebral edema should be considered as severe or moderate symptoms that can be caused by hyponatremia</a:t>
            </a:r>
          </a:p>
          <a:p>
            <a:endParaRPr lang="en-US" sz="1200" smtClean="0">
              <a:effectLst/>
              <a:latin typeface="Arial" pitchFamily="34" charset="0"/>
            </a:endParaRPr>
          </a:p>
          <a:p>
            <a:r>
              <a:rPr lang="en-US" sz="2400" b="1" smtClean="0">
                <a:solidFill>
                  <a:srgbClr val="FF0000"/>
                </a:solidFill>
                <a:effectLst/>
                <a:latin typeface="Arial" pitchFamily="34" charset="0"/>
              </a:rPr>
              <a:t>Moderately Severe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Nausea without vomiting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Confusion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Headache</a:t>
            </a:r>
          </a:p>
          <a:p>
            <a:endParaRPr lang="en-US" sz="1200" smtClean="0">
              <a:effectLst/>
              <a:latin typeface="Arial" pitchFamily="34" charset="0"/>
            </a:endParaRPr>
          </a:p>
          <a:p>
            <a:r>
              <a:rPr lang="en-US" sz="2400" b="1" smtClean="0">
                <a:solidFill>
                  <a:srgbClr val="FF0000"/>
                </a:solidFill>
                <a:effectLst/>
                <a:latin typeface="Arial" pitchFamily="34" charset="0"/>
              </a:rPr>
              <a:t>Severe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Vomiting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Cardiorespiratory distress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Abnormal and deep somnolence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Seizures</a:t>
            </a:r>
          </a:p>
          <a:p>
            <a:pPr lvl="1"/>
            <a:r>
              <a:rPr lang="it-IT" sz="2000" smtClean="0">
                <a:effectLst/>
                <a:latin typeface="Arial" pitchFamily="34" charset="0"/>
              </a:rPr>
              <a:t>Coma (Glasgow Coma Scale ≤8)</a:t>
            </a:r>
            <a:endParaRPr lang="en-US" sz="2000" smtClean="0">
              <a:effectLst/>
              <a:latin typeface="Arial" pitchFamily="34" charset="0"/>
            </a:endParaRPr>
          </a:p>
        </p:txBody>
      </p:sp>
      <p:sp>
        <p:nvSpPr>
          <p:cNvPr id="5530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Classification of Symptoms of Hyponatremia</a:t>
            </a:r>
            <a:endParaRPr lang="en-US" altLang="en-US" sz="4800" b="0" i="1" u="sng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258336-B82C-49F3-8259-090CD80DE9DD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Management of Hyponatremia: </a:t>
            </a:r>
          </a:p>
        </p:txBody>
      </p:sp>
      <p:sp>
        <p:nvSpPr>
          <p:cNvPr id="5632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Symptoms &amp; Signs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Volume Status</a:t>
            </a:r>
          </a:p>
          <a:p>
            <a:r>
              <a:rPr 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Serum: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Osmolality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TSH, FT4, Cortisol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Albumin, Total Proteins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Uric Acid</a:t>
            </a:r>
          </a:p>
          <a:p>
            <a:r>
              <a:rPr 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Urine: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Electrolytes (Na/K/Cl/Urea/Creatinine)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Osmolality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Urinalysis</a:t>
            </a:r>
          </a:p>
          <a:p>
            <a:r>
              <a:rPr 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Rate of correction: </a:t>
            </a:r>
          </a:p>
          <a:p>
            <a:pPr lvl="1"/>
            <a:r>
              <a:rPr lang="en-US" sz="2000" smtClean="0">
                <a:effectLst/>
                <a:latin typeface="Arial" pitchFamily="34" charset="0"/>
              </a:rPr>
              <a:t>0.5 mmol/L/h ~ 10-12 mmol/L/d</a:t>
            </a:r>
          </a:p>
          <a:p>
            <a:endParaRPr lang="en-US" sz="2400" smtClean="0"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A7BC38-1AF1-483A-B61B-E87E57B18982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9" name="Picture 19" descr="C:\temp\1ADK01F2.1A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53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CBEA67-AE12-451E-A6DF-16D2E3822009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800" b="1" smtClean="0">
                <a:solidFill>
                  <a:srgbClr val="33CC33"/>
                </a:solidFill>
                <a:effectLst/>
                <a:latin typeface="Arial" pitchFamily="34" charset="0"/>
              </a:rPr>
              <a:t>Essential criteria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Effective serum osmolality &lt;275 mOsm/kg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Urine osmolality &gt;100 mOsm/kg 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Clinical euvolemia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Urine sodium concentration &gt;30 mmol/l with normal dietary salt and water intake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Absence of adrenal, thyroid, pituitary or renal insufficiency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No recent use of diuretic agents</a:t>
            </a:r>
          </a:p>
        </p:txBody>
      </p:sp>
      <p:sp>
        <p:nvSpPr>
          <p:cNvPr id="583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Diagnostic Criteria for SIADH</a:t>
            </a:r>
            <a:endParaRPr lang="en-US" altLang="en-US" sz="4800" b="0" i="1" u="sng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6FDC07-6204-4799-9D27-1265DD335BD2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Content Placeholder 1"/>
          <p:cNvSpPr>
            <a:spLocks noGrp="1"/>
          </p:cNvSpPr>
          <p:nvPr>
            <p:ph idx="1"/>
          </p:nvPr>
        </p:nvSpPr>
        <p:spPr>
          <a:xfrm>
            <a:off x="190500" y="1600200"/>
            <a:ext cx="8763000" cy="4525963"/>
          </a:xfrm>
        </p:spPr>
        <p:txBody>
          <a:bodyPr/>
          <a:lstStyle/>
          <a:p>
            <a:r>
              <a:rPr lang="en-US" sz="2800" b="1" smtClean="0">
                <a:solidFill>
                  <a:srgbClr val="33CC33"/>
                </a:solidFill>
                <a:effectLst/>
                <a:latin typeface="Arial" pitchFamily="34" charset="0"/>
              </a:rPr>
              <a:t>Supplemental criteria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Serum uric acid &lt;0.24 mmol/l (&lt;4 mg/dl)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nl-NL" sz="2400" smtClean="0">
                <a:effectLst/>
                <a:latin typeface="Arial" pitchFamily="34" charset="0"/>
              </a:rPr>
              <a:t>Serum urea &lt;3.6 mmol/l (&lt;21.6 mg/dl)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Failure to correct hyponatremia after 0.9% saline infusion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Fractional sodium excretion &gt;0.5%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Fractional urea excretion &gt;55%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Fractional uric acid excretion &gt;12%</a:t>
            </a:r>
          </a:p>
          <a:p>
            <a:pPr marL="849313" lvl="1" indent="-457200">
              <a:buFont typeface="Garamond" pitchFamily="18" charset="0"/>
              <a:buAutoNum type="arabicPeriod"/>
            </a:pPr>
            <a:r>
              <a:rPr lang="en-US" sz="2400" smtClean="0">
                <a:effectLst/>
                <a:latin typeface="Arial" pitchFamily="34" charset="0"/>
              </a:rPr>
              <a:t>Correction of hyponatremia through fluid restriction</a:t>
            </a:r>
          </a:p>
        </p:txBody>
      </p:sp>
      <p:sp>
        <p:nvSpPr>
          <p:cNvPr id="593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Diagnostic Criteria for SIADH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9AB655-6823-470A-BA0C-661074056BC9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2133600" y="5334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i="1" u="sng">
                <a:solidFill>
                  <a:srgbClr val="FFC000"/>
                </a:solidFill>
              </a:rPr>
              <a:t>SIADH: “HIVE”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190500" y="1371600"/>
            <a:ext cx="876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2400" u="sng">
                <a:solidFill>
                  <a:srgbClr val="FF0000"/>
                </a:solidFill>
                <a:latin typeface="Arial" pitchFamily="34" charset="0"/>
              </a:rPr>
              <a:t>H:</a:t>
            </a:r>
            <a:r>
              <a:rPr lang="en-US" altLang="en-US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Hypoosmolar Hyponatremia (Posm &lt;275 mOsm/Kg H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400" u="sng">
                <a:solidFill>
                  <a:srgbClr val="FF0000"/>
                </a:solidFill>
                <a:latin typeface="Arial" pitchFamily="34" charset="0"/>
              </a:rPr>
              <a:t>I:</a:t>
            </a:r>
            <a:r>
              <a:rPr lang="en-US" altLang="en-US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Inappropriate urine concentration (Uosm &gt;100 mOsm/Kg H</a:t>
            </a:r>
            <a:r>
              <a:rPr lang="en-US" altLang="en-US" sz="2400" baseline="-25000">
                <a:latin typeface="Arial" pitchFamily="34" charset="0"/>
              </a:rPr>
              <a:t>2</a:t>
            </a:r>
            <a:r>
              <a:rPr lang="en-US" altLang="en-US" sz="2400">
                <a:latin typeface="Arial" pitchFamily="34" charset="0"/>
              </a:rPr>
              <a:t>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400" u="sng">
                <a:solidFill>
                  <a:srgbClr val="FF0000"/>
                </a:solidFill>
                <a:latin typeface="Arial" pitchFamily="34" charset="0"/>
              </a:rPr>
              <a:t>V:</a:t>
            </a:r>
            <a:r>
              <a:rPr lang="en-US" altLang="en-US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Euvolemia, No diuretic use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400" u="sng">
                <a:solidFill>
                  <a:srgbClr val="FF0000"/>
                </a:solidFill>
                <a:latin typeface="Arial" pitchFamily="34" charset="0"/>
              </a:rPr>
              <a:t>E:</a:t>
            </a:r>
            <a:r>
              <a:rPr lang="en-US" altLang="en-US" sz="240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400">
                <a:latin typeface="Arial" pitchFamily="34" charset="0"/>
              </a:rPr>
              <a:t>Endocrine = normal Thyroid, adrenal and renal function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2400">
                <a:latin typeface="Arial" pitchFamily="34" charset="0"/>
              </a:rPr>
              <a:t>Hypouricemia (&lt;238 mcmol/L) and low Urea (&lt;3.5 mmol/L)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B93B74-64A6-401F-B868-E936EE805DB6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5" name="Picture 18" descr="C:\temp\1ADK01F2.5jpg.jpg"/>
          <p:cNvPicPr>
            <a:picLocks noChangeAspect="1" noChangeArrowheads="1"/>
          </p:cNvPicPr>
          <p:nvPr/>
        </p:nvPicPr>
        <p:blipFill>
          <a:blip r:embed="rId2" cstate="print"/>
          <a:srcRect t="3496" b="5319"/>
          <a:stretch>
            <a:fillRect/>
          </a:stretch>
        </p:blipFill>
        <p:spPr bwMode="auto">
          <a:xfrm>
            <a:off x="533400" y="1012825"/>
            <a:ext cx="80772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2241550" y="228600"/>
            <a:ext cx="466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i="1" u="sng">
                <a:solidFill>
                  <a:schemeClr val="hlink"/>
                </a:solidFill>
              </a:rPr>
              <a:t>Hyponatremia: Treatment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5604F0-EC4C-4020-AD2E-54421D22214F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2095500" y="2057400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rgbClr val="FFC000"/>
                </a:solidFill>
              </a:rPr>
              <a:t>Hypernatremia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3E3D41-FE96-406C-8884-96251EB319D3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4" descr="msoCCED3"/>
          <p:cNvPicPr>
            <a:picLocks noChangeAspect="1" noChangeArrowheads="1"/>
          </p:cNvPicPr>
          <p:nvPr/>
        </p:nvPicPr>
        <p:blipFill>
          <a:blip r:embed="rId2" cstate="print"/>
          <a:srcRect l="4880" t="3284" r="3740"/>
          <a:stretch>
            <a:fillRect/>
          </a:stretch>
        </p:blipFill>
        <p:spPr bwMode="auto">
          <a:xfrm>
            <a:off x="752475" y="600075"/>
            <a:ext cx="76406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156F88-DC76-42AA-A069-ED03A12BD0C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3" name="Picture 18" descr="C:\temp\1ADK01F3.jpg"/>
          <p:cNvPicPr>
            <a:picLocks noChangeAspect="1" noChangeArrowheads="1"/>
          </p:cNvPicPr>
          <p:nvPr/>
        </p:nvPicPr>
        <p:blipFill>
          <a:blip r:embed="rId2" cstate="print"/>
          <a:srcRect l="2661" t="6128" r="2931" b="5882"/>
          <a:stretch>
            <a:fillRect/>
          </a:stretch>
        </p:blipFill>
        <p:spPr bwMode="auto">
          <a:xfrm>
            <a:off x="419100" y="12192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52688" y="304800"/>
            <a:ext cx="423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i="1" u="sng">
                <a:solidFill>
                  <a:srgbClr val="FFCC00"/>
                </a:solidFill>
              </a:rPr>
              <a:t>Hypernatremia: Causes</a:t>
            </a:r>
            <a:endParaRPr lang="en-US" altLang="en-US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176A82-1475-492D-BBD8-C3D212F4C9B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7" name="Picture 9" descr="C:\temp\1ADK01F4.2jpg.jpg"/>
          <p:cNvPicPr>
            <a:picLocks noChangeAspect="1" noChangeArrowheads="1"/>
          </p:cNvPicPr>
          <p:nvPr/>
        </p:nvPicPr>
        <p:blipFill>
          <a:blip r:embed="rId2" cstate="print"/>
          <a:srcRect t="3209" r="2161" b="6647"/>
          <a:stretch>
            <a:fillRect/>
          </a:stretch>
        </p:blipFill>
        <p:spPr bwMode="auto">
          <a:xfrm>
            <a:off x="381000" y="1257300"/>
            <a:ext cx="8382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2170113" y="228600"/>
            <a:ext cx="480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i="1" u="sng">
                <a:solidFill>
                  <a:schemeClr val="hlink"/>
                </a:solidFill>
              </a:rPr>
              <a:t>Hypernatremia: Treatment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3538C6-1F0A-43CC-BFFB-E5D908BFED6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0" i="1" u="sng" smtClean="0">
                <a:solidFill>
                  <a:srgbClr val="FFC000"/>
                </a:solidFill>
                <a:effectLst/>
              </a:rPr>
              <a:t>Water Deficit Calculation:</a:t>
            </a:r>
          </a:p>
        </p:txBody>
      </p:sp>
      <p:sp>
        <p:nvSpPr>
          <p:cNvPr id="65542" name="Content Placeholder 1"/>
          <p:cNvSpPr>
            <a:spLocks noGrp="1"/>
          </p:cNvSpPr>
          <p:nvPr>
            <p:ph idx="1"/>
          </p:nvPr>
        </p:nvSpPr>
        <p:spPr>
          <a:xfrm>
            <a:off x="342900" y="1417638"/>
            <a:ext cx="8458200" cy="4830762"/>
          </a:xfrm>
        </p:spPr>
        <p:txBody>
          <a:bodyPr/>
          <a:lstStyle/>
          <a:p>
            <a:r>
              <a:rPr lang="en-US" sz="2400" smtClean="0">
                <a:effectLst/>
                <a:latin typeface="Arial" pitchFamily="34" charset="0"/>
              </a:rPr>
              <a:t>Current Total Body Water = 0.6 x Current Body Weight</a:t>
            </a:r>
          </a:p>
          <a:p>
            <a:endParaRPr lang="en-US" sz="2400" smtClean="0">
              <a:effectLst/>
              <a:latin typeface="Arial" pitchFamily="34" charset="0"/>
            </a:endParaRPr>
          </a:p>
          <a:p>
            <a:r>
              <a:rPr lang="en-US" sz="2400" smtClean="0">
                <a:effectLst/>
                <a:latin typeface="Arial" pitchFamily="34" charset="0"/>
              </a:rPr>
              <a:t>Current TBW x Current [Na</a:t>
            </a:r>
            <a:r>
              <a:rPr lang="en-US" sz="2400" baseline="30000" smtClean="0">
                <a:effectLst/>
                <a:latin typeface="Arial" pitchFamily="34" charset="0"/>
              </a:rPr>
              <a:t>+</a:t>
            </a:r>
            <a:r>
              <a:rPr lang="en-US" sz="2400" smtClean="0">
                <a:effectLst/>
                <a:latin typeface="Arial" pitchFamily="34" charset="0"/>
              </a:rPr>
              <a:t>] = </a:t>
            </a:r>
            <a:r>
              <a:rPr 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Target TBW </a:t>
            </a:r>
            <a:r>
              <a:rPr lang="en-US" sz="2400" smtClean="0">
                <a:effectLst/>
                <a:latin typeface="Arial" pitchFamily="34" charset="0"/>
              </a:rPr>
              <a:t>x Target [Na</a:t>
            </a:r>
            <a:r>
              <a:rPr lang="en-US" sz="2400" baseline="30000" smtClean="0">
                <a:effectLst/>
                <a:latin typeface="Arial" pitchFamily="34" charset="0"/>
              </a:rPr>
              <a:t>+</a:t>
            </a:r>
            <a:r>
              <a:rPr lang="en-US" sz="2400" smtClean="0">
                <a:effectLst/>
                <a:latin typeface="Arial" pitchFamily="34" charset="0"/>
              </a:rPr>
              <a:t>]</a:t>
            </a:r>
          </a:p>
          <a:p>
            <a:endParaRPr lang="en-US" sz="2400" smtClean="0">
              <a:effectLst/>
              <a:latin typeface="Arial" pitchFamily="34" charset="0"/>
            </a:endParaRPr>
          </a:p>
          <a:p>
            <a:r>
              <a:rPr lang="en-US" sz="2400" smtClean="0">
                <a:solidFill>
                  <a:srgbClr val="FF0000"/>
                </a:solidFill>
                <a:effectLst/>
                <a:latin typeface="Arial" pitchFamily="34" charset="0"/>
              </a:rPr>
              <a:t>Target TBW </a:t>
            </a:r>
            <a:r>
              <a:rPr lang="en-US" sz="2400" smtClean="0">
                <a:effectLst/>
                <a:latin typeface="Arial" pitchFamily="34" charset="0"/>
              </a:rPr>
              <a:t>– Current TBW = </a:t>
            </a:r>
            <a:r>
              <a:rPr lang="en-US" sz="2400" smtClean="0">
                <a:solidFill>
                  <a:srgbClr val="00B050"/>
                </a:solidFill>
                <a:effectLst/>
                <a:latin typeface="Arial" pitchFamily="34" charset="0"/>
              </a:rPr>
              <a:t>Water Deficit</a:t>
            </a:r>
          </a:p>
          <a:p>
            <a:endParaRPr lang="en-US" sz="2400" smtClean="0">
              <a:effectLst/>
              <a:latin typeface="Arial" pitchFamily="34" charset="0"/>
            </a:endParaRPr>
          </a:p>
          <a:p>
            <a:r>
              <a:rPr lang="en-US" sz="2400" smtClean="0">
                <a:effectLst/>
                <a:latin typeface="Arial" pitchFamily="34" charset="0"/>
              </a:rPr>
              <a:t>Ongoing loss</a:t>
            </a:r>
          </a:p>
          <a:p>
            <a:endParaRPr lang="en-US" sz="2400" smtClean="0">
              <a:effectLst/>
              <a:latin typeface="Arial" pitchFamily="34" charset="0"/>
            </a:endParaRPr>
          </a:p>
          <a:p>
            <a:r>
              <a:rPr lang="en-US" sz="2400" smtClean="0">
                <a:effectLst/>
                <a:latin typeface="Arial" pitchFamily="34" charset="0"/>
              </a:rPr>
              <a:t>IVF: type and rate</a:t>
            </a:r>
          </a:p>
          <a:p>
            <a:endParaRPr lang="en-US" sz="2400" smtClean="0">
              <a:effectLst/>
              <a:latin typeface="Arial" pitchFamily="34" charset="0"/>
            </a:endParaRPr>
          </a:p>
          <a:p>
            <a:r>
              <a:rPr lang="en-US" sz="2400" smtClean="0">
                <a:effectLst/>
                <a:latin typeface="Arial" pitchFamily="34" charset="0"/>
              </a:rPr>
              <a:t>Reassessment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15D780-174D-4A34-8001-38F4C9A8B475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5400" i="1" smtClean="0">
                <a:solidFill>
                  <a:srgbClr val="99CC00"/>
                </a:solidFill>
                <a:effectLst/>
              </a:rPr>
              <a:t>Questions????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0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41AEA0-F239-461F-9A0C-B2EED68F1F0B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9425" y="125413"/>
            <a:ext cx="8229600" cy="865187"/>
          </a:xfrm>
        </p:spPr>
        <p:txBody>
          <a:bodyPr/>
          <a:lstStyle/>
          <a:p>
            <a:pPr eaLnBrk="1" hangingPunct="1"/>
            <a:r>
              <a:rPr lang="en-US" altLang="en-US" sz="4000" b="0" i="1" u="sng" smtClean="0">
                <a:solidFill>
                  <a:schemeClr val="hlink"/>
                </a:solidFill>
                <a:effectLst/>
              </a:rPr>
              <a:t>Body Fluid Compartments</a:t>
            </a:r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>
            <p:ph type="dgm" idx="1"/>
          </p:nvPr>
        </p:nvGraphicFramePr>
        <p:xfrm>
          <a:off x="457200" y="304800"/>
          <a:ext cx="8229600" cy="59134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A4E6B5-B466-4FF9-BCF8-3B250EBCB9EC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4" descr="msoB3C37"/>
          <p:cNvPicPr>
            <a:picLocks noChangeAspect="1" noChangeArrowheads="1"/>
          </p:cNvPicPr>
          <p:nvPr/>
        </p:nvPicPr>
        <p:blipFill>
          <a:blip r:embed="rId3" cstate="print"/>
          <a:srcRect l="22086" r="21478" b="14056"/>
          <a:stretch>
            <a:fillRect/>
          </a:stretch>
        </p:blipFill>
        <p:spPr bwMode="auto">
          <a:xfrm>
            <a:off x="990600" y="357188"/>
            <a:ext cx="7162800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Nov 2014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842820-269A-4C8F-BD8B-1142E4947004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pt-BR" altLang="en-US" smtClean="0">
                <a:latin typeface="Arial" pitchFamily="34" charset="0"/>
                <a:cs typeface="Arial" pitchFamily="34" charset="0"/>
              </a:rPr>
              <a:t>A R Tarakji, MD, FRCPC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ffectLst/>
                <a:latin typeface="Arial" pitchFamily="34" charset="0"/>
              </a:rPr>
              <a:t>Fluid compartments are separated by thin </a:t>
            </a: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semi-permeable membranes</a:t>
            </a:r>
            <a:r>
              <a:rPr lang="en-US" altLang="en-US" sz="2400" smtClean="0">
                <a:effectLst/>
                <a:latin typeface="Arial" pitchFamily="34" charset="0"/>
              </a:rPr>
              <a:t> with pores to allow fluid movement and molecules of a specific size to pass while preventing larger heavier molecules from passing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ffectLst/>
                <a:latin typeface="Arial" pitchFamily="34" charset="0"/>
              </a:rPr>
              <a:t>The bodies fluid is composed of water and dissolved substances known as </a:t>
            </a:r>
            <a:r>
              <a:rPr lang="en-US" altLang="en-US" sz="2400" i="1" smtClean="0">
                <a:solidFill>
                  <a:srgbClr val="33CC33"/>
                </a:solidFill>
                <a:effectLst/>
                <a:latin typeface="Arial" pitchFamily="34" charset="0"/>
              </a:rPr>
              <a:t>solutes</a:t>
            </a:r>
            <a:r>
              <a:rPr lang="en-US" altLang="en-US" sz="2400" smtClean="0">
                <a:effectLst/>
                <a:latin typeface="Arial" pitchFamily="34" charset="0"/>
              </a:rPr>
              <a:t> (electrolytes or non-electrolytes)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effectLst/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effectLst/>
                <a:latin typeface="Arial" pitchFamily="34" charset="0"/>
              </a:rPr>
              <a:t>Electrolytes are substances dissolved in solutions and dissociated into particles called </a:t>
            </a:r>
            <a:r>
              <a:rPr lang="en-US" altLang="en-US" sz="2400" smtClean="0">
                <a:solidFill>
                  <a:srgbClr val="33CC33"/>
                </a:solidFill>
                <a:effectLst/>
                <a:latin typeface="Arial" pitchFamily="34" charset="0"/>
              </a:rPr>
              <a:t>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u="sng" smtClean="0">
                <a:solidFill>
                  <a:srgbClr val="FF0000"/>
                </a:solidFill>
                <a:effectLst/>
                <a:latin typeface="Arial" pitchFamily="34" charset="0"/>
              </a:rPr>
              <a:t>Cations:</a:t>
            </a:r>
            <a:r>
              <a:rPr lang="en-US" altLang="en-US" sz="2400" i="1" smtClean="0">
                <a:effectLst/>
                <a:latin typeface="Arial" pitchFamily="34" charset="0"/>
              </a:rPr>
              <a:t> </a:t>
            </a:r>
            <a:r>
              <a:rPr lang="en-US" altLang="en-US" sz="2400" smtClean="0">
                <a:effectLst/>
                <a:latin typeface="Arial" pitchFamily="34" charset="0"/>
              </a:rPr>
              <a:t>Positively charged 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u="sng" smtClean="0">
                <a:solidFill>
                  <a:srgbClr val="FF0000"/>
                </a:solidFill>
                <a:effectLst/>
                <a:latin typeface="Arial" pitchFamily="34" charset="0"/>
              </a:rPr>
              <a:t>Anions:</a:t>
            </a:r>
            <a:r>
              <a:rPr lang="en-US" altLang="en-US" sz="2400" smtClean="0">
                <a:effectLst/>
                <a:latin typeface="Arial" pitchFamily="34" charset="0"/>
              </a:rPr>
              <a:t> Negatively charged ions</a:t>
            </a:r>
            <a:endParaRPr lang="en-CA" altLang="en-US" sz="2400" smtClean="0">
              <a:effectLst/>
              <a:latin typeface="Arial" pitchFamily="34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457200" y="333375"/>
            <a:ext cx="8229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000" i="1" u="sng">
                <a:solidFill>
                  <a:schemeClr val="hlink"/>
                </a:solidFill>
              </a:rPr>
              <a:t>Body Fluid Compartments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5582</TotalTime>
  <Words>2397</Words>
  <Application>Microsoft Office PowerPoint</Application>
  <PresentationFormat>On-screen Show (4:3)</PresentationFormat>
  <Paragraphs>660</Paragraphs>
  <Slides>63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Garamond</vt:lpstr>
      <vt:lpstr>Arial</vt:lpstr>
      <vt:lpstr>Wingdings</vt:lpstr>
      <vt:lpstr>Bookman Old Style</vt:lpstr>
      <vt:lpstr>Times New Roman</vt:lpstr>
      <vt:lpstr>Symbol</vt:lpstr>
      <vt:lpstr>SimSun</vt:lpstr>
      <vt:lpstr>AdvOT1ef757c0</vt:lpstr>
      <vt:lpstr>AdvOT1ef757c0+20</vt:lpstr>
      <vt:lpstr>Stream</vt:lpstr>
      <vt:lpstr>Water &amp; Sodium Disorders  (H2O/Na+)</vt:lpstr>
      <vt:lpstr>Objectives</vt:lpstr>
      <vt:lpstr>Structure</vt:lpstr>
      <vt:lpstr>Homeostasis</vt:lpstr>
      <vt:lpstr>Total Body Fluid:</vt:lpstr>
      <vt:lpstr>Slide 6</vt:lpstr>
      <vt:lpstr>Body Fluid Compartments</vt:lpstr>
      <vt:lpstr>Slide 8</vt:lpstr>
      <vt:lpstr>Slide 9</vt:lpstr>
      <vt:lpstr>Definitions:</vt:lpstr>
      <vt:lpstr>Slide 11</vt:lpstr>
      <vt:lpstr>Slide 12</vt:lpstr>
      <vt:lpstr>Body Fluid Compartments</vt:lpstr>
      <vt:lpstr>Slide 14</vt:lpstr>
      <vt:lpstr>Regulation Mechanisms of Fluid and Electrolytes: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Urine Output &amp; Daily Solute Load</vt:lpstr>
      <vt:lpstr>The Linear Relationship Between Urine Specific Gravity and Uosm</vt:lpstr>
      <vt:lpstr>Effect of Hypovolemia on Osmoreceptor Gain</vt:lpstr>
      <vt:lpstr>Slide 27</vt:lpstr>
      <vt:lpstr>Slide 28</vt:lpstr>
      <vt:lpstr>Slide 29</vt:lpstr>
      <vt:lpstr>Effective Arterial Blood Volume (EABV):</vt:lpstr>
      <vt:lpstr>Effective Arterial Blood Volume (EABV):</vt:lpstr>
      <vt:lpstr>Effective Arterial Blood Volume (EABV):</vt:lpstr>
      <vt:lpstr>Effective Arterial Blood Volume (EABV):</vt:lpstr>
      <vt:lpstr>Clinical features of Hypovolemia &amp; Hypervolemia</vt:lpstr>
      <vt:lpstr>Slide 35</vt:lpstr>
      <vt:lpstr>Sodium and Water:</vt:lpstr>
      <vt:lpstr>Sodium and Water:</vt:lpstr>
      <vt:lpstr>Tonicity</vt:lpstr>
      <vt:lpstr>Slide 39</vt:lpstr>
      <vt:lpstr>Intravenous Solutions </vt:lpstr>
      <vt:lpstr>Slide 41</vt:lpstr>
      <vt:lpstr>Slide 42</vt:lpstr>
      <vt:lpstr>Slide 43</vt:lpstr>
      <vt:lpstr>Basal Requirements:</vt:lpstr>
      <vt:lpstr>Basal Requirements:</vt:lpstr>
      <vt:lpstr>Slide 46</vt:lpstr>
      <vt:lpstr>Slide 47</vt:lpstr>
      <vt:lpstr>Slide 48</vt:lpstr>
      <vt:lpstr>Slide 49</vt:lpstr>
      <vt:lpstr>Slide 50</vt:lpstr>
      <vt:lpstr>Slide 51</vt:lpstr>
      <vt:lpstr>Classification of Symptoms of Hyponatremia</vt:lpstr>
      <vt:lpstr>Management of Hyponatremia: </vt:lpstr>
      <vt:lpstr>Slide 54</vt:lpstr>
      <vt:lpstr>Diagnostic Criteria for SIADH</vt:lpstr>
      <vt:lpstr>Diagnostic Criteria for SIADH</vt:lpstr>
      <vt:lpstr>Slide 57</vt:lpstr>
      <vt:lpstr>Slide 58</vt:lpstr>
      <vt:lpstr>Slide 59</vt:lpstr>
      <vt:lpstr>Slide 60</vt:lpstr>
      <vt:lpstr>Slide 61</vt:lpstr>
      <vt:lpstr>Water Deficit Calculation:</vt:lpstr>
      <vt:lpstr>Slide 63</vt:lpstr>
    </vt:vector>
  </TitlesOfParts>
  <Company>WDHA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ELECTROLYTE REVIEW</dc:title>
  <dc:creator>k</dc:creator>
  <cp:lastModifiedBy>User</cp:lastModifiedBy>
  <cp:revision>289</cp:revision>
  <cp:lastPrinted>1601-01-01T00:00:00Z</cp:lastPrinted>
  <dcterms:created xsi:type="dcterms:W3CDTF">2005-12-28T17:22:53Z</dcterms:created>
  <dcterms:modified xsi:type="dcterms:W3CDTF">2014-11-26T08:03:34Z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