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9" r:id="rId3"/>
    <p:sldId id="257" r:id="rId4"/>
    <p:sldId id="258" r:id="rId5"/>
    <p:sldId id="260" r:id="rId6"/>
    <p:sldId id="261" r:id="rId7"/>
    <p:sldId id="269" r:id="rId8"/>
    <p:sldId id="270" r:id="rId9"/>
    <p:sldId id="262" r:id="rId10"/>
    <p:sldId id="263" r:id="rId11"/>
    <p:sldId id="264" r:id="rId12"/>
    <p:sldId id="267" r:id="rId13"/>
    <p:sldId id="268" r:id="rId14"/>
    <p:sldId id="281" r:id="rId15"/>
    <p:sldId id="271" r:id="rId16"/>
    <p:sldId id="265" r:id="rId17"/>
    <p:sldId id="266" r:id="rId18"/>
    <p:sldId id="278" r:id="rId19"/>
    <p:sldId id="277" r:id="rId20"/>
    <p:sldId id="272" r:id="rId21"/>
    <p:sldId id="273" r:id="rId22"/>
    <p:sldId id="287" r:id="rId23"/>
    <p:sldId id="288" r:id="rId24"/>
    <p:sldId id="285" r:id="rId25"/>
    <p:sldId id="286" r:id="rId26"/>
    <p:sldId id="279" r:id="rId27"/>
    <p:sldId id="280" r:id="rId28"/>
    <p:sldId id="275" r:id="rId29"/>
    <p:sldId id="276" r:id="rId30"/>
    <p:sldId id="291" r:id="rId31"/>
    <p:sldId id="294" r:id="rId32"/>
    <p:sldId id="283" r:id="rId33"/>
    <p:sldId id="284" r:id="rId34"/>
    <p:sldId id="292" r:id="rId35"/>
    <p:sldId id="293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A3CD-8E67-4DDD-8D32-73F03218E7B8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747E-CCF4-4A56-9363-99B1ADF17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2FEB3-C1A4-4C5B-96CF-E537033E334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74184A-F44A-4F7A-9DE0-1FA38704448A}" type="slidenum">
              <a:rPr lang="en-US" sz="1200">
                <a:latin typeface="Tahoma" pitchFamily="34" charset="0"/>
              </a:rPr>
              <a:pPr algn="r"/>
              <a:t>11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E8367-9C64-4DA4-A495-E5932BA7A3A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F4737-586F-42C4-BC02-7B967C65899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A5D61-8EC9-4D42-845F-774B3B7E11B1}" type="slidenum">
              <a:rPr lang="en-US">
                <a:latin typeface="Tahoma" pitchFamily="34" charset="0"/>
              </a:rPr>
              <a:pPr/>
              <a:t>15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1D854F-9A4D-4B54-B0D4-8CF7A510B9E7}" type="slidenum">
              <a:rPr lang="en-US" sz="1200">
                <a:latin typeface="Tahoma" pitchFamily="34" charset="0"/>
              </a:rPr>
              <a:pPr algn="r"/>
              <a:t>16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C538-D842-4019-9E60-5110D31F246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8AA92D-F7E2-410D-8578-4379A10AE900}" type="slidenum">
              <a:rPr lang="en-US" sz="1200">
                <a:latin typeface="Tahoma" pitchFamily="34" charset="0"/>
              </a:rPr>
              <a:pPr algn="r"/>
              <a:t>17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7121C-FC37-474E-BFEE-153C15D77C6C}" type="slidenum">
              <a:rPr lang="en-US">
                <a:latin typeface="Tahoma" pitchFamily="34" charset="0"/>
              </a:rPr>
              <a:pPr/>
              <a:t>2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11217-8372-4F6E-9AAE-01ABB5C18E71}" type="slidenum">
              <a:rPr lang="en-US">
                <a:latin typeface="Tahoma" pitchFamily="34" charset="0"/>
              </a:rPr>
              <a:pPr/>
              <a:t>20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018CB-4DB2-4AE7-BD00-F591358CF27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C5CA4-1241-4A66-9DD6-9FAF8A583B94}" type="slidenum">
              <a:rPr lang="en-US"/>
              <a:pPr/>
              <a:t>31</a:t>
            </a:fld>
            <a:endParaRPr lang="en-US"/>
          </a:p>
        </p:txBody>
      </p:sp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60F66B5-B8AB-47CF-B56B-6706D00FDB0B}" type="slidenum">
              <a:rPr lang="en-US" sz="1200">
                <a:latin typeface="+mn-lt"/>
              </a:rPr>
              <a:pPr algn="r">
                <a:defRPr/>
              </a:pPr>
              <a:t>31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CEC01-DAA2-4CCF-9D9C-02EA175C293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CEC01-DAA2-4CCF-9D9C-02EA175C293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4C5B7-4BEA-4A01-8B63-D0A2F1D5490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54278-12F9-4C6C-8AFD-AC265DA348B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A3541-3794-4040-996E-ED760827B19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0C2331-83F6-47B5-8A14-6FC4492C94AE}" type="slidenum">
              <a:rPr lang="en-US" sz="1200">
                <a:latin typeface="Tahoma" pitchFamily="34" charset="0"/>
              </a:rPr>
              <a:pPr algn="r"/>
              <a:t>6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E93A0-46A5-4919-BCB2-A7849DA52BAF}" type="slidenum">
              <a:rPr lang="en-US">
                <a:latin typeface="Tahoma" pitchFamily="34" charset="0"/>
              </a:rPr>
              <a:pPr/>
              <a:t>7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810AC-F03D-499A-A004-971B4CD9EC4C}" type="slidenum">
              <a:rPr lang="en-US">
                <a:latin typeface="Tahoma" pitchFamily="34" charset="0"/>
              </a:rPr>
              <a:pPr/>
              <a:t>8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F72FE-AA0D-4BF6-9ED7-1FD6D6EB509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962C8E-6AEB-4101-BC3F-9F2CB435835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962C8E-6AEB-4101-BC3F-9F2CB435835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962C8E-6AEB-4101-BC3F-9F2CB435835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Heart Failure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 descr="loadBi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8959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4000"/>
            <a:ext cx="45212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b="1"/>
              <a:t>FACTORS THAT MAY PRECIPITATE ACUTE DECOMPENSATION OF CHRONIC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66" name="Group 278"/>
          <p:cNvGraphicFramePr>
            <a:graphicFrameLocks noGrp="1"/>
          </p:cNvGraphicFramePr>
          <p:nvPr/>
        </p:nvGraphicFramePr>
        <p:xfrm>
          <a:off x="-185738" y="-193675"/>
          <a:ext cx="9515476" cy="7245350"/>
        </p:xfrm>
        <a:graphic>
          <a:graphicData uri="http://schemas.openxmlformats.org/drawingml/2006/table">
            <a:tbl>
              <a:tblPr/>
              <a:tblGrid>
                <a:gridCol w="9515476"/>
              </a:tblGrid>
              <a:tr h="724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70" name="Group 74"/>
          <p:cNvGraphicFramePr>
            <a:graphicFrameLocks noGrp="1"/>
          </p:cNvGraphicFramePr>
          <p:nvPr/>
        </p:nvGraphicFramePr>
        <p:xfrm>
          <a:off x="0" y="0"/>
          <a:ext cx="7366635" cy="67970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69500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Discontinuation of therapy (patient noncompliance or physician initiated)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Initiation of medications that worsen heart failure (calcium antagonists, β-blockers, nonsteroidal anti-inflammatory drugs, antiarrhythmic agents)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Iatrogenic volume overload (transfusion, fluid administration)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Dietary indiscretion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Pregnancy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Exposure to high altitude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Arrhythmias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Myocardial ischemia or infarction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Worsening hypertension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Worsening mitral or tricuspid regurgitation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Fever or infection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Anemia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242888"/>
            <a:ext cx="40100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Evaluation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54150"/>
            <a:ext cx="6477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NYHA Classiffication</a:t>
            </a: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35163"/>
            <a:ext cx="8229600" cy="347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08000"/>
          </a:xfrm>
        </p:spPr>
        <p:txBody>
          <a:bodyPr>
            <a:normAutofit fontScale="90000"/>
          </a:bodyPr>
          <a:lstStyle/>
          <a:p>
            <a:r>
              <a:rPr lang="en-US" sz="4000"/>
              <a:t>ACC/AHA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95400"/>
            <a:ext cx="80772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600075"/>
            <a:ext cx="74485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600200"/>
            <a:ext cx="7448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Heart failure is a complex clinical syndrome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Can result from: </a:t>
            </a:r>
          </a:p>
          <a:p>
            <a:pPr eaLnBrk="1" hangingPunct="1">
              <a:defRPr/>
            </a:pPr>
            <a:r>
              <a:rPr lang="en-US" sz="2800" dirty="0" smtClean="0"/>
              <a:t>structural or functional cardiac disorder</a:t>
            </a:r>
          </a:p>
          <a:p>
            <a:pPr eaLnBrk="1" hangingPunct="1">
              <a:defRPr/>
            </a:pPr>
            <a:r>
              <a:rPr lang="en-US" sz="2800" dirty="0" smtClean="0"/>
              <a:t>impairs the ability of the ventricle to </a:t>
            </a:r>
            <a:r>
              <a:rPr lang="en-US" sz="2800" b="1" dirty="0" smtClean="0"/>
              <a:t>fill</a:t>
            </a:r>
            <a:r>
              <a:rPr lang="en-US" sz="2800" dirty="0" smtClean="0"/>
              <a:t> with or </a:t>
            </a:r>
            <a:r>
              <a:rPr lang="en-US" sz="2800" b="1" dirty="0" smtClean="0"/>
              <a:t>eject</a:t>
            </a:r>
            <a:r>
              <a:rPr lang="en-US" sz="2800" dirty="0" smtClean="0"/>
              <a:t> blood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7772400" cy="4572000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56 Y/O gentleman</a:t>
            </a:r>
          </a:p>
          <a:p>
            <a:pPr>
              <a:lnSpc>
                <a:spcPct val="90000"/>
              </a:lnSpc>
            </a:pPr>
            <a:r>
              <a:rPr lang="en-US" sz="2800"/>
              <a:t>Diagnosed dilated cardiomyopathy</a:t>
            </a:r>
          </a:p>
          <a:p>
            <a:pPr>
              <a:lnSpc>
                <a:spcPct val="90000"/>
              </a:lnSpc>
            </a:pPr>
            <a:r>
              <a:rPr lang="en-US" sz="2800"/>
              <a:t>LVEF 25%</a:t>
            </a:r>
          </a:p>
          <a:p>
            <a:pPr>
              <a:lnSpc>
                <a:spcPct val="90000"/>
              </a:lnSpc>
            </a:pPr>
            <a:r>
              <a:rPr lang="en-US" sz="2800"/>
              <a:t>NYHA class II</a:t>
            </a:r>
          </a:p>
          <a:p>
            <a:pPr>
              <a:lnSpc>
                <a:spcPct val="90000"/>
              </a:lnSpc>
            </a:pPr>
            <a:r>
              <a:rPr lang="en-US" sz="2800"/>
              <a:t>O/E  B/P 112/68     HR 82 bpm</a:t>
            </a:r>
          </a:p>
          <a:p>
            <a:pPr>
              <a:lnSpc>
                <a:spcPct val="90000"/>
              </a:lnSpc>
            </a:pPr>
            <a:r>
              <a:rPr lang="en-US" sz="2800"/>
              <a:t>JVP 7 cm water, </a:t>
            </a:r>
          </a:p>
          <a:p>
            <a:pPr>
              <a:lnSpc>
                <a:spcPct val="90000"/>
              </a:lnSpc>
            </a:pPr>
            <a:r>
              <a:rPr lang="en-US" sz="2800"/>
              <a:t>Soft S3 and grade 2 PSM</a:t>
            </a:r>
          </a:p>
          <a:p>
            <a:pPr>
              <a:lnSpc>
                <a:spcPct val="90000"/>
              </a:lnSpc>
            </a:pPr>
            <a:r>
              <a:rPr lang="en-US" sz="2800"/>
              <a:t>Chest clear, </a:t>
            </a:r>
          </a:p>
          <a:p>
            <a:pPr>
              <a:lnSpc>
                <a:spcPct val="90000"/>
              </a:lnSpc>
            </a:pPr>
            <a:r>
              <a:rPr lang="en-US" sz="2800"/>
              <a:t>No LL edema and warm extremities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7" name="Picture 1" descr="http://www.emedu.org/ecg/images/lbbb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572500" cy="356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5" name="Picture 1" descr="http://images.radiopaedia.org/images/544713/31c85f1f4ac09751f8639b416d6a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554461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49" name="Picture 1" descr="http://upload.wikimedia.org/wikipedia/commons/1/11/Dilated_cardiomyopathy_B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1" name="Picture 1" descr="http://upload.wikimedia.org/wikipedia/commons/7/71/Dilated_cardiomyopathy_M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1109663"/>
            <a:ext cx="40290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Treatments (or combinations of treatments) that may</a:t>
            </a:r>
            <a:br>
              <a:rPr lang="en-US" sz="2400" dirty="0"/>
            </a:br>
            <a:r>
              <a:rPr lang="en-US" sz="2400" dirty="0"/>
              <a:t>cause harm in patients with symptomatic (NYHA class</a:t>
            </a:r>
            <a:br>
              <a:rPr lang="en-US" sz="2400" dirty="0"/>
            </a:br>
            <a:r>
              <a:rPr lang="en-US" sz="2400" dirty="0"/>
              <a:t>II–IV) systolic heart failure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476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12700"/>
            <a:ext cx="909955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5974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/>
              <a:t>Inability of the heart to pump blood at an output sufficient to meet the body’s demands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Heart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21175" y="1751013"/>
            <a:ext cx="4822825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5" name="Picture 1" descr="http://medchrome.com/wp-content/uploads/2010/01/pulmonary_ede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3" name="Picture 1" descr="http://www.medcyclopaedia.com/upload/book%20of%20radiology/chapter18/nic_k18_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400529" cy="410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988" y="1346200"/>
            <a:ext cx="654843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517650"/>
            <a:ext cx="56165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771525"/>
            <a:ext cx="90201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Characterized by:</a:t>
            </a:r>
          </a:p>
          <a:p>
            <a:endParaRPr lang="en-US"/>
          </a:p>
          <a:p>
            <a:r>
              <a:rPr lang="en-US"/>
              <a:t>signs and symptoms of intravascular and interstitial volume overload and/or </a:t>
            </a:r>
          </a:p>
          <a:p>
            <a:r>
              <a:rPr lang="en-US"/>
              <a:t>manifestations of inadequate tissue perfusion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Heart failure may result from an acute insult to cardiac function, such as a large myocardial infarction, valvular diseas, myocarditis, and cardiogenic shock </a:t>
            </a:r>
          </a:p>
          <a:p>
            <a:endParaRPr lang="en-US"/>
          </a:p>
          <a:p>
            <a:r>
              <a:rPr lang="en-US"/>
              <a:t>More commonly, from a chronic process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Common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Coronary artery disease</a:t>
            </a:r>
          </a:p>
          <a:p>
            <a:r>
              <a:rPr lang="en-US"/>
              <a:t>Hypertension</a:t>
            </a:r>
          </a:p>
          <a:p>
            <a:r>
              <a:rPr lang="en-US"/>
              <a:t>Valvular heart disease </a:t>
            </a:r>
          </a:p>
          <a:p>
            <a:r>
              <a:rPr lang="en-US"/>
              <a:t>Dilated cardiomyopathy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Heart failure         vs.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Cardiomyopathy</a:t>
            </a:r>
            <a:r>
              <a:rPr lang="en-US" dirty="0" smtClean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 smtClean="0">
              <a:latin typeface="Arial"/>
            </a:endParaRPr>
          </a:p>
          <a:p>
            <a:pPr eaLnBrk="1" hangingPunct="1">
              <a:defRPr/>
            </a:pPr>
            <a:r>
              <a:rPr lang="en-US" dirty="0" smtClean="0"/>
              <a:t>LV dysfunction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Pulmonary  edema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Nomenclature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Left vs. Right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Systolic vs. Diastolic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High output vs. low output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Heart Failure Syndrome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/>
              <a:t>The initial manifestations of hemodynamic dysfunction are a reduction in stroke volume and a rise in ventricular filling pressures under conditions of increased systemic demand for blood flow</a:t>
            </a:r>
          </a:p>
          <a:p>
            <a:endParaRPr lang="en-US" sz="2800"/>
          </a:p>
          <a:p>
            <a:r>
              <a:rPr lang="en-US" sz="2800"/>
              <a:t>This stimulates a variety of interdependent compensatory responses involving the cardiovascular system, neurohormonal systems, and alterations in renal physiology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</TotalTime>
  <Words>354</Words>
  <Application>Microsoft Office PowerPoint</Application>
  <PresentationFormat>On-screen Show (4:3)</PresentationFormat>
  <Paragraphs>118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Heart Failure</vt:lpstr>
      <vt:lpstr>Definition</vt:lpstr>
      <vt:lpstr>PowerPoint Presentation</vt:lpstr>
      <vt:lpstr>PowerPoint Presentation</vt:lpstr>
      <vt:lpstr>PowerPoint Presentation</vt:lpstr>
      <vt:lpstr>Common Causes</vt:lpstr>
      <vt:lpstr>Nomenclature</vt:lpstr>
      <vt:lpstr>Classification</vt:lpstr>
      <vt:lpstr>Heart Failure Syndrome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NYHA Classiffication</vt:lpstr>
      <vt:lpstr>ACC/AHA</vt:lpstr>
      <vt:lpstr>PowerPoint Presentation</vt:lpstr>
      <vt:lpstr>PowerPoint Presentation</vt:lpstr>
      <vt:lpstr>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Treatments (or combinations of treatments) that may cause harm in patients with symptomatic (NYHA class II–IV) systolic heart failure</vt:lpstr>
      <vt:lpstr>PowerPoint Presentation</vt:lpstr>
      <vt:lpstr>PowerPoint Presentation</vt:lpstr>
      <vt:lpstr>Acute Heart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Waleed</dc:creator>
  <cp:lastModifiedBy>DELL</cp:lastModifiedBy>
  <cp:revision>13</cp:revision>
  <dcterms:created xsi:type="dcterms:W3CDTF">2012-09-06T08:53:44Z</dcterms:created>
  <dcterms:modified xsi:type="dcterms:W3CDTF">2014-09-23T15:35:00Z</dcterms:modified>
</cp:coreProperties>
</file>