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345" r:id="rId3"/>
    <p:sldId id="346" r:id="rId4"/>
    <p:sldId id="347" r:id="rId5"/>
    <p:sldId id="348" r:id="rId6"/>
    <p:sldId id="259" r:id="rId7"/>
    <p:sldId id="257" r:id="rId8"/>
    <p:sldId id="258" r:id="rId9"/>
    <p:sldId id="264" r:id="rId10"/>
    <p:sldId id="260" r:id="rId11"/>
    <p:sldId id="261" r:id="rId12"/>
    <p:sldId id="295" r:id="rId13"/>
    <p:sldId id="296" r:id="rId14"/>
    <p:sldId id="297" r:id="rId15"/>
    <p:sldId id="316" r:id="rId16"/>
    <p:sldId id="317" r:id="rId17"/>
    <p:sldId id="269" r:id="rId18"/>
    <p:sldId id="270" r:id="rId19"/>
    <p:sldId id="262" r:id="rId20"/>
    <p:sldId id="263" r:id="rId21"/>
    <p:sldId id="267" r:id="rId22"/>
    <p:sldId id="268" r:id="rId23"/>
    <p:sldId id="281" r:id="rId24"/>
    <p:sldId id="271" r:id="rId25"/>
    <p:sldId id="265" r:id="rId26"/>
    <p:sldId id="266" r:id="rId27"/>
    <p:sldId id="278" r:id="rId28"/>
    <p:sldId id="277" r:id="rId29"/>
    <p:sldId id="272" r:id="rId30"/>
    <p:sldId id="273" r:id="rId31"/>
    <p:sldId id="287" r:id="rId32"/>
    <p:sldId id="288" r:id="rId33"/>
    <p:sldId id="285" r:id="rId34"/>
    <p:sldId id="343" r:id="rId35"/>
    <p:sldId id="344" r:id="rId36"/>
    <p:sldId id="286" r:id="rId37"/>
    <p:sldId id="279" r:id="rId38"/>
    <p:sldId id="280" r:id="rId39"/>
    <p:sldId id="276" r:id="rId40"/>
    <p:sldId id="283" r:id="rId41"/>
    <p:sldId id="284" r:id="rId42"/>
    <p:sldId id="282" r:id="rId43"/>
    <p:sldId id="331" r:id="rId44"/>
    <p:sldId id="332" r:id="rId45"/>
    <p:sldId id="333" r:id="rId46"/>
    <p:sldId id="334" r:id="rId47"/>
    <p:sldId id="335" r:id="rId48"/>
    <p:sldId id="339" r:id="rId49"/>
    <p:sldId id="336" r:id="rId50"/>
    <p:sldId id="337" r:id="rId51"/>
    <p:sldId id="338" r:id="rId52"/>
    <p:sldId id="340" r:id="rId53"/>
    <p:sldId id="341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066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1A3CD-8E67-4DDD-8D32-73F03218E7B8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D747E-CCF4-4A56-9363-99B1ADF17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85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6A3541-3794-4040-996E-ED760827B19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52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0C2331-83F6-47B5-8A14-6FC4492C94AE}" type="slidenum">
              <a:rPr lang="en-US" sz="1200">
                <a:latin typeface="Tahoma" pitchFamily="34" charset="0"/>
              </a:rPr>
              <a:pPr algn="r"/>
              <a:t>11</a:t>
            </a:fld>
            <a:endParaRPr lang="en-US" sz="12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570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F07FFC-B194-4612-A71A-BE17E61B3789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8786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27928B-BFC2-44A1-8AE8-66E4E5989455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9534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C8B24E-EAF0-403F-BCFB-96C9E309EC65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725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8FA3CA-03FE-4B31-95DC-5B45458F28DF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9192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7AF7CC-63A6-4ABC-9506-7C582247707F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4347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CE93A0-46A5-4919-BCB2-A7849DA52BAF}" type="slidenum">
              <a:rPr lang="en-US">
                <a:latin typeface="Tahoma" pitchFamily="34" charset="0"/>
              </a:rPr>
              <a:pPr/>
              <a:t>17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353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9810AC-F03D-499A-A004-971B4CD9EC4C}" type="slidenum">
              <a:rPr lang="en-US">
                <a:latin typeface="Tahoma" pitchFamily="34" charset="0"/>
              </a:rPr>
              <a:pPr/>
              <a:t>18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F72FE-AA0D-4BF6-9ED7-1FD6D6EB5091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5953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2FEB3-C1A4-4C5B-96CF-E537033E334A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4875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2421C1-650B-492A-9065-FAF628FE1922}" type="slidenum">
              <a:rPr lang="en-US">
                <a:latin typeface="Tahoma" pitchFamily="34" charset="0"/>
              </a:rPr>
              <a:pPr/>
              <a:t>2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78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E8367-9C64-4DA4-A495-E5932BA7A3AB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4693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FF4737-586F-42C4-BC02-7B967C658999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6119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69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3A5D61-8EC9-4D42-845F-774B3B7E11B1}" type="slidenum">
              <a:rPr lang="en-US">
                <a:latin typeface="Tahoma" pitchFamily="34" charset="0"/>
              </a:rPr>
              <a:pPr/>
              <a:t>24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1711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11D854F-9A4D-4B54-B0D4-8CF7A510B9E7}" type="slidenum">
              <a:rPr lang="en-US" sz="1200">
                <a:latin typeface="Tahoma" pitchFamily="34" charset="0"/>
              </a:rPr>
              <a:pPr algn="r"/>
              <a:t>25</a:t>
            </a:fld>
            <a:endParaRPr lang="en-US" sz="12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1248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C538-D842-4019-9E60-5110D31F246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8AA92D-F7E2-410D-8578-4379A10AE900}" type="slidenum">
              <a:rPr lang="en-US" sz="1200">
                <a:latin typeface="Tahoma" pitchFamily="34" charset="0"/>
              </a:rPr>
              <a:pPr algn="r"/>
              <a:t>26</a:t>
            </a:fld>
            <a:endParaRPr lang="en-US" sz="12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8873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599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107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F11217-8372-4F6E-9AAE-01ABB5C18E71}" type="slidenum">
              <a:rPr lang="en-US">
                <a:latin typeface="Tahoma" pitchFamily="34" charset="0"/>
              </a:rPr>
              <a:pPr/>
              <a:t>29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1689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DAD4-B208-4327-9097-AD47B90AE44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99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C793AA-62B4-47AA-A5D6-E573A661CB15}" type="slidenum">
              <a:rPr lang="en-US">
                <a:latin typeface="Tahoma" pitchFamily="34" charset="0"/>
              </a:rPr>
              <a:pPr/>
              <a:t>4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177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593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140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040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188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786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969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DAD4-B208-4327-9097-AD47B90AE44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557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535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673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98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FE5304-33E8-4D3E-8166-E24A406A92E9}" type="slidenum">
              <a:rPr lang="en-US">
                <a:latin typeface="Tahoma" pitchFamily="34" charset="0"/>
              </a:rPr>
              <a:pPr/>
              <a:t>5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496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77121C-FC37-474E-BFEE-153C15D77C6C}" type="slidenum">
              <a:rPr lang="en-US">
                <a:latin typeface="Tahoma" pitchFamily="34" charset="0"/>
              </a:rPr>
              <a:pPr/>
              <a:t>6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10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4018CB-4DB2-4AE7-BD00-F591358CF278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3416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4C5B7-4BEA-4A01-8B63-D0A2F1D5490F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4568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74184A-F44A-4F7A-9DE0-1FA38704448A}" type="slidenum">
              <a:rPr lang="en-US" sz="1200">
                <a:latin typeface="Tahoma" pitchFamily="34" charset="0"/>
              </a:rPr>
              <a:pPr algn="r"/>
              <a:t>9</a:t>
            </a:fld>
            <a:endParaRPr lang="en-US" sz="12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608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54278-12F9-4C6C-8AFD-AC265DA348BC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614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62C8E-6AEB-4101-BC3F-9F2CB4358355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google.com.sa/url?sa=i&amp;rct=j&amp;q=&amp;esrc=s&amp;frm=1&amp;source=images&amp;cd=&amp;cad=rja&amp;docid=73bgZIO39wt6rM&amp;tbnid=jpC0sTMBeHFwUM:&amp;ved=0CAUQjRw&amp;url=http://www.yale.edu/imaging/echo_atlas/views/&amp;ei=o59FUtOgJYXL0QW4_YHwBg&amp;psig=AFQjCNHUhvxjuuWiyBbx5WDBWHcPV_l7EA&amp;ust=1380380914568811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.sa/url?sa=i&amp;source=images&amp;cd=&amp;cad=rja&amp;docid=Ax_lCjQmbhm9KM&amp;tbnid=nLOCGYWwgCQaPM:&amp;ved=0CAgQjRwwAA&amp;url=http://www.medison.ru/uzi/eho403.htm&amp;ei=HqBFUp3XOsjJ4ASI4IG4Dw&amp;psig=AFQjCNFxCaB5NR7Y87ajpFdVLZ2pXAgzyA&amp;ust=1380381086998667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Heart Failure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Waleed</a:t>
            </a:r>
            <a:r>
              <a:rPr lang="en-US" dirty="0" smtClean="0"/>
              <a:t> </a:t>
            </a:r>
            <a:r>
              <a:rPr lang="en-US" dirty="0" err="1" smtClean="0"/>
              <a:t>AlHabeeb</a:t>
            </a:r>
            <a:r>
              <a:rPr lang="en-US" dirty="0" smtClean="0"/>
              <a:t>, MD</a:t>
            </a:r>
          </a:p>
          <a:p>
            <a:r>
              <a:rPr lang="en-US" dirty="0" smtClean="0"/>
              <a:t>Consultant Heart Failure &amp; Transplantation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Heart failure may result from an acute insult to cardiac function, such as a large myocardial infarction, valvular diseas, myocarditis, and cardiogenic shock </a:t>
            </a:r>
          </a:p>
          <a:p>
            <a:endParaRPr lang="en-US"/>
          </a:p>
          <a:p>
            <a:r>
              <a:rPr lang="en-US"/>
              <a:t>More commonly, from a chronic process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Common Causes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Coronary artery disease</a:t>
            </a:r>
          </a:p>
          <a:p>
            <a:r>
              <a:rPr lang="en-US" dirty="0"/>
              <a:t>Hypertension</a:t>
            </a:r>
          </a:p>
          <a:p>
            <a:r>
              <a:rPr lang="en-US" dirty="0" err="1"/>
              <a:t>Valvular</a:t>
            </a:r>
            <a:r>
              <a:rPr lang="en-US" dirty="0"/>
              <a:t> heart disease </a:t>
            </a:r>
          </a:p>
          <a:p>
            <a:r>
              <a:rPr lang="en-US" dirty="0"/>
              <a:t>Dilated </a:t>
            </a:r>
            <a:r>
              <a:rPr lang="en-US" dirty="0" err="1" smtClean="0"/>
              <a:t>cardiomyopathy</a:t>
            </a:r>
            <a:endParaRPr lang="ar-SA" dirty="0" smtClean="0"/>
          </a:p>
          <a:p>
            <a:r>
              <a:rPr lang="en-US" dirty="0" smtClean="0"/>
              <a:t>C</a:t>
            </a:r>
            <a:r>
              <a:rPr lang="ar-SA" smtClean="0"/>
              <a:t>or-pulmonale</a:t>
            </a:r>
            <a:endParaRPr lang="en-US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Cardiomyopathy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"heart muscle diseases of unknown cause" </a:t>
            </a:r>
          </a:p>
          <a:p>
            <a:pPr eaLnBrk="1" hangingPunct="1"/>
            <a:r>
              <a:rPr lang="en-US" smtClean="0"/>
              <a:t>Diseases of the myocardium associated with cardiac dysfunction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Classification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Dilated cardiomyopathy (DCM) </a:t>
            </a:r>
          </a:p>
          <a:p>
            <a:r>
              <a:rPr lang="en-US" smtClean="0"/>
              <a:t>Hypertrophic cardiomyopathy (HCM) </a:t>
            </a:r>
          </a:p>
          <a:p>
            <a:r>
              <a:rPr lang="en-US" smtClean="0"/>
              <a:t>Restrictive cardiomyopathy (RCM) </a:t>
            </a:r>
          </a:p>
          <a:p>
            <a:r>
              <a:rPr lang="en-US" smtClean="0"/>
              <a:t>Arrhythmogenic right ventricular cardiomyopathy/dysplasia (ARVC/D) </a:t>
            </a:r>
          </a:p>
          <a:p>
            <a:r>
              <a:rPr lang="en-US" smtClean="0"/>
              <a:t>Unclassified cardiomyopathies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80" name="Picture 2" descr="f4-u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685800"/>
            <a:ext cx="44862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9396" name="Picture 2" descr="http://cmbi.bjmu.edu.cn/uptodate/pictures/card_pix/long_a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52600"/>
            <a:ext cx="35052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4" descr="http://rds.yahoo.com/_ylt=A0PDoS.7AwJN_w8AA0mjzbkF/SIG=130sb4ffo/EXP=1292064059/**http%3a/cardiology.vetmed.lsu.edu/Portals/8/EchoHCMshortAxisLVmeasure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219200"/>
            <a:ext cx="45720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Differential Diagnosis 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Causes of left ventricular hypertrophy: </a:t>
            </a:r>
          </a:p>
          <a:p>
            <a:pPr>
              <a:buFontTx/>
              <a:buNone/>
            </a:pPr>
            <a:r>
              <a:rPr lang="en-US" smtClean="0"/>
              <a:t>-Long-standing systemic hypertension </a:t>
            </a:r>
          </a:p>
          <a:p>
            <a:pPr>
              <a:buFontTx/>
              <a:buNone/>
            </a:pPr>
            <a:r>
              <a:rPr lang="en-US" smtClean="0"/>
              <a:t>-Aortic stenosis</a:t>
            </a:r>
          </a:p>
          <a:p>
            <a:pPr>
              <a:buFontTx/>
              <a:buNone/>
            </a:pPr>
            <a:r>
              <a:rPr lang="en-US" smtClean="0"/>
              <a:t>-Highly trained athletes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Nomenclature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Heart failure         vs.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Cardiomyopathy</a:t>
            </a:r>
            <a:r>
              <a:rPr lang="en-US" dirty="0" smtClean="0"/>
              <a:t>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endParaRPr lang="en-US" dirty="0" smtClean="0">
              <a:latin typeface="Arial"/>
            </a:endParaRPr>
          </a:p>
          <a:p>
            <a:pPr eaLnBrk="1" hangingPunct="1">
              <a:defRPr/>
            </a:pPr>
            <a:r>
              <a:rPr lang="en-US" dirty="0" smtClean="0"/>
              <a:t>LV dysfunction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Pulmonary  edema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Classification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Left vs. Right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Systolic vs. Diastolic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High output vs. low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Heart Failure Syndrome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800"/>
              <a:t>The initial manifestations of hemodynamic dysfunction are a reduction in stroke volume and a rise in ventricular filling pressures under conditions of increased systemic demand for blood flow</a:t>
            </a:r>
          </a:p>
          <a:p>
            <a:endParaRPr lang="en-US" sz="2800"/>
          </a:p>
          <a:p>
            <a:r>
              <a:rPr lang="en-US" sz="2800"/>
              <a:t>This stimulates a variety of interdependent compensatory responses involving the cardiovascular system, neurohormonal systems, and alterations in renal physiology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114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smtClean="0"/>
              <a:t>Heart failure is an enormous medical and societal burden </a:t>
            </a:r>
          </a:p>
          <a:p>
            <a:pPr eaLnBrk="1" hangingPunct="1">
              <a:defRPr/>
            </a:pPr>
            <a:r>
              <a:rPr lang="en-US" sz="2800" smtClean="0"/>
              <a:t>More than 2% of the U.S. population, or almost 5 million people, are affected,</a:t>
            </a:r>
          </a:p>
          <a:p>
            <a:pPr eaLnBrk="1" hangingPunct="1">
              <a:defRPr/>
            </a:pPr>
            <a:r>
              <a:rPr lang="en-US" sz="2800" smtClean="0"/>
              <a:t>It consumes approximately 2% of the National Health Service budget in the United Kingdom, and in the United States, </a:t>
            </a:r>
          </a:p>
          <a:p>
            <a:pPr eaLnBrk="1" hangingPunct="1">
              <a:defRPr/>
            </a:pPr>
            <a:r>
              <a:rPr lang="en-US" sz="2800" smtClean="0"/>
              <a:t>Total annual cost of treatment for heart failure is approximately </a:t>
            </a:r>
            <a:r>
              <a:rPr lang="en-US" sz="2800" i="1" smtClean="0"/>
              <a:t>$28 billion</a:t>
            </a:r>
            <a:r>
              <a:rPr lang="en-US" smtClean="0"/>
              <a:t> </a:t>
            </a:r>
          </a:p>
          <a:p>
            <a:pPr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573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8" name="Picture 5" descr="loadBin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"/>
            <a:ext cx="58959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b="1"/>
              <a:t>FACTORS THAT MAY PRECIPITATE ACUTE DECOMPENSATION OF CHRONIC HEART FAILURE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3766" name="Group 278"/>
          <p:cNvGraphicFramePr>
            <a:graphicFrameLocks noGrp="1"/>
          </p:cNvGraphicFramePr>
          <p:nvPr/>
        </p:nvGraphicFramePr>
        <p:xfrm>
          <a:off x="-185738" y="-193675"/>
          <a:ext cx="9515476" cy="7245350"/>
        </p:xfrm>
        <a:graphic>
          <a:graphicData uri="http://schemas.openxmlformats.org/drawingml/2006/table">
            <a:tbl>
              <a:tblPr/>
              <a:tblGrid>
                <a:gridCol w="9515476"/>
              </a:tblGrid>
              <a:tr h="724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770" name="Group 74"/>
          <p:cNvGraphicFramePr>
            <a:graphicFrameLocks noGrp="1"/>
          </p:cNvGraphicFramePr>
          <p:nvPr/>
        </p:nvGraphicFramePr>
        <p:xfrm>
          <a:off x="0" y="0"/>
          <a:ext cx="7884367" cy="6797040"/>
        </p:xfrm>
        <a:graphic>
          <a:graphicData uri="http://schemas.openxmlformats.org/drawingml/2006/table">
            <a:tbl>
              <a:tblPr/>
              <a:tblGrid>
                <a:gridCol w="245091"/>
                <a:gridCol w="245091"/>
                <a:gridCol w="7394185"/>
              </a:tblGrid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Discontinuation of therapy (patient noncompliance or physician initiated)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Initiation of medications that worsen heart failure (calcium antagonists, β-blockers, nonsteroidal anti-inflammatory drugs, antiarrhythmic agents)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Iatrogenic volume overload (transfusion, fluid administration)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Dietary indiscretion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Pregnancy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Exposure to high altitude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Arrhythmias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Myocardial ischemia or infarction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Worsening hypertension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Worsening mitral or tricuspid regurgitation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Fever or infection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Anemia</a:t>
                      </a: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6988" y="242888"/>
            <a:ext cx="401002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Evaluation</a:t>
            </a: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54150"/>
            <a:ext cx="64770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NYHA Classiffication</a:t>
            </a:r>
          </a:p>
        </p:txBody>
      </p:sp>
      <p:pic>
        <p:nvPicPr>
          <p:cNvPr id="27651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935163"/>
            <a:ext cx="8229600" cy="34718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08000"/>
          </a:xfrm>
        </p:spPr>
        <p:txBody>
          <a:bodyPr>
            <a:normAutofit fontScale="90000"/>
          </a:bodyPr>
          <a:lstStyle/>
          <a:p>
            <a:r>
              <a:rPr lang="en-US" sz="4000"/>
              <a:t>ACC/AHA</a:t>
            </a:r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295400"/>
            <a:ext cx="8077200" cy="510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600075"/>
            <a:ext cx="74485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1600200"/>
            <a:ext cx="74485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Therapy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676400"/>
            <a:ext cx="77724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million Americans have Heart Failure</a:t>
            </a:r>
          </a:p>
          <a:p>
            <a:r>
              <a:rPr lang="en-US" dirty="0" smtClean="0"/>
              <a:t>1/2 million new diagnosis of HF annually</a:t>
            </a:r>
          </a:p>
          <a:p>
            <a:r>
              <a:rPr lang="en-US" dirty="0" smtClean="0"/>
              <a:t>250,000 deaths from HF annually</a:t>
            </a:r>
          </a:p>
          <a:p>
            <a:r>
              <a:rPr lang="en-US" dirty="0" smtClean="0"/>
              <a:t>Leading cause of hospitalization for those over 65 years old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58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56 Y/O gentleman</a:t>
            </a:r>
          </a:p>
          <a:p>
            <a:pPr>
              <a:lnSpc>
                <a:spcPct val="90000"/>
              </a:lnSpc>
            </a:pPr>
            <a:r>
              <a:rPr lang="en-US" sz="2800"/>
              <a:t>Diagnosed dilated cardiomyopathy</a:t>
            </a:r>
          </a:p>
          <a:p>
            <a:pPr>
              <a:lnSpc>
                <a:spcPct val="90000"/>
              </a:lnSpc>
            </a:pPr>
            <a:r>
              <a:rPr lang="en-US" sz="2800"/>
              <a:t>LVEF 25%</a:t>
            </a:r>
          </a:p>
          <a:p>
            <a:pPr>
              <a:lnSpc>
                <a:spcPct val="90000"/>
              </a:lnSpc>
            </a:pPr>
            <a:r>
              <a:rPr lang="en-US" sz="2800"/>
              <a:t>NYHA class II</a:t>
            </a:r>
          </a:p>
          <a:p>
            <a:pPr>
              <a:lnSpc>
                <a:spcPct val="90000"/>
              </a:lnSpc>
            </a:pPr>
            <a:r>
              <a:rPr lang="en-US" sz="2800"/>
              <a:t>O/E  B/P 112/68     HR 82 bpm</a:t>
            </a:r>
          </a:p>
          <a:p>
            <a:pPr>
              <a:lnSpc>
                <a:spcPct val="90000"/>
              </a:lnSpc>
            </a:pPr>
            <a:r>
              <a:rPr lang="en-US" sz="2800"/>
              <a:t>JVP 7 cm water, </a:t>
            </a:r>
          </a:p>
          <a:p>
            <a:pPr>
              <a:lnSpc>
                <a:spcPct val="90000"/>
              </a:lnSpc>
            </a:pPr>
            <a:r>
              <a:rPr lang="en-US" sz="2800"/>
              <a:t>Soft S3 and grade 2 PSM</a:t>
            </a:r>
          </a:p>
          <a:p>
            <a:pPr>
              <a:lnSpc>
                <a:spcPct val="90000"/>
              </a:lnSpc>
            </a:pPr>
            <a:r>
              <a:rPr lang="en-US" sz="2800"/>
              <a:t>Chest clear, </a:t>
            </a:r>
          </a:p>
          <a:p>
            <a:pPr>
              <a:lnSpc>
                <a:spcPct val="90000"/>
              </a:lnSpc>
            </a:pPr>
            <a:r>
              <a:rPr lang="en-US" sz="2800"/>
              <a:t>No LL edema and warm extremities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7" name="Picture 1" descr="http://www.emedu.org/ecg/images/lbbb_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572500" cy="3568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5" name="Picture 1" descr="http://images.radiopaedia.org/images/544713/31c85f1f4ac09751f8639b416d6a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20"/>
            <a:ext cx="554461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49" name="Picture 1" descr="http://upload.wikimedia.org/wikipedia/commons/1/11/Dilated_cardiomyopathy_B-Mo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2"/>
            <a:ext cx="6867525" cy="52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yale.edu/imaging/echo_atlas/views/graphics/lpla_art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24744"/>
            <a:ext cx="6696744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7938" name="Picture 2" descr="http://www.medison.ru/uzi/img/p40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88840"/>
            <a:ext cx="4829175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1" name="Picture 1" descr="http://upload.wikimedia.org/wikipedia/commons/7/71/Dilated_cardiomyopathy_M-Mo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2"/>
            <a:ext cx="6867525" cy="52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7463" y="1109663"/>
            <a:ext cx="40290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Treatments (or combinations of treatments) that may</a:t>
            </a:r>
            <a:br>
              <a:rPr lang="en-US" sz="2400" dirty="0"/>
            </a:br>
            <a:r>
              <a:rPr lang="en-US" sz="2400" dirty="0"/>
              <a:t>cause harm in patients with symptomatic (NYHA class</a:t>
            </a:r>
            <a:br>
              <a:rPr lang="en-US" sz="2400" dirty="0"/>
            </a:br>
            <a:r>
              <a:rPr lang="en-US" sz="2400" dirty="0"/>
              <a:t>II–IV) systolic heart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28800"/>
            <a:ext cx="24765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45974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14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smtClean="0"/>
              <a:t>30 to 40% of patients die from heart failure within 1 year after receiving the diagnosis</a:t>
            </a:r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Even with the very best of modern therapy, heart failure is still associated with an annual mortality rate of 10%</a:t>
            </a:r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Five-year survival rate of patients with heart failure is approximately 50% </a:t>
            </a:r>
          </a:p>
          <a:p>
            <a:pPr eaLnBrk="1" hangingPunct="1">
              <a:defRPr/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19485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5" name="Picture 1" descr="http://medchrome.com/wp-content/uploads/2010/01/pulmonary_edem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72816"/>
            <a:ext cx="4176464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3" name="Picture 1" descr="http://www.medcyclopaedia.com/upload/book%20of%20radiology/chapter18/nic_k18_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412776"/>
            <a:ext cx="4400529" cy="4107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71524"/>
            <a:ext cx="9144000" cy="553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Which statement about </a:t>
            </a:r>
            <a:r>
              <a:rPr lang="en-US" b="1" dirty="0" err="1" smtClean="0"/>
              <a:t>angiotensin</a:t>
            </a:r>
            <a:r>
              <a:rPr lang="en-US" b="1" dirty="0" smtClean="0"/>
              <a:t> II is true?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dirty="0" smtClean="0"/>
              <a:t>It is a vasodilator</a:t>
            </a:r>
          </a:p>
          <a:p>
            <a:r>
              <a:rPr lang="en-US" dirty="0" smtClean="0"/>
              <a:t>It promotes sodium excretion</a:t>
            </a:r>
          </a:p>
          <a:p>
            <a:r>
              <a:rPr lang="en-US" dirty="0" smtClean="0"/>
              <a:t>It inhibits growth and remodeling</a:t>
            </a:r>
          </a:p>
          <a:p>
            <a:r>
              <a:rPr lang="en-US" dirty="0" smtClean="0"/>
              <a:t>It causes release of </a:t>
            </a:r>
            <a:r>
              <a:rPr lang="en-US" dirty="0" err="1" smtClean="0"/>
              <a:t>aldosterone</a:t>
            </a:r>
            <a:endParaRPr lang="en-US" dirty="0" smtClean="0"/>
          </a:p>
          <a:p>
            <a:r>
              <a:rPr lang="en-US" dirty="0" smtClean="0"/>
              <a:t>It inhibits thirst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 Heart failure with preserved systolic function is not characteristic of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Hypertensive heart disease</a:t>
            </a:r>
          </a:p>
          <a:p>
            <a:r>
              <a:rPr lang="en-US" dirty="0" smtClean="0"/>
              <a:t>Ischemic heart disease</a:t>
            </a:r>
          </a:p>
          <a:p>
            <a:r>
              <a:rPr lang="en-US" dirty="0" smtClean="0"/>
              <a:t>Hypertrophic </a:t>
            </a:r>
            <a:r>
              <a:rPr lang="en-US" dirty="0" err="1" smtClean="0"/>
              <a:t>cardiomyopathy</a:t>
            </a:r>
            <a:endParaRPr lang="en-US" dirty="0" smtClean="0"/>
          </a:p>
          <a:p>
            <a:r>
              <a:rPr lang="en-US" dirty="0" smtClean="0"/>
              <a:t>Restrictive </a:t>
            </a:r>
            <a:r>
              <a:rPr lang="en-US" dirty="0" err="1" smtClean="0"/>
              <a:t>cardiomyopathy</a:t>
            </a:r>
            <a:endParaRPr lang="en-US" dirty="0" smtClean="0"/>
          </a:p>
          <a:p>
            <a:r>
              <a:rPr lang="en-US" dirty="0" smtClean="0"/>
              <a:t>Dilated </a:t>
            </a:r>
            <a:r>
              <a:rPr lang="en-US" dirty="0" err="1" smtClean="0"/>
              <a:t>cardiomyopathy</a:t>
            </a:r>
            <a:r>
              <a:rPr lang="en-US" dirty="0" smtClean="0"/>
              <a:t>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Which statement about ACE inhibitors is false?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dirty="0" smtClean="0"/>
              <a:t>They prevent degradation of </a:t>
            </a:r>
            <a:r>
              <a:rPr lang="en-US" dirty="0" err="1" smtClean="0"/>
              <a:t>bradykinin</a:t>
            </a:r>
            <a:endParaRPr lang="en-US" dirty="0" smtClean="0"/>
          </a:p>
          <a:p>
            <a:r>
              <a:rPr lang="en-US" dirty="0" smtClean="0"/>
              <a:t>They cause </a:t>
            </a:r>
            <a:r>
              <a:rPr lang="en-US" dirty="0" err="1" smtClean="0"/>
              <a:t>gynecomastia</a:t>
            </a:r>
            <a:r>
              <a:rPr lang="en-US" dirty="0" smtClean="0"/>
              <a:t> in 8% of men</a:t>
            </a:r>
          </a:p>
          <a:p>
            <a:r>
              <a:rPr lang="en-US" dirty="0" smtClean="0"/>
              <a:t>They may improve cough due to heart failure</a:t>
            </a:r>
          </a:p>
          <a:p>
            <a:r>
              <a:rPr lang="en-US" dirty="0" smtClean="0"/>
              <a:t>They cause </a:t>
            </a:r>
            <a:r>
              <a:rPr lang="en-US" dirty="0" err="1" smtClean="0"/>
              <a:t>hyperkalemia</a:t>
            </a:r>
            <a:r>
              <a:rPr lang="en-US" dirty="0" smtClean="0"/>
              <a:t> in some patients</a:t>
            </a:r>
          </a:p>
          <a:p>
            <a:r>
              <a:rPr lang="en-US" dirty="0" err="1" smtClean="0"/>
              <a:t>Dysgeusia</a:t>
            </a:r>
            <a:r>
              <a:rPr lang="en-US" dirty="0" smtClean="0"/>
              <a:t> is a known side effect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62-year-old man has progressive symptoms</a:t>
            </a:r>
            <a:r>
              <a:rPr lang="ar-SA" dirty="0" smtClean="0"/>
              <a:t> </a:t>
            </a:r>
            <a:r>
              <a:rPr lang="en-US" dirty="0" smtClean="0"/>
              <a:t>of dyspnea, and more recently noticed difficulty</a:t>
            </a:r>
            <a:r>
              <a:rPr lang="ar-SA" dirty="0" smtClean="0"/>
              <a:t> </a:t>
            </a:r>
            <a:r>
              <a:rPr lang="en-US" dirty="0" smtClean="0"/>
              <a:t>lying supine. Examination shows an elevated</a:t>
            </a:r>
            <a:r>
              <a:rPr lang="ar-SA" dirty="0" smtClean="0"/>
              <a:t> </a:t>
            </a:r>
            <a:r>
              <a:rPr lang="en-US" dirty="0" smtClean="0"/>
              <a:t>JVP at 8 cm, with a third heart sound,</a:t>
            </a:r>
            <a:r>
              <a:rPr lang="ar-SA" dirty="0" smtClean="0"/>
              <a:t> </a:t>
            </a:r>
            <a:r>
              <a:rPr lang="en-US" dirty="0" smtClean="0"/>
              <a:t>pedal edema, and bibasilar crackles on auscultation.</a:t>
            </a:r>
            <a:r>
              <a:rPr lang="ar-SA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Which one of the following may be</a:t>
            </a:r>
            <a:r>
              <a:rPr lang="ar-SA" dirty="0" smtClean="0"/>
              <a:t> </a:t>
            </a:r>
            <a:r>
              <a:rPr lang="en-US" dirty="0" smtClean="0"/>
              <a:t>implicated in fluid retention for this condition?</a:t>
            </a:r>
            <a:endParaRPr lang="ar-SA" dirty="0" smtClean="0"/>
          </a:p>
          <a:p>
            <a:r>
              <a:rPr lang="en-US" dirty="0" smtClean="0"/>
              <a:t>decreased </a:t>
            </a:r>
            <a:r>
              <a:rPr lang="en-US" dirty="0" err="1" smtClean="0"/>
              <a:t>renin</a:t>
            </a:r>
            <a:endParaRPr lang="en-US" dirty="0" smtClean="0"/>
          </a:p>
          <a:p>
            <a:r>
              <a:rPr lang="en-US" dirty="0" smtClean="0"/>
              <a:t>increased </a:t>
            </a:r>
            <a:r>
              <a:rPr lang="en-US" dirty="0" err="1" smtClean="0"/>
              <a:t>aldosterone</a:t>
            </a:r>
            <a:r>
              <a:rPr lang="en-US" dirty="0" smtClean="0"/>
              <a:t>  	</a:t>
            </a:r>
          </a:p>
          <a:p>
            <a:r>
              <a:rPr lang="en-US" dirty="0" smtClean="0"/>
              <a:t>increased estrogen</a:t>
            </a:r>
          </a:p>
          <a:p>
            <a:r>
              <a:rPr lang="en-US" dirty="0" smtClean="0"/>
              <a:t>increased growth hormone</a:t>
            </a:r>
          </a:p>
          <a:p>
            <a:r>
              <a:rPr lang="en-US" dirty="0" smtClean="0"/>
              <a:t>decreased vasopressin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Dilated </a:t>
            </a:r>
            <a:r>
              <a:rPr lang="en-US" b="1" dirty="0" err="1" smtClean="0"/>
              <a:t>cardiomyopathy</a:t>
            </a:r>
            <a:r>
              <a:rPr lang="en-US" b="1" dirty="0" smtClean="0"/>
              <a:t> 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usually idiopathic </a:t>
            </a:r>
          </a:p>
          <a:p>
            <a:r>
              <a:rPr lang="en-US" dirty="0" smtClean="0"/>
              <a:t>associated with </a:t>
            </a:r>
            <a:r>
              <a:rPr lang="en-US" dirty="0" err="1" smtClean="0"/>
              <a:t>pathognomonic</a:t>
            </a:r>
            <a:r>
              <a:rPr lang="en-US" dirty="0" smtClean="0"/>
              <a:t> ECG changes   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recognised</a:t>
            </a:r>
            <a:r>
              <a:rPr lang="en-US" dirty="0" smtClean="0"/>
              <a:t> complication of HIV infection </a:t>
            </a:r>
          </a:p>
          <a:p>
            <a:r>
              <a:rPr lang="en-US" dirty="0" smtClean="0"/>
              <a:t>associated with chronic alcohol misuse </a:t>
            </a:r>
          </a:p>
          <a:p>
            <a:r>
              <a:rPr lang="en-US" dirty="0" smtClean="0"/>
              <a:t>caused by Coxsackie A infection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Hypertrophic </a:t>
            </a:r>
            <a:r>
              <a:rPr lang="en-US" b="1" dirty="0" err="1" smtClean="0"/>
              <a:t>cardiomyopathy</a:t>
            </a:r>
            <a:r>
              <a:rPr lang="en-US" b="1" dirty="0" smtClean="0"/>
              <a:t> is: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dirty="0" smtClean="0"/>
              <a:t>Genetically transmitted-</a:t>
            </a:r>
            <a:r>
              <a:rPr lang="en-US" dirty="0" err="1" smtClean="0"/>
              <a:t>autosomal</a:t>
            </a:r>
            <a:r>
              <a:rPr lang="en-US" dirty="0" smtClean="0"/>
              <a:t> dominant  </a:t>
            </a:r>
          </a:p>
          <a:p>
            <a:r>
              <a:rPr lang="en-US" dirty="0" smtClean="0"/>
              <a:t>Usually has impaired left ventricular systolic function (reduced EF)  </a:t>
            </a:r>
          </a:p>
          <a:p>
            <a:r>
              <a:rPr lang="en-US" dirty="0" smtClean="0"/>
              <a:t>Typically accompanied by a dilated Left Atrium  </a:t>
            </a:r>
          </a:p>
          <a:p>
            <a:r>
              <a:rPr lang="en-US" dirty="0" smtClean="0"/>
              <a:t>Is not seen in the elderly  </a:t>
            </a:r>
          </a:p>
          <a:p>
            <a:r>
              <a:rPr lang="en-US" dirty="0" smtClean="0"/>
              <a:t>May have concentric LV hypertrophy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One year mortality rate of those with advanced disease exceeds </a:t>
            </a:r>
            <a:r>
              <a:rPr lang="en-US" sz="2800" i="1" smtClean="0"/>
              <a:t>50%.</a:t>
            </a:r>
            <a:r>
              <a:rPr lang="en-US" sz="280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This one-year mortality rate for NYHA functional class IV heart failure </a:t>
            </a:r>
            <a:r>
              <a:rPr lang="en-US" sz="2800" i="1" smtClean="0"/>
              <a:t>exceeds</a:t>
            </a:r>
            <a:r>
              <a:rPr lang="en-US" sz="2800" smtClean="0"/>
              <a:t> that of </a:t>
            </a:r>
            <a:r>
              <a:rPr lang="en-US" sz="2800" i="1" smtClean="0"/>
              <a:t>HIV/AIDS</a:t>
            </a:r>
            <a:r>
              <a:rPr lang="en-US" sz="2800" smtClean="0"/>
              <a:t> and common malignancies, including breast, lung, and colon </a:t>
            </a:r>
            <a:r>
              <a:rPr lang="en-US" sz="2800" i="1" smtClean="0"/>
              <a:t>cancer</a:t>
            </a:r>
          </a:p>
        </p:txBody>
      </p:sp>
    </p:spTree>
    <p:extLst>
      <p:ext uri="{BB962C8B-B14F-4D97-AF65-F5344CB8AC3E}">
        <p14:creationId xmlns:p14="http://schemas.microsoft.com/office/powerpoint/2010/main" val="413950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Regarding restrictive </a:t>
            </a:r>
            <a:r>
              <a:rPr lang="en-US" b="1" dirty="0" err="1" smtClean="0"/>
              <a:t>cardiomyopathies</a:t>
            </a:r>
            <a:r>
              <a:rPr lang="en-US" b="1" dirty="0" smtClean="0"/>
              <a:t>: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dirty="0" smtClean="0"/>
              <a:t> Amyloidosis mainly affects the right heart   </a:t>
            </a:r>
          </a:p>
          <a:p>
            <a:r>
              <a:rPr lang="en-US" dirty="0" smtClean="0"/>
              <a:t> Diastolic function is usually normal  </a:t>
            </a:r>
          </a:p>
          <a:p>
            <a:r>
              <a:rPr lang="en-US" dirty="0" smtClean="0"/>
              <a:t> Never appears in the elderly  </a:t>
            </a:r>
          </a:p>
          <a:p>
            <a:r>
              <a:rPr lang="en-US" dirty="0" smtClean="0"/>
              <a:t> In cardiac </a:t>
            </a:r>
            <a:r>
              <a:rPr lang="en-US" dirty="0" err="1" smtClean="0"/>
              <a:t>amyloidosis</a:t>
            </a:r>
            <a:r>
              <a:rPr lang="en-US" dirty="0" smtClean="0"/>
              <a:t> the ECG usually shows ventricular hypertrophy  </a:t>
            </a:r>
          </a:p>
          <a:p>
            <a:r>
              <a:rPr lang="en-US" dirty="0" smtClean="0"/>
              <a:t> Can be associated with high </a:t>
            </a:r>
            <a:r>
              <a:rPr lang="en-US" dirty="0" err="1" smtClean="0"/>
              <a:t>eosinophilic</a:t>
            </a:r>
            <a:r>
              <a:rPr lang="en-US" dirty="0" smtClean="0"/>
              <a:t> count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The following are classified as high-output states: (true-false)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(a) Hypertension </a:t>
            </a:r>
          </a:p>
          <a:p>
            <a:r>
              <a:rPr lang="en-US" dirty="0" smtClean="0"/>
              <a:t>(b) Sepsis</a:t>
            </a:r>
          </a:p>
          <a:p>
            <a:r>
              <a:rPr lang="en-US" dirty="0" smtClean="0"/>
              <a:t>(c) Hypothyroidism</a:t>
            </a:r>
          </a:p>
          <a:p>
            <a:r>
              <a:rPr lang="en-US" dirty="0" smtClean="0"/>
              <a:t>(d) Pregnancy</a:t>
            </a:r>
          </a:p>
          <a:p>
            <a:r>
              <a:rPr lang="en-US" dirty="0" smtClean="0"/>
              <a:t>(e) </a:t>
            </a:r>
            <a:r>
              <a:rPr lang="en-US" dirty="0" err="1" smtClean="0"/>
              <a:t>Arteriovenous</a:t>
            </a:r>
            <a:r>
              <a:rPr lang="en-US" dirty="0" smtClean="0"/>
              <a:t> malformations 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8722" name="Picture 2" descr="CV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532859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A" sz="6000" b="1" i="1" dirty="0" smtClean="0">
              <a:latin typeface="Algerian" pitchFamily="82" charset="0"/>
            </a:endParaRPr>
          </a:p>
          <a:p>
            <a:pPr>
              <a:buNone/>
            </a:pPr>
            <a:r>
              <a:rPr lang="ar-SA" sz="6000" b="1" i="1" dirty="0" smtClean="0">
                <a:latin typeface="Algerian" pitchFamily="82" charset="0"/>
              </a:rPr>
              <a:t>           Good Luck</a:t>
            </a:r>
            <a:endParaRPr lang="en-US" sz="6000" b="1" i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Definition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Heart failure is a complex clinical syndrome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Can result from: </a:t>
            </a:r>
          </a:p>
          <a:p>
            <a:pPr eaLnBrk="1" hangingPunct="1">
              <a:defRPr/>
            </a:pPr>
            <a:r>
              <a:rPr lang="en-US" sz="2800" dirty="0" smtClean="0"/>
              <a:t>structural or functional cardiac disorder</a:t>
            </a:r>
          </a:p>
          <a:p>
            <a:pPr eaLnBrk="1" hangingPunct="1">
              <a:defRPr/>
            </a:pPr>
            <a:r>
              <a:rPr lang="en-US" sz="2800" dirty="0" smtClean="0"/>
              <a:t>impairs the ability of the ventricle to </a:t>
            </a:r>
            <a:r>
              <a:rPr lang="en-US" sz="2800" b="1" dirty="0" smtClean="0"/>
              <a:t>fill</a:t>
            </a:r>
            <a:r>
              <a:rPr lang="en-US" sz="2800" dirty="0" smtClean="0"/>
              <a:t> with or </a:t>
            </a:r>
            <a:r>
              <a:rPr lang="en-US" sz="2800" b="1" dirty="0" smtClean="0"/>
              <a:t>eject</a:t>
            </a:r>
            <a:r>
              <a:rPr lang="en-US" sz="2800" dirty="0" smtClean="0"/>
              <a:t>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Inability of the heart to pump blood at an output sufficient to meet the body’s demands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Characterized by:</a:t>
            </a:r>
          </a:p>
          <a:p>
            <a:endParaRPr lang="en-US"/>
          </a:p>
          <a:p>
            <a:r>
              <a:rPr lang="en-US"/>
              <a:t>signs and symptoms of intravascular and interstitial volume overload and/or </a:t>
            </a:r>
          </a:p>
          <a:p>
            <a:r>
              <a:rPr lang="en-US"/>
              <a:t>manifestations of inadequate tissue perfusion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54000"/>
            <a:ext cx="452120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730</Words>
  <Application>Microsoft Office PowerPoint</Application>
  <PresentationFormat>On-screen Show (4:3)</PresentationFormat>
  <Paragraphs>213</Paragraphs>
  <Slides>53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Heart Failure</vt:lpstr>
      <vt:lpstr>PowerPoint Presentation</vt:lpstr>
      <vt:lpstr>PowerPoint Presentation</vt:lpstr>
      <vt:lpstr>PowerPoint Presentation</vt:lpstr>
      <vt:lpstr>PowerPoint Presentation</vt:lpstr>
      <vt:lpstr>Definition</vt:lpstr>
      <vt:lpstr>PowerPoint Presentation</vt:lpstr>
      <vt:lpstr>PowerPoint Presentation</vt:lpstr>
      <vt:lpstr>PowerPoint Presentation</vt:lpstr>
      <vt:lpstr>PowerPoint Presentation</vt:lpstr>
      <vt:lpstr>Common Causes</vt:lpstr>
      <vt:lpstr>Cardiomyopathy</vt:lpstr>
      <vt:lpstr>Classification</vt:lpstr>
      <vt:lpstr>PowerPoint Presentation</vt:lpstr>
      <vt:lpstr>PowerPoint Presentation</vt:lpstr>
      <vt:lpstr>Differential Diagnosis </vt:lpstr>
      <vt:lpstr>Nomenclature</vt:lpstr>
      <vt:lpstr>Classification</vt:lpstr>
      <vt:lpstr>Heart Failure Syndrome </vt:lpstr>
      <vt:lpstr>PowerPoint Presentation</vt:lpstr>
      <vt:lpstr>PowerPoint Presentation</vt:lpstr>
      <vt:lpstr>PowerPoint Presentation</vt:lpstr>
      <vt:lpstr>PowerPoint Presentation</vt:lpstr>
      <vt:lpstr>Evaluation</vt:lpstr>
      <vt:lpstr>NYHA Classiffication</vt:lpstr>
      <vt:lpstr>ACC/AHA</vt:lpstr>
      <vt:lpstr>PowerPoint Presentation</vt:lpstr>
      <vt:lpstr>PowerPoint Presentation</vt:lpstr>
      <vt:lpstr>Therapy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Treatments (or combinations of treatments) that may cause harm in patients with symptomatic (NYHA class II–IV) systolic heart failure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Waleed</dc:creator>
  <cp:lastModifiedBy>Waleed</cp:lastModifiedBy>
  <cp:revision>28</cp:revision>
  <dcterms:created xsi:type="dcterms:W3CDTF">2012-09-06T08:53:44Z</dcterms:created>
  <dcterms:modified xsi:type="dcterms:W3CDTF">2014-09-24T15:44:12Z</dcterms:modified>
</cp:coreProperties>
</file>