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</p:sldMasterIdLst>
  <p:notesMasterIdLst>
    <p:notesMasterId r:id="rId64"/>
  </p:notesMasterIdLst>
  <p:sldIdLst>
    <p:sldId id="256" r:id="rId2"/>
    <p:sldId id="257" r:id="rId3"/>
    <p:sldId id="290" r:id="rId4"/>
    <p:sldId id="361" r:id="rId5"/>
    <p:sldId id="362" r:id="rId6"/>
    <p:sldId id="363" r:id="rId7"/>
    <p:sldId id="358" r:id="rId8"/>
    <p:sldId id="359" r:id="rId9"/>
    <p:sldId id="364" r:id="rId10"/>
    <p:sldId id="365" r:id="rId11"/>
    <p:sldId id="367" r:id="rId12"/>
    <p:sldId id="360" r:id="rId13"/>
    <p:sldId id="291" r:id="rId14"/>
    <p:sldId id="308" r:id="rId15"/>
    <p:sldId id="263" r:id="rId16"/>
    <p:sldId id="292" r:id="rId17"/>
    <p:sldId id="295" r:id="rId18"/>
    <p:sldId id="297" r:id="rId19"/>
    <p:sldId id="294" r:id="rId20"/>
    <p:sldId id="303" r:id="rId21"/>
    <p:sldId id="298" r:id="rId22"/>
    <p:sldId id="299" r:id="rId23"/>
    <p:sldId id="307" r:id="rId24"/>
    <p:sldId id="304" r:id="rId25"/>
    <p:sldId id="306" r:id="rId26"/>
    <p:sldId id="300" r:id="rId27"/>
    <p:sldId id="357" r:id="rId28"/>
    <p:sldId id="301" r:id="rId29"/>
    <p:sldId id="302" r:id="rId30"/>
    <p:sldId id="309" r:id="rId31"/>
    <p:sldId id="282" r:id="rId32"/>
    <p:sldId id="316" r:id="rId33"/>
    <p:sldId id="280" r:id="rId34"/>
    <p:sldId id="313" r:id="rId35"/>
    <p:sldId id="318" r:id="rId36"/>
    <p:sldId id="319" r:id="rId37"/>
    <p:sldId id="320" r:id="rId38"/>
    <p:sldId id="322" r:id="rId39"/>
    <p:sldId id="321" r:id="rId40"/>
    <p:sldId id="314" r:id="rId41"/>
    <p:sldId id="323" r:id="rId42"/>
    <p:sldId id="315" r:id="rId43"/>
    <p:sldId id="311" r:id="rId44"/>
    <p:sldId id="327" r:id="rId45"/>
    <p:sldId id="330" r:id="rId46"/>
    <p:sldId id="328" r:id="rId47"/>
    <p:sldId id="329" r:id="rId48"/>
    <p:sldId id="332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26600840"/>
        <c:axId val="521006040"/>
        <c:axId val="0"/>
      </c:bar3DChart>
      <c:catAx>
        <c:axId val="62660084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21006040"/>
        <c:crosses val="autoZero"/>
        <c:auto val="1"/>
        <c:lblAlgn val="ctr"/>
        <c:lblOffset val="100"/>
        <c:tickMarkSkip val="1"/>
        <c:noMultiLvlLbl val="0"/>
      </c:catAx>
      <c:valAx>
        <c:axId val="52100604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6600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9047619047619"/>
          <c:y val="0.441247002398081"/>
          <c:w val="0.0746031746031746"/>
          <c:h val="0.117505995203837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2CD0FE-5860-40D1-BD81-BE0EC16E24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88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A4F36D-0CFF-4A97-9681-2701BEC838D8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5012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02FBF-92FF-4637-9325-B037F19B127A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12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2F69B5-8918-4EA2-8284-C208DDAFCB1D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00008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8ADACC-80EE-47CD-A4D7-693A6E2FFEEC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98761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BED72B-F3BA-497D-9E27-3C0FDC66A8D9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79652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13796C-43C0-47F1-92AE-0A04454089E2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69906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472125-3450-47B4-98D3-1165A9087F7D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212766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9428-3178-4A72-BB28-46FAF43F1CD7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15568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1B2389-2748-479E-8547-FD4E49565B65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616599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7A762-360F-4AB6-A493-A61646744502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192726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3CD732-388A-4C0D-B095-CD7EA5445DC1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20127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0A1E79-A1AE-4F7F-85FF-8FD9DCB063E4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971500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51903E-71C2-4D75-A325-D1E8269E603E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421186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A118C2-6546-4E2F-BD23-52574A069DF7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50611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7B3957-8679-476D-811C-9CA95869CDCC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198377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DF75FD-E61B-4CB0-B81D-991EB840DD7B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848581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3ADD77-EB30-4C56-A9AB-2E9AC3E458E3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74755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5790A-FCA7-4A1A-A708-AF46E2A4B7B0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4835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EDCD47-93CB-435D-8FBB-CE55F86F0002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924339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4D6BC6-C909-498B-A39B-ECACBA6A6A9D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866539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33B0B4-B8DA-4146-BBBC-BC285648AA39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379966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67C824-467E-4D0A-AAC1-0759FC2D6FF1}" type="slidenum">
              <a:rPr lang="en-GB" sz="1200" smtClean="0"/>
              <a:pPr/>
              <a:t>31</a:t>
            </a:fld>
            <a:endParaRPr lang="en-GB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25222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982953-EDBA-4105-BC05-821DB7BB0A5C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437386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9A8C8-7B36-431C-8B23-06804705AAE9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68656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12537-6F78-4980-960C-70033F4ADF8F}" type="slidenum">
              <a:rPr lang="en-GB" sz="1200" smtClean="0"/>
              <a:pPr/>
              <a:t>33</a:t>
            </a:fld>
            <a:endParaRPr lang="en-GB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782409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19B42-805D-4C8E-AA9E-5BD4EF4D8805}" type="slidenum">
              <a:rPr lang="en-GB" sz="1200" smtClean="0"/>
              <a:pPr/>
              <a:t>34</a:t>
            </a:fld>
            <a:endParaRPr lang="en-GB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920839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C22F4B-39EE-429E-8725-EA578A106638}" type="slidenum">
              <a:rPr lang="en-GB" sz="1200" smtClean="0"/>
              <a:pPr/>
              <a:t>35</a:t>
            </a:fld>
            <a:endParaRPr lang="en-GB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158836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00B81B-1476-4931-8337-EDA0A71E78CE}" type="slidenum">
              <a:rPr lang="en-GB" sz="1200" smtClean="0"/>
              <a:pPr/>
              <a:t>36</a:t>
            </a:fld>
            <a:endParaRPr lang="en-GB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879431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924CB5-F8C3-4879-843D-30B7B8C151DD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057869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29B3C0-A7B8-4451-A8E6-4CAD0F295215}" type="slidenum">
              <a:rPr lang="en-GB" sz="1200" smtClean="0"/>
              <a:pPr/>
              <a:t>38</a:t>
            </a:fld>
            <a:endParaRPr lang="en-GB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880207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67D4A0-0BCC-4DBC-9C07-1917CDF1F434}" type="slidenum">
              <a:rPr lang="en-GB" sz="1200" smtClean="0"/>
              <a:pPr/>
              <a:t>39</a:t>
            </a:fld>
            <a:endParaRPr lang="en-GB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554722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041EA-98FF-41F5-A757-49E8C41B728B}" type="slidenum">
              <a:rPr lang="en-GB" sz="1200" smtClean="0"/>
              <a:pPr/>
              <a:t>40</a:t>
            </a:fld>
            <a:endParaRPr lang="en-GB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8116043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335142-F6B1-4B94-A75A-969FE9B942E4}" type="slidenum">
              <a:rPr lang="en-GB" sz="1200" smtClean="0"/>
              <a:pPr/>
              <a:t>41</a:t>
            </a:fld>
            <a:endParaRPr lang="en-GB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96775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8EE403-CCD9-4880-B467-F57E30511C66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4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198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DEA3B-EB9F-4CE3-BF50-048F804C6CEF}" type="slidenum">
              <a:rPr lang="en-GB" sz="1200" smtClean="0"/>
              <a:pPr/>
              <a:t>42</a:t>
            </a:fld>
            <a:endParaRPr lang="en-GB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249496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556877-157A-4DD6-8FE2-9F06B944ADEA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533028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9F04AD-FF21-4491-8FAD-4676159A0B2E}" type="slidenum">
              <a:rPr lang="en-GB" sz="1200" smtClean="0"/>
              <a:pPr/>
              <a:t>44</a:t>
            </a:fld>
            <a:endParaRPr lang="en-GB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630216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D1BCC6-2D35-4B1D-AC76-8C7CCAEF8C02}" type="slidenum">
              <a:rPr lang="en-GB" sz="1200" smtClean="0"/>
              <a:pPr/>
              <a:t>45</a:t>
            </a:fld>
            <a:endParaRPr lang="en-GB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982913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14C964-DFBE-4543-A3C1-4E854DAD4208}" type="slidenum">
              <a:rPr lang="en-GB" sz="1200" smtClean="0"/>
              <a:pPr/>
              <a:t>46</a:t>
            </a:fld>
            <a:endParaRPr lang="en-GB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005258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DFC14-66C4-4101-BBE4-AC692490EF37}" type="slidenum">
              <a:rPr lang="en-GB" sz="1200" smtClean="0"/>
              <a:pPr/>
              <a:t>47</a:t>
            </a:fld>
            <a:endParaRPr lang="en-GB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449920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2218F6-7C0A-4CFC-836F-AD4AD7A0A884}" type="slidenum">
              <a:rPr lang="en-GB" sz="1200" smtClean="0"/>
              <a:pPr/>
              <a:t>48</a:t>
            </a:fld>
            <a:endParaRPr lang="en-GB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96006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6BE8C6-EAC9-4BE4-A457-C0E1A3300EB9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5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1B4CE8-F0AF-4588-B453-2B3BD128DD17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6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4563" y="4476750"/>
            <a:ext cx="5197475" cy="424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5" tIns="47373" rIns="94745" bIns="47373"/>
          <a:lstStyle/>
          <a:p>
            <a:r>
              <a:rPr lang="en-US" smtClean="0"/>
              <a:t>Few things to note:  Valsalva requires closed airway, therefore pt with trash or paralyzed cords can’t cough very well</a:t>
            </a:r>
          </a:p>
          <a:p>
            <a:r>
              <a:rPr lang="en-US" smtClean="0"/>
              <a:t>Inspiratory muscles= diaphragm &amp; accessories</a:t>
            </a:r>
          </a:p>
          <a:p>
            <a:r>
              <a:rPr lang="en-US" smtClean="0"/>
              <a:t>Expiratory muscles= intercostals and abdominals</a:t>
            </a:r>
          </a:p>
          <a:p>
            <a:r>
              <a:rPr lang="en-US" smtClean="0"/>
              <a:t>Expiratory blast requires functional exp muscles, C6 quad loose this ability and have much less effective cough</a:t>
            </a:r>
          </a:p>
          <a:p>
            <a:r>
              <a:rPr lang="en-US" smtClean="0"/>
              <a:t>Exp blast can reach 500mph!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9613"/>
            <a:ext cx="4673600" cy="3505200"/>
          </a:xfrm>
          <a:ln cap="flat"/>
        </p:spPr>
      </p:sp>
    </p:spTree>
    <p:extLst>
      <p:ext uri="{BB962C8B-B14F-4D97-AF65-F5344CB8AC3E}">
        <p14:creationId xmlns:p14="http://schemas.microsoft.com/office/powerpoint/2010/main" val="372179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EB6E3A-EFDB-4BEC-8544-C26650FC3727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8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2561A4-B2EA-408B-9619-AE2D32E3F6E6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9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2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A8F4-8CE8-459B-9A82-3BC90727A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286B-2FA0-4372-89D9-7752C97A1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A755-1E4B-4C24-8FD1-1E6DF6178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2F2A-7E13-41B3-B262-A41D0CDC6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3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7F9E-0FBF-43F1-8510-F1E18C361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A757-A71E-4C2E-B2F8-D9EE79E4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7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C439-99EB-4A7C-A59F-FE235484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1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3E2D-644D-46EF-9BFE-05CD102C9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4FA0-A57D-4A9B-ABCD-5B70D0FC6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78B7-1F3A-4123-89B6-7646A9BD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8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0B7B-C4B7-41A6-944C-152E94787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9CA0-1469-4415-87EE-C0DE5EB1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6431-0DA1-451F-A00C-11E5A56EA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648E-6A77-4FE8-8D71-77232C310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49BC-1943-4822-9BD1-35397B1D2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7664-8551-4A44-BD01-454535945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4EF6-F23E-483E-BBE3-8DFA0050A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7CAD-28E7-4FAE-B634-C25EC87CF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DF8218-C96E-436E-B5FF-77250C577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4" r:id="rId12"/>
    <p:sldLayoutId id="2147483771" r:id="rId13"/>
    <p:sldLayoutId id="2147483775" r:id="rId14"/>
    <p:sldLayoutId id="2147483776" r:id="rId15"/>
    <p:sldLayoutId id="2147483772" r:id="rId16"/>
    <p:sldLayoutId id="2147483773" r:id="rId17"/>
    <p:sldLayoutId id="2147483777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>Cough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057400" y="6096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/>
              <a:t>I’m Coughing my lungs up Doc</a:t>
            </a:r>
            <a:r>
              <a:rPr lang="en-GB"/>
              <a:t>.</a:t>
            </a:r>
          </a:p>
        </p:txBody>
      </p:sp>
      <p:pic>
        <p:nvPicPr>
          <p:cNvPr id="7172" name="Picture 7" descr="http://madbensin.files.wordpress.com/2009/12/whooping-c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1600"/>
            <a:ext cx="36020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http://2012wubucket.s3.amazonaws.com/2012_0106_lu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371600"/>
            <a:ext cx="37877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Cough. Complications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Intrathoracic pressure increases up to 300mmHg</a:t>
            </a:r>
          </a:p>
          <a:p>
            <a:r>
              <a:rPr lang="en-US" smtClean="0"/>
              <a:t>Expiratory velocity reaches 500mph.</a:t>
            </a:r>
          </a:p>
          <a:p>
            <a:r>
              <a:rPr lang="en-US" smtClean="0"/>
              <a:t>Helps to clear mucous</a:t>
            </a:r>
          </a:p>
          <a:p>
            <a:r>
              <a:rPr lang="en-US" smtClean="0"/>
              <a:t>BUT can cause complications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COMPLICATIONS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headache</a:t>
            </a:r>
          </a:p>
          <a:p>
            <a:r>
              <a:rPr lang="en-US" smtClean="0"/>
              <a:t>dizziness</a:t>
            </a:r>
          </a:p>
          <a:p>
            <a:r>
              <a:rPr lang="en-US" smtClean="0"/>
              <a:t>musculoskeletal pain</a:t>
            </a:r>
          </a:p>
          <a:p>
            <a:r>
              <a:rPr lang="en-US" smtClean="0"/>
              <a:t>syncope</a:t>
            </a:r>
          </a:p>
          <a:p>
            <a:r>
              <a:rPr lang="en-US" smtClean="0"/>
              <a:t>urinary incontinence</a:t>
            </a:r>
          </a:p>
          <a:p>
            <a:r>
              <a:rPr lang="en-US" smtClean="0"/>
              <a:t>Rib fracture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…….drives patient and everyone else crazy.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Cough: </a:t>
            </a:r>
            <a:r>
              <a:rPr lang="en-US" sz="3200" smtClean="0"/>
              <a:t>Public Health Concern</a:t>
            </a:r>
          </a:p>
        </p:txBody>
      </p:sp>
      <p:pic>
        <p:nvPicPr>
          <p:cNvPr id="27651" name="Picture 5" descr="spr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0975" y="1981200"/>
            <a:ext cx="370205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Cough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>
                <a:solidFill>
                  <a:srgbClr val="FFCD65"/>
                </a:solidFill>
              </a:rPr>
              <a:t>Three Categories of Cough</a:t>
            </a:r>
            <a:endParaRPr lang="en-GB" smtClean="0">
              <a:solidFill>
                <a:srgbClr val="FFCD65"/>
              </a:solidFill>
            </a:endParaRPr>
          </a:p>
          <a:p>
            <a:r>
              <a:rPr lang="en-GB" smtClean="0">
                <a:solidFill>
                  <a:srgbClr val="FFFFFF"/>
                </a:solidFill>
              </a:rPr>
              <a:t>Acute Cough = &lt; 3 Weeks Duration</a:t>
            </a:r>
          </a:p>
          <a:p>
            <a:r>
              <a:rPr lang="en-GB" smtClean="0">
                <a:solidFill>
                  <a:srgbClr val="FFFFFF"/>
                </a:solidFill>
              </a:rPr>
              <a:t>Sub acute Cough = 3 – 8 Weeks Duration</a:t>
            </a:r>
          </a:p>
          <a:p>
            <a:r>
              <a:rPr lang="en-GB" smtClean="0">
                <a:solidFill>
                  <a:srgbClr val="FFFFFF"/>
                </a:solidFill>
              </a:rPr>
              <a:t>Chronic Cough = &gt; 8 Weeks Duration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Acute Cough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Acute Cough </a:t>
            </a:r>
            <a:r>
              <a:rPr lang="en-GB" sz="2400" smtClean="0"/>
              <a:t>&lt;3/52 Duration</a:t>
            </a:r>
            <a:r>
              <a:rPr lang="en-GB" smtClean="0"/>
              <a:t/>
            </a:r>
            <a:br>
              <a:rPr lang="en-GB" smtClean="0"/>
            </a:br>
            <a:r>
              <a:rPr lang="en-GB" sz="3200" i="1" smtClean="0"/>
              <a:t>Differential Diagnosis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Upper Respiratory Tract infections: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	Viral syndromes, sinusitis viral / bacterial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URTI</a:t>
            </a:r>
            <a:r>
              <a:rPr lang="en-GB" sz="2800" dirty="0" smtClean="0">
                <a:solidFill>
                  <a:srgbClr val="FFFFFF"/>
                </a:solidFill>
              </a:rPr>
              <a:t> triggering exacerbations of Chronic Lung Disease e.g. Asthma/ 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Pneumonia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Left Ventricular Heart Failure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Foreign Body Aspiration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Acute Cough</a:t>
            </a:r>
            <a:r>
              <a:rPr lang="en-GB" sz="3200" i="1" smtClean="0"/>
              <a:t/>
            </a:r>
            <a:br>
              <a:rPr lang="en-GB" sz="3200" i="1" smtClean="0"/>
            </a:br>
            <a:r>
              <a:rPr lang="en-GB" sz="3200" i="1" smtClean="0"/>
              <a:t> Epidemiology</a:t>
            </a:r>
            <a:endParaRPr lang="en-GB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Symptomatic URTI </a:t>
            </a:r>
          </a:p>
          <a:p>
            <a:pPr lvl="1"/>
            <a:r>
              <a:rPr lang="en-GB" smtClean="0"/>
              <a:t>2-5 per adults per year</a:t>
            </a:r>
          </a:p>
          <a:p>
            <a:pPr lvl="1"/>
            <a:r>
              <a:rPr lang="en-GB" smtClean="0"/>
              <a:t>7-10 per child per year</a:t>
            </a:r>
          </a:p>
          <a:p>
            <a:r>
              <a:rPr lang="en-GB" smtClean="0"/>
              <a:t>40-50% will have cough</a:t>
            </a:r>
          </a:p>
          <a:p>
            <a:r>
              <a:rPr lang="en-GB" smtClean="0"/>
              <a:t>Self medication common -£24million per year</a:t>
            </a:r>
          </a:p>
          <a:p>
            <a:r>
              <a:rPr lang="en-GB" smtClean="0"/>
              <a:t>20% consult GP (2F:1M)</a:t>
            </a:r>
          </a:p>
          <a:p>
            <a:r>
              <a:rPr lang="en-GB" smtClean="0"/>
              <a:t>Most resolve within 2 weeks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Duration of Cough in URTI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marL="342906" indent="-342906" algn="ctr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Care Setting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      No antecedent or chronic lung disease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End of Week			% Coughing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					58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4					35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5					17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6					  8</a:t>
            </a: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*Jones FJ and Stewart MA, Aust Family </a:t>
            </a: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Physician Vol. 31, No. 10, October 2002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88125" y="3933825"/>
            <a:ext cx="1676400" cy="1744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Sub-acute Cough</a:t>
            </a:r>
            <a:endParaRPr lang="en-GB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-Post viral cough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Managing Acute Cough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2971800"/>
            <a:ext cx="4267200" cy="1524000"/>
          </a:xfrm>
        </p:spPr>
        <p:txBody>
          <a:bodyPr rtlCol="0">
            <a:normAutofit lnSpcReduction="10000"/>
          </a:bodyPr>
          <a:lstStyle/>
          <a:p>
            <a:pPr marL="342906" indent="-342906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“Don’t just do something stand there.”</a:t>
            </a:r>
          </a:p>
          <a:p>
            <a:pPr marL="342906" indent="-342906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Alice in Wonderland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53853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Managing Acute Cough</a:t>
            </a:r>
            <a:br>
              <a:rPr lang="en-GB" smtClean="0"/>
            </a:br>
            <a:r>
              <a:rPr lang="en-GB" sz="2800" i="1" smtClean="0"/>
              <a:t>Identify High Risk groups</a:t>
            </a:r>
            <a:endParaRPr lang="en-GB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Acute Cough Can be 1st Indicator of Serious Disease</a:t>
            </a:r>
            <a:r>
              <a:rPr lang="en-GB" smtClean="0"/>
              <a:t> </a:t>
            </a:r>
          </a:p>
          <a:p>
            <a:pPr>
              <a:buFontTx/>
              <a:buNone/>
            </a:pPr>
            <a:r>
              <a:rPr lang="en-GB" smtClean="0"/>
              <a:t>	eg </a:t>
            </a:r>
            <a:r>
              <a:rPr lang="en-GB" sz="2400" smtClean="0"/>
              <a:t>Lung ca,  TB, Foreign Body, Allergy, Interstitial Lung disease</a:t>
            </a:r>
          </a:p>
          <a:p>
            <a:pPr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‘Chronic cough always preceded by acute cough’.</a:t>
            </a:r>
          </a:p>
          <a:p>
            <a:pPr>
              <a:buFontTx/>
              <a:buNone/>
            </a:pPr>
            <a:endParaRPr lang="en-GB" sz="2400" smtClean="0"/>
          </a:p>
          <a:p>
            <a:endParaRPr lang="en-GB" smtClean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Areas To Cover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r>
              <a:rPr lang="en-GB" smtClean="0"/>
              <a:t>Why do we Cough?</a:t>
            </a:r>
          </a:p>
          <a:p>
            <a:endParaRPr lang="en-GB" smtClean="0"/>
          </a:p>
          <a:p>
            <a:r>
              <a:rPr lang="en-GB" smtClean="0"/>
              <a:t>Classification and Causes of Cough</a:t>
            </a:r>
          </a:p>
          <a:p>
            <a:pPr lvl="1"/>
            <a:r>
              <a:rPr lang="en-GB" smtClean="0"/>
              <a:t>Acute</a:t>
            </a:r>
          </a:p>
          <a:p>
            <a:pPr lvl="1"/>
            <a:r>
              <a:rPr lang="en-GB" smtClean="0"/>
              <a:t>Sub acute</a:t>
            </a:r>
          </a:p>
          <a:p>
            <a:pPr lvl="1"/>
            <a:r>
              <a:rPr lang="en-GB" smtClean="0"/>
              <a:t>Chronic</a:t>
            </a:r>
          </a:p>
          <a:p>
            <a:endParaRPr lang="en-GB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mtClean="0"/>
              <a:t>When and How to Investigate</a:t>
            </a:r>
          </a:p>
          <a:p>
            <a:endParaRPr lang="en-GB" smtClean="0"/>
          </a:p>
          <a:p>
            <a:r>
              <a:rPr lang="en-GB" smtClean="0"/>
              <a:t>Management</a:t>
            </a:r>
          </a:p>
          <a:p>
            <a:endParaRPr lang="en-GB" smtClean="0"/>
          </a:p>
          <a:p>
            <a:r>
              <a:rPr lang="en-GB" smtClean="0"/>
              <a:t>Case Study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Red Flags in Acute Cough</a:t>
            </a:r>
            <a:endParaRPr lang="en-GB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38100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u="sng" smtClean="0"/>
              <a:t>Symptoms</a:t>
            </a:r>
            <a:endParaRPr lang="en-GB" smtClean="0"/>
          </a:p>
          <a:p>
            <a:r>
              <a:rPr lang="en-GB" smtClean="0"/>
              <a:t>Haemoptysis</a:t>
            </a:r>
          </a:p>
          <a:p>
            <a:r>
              <a:rPr lang="en-GB" smtClean="0"/>
              <a:t>Breathlessness</a:t>
            </a:r>
          </a:p>
          <a:p>
            <a:r>
              <a:rPr lang="en-GB" smtClean="0"/>
              <a:t>Fever</a:t>
            </a:r>
          </a:p>
          <a:p>
            <a:r>
              <a:rPr lang="en-GB" smtClean="0"/>
              <a:t>Chest Pain</a:t>
            </a:r>
          </a:p>
          <a:p>
            <a:r>
              <a:rPr lang="en-GB" smtClean="0"/>
              <a:t>Weight Loss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u="sng" smtClean="0"/>
              <a:t>Signs</a:t>
            </a:r>
          </a:p>
          <a:p>
            <a:pPr algn="ctr">
              <a:buFontTx/>
              <a:buNone/>
            </a:pPr>
            <a:r>
              <a:rPr lang="en-GB" smtClean="0"/>
              <a:t>Tachypnoea</a:t>
            </a:r>
          </a:p>
          <a:p>
            <a:pPr algn="ctr">
              <a:buFontTx/>
              <a:buNone/>
            </a:pPr>
            <a:r>
              <a:rPr lang="en-GB" smtClean="0"/>
              <a:t>Cyanosis</a:t>
            </a:r>
          </a:p>
          <a:p>
            <a:pPr algn="ctr">
              <a:buFontTx/>
              <a:buNone/>
            </a:pPr>
            <a:r>
              <a:rPr lang="en-GB" smtClean="0"/>
              <a:t>Dull chest</a:t>
            </a:r>
          </a:p>
          <a:p>
            <a:pPr algn="ctr">
              <a:buFontTx/>
              <a:buNone/>
            </a:pPr>
            <a:r>
              <a:rPr lang="en-GB" smtClean="0"/>
              <a:t>Bronchial Breathing</a:t>
            </a:r>
          </a:p>
          <a:p>
            <a:pPr algn="ctr">
              <a:buFontTx/>
              <a:buNone/>
            </a:pPr>
            <a:r>
              <a:rPr lang="en-GB" smtClean="0"/>
              <a:t>Crackles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781800" cy="10048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>
                <a:solidFill>
                  <a:schemeClr val="bg2"/>
                </a:solidFill>
              </a:rPr>
              <a:t>THINK</a:t>
            </a:r>
            <a:r>
              <a:rPr lang="en-GB">
                <a:solidFill>
                  <a:schemeClr val="bg2"/>
                </a:solidFill>
              </a:rPr>
              <a:t> pneumonia, lung cancer, LVF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GET a CHEST X-Ray</a:t>
            </a:r>
            <a:endParaRPr lang="en-GB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600" smtClean="0"/>
              <a:t>Treatment of Simple Acute Cough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4343400" cy="41148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Benign course -reassure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Cough can distress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Patients report OTC medication helpful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Voluntary cough suppression -linctuses/ drinks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Suppression of cough -dextromethorphan, menthol, sedating antihistamines &amp; codeine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810000" cy="4572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Anti-tussive?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Dextromorphan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eg Benilyn non-drowsy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1 meta-analysis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high dose 60mg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beware combinations eg paracetomol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Menthol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Steam inhalation. Effect on reflex short lived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81463" y="1981200"/>
            <a:ext cx="4191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Sedating Antihistamines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danger sleepy - nocturnal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Codeine or Pholcodeine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No better than dextromorphan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but more side-effects. Not recommended</a:t>
            </a:r>
            <a:endParaRPr lang="en-GB" sz="2400" b="1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Sub-Acute Cough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Sub-acute Cough </a:t>
            </a:r>
            <a:r>
              <a:rPr lang="en-GB" sz="3200" i="1" smtClean="0"/>
              <a:t>3-8 weeks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3581400" cy="2362200"/>
          </a:xfrm>
        </p:spPr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Likely Diagnoses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Post infectious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Bacterial Sinusitis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Start of Chronic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Don’t want to miss lung cancer</a:t>
            </a:r>
            <a:endParaRPr lang="en-GB" dirty="0" smtClean="0">
              <a:solidFill>
                <a:srgbClr val="0000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43400" y="2209800"/>
            <a:ext cx="4267200" cy="37861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u="sng"/>
              <a:t>ACTIONS</a:t>
            </a:r>
            <a:endParaRPr lang="en-GB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Examine Chest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Chest X-Ray if signs </a:t>
            </a:r>
            <a:r>
              <a:rPr lang="en-GB" u="sng"/>
              <a:t>or</a:t>
            </a:r>
            <a:r>
              <a:rPr lang="en-GB"/>
              <a:t> smoker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Measure of airflow obstruction</a:t>
            </a:r>
          </a:p>
          <a:p>
            <a:pPr>
              <a:spcBef>
                <a:spcPct val="50000"/>
              </a:spcBef>
            </a:pPr>
            <a:r>
              <a:rPr lang="en-GB"/>
              <a:t>    i.e. peak flow -one off</a:t>
            </a:r>
          </a:p>
          <a:p>
            <a:pPr>
              <a:spcBef>
                <a:spcPct val="50000"/>
              </a:spcBef>
            </a:pPr>
            <a:r>
              <a:rPr lang="en-GB"/>
              <a:t>    peak flow -serial</a:t>
            </a:r>
          </a:p>
          <a:p>
            <a:pPr>
              <a:spcBef>
                <a:spcPct val="50000"/>
              </a:spcBef>
            </a:pPr>
            <a:r>
              <a:rPr lang="en-GB"/>
              <a:t>    spirometry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924800" cy="57912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			</a:t>
            </a:r>
            <a:r>
              <a:rPr lang="en-GB" u="sng" dirty="0" smtClean="0">
                <a:solidFill>
                  <a:srgbClr val="FFCD65"/>
                </a:solidFill>
              </a:rPr>
              <a:t>Post Infectious Cough</a:t>
            </a:r>
            <a:endParaRPr lang="en-GB" dirty="0" smtClean="0">
              <a:solidFill>
                <a:srgbClr val="FFCD65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A cough that begins with an acute</a:t>
            </a: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respiratory tract infection and is not</a:t>
            </a: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complicated* by pneumonia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*Not complicated = Normal lung exam and normal chest X-ray</a:t>
            </a: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Post Infectious cough will resolve without treatment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Cause = Postnasal drip or Tracheobronchitis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Chronic Cough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Case Study -CP 2007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60yr retd Nurse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2002 in Spain -mild SOB since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2006 -hospitalised for 4/7 antibiotics / steroids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SOB and dry cough since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 variation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4 lots of AB and steroids from GP plus tiotropium &amp; oxis -no help for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Wt climbing 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More SOB over 9/12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Ex-smoker 30 pack yrs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FEV1 0.97 43%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else would you like to know?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causes can you think of?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Chronic Cough 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Epidemiology difficult -acute vs chronic</a:t>
            </a:r>
          </a:p>
          <a:p>
            <a:endParaRPr lang="en-GB" smtClean="0"/>
          </a:p>
          <a:p>
            <a:pPr>
              <a:buFontTx/>
              <a:buNone/>
            </a:pPr>
            <a:r>
              <a:rPr lang="en-GB" u="sng" smtClean="0"/>
              <a:t>Cullinan 1992 Respir Med 86:143-9</a:t>
            </a:r>
            <a:endParaRPr lang="en-GB" smtClean="0"/>
          </a:p>
          <a:p>
            <a:pPr>
              <a:buFontTx/>
              <a:buNone/>
            </a:pPr>
            <a:r>
              <a:rPr lang="en-GB" smtClean="0"/>
              <a:t>n=9077</a:t>
            </a:r>
          </a:p>
          <a:p>
            <a:pPr>
              <a:buFontTx/>
              <a:buNone/>
            </a:pPr>
            <a:r>
              <a:rPr lang="en-GB" smtClean="0"/>
              <a:t>16% coughed on &gt;50% days of year</a:t>
            </a:r>
          </a:p>
          <a:p>
            <a:pPr>
              <a:buFontTx/>
              <a:buNone/>
            </a:pPr>
            <a:r>
              <a:rPr lang="en-GB" smtClean="0"/>
              <a:t>13% coughed sputum on &gt;50% days of year</a:t>
            </a:r>
          </a:p>
          <a:p>
            <a:pPr>
              <a:buFontTx/>
              <a:buNone/>
            </a:pPr>
            <a:r>
              <a:rPr lang="en-GB" smtClean="0"/>
              <a:t>54% were smokers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Chronic Cough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Associations with:</a:t>
            </a:r>
            <a:endParaRPr lang="en-GB" sz="28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Smoking (dose related)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Pollutants (particulate PM</a:t>
            </a:r>
            <a:r>
              <a:rPr lang="en-GB" sz="2800" baseline="-25000" dirty="0" smtClean="0"/>
              <a:t>10</a:t>
            </a:r>
            <a:r>
              <a:rPr lang="en-GB" sz="2800" dirty="0" smtClean="0"/>
              <a:t>) -occupation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Environmental irritants (e.g. cat dander)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Obesity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Irritable bowel syndrome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Female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GB" smtClean="0"/>
              <a:t>What is Cough?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  ‘A Cough is a forced expulsive manoeuvre, usually against a closed glottis and which is associated with a characteristic sound’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38400"/>
            <a:ext cx="604996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Making the Diagnosis</a:t>
            </a:r>
            <a:br>
              <a:rPr lang="en-GB" smtClean="0"/>
            </a:br>
            <a:r>
              <a:rPr lang="en-GB" sz="3200" i="1" smtClean="0"/>
              <a:t>Common Differentials</a:t>
            </a:r>
            <a:endParaRPr lang="en-GB" smtClean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76388" y="1439863"/>
          <a:ext cx="5995987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3505200" y="1828800"/>
            <a:ext cx="2895600" cy="2590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</a:rPr>
              <a:t>Gastro</a:t>
            </a:r>
          </a:p>
          <a:p>
            <a:pPr algn="ctr"/>
            <a:r>
              <a:rPr lang="en-GB" b="1">
                <a:solidFill>
                  <a:schemeClr val="bg2"/>
                </a:solidFill>
              </a:rPr>
              <a:t>-Oesophageal</a:t>
            </a:r>
          </a:p>
          <a:p>
            <a:pPr algn="ctr"/>
            <a:r>
              <a:rPr lang="en-GB" b="1">
                <a:solidFill>
                  <a:schemeClr val="bg2"/>
                </a:solidFill>
              </a:rPr>
              <a:t>Reflux</a:t>
            </a:r>
            <a:endParaRPr lang="en-GB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2514600" y="3657600"/>
            <a:ext cx="28956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sz="2800">
                <a:solidFill>
                  <a:schemeClr val="bg2"/>
                </a:solidFill>
              </a:rPr>
              <a:t>Post-nasal Drip</a:t>
            </a:r>
            <a:endParaRPr lang="en-GB"/>
          </a:p>
          <a:p>
            <a:pPr algn="ctr"/>
            <a:r>
              <a:rPr lang="en-GB">
                <a:solidFill>
                  <a:schemeClr val="bg2"/>
                </a:solidFill>
              </a:rPr>
              <a:t>-allergic rhinitis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-bacterial sinusitis</a:t>
            </a:r>
            <a:endParaRPr lang="en-GB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1143000" y="1828800"/>
            <a:ext cx="28956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r>
              <a:rPr lang="en-GB" sz="2800">
                <a:solidFill>
                  <a:schemeClr val="bg2"/>
                </a:solidFill>
              </a:rPr>
              <a:t>Lung Disease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-normal CXR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-abnormal CXR</a:t>
            </a:r>
            <a:endParaRPr lang="en-GB" sz="2800">
              <a:solidFill>
                <a:schemeClr val="bg2"/>
              </a:solidFill>
            </a:endParaRPr>
          </a:p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r>
              <a:rPr lang="en-GB" sz="2800">
                <a:solidFill>
                  <a:schemeClr val="bg2"/>
                </a:solidFill>
              </a:rPr>
              <a:t> </a:t>
            </a:r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2971800" cy="210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Non-structural</a:t>
            </a:r>
            <a:endParaRPr lang="en-GB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ACE-Inhibitors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Tobacco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Habit Cough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 autoUpdateAnimBg="0"/>
      <p:bldP spid="69640" grpId="0" animBg="1" autoUpdateAnimBg="0"/>
      <p:bldP spid="69641" grpId="0" animBg="1" autoUpdateAnimBg="0"/>
      <p:bldP spid="6964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>Chronic Cough</a:t>
            </a:r>
            <a:br>
              <a:rPr lang="en-GB" dirty="0" smtClean="0"/>
            </a:br>
            <a:r>
              <a:rPr lang="en-GB" sz="2800" i="1" dirty="0" smtClean="0"/>
              <a:t>Investigating Chronic Cough</a:t>
            </a:r>
            <a:br>
              <a:rPr lang="en-GB" sz="2800" i="1" dirty="0" smtClean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endParaRPr lang="en-GB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Purpose:</a:t>
            </a:r>
            <a:r>
              <a:rPr lang="en-GB" smtClean="0"/>
              <a:t> </a:t>
            </a:r>
          </a:p>
          <a:p>
            <a:r>
              <a:rPr lang="en-GB" smtClean="0"/>
              <a:t>To exclude structural disease</a:t>
            </a:r>
          </a:p>
          <a:p>
            <a:r>
              <a:rPr lang="en-GB" smtClean="0"/>
              <a:t>To identify cause</a:t>
            </a:r>
          </a:p>
          <a:p>
            <a:pPr>
              <a:buFontTx/>
              <a:buNone/>
            </a:pPr>
            <a:r>
              <a:rPr lang="en-GB" u="sng" smtClean="0"/>
              <a:t>How</a:t>
            </a:r>
          </a:p>
          <a:p>
            <a:pPr algn="ctr">
              <a:buFontTx/>
              <a:buNone/>
            </a:pPr>
            <a:r>
              <a:rPr lang="en-GB" smtClean="0"/>
              <a:t>History &amp; Examination inc occupation</a:t>
            </a:r>
          </a:p>
          <a:p>
            <a:pPr algn="ctr">
              <a:buFontTx/>
              <a:buNone/>
            </a:pPr>
            <a:r>
              <a:rPr lang="en-GB" smtClean="0"/>
              <a:t> &amp; Spirometry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47800" y="5410200"/>
            <a:ext cx="6858000" cy="10048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ALWAYS GET A CHEST X-RAY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 IN CHRONIC COUGH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Cough triggered by:</a:t>
            </a: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 change in temperature </a:t>
            </a:r>
          </a:p>
          <a:p>
            <a:pPr algn="ctr">
              <a:buFontTx/>
              <a:buNone/>
            </a:pPr>
            <a:r>
              <a:rPr lang="en-GB" smtClean="0"/>
              <a:t>scent, sprays, aerosols and exercise</a:t>
            </a:r>
          </a:p>
          <a:p>
            <a:pPr algn="ctr">
              <a:buFontTx/>
              <a:buNone/>
            </a:pPr>
            <a:r>
              <a:rPr lang="en-GB" smtClean="0"/>
              <a:t>indicate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      Increased cough reflex sensitivity</a:t>
            </a:r>
            <a:r>
              <a:rPr lang="en-GB" smtClean="0"/>
              <a:t> 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and Not just seen in Asthma.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Esp. GORD, infection and ACEI</a:t>
            </a:r>
            <a:endParaRPr lang="en-GB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ACE-Inhibitors and Chronic Cough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Incidence</a:t>
            </a:r>
            <a:r>
              <a:rPr lang="en-US" sz="2800" dirty="0" smtClean="0"/>
              <a:t>:  5-20%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Onset:</a:t>
            </a:r>
            <a:r>
              <a:rPr lang="en-US" sz="2800" dirty="0" smtClean="0"/>
              <a:t>  one week to six months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Mechanism</a:t>
            </a:r>
            <a:r>
              <a:rPr lang="en-US" sz="28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Bradykinin or Substance P increase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Usually metabolized by ACE) 	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PGE2 accumulates and vagal stimulation.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Treatment:</a:t>
            </a:r>
            <a:r>
              <a:rPr lang="en-US" sz="2800" dirty="0" smtClean="0"/>
              <a:t> switch to  Angiotensin II Receptor Blockers (ARBs)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GORD accounts alone or in combination for 10-40% of chronic cough</a:t>
            </a:r>
          </a:p>
          <a:p>
            <a:endParaRPr lang="en-GB" sz="2400" smtClean="0"/>
          </a:p>
          <a:p>
            <a:pPr>
              <a:buFontTx/>
              <a:buNone/>
            </a:pPr>
            <a:r>
              <a:rPr lang="en-GB" b="1" u="sng" smtClean="0"/>
              <a:t>Two Mechanisms</a:t>
            </a:r>
            <a:endParaRPr lang="en-GB" sz="2400" u="sng" smtClean="0"/>
          </a:p>
          <a:p>
            <a:pPr>
              <a:buFontTx/>
              <a:buNone/>
            </a:pPr>
            <a:r>
              <a:rPr lang="en-GB" smtClean="0"/>
              <a:t>a. Aspiration to larynx/ trachea</a:t>
            </a:r>
          </a:p>
          <a:p>
            <a:pPr>
              <a:buFontTx/>
              <a:buNone/>
            </a:pPr>
            <a:r>
              <a:rPr lang="en-GB" smtClean="0"/>
              <a:t>b. Acid in distal oesophagus stimulates vagus and cough reflex</a:t>
            </a:r>
          </a:p>
        </p:txBody>
      </p:sp>
      <p:pic>
        <p:nvPicPr>
          <p:cNvPr id="72708" name="Picture 5" descr="Graphic of the GI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532063"/>
            <a:ext cx="1304925" cy="32480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 </a:t>
            </a:r>
            <a:r>
              <a:rPr lang="en-GB" i="1" smtClean="0"/>
              <a:t>Symptoms</a:t>
            </a:r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2057400"/>
            <a:ext cx="4191000" cy="4114800"/>
          </a:xfrm>
        </p:spPr>
        <p:txBody>
          <a:bodyPr rtlCol="0">
            <a:normAutofit fontScale="925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GI Symptoms</a:t>
            </a: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If Aspiration main mechanism</a:t>
            </a:r>
            <a:endParaRPr lang="en-GB" sz="2400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Heart burn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Waterbrash/ Sour taste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Regurgitation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Morning Hoarseness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u="sng" dirty="0" smtClean="0">
                <a:solidFill>
                  <a:schemeClr val="tx2"/>
                </a:solidFill>
              </a:rPr>
              <a:t>If Vagal</a:t>
            </a:r>
            <a:r>
              <a:rPr lang="en-GB" sz="2400" dirty="0" smtClean="0"/>
              <a:t> - NO GI symptoms</a:t>
            </a:r>
            <a:endParaRPr lang="en-GB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" y="1905000"/>
            <a:ext cx="3810000" cy="42672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Cough Features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Throat clearing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Worse at night / rising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On eating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Reflex hypersensitivity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CXR -normal or hiatus hernia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Spirometry normal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mtClean="0"/>
              <a:t>Gastro-oesophageal Reflux</a:t>
            </a:r>
          </a:p>
        </p:txBody>
      </p:sp>
      <p:graphicFrame>
        <p:nvGraphicFramePr>
          <p:cNvPr id="76803" name="Object 4"/>
          <p:cNvGraphicFramePr>
            <a:graphicFrameLocks noChangeAspect="1"/>
          </p:cNvGraphicFramePr>
          <p:nvPr/>
        </p:nvGraphicFramePr>
        <p:xfrm>
          <a:off x="990600" y="1443038"/>
          <a:ext cx="7239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Slide" r:id="rId4" imgW="4426029" imgH="3312557" progId="PowerPoint.Slide.8">
                  <p:embed/>
                </p:oleObj>
              </mc:Choice>
              <mc:Fallback>
                <p:oleObj name="Slide" r:id="rId4" imgW="4426029" imgH="331255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3038"/>
                        <a:ext cx="7239000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Investigation</a:t>
            </a:r>
            <a:endParaRPr lang="en-GB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153400" cy="4114800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Esophageal pH monitoring for 24 hours (+diary) </a:t>
            </a:r>
          </a:p>
          <a:p>
            <a:pPr marL="742962" lvl="1" indent="-285755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95% sensitive  and specific 95%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 swallow not sensitive enough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- may confirm but false -ve rate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1747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can show GORD, but cannot 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confirm GORD as the cause of cough.</a:t>
            </a:r>
          </a:p>
          <a:p>
            <a:pPr algn="ctr"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899" name="Picture 3" descr="00226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6175"/>
            <a:ext cx="45720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62400" y="61341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GED</a:t>
            </a:r>
          </a:p>
        </p:txBody>
      </p:sp>
      <p:pic>
        <p:nvPicPr>
          <p:cNvPr id="80901" name="Picture 5" descr="002268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638"/>
            <a:ext cx="45720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76600" y="2474913"/>
            <a:ext cx="308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Times New Roman" panose="02020603050405020304" pitchFamily="18" charset="0"/>
              </a:rPr>
              <a:t>© Slice of Life</a:t>
            </a:r>
            <a:r>
              <a:rPr lang="en-US" sz="1200">
                <a:cs typeface="Times New Roman" panose="02020603050405020304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cs typeface="Times New Roman" panose="02020603050405020304" pitchFamily="18" charset="0"/>
              </a:rPr>
              <a:t>and Suzanne S. Stensaas</a:t>
            </a:r>
            <a:endParaRPr lang="en-US" sz="12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886200" y="6016625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GED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Treatment</a:t>
            </a:r>
            <a:endParaRPr lang="en-GB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Trial of Therapy</a:t>
            </a:r>
            <a:endParaRPr lang="en-GB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High dose twice daily PPI for min 8weeks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u="sng" dirty="0" smtClean="0"/>
              <a:t>+</a:t>
            </a:r>
            <a:r>
              <a:rPr lang="en-GB" sz="2800" dirty="0" smtClean="0"/>
              <a:t> </a:t>
            </a:r>
            <a:r>
              <a:rPr lang="en-GB" sz="2800" dirty="0" err="1" smtClean="0"/>
              <a:t>prokinetic</a:t>
            </a:r>
            <a:r>
              <a:rPr lang="en-GB" sz="2800" dirty="0" smtClean="0"/>
              <a:t> e.g. domperidone or metoclopramide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Eliminate contributing drugs.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Baclofen rarely</a:t>
            </a: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Improves in 75-100% of cases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smtClean="0"/>
              <a:t>Cough Reflex: Afferent Pathway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4648200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Vagus nerve is major afferent pathway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4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Stimuli arise from:</a:t>
            </a:r>
            <a:endParaRPr lang="en-US" dirty="0" smtClean="0"/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Ear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Pharynx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Larynx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Lungs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Tracheobronchial tree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Heart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Pericardium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Esophagus</a:t>
            </a:r>
            <a:endParaRPr lang="en-US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 smtClean="0"/>
          </a:p>
        </p:txBody>
      </p:sp>
      <p:pic>
        <p:nvPicPr>
          <p:cNvPr id="13316" name="Picture 5" descr="1983-01NetterVa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79888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Post-Nasal Drip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Symptoms:</a:t>
            </a:r>
            <a:endParaRPr lang="en-GB" smtClean="0"/>
          </a:p>
          <a:p>
            <a:r>
              <a:rPr lang="en-GB" smtClean="0"/>
              <a:t>‘something dripping’</a:t>
            </a:r>
          </a:p>
          <a:p>
            <a:r>
              <a:rPr lang="en-GB" smtClean="0"/>
              <a:t>frequent throat clearing</a:t>
            </a:r>
          </a:p>
          <a:p>
            <a:r>
              <a:rPr lang="en-GB" smtClean="0"/>
              <a:t>nasal congestion / discharge</a:t>
            </a:r>
          </a:p>
          <a:p>
            <a:r>
              <a:rPr lang="en-GB" smtClean="0"/>
              <a:t>posture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Causes</a:t>
            </a:r>
          </a:p>
          <a:p>
            <a:r>
              <a:rPr lang="en-GB" smtClean="0"/>
              <a:t>Allergic rhinitis</a:t>
            </a:r>
          </a:p>
          <a:p>
            <a:r>
              <a:rPr lang="en-GB" smtClean="0"/>
              <a:t>Non-allergic rhinitis </a:t>
            </a:r>
          </a:p>
          <a:p>
            <a:r>
              <a:rPr lang="en-GB" smtClean="0"/>
              <a:t>Vasomotor rhinitis</a:t>
            </a:r>
          </a:p>
          <a:p>
            <a:r>
              <a:rPr lang="en-GB" smtClean="0"/>
              <a:t>Chronic bacterial sinusitis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 Nasal Drip Treatment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Options:</a:t>
            </a:r>
          </a:p>
          <a:p>
            <a:pPr>
              <a:buFontTx/>
              <a:buNone/>
            </a:pPr>
            <a:r>
              <a:rPr lang="en-GB" smtClean="0"/>
              <a:t>1. Exclude /treat infection</a:t>
            </a:r>
          </a:p>
          <a:p>
            <a:pPr>
              <a:buFontTx/>
              <a:buNone/>
            </a:pPr>
            <a:r>
              <a:rPr lang="en-GB" smtClean="0"/>
              <a:t>2. Nasal steroid for 8/52</a:t>
            </a:r>
          </a:p>
          <a:p>
            <a:pPr>
              <a:buFontTx/>
              <a:buNone/>
            </a:pPr>
            <a:r>
              <a:rPr lang="en-GB" smtClean="0"/>
              <a:t>3. Sedating antihistamines</a:t>
            </a:r>
          </a:p>
          <a:p>
            <a:pPr>
              <a:buFontTx/>
              <a:buNone/>
            </a:pPr>
            <a:r>
              <a:rPr lang="en-GB" smtClean="0"/>
              <a:t>4. Antileukotrienes eg montelukast</a:t>
            </a:r>
          </a:p>
          <a:p>
            <a:pPr>
              <a:buFontTx/>
              <a:buNone/>
            </a:pPr>
            <a:r>
              <a:rPr lang="en-GB" smtClean="0"/>
              <a:t>5. Saline lavage</a:t>
            </a:r>
          </a:p>
          <a:p>
            <a:pPr>
              <a:buFontTx/>
              <a:buNone/>
            </a:pPr>
            <a:r>
              <a:rPr lang="en-GB" smtClean="0"/>
              <a:t>6. ENT opinion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endParaRPr lang="en-GB" smtClean="0"/>
          </a:p>
        </p:txBody>
      </p:sp>
      <p:pic>
        <p:nvPicPr>
          <p:cNvPr id="870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800" y="2582863"/>
            <a:ext cx="3298825" cy="31464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Diseases inc Tobacco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u="sng" smtClean="0"/>
              <a:t>Favouring Lung Disease</a:t>
            </a:r>
          </a:p>
          <a:p>
            <a:pPr>
              <a:buFontTx/>
              <a:buNone/>
            </a:pPr>
            <a:r>
              <a:rPr lang="en-GB" smtClean="0"/>
              <a:t>Shortness of breath</a:t>
            </a:r>
          </a:p>
          <a:p>
            <a:pPr>
              <a:buFontTx/>
              <a:buNone/>
            </a:pPr>
            <a:r>
              <a:rPr lang="en-GB" smtClean="0"/>
              <a:t>Wheeze</a:t>
            </a:r>
          </a:p>
          <a:p>
            <a:pPr>
              <a:buFontTx/>
              <a:buNone/>
            </a:pPr>
            <a:r>
              <a:rPr lang="en-GB" smtClean="0"/>
              <a:t>Sputum production</a:t>
            </a:r>
          </a:p>
          <a:p>
            <a:pPr>
              <a:buFontTx/>
              <a:buNone/>
            </a:pPr>
            <a:r>
              <a:rPr lang="en-GB" smtClean="0"/>
              <a:t>Haemoptysis</a:t>
            </a:r>
          </a:p>
          <a:p>
            <a:pPr>
              <a:buFontTx/>
              <a:buNone/>
            </a:pPr>
            <a:r>
              <a:rPr lang="en-GB" smtClean="0"/>
              <a:t>Chest signs eg crackles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667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Bronchiectasis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Abnormal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Left ventricular failure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Lung cancer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Infection/ TB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Pulmonary fibrosis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Pleural effusion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Left Ventricular Failure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7815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Idiopathic Pulmonary Fibrosis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438400"/>
            <a:ext cx="2743200" cy="2743200"/>
          </a:xfrm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3810000" cy="2971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TB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81200"/>
            <a:ext cx="434340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Cancer</a:t>
            </a:r>
          </a:p>
        </p:txBody>
      </p:sp>
      <p:pic>
        <p:nvPicPr>
          <p:cNvPr id="993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5562600" cy="4419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Bronchiectasis </a:t>
            </a: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r>
              <a:rPr lang="en-GB" smtClean="0"/>
              <a:t>A man presents to you with coughing</a:t>
            </a:r>
            <a:endParaRPr 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dirty="0" smtClean="0"/>
              <a:t>What would you like to know?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r>
              <a:rPr lang="en-US" smtClean="0"/>
              <a:t>Cough Reflex: Afferent Pathway</a:t>
            </a:r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1258888" y="1916113"/>
            <a:ext cx="6324600" cy="4419600"/>
            <a:chOff x="816" y="672"/>
            <a:chExt cx="3984" cy="2784"/>
          </a:xfrm>
        </p:grpSpPr>
        <p:pic>
          <p:nvPicPr>
            <p:cNvPr id="15366" name="Picture 6" descr="2000-03IrwinCoughReflex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3552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816" y="2688"/>
              <a:ext cx="3984" cy="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x-none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912" y="672"/>
              <a:ext cx="3792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x-none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0"/>
            <a:ext cx="4953000" cy="21336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Mechanical stimuli:</a:t>
            </a:r>
            <a:endParaRPr lang="en-US" sz="2400" smtClean="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715000" y="5578475"/>
            <a:ext cx="2827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Helvetica" panose="020B0604020202020204" pitchFamily="34" charset="0"/>
              </a:rPr>
              <a:t>Chemical stimuli</a:t>
            </a:r>
            <a:endParaRPr lang="en-US" sz="28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Onset?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Duration?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Character? 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Nocturnal?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Precipitating factors?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Relieving factors?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Sputum?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Haemoptysis?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Association?</a:t>
            </a: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54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650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75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Chronicity</a:t>
            </a:r>
          </a:p>
          <a:p>
            <a:pPr lvl="1"/>
            <a:r>
              <a:rPr lang="en-GB" sz="2000" smtClean="0"/>
              <a:t>Pertussis</a:t>
            </a:r>
          </a:p>
          <a:p>
            <a:pPr lvl="1"/>
            <a:r>
              <a:rPr lang="en-GB" sz="2000" smtClean="0"/>
              <a:t>TB</a:t>
            </a:r>
          </a:p>
          <a:p>
            <a:pPr lvl="1"/>
            <a:r>
              <a:rPr lang="en-GB" sz="2000" smtClean="0"/>
              <a:t>Foreign body</a:t>
            </a:r>
          </a:p>
          <a:p>
            <a:pPr lvl="1"/>
            <a:r>
              <a:rPr lang="en-GB" sz="2000" smtClean="0"/>
              <a:t>Asthma</a:t>
            </a:r>
          </a:p>
          <a:p>
            <a:pPr lvl="1"/>
            <a:r>
              <a:rPr lang="en-GB" sz="2000" smtClean="0"/>
              <a:t>Drugs</a:t>
            </a:r>
          </a:p>
          <a:p>
            <a:pPr lvl="1"/>
            <a:r>
              <a:rPr lang="en-GB" sz="2000" smtClean="0"/>
              <a:t>Bronchiectasis</a:t>
            </a:r>
          </a:p>
          <a:p>
            <a:pPr lvl="1"/>
            <a:r>
              <a:rPr lang="en-GB" sz="2000" smtClean="0"/>
              <a:t>ILD</a:t>
            </a:r>
          </a:p>
          <a:p>
            <a:pPr lvl="1"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85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Brassy?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Pressure on the trachea?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95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Change in character of a chronic cough should make you consider other pathology.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05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Asthma</a:t>
            </a:r>
          </a:p>
          <a:p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Also Early morning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Usually in asthma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Emotion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Weather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Wind 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Rain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Cold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Dust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Allergies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Exercise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Drugs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26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Avoidance of precipitating factors!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73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Presence?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Colour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Volume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Consistency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Pattern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GB" sz="20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Consider 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Infections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COPD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CF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Bronchiectatsis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Efferent Pathway: 4 Phases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1. Inspiratory Phase</a:t>
            </a:r>
          </a:p>
          <a:p>
            <a:pPr>
              <a:buFontTx/>
              <a:buNone/>
            </a:pPr>
            <a:r>
              <a:rPr lang="en-US" smtClean="0"/>
              <a:t>2. Compressive Phase</a:t>
            </a:r>
          </a:p>
          <a:p>
            <a:pPr>
              <a:buFontTx/>
              <a:buNone/>
            </a:pPr>
            <a:r>
              <a:rPr lang="en-US" smtClean="0"/>
              <a:t>3. Expiratory Phase</a:t>
            </a:r>
          </a:p>
          <a:p>
            <a:pPr>
              <a:buFontTx/>
              <a:buNone/>
            </a:pPr>
            <a:r>
              <a:rPr lang="en-US" smtClean="0"/>
              <a:t>4. Relaxation Phase</a:t>
            </a:r>
          </a:p>
        </p:txBody>
      </p:sp>
      <p:pic>
        <p:nvPicPr>
          <p:cNvPr id="17412" name="Picture 5" descr="1989BragaCoughSound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9200"/>
            <a:ext cx="4330700" cy="5334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46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Presence?</a:t>
            </a:r>
          </a:p>
          <a:p>
            <a:pPr lvl="1"/>
            <a:r>
              <a:rPr lang="en-GB" sz="2000" b="1" u="sng" smtClean="0"/>
              <a:t>Colour</a:t>
            </a:r>
          </a:p>
          <a:p>
            <a:pPr lvl="1"/>
            <a:r>
              <a:rPr lang="en-GB" sz="2000" smtClean="0"/>
              <a:t>Volume</a:t>
            </a:r>
          </a:p>
          <a:p>
            <a:pPr lvl="1"/>
            <a:r>
              <a:rPr lang="en-GB" sz="2000" smtClean="0"/>
              <a:t>Consistency</a:t>
            </a:r>
          </a:p>
          <a:p>
            <a:pPr lvl="1"/>
            <a:r>
              <a:rPr lang="en-GB" sz="2000" smtClean="0"/>
              <a:t>Pattern</a:t>
            </a:r>
          </a:p>
          <a:p>
            <a:endParaRPr lang="en-GB" sz="2400" smtClean="0"/>
          </a:p>
          <a:p>
            <a:r>
              <a:rPr lang="en-GB" sz="2400" smtClean="0"/>
              <a:t>Will be covered elsewhere!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Association?</a:t>
            </a:r>
            <a:endParaRPr lang="en-US" sz="2400" b="1" u="sng" dirty="0" smtClean="0"/>
          </a:p>
        </p:txBody>
      </p:sp>
      <p:sp>
        <p:nvSpPr>
          <p:cNvPr id="11571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Breathlessness</a:t>
            </a:r>
          </a:p>
          <a:p>
            <a:r>
              <a:rPr lang="en-GB" sz="2400" smtClean="0"/>
              <a:t>Sputum</a:t>
            </a:r>
          </a:p>
          <a:p>
            <a:r>
              <a:rPr lang="en-GB" sz="2400" smtClean="0"/>
              <a:t>Chest pain</a:t>
            </a:r>
          </a:p>
          <a:p>
            <a:r>
              <a:rPr lang="en-GB" sz="2400" smtClean="0"/>
              <a:t>Wheeze</a:t>
            </a:r>
          </a:p>
          <a:p>
            <a:r>
              <a:rPr lang="en-GB" sz="2400" smtClean="0"/>
              <a:t>Hoarseness</a:t>
            </a:r>
          </a:p>
          <a:p>
            <a:r>
              <a:rPr lang="en-GB" sz="2400" smtClean="0"/>
              <a:t>Post nasal drip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01" y="-77787"/>
            <a:ext cx="7056437" cy="1058515"/>
          </a:xfrm>
        </p:spPr>
        <p:txBody>
          <a:bodyPr/>
          <a:lstStyle/>
          <a:p>
            <a:r>
              <a:rPr lang="en-GB" b="1" dirty="0"/>
              <a:t>CHRONIC COUGH</a:t>
            </a:r>
            <a:br>
              <a:rPr lang="en-GB" b="1" dirty="0"/>
            </a:br>
            <a:r>
              <a:rPr lang="en-GB" sz="2800" b="1" dirty="0" smtClean="0">
                <a:solidFill>
                  <a:srgbClr val="FFFF00"/>
                </a:solidFill>
              </a:rPr>
              <a:t>Useful pneumonic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01" y="980728"/>
            <a:ext cx="7195243" cy="568863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G </a:t>
            </a:r>
            <a:r>
              <a:rPr lang="en-GB" sz="2800" b="1" dirty="0">
                <a:solidFill>
                  <a:srgbClr val="FF0000"/>
                </a:solidFill>
              </a:rPr>
              <a:t>A S P S A N D C O U G H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Gastroesophageal</a:t>
            </a:r>
            <a:r>
              <a:rPr lang="en-GB" b="1" dirty="0" smtClean="0"/>
              <a:t> </a:t>
            </a:r>
            <a:r>
              <a:rPr lang="en-GB" b="1" dirty="0"/>
              <a:t>reflux disease</a:t>
            </a:r>
            <a:br>
              <a:rPr lang="en-GB" b="1" dirty="0"/>
            </a:br>
            <a:r>
              <a:rPr lang="en-GB" b="1" dirty="0"/>
              <a:t>Asthma</a:t>
            </a:r>
            <a:br>
              <a:rPr lang="en-GB" b="1" dirty="0"/>
            </a:br>
            <a:r>
              <a:rPr lang="en-GB" b="1" dirty="0"/>
              <a:t>Smoking/chronic bronchitis</a:t>
            </a:r>
            <a:br>
              <a:rPr lang="en-GB" b="1" dirty="0"/>
            </a:br>
            <a:r>
              <a:rPr lang="en-GB" b="1" dirty="0"/>
              <a:t>Post-infection</a:t>
            </a:r>
            <a:br>
              <a:rPr lang="en-GB" b="1" dirty="0"/>
            </a:br>
            <a:r>
              <a:rPr lang="en-GB" b="1" dirty="0"/>
              <a:t>Sinusitis/post-nasal drip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Ace-inhibitor</a:t>
            </a:r>
            <a:br>
              <a:rPr lang="en-GB" b="1" dirty="0"/>
            </a:br>
            <a:r>
              <a:rPr lang="en-GB" b="1" dirty="0"/>
              <a:t>Neoplasm/lower airway lesion</a:t>
            </a:r>
            <a:br>
              <a:rPr lang="en-GB" b="1" dirty="0"/>
            </a:br>
            <a:r>
              <a:rPr lang="en-GB" b="1" dirty="0"/>
              <a:t>Diverticulum (</a:t>
            </a:r>
            <a:r>
              <a:rPr lang="en-GB" b="1" dirty="0" err="1"/>
              <a:t>esophageal</a:t>
            </a:r>
            <a:r>
              <a:rPr lang="en-GB" b="1" dirty="0"/>
              <a:t>)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Congestive heart failure</a:t>
            </a:r>
            <a:br>
              <a:rPr lang="en-GB" b="1" dirty="0"/>
            </a:br>
            <a:r>
              <a:rPr lang="en-GB" b="1" dirty="0"/>
              <a:t>O </a:t>
            </a:r>
            <a:r>
              <a:rPr lang="en-GB" b="1" dirty="0" err="1"/>
              <a:t>uter</a:t>
            </a:r>
            <a:r>
              <a:rPr lang="en-GB" b="1" dirty="0"/>
              <a:t> ear</a:t>
            </a:r>
            <a:br>
              <a:rPr lang="en-GB" b="1" dirty="0"/>
            </a:br>
            <a:r>
              <a:rPr lang="en-GB" b="1" dirty="0"/>
              <a:t>U </a:t>
            </a:r>
            <a:r>
              <a:rPr lang="en-GB" b="1" dirty="0" err="1"/>
              <a:t>pper</a:t>
            </a:r>
            <a:r>
              <a:rPr lang="en-GB" b="1" dirty="0"/>
              <a:t> airway obstruction</a:t>
            </a:r>
            <a:br>
              <a:rPr lang="en-GB" b="1" dirty="0"/>
            </a:br>
            <a:r>
              <a:rPr lang="en-GB" b="1" dirty="0"/>
              <a:t>G I-airway fistula</a:t>
            </a:r>
            <a:br>
              <a:rPr lang="en-GB" b="1" dirty="0"/>
            </a:br>
            <a:r>
              <a:rPr lang="en-GB" b="1" dirty="0"/>
              <a:t>Hypersensitivity/allergy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3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Cough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6248400" cy="4114800"/>
          </a:xfrm>
        </p:spPr>
        <p:txBody>
          <a:bodyPr lIns="92075" tIns="46038" rIns="92075" bIns="46038"/>
          <a:lstStyle/>
          <a:p>
            <a:r>
              <a:rPr lang="en-US" smtClean="0"/>
              <a:t>Vital protective mechanism</a:t>
            </a:r>
          </a:p>
          <a:p>
            <a:r>
              <a:rPr lang="en-US" smtClean="0"/>
              <a:t>Four steps:</a:t>
            </a:r>
          </a:p>
          <a:p>
            <a:pPr lvl="1"/>
            <a:r>
              <a:rPr lang="en-US" smtClean="0"/>
              <a:t>inspiratory gasp</a:t>
            </a:r>
          </a:p>
          <a:p>
            <a:pPr lvl="1"/>
            <a:r>
              <a:rPr lang="en-US" smtClean="0"/>
              <a:t>Valsalva maneuver</a:t>
            </a:r>
          </a:p>
          <a:p>
            <a:pPr lvl="1"/>
            <a:r>
              <a:rPr lang="en-US" smtClean="0"/>
              <a:t>expiratory blast as cords abduct</a:t>
            </a:r>
          </a:p>
          <a:p>
            <a:pPr lvl="1"/>
            <a:r>
              <a:rPr lang="en-US" smtClean="0"/>
              <a:t>post-tussive prolonged inspiration</a:t>
            </a:r>
          </a:p>
        </p:txBody>
      </p:sp>
      <p:sp>
        <p:nvSpPr>
          <p:cNvPr id="19460" name="Line 1028"/>
          <p:cNvSpPr>
            <a:spLocks noChangeShapeType="1"/>
          </p:cNvSpPr>
          <p:nvPr/>
        </p:nvSpPr>
        <p:spPr bwMode="auto">
          <a:xfrm>
            <a:off x="3810000" y="1524000"/>
            <a:ext cx="1676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Cough: What’s it good for?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Attract attention</a:t>
            </a:r>
          </a:p>
          <a:p>
            <a:r>
              <a:rPr lang="en-US" smtClean="0"/>
              <a:t>Signal displeasure</a:t>
            </a:r>
          </a:p>
          <a:p>
            <a:r>
              <a:rPr lang="en-US" smtClean="0"/>
              <a:t>Protect the airway from pathogens, particulates, food, other foreign bodies</a:t>
            </a:r>
          </a:p>
          <a:p>
            <a:r>
              <a:rPr lang="en-US" smtClean="0"/>
              <a:t>Clear the airways of accumulated secretions, particles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 smtClean="0"/>
              <a:t>Impaired Cough: Consequences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029200" cy="22860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Aspiration of oropharyngeal or stomach contents (bacteria, food, other)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Acute airway obstruction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Pneumonia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37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419600" y="4648200"/>
            <a:ext cx="44783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Lung abscess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Respiratory failure/ ARDS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Bronchiectasis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Pulmonary fibrosis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2575</TotalTime>
  <Words>1664</Words>
  <Application>Microsoft Macintosh PowerPoint</Application>
  <PresentationFormat>On-screen Show (4:3)</PresentationFormat>
  <Paragraphs>587</Paragraphs>
  <Slides>62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Ion</vt:lpstr>
      <vt:lpstr>Slide</vt:lpstr>
      <vt:lpstr>Cough</vt:lpstr>
      <vt:lpstr>Areas To Cover</vt:lpstr>
      <vt:lpstr>What is Cough?</vt:lpstr>
      <vt:lpstr>Cough Reflex: Afferent Pathway</vt:lpstr>
      <vt:lpstr>Cough Reflex: Afferent Pathway</vt:lpstr>
      <vt:lpstr>Efferent Pathway: 4 Phases</vt:lpstr>
      <vt:lpstr>Cough</vt:lpstr>
      <vt:lpstr>Cough: What’s it good for?</vt:lpstr>
      <vt:lpstr>Impaired Cough: Consequences</vt:lpstr>
      <vt:lpstr>Cough. Complications</vt:lpstr>
      <vt:lpstr>COMPLICATIONS</vt:lpstr>
      <vt:lpstr>Cough: Public Health Concern</vt:lpstr>
      <vt:lpstr>Classification of Cough</vt:lpstr>
      <vt:lpstr>Acute Cough</vt:lpstr>
      <vt:lpstr>Acute Cough &lt;3/52 Duration Differential Diagnosis</vt:lpstr>
      <vt:lpstr>Acute Cough  Epidemiology</vt:lpstr>
      <vt:lpstr>Duration of Cough in URTI</vt:lpstr>
      <vt:lpstr> Managing Acute Cough </vt:lpstr>
      <vt:lpstr>Managing Acute Cough Identify High Risk groups</vt:lpstr>
      <vt:lpstr>Red Flags in Acute Cough</vt:lpstr>
      <vt:lpstr>Treatment of Simple Acute Cough</vt:lpstr>
      <vt:lpstr>Which Anti-tussive?</vt:lpstr>
      <vt:lpstr>Sub-Acute Cough</vt:lpstr>
      <vt:lpstr>Sub-acute Cough 3-8 weeks</vt:lpstr>
      <vt:lpstr>PowerPoint Presentation</vt:lpstr>
      <vt:lpstr>Chronic Cough</vt:lpstr>
      <vt:lpstr>Case Study -CP 2007</vt:lpstr>
      <vt:lpstr>Chronic Cough  Epidemiology</vt:lpstr>
      <vt:lpstr>Chronic Cough Epidemiology</vt:lpstr>
      <vt:lpstr>Making the Diagnosis Common Differentials</vt:lpstr>
      <vt:lpstr>Chronic Cough Investigating Chronic Cough  </vt:lpstr>
      <vt:lpstr>Beware</vt:lpstr>
      <vt:lpstr>ACE-Inhibitors and Chronic Cough</vt:lpstr>
      <vt:lpstr>Gastro-oesophageal Reflux</vt:lpstr>
      <vt:lpstr>Gastro-oesophageal Reflux Symptoms</vt:lpstr>
      <vt:lpstr>Gastro-oesophageal Reflux</vt:lpstr>
      <vt:lpstr>Gastro-oesophageal Reflux Investigation</vt:lpstr>
      <vt:lpstr>PowerPoint Presentation</vt:lpstr>
      <vt:lpstr>Gastro-oesophageal Reflux Treatment</vt:lpstr>
      <vt:lpstr>Post-Nasal Drip</vt:lpstr>
      <vt:lpstr>Post Nasal Drip Treatment</vt:lpstr>
      <vt:lpstr>Lung Diseases inc Tobacco</vt:lpstr>
      <vt:lpstr>Chest X-Ray  and Differential of Cough</vt:lpstr>
      <vt:lpstr>Left Ventricular Failure</vt:lpstr>
      <vt:lpstr>Idiopathic Pulmonary Fibrosis</vt:lpstr>
      <vt:lpstr>TB</vt:lpstr>
      <vt:lpstr>Lung Cancer</vt:lpstr>
      <vt:lpstr>Chest X-Ray  and Differential of Cough</vt:lpstr>
      <vt:lpstr>A man presents to you with coughing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CHRONIC COUGH Useful pneumonic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Plant</dc:creator>
  <cp:lastModifiedBy>Rufai  Nadama</cp:lastModifiedBy>
  <cp:revision>183</cp:revision>
  <dcterms:created xsi:type="dcterms:W3CDTF">2004-04-28T07:38:45Z</dcterms:created>
  <dcterms:modified xsi:type="dcterms:W3CDTF">2014-10-15T05:40:54Z</dcterms:modified>
</cp:coreProperties>
</file>