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s/slide147.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Masters/slideMaster6.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Default Extension="wav" ContentType="audio/wav"/>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slides/slide139.xml" ContentType="application/vnd.openxmlformats-officedocument.presentationml.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Layouts/slideLayout68.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s/slide148.xml" ContentType="application/vnd.openxmlformats-officedocument.presentationml.slide+xml"/>
  <Override PartName="/ppt/diagrams/layout2.xml" ContentType="application/vnd.openxmlformats-officedocument.drawingml.diagramLayout+xml"/>
  <Override PartName="/ppt/notesSlides/notesSlide8.xml" ContentType="application/vnd.openxmlformats-officedocument.presentationml.notes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slides/slide78.xml" ContentType="application/vnd.openxmlformats-officedocument.presentationml.slide+xml"/>
  <Override PartName="/ppt/slides/slide115.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 id="2147483721" r:id="rId7"/>
  </p:sldMasterIdLst>
  <p:notesMasterIdLst>
    <p:notesMasterId r:id="rId159"/>
  </p:notesMasterIdLst>
  <p:sldIdLst>
    <p:sldId id="426" r:id="rId8"/>
    <p:sldId id="442" r:id="rId9"/>
    <p:sldId id="303" r:id="rId10"/>
    <p:sldId id="305" r:id="rId11"/>
    <p:sldId id="257" r:id="rId12"/>
    <p:sldId id="443" r:id="rId13"/>
    <p:sldId id="331" r:id="rId14"/>
    <p:sldId id="444" r:id="rId15"/>
    <p:sldId id="445" r:id="rId16"/>
    <p:sldId id="446" r:id="rId17"/>
    <p:sldId id="447" r:id="rId18"/>
    <p:sldId id="448" r:id="rId19"/>
    <p:sldId id="449" r:id="rId20"/>
    <p:sldId id="421" r:id="rId21"/>
    <p:sldId id="422" r:id="rId22"/>
    <p:sldId id="450" r:id="rId23"/>
    <p:sldId id="457" r:id="rId24"/>
    <p:sldId id="342" r:id="rId25"/>
    <p:sldId id="458" r:id="rId26"/>
    <p:sldId id="459" r:id="rId27"/>
    <p:sldId id="344" r:id="rId28"/>
    <p:sldId id="340" r:id="rId29"/>
    <p:sldId id="418" r:id="rId30"/>
    <p:sldId id="465" r:id="rId31"/>
    <p:sldId id="420" r:id="rId32"/>
    <p:sldId id="467" r:id="rId33"/>
    <p:sldId id="335" r:id="rId34"/>
    <p:sldId id="336" r:id="rId35"/>
    <p:sldId id="337" r:id="rId36"/>
    <p:sldId id="468" r:id="rId37"/>
    <p:sldId id="466" r:id="rId38"/>
    <p:sldId id="419" r:id="rId39"/>
    <p:sldId id="451" r:id="rId40"/>
    <p:sldId id="452" r:id="rId41"/>
    <p:sldId id="453" r:id="rId42"/>
    <p:sldId id="460" r:id="rId43"/>
    <p:sldId id="454" r:id="rId44"/>
    <p:sldId id="455" r:id="rId45"/>
    <p:sldId id="463" r:id="rId46"/>
    <p:sldId id="456" r:id="rId47"/>
    <p:sldId id="462" r:id="rId48"/>
    <p:sldId id="464" r:id="rId49"/>
    <p:sldId id="461" r:id="rId50"/>
    <p:sldId id="323" r:id="rId51"/>
    <p:sldId id="469" r:id="rId52"/>
    <p:sldId id="470" r:id="rId53"/>
    <p:sldId id="471" r:id="rId54"/>
    <p:sldId id="472" r:id="rId55"/>
    <p:sldId id="437" r:id="rId56"/>
    <p:sldId id="438" r:id="rId57"/>
    <p:sldId id="350" r:id="rId58"/>
    <p:sldId id="439" r:id="rId59"/>
    <p:sldId id="440" r:id="rId60"/>
    <p:sldId id="441" r:id="rId61"/>
    <p:sldId id="326" r:id="rId62"/>
    <p:sldId id="306" r:id="rId63"/>
    <p:sldId id="307" r:id="rId64"/>
    <p:sldId id="308" r:id="rId65"/>
    <p:sldId id="309" r:id="rId66"/>
    <p:sldId id="310" r:id="rId67"/>
    <p:sldId id="311" r:id="rId68"/>
    <p:sldId id="312" r:id="rId69"/>
    <p:sldId id="313" r:id="rId70"/>
    <p:sldId id="473" r:id="rId71"/>
    <p:sldId id="474" r:id="rId72"/>
    <p:sldId id="475" r:id="rId73"/>
    <p:sldId id="476" r:id="rId74"/>
    <p:sldId id="477" r:id="rId75"/>
    <p:sldId id="478" r:id="rId76"/>
    <p:sldId id="479" r:id="rId77"/>
    <p:sldId id="480" r:id="rId78"/>
    <p:sldId id="314" r:id="rId79"/>
    <p:sldId id="268" r:id="rId80"/>
    <p:sldId id="267" r:id="rId81"/>
    <p:sldId id="269" r:id="rId82"/>
    <p:sldId id="481" r:id="rId83"/>
    <p:sldId id="482" r:id="rId84"/>
    <p:sldId id="483" r:id="rId85"/>
    <p:sldId id="484" r:id="rId86"/>
    <p:sldId id="485" r:id="rId87"/>
    <p:sldId id="486" r:id="rId88"/>
    <p:sldId id="327" r:id="rId89"/>
    <p:sldId id="266" r:id="rId90"/>
    <p:sldId id="315" r:id="rId91"/>
    <p:sldId id="316" r:id="rId92"/>
    <p:sldId id="318" r:id="rId93"/>
    <p:sldId id="317" r:id="rId94"/>
    <p:sldId id="328" r:id="rId95"/>
    <p:sldId id="319" r:id="rId96"/>
    <p:sldId id="320" r:id="rId97"/>
    <p:sldId id="321" r:id="rId98"/>
    <p:sldId id="322" r:id="rId99"/>
    <p:sldId id="270" r:id="rId100"/>
    <p:sldId id="487" r:id="rId101"/>
    <p:sldId id="488" r:id="rId102"/>
    <p:sldId id="489" r:id="rId103"/>
    <p:sldId id="490" r:id="rId104"/>
    <p:sldId id="491" r:id="rId105"/>
    <p:sldId id="492" r:id="rId106"/>
    <p:sldId id="493" r:id="rId107"/>
    <p:sldId id="494" r:id="rId108"/>
    <p:sldId id="495" r:id="rId109"/>
    <p:sldId id="496" r:id="rId110"/>
    <p:sldId id="497" r:id="rId111"/>
    <p:sldId id="498" r:id="rId112"/>
    <p:sldId id="499" r:id="rId113"/>
    <p:sldId id="500" r:id="rId114"/>
    <p:sldId id="501" r:id="rId115"/>
    <p:sldId id="502" r:id="rId116"/>
    <p:sldId id="503" r:id="rId117"/>
    <p:sldId id="410" r:id="rId118"/>
    <p:sldId id="432" r:id="rId119"/>
    <p:sldId id="433" r:id="rId120"/>
    <p:sldId id="434" r:id="rId121"/>
    <p:sldId id="435" r:id="rId122"/>
    <p:sldId id="436" r:id="rId123"/>
    <p:sldId id="273" r:id="rId124"/>
    <p:sldId id="274" r:id="rId125"/>
    <p:sldId id="275" r:id="rId126"/>
    <p:sldId id="276" r:id="rId127"/>
    <p:sldId id="277" r:id="rId128"/>
    <p:sldId id="278" r:id="rId129"/>
    <p:sldId id="279" r:id="rId130"/>
    <p:sldId id="280" r:id="rId131"/>
    <p:sldId id="281" r:id="rId132"/>
    <p:sldId id="414" r:id="rId133"/>
    <p:sldId id="415" r:id="rId134"/>
    <p:sldId id="416" r:id="rId135"/>
    <p:sldId id="417" r:id="rId136"/>
    <p:sldId id="427" r:id="rId137"/>
    <p:sldId id="428" r:id="rId138"/>
    <p:sldId id="429" r:id="rId139"/>
    <p:sldId id="430" r:id="rId140"/>
    <p:sldId id="431" r:id="rId141"/>
    <p:sldId id="282" r:id="rId142"/>
    <p:sldId id="283" r:id="rId143"/>
    <p:sldId id="284" r:id="rId144"/>
    <p:sldId id="285" r:id="rId145"/>
    <p:sldId id="286" r:id="rId146"/>
    <p:sldId id="287" r:id="rId147"/>
    <p:sldId id="288" r:id="rId148"/>
    <p:sldId id="289" r:id="rId149"/>
    <p:sldId id="300" r:id="rId150"/>
    <p:sldId id="425" r:id="rId151"/>
    <p:sldId id="290" r:id="rId152"/>
    <p:sldId id="291" r:id="rId153"/>
    <p:sldId id="292" r:id="rId154"/>
    <p:sldId id="293" r:id="rId155"/>
    <p:sldId id="294" r:id="rId156"/>
    <p:sldId id="295" r:id="rId157"/>
    <p:sldId id="301" r:id="rId1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636" y="-4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97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54" Type="http://schemas.openxmlformats.org/officeDocument/2006/relationships/slide" Target="slides/slide147.xml"/><Relationship Id="rId159" Type="http://schemas.openxmlformats.org/officeDocument/2006/relationships/notesMaster" Target="notesMasters/notesMaster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presProps" Target="pres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slide" Target="slides/slide14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slide" Target="slides/slide128.xml"/><Relationship Id="rId143" Type="http://schemas.openxmlformats.org/officeDocument/2006/relationships/slide" Target="slides/slide136.xml"/><Relationship Id="rId148" Type="http://schemas.openxmlformats.org/officeDocument/2006/relationships/slide" Target="slides/slide141.xml"/><Relationship Id="rId151" Type="http://schemas.openxmlformats.org/officeDocument/2006/relationships/slide" Target="slides/slide144.xml"/><Relationship Id="rId156" Type="http://schemas.openxmlformats.org/officeDocument/2006/relationships/slide" Target="slides/slide149.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30FE39-F615-415A-8B1C-4FA8188A61E1}"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rtl="1"/>
          <a:endParaRPr lang="ar-SA"/>
        </a:p>
      </dgm:t>
    </dgm:pt>
    <dgm:pt modelId="{981551A9-93EA-4B6A-A356-66F4F264E543}">
      <dgm:prSet custT="1"/>
      <dgm:spPr/>
      <dgm:t>
        <a:bodyPr/>
        <a:lstStyle/>
        <a:p>
          <a:pPr algn="ctr" rtl="0"/>
          <a:r>
            <a:rPr lang="en-US" sz="4000" dirty="0" smtClean="0"/>
            <a:t>Gastrointestinal Tract Radiological Anatomy ,Investigation</a:t>
          </a:r>
        </a:p>
        <a:p>
          <a:pPr algn="ctr" rtl="0"/>
          <a:r>
            <a:rPr lang="en-US" sz="4000" dirty="0" smtClean="0"/>
            <a:t>&amp;</a:t>
          </a:r>
        </a:p>
        <a:p>
          <a:pPr algn="ctr" rtl="0"/>
          <a:r>
            <a:rPr lang="en-US" sz="4000" dirty="0" smtClean="0"/>
            <a:t>Diseases</a:t>
          </a:r>
          <a:endParaRPr lang="ar-SA" sz="4000" dirty="0"/>
        </a:p>
      </dgm:t>
    </dgm:pt>
    <dgm:pt modelId="{C906B842-CC16-4DEF-A3C0-8F02822C3E98}" type="parTrans" cxnId="{F1A02AFF-1721-4BC9-934A-F06D536E7905}">
      <dgm:prSet/>
      <dgm:spPr/>
      <dgm:t>
        <a:bodyPr/>
        <a:lstStyle/>
        <a:p>
          <a:pPr rtl="1"/>
          <a:endParaRPr lang="ar-SA"/>
        </a:p>
      </dgm:t>
    </dgm:pt>
    <dgm:pt modelId="{BBD03EA5-8B08-4AC3-8D43-5B2E4BD429EA}" type="sibTrans" cxnId="{F1A02AFF-1721-4BC9-934A-F06D536E7905}">
      <dgm:prSet/>
      <dgm:spPr/>
      <dgm:t>
        <a:bodyPr/>
        <a:lstStyle/>
        <a:p>
          <a:pPr rtl="1"/>
          <a:endParaRPr lang="ar-SA"/>
        </a:p>
      </dgm:t>
    </dgm:pt>
    <dgm:pt modelId="{993CE3B7-6941-4B85-85D1-E17EB7DB560F}" type="pres">
      <dgm:prSet presAssocID="{0630FE39-F615-415A-8B1C-4FA8188A61E1}" presName="linear" presStyleCnt="0">
        <dgm:presLayoutVars>
          <dgm:animLvl val="lvl"/>
          <dgm:resizeHandles val="exact"/>
        </dgm:presLayoutVars>
      </dgm:prSet>
      <dgm:spPr/>
      <dgm:t>
        <a:bodyPr/>
        <a:lstStyle/>
        <a:p>
          <a:endParaRPr lang="en-US"/>
        </a:p>
      </dgm:t>
    </dgm:pt>
    <dgm:pt modelId="{85298C4E-1A04-45F9-8198-63DAC27A6502}" type="pres">
      <dgm:prSet presAssocID="{981551A9-93EA-4B6A-A356-66F4F264E543}" presName="parentText" presStyleLbl="node1" presStyleIdx="0" presStyleCnt="1">
        <dgm:presLayoutVars>
          <dgm:chMax val="0"/>
          <dgm:bulletEnabled val="1"/>
        </dgm:presLayoutVars>
      </dgm:prSet>
      <dgm:spPr/>
      <dgm:t>
        <a:bodyPr/>
        <a:lstStyle/>
        <a:p>
          <a:endParaRPr lang="en-US"/>
        </a:p>
      </dgm:t>
    </dgm:pt>
  </dgm:ptLst>
  <dgm:cxnLst>
    <dgm:cxn modelId="{1672FAB5-C0B2-4749-9108-A4417AFD463E}" type="presOf" srcId="{0630FE39-F615-415A-8B1C-4FA8188A61E1}" destId="{993CE3B7-6941-4B85-85D1-E17EB7DB560F}" srcOrd="0" destOrd="0" presId="urn:microsoft.com/office/officeart/2005/8/layout/vList2"/>
    <dgm:cxn modelId="{F1A02AFF-1721-4BC9-934A-F06D536E7905}" srcId="{0630FE39-F615-415A-8B1C-4FA8188A61E1}" destId="{981551A9-93EA-4B6A-A356-66F4F264E543}" srcOrd="0" destOrd="0" parTransId="{C906B842-CC16-4DEF-A3C0-8F02822C3E98}" sibTransId="{BBD03EA5-8B08-4AC3-8D43-5B2E4BD429EA}"/>
    <dgm:cxn modelId="{3EB0EC3D-DD7E-4627-ACCB-F52214FF1491}" type="presOf" srcId="{981551A9-93EA-4B6A-A356-66F4F264E543}" destId="{85298C4E-1A04-45F9-8198-63DAC27A6502}" srcOrd="0" destOrd="0" presId="urn:microsoft.com/office/officeart/2005/8/layout/vList2"/>
    <dgm:cxn modelId="{B077B455-0159-4695-BA8F-C824F7D93887}" type="presParOf" srcId="{993CE3B7-6941-4B85-85D1-E17EB7DB560F}" destId="{85298C4E-1A04-45F9-8198-63DAC27A6502}"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317F7A-FE17-4B32-AA88-C11A768D5B5D}" type="doc">
      <dgm:prSet loTypeId="urn:microsoft.com/office/officeart/2005/8/layout/vList5" loCatId="list" qsTypeId="urn:microsoft.com/office/officeart/2005/8/quickstyle/simple3" qsCatId="simple" csTypeId="urn:microsoft.com/office/officeart/2005/8/colors/accent1_2" csCatId="accent1" phldr="1"/>
      <dgm:spPr/>
      <dgm:t>
        <a:bodyPr/>
        <a:lstStyle/>
        <a:p>
          <a:pPr rtl="1"/>
          <a:endParaRPr lang="ar-SA"/>
        </a:p>
      </dgm:t>
    </dgm:pt>
    <dgm:pt modelId="{8696B0F5-CE10-4C9A-A611-8BE469F198A3}">
      <dgm:prSet/>
      <dgm:spPr/>
      <dgm:t>
        <a:bodyPr/>
        <a:lstStyle/>
        <a:p>
          <a:pPr rtl="0"/>
          <a:r>
            <a:rPr lang="en-US" b="1" dirty="0" smtClean="0"/>
            <a:t>Dr </a:t>
          </a:r>
          <a:r>
            <a:rPr lang="en-US" b="1" dirty="0" err="1" smtClean="0"/>
            <a:t>Sadeq</a:t>
          </a:r>
          <a:r>
            <a:rPr lang="en-US" b="1" dirty="0" smtClean="0"/>
            <a:t> Y. </a:t>
          </a:r>
          <a:r>
            <a:rPr lang="en-US" b="1" dirty="0" err="1" smtClean="0"/>
            <a:t>Alshami</a:t>
          </a:r>
          <a:endParaRPr lang="en-US" b="1" dirty="0"/>
        </a:p>
      </dgm:t>
    </dgm:pt>
    <dgm:pt modelId="{24343B07-F693-416E-8CDE-64125B6E6350}" type="parTrans" cxnId="{6D85BAC8-A7E3-41BA-A5CF-BD3BA1C4E1DB}">
      <dgm:prSet/>
      <dgm:spPr/>
      <dgm:t>
        <a:bodyPr/>
        <a:lstStyle/>
        <a:p>
          <a:pPr rtl="1"/>
          <a:endParaRPr lang="ar-SA"/>
        </a:p>
      </dgm:t>
    </dgm:pt>
    <dgm:pt modelId="{9CD01136-0335-48E0-BAE9-880C8FF57238}" type="sibTrans" cxnId="{6D85BAC8-A7E3-41BA-A5CF-BD3BA1C4E1DB}">
      <dgm:prSet/>
      <dgm:spPr/>
      <dgm:t>
        <a:bodyPr/>
        <a:lstStyle/>
        <a:p>
          <a:pPr rtl="1"/>
          <a:endParaRPr lang="ar-SA"/>
        </a:p>
      </dgm:t>
    </dgm:pt>
    <dgm:pt modelId="{A433D327-DB33-4DD5-8C3C-5FF654A5B683}">
      <dgm:prSet/>
      <dgm:spPr/>
      <dgm:t>
        <a:bodyPr/>
        <a:lstStyle/>
        <a:p>
          <a:pPr rtl="0"/>
          <a:r>
            <a:rPr lang="en-US" b="1" dirty="0" smtClean="0"/>
            <a:t>Assistant Prof. &amp; Interventionist Consultant</a:t>
          </a:r>
          <a:endParaRPr lang="ar-SA" b="1" dirty="0"/>
        </a:p>
      </dgm:t>
    </dgm:pt>
    <dgm:pt modelId="{7A41749B-0DD7-4CB6-8B18-F9693A7A00CA}" type="parTrans" cxnId="{ACB9EFA4-C9B2-4D20-965B-8683598DA547}">
      <dgm:prSet/>
      <dgm:spPr/>
      <dgm:t>
        <a:bodyPr/>
        <a:lstStyle/>
        <a:p>
          <a:pPr rtl="1"/>
          <a:endParaRPr lang="ar-SA"/>
        </a:p>
      </dgm:t>
    </dgm:pt>
    <dgm:pt modelId="{FCBE11FF-0819-4BFA-80E4-A264B3013DED}" type="sibTrans" cxnId="{ACB9EFA4-C9B2-4D20-965B-8683598DA547}">
      <dgm:prSet/>
      <dgm:spPr/>
      <dgm:t>
        <a:bodyPr/>
        <a:lstStyle/>
        <a:p>
          <a:pPr rtl="1"/>
          <a:endParaRPr lang="ar-SA"/>
        </a:p>
      </dgm:t>
    </dgm:pt>
    <dgm:pt modelId="{8A6A1370-A290-4F42-A5FC-7301AA5B7523}">
      <dgm:prSet/>
      <dgm:spPr/>
      <dgm:t>
        <a:bodyPr/>
        <a:lstStyle/>
        <a:p>
          <a:pPr rtl="0"/>
          <a:r>
            <a:rPr lang="en-US" b="1" dirty="0" smtClean="0"/>
            <a:t>KSU &amp; KKUH</a:t>
          </a:r>
          <a:endParaRPr lang="ar-SA" b="1" dirty="0"/>
        </a:p>
      </dgm:t>
    </dgm:pt>
    <dgm:pt modelId="{DF7AC641-4E6C-4EDA-A759-1DAB2F44913F}" type="parTrans" cxnId="{6D52ECF6-ED30-45AD-B04C-9A88F8AEA643}">
      <dgm:prSet/>
      <dgm:spPr/>
      <dgm:t>
        <a:bodyPr/>
        <a:lstStyle/>
        <a:p>
          <a:pPr rtl="1"/>
          <a:endParaRPr lang="ar-SA"/>
        </a:p>
      </dgm:t>
    </dgm:pt>
    <dgm:pt modelId="{FA9FFE55-30E2-4FC9-857D-7FE394779F89}" type="sibTrans" cxnId="{6D52ECF6-ED30-45AD-B04C-9A88F8AEA643}">
      <dgm:prSet/>
      <dgm:spPr/>
      <dgm:t>
        <a:bodyPr/>
        <a:lstStyle/>
        <a:p>
          <a:pPr rtl="1"/>
          <a:endParaRPr lang="ar-SA"/>
        </a:p>
      </dgm:t>
    </dgm:pt>
    <dgm:pt modelId="{C46F771C-D137-486D-9FA0-7DBCF38BE09A}" type="pres">
      <dgm:prSet presAssocID="{D2317F7A-FE17-4B32-AA88-C11A768D5B5D}" presName="Name0" presStyleCnt="0">
        <dgm:presLayoutVars>
          <dgm:dir/>
          <dgm:animLvl val="lvl"/>
          <dgm:resizeHandles val="exact"/>
        </dgm:presLayoutVars>
      </dgm:prSet>
      <dgm:spPr/>
      <dgm:t>
        <a:bodyPr/>
        <a:lstStyle/>
        <a:p>
          <a:endParaRPr lang="en-US"/>
        </a:p>
      </dgm:t>
    </dgm:pt>
    <dgm:pt modelId="{02063689-5911-4665-AC70-A4F9DB204272}" type="pres">
      <dgm:prSet presAssocID="{8696B0F5-CE10-4C9A-A611-8BE469F198A3}" presName="linNode" presStyleCnt="0"/>
      <dgm:spPr/>
    </dgm:pt>
    <dgm:pt modelId="{5764A86B-9ACA-4E8C-B659-89DB7B5C6CF3}" type="pres">
      <dgm:prSet presAssocID="{8696B0F5-CE10-4C9A-A611-8BE469F198A3}" presName="parentText" presStyleLbl="node1" presStyleIdx="0" presStyleCnt="3" custScaleX="277778">
        <dgm:presLayoutVars>
          <dgm:chMax val="1"/>
          <dgm:bulletEnabled val="1"/>
        </dgm:presLayoutVars>
      </dgm:prSet>
      <dgm:spPr/>
      <dgm:t>
        <a:bodyPr/>
        <a:lstStyle/>
        <a:p>
          <a:endParaRPr lang="en-US"/>
        </a:p>
      </dgm:t>
    </dgm:pt>
    <dgm:pt modelId="{7BE4269C-7805-4990-833F-AA01602338E5}" type="pres">
      <dgm:prSet presAssocID="{9CD01136-0335-48E0-BAE9-880C8FF57238}" presName="sp" presStyleCnt="0"/>
      <dgm:spPr/>
    </dgm:pt>
    <dgm:pt modelId="{5904EDDB-DD02-4FB8-BCE1-D06C3DA87B95}" type="pres">
      <dgm:prSet presAssocID="{A433D327-DB33-4DD5-8C3C-5FF654A5B683}" presName="linNode" presStyleCnt="0"/>
      <dgm:spPr/>
    </dgm:pt>
    <dgm:pt modelId="{7B9439E3-232A-444A-9B70-AA78355BF9AB}" type="pres">
      <dgm:prSet presAssocID="{A433D327-DB33-4DD5-8C3C-5FF654A5B683}" presName="parentText" presStyleLbl="node1" presStyleIdx="1" presStyleCnt="3" custScaleX="277778">
        <dgm:presLayoutVars>
          <dgm:chMax val="1"/>
          <dgm:bulletEnabled val="1"/>
        </dgm:presLayoutVars>
      </dgm:prSet>
      <dgm:spPr/>
      <dgm:t>
        <a:bodyPr/>
        <a:lstStyle/>
        <a:p>
          <a:endParaRPr lang="en-US"/>
        </a:p>
      </dgm:t>
    </dgm:pt>
    <dgm:pt modelId="{A16D3E01-5271-4C5C-900D-A57644119EB0}" type="pres">
      <dgm:prSet presAssocID="{FCBE11FF-0819-4BFA-80E4-A264B3013DED}" presName="sp" presStyleCnt="0"/>
      <dgm:spPr/>
    </dgm:pt>
    <dgm:pt modelId="{DB049577-B9B0-41BF-89E6-8697C79C46D8}" type="pres">
      <dgm:prSet presAssocID="{8A6A1370-A290-4F42-A5FC-7301AA5B7523}" presName="linNode" presStyleCnt="0"/>
      <dgm:spPr/>
    </dgm:pt>
    <dgm:pt modelId="{CEE052E8-B751-4B59-BD33-395D6E8C79A7}" type="pres">
      <dgm:prSet presAssocID="{8A6A1370-A290-4F42-A5FC-7301AA5B7523}" presName="parentText" presStyleLbl="node1" presStyleIdx="2" presStyleCnt="3" custScaleX="277778">
        <dgm:presLayoutVars>
          <dgm:chMax val="1"/>
          <dgm:bulletEnabled val="1"/>
        </dgm:presLayoutVars>
      </dgm:prSet>
      <dgm:spPr/>
      <dgm:t>
        <a:bodyPr/>
        <a:lstStyle/>
        <a:p>
          <a:endParaRPr lang="en-US"/>
        </a:p>
      </dgm:t>
    </dgm:pt>
  </dgm:ptLst>
  <dgm:cxnLst>
    <dgm:cxn modelId="{CE750024-7D32-46E3-B1E1-8AB02DE3CD67}" type="presOf" srcId="{8696B0F5-CE10-4C9A-A611-8BE469F198A3}" destId="{5764A86B-9ACA-4E8C-B659-89DB7B5C6CF3}" srcOrd="0" destOrd="0" presId="urn:microsoft.com/office/officeart/2005/8/layout/vList5"/>
    <dgm:cxn modelId="{A114AA91-BF79-47CE-AEBB-4127AABE5D0A}" type="presOf" srcId="{8A6A1370-A290-4F42-A5FC-7301AA5B7523}" destId="{CEE052E8-B751-4B59-BD33-395D6E8C79A7}" srcOrd="0" destOrd="0" presId="urn:microsoft.com/office/officeart/2005/8/layout/vList5"/>
    <dgm:cxn modelId="{7EBA3B2D-5635-48BC-9854-11183EE25D2D}" type="presOf" srcId="{D2317F7A-FE17-4B32-AA88-C11A768D5B5D}" destId="{C46F771C-D137-486D-9FA0-7DBCF38BE09A}" srcOrd="0" destOrd="0" presId="urn:microsoft.com/office/officeart/2005/8/layout/vList5"/>
    <dgm:cxn modelId="{6D52ECF6-ED30-45AD-B04C-9A88F8AEA643}" srcId="{D2317F7A-FE17-4B32-AA88-C11A768D5B5D}" destId="{8A6A1370-A290-4F42-A5FC-7301AA5B7523}" srcOrd="2" destOrd="0" parTransId="{DF7AC641-4E6C-4EDA-A759-1DAB2F44913F}" sibTransId="{FA9FFE55-30E2-4FC9-857D-7FE394779F89}"/>
    <dgm:cxn modelId="{ACB9EFA4-C9B2-4D20-965B-8683598DA547}" srcId="{D2317F7A-FE17-4B32-AA88-C11A768D5B5D}" destId="{A433D327-DB33-4DD5-8C3C-5FF654A5B683}" srcOrd="1" destOrd="0" parTransId="{7A41749B-0DD7-4CB6-8B18-F9693A7A00CA}" sibTransId="{FCBE11FF-0819-4BFA-80E4-A264B3013DED}"/>
    <dgm:cxn modelId="{7F44BD62-2CAB-49C3-9DF8-E8644B685C41}" type="presOf" srcId="{A433D327-DB33-4DD5-8C3C-5FF654A5B683}" destId="{7B9439E3-232A-444A-9B70-AA78355BF9AB}" srcOrd="0" destOrd="0" presId="urn:microsoft.com/office/officeart/2005/8/layout/vList5"/>
    <dgm:cxn modelId="{6D85BAC8-A7E3-41BA-A5CF-BD3BA1C4E1DB}" srcId="{D2317F7A-FE17-4B32-AA88-C11A768D5B5D}" destId="{8696B0F5-CE10-4C9A-A611-8BE469F198A3}" srcOrd="0" destOrd="0" parTransId="{24343B07-F693-416E-8CDE-64125B6E6350}" sibTransId="{9CD01136-0335-48E0-BAE9-880C8FF57238}"/>
    <dgm:cxn modelId="{BBD59DAE-C485-4EF9-8F80-CC742E0F888F}" type="presParOf" srcId="{C46F771C-D137-486D-9FA0-7DBCF38BE09A}" destId="{02063689-5911-4665-AC70-A4F9DB204272}" srcOrd="0" destOrd="0" presId="urn:microsoft.com/office/officeart/2005/8/layout/vList5"/>
    <dgm:cxn modelId="{0ECD7EC0-7637-4115-9E8E-7F96064FD60E}" type="presParOf" srcId="{02063689-5911-4665-AC70-A4F9DB204272}" destId="{5764A86B-9ACA-4E8C-B659-89DB7B5C6CF3}" srcOrd="0" destOrd="0" presId="urn:microsoft.com/office/officeart/2005/8/layout/vList5"/>
    <dgm:cxn modelId="{9CAFC3A7-64DF-484C-A8EE-FF973EB54FCA}" type="presParOf" srcId="{C46F771C-D137-486D-9FA0-7DBCF38BE09A}" destId="{7BE4269C-7805-4990-833F-AA01602338E5}" srcOrd="1" destOrd="0" presId="urn:microsoft.com/office/officeart/2005/8/layout/vList5"/>
    <dgm:cxn modelId="{EEB4FFE2-342C-4AE9-8B2C-A425E22EEA75}" type="presParOf" srcId="{C46F771C-D137-486D-9FA0-7DBCF38BE09A}" destId="{5904EDDB-DD02-4FB8-BCE1-D06C3DA87B95}" srcOrd="2" destOrd="0" presId="urn:microsoft.com/office/officeart/2005/8/layout/vList5"/>
    <dgm:cxn modelId="{75E59EE6-119A-4B30-8B13-8BCE7B4D7C77}" type="presParOf" srcId="{5904EDDB-DD02-4FB8-BCE1-D06C3DA87B95}" destId="{7B9439E3-232A-444A-9B70-AA78355BF9AB}" srcOrd="0" destOrd="0" presId="urn:microsoft.com/office/officeart/2005/8/layout/vList5"/>
    <dgm:cxn modelId="{E5C22D4E-A799-4253-B774-2D9C837132C9}" type="presParOf" srcId="{C46F771C-D137-486D-9FA0-7DBCF38BE09A}" destId="{A16D3E01-5271-4C5C-900D-A57644119EB0}" srcOrd="3" destOrd="0" presId="urn:microsoft.com/office/officeart/2005/8/layout/vList5"/>
    <dgm:cxn modelId="{6C1E531B-99E8-4206-ACED-FDB68910C4C9}" type="presParOf" srcId="{C46F771C-D137-486D-9FA0-7DBCF38BE09A}" destId="{DB049577-B9B0-41BF-89E6-8697C79C46D8}" srcOrd="4" destOrd="0" presId="urn:microsoft.com/office/officeart/2005/8/layout/vList5"/>
    <dgm:cxn modelId="{23E78208-2808-42FD-8433-C3B51BA578EA}" type="presParOf" srcId="{DB049577-B9B0-41BF-89E6-8697C79C46D8}" destId="{CEE052E8-B751-4B59-BD33-395D6E8C79A7}" srcOrd="0" destOrd="0" presId="urn:microsoft.com/office/officeart/2005/8/layout/vList5"/>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A6DEA0-4938-429C-AA13-79685FF6B366}" type="doc">
      <dgm:prSet loTypeId="urn:microsoft.com/office/officeart/2005/8/layout/vList2" loCatId="list" qsTypeId="urn:microsoft.com/office/officeart/2005/8/quickstyle/simple1" qsCatId="simple" csTypeId="urn:microsoft.com/office/officeart/2005/8/colors/accent1_2" csCatId="accent1"/>
      <dgm:spPr/>
      <dgm:t>
        <a:bodyPr/>
        <a:lstStyle/>
        <a:p>
          <a:pPr rtl="1"/>
          <a:endParaRPr lang="ar-SA"/>
        </a:p>
      </dgm:t>
    </dgm:pt>
    <dgm:pt modelId="{BA43B679-505E-4CFC-A24E-356DA0FB1FD7}">
      <dgm:prSet custT="1"/>
      <dgm:spPr/>
      <dgm:t>
        <a:bodyPr/>
        <a:lstStyle/>
        <a:p>
          <a:pPr algn="ctr" rtl="0"/>
          <a:r>
            <a:rPr lang="en-US" sz="8800" dirty="0" smtClean="0"/>
            <a:t>Angiography</a:t>
          </a:r>
          <a:endParaRPr lang="ar-SA" sz="8800" dirty="0"/>
        </a:p>
      </dgm:t>
    </dgm:pt>
    <dgm:pt modelId="{B83D6380-A275-4877-B4A6-4642E39AB6E7}" type="parTrans" cxnId="{B8B6089A-CD88-4F3A-A309-D03B68C2774C}">
      <dgm:prSet/>
      <dgm:spPr/>
      <dgm:t>
        <a:bodyPr/>
        <a:lstStyle/>
        <a:p>
          <a:pPr rtl="1"/>
          <a:endParaRPr lang="ar-SA"/>
        </a:p>
      </dgm:t>
    </dgm:pt>
    <dgm:pt modelId="{62E54251-0425-414F-8F9C-262933B6678E}" type="sibTrans" cxnId="{B8B6089A-CD88-4F3A-A309-D03B68C2774C}">
      <dgm:prSet/>
      <dgm:spPr/>
      <dgm:t>
        <a:bodyPr/>
        <a:lstStyle/>
        <a:p>
          <a:pPr rtl="1"/>
          <a:endParaRPr lang="ar-SA"/>
        </a:p>
      </dgm:t>
    </dgm:pt>
    <dgm:pt modelId="{4BC06824-0B41-4F78-90E0-0CEC63C4D360}" type="pres">
      <dgm:prSet presAssocID="{D5A6DEA0-4938-429C-AA13-79685FF6B366}" presName="linear" presStyleCnt="0">
        <dgm:presLayoutVars>
          <dgm:animLvl val="lvl"/>
          <dgm:resizeHandles val="exact"/>
        </dgm:presLayoutVars>
      </dgm:prSet>
      <dgm:spPr/>
      <dgm:t>
        <a:bodyPr/>
        <a:lstStyle/>
        <a:p>
          <a:endParaRPr lang="en-US"/>
        </a:p>
      </dgm:t>
    </dgm:pt>
    <dgm:pt modelId="{A14970BE-73A3-46AF-9808-AF0D4D735CBD}" type="pres">
      <dgm:prSet presAssocID="{BA43B679-505E-4CFC-A24E-356DA0FB1FD7}" presName="parentText" presStyleLbl="node1" presStyleIdx="0" presStyleCnt="1">
        <dgm:presLayoutVars>
          <dgm:chMax val="0"/>
          <dgm:bulletEnabled val="1"/>
        </dgm:presLayoutVars>
      </dgm:prSet>
      <dgm:spPr/>
      <dgm:t>
        <a:bodyPr/>
        <a:lstStyle/>
        <a:p>
          <a:endParaRPr lang="en-US"/>
        </a:p>
      </dgm:t>
    </dgm:pt>
  </dgm:ptLst>
  <dgm:cxnLst>
    <dgm:cxn modelId="{612119C0-3329-4DC5-B347-0753C03E83AF}" type="presOf" srcId="{D5A6DEA0-4938-429C-AA13-79685FF6B366}" destId="{4BC06824-0B41-4F78-90E0-0CEC63C4D360}" srcOrd="0" destOrd="0" presId="urn:microsoft.com/office/officeart/2005/8/layout/vList2"/>
    <dgm:cxn modelId="{DD16BD7D-FAFA-427A-BD41-58AE4C063BD6}" type="presOf" srcId="{BA43B679-505E-4CFC-A24E-356DA0FB1FD7}" destId="{A14970BE-73A3-46AF-9808-AF0D4D735CBD}" srcOrd="0" destOrd="0" presId="urn:microsoft.com/office/officeart/2005/8/layout/vList2"/>
    <dgm:cxn modelId="{B8B6089A-CD88-4F3A-A309-D03B68C2774C}" srcId="{D5A6DEA0-4938-429C-AA13-79685FF6B366}" destId="{BA43B679-505E-4CFC-A24E-356DA0FB1FD7}" srcOrd="0" destOrd="0" parTransId="{B83D6380-A275-4877-B4A6-4642E39AB6E7}" sibTransId="{62E54251-0425-414F-8F9C-262933B6678E}"/>
    <dgm:cxn modelId="{6CE92E41-0A0C-4A1F-83D1-CCE23F1E9D4F}" type="presParOf" srcId="{4BC06824-0B41-4F78-90E0-0CEC63C4D360}" destId="{A14970BE-73A3-46AF-9808-AF0D4D735CBD}" srcOrd="0"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667434-6DDF-4E10-8852-3990830B2922}" type="doc">
      <dgm:prSet loTypeId="urn:microsoft.com/office/officeart/2005/8/layout/vList5" loCatId="list" qsTypeId="urn:microsoft.com/office/officeart/2005/8/quickstyle/simple1" qsCatId="simple" csTypeId="urn:microsoft.com/office/officeart/2005/8/colors/accent1_2" csCatId="accent1" phldr="1"/>
      <dgm:spPr/>
      <dgm:t>
        <a:bodyPr/>
        <a:lstStyle/>
        <a:p>
          <a:pPr rtl="1"/>
          <a:endParaRPr lang="ar-SA"/>
        </a:p>
      </dgm:t>
    </dgm:pt>
    <dgm:pt modelId="{821A3667-B168-4F01-9BF9-4CCCD072AA3F}">
      <dgm:prSet custT="1"/>
      <dgm:spPr/>
      <dgm:t>
        <a:bodyPr/>
        <a:lstStyle/>
        <a:p>
          <a:pPr rtl="0"/>
          <a:r>
            <a:rPr lang="en-US" sz="8000" dirty="0" smtClean="0"/>
            <a:t>Thank You</a:t>
          </a:r>
          <a:endParaRPr lang="en-US" sz="8000" dirty="0"/>
        </a:p>
      </dgm:t>
    </dgm:pt>
    <dgm:pt modelId="{D2E967BC-9246-410D-AF80-663DA7ED7789}" type="parTrans" cxnId="{4BC52397-E0B4-4A29-8DB3-A2855D8AC981}">
      <dgm:prSet/>
      <dgm:spPr/>
      <dgm:t>
        <a:bodyPr/>
        <a:lstStyle/>
        <a:p>
          <a:pPr rtl="1"/>
          <a:endParaRPr lang="ar-SA"/>
        </a:p>
      </dgm:t>
    </dgm:pt>
    <dgm:pt modelId="{144DD55F-7970-4B04-B022-A7011461F386}" type="sibTrans" cxnId="{4BC52397-E0B4-4A29-8DB3-A2855D8AC981}">
      <dgm:prSet/>
      <dgm:spPr/>
      <dgm:t>
        <a:bodyPr/>
        <a:lstStyle/>
        <a:p>
          <a:pPr rtl="1"/>
          <a:endParaRPr lang="ar-SA"/>
        </a:p>
      </dgm:t>
    </dgm:pt>
    <dgm:pt modelId="{33B174E4-0956-48C7-B1E9-B28C7D278FA5}" type="pres">
      <dgm:prSet presAssocID="{32667434-6DDF-4E10-8852-3990830B2922}" presName="Name0" presStyleCnt="0">
        <dgm:presLayoutVars>
          <dgm:dir/>
          <dgm:animLvl val="lvl"/>
          <dgm:resizeHandles val="exact"/>
        </dgm:presLayoutVars>
      </dgm:prSet>
      <dgm:spPr/>
      <dgm:t>
        <a:bodyPr/>
        <a:lstStyle/>
        <a:p>
          <a:endParaRPr lang="en-US"/>
        </a:p>
      </dgm:t>
    </dgm:pt>
    <dgm:pt modelId="{AF4502C8-6E10-40FB-9585-8E786F9E65F1}" type="pres">
      <dgm:prSet presAssocID="{821A3667-B168-4F01-9BF9-4CCCD072AA3F}" presName="linNode" presStyleCnt="0"/>
      <dgm:spPr/>
    </dgm:pt>
    <dgm:pt modelId="{0C73DB43-6291-4AC5-8DB3-975D490A006D}" type="pres">
      <dgm:prSet presAssocID="{821A3667-B168-4F01-9BF9-4CCCD072AA3F}" presName="parentText" presStyleLbl="node1" presStyleIdx="0" presStyleCnt="1" custScaleX="217718">
        <dgm:presLayoutVars>
          <dgm:chMax val="1"/>
          <dgm:bulletEnabled val="1"/>
        </dgm:presLayoutVars>
      </dgm:prSet>
      <dgm:spPr/>
      <dgm:t>
        <a:bodyPr/>
        <a:lstStyle/>
        <a:p>
          <a:endParaRPr lang="en-US"/>
        </a:p>
      </dgm:t>
    </dgm:pt>
  </dgm:ptLst>
  <dgm:cxnLst>
    <dgm:cxn modelId="{EBBDC6AC-917B-49DE-A44A-95E66752A49E}" type="presOf" srcId="{32667434-6DDF-4E10-8852-3990830B2922}" destId="{33B174E4-0956-48C7-B1E9-B28C7D278FA5}" srcOrd="0" destOrd="0" presId="urn:microsoft.com/office/officeart/2005/8/layout/vList5"/>
    <dgm:cxn modelId="{4BC52397-E0B4-4A29-8DB3-A2855D8AC981}" srcId="{32667434-6DDF-4E10-8852-3990830B2922}" destId="{821A3667-B168-4F01-9BF9-4CCCD072AA3F}" srcOrd="0" destOrd="0" parTransId="{D2E967BC-9246-410D-AF80-663DA7ED7789}" sibTransId="{144DD55F-7970-4B04-B022-A7011461F386}"/>
    <dgm:cxn modelId="{3043B4E7-F4B4-4649-8D3A-8DDD54380ADB}" type="presOf" srcId="{821A3667-B168-4F01-9BF9-4CCCD072AA3F}" destId="{0C73DB43-6291-4AC5-8DB3-975D490A006D}" srcOrd="0" destOrd="0" presId="urn:microsoft.com/office/officeart/2005/8/layout/vList5"/>
    <dgm:cxn modelId="{0F1155DE-BFB8-4499-8A2E-C69C5583BB82}" type="presParOf" srcId="{33B174E4-0956-48C7-B1E9-B28C7D278FA5}" destId="{AF4502C8-6E10-40FB-9585-8E786F9E65F1}" srcOrd="0" destOrd="0" presId="urn:microsoft.com/office/officeart/2005/8/layout/vList5"/>
    <dgm:cxn modelId="{F0EC7211-A168-405E-9B5C-73C31334CDE8}" type="presParOf" srcId="{AF4502C8-6E10-40FB-9585-8E786F9E65F1}" destId="{0C73DB43-6291-4AC5-8DB3-975D490A006D}" srcOrd="0"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298C4E-1A04-45F9-8198-63DAC27A6502}">
      <dsp:nvSpPr>
        <dsp:cNvPr id="0" name=""/>
        <dsp:cNvSpPr/>
      </dsp:nvSpPr>
      <dsp:spPr>
        <a:xfrm>
          <a:off x="0" y="193799"/>
          <a:ext cx="8077200" cy="3346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en-US" sz="4000" kern="1200" dirty="0" smtClean="0"/>
            <a:t>Gastrointestinal Tract Radiological Anatomy ,Investigation</a:t>
          </a:r>
        </a:p>
        <a:p>
          <a:pPr lvl="0" algn="ctr" defTabSz="1778000" rtl="0">
            <a:lnSpc>
              <a:spcPct val="90000"/>
            </a:lnSpc>
            <a:spcBef>
              <a:spcPct val="0"/>
            </a:spcBef>
            <a:spcAft>
              <a:spcPct val="35000"/>
            </a:spcAft>
          </a:pPr>
          <a:r>
            <a:rPr lang="en-US" sz="4000" kern="1200" dirty="0" smtClean="0"/>
            <a:t>&amp;</a:t>
          </a:r>
        </a:p>
        <a:p>
          <a:pPr lvl="0" algn="ctr" defTabSz="1778000" rtl="0">
            <a:lnSpc>
              <a:spcPct val="90000"/>
            </a:lnSpc>
            <a:spcBef>
              <a:spcPct val="0"/>
            </a:spcBef>
            <a:spcAft>
              <a:spcPct val="35000"/>
            </a:spcAft>
          </a:pPr>
          <a:r>
            <a:rPr lang="en-US" sz="4000" kern="1200" dirty="0" smtClean="0"/>
            <a:t>Diseases</a:t>
          </a:r>
          <a:endParaRPr lang="ar-SA" sz="4000" kern="1200" dirty="0"/>
        </a:p>
      </dsp:txBody>
      <dsp:txXfrm>
        <a:off x="0" y="193799"/>
        <a:ext cx="8077200" cy="334620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764A86B-9ACA-4E8C-B659-89DB7B5C6CF3}">
      <dsp:nvSpPr>
        <dsp:cNvPr id="0" name=""/>
        <dsp:cNvSpPr/>
      </dsp:nvSpPr>
      <dsp:spPr>
        <a:xfrm>
          <a:off x="4015" y="1265"/>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Dr </a:t>
          </a:r>
          <a:r>
            <a:rPr lang="en-US" sz="3400" b="1" kern="1200" dirty="0" err="1" smtClean="0"/>
            <a:t>Sadeq</a:t>
          </a:r>
          <a:r>
            <a:rPr lang="en-US" sz="3400" b="1" kern="1200" dirty="0" smtClean="0"/>
            <a:t> Y. </a:t>
          </a:r>
          <a:r>
            <a:rPr lang="en-US" sz="3400" b="1" kern="1200" dirty="0" err="1" smtClean="0"/>
            <a:t>Alshami</a:t>
          </a:r>
          <a:endParaRPr lang="en-US" sz="3400" b="1" kern="1200" dirty="0"/>
        </a:p>
      </dsp:txBody>
      <dsp:txXfrm>
        <a:off x="4015" y="1265"/>
        <a:ext cx="8221569" cy="834925"/>
      </dsp:txXfrm>
    </dsp:sp>
    <dsp:sp modelId="{7B9439E3-232A-444A-9B70-AA78355BF9AB}">
      <dsp:nvSpPr>
        <dsp:cNvPr id="0" name=""/>
        <dsp:cNvSpPr/>
      </dsp:nvSpPr>
      <dsp:spPr>
        <a:xfrm>
          <a:off x="4015" y="877937"/>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Assistant Prof. &amp; Interventionist Consultant</a:t>
          </a:r>
          <a:endParaRPr lang="ar-SA" sz="3400" b="1" kern="1200" dirty="0"/>
        </a:p>
      </dsp:txBody>
      <dsp:txXfrm>
        <a:off x="4015" y="877937"/>
        <a:ext cx="8221569" cy="834925"/>
      </dsp:txXfrm>
    </dsp:sp>
    <dsp:sp modelId="{CEE052E8-B751-4B59-BD33-395D6E8C79A7}">
      <dsp:nvSpPr>
        <dsp:cNvPr id="0" name=""/>
        <dsp:cNvSpPr/>
      </dsp:nvSpPr>
      <dsp:spPr>
        <a:xfrm>
          <a:off x="4015" y="1754609"/>
          <a:ext cx="8221569" cy="834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US" sz="3400" b="1" kern="1200" dirty="0" smtClean="0"/>
            <a:t>KSU &amp; KKUH</a:t>
          </a:r>
          <a:endParaRPr lang="ar-SA" sz="3400" b="1" kern="1200" dirty="0"/>
        </a:p>
      </dsp:txBody>
      <dsp:txXfrm>
        <a:off x="4015" y="1754609"/>
        <a:ext cx="8221569" cy="83492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4970BE-73A3-46AF-9808-AF0D4D735CBD}">
      <dsp:nvSpPr>
        <dsp:cNvPr id="0" name=""/>
        <dsp:cNvSpPr/>
      </dsp:nvSpPr>
      <dsp:spPr>
        <a:xfrm>
          <a:off x="0" y="687899"/>
          <a:ext cx="8229600" cy="2129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5280" tIns="335280" rIns="335280" bIns="335280" numCol="1" spcCol="1270" anchor="ctr" anchorCtr="0">
          <a:noAutofit/>
        </a:bodyPr>
        <a:lstStyle/>
        <a:p>
          <a:pPr lvl="0" algn="ctr" defTabSz="3911600" rtl="0">
            <a:lnSpc>
              <a:spcPct val="90000"/>
            </a:lnSpc>
            <a:spcBef>
              <a:spcPct val="0"/>
            </a:spcBef>
            <a:spcAft>
              <a:spcPct val="35000"/>
            </a:spcAft>
          </a:pPr>
          <a:r>
            <a:rPr lang="en-US" sz="8800" kern="1200" dirty="0" smtClean="0"/>
            <a:t>Angiography</a:t>
          </a:r>
          <a:endParaRPr lang="ar-SA" sz="8800" kern="1200" dirty="0"/>
        </a:p>
      </dsp:txBody>
      <dsp:txXfrm>
        <a:off x="0" y="687899"/>
        <a:ext cx="8229600" cy="212940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C73DB43-6291-4AC5-8DB3-975D490A006D}">
      <dsp:nvSpPr>
        <dsp:cNvPr id="0" name=""/>
        <dsp:cNvSpPr/>
      </dsp:nvSpPr>
      <dsp:spPr>
        <a:xfrm>
          <a:off x="914395" y="2753"/>
          <a:ext cx="6629408" cy="56332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0" tIns="152400" rIns="304800" bIns="152400" numCol="1" spcCol="1270" anchor="ctr" anchorCtr="0">
          <a:noAutofit/>
        </a:bodyPr>
        <a:lstStyle/>
        <a:p>
          <a:pPr lvl="0" algn="ctr" defTabSz="3556000" rtl="0">
            <a:lnSpc>
              <a:spcPct val="90000"/>
            </a:lnSpc>
            <a:spcBef>
              <a:spcPct val="0"/>
            </a:spcBef>
            <a:spcAft>
              <a:spcPct val="35000"/>
            </a:spcAft>
          </a:pPr>
          <a:r>
            <a:rPr lang="en-US" sz="8000" kern="1200" dirty="0" smtClean="0"/>
            <a:t>Thank You</a:t>
          </a:r>
          <a:endParaRPr lang="en-US" sz="8000" kern="1200" dirty="0"/>
        </a:p>
      </dsp:txBody>
      <dsp:txXfrm>
        <a:off x="914395" y="2753"/>
        <a:ext cx="6629408" cy="56332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61BBAA4-C168-4818-A8B6-D4580AD8E2F8}" type="datetimeFigureOut">
              <a:rPr lang="ar-SA" smtClean="0"/>
              <a:pPr/>
              <a:t>01/02/1436</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65BB4E9-5D0C-4169-8DA1-97006345C50E}" type="slidenum">
              <a:rPr lang="ar-SA" smtClean="0"/>
              <a:pPr/>
              <a:t>‹#›</a:t>
            </a:fld>
            <a:endParaRPr lang="ar-SA"/>
          </a:p>
        </p:txBody>
      </p:sp>
    </p:spTree>
    <p:extLst>
      <p:ext uri="{BB962C8B-B14F-4D97-AF65-F5344CB8AC3E}">
        <p14:creationId xmlns:p14="http://schemas.microsoft.com/office/powerpoint/2010/main" xmlns="" val="16596223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5BB4E9-5D0C-4169-8DA1-97006345C50E}" type="slidenum">
              <a:rPr lang="ar-SA" smtClean="0"/>
              <a:pPr/>
              <a:t>1</a:t>
            </a:fld>
            <a:endParaRPr lang="ar-S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C8B5930F-0F83-4540-9927-EF5209B69ED3}" type="slidenum">
              <a:rPr lang="en-US">
                <a:solidFill>
                  <a:prstClr val="black"/>
                </a:solidFill>
                <a:latin typeface="Arial" pitchFamily="34" charset="0"/>
              </a:rPr>
              <a:pPr eaLnBrk="1" hangingPunct="1"/>
              <a:t>68</a:t>
            </a:fld>
            <a:endParaRPr lang="en-US">
              <a:solidFill>
                <a:prstClr val="black"/>
              </a:solidFill>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Barium swallow in this patient with achalasia reveals a smooth distal tapering caused by the hypertensive lower esophageal sphincter that straddles the diaphragm, and multiple non-Peristaltic contractions throughout the body of the esophagus. This radiographic appearance sometimes has been called "vigorous achalasia". This term has little value, however, because recent studies suggest that patients with so-called vigorous achalasia cannot be distinguished clinically from non-vigorous achalasia.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023CE64A-B93F-4DB4-A78D-9EF16C025204}" type="slidenum">
              <a:rPr lang="en-US">
                <a:solidFill>
                  <a:prstClr val="black"/>
                </a:solidFill>
                <a:latin typeface="Arial" pitchFamily="34" charset="0"/>
              </a:rPr>
              <a:pPr eaLnBrk="1" hangingPunct="1"/>
              <a:t>70</a:t>
            </a:fld>
            <a:endParaRPr lang="en-US">
              <a:solidFill>
                <a:prstClr val="black"/>
              </a:solidFill>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Varices Barium swallow examination: AP view: Numerous rounded and elongated smooth-contoured filling defects are present in the inferior two thirds of the esophagus. The contour of the esophagus is irregular and spiculated. </a:t>
            </a:r>
          </a:p>
          <a:p>
            <a:pPr eaLnBrk="1" hangingPunct="1"/>
            <a:endParaRPr lang="en-US" smtClean="0"/>
          </a:p>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ar-SA" smtClean="0"/>
          </a:p>
        </p:txBody>
      </p:sp>
      <p:sp>
        <p:nvSpPr>
          <p:cNvPr id="57348" name="Slide Number Placeholder 3"/>
          <p:cNvSpPr>
            <a:spLocks noGrp="1"/>
          </p:cNvSpPr>
          <p:nvPr>
            <p:ph type="sldNum" sz="quarter" idx="5"/>
          </p:nvPr>
        </p:nvSpPr>
        <p:spPr>
          <a:noFill/>
        </p:spPr>
        <p:txBody>
          <a:bodyPr/>
          <a:lstStyle/>
          <a:p>
            <a:fld id="{2DE1A7BD-8CFF-434B-8911-D440802189FF}" type="slidenum">
              <a:rPr lang="en-US" smtClean="0"/>
              <a:pPr/>
              <a:t>72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CE2EF9AF-AD12-48F4-9AEC-F79CAEC79FF1}" type="slidenum">
              <a:rPr lang="en-US">
                <a:solidFill>
                  <a:prstClr val="black"/>
                </a:solidFill>
                <a:latin typeface="Arial" pitchFamily="34" charset="0"/>
              </a:rPr>
              <a:pPr eaLnBrk="1" hangingPunct="1"/>
              <a:t>94</a:t>
            </a:fld>
            <a:endParaRPr lang="en-US">
              <a:solidFill>
                <a:prstClr val="black"/>
              </a:solidFill>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solidFill>
                  <a:srgbClr val="FF6600"/>
                </a:solidFill>
                <a:latin typeface="gill sans"/>
              </a:rPr>
              <a:t>There is a short segment of abnormal descending colon with asymmetrical puckering of the mucosal surface, without stricturing.</a:t>
            </a:r>
          </a:p>
          <a:p>
            <a:pPr eaLnBrk="1" hangingPunct="1"/>
            <a:r>
              <a:rPr lang="en-US" smtClean="0">
                <a:solidFill>
                  <a:srgbClr val="FF6600"/>
                </a:solidFill>
                <a:latin typeface="gill sans"/>
              </a:rPr>
              <a:t>Note also however that contrast has refluxed into the terminal ileum and small bowel, and there are several strictures present within it. One of these lies adjacent to the large bowel abnormality.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2BDFED80-F9C2-4BF4-ABED-5B36ADEADAFA}" type="slidenum">
              <a:rPr lang="en-US">
                <a:solidFill>
                  <a:prstClr val="black"/>
                </a:solidFill>
                <a:latin typeface="Arial" pitchFamily="34" charset="0"/>
              </a:rPr>
              <a:pPr eaLnBrk="1" hangingPunct="1"/>
              <a:t>95</a:t>
            </a:fld>
            <a:endParaRPr lang="en-US">
              <a:solidFill>
                <a:prstClr val="black"/>
              </a:solidFill>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There is smooth narrowing of the terminal ileum and an adjacent loop of more proximal ileum as it crosses to the right side of the pelvis. There is no visible mucosal fold thickening or ulceration. </a:t>
            </a:r>
          </a:p>
          <a:p>
            <a:pPr eaLnBrk="1" hangingPunct="1"/>
            <a:endParaRPr lang="en-US" smtClean="0"/>
          </a:p>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0B619F1B-9300-45AA-AE2C-576357CEA5E8}" type="slidenum">
              <a:rPr lang="en-US">
                <a:solidFill>
                  <a:prstClr val="black"/>
                </a:solidFill>
                <a:latin typeface="Arial" pitchFamily="34" charset="0"/>
              </a:rPr>
              <a:pPr eaLnBrk="1" hangingPunct="1"/>
              <a:t>96</a:t>
            </a:fld>
            <a:endParaRPr lang="en-US">
              <a:solidFill>
                <a:prstClr val="black"/>
              </a:solidFill>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There is abnormal wall thickening, luminal narrowing, and cobblestoning involving a long segment of the distal ileum including the terminal ileum.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8BC67C96-3F80-48BF-842C-EDC130E871BC}" type="slidenum">
              <a:rPr lang="en-US">
                <a:solidFill>
                  <a:prstClr val="black"/>
                </a:solidFill>
                <a:latin typeface="Arial" pitchFamily="34" charset="0"/>
              </a:rPr>
              <a:pPr eaLnBrk="1" hangingPunct="1"/>
              <a:t>101</a:t>
            </a:fld>
            <a:endParaRPr lang="en-US">
              <a:solidFill>
                <a:prstClr val="black"/>
              </a:solidFill>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fpc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D02F629F-016E-4E48-9D0F-940045F76FEA}" type="slidenum">
              <a:rPr lang="en-US">
                <a:solidFill>
                  <a:prstClr val="black"/>
                </a:solidFill>
                <a:latin typeface="Arial" pitchFamily="34" charset="0"/>
              </a:rPr>
              <a:pPr eaLnBrk="1" hangingPunct="1"/>
              <a:t>103</a:t>
            </a:fld>
            <a:endParaRPr lang="en-US">
              <a:solidFill>
                <a:prstClr val="black"/>
              </a:solidFill>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Granular mucosa and complete absence of haustra which confirm total colitis. 2 short strictures are present in the descending colon, but there were no malignant features radiologically</a:t>
            </a:r>
          </a:p>
          <a:p>
            <a:pPr eaLnBrk="1" hangingPunct="1"/>
            <a:endParaRPr lang="en-US" smtClean="0"/>
          </a:p>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6E552ECD-48B6-4C62-B5FB-D8B26A0895DB}" type="slidenum">
              <a:rPr lang="en-US">
                <a:solidFill>
                  <a:prstClr val="black"/>
                </a:solidFill>
                <a:latin typeface="Arial" pitchFamily="34" charset="0"/>
              </a:rPr>
              <a:pPr eaLnBrk="1" hangingPunct="1"/>
              <a:t>109</a:t>
            </a:fld>
            <a:endParaRPr lang="en-US">
              <a:solidFill>
                <a:prstClr val="black"/>
              </a:solidFill>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splenomegaly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965BB4E9-5D0C-4169-8DA1-97006345C50E}" type="slidenum">
              <a:rPr lang="ar-SA" smtClean="0"/>
              <a:pPr/>
              <a:t>3</a:t>
            </a:fld>
            <a:endParaRPr lang="ar-S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DB6A5-C324-4B5E-8B00-BA1376B69188}"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xmlns="" val="1441587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DB6A5-C324-4B5E-8B00-BA1376B69188}"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xmlns="" val="684008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DB6A5-C324-4B5E-8B00-BA1376B69188}"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xmlns="" val="1262839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0DB6A5-C324-4B5E-8B00-BA1376B69188}"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xmlns="" val="745107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eaLnBrk="1" hangingPunct="1"/>
            <a:endParaRPr lang="ar-SA" smtClean="0"/>
          </a:p>
        </p:txBody>
      </p:sp>
      <p:sp>
        <p:nvSpPr>
          <p:cNvPr id="56324" name="Slide Number Placeholder 3"/>
          <p:cNvSpPr>
            <a:spLocks noGrp="1"/>
          </p:cNvSpPr>
          <p:nvPr>
            <p:ph type="sldNum" sz="quarter" idx="5"/>
          </p:nvPr>
        </p:nvSpPr>
        <p:spPr>
          <a:noFill/>
        </p:spPr>
        <p:txBody>
          <a:bodyPr/>
          <a:lstStyle/>
          <a:p>
            <a:fld id="{9B61EDCA-CA50-4D1F-87ED-FAD346394AD0}" type="slidenum">
              <a:rPr lang="en-US" smtClean="0"/>
              <a:pPr/>
              <a:t>56</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B8EF6A86-47D8-452C-A7C3-951157E9DA83}" type="slidenum">
              <a:rPr lang="en-US">
                <a:solidFill>
                  <a:prstClr val="black"/>
                </a:solidFill>
                <a:latin typeface="Arial" pitchFamily="34" charset="0"/>
              </a:rPr>
              <a:pPr eaLnBrk="1" hangingPunct="1"/>
              <a:t>66</a:t>
            </a:fld>
            <a:endParaRPr lang="en-US">
              <a:solidFill>
                <a:prstClr val="black"/>
              </a:solidFill>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 </a:t>
            </a:r>
          </a:p>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7D23EE30-102F-4851-B394-DEC3CF1A6963}" type="slidenum">
              <a:rPr lang="en-US">
                <a:solidFill>
                  <a:prstClr val="black"/>
                </a:solidFill>
                <a:latin typeface="Arial" pitchFamily="34" charset="0"/>
              </a:rPr>
              <a:pPr eaLnBrk="1" hangingPunct="1"/>
              <a:t>67</a:t>
            </a:fld>
            <a:endParaRPr lang="en-US">
              <a:solidFill>
                <a:prstClr val="black"/>
              </a:solidFill>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It shows an irregularity that almost looks like an apple core lesion in the esophagus. This is typical in carcinoma of the esophagus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عنوان، ونص، وقصاصة فنية">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609600"/>
            <a:ext cx="7772400" cy="1143000"/>
          </a:xfrm>
        </p:spPr>
        <p:txBody>
          <a:bodyPr/>
          <a:lstStyle/>
          <a:p>
            <a:r>
              <a:rPr lang="ar-SA" smtClean="0"/>
              <a:t>انقر لتحرير نمط العنوان الرئيسي</a:t>
            </a:r>
            <a:endParaRPr lang="ar-SA"/>
          </a:p>
        </p:txBody>
      </p:sp>
      <p:sp>
        <p:nvSpPr>
          <p:cNvPr id="3" name="عنصر نائب للنص 2"/>
          <p:cNvSpPr>
            <a:spLocks noGrp="1"/>
          </p:cNvSpPr>
          <p:nvPr>
            <p:ph type="body" sz="half" idx="1"/>
          </p:nvPr>
        </p:nvSpPr>
        <p:spPr>
          <a:xfrm>
            <a:off x="685800" y="1981200"/>
            <a:ext cx="3810000"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قصاصة الفنية 3"/>
          <p:cNvSpPr>
            <a:spLocks noGrp="1"/>
          </p:cNvSpPr>
          <p:nvPr>
            <p:ph type="clipArt" sz="half" idx="2"/>
          </p:nvPr>
        </p:nvSpPr>
        <p:spPr>
          <a:xfrm>
            <a:off x="4648200" y="1981200"/>
            <a:ext cx="3810000" cy="4114800"/>
          </a:xfrm>
        </p:spPr>
        <p:txBody>
          <a:bodyPr/>
          <a:lstStyle/>
          <a:p>
            <a:endParaRPr lang="ar-SA"/>
          </a:p>
        </p:txBody>
      </p:sp>
      <p:sp>
        <p:nvSpPr>
          <p:cNvPr id="5" name="عنصر نائب للتاريخ 4"/>
          <p:cNvSpPr>
            <a:spLocks noGrp="1"/>
          </p:cNvSpPr>
          <p:nvPr>
            <p:ph type="dt" sz="half" idx="10"/>
          </p:nvPr>
        </p:nvSpPr>
        <p:spPr>
          <a:xfrm>
            <a:off x="685800" y="6248400"/>
            <a:ext cx="1905000" cy="457200"/>
          </a:xfrm>
        </p:spPr>
        <p:txBody>
          <a:bodyPr/>
          <a:lstStyle>
            <a:lvl1pPr>
              <a:defRPr/>
            </a:lvl1pPr>
          </a:lstStyle>
          <a:p>
            <a:endParaRPr lang="en-GB"/>
          </a:p>
        </p:txBody>
      </p:sp>
      <p:sp>
        <p:nvSpPr>
          <p:cNvPr id="6" name="عنصر نائب للتذييل 5"/>
          <p:cNvSpPr>
            <a:spLocks noGrp="1"/>
          </p:cNvSpPr>
          <p:nvPr>
            <p:ph type="ftr" sz="quarter" idx="11"/>
          </p:nvPr>
        </p:nvSpPr>
        <p:spPr>
          <a:xfrm>
            <a:off x="3124200" y="6248400"/>
            <a:ext cx="2895600" cy="457200"/>
          </a:xfrm>
        </p:spPr>
        <p:txBody>
          <a:bodyPr/>
          <a:lstStyle>
            <a:lvl1pPr>
              <a:defRPr/>
            </a:lvl1pPr>
          </a:lstStyle>
          <a:p>
            <a:endParaRPr lang="en-GB"/>
          </a:p>
        </p:txBody>
      </p:sp>
      <p:sp>
        <p:nvSpPr>
          <p:cNvPr id="7" name="عنصر نائب لرقم الشريحة 6"/>
          <p:cNvSpPr>
            <a:spLocks noGrp="1"/>
          </p:cNvSpPr>
          <p:nvPr>
            <p:ph type="sldNum" sz="quarter" idx="12"/>
          </p:nvPr>
        </p:nvSpPr>
        <p:spPr>
          <a:xfrm>
            <a:off x="6553200" y="6248400"/>
            <a:ext cx="1905000" cy="457200"/>
          </a:xfrm>
        </p:spPr>
        <p:txBody>
          <a:bodyPr/>
          <a:lstStyle>
            <a:lvl1pPr>
              <a:defRPr/>
            </a:lvl1pPr>
          </a:lstStyle>
          <a:p>
            <a:fld id="{53B2C049-BBA8-4D1A-8A37-AE3798B83CF0}"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A0CE0A35-D557-4ED7-B4D5-EC23ABD90BCA}" type="datetime1">
              <a:rPr lang="en-US">
                <a:solidFill>
                  <a:srgbClr val="D6ECFF"/>
                </a:solidFill>
              </a:rPr>
              <a:pPr>
                <a:defRPr/>
              </a:pPr>
              <a:t>11/23/2014</a:t>
            </a:fld>
            <a:endParaRPr lang="en-US">
              <a:solidFill>
                <a:srgbClr val="D6ECFF"/>
              </a:solidFill>
            </a:endParaRPr>
          </a:p>
        </p:txBody>
      </p:sp>
      <p:sp>
        <p:nvSpPr>
          <p:cNvPr id="16" name="Footer Placeholder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smtClean="0"/>
            </a:lvl1pPr>
          </a:lstStyle>
          <a:p>
            <a:pPr>
              <a:defRPr/>
            </a:pPr>
            <a:fld id="{91CFF7CC-5399-415C-8D17-0BBD402663A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3379870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2B99C95-2474-4160-B4BE-3FAE3A92F274}"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B449B9A6-6604-444E-B12B-A56438F10928}"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2117577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3648 h 3648"/>
              <a:gd name="T2" fmla="*/ 720 w 2736"/>
              <a:gd name="T3" fmla="*/ 2016 h 3648"/>
              <a:gd name="T4" fmla="*/ 2736 w 2736"/>
              <a:gd name="T5" fmla="*/ 0 h 3648"/>
              <a:gd name="T6" fmla="*/ 2736 w 2736"/>
              <a:gd name="T7" fmla="*/ 96 h 3648"/>
              <a:gd name="T8" fmla="*/ 744 w 2736"/>
              <a:gd name="T9" fmla="*/ 2038 h 3648"/>
              <a:gd name="T10" fmla="*/ 48 w 2736"/>
              <a:gd name="T11" fmla="*/ 3648 h 3648"/>
              <a:gd name="T12" fmla="*/ 0 w 2736"/>
              <a:gd name="T13" fmla="*/ 3648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5" name="Freeform 18"/>
          <p:cNvSpPr>
            <a:spLocks/>
          </p:cNvSpPr>
          <p:nvPr/>
        </p:nvSpPr>
        <p:spPr bwMode="auto">
          <a:xfrm>
            <a:off x="374650" y="0"/>
            <a:ext cx="5513388" cy="6615113"/>
          </a:xfrm>
          <a:custGeom>
            <a:avLst/>
            <a:gdLst>
              <a:gd name="T0" fmla="*/ 0 w 3504"/>
              <a:gd name="T1" fmla="*/ 4080 h 4128"/>
              <a:gd name="T2" fmla="*/ 0 w 3504"/>
              <a:gd name="T3" fmla="*/ 4128 h 4128"/>
              <a:gd name="T4" fmla="*/ 3504 w 3504"/>
              <a:gd name="T5" fmla="*/ 2640 h 4128"/>
              <a:gd name="T6" fmla="*/ 2880 w 3504"/>
              <a:gd name="T7" fmla="*/ 0 h 4128"/>
              <a:gd name="T8" fmla="*/ 2832 w 3504"/>
              <a:gd name="T9" fmla="*/ 0 h 4128"/>
              <a:gd name="T10" fmla="*/ 3465 w 3504"/>
              <a:gd name="T11" fmla="*/ 2619 h 4128"/>
              <a:gd name="T12" fmla="*/ 0 w 3504"/>
              <a:gd name="T13" fmla="*/ 4080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5388D877-8CF5-428C-B0B0-FD6CD7B664A2}" type="datetime1">
              <a:rPr lang="en-US">
                <a:solidFill>
                  <a:srgbClr val="D6ECFF"/>
                </a:solidFill>
              </a:rPr>
              <a:pPr>
                <a:defRPr/>
              </a:pPr>
              <a:t>11/23/2014</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smtClean="0"/>
            </a:lvl1pPr>
          </a:lstStyle>
          <a:p>
            <a:pPr>
              <a:defRPr/>
            </a:pPr>
            <a:fld id="{E17237E2-EE97-4FD8-A95C-B488DD86931E}"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976096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2C9583AA-B575-4F84-B559-F95D1D2BE31D}" type="datetime1">
              <a:rPr lang="en-US">
                <a:solidFill>
                  <a:srgbClr val="D6ECFF"/>
                </a:solidFill>
              </a:rPr>
              <a:pPr>
                <a:defRPr/>
              </a:pPr>
              <a:t>11/23/2014</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4D60B97-EDE3-43F6-8EEA-0C7B9441646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1888982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E0323882-4910-4A21-A8E4-779CC53DDEB2}" type="datetime1">
              <a:rPr lang="en-US">
                <a:solidFill>
                  <a:srgbClr val="D6ECFF"/>
                </a:solidFill>
              </a:rPr>
              <a:pPr>
                <a:defRPr/>
              </a:pPr>
              <a:t>11/23/2014</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smtClean="0"/>
            </a:lvl1pPr>
          </a:lstStyle>
          <a:p>
            <a:pPr>
              <a:defRPr/>
            </a:pPr>
            <a:fld id="{85671D2C-314F-455F-8685-9205642283C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456990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AEC56EC-0F86-4D2B-A7D2-EF5689076CCD}" type="datetime1">
              <a:rPr lang="en-US">
                <a:solidFill>
                  <a:srgbClr val="D6ECFF"/>
                </a:solidFill>
              </a:rPr>
              <a:pPr>
                <a:defRPr/>
              </a:pPr>
              <a:t>11/23/2014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smtClean="0"/>
            </a:lvl1pPr>
          </a:lstStyle>
          <a:p>
            <a:pPr>
              <a:defRPr/>
            </a:pPr>
            <a:fld id="{96765074-D443-4AF5-BC82-634BC6E90DB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594299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2549D7F7-769A-4AAA-8779-ADE42446D7E6}" type="datetime1">
              <a:rPr lang="en-US">
                <a:solidFill>
                  <a:srgbClr val="D6ECFF"/>
                </a:solidFill>
              </a:rPr>
              <a:pPr>
                <a:defRPr/>
              </a:pPr>
              <a:t>11/23/2014</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C3E5D95B-F46B-4B2C-A22D-42C4023C918B}"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162428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FA84474-D883-4814-8E62-183923CA6746}" type="datetime1">
              <a:rPr lang="en-US">
                <a:solidFill>
                  <a:srgbClr val="D6ECFF"/>
                </a:solidFill>
              </a:rPr>
              <a:pPr>
                <a:defRPr/>
              </a:pPr>
              <a:t>11/23/2014</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smtClean="0"/>
            </a:lvl1pPr>
          </a:lstStyle>
          <a:p>
            <a:pPr>
              <a:defRPr/>
            </a:pPr>
            <a:fld id="{8882A508-30FB-4A79-B45A-FDEE2D94811D}"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2755128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64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546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DF1CCA1E-F977-4F5C-BE03-E176EB2264CB}" type="datetime1">
              <a:rPr lang="en-US">
                <a:solidFill>
                  <a:srgbClr val="D6ECFF"/>
                </a:solidFill>
              </a:rPr>
              <a:pPr>
                <a:defRPr/>
              </a:pPr>
              <a:t>11/23/2014</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smtClean="0"/>
            </a:lvl1pPr>
          </a:lstStyle>
          <a:p>
            <a:pPr>
              <a:defRPr/>
            </a:pPr>
            <a:fld id="{86E6386C-2868-4D14-9FC3-F00DFF64C344}"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1092582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7F511B2-FAAC-4ED6-A4A3-7BA01B130E42}"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65A19DD1-EFA5-4D74-91C4-166A8E445C2A}"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1061916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C01258E-192C-4B98-BD33-D6CF82D87677}"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068FF8F0-54DF-458F-ACE7-E0C4B8885C11}"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4226034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A0CE0A35-D557-4ED7-B4D5-EC23ABD90BCA}" type="datetime1">
              <a:rPr lang="en-US">
                <a:solidFill>
                  <a:srgbClr val="D6ECFF"/>
                </a:solidFill>
              </a:rPr>
              <a:pPr>
                <a:defRPr/>
              </a:pPr>
              <a:t>11/23/2014</a:t>
            </a:fld>
            <a:endParaRPr lang="en-US">
              <a:solidFill>
                <a:srgbClr val="D6ECFF"/>
              </a:solidFill>
            </a:endParaRPr>
          </a:p>
        </p:txBody>
      </p:sp>
      <p:sp>
        <p:nvSpPr>
          <p:cNvPr id="16" name="Footer Placeholder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smtClean="0"/>
            </a:lvl1pPr>
          </a:lstStyle>
          <a:p>
            <a:pPr>
              <a:defRPr/>
            </a:pPr>
            <a:fld id="{91CFF7CC-5399-415C-8D17-0BBD402663A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1462367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2B99C95-2474-4160-B4BE-3FAE3A92F274}"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B449B9A6-6604-444E-B12B-A56438F10928}"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2085441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3648 h 3648"/>
              <a:gd name="T2" fmla="*/ 720 w 2736"/>
              <a:gd name="T3" fmla="*/ 2016 h 3648"/>
              <a:gd name="T4" fmla="*/ 2736 w 2736"/>
              <a:gd name="T5" fmla="*/ 0 h 3648"/>
              <a:gd name="T6" fmla="*/ 2736 w 2736"/>
              <a:gd name="T7" fmla="*/ 96 h 3648"/>
              <a:gd name="T8" fmla="*/ 744 w 2736"/>
              <a:gd name="T9" fmla="*/ 2038 h 3648"/>
              <a:gd name="T10" fmla="*/ 48 w 2736"/>
              <a:gd name="T11" fmla="*/ 3648 h 3648"/>
              <a:gd name="T12" fmla="*/ 0 w 2736"/>
              <a:gd name="T13" fmla="*/ 3648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5" name="Freeform 18"/>
          <p:cNvSpPr>
            <a:spLocks/>
          </p:cNvSpPr>
          <p:nvPr/>
        </p:nvSpPr>
        <p:spPr bwMode="auto">
          <a:xfrm>
            <a:off x="374650" y="0"/>
            <a:ext cx="5513388" cy="6615113"/>
          </a:xfrm>
          <a:custGeom>
            <a:avLst/>
            <a:gdLst>
              <a:gd name="T0" fmla="*/ 0 w 3504"/>
              <a:gd name="T1" fmla="*/ 4080 h 4128"/>
              <a:gd name="T2" fmla="*/ 0 w 3504"/>
              <a:gd name="T3" fmla="*/ 4128 h 4128"/>
              <a:gd name="T4" fmla="*/ 3504 w 3504"/>
              <a:gd name="T5" fmla="*/ 2640 h 4128"/>
              <a:gd name="T6" fmla="*/ 2880 w 3504"/>
              <a:gd name="T7" fmla="*/ 0 h 4128"/>
              <a:gd name="T8" fmla="*/ 2832 w 3504"/>
              <a:gd name="T9" fmla="*/ 0 h 4128"/>
              <a:gd name="T10" fmla="*/ 3465 w 3504"/>
              <a:gd name="T11" fmla="*/ 2619 h 4128"/>
              <a:gd name="T12" fmla="*/ 0 w 3504"/>
              <a:gd name="T13" fmla="*/ 4080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5388D877-8CF5-428C-B0B0-FD6CD7B664A2}" type="datetime1">
              <a:rPr lang="en-US">
                <a:solidFill>
                  <a:srgbClr val="D6ECFF"/>
                </a:solidFill>
              </a:rPr>
              <a:pPr>
                <a:defRPr/>
              </a:pPr>
              <a:t>11/23/2014</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smtClean="0"/>
            </a:lvl1pPr>
          </a:lstStyle>
          <a:p>
            <a:pPr>
              <a:defRPr/>
            </a:pPr>
            <a:fld id="{E17237E2-EE97-4FD8-A95C-B488DD86931E}"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1892391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2C9583AA-B575-4F84-B559-F95D1D2BE31D}" type="datetime1">
              <a:rPr lang="en-US">
                <a:solidFill>
                  <a:srgbClr val="D6ECFF"/>
                </a:solidFill>
              </a:rPr>
              <a:pPr>
                <a:defRPr/>
              </a:pPr>
              <a:t>11/23/2014</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4D60B97-EDE3-43F6-8EEA-0C7B9441646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446689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E0323882-4910-4A21-A8E4-779CC53DDEB2}" type="datetime1">
              <a:rPr lang="en-US">
                <a:solidFill>
                  <a:srgbClr val="D6ECFF"/>
                </a:solidFill>
              </a:rPr>
              <a:pPr>
                <a:defRPr/>
              </a:pPr>
              <a:t>11/23/2014</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smtClean="0"/>
            </a:lvl1pPr>
          </a:lstStyle>
          <a:p>
            <a:pPr>
              <a:defRPr/>
            </a:pPr>
            <a:fld id="{85671D2C-314F-455F-8685-9205642283C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757802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AEC56EC-0F86-4D2B-A7D2-EF5689076CCD}" type="datetime1">
              <a:rPr lang="en-US">
                <a:solidFill>
                  <a:srgbClr val="D6ECFF"/>
                </a:solidFill>
              </a:rPr>
              <a:pPr>
                <a:defRPr/>
              </a:pPr>
              <a:t>11/23/2014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smtClean="0"/>
            </a:lvl1pPr>
          </a:lstStyle>
          <a:p>
            <a:pPr>
              <a:defRPr/>
            </a:pPr>
            <a:fld id="{96765074-D443-4AF5-BC82-634BC6E90DB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356718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2549D7F7-769A-4AAA-8779-ADE42446D7E6}" type="datetime1">
              <a:rPr lang="en-US">
                <a:solidFill>
                  <a:srgbClr val="D6ECFF"/>
                </a:solidFill>
              </a:rPr>
              <a:pPr>
                <a:defRPr/>
              </a:pPr>
              <a:t>11/23/2014</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C3E5D95B-F46B-4B2C-A22D-42C4023C918B}"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3517356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FA84474-D883-4814-8E62-183923CA6746}" type="datetime1">
              <a:rPr lang="en-US">
                <a:solidFill>
                  <a:srgbClr val="D6ECFF"/>
                </a:solidFill>
              </a:rPr>
              <a:pPr>
                <a:defRPr/>
              </a:pPr>
              <a:t>11/23/2014</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smtClean="0"/>
            </a:lvl1pPr>
          </a:lstStyle>
          <a:p>
            <a:pPr>
              <a:defRPr/>
            </a:pPr>
            <a:fld id="{8882A508-30FB-4A79-B45A-FDEE2D94811D}"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2165229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64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546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DF1CCA1E-F977-4F5C-BE03-E176EB2264CB}" type="datetime1">
              <a:rPr lang="en-US">
                <a:solidFill>
                  <a:srgbClr val="D6ECFF"/>
                </a:solidFill>
              </a:rPr>
              <a:pPr>
                <a:defRPr/>
              </a:pPr>
              <a:t>11/23/2014</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smtClean="0"/>
            </a:lvl1pPr>
          </a:lstStyle>
          <a:p>
            <a:pPr>
              <a:defRPr/>
            </a:pPr>
            <a:fld id="{86E6386C-2868-4D14-9FC3-F00DFF64C344}"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30175759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7F511B2-FAAC-4ED6-A4A3-7BA01B130E42}"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65A19DD1-EFA5-4D74-91C4-166A8E445C2A}"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2660238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C01258E-192C-4B98-BD33-D6CF82D87677}"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068FF8F0-54DF-458F-ACE7-E0C4B8885C11}"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1191599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A0CE0A35-D557-4ED7-B4D5-EC23ABD90BCA}" type="datetime1">
              <a:rPr lang="en-US">
                <a:solidFill>
                  <a:srgbClr val="D6ECFF"/>
                </a:solidFill>
              </a:rPr>
              <a:pPr>
                <a:defRPr/>
              </a:pPr>
              <a:t>11/23/2014</a:t>
            </a:fld>
            <a:endParaRPr lang="en-US">
              <a:solidFill>
                <a:srgbClr val="D6ECFF"/>
              </a:solidFill>
            </a:endParaRPr>
          </a:p>
        </p:txBody>
      </p:sp>
      <p:sp>
        <p:nvSpPr>
          <p:cNvPr id="16" name="Footer Placeholder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smtClean="0"/>
            </a:lvl1pPr>
          </a:lstStyle>
          <a:p>
            <a:pPr>
              <a:defRPr/>
            </a:pPr>
            <a:fld id="{91CFF7CC-5399-415C-8D17-0BBD402663A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919329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2B99C95-2474-4160-B4BE-3FAE3A92F274}"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B449B9A6-6604-444E-B12B-A56438F10928}"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4650024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3648 h 3648"/>
              <a:gd name="T2" fmla="*/ 720 w 2736"/>
              <a:gd name="T3" fmla="*/ 2016 h 3648"/>
              <a:gd name="T4" fmla="*/ 2736 w 2736"/>
              <a:gd name="T5" fmla="*/ 0 h 3648"/>
              <a:gd name="T6" fmla="*/ 2736 w 2736"/>
              <a:gd name="T7" fmla="*/ 96 h 3648"/>
              <a:gd name="T8" fmla="*/ 744 w 2736"/>
              <a:gd name="T9" fmla="*/ 2038 h 3648"/>
              <a:gd name="T10" fmla="*/ 48 w 2736"/>
              <a:gd name="T11" fmla="*/ 3648 h 3648"/>
              <a:gd name="T12" fmla="*/ 0 w 2736"/>
              <a:gd name="T13" fmla="*/ 3648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5" name="Freeform 18"/>
          <p:cNvSpPr>
            <a:spLocks/>
          </p:cNvSpPr>
          <p:nvPr/>
        </p:nvSpPr>
        <p:spPr bwMode="auto">
          <a:xfrm>
            <a:off x="374650" y="0"/>
            <a:ext cx="5513388" cy="6615113"/>
          </a:xfrm>
          <a:custGeom>
            <a:avLst/>
            <a:gdLst>
              <a:gd name="T0" fmla="*/ 0 w 3504"/>
              <a:gd name="T1" fmla="*/ 4080 h 4128"/>
              <a:gd name="T2" fmla="*/ 0 w 3504"/>
              <a:gd name="T3" fmla="*/ 4128 h 4128"/>
              <a:gd name="T4" fmla="*/ 3504 w 3504"/>
              <a:gd name="T5" fmla="*/ 2640 h 4128"/>
              <a:gd name="T6" fmla="*/ 2880 w 3504"/>
              <a:gd name="T7" fmla="*/ 0 h 4128"/>
              <a:gd name="T8" fmla="*/ 2832 w 3504"/>
              <a:gd name="T9" fmla="*/ 0 h 4128"/>
              <a:gd name="T10" fmla="*/ 3465 w 3504"/>
              <a:gd name="T11" fmla="*/ 2619 h 4128"/>
              <a:gd name="T12" fmla="*/ 0 w 3504"/>
              <a:gd name="T13" fmla="*/ 4080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5388D877-8CF5-428C-B0B0-FD6CD7B664A2}" type="datetime1">
              <a:rPr lang="en-US">
                <a:solidFill>
                  <a:srgbClr val="D6ECFF"/>
                </a:solidFill>
              </a:rPr>
              <a:pPr>
                <a:defRPr/>
              </a:pPr>
              <a:t>11/23/2014</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smtClean="0"/>
            </a:lvl1pPr>
          </a:lstStyle>
          <a:p>
            <a:pPr>
              <a:defRPr/>
            </a:pPr>
            <a:fld id="{E17237E2-EE97-4FD8-A95C-B488DD86931E}"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9524989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2C9583AA-B575-4F84-B559-F95D1D2BE31D}" type="datetime1">
              <a:rPr lang="en-US">
                <a:solidFill>
                  <a:srgbClr val="D6ECFF"/>
                </a:solidFill>
              </a:rPr>
              <a:pPr>
                <a:defRPr/>
              </a:pPr>
              <a:t>11/23/2014</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4D60B97-EDE3-43F6-8EEA-0C7B9441646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3846053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E0323882-4910-4A21-A8E4-779CC53DDEB2}" type="datetime1">
              <a:rPr lang="en-US">
                <a:solidFill>
                  <a:srgbClr val="D6ECFF"/>
                </a:solidFill>
              </a:rPr>
              <a:pPr>
                <a:defRPr/>
              </a:pPr>
              <a:t>11/23/2014</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smtClean="0"/>
            </a:lvl1pPr>
          </a:lstStyle>
          <a:p>
            <a:pPr>
              <a:defRPr/>
            </a:pPr>
            <a:fld id="{85671D2C-314F-455F-8685-9205642283C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3895900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AEC56EC-0F86-4D2B-A7D2-EF5689076CCD}" type="datetime1">
              <a:rPr lang="en-US">
                <a:solidFill>
                  <a:srgbClr val="D6ECFF"/>
                </a:solidFill>
              </a:rPr>
              <a:pPr>
                <a:defRPr/>
              </a:pPr>
              <a:t>11/23/2014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smtClean="0"/>
            </a:lvl1pPr>
          </a:lstStyle>
          <a:p>
            <a:pPr>
              <a:defRPr/>
            </a:pPr>
            <a:fld id="{96765074-D443-4AF5-BC82-634BC6E90DB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2920554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2549D7F7-769A-4AAA-8779-ADE42446D7E6}" type="datetime1">
              <a:rPr lang="en-US">
                <a:solidFill>
                  <a:srgbClr val="D6ECFF"/>
                </a:solidFill>
              </a:rPr>
              <a:pPr>
                <a:defRPr/>
              </a:pPr>
              <a:t>11/23/2014</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C3E5D95B-F46B-4B2C-A22D-42C4023C918B}"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3875733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FA84474-D883-4814-8E62-183923CA6746}" type="datetime1">
              <a:rPr lang="en-US">
                <a:solidFill>
                  <a:srgbClr val="D6ECFF"/>
                </a:solidFill>
              </a:rPr>
              <a:pPr>
                <a:defRPr/>
              </a:pPr>
              <a:t>11/23/2014</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smtClean="0"/>
            </a:lvl1pPr>
          </a:lstStyle>
          <a:p>
            <a:pPr>
              <a:defRPr/>
            </a:pPr>
            <a:fld id="{8882A508-30FB-4A79-B45A-FDEE2D94811D}"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12878231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64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546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DF1CCA1E-F977-4F5C-BE03-E176EB2264CB}" type="datetime1">
              <a:rPr lang="en-US">
                <a:solidFill>
                  <a:srgbClr val="D6ECFF"/>
                </a:solidFill>
              </a:rPr>
              <a:pPr>
                <a:defRPr/>
              </a:pPr>
              <a:t>11/23/2014</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smtClean="0"/>
            </a:lvl1pPr>
          </a:lstStyle>
          <a:p>
            <a:pPr>
              <a:defRPr/>
            </a:pPr>
            <a:fld id="{86E6386C-2868-4D14-9FC3-F00DFF64C344}"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2394274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7F511B2-FAAC-4ED6-A4A3-7BA01B130E42}"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65A19DD1-EFA5-4D74-91C4-166A8E445C2A}"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1068592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C01258E-192C-4B98-BD33-D6CF82D87677}"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068FF8F0-54DF-458F-ACE7-E0C4B8885C11}"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3213271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A0CE0A35-D557-4ED7-B4D5-EC23ABD90BCA}" type="datetime1">
              <a:rPr lang="en-US">
                <a:solidFill>
                  <a:srgbClr val="D6ECFF"/>
                </a:solidFill>
              </a:rPr>
              <a:pPr>
                <a:defRPr/>
              </a:pPr>
              <a:t>11/23/2014</a:t>
            </a:fld>
            <a:endParaRPr lang="en-US">
              <a:solidFill>
                <a:srgbClr val="D6ECFF"/>
              </a:solidFill>
            </a:endParaRPr>
          </a:p>
        </p:txBody>
      </p:sp>
      <p:sp>
        <p:nvSpPr>
          <p:cNvPr id="16" name="Footer Placeholder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smtClean="0"/>
            </a:lvl1pPr>
          </a:lstStyle>
          <a:p>
            <a:pPr>
              <a:defRPr/>
            </a:pPr>
            <a:fld id="{91CFF7CC-5399-415C-8D17-0BBD402663A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3770180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2B99C95-2474-4160-B4BE-3FAE3A92F274}"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B449B9A6-6604-444E-B12B-A56438F10928}"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2160511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3648 h 3648"/>
              <a:gd name="T2" fmla="*/ 720 w 2736"/>
              <a:gd name="T3" fmla="*/ 2016 h 3648"/>
              <a:gd name="T4" fmla="*/ 2736 w 2736"/>
              <a:gd name="T5" fmla="*/ 0 h 3648"/>
              <a:gd name="T6" fmla="*/ 2736 w 2736"/>
              <a:gd name="T7" fmla="*/ 96 h 3648"/>
              <a:gd name="T8" fmla="*/ 744 w 2736"/>
              <a:gd name="T9" fmla="*/ 2038 h 3648"/>
              <a:gd name="T10" fmla="*/ 48 w 2736"/>
              <a:gd name="T11" fmla="*/ 3648 h 3648"/>
              <a:gd name="T12" fmla="*/ 0 w 2736"/>
              <a:gd name="T13" fmla="*/ 3648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5" name="Freeform 18"/>
          <p:cNvSpPr>
            <a:spLocks/>
          </p:cNvSpPr>
          <p:nvPr/>
        </p:nvSpPr>
        <p:spPr bwMode="auto">
          <a:xfrm>
            <a:off x="374650" y="0"/>
            <a:ext cx="5513388" cy="6615113"/>
          </a:xfrm>
          <a:custGeom>
            <a:avLst/>
            <a:gdLst>
              <a:gd name="T0" fmla="*/ 0 w 3504"/>
              <a:gd name="T1" fmla="*/ 4080 h 4128"/>
              <a:gd name="T2" fmla="*/ 0 w 3504"/>
              <a:gd name="T3" fmla="*/ 4128 h 4128"/>
              <a:gd name="T4" fmla="*/ 3504 w 3504"/>
              <a:gd name="T5" fmla="*/ 2640 h 4128"/>
              <a:gd name="T6" fmla="*/ 2880 w 3504"/>
              <a:gd name="T7" fmla="*/ 0 h 4128"/>
              <a:gd name="T8" fmla="*/ 2832 w 3504"/>
              <a:gd name="T9" fmla="*/ 0 h 4128"/>
              <a:gd name="T10" fmla="*/ 3465 w 3504"/>
              <a:gd name="T11" fmla="*/ 2619 h 4128"/>
              <a:gd name="T12" fmla="*/ 0 w 3504"/>
              <a:gd name="T13" fmla="*/ 4080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5388D877-8CF5-428C-B0B0-FD6CD7B664A2}" type="datetime1">
              <a:rPr lang="en-US">
                <a:solidFill>
                  <a:srgbClr val="D6ECFF"/>
                </a:solidFill>
              </a:rPr>
              <a:pPr>
                <a:defRPr/>
              </a:pPr>
              <a:t>11/23/2014</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smtClean="0"/>
            </a:lvl1pPr>
          </a:lstStyle>
          <a:p>
            <a:pPr>
              <a:defRPr/>
            </a:pPr>
            <a:fld id="{E17237E2-EE97-4FD8-A95C-B488DD86931E}"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1523762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2C9583AA-B575-4F84-B559-F95D1D2BE31D}" type="datetime1">
              <a:rPr lang="en-US">
                <a:solidFill>
                  <a:srgbClr val="D6ECFF"/>
                </a:solidFill>
              </a:rPr>
              <a:pPr>
                <a:defRPr/>
              </a:pPr>
              <a:t>11/23/2014</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4D60B97-EDE3-43F6-8EEA-0C7B9441646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3440919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E0323882-4910-4A21-A8E4-779CC53DDEB2}" type="datetime1">
              <a:rPr lang="en-US">
                <a:solidFill>
                  <a:srgbClr val="D6ECFF"/>
                </a:solidFill>
              </a:rPr>
              <a:pPr>
                <a:defRPr/>
              </a:pPr>
              <a:t>11/23/2014</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smtClean="0"/>
            </a:lvl1pPr>
          </a:lstStyle>
          <a:p>
            <a:pPr>
              <a:defRPr/>
            </a:pPr>
            <a:fld id="{85671D2C-314F-455F-8685-9205642283C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1607660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AEC56EC-0F86-4D2B-A7D2-EF5689076CCD}" type="datetime1">
              <a:rPr lang="en-US">
                <a:solidFill>
                  <a:srgbClr val="D6ECFF"/>
                </a:solidFill>
              </a:rPr>
              <a:pPr>
                <a:defRPr/>
              </a:pPr>
              <a:t>11/23/2014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smtClean="0"/>
            </a:lvl1pPr>
          </a:lstStyle>
          <a:p>
            <a:pPr>
              <a:defRPr/>
            </a:pPr>
            <a:fld id="{96765074-D443-4AF5-BC82-634BC6E90DB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20322909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2549D7F7-769A-4AAA-8779-ADE42446D7E6}" type="datetime1">
              <a:rPr lang="en-US">
                <a:solidFill>
                  <a:srgbClr val="D6ECFF"/>
                </a:solidFill>
              </a:rPr>
              <a:pPr>
                <a:defRPr/>
              </a:pPr>
              <a:t>11/23/2014</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C3E5D95B-F46B-4B2C-A22D-42C4023C918B}"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27630616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FA84474-D883-4814-8E62-183923CA6746}" type="datetime1">
              <a:rPr lang="en-US">
                <a:solidFill>
                  <a:srgbClr val="D6ECFF"/>
                </a:solidFill>
              </a:rPr>
              <a:pPr>
                <a:defRPr/>
              </a:pPr>
              <a:t>11/23/2014</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smtClean="0"/>
            </a:lvl1pPr>
          </a:lstStyle>
          <a:p>
            <a:pPr>
              <a:defRPr/>
            </a:pPr>
            <a:fld id="{8882A508-30FB-4A79-B45A-FDEE2D94811D}"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3905417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64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546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DF1CCA1E-F977-4F5C-BE03-E176EB2264CB}" type="datetime1">
              <a:rPr lang="en-US">
                <a:solidFill>
                  <a:srgbClr val="D6ECFF"/>
                </a:solidFill>
              </a:rPr>
              <a:pPr>
                <a:defRPr/>
              </a:pPr>
              <a:t>11/23/2014</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smtClean="0"/>
            </a:lvl1pPr>
          </a:lstStyle>
          <a:p>
            <a:pPr>
              <a:defRPr/>
            </a:pPr>
            <a:fld id="{86E6386C-2868-4D14-9FC3-F00DFF64C344}"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24323871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7F511B2-FAAC-4ED6-A4A3-7BA01B130E42}"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65A19DD1-EFA5-4D74-91C4-166A8E445C2A}"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19691795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C01258E-192C-4B98-BD33-D6CF82D87677}"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068FF8F0-54DF-458F-ACE7-E0C4B8885C11}"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25436759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A0CE0A35-D557-4ED7-B4D5-EC23ABD90BCA}" type="datetime1">
              <a:rPr lang="en-US">
                <a:solidFill>
                  <a:srgbClr val="D6ECFF"/>
                </a:solidFill>
              </a:rPr>
              <a:pPr>
                <a:defRPr/>
              </a:pPr>
              <a:t>11/23/2014</a:t>
            </a:fld>
            <a:endParaRPr lang="en-US">
              <a:solidFill>
                <a:srgbClr val="D6ECFF"/>
              </a:solidFill>
            </a:endParaRPr>
          </a:p>
        </p:txBody>
      </p:sp>
      <p:sp>
        <p:nvSpPr>
          <p:cNvPr id="16" name="Footer Placeholder 16"/>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7" name="Slide Number Placeholder 28"/>
          <p:cNvSpPr>
            <a:spLocks noGrp="1"/>
          </p:cNvSpPr>
          <p:nvPr>
            <p:ph type="sldNum" sz="quarter" idx="12"/>
          </p:nvPr>
        </p:nvSpPr>
        <p:spPr/>
        <p:txBody>
          <a:bodyPr/>
          <a:lstStyle>
            <a:lvl1pPr>
              <a:defRPr smtClean="0"/>
            </a:lvl1pPr>
          </a:lstStyle>
          <a:p>
            <a:pPr>
              <a:defRPr/>
            </a:pPr>
            <a:fld id="{91CFF7CC-5399-415C-8D17-0BBD402663A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16138243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02B99C95-2474-4160-B4BE-3FAE3A92F274}"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B449B9A6-6604-444E-B12B-A56438F10928}"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31216308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3648 h 3648"/>
              <a:gd name="T2" fmla="*/ 720 w 2736"/>
              <a:gd name="T3" fmla="*/ 2016 h 3648"/>
              <a:gd name="T4" fmla="*/ 2736 w 2736"/>
              <a:gd name="T5" fmla="*/ 0 h 3648"/>
              <a:gd name="T6" fmla="*/ 2736 w 2736"/>
              <a:gd name="T7" fmla="*/ 96 h 3648"/>
              <a:gd name="T8" fmla="*/ 744 w 2736"/>
              <a:gd name="T9" fmla="*/ 2038 h 3648"/>
              <a:gd name="T10" fmla="*/ 48 w 2736"/>
              <a:gd name="T11" fmla="*/ 3648 h 3648"/>
              <a:gd name="T12" fmla="*/ 0 w 2736"/>
              <a:gd name="T13" fmla="*/ 3648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5" name="Freeform 18"/>
          <p:cNvSpPr>
            <a:spLocks/>
          </p:cNvSpPr>
          <p:nvPr/>
        </p:nvSpPr>
        <p:spPr bwMode="auto">
          <a:xfrm>
            <a:off x="374650" y="0"/>
            <a:ext cx="5513388" cy="6615113"/>
          </a:xfrm>
          <a:custGeom>
            <a:avLst/>
            <a:gdLst>
              <a:gd name="T0" fmla="*/ 0 w 3504"/>
              <a:gd name="T1" fmla="*/ 4080 h 4128"/>
              <a:gd name="T2" fmla="*/ 0 w 3504"/>
              <a:gd name="T3" fmla="*/ 4128 h 4128"/>
              <a:gd name="T4" fmla="*/ 3504 w 3504"/>
              <a:gd name="T5" fmla="*/ 2640 h 4128"/>
              <a:gd name="T6" fmla="*/ 2880 w 3504"/>
              <a:gd name="T7" fmla="*/ 0 h 4128"/>
              <a:gd name="T8" fmla="*/ 2832 w 3504"/>
              <a:gd name="T9" fmla="*/ 0 h 4128"/>
              <a:gd name="T10" fmla="*/ 3465 w 3504"/>
              <a:gd name="T11" fmla="*/ 2619 h 4128"/>
              <a:gd name="T12" fmla="*/ 0 w 3504"/>
              <a:gd name="T13" fmla="*/ 4080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457200" fontAlgn="base">
              <a:spcBef>
                <a:spcPct val="0"/>
              </a:spcBef>
              <a:spcAft>
                <a:spcPct val="0"/>
              </a:spcAft>
            </a:pPr>
            <a:endParaRPr lang="en-US" smtClean="0">
              <a:solidFill>
                <a:prstClr val="white"/>
              </a:solidFill>
              <a:latin typeface="Arial" charset="0"/>
              <a:ea typeface="MS PGothic" pitchFamily="34"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defTabSz="457200" fontAlgn="base">
              <a:spcBef>
                <a:spcPct val="0"/>
              </a:spcBef>
              <a:spcAft>
                <a:spcPct val="0"/>
              </a:spcAft>
              <a:defRPr/>
            </a:pPr>
            <a:endParaRPr lang="en-US">
              <a:solidFill>
                <a:prstClr val="white"/>
              </a:solidFill>
              <a:latin typeface="Arial" charset="0"/>
              <a:ea typeface="MS PGothic" pitchFamily="34"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5388D877-8CF5-428C-B0B0-FD6CD7B664A2}" type="datetime1">
              <a:rPr lang="en-US">
                <a:solidFill>
                  <a:srgbClr val="D6ECFF"/>
                </a:solidFill>
              </a:rPr>
              <a:pPr>
                <a:defRPr/>
              </a:pPr>
              <a:t>11/23/2014</a:t>
            </a:fld>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smtClean="0"/>
            </a:lvl1pPr>
          </a:lstStyle>
          <a:p>
            <a:pPr>
              <a:defRPr/>
            </a:pPr>
            <a:fld id="{E17237E2-EE97-4FD8-A95C-B488DD86931E}"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2448507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2C9583AA-B575-4F84-B559-F95D1D2BE31D}" type="datetime1">
              <a:rPr lang="en-US">
                <a:solidFill>
                  <a:srgbClr val="D6ECFF"/>
                </a:solidFill>
              </a:rPr>
              <a:pPr>
                <a:defRPr/>
              </a:pPr>
              <a:t>11/23/2014</a:t>
            </a:fld>
            <a:endParaRPr lang="en-US">
              <a:solidFill>
                <a:srgbClr val="D6ECFF"/>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4D60B97-EDE3-43F6-8EEA-0C7B9441646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27284218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E0323882-4910-4A21-A8E4-779CC53DDEB2}" type="datetime1">
              <a:rPr lang="en-US">
                <a:solidFill>
                  <a:srgbClr val="D6ECFF"/>
                </a:solidFill>
              </a:rPr>
              <a:pPr>
                <a:defRPr/>
              </a:pPr>
              <a:t>11/23/2014</a:t>
            </a:fld>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smtClean="0"/>
            </a:lvl1pPr>
          </a:lstStyle>
          <a:p>
            <a:pPr>
              <a:defRPr/>
            </a:pPr>
            <a:fld id="{85671D2C-314F-455F-8685-9205642283C3}"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40447615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AEC56EC-0F86-4D2B-A7D2-EF5689076CCD}" type="datetime1">
              <a:rPr lang="en-US">
                <a:solidFill>
                  <a:srgbClr val="D6ECFF"/>
                </a:solidFill>
              </a:rPr>
              <a:pPr>
                <a:defRPr/>
              </a:pPr>
              <a:t>11/23/2014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smtClean="0"/>
            </a:lvl1pPr>
          </a:lstStyle>
          <a:p>
            <a:pPr>
              <a:defRPr/>
            </a:pPr>
            <a:fld id="{96765074-D443-4AF5-BC82-634BC6E90DB6}"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7403507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2549D7F7-769A-4AAA-8779-ADE42446D7E6}" type="datetime1">
              <a:rPr lang="en-US">
                <a:solidFill>
                  <a:srgbClr val="D6ECFF"/>
                </a:solidFill>
              </a:rPr>
              <a:pPr>
                <a:defRPr/>
              </a:pPr>
              <a:t>11/23/2014</a:t>
            </a:fld>
            <a:endParaRPr lang="en-US">
              <a:solidFill>
                <a:srgbClr val="D6ECFF"/>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C3E5D95B-F46B-4B2C-A22D-42C4023C918B}"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37180963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FA84474-D883-4814-8E62-183923CA6746}" type="datetime1">
              <a:rPr lang="en-US">
                <a:solidFill>
                  <a:srgbClr val="D6ECFF"/>
                </a:solidFill>
              </a:rPr>
              <a:pPr>
                <a:defRPr/>
              </a:pPr>
              <a:t>11/23/2014</a:t>
            </a:fld>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smtClean="0"/>
            </a:lvl1pPr>
          </a:lstStyle>
          <a:p>
            <a:pPr>
              <a:defRPr/>
            </a:pPr>
            <a:fld id="{8882A508-30FB-4A79-B45A-FDEE2D94811D}"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9484374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964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546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DF1CCA1E-F977-4F5C-BE03-E176EB2264CB}" type="datetime1">
              <a:rPr lang="en-US">
                <a:solidFill>
                  <a:srgbClr val="D6ECFF"/>
                </a:solidFill>
              </a:rPr>
              <a:pPr>
                <a:defRPr/>
              </a:pPr>
              <a:t>11/23/2014</a:t>
            </a:fld>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smtClean="0"/>
            </a:lvl1pPr>
          </a:lstStyle>
          <a:p>
            <a:pPr>
              <a:defRPr/>
            </a:pPr>
            <a:fld id="{86E6386C-2868-4D14-9FC3-F00DFF64C344}"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3513921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7F511B2-FAAC-4ED6-A4A3-7BA01B130E42}"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65A19DD1-EFA5-4D74-91C4-166A8E445C2A}"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30771138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C01258E-192C-4B98-BD33-D6CF82D87677}" type="datetime1">
              <a:rPr lang="en-US">
                <a:solidFill>
                  <a:srgbClr val="D6ECFF"/>
                </a:solidFill>
              </a:rPr>
              <a:pPr>
                <a:defRPr/>
              </a:pPr>
              <a:t>11/23/2014</a:t>
            </a:fld>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smtClean="0"/>
            </a:lvl1pPr>
          </a:lstStyle>
          <a:p>
            <a:pPr>
              <a:defRPr/>
            </a:pPr>
            <a:fld id="{068FF8F0-54DF-458F-ACE7-E0C4B8885C11}" type="slidenum">
              <a:rPr lang="ar-SA" altLang="en-US">
                <a:solidFill>
                  <a:srgbClr val="D6ECFF"/>
                </a:solidFill>
              </a:rPr>
              <a:pPr>
                <a:defRPr/>
              </a:pPr>
              <a:t>‹#›</a:t>
            </a:fld>
            <a:endParaRPr lang="en-US" altLang="en-US">
              <a:solidFill>
                <a:srgbClr val="D6ECFF"/>
              </a:solidFill>
            </a:endParaRPr>
          </a:p>
        </p:txBody>
      </p:sp>
    </p:spTree>
    <p:extLst>
      <p:ext uri="{BB962C8B-B14F-4D97-AF65-F5344CB8AC3E}">
        <p14:creationId xmlns:p14="http://schemas.microsoft.com/office/powerpoint/2010/main" xmlns="" val="39092842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237168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68147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361556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335879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010981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724837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142578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876524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87682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179800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797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FA27E5-0AED-4000-9E64-B14CE1873AA6}" type="datetimeFigureOut">
              <a:rPr lang="en-US" smtClean="0"/>
              <a:pPr/>
              <a:t>11/23/2014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F9D73-8765-4B06-8679-78C1C47B0E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A27E5-0AED-4000-9E64-B14CE1873AA6}" type="datetimeFigureOut">
              <a:rPr lang="en-US" smtClean="0"/>
              <a:pPr/>
              <a:t>11/23/2014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F9D73-8765-4B06-8679-78C1C47B0E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457200" fontAlgn="base">
              <a:spcBef>
                <a:spcPct val="0"/>
              </a:spcBef>
              <a:spcAft>
                <a:spcPct val="0"/>
              </a:spcAft>
              <a:defRPr/>
            </a:pPr>
            <a:fld id="{88206103-EA3B-45A5-8FE1-0BE750B4358B}" type="datetime1">
              <a:rPr lang="en-US">
                <a:solidFill>
                  <a:srgbClr val="D6ECFF"/>
                </a:solidFill>
                <a:latin typeface="Arial" charset="0"/>
                <a:ea typeface="MS PGothic" pitchFamily="34" charset="-128"/>
              </a:rPr>
              <a:pPr defTabSz="457200" fontAlgn="base">
                <a:spcBef>
                  <a:spcPct val="0"/>
                </a:spcBef>
                <a:spcAft>
                  <a:spcPct val="0"/>
                </a:spcAft>
                <a:defRPr/>
              </a:pPr>
              <a:t>11/23/2014</a:t>
            </a:fld>
            <a:endParaRPr lang="en-US">
              <a:solidFill>
                <a:srgbClr val="D6ECFF"/>
              </a:solidFill>
              <a:latin typeface="Arial" charset="0"/>
              <a:ea typeface="MS PGothic" pitchFamily="34" charset="-128"/>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457200" fontAlgn="base">
              <a:spcBef>
                <a:spcPct val="0"/>
              </a:spcBef>
              <a:spcAft>
                <a:spcPct val="0"/>
              </a:spcAft>
              <a:defRPr/>
            </a:pPr>
            <a:endParaRPr lang="en-US">
              <a:solidFill>
                <a:srgbClr val="D6ECFF"/>
              </a:solidFill>
              <a:latin typeface="Arial" charset="0"/>
              <a:ea typeface="MS PGothic" pitchFamily="34" charset="-128"/>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smtClean="0">
                <a:solidFill>
                  <a:schemeClr val="tx2"/>
                </a:solidFill>
                <a:cs typeface="Arial" charset="0"/>
              </a:defRPr>
            </a:lvl1pPr>
          </a:lstStyle>
          <a:p>
            <a:pPr defTabSz="457200" fontAlgn="base">
              <a:spcBef>
                <a:spcPct val="0"/>
              </a:spcBef>
              <a:spcAft>
                <a:spcPct val="0"/>
              </a:spcAft>
              <a:defRPr/>
            </a:pPr>
            <a:fld id="{EFEBB6F0-0779-481B-A9BF-E86BF087461D}" type="slidenum">
              <a:rPr lang="ar-SA" altLang="en-US">
                <a:solidFill>
                  <a:srgbClr val="D6ECFF"/>
                </a:solidFill>
                <a:latin typeface="Arial" charset="0"/>
                <a:ea typeface="MS PGothic" pitchFamily="34" charset="-128"/>
              </a:rPr>
              <a:pPr defTabSz="457200" fontAlgn="base">
                <a:spcBef>
                  <a:spcPct val="0"/>
                </a:spcBef>
                <a:spcAft>
                  <a:spcPct val="0"/>
                </a:spcAft>
                <a:defRPr/>
              </a:pPr>
              <a:t>‹#›</a:t>
            </a:fld>
            <a:endParaRPr lang="en-US" altLang="en-US">
              <a:solidFill>
                <a:srgbClr val="D6ECFF"/>
              </a:solidFill>
              <a:latin typeface="Arial" charset="0"/>
              <a:ea typeface="MS PGothic" pitchFamily="34" charset="-128"/>
              <a:cs typeface="+mn-cs"/>
            </a:endParaRPr>
          </a:p>
        </p:txBody>
      </p:sp>
    </p:spTree>
    <p:extLst>
      <p:ext uri="{BB962C8B-B14F-4D97-AF65-F5344CB8AC3E}">
        <p14:creationId xmlns:p14="http://schemas.microsoft.com/office/powerpoint/2010/main" xmlns="" val="1845898233"/>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457200" fontAlgn="base">
              <a:spcBef>
                <a:spcPct val="0"/>
              </a:spcBef>
              <a:spcAft>
                <a:spcPct val="0"/>
              </a:spcAft>
              <a:defRPr/>
            </a:pPr>
            <a:fld id="{88206103-EA3B-45A5-8FE1-0BE750B4358B}" type="datetime1">
              <a:rPr lang="en-US">
                <a:solidFill>
                  <a:srgbClr val="D6ECFF"/>
                </a:solidFill>
                <a:latin typeface="Arial" charset="0"/>
                <a:ea typeface="MS PGothic" pitchFamily="34" charset="-128"/>
              </a:rPr>
              <a:pPr defTabSz="457200" fontAlgn="base">
                <a:spcBef>
                  <a:spcPct val="0"/>
                </a:spcBef>
                <a:spcAft>
                  <a:spcPct val="0"/>
                </a:spcAft>
                <a:defRPr/>
              </a:pPr>
              <a:t>11/23/2014</a:t>
            </a:fld>
            <a:endParaRPr lang="en-US">
              <a:solidFill>
                <a:srgbClr val="D6ECFF"/>
              </a:solidFill>
              <a:latin typeface="Arial" charset="0"/>
              <a:ea typeface="MS PGothic" pitchFamily="34" charset="-128"/>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457200" fontAlgn="base">
              <a:spcBef>
                <a:spcPct val="0"/>
              </a:spcBef>
              <a:spcAft>
                <a:spcPct val="0"/>
              </a:spcAft>
              <a:defRPr/>
            </a:pPr>
            <a:endParaRPr lang="en-US">
              <a:solidFill>
                <a:srgbClr val="D6ECFF"/>
              </a:solidFill>
              <a:latin typeface="Arial" charset="0"/>
              <a:ea typeface="MS PGothic" pitchFamily="34" charset="-128"/>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smtClean="0">
                <a:solidFill>
                  <a:schemeClr val="tx2"/>
                </a:solidFill>
                <a:cs typeface="Arial" charset="0"/>
              </a:defRPr>
            </a:lvl1pPr>
          </a:lstStyle>
          <a:p>
            <a:pPr defTabSz="457200" fontAlgn="base">
              <a:spcBef>
                <a:spcPct val="0"/>
              </a:spcBef>
              <a:spcAft>
                <a:spcPct val="0"/>
              </a:spcAft>
              <a:defRPr/>
            </a:pPr>
            <a:fld id="{EFEBB6F0-0779-481B-A9BF-E86BF087461D}" type="slidenum">
              <a:rPr lang="ar-SA" altLang="en-US">
                <a:solidFill>
                  <a:srgbClr val="D6ECFF"/>
                </a:solidFill>
                <a:latin typeface="Arial" charset="0"/>
                <a:ea typeface="MS PGothic" pitchFamily="34" charset="-128"/>
              </a:rPr>
              <a:pPr defTabSz="457200" fontAlgn="base">
                <a:spcBef>
                  <a:spcPct val="0"/>
                </a:spcBef>
                <a:spcAft>
                  <a:spcPct val="0"/>
                </a:spcAft>
                <a:defRPr/>
              </a:pPr>
              <a:t>‹#›</a:t>
            </a:fld>
            <a:endParaRPr lang="en-US" altLang="en-US">
              <a:solidFill>
                <a:srgbClr val="D6ECFF"/>
              </a:solidFill>
              <a:latin typeface="Arial" charset="0"/>
              <a:ea typeface="MS PGothic" pitchFamily="34" charset="-128"/>
              <a:cs typeface="+mn-cs"/>
            </a:endParaRPr>
          </a:p>
        </p:txBody>
      </p:sp>
    </p:spTree>
    <p:extLst>
      <p:ext uri="{BB962C8B-B14F-4D97-AF65-F5344CB8AC3E}">
        <p14:creationId xmlns:p14="http://schemas.microsoft.com/office/powerpoint/2010/main" xmlns="" val="1231355687"/>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457200" fontAlgn="base">
              <a:spcBef>
                <a:spcPct val="0"/>
              </a:spcBef>
              <a:spcAft>
                <a:spcPct val="0"/>
              </a:spcAft>
              <a:defRPr/>
            </a:pPr>
            <a:fld id="{88206103-EA3B-45A5-8FE1-0BE750B4358B}" type="datetime1">
              <a:rPr lang="en-US">
                <a:solidFill>
                  <a:srgbClr val="D6ECFF"/>
                </a:solidFill>
                <a:latin typeface="Arial" charset="0"/>
                <a:ea typeface="MS PGothic" pitchFamily="34" charset="-128"/>
              </a:rPr>
              <a:pPr defTabSz="457200" fontAlgn="base">
                <a:spcBef>
                  <a:spcPct val="0"/>
                </a:spcBef>
                <a:spcAft>
                  <a:spcPct val="0"/>
                </a:spcAft>
                <a:defRPr/>
              </a:pPr>
              <a:t>11/23/2014</a:t>
            </a:fld>
            <a:endParaRPr lang="en-US">
              <a:solidFill>
                <a:srgbClr val="D6ECFF"/>
              </a:solidFill>
              <a:latin typeface="Arial" charset="0"/>
              <a:ea typeface="MS PGothic" pitchFamily="34" charset="-128"/>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457200" fontAlgn="base">
              <a:spcBef>
                <a:spcPct val="0"/>
              </a:spcBef>
              <a:spcAft>
                <a:spcPct val="0"/>
              </a:spcAft>
              <a:defRPr/>
            </a:pPr>
            <a:endParaRPr lang="en-US">
              <a:solidFill>
                <a:srgbClr val="D6ECFF"/>
              </a:solidFill>
              <a:latin typeface="Arial" charset="0"/>
              <a:ea typeface="MS PGothic" pitchFamily="34" charset="-128"/>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smtClean="0">
                <a:solidFill>
                  <a:schemeClr val="tx2"/>
                </a:solidFill>
                <a:cs typeface="Arial" charset="0"/>
              </a:defRPr>
            </a:lvl1pPr>
          </a:lstStyle>
          <a:p>
            <a:pPr defTabSz="457200" fontAlgn="base">
              <a:spcBef>
                <a:spcPct val="0"/>
              </a:spcBef>
              <a:spcAft>
                <a:spcPct val="0"/>
              </a:spcAft>
              <a:defRPr/>
            </a:pPr>
            <a:fld id="{EFEBB6F0-0779-481B-A9BF-E86BF087461D}" type="slidenum">
              <a:rPr lang="ar-SA" altLang="en-US">
                <a:solidFill>
                  <a:srgbClr val="D6ECFF"/>
                </a:solidFill>
                <a:latin typeface="Arial" charset="0"/>
                <a:ea typeface="MS PGothic" pitchFamily="34" charset="-128"/>
              </a:rPr>
              <a:pPr defTabSz="457200" fontAlgn="base">
                <a:spcBef>
                  <a:spcPct val="0"/>
                </a:spcBef>
                <a:spcAft>
                  <a:spcPct val="0"/>
                </a:spcAft>
                <a:defRPr/>
              </a:pPr>
              <a:t>‹#›</a:t>
            </a:fld>
            <a:endParaRPr lang="en-US" altLang="en-US">
              <a:solidFill>
                <a:srgbClr val="D6ECFF"/>
              </a:solidFill>
              <a:latin typeface="Arial" charset="0"/>
              <a:ea typeface="MS PGothic" pitchFamily="34" charset="-128"/>
              <a:cs typeface="+mn-cs"/>
            </a:endParaRPr>
          </a:p>
        </p:txBody>
      </p:sp>
    </p:spTree>
    <p:extLst>
      <p:ext uri="{BB962C8B-B14F-4D97-AF65-F5344CB8AC3E}">
        <p14:creationId xmlns:p14="http://schemas.microsoft.com/office/powerpoint/2010/main" xmlns="" val="2125497393"/>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457200" fontAlgn="base">
              <a:spcBef>
                <a:spcPct val="0"/>
              </a:spcBef>
              <a:spcAft>
                <a:spcPct val="0"/>
              </a:spcAft>
              <a:defRPr/>
            </a:pPr>
            <a:fld id="{88206103-EA3B-45A5-8FE1-0BE750B4358B}" type="datetime1">
              <a:rPr lang="en-US">
                <a:solidFill>
                  <a:srgbClr val="D6ECFF"/>
                </a:solidFill>
                <a:latin typeface="Arial" charset="0"/>
                <a:ea typeface="MS PGothic" pitchFamily="34" charset="-128"/>
              </a:rPr>
              <a:pPr defTabSz="457200" fontAlgn="base">
                <a:spcBef>
                  <a:spcPct val="0"/>
                </a:spcBef>
                <a:spcAft>
                  <a:spcPct val="0"/>
                </a:spcAft>
                <a:defRPr/>
              </a:pPr>
              <a:t>11/23/2014</a:t>
            </a:fld>
            <a:endParaRPr lang="en-US">
              <a:solidFill>
                <a:srgbClr val="D6ECFF"/>
              </a:solidFill>
              <a:latin typeface="Arial" charset="0"/>
              <a:ea typeface="MS PGothic" pitchFamily="34" charset="-128"/>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457200" fontAlgn="base">
              <a:spcBef>
                <a:spcPct val="0"/>
              </a:spcBef>
              <a:spcAft>
                <a:spcPct val="0"/>
              </a:spcAft>
              <a:defRPr/>
            </a:pPr>
            <a:endParaRPr lang="en-US">
              <a:solidFill>
                <a:srgbClr val="D6ECFF"/>
              </a:solidFill>
              <a:latin typeface="Arial" charset="0"/>
              <a:ea typeface="MS PGothic" pitchFamily="34" charset="-128"/>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smtClean="0">
                <a:solidFill>
                  <a:schemeClr val="tx2"/>
                </a:solidFill>
                <a:cs typeface="Arial" charset="0"/>
              </a:defRPr>
            </a:lvl1pPr>
          </a:lstStyle>
          <a:p>
            <a:pPr defTabSz="457200" fontAlgn="base">
              <a:spcBef>
                <a:spcPct val="0"/>
              </a:spcBef>
              <a:spcAft>
                <a:spcPct val="0"/>
              </a:spcAft>
              <a:defRPr/>
            </a:pPr>
            <a:fld id="{EFEBB6F0-0779-481B-A9BF-E86BF087461D}" type="slidenum">
              <a:rPr lang="ar-SA" altLang="en-US">
                <a:solidFill>
                  <a:srgbClr val="D6ECFF"/>
                </a:solidFill>
                <a:latin typeface="Arial" charset="0"/>
                <a:ea typeface="MS PGothic" pitchFamily="34" charset="-128"/>
              </a:rPr>
              <a:pPr defTabSz="457200" fontAlgn="base">
                <a:spcBef>
                  <a:spcPct val="0"/>
                </a:spcBef>
                <a:spcAft>
                  <a:spcPct val="0"/>
                </a:spcAft>
                <a:defRPr/>
              </a:pPr>
              <a:t>‹#›</a:t>
            </a:fld>
            <a:endParaRPr lang="en-US" altLang="en-US">
              <a:solidFill>
                <a:srgbClr val="D6ECFF"/>
              </a:solidFill>
              <a:latin typeface="Arial" charset="0"/>
              <a:ea typeface="MS PGothic" pitchFamily="34" charset="-128"/>
              <a:cs typeface="+mn-cs"/>
            </a:endParaRPr>
          </a:p>
        </p:txBody>
      </p:sp>
    </p:spTree>
    <p:extLst>
      <p:ext uri="{BB962C8B-B14F-4D97-AF65-F5344CB8AC3E}">
        <p14:creationId xmlns:p14="http://schemas.microsoft.com/office/powerpoint/2010/main" xmlns="" val="227213147"/>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457200" fontAlgn="base">
              <a:spcBef>
                <a:spcPct val="0"/>
              </a:spcBef>
              <a:spcAft>
                <a:spcPct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457200" fontAlgn="base">
              <a:spcBef>
                <a:spcPct val="0"/>
              </a:spcBef>
              <a:spcAft>
                <a:spcPct val="0"/>
              </a:spcAft>
              <a:defRPr/>
            </a:pPr>
            <a:fld id="{88206103-EA3B-45A5-8FE1-0BE750B4358B}" type="datetime1">
              <a:rPr lang="en-US">
                <a:solidFill>
                  <a:srgbClr val="D6ECFF"/>
                </a:solidFill>
                <a:latin typeface="Arial" charset="0"/>
                <a:ea typeface="MS PGothic" pitchFamily="34" charset="-128"/>
              </a:rPr>
              <a:pPr defTabSz="457200" fontAlgn="base">
                <a:spcBef>
                  <a:spcPct val="0"/>
                </a:spcBef>
                <a:spcAft>
                  <a:spcPct val="0"/>
                </a:spcAft>
                <a:defRPr/>
              </a:pPr>
              <a:t>11/23/2014</a:t>
            </a:fld>
            <a:endParaRPr lang="en-US">
              <a:solidFill>
                <a:srgbClr val="D6ECFF"/>
              </a:solidFill>
              <a:latin typeface="Arial" charset="0"/>
              <a:ea typeface="MS PGothic" pitchFamily="34" charset="-128"/>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457200" fontAlgn="base">
              <a:spcBef>
                <a:spcPct val="0"/>
              </a:spcBef>
              <a:spcAft>
                <a:spcPct val="0"/>
              </a:spcAft>
              <a:defRPr/>
            </a:pPr>
            <a:endParaRPr lang="en-US">
              <a:solidFill>
                <a:srgbClr val="D6ECFF"/>
              </a:solidFill>
              <a:latin typeface="Arial" charset="0"/>
              <a:ea typeface="MS PGothic" pitchFamily="34" charset="-128"/>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smtClean="0">
                <a:solidFill>
                  <a:schemeClr val="tx2"/>
                </a:solidFill>
                <a:cs typeface="Arial" charset="0"/>
              </a:defRPr>
            </a:lvl1pPr>
          </a:lstStyle>
          <a:p>
            <a:pPr defTabSz="457200" fontAlgn="base">
              <a:spcBef>
                <a:spcPct val="0"/>
              </a:spcBef>
              <a:spcAft>
                <a:spcPct val="0"/>
              </a:spcAft>
              <a:defRPr/>
            </a:pPr>
            <a:fld id="{EFEBB6F0-0779-481B-A9BF-E86BF087461D}" type="slidenum">
              <a:rPr lang="ar-SA" altLang="en-US">
                <a:solidFill>
                  <a:srgbClr val="D6ECFF"/>
                </a:solidFill>
                <a:latin typeface="Arial" charset="0"/>
                <a:ea typeface="MS PGothic" pitchFamily="34" charset="-128"/>
              </a:rPr>
              <a:pPr defTabSz="457200" fontAlgn="base">
                <a:spcBef>
                  <a:spcPct val="0"/>
                </a:spcBef>
                <a:spcAft>
                  <a:spcPct val="0"/>
                </a:spcAft>
                <a:defRPr/>
              </a:pPr>
              <a:t>‹#›</a:t>
            </a:fld>
            <a:endParaRPr lang="en-US" altLang="en-US">
              <a:solidFill>
                <a:srgbClr val="D6ECFF"/>
              </a:solidFill>
              <a:latin typeface="Arial" charset="0"/>
              <a:ea typeface="MS PGothic" pitchFamily="34" charset="-128"/>
              <a:cs typeface="+mn-cs"/>
            </a:endParaRPr>
          </a:p>
        </p:txBody>
      </p:sp>
    </p:spTree>
    <p:extLst>
      <p:ext uri="{BB962C8B-B14F-4D97-AF65-F5344CB8AC3E}">
        <p14:creationId xmlns:p14="http://schemas.microsoft.com/office/powerpoint/2010/main" xmlns="" val="988072710"/>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FA27E5-0AED-4000-9E64-B14CE1873AA6}" type="datetimeFigureOut">
              <a:rPr lang="en-US" smtClean="0">
                <a:solidFill>
                  <a:prstClr val="black">
                    <a:tint val="75000"/>
                  </a:prstClr>
                </a:solidFill>
              </a:rPr>
              <a:pPr/>
              <a:t>11/23/2014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2F9D73-8765-4B06-8679-78C1C47B0E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9266595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gif"/><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2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3.xml"/></Relationships>
</file>

<file path=ppt/slides/_rels/slide13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115.jpeg"/><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9.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9.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9.jpe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rds.yahoo.com/_ylt=A9iby4XcdhdFTkQByCSjzbkF;_ylu=X3oDMTA4NDgyNWN0BHNlYwNwcm9m/SIG=12vn150nn/EXP=1159252060/**http:/www.ghorayeb.com/files/zenker_s_diverticulum_ba_swallow_ento_076.jpg" TargetMode="Externa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8.xml"/></Relationships>
</file>

<file path=ppt/slides/_rels/slide9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myweb.lsbu.ac.uk/dirt/museum/margaret/742-47-3480421.jpg"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96.xml.rels><?xml version="1.0" encoding="UTF-8" standalone="yes"?>
<Relationships xmlns="http://schemas.openxmlformats.org/package/2006/relationships"><Relationship Id="rId3" Type="http://schemas.openxmlformats.org/officeDocument/2006/relationships/hyperlink" Target="http://www.uhrad.com/pedsarc/peds041c.jpg"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9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emedicine.com/cgi-bin/foxweb.exe/makezoom@/em/makezoom?picture=\websites\emedicine\radio\images\Large\6787Diverticulitis_intramural_abscess_Tenzer_74M.jpg&amp;template=izoom2"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533400" y="152400"/>
          <a:ext cx="80772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عنصر نائب للمحتوى 4"/>
          <p:cNvGraphicFramePr>
            <a:graphicFrameLocks noGrp="1"/>
          </p:cNvGraphicFramePr>
          <p:nvPr>
            <p:ph idx="1"/>
          </p:nvPr>
        </p:nvGraphicFramePr>
        <p:xfrm>
          <a:off x="457200" y="3962400"/>
          <a:ext cx="8229600" cy="2590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fontAlgn="auto" hangingPunct="1">
              <a:spcAft>
                <a:spcPts val="0"/>
              </a:spcAft>
              <a:defRPr/>
            </a:pPr>
            <a:r>
              <a:rPr lang="en-US" b="1" smtClean="0">
                <a:solidFill>
                  <a:schemeClr val="tx2">
                    <a:satMod val="200000"/>
                  </a:schemeClr>
                </a:solidFill>
                <a:ea typeface="MS PGothic" pitchFamily="34" charset="-128"/>
              </a:rPr>
              <a:t>ABDOMINAL X-RAY</a:t>
            </a:r>
          </a:p>
        </p:txBody>
      </p:sp>
      <p:sp>
        <p:nvSpPr>
          <p:cNvPr id="27651" name="Content Placeholder 2"/>
          <p:cNvSpPr>
            <a:spLocks noGrp="1"/>
          </p:cNvSpPr>
          <p:nvPr>
            <p:ph idx="1"/>
          </p:nvPr>
        </p:nvSpPr>
        <p:spPr>
          <a:xfrm>
            <a:off x="457200" y="1973263"/>
            <a:ext cx="8229600" cy="900112"/>
          </a:xfrm>
        </p:spPr>
        <p:txBody>
          <a:bodyPr/>
          <a:lstStyle/>
          <a:p>
            <a:pPr eaLnBrk="1" hangingPunct="1">
              <a:buFont typeface="Wingdings" pitchFamily="2" charset="2"/>
              <a:buNone/>
              <a:defRPr/>
            </a:pPr>
            <a:r>
              <a:rPr lang="en-US" sz="4400" b="1" dirty="0" smtClean="0"/>
              <a:t>White ----- bone and calcification </a:t>
            </a:r>
          </a:p>
          <a:p>
            <a:pPr eaLnBrk="1" hangingPunct="1">
              <a:buFont typeface="Arial" charset="0"/>
              <a:buNone/>
              <a:defRPr/>
            </a:pPr>
            <a:r>
              <a:rPr lang="en-US" sz="4400" b="1" dirty="0" smtClean="0">
                <a:solidFill>
                  <a:schemeClr val="tx1">
                    <a:lumMod val="75000"/>
                  </a:schemeClr>
                </a:solidFill>
              </a:rPr>
              <a:t>Grey ------ soft tissue </a:t>
            </a:r>
          </a:p>
          <a:p>
            <a:pPr eaLnBrk="1" hangingPunct="1">
              <a:buFont typeface="Wingdings" pitchFamily="2" charset="2"/>
              <a:buNone/>
              <a:defRPr/>
            </a:pPr>
            <a:r>
              <a:rPr lang="en-US" sz="4400" b="1" dirty="0" smtClean="0"/>
              <a:t>Black -----  air</a:t>
            </a:r>
          </a:p>
        </p:txBody>
      </p:sp>
    </p:spTree>
    <p:extLst>
      <p:ext uri="{BB962C8B-B14F-4D97-AF65-F5344CB8AC3E}">
        <p14:creationId xmlns:p14="http://schemas.microsoft.com/office/powerpoint/2010/main" xmlns="" val="32418801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divert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450" y="549275"/>
            <a:ext cx="6516688" cy="613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Tree>
    <p:extLst>
      <p:ext uri="{BB962C8B-B14F-4D97-AF65-F5344CB8AC3E}">
        <p14:creationId xmlns:p14="http://schemas.microsoft.com/office/powerpoint/2010/main" xmlns="" val="2960074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dissolve">
                                      <p:cBhvr>
                                        <p:cTn id="7"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Fig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11413" y="549275"/>
            <a:ext cx="4032250" cy="520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fontAlgn="base">
              <a:spcBef>
                <a:spcPct val="0"/>
              </a:spcBef>
              <a:spcAft>
                <a:spcPct val="0"/>
              </a:spcAft>
              <a:defRPr/>
            </a:pPr>
            <a:endPar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43012" name="TextBox 3"/>
          <p:cNvSpPr txBox="1">
            <a:spLocks noChangeArrowheads="1"/>
          </p:cNvSpPr>
          <p:nvPr/>
        </p:nvSpPr>
        <p:spPr bwMode="auto">
          <a:xfrm>
            <a:off x="1619250" y="5930900"/>
            <a:ext cx="5256213" cy="5222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Multiple Small &amp; Round Filling Defects</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b="1" smtClean="0">
                <a:solidFill>
                  <a:srgbClr val="FF0000"/>
                </a:solidFill>
              </a:rPr>
              <a:t>Multiple Polyps</a:t>
            </a:r>
          </a:p>
        </p:txBody>
      </p:sp>
    </p:spTree>
    <p:extLst>
      <p:ext uri="{BB962C8B-B14F-4D97-AF65-F5344CB8AC3E}">
        <p14:creationId xmlns:p14="http://schemas.microsoft.com/office/powerpoint/2010/main" xmlns="" val="887851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dissolve">
                                      <p:cBhvr>
                                        <p:cTn id="7" dur="5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lead%2520pipe%2520colon%2520in%2520ulcerative%2520coliti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40013" y="989013"/>
            <a:ext cx="3863975" cy="487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44036" name="TextBox 3"/>
          <p:cNvSpPr txBox="1">
            <a:spLocks noChangeArrowheads="1"/>
          </p:cNvSpPr>
          <p:nvPr/>
        </p:nvSpPr>
        <p:spPr bwMode="auto">
          <a:xfrm>
            <a:off x="6829425" y="1052513"/>
            <a:ext cx="231457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Loss of Haustrations</a:t>
            </a:r>
          </a:p>
          <a:p>
            <a:pPr algn="ctr" eaLnBrk="1" fontAlgn="base" hangingPunct="1">
              <a:spcBef>
                <a:spcPct val="0"/>
              </a:spcBef>
              <a:spcAft>
                <a:spcPct val="0"/>
              </a:spcAft>
            </a:pPr>
            <a:r>
              <a:rPr lang="en-US" sz="1400" b="1" smtClean="0">
                <a:solidFill>
                  <a:srgbClr val="50E2DB"/>
                </a:solidFill>
              </a:rPr>
              <a:t>LEAD PIPE SIGN</a:t>
            </a:r>
          </a:p>
        </p:txBody>
      </p:sp>
      <p:cxnSp>
        <p:nvCxnSpPr>
          <p:cNvPr id="5" name="Straight Arrow Connector 4"/>
          <p:cNvCxnSpPr>
            <a:endCxn id="44036" idx="1"/>
          </p:cNvCxnSpPr>
          <p:nvPr/>
        </p:nvCxnSpPr>
        <p:spPr>
          <a:xfrm flipV="1">
            <a:off x="4572000" y="1314450"/>
            <a:ext cx="2257425" cy="110648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4038" name="TextBox 7"/>
          <p:cNvSpPr txBox="1">
            <a:spLocks noChangeArrowheads="1"/>
          </p:cNvSpPr>
          <p:nvPr/>
        </p:nvSpPr>
        <p:spPr bwMode="auto">
          <a:xfrm>
            <a:off x="1042988" y="4508500"/>
            <a:ext cx="145097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Terminal Ilium</a:t>
            </a:r>
            <a:endParaRPr lang="en-US" sz="1400" b="1" smtClean="0">
              <a:solidFill>
                <a:srgbClr val="FF0000"/>
              </a:solidFill>
            </a:endParaRPr>
          </a:p>
        </p:txBody>
      </p:sp>
      <p:cxnSp>
        <p:nvCxnSpPr>
          <p:cNvPr id="9" name="Straight Arrow Connector 8"/>
          <p:cNvCxnSpPr>
            <a:endCxn id="44038" idx="3"/>
          </p:cNvCxnSpPr>
          <p:nvPr/>
        </p:nvCxnSpPr>
        <p:spPr>
          <a:xfrm rot="10800000" flipV="1">
            <a:off x="2493963" y="4724400"/>
            <a:ext cx="1141412" cy="4603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4040" name="TextBox 9"/>
          <p:cNvSpPr txBox="1">
            <a:spLocks noChangeArrowheads="1"/>
          </p:cNvSpPr>
          <p:nvPr/>
        </p:nvSpPr>
        <p:spPr bwMode="auto">
          <a:xfrm>
            <a:off x="1476375" y="3644900"/>
            <a:ext cx="935038"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Cecum</a:t>
            </a:r>
            <a:endParaRPr lang="en-US" sz="1400" b="1" smtClean="0">
              <a:solidFill>
                <a:srgbClr val="FF0000"/>
              </a:solidFill>
            </a:endParaRPr>
          </a:p>
        </p:txBody>
      </p:sp>
      <p:cxnSp>
        <p:nvCxnSpPr>
          <p:cNvPr id="11" name="Straight Arrow Connector 10"/>
          <p:cNvCxnSpPr>
            <a:endCxn id="44040" idx="3"/>
          </p:cNvCxnSpPr>
          <p:nvPr/>
        </p:nvCxnSpPr>
        <p:spPr>
          <a:xfrm rot="10800000">
            <a:off x="2411413" y="3798888"/>
            <a:ext cx="720725" cy="709612"/>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4042" name="Rectangle 19"/>
          <p:cNvSpPr>
            <a:spLocks noChangeArrowheads="1"/>
          </p:cNvSpPr>
          <p:nvPr/>
        </p:nvSpPr>
        <p:spPr bwMode="auto">
          <a:xfrm>
            <a:off x="6659563" y="2133600"/>
            <a:ext cx="2484437" cy="522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Ulcerative Colitis (Pancolitis)</a:t>
            </a:r>
          </a:p>
        </p:txBody>
      </p:sp>
    </p:spTree>
    <p:extLst>
      <p:ext uri="{BB962C8B-B14F-4D97-AF65-F5344CB8AC3E}">
        <p14:creationId xmlns:p14="http://schemas.microsoft.com/office/powerpoint/2010/main" xmlns="" val="106957870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kubu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1143000"/>
            <a:ext cx="3200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45060" name="TextBox 7"/>
          <p:cNvSpPr txBox="1">
            <a:spLocks noChangeArrowheads="1"/>
          </p:cNvSpPr>
          <p:nvPr/>
        </p:nvSpPr>
        <p:spPr bwMode="auto">
          <a:xfrm>
            <a:off x="0" y="6335713"/>
            <a:ext cx="9144000"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Granular mucosa and complete absence of haustra which confirm total colitis. 2 short strictures are present in the descending colon, but there were no malignant features radiologically</a:t>
            </a:r>
          </a:p>
        </p:txBody>
      </p:sp>
      <p:sp>
        <p:nvSpPr>
          <p:cNvPr id="45061" name="TextBox 4"/>
          <p:cNvSpPr txBox="1">
            <a:spLocks noChangeArrowheads="1"/>
          </p:cNvSpPr>
          <p:nvPr/>
        </p:nvSpPr>
        <p:spPr bwMode="auto">
          <a:xfrm>
            <a:off x="6372225" y="1052513"/>
            <a:ext cx="2087563"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Loss of Haustrations</a:t>
            </a:r>
          </a:p>
        </p:txBody>
      </p:sp>
      <p:cxnSp>
        <p:nvCxnSpPr>
          <p:cNvPr id="6" name="Straight Arrow Connector 5"/>
          <p:cNvCxnSpPr>
            <a:endCxn id="45061" idx="1"/>
          </p:cNvCxnSpPr>
          <p:nvPr/>
        </p:nvCxnSpPr>
        <p:spPr>
          <a:xfrm flipV="1">
            <a:off x="4787900" y="1206500"/>
            <a:ext cx="1584325" cy="27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63" name="TextBox 8"/>
          <p:cNvSpPr txBox="1">
            <a:spLocks noChangeArrowheads="1"/>
          </p:cNvSpPr>
          <p:nvPr/>
        </p:nvSpPr>
        <p:spPr bwMode="auto">
          <a:xfrm>
            <a:off x="6443663" y="2708275"/>
            <a:ext cx="231457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Multiple Filling Defects</a:t>
            </a:r>
          </a:p>
        </p:txBody>
      </p:sp>
      <p:cxnSp>
        <p:nvCxnSpPr>
          <p:cNvPr id="10" name="Straight Arrow Connector 9"/>
          <p:cNvCxnSpPr>
            <a:endCxn id="45063" idx="1"/>
          </p:cNvCxnSpPr>
          <p:nvPr/>
        </p:nvCxnSpPr>
        <p:spPr>
          <a:xfrm rot="5400000" flipH="1" flipV="1">
            <a:off x="5188744" y="2966244"/>
            <a:ext cx="1358900" cy="115093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65" name="TextBox 11"/>
          <p:cNvSpPr txBox="1">
            <a:spLocks noChangeArrowheads="1"/>
          </p:cNvSpPr>
          <p:nvPr/>
        </p:nvSpPr>
        <p:spPr bwMode="auto">
          <a:xfrm>
            <a:off x="539750" y="1484313"/>
            <a:ext cx="231457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Splenic Flexure</a:t>
            </a:r>
          </a:p>
        </p:txBody>
      </p:sp>
      <p:cxnSp>
        <p:nvCxnSpPr>
          <p:cNvPr id="13" name="Straight Arrow Connector 12"/>
          <p:cNvCxnSpPr>
            <a:endCxn id="45065" idx="3"/>
          </p:cNvCxnSpPr>
          <p:nvPr/>
        </p:nvCxnSpPr>
        <p:spPr>
          <a:xfrm rot="10800000">
            <a:off x="2854325" y="1638300"/>
            <a:ext cx="1862138" cy="27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15" name="Straight Arrow Connector 14"/>
          <p:cNvCxnSpPr>
            <a:endCxn id="45063" idx="1"/>
          </p:cNvCxnSpPr>
          <p:nvPr/>
        </p:nvCxnSpPr>
        <p:spPr>
          <a:xfrm flipV="1">
            <a:off x="5148263" y="2862263"/>
            <a:ext cx="1295400" cy="4953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68" name="TextBox 20"/>
          <p:cNvSpPr txBox="1">
            <a:spLocks noChangeArrowheads="1"/>
          </p:cNvSpPr>
          <p:nvPr/>
        </p:nvSpPr>
        <p:spPr bwMode="auto">
          <a:xfrm>
            <a:off x="6372225" y="1989138"/>
            <a:ext cx="1728788"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Granular Mucosa</a:t>
            </a:r>
          </a:p>
        </p:txBody>
      </p:sp>
      <p:cxnSp>
        <p:nvCxnSpPr>
          <p:cNvPr id="22" name="Straight Arrow Connector 21"/>
          <p:cNvCxnSpPr>
            <a:endCxn id="45068" idx="1"/>
          </p:cNvCxnSpPr>
          <p:nvPr/>
        </p:nvCxnSpPr>
        <p:spPr>
          <a:xfrm flipV="1">
            <a:off x="4859338" y="2143125"/>
            <a:ext cx="1512887" cy="4222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5070" name="Rectangle 33"/>
          <p:cNvSpPr>
            <a:spLocks noChangeArrowheads="1"/>
          </p:cNvSpPr>
          <p:nvPr/>
        </p:nvSpPr>
        <p:spPr bwMode="auto">
          <a:xfrm>
            <a:off x="6443663" y="3500438"/>
            <a:ext cx="1584325"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Ulcerative Colitis</a:t>
            </a:r>
          </a:p>
        </p:txBody>
      </p:sp>
    </p:spTree>
    <p:extLst>
      <p:ext uri="{BB962C8B-B14F-4D97-AF65-F5344CB8AC3E}">
        <p14:creationId xmlns:p14="http://schemas.microsoft.com/office/powerpoint/2010/main" xmlns="" val="30763909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4453-13251-13703-2068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76375" y="1125538"/>
            <a:ext cx="5903913" cy="489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46084" name="TextBox 3"/>
          <p:cNvSpPr txBox="1">
            <a:spLocks noChangeArrowheads="1"/>
          </p:cNvSpPr>
          <p:nvPr/>
        </p:nvSpPr>
        <p:spPr bwMode="auto">
          <a:xfrm>
            <a:off x="3779838" y="4652963"/>
            <a:ext cx="1619250"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Multiple Apple Core Sign</a:t>
            </a:r>
          </a:p>
        </p:txBody>
      </p:sp>
      <p:cxnSp>
        <p:nvCxnSpPr>
          <p:cNvPr id="5" name="Straight Arrow Connector 4"/>
          <p:cNvCxnSpPr>
            <a:endCxn id="46084" idx="0"/>
          </p:cNvCxnSpPr>
          <p:nvPr/>
        </p:nvCxnSpPr>
        <p:spPr>
          <a:xfrm rot="5400000">
            <a:off x="4329113" y="2465388"/>
            <a:ext cx="2447925" cy="192722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9" name="Straight Arrow Connector 8"/>
          <p:cNvCxnSpPr>
            <a:endCxn id="46084" idx="1"/>
          </p:cNvCxnSpPr>
          <p:nvPr/>
        </p:nvCxnSpPr>
        <p:spPr>
          <a:xfrm>
            <a:off x="2627313" y="4581525"/>
            <a:ext cx="1152525" cy="3333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6087" name="TextBox 22"/>
          <p:cNvSpPr txBox="1">
            <a:spLocks noChangeArrowheads="1"/>
          </p:cNvSpPr>
          <p:nvPr/>
        </p:nvSpPr>
        <p:spPr bwMode="auto">
          <a:xfrm>
            <a:off x="2916238" y="765175"/>
            <a:ext cx="2376487" cy="307975"/>
          </a:xfrm>
          <a:prstGeom prst="rect">
            <a:avLst/>
          </a:prstGeom>
          <a:solidFill>
            <a:schemeClr val="bg1"/>
          </a:solidFill>
          <a:ln w="9525">
            <a:solidFill>
              <a:schemeClr val="bg1"/>
            </a:solidFill>
            <a:miter lim="800000"/>
            <a:headEnd/>
            <a:tailEnd/>
          </a:ln>
        </p:spPr>
        <p:txBody>
          <a:bodyPr l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fontAlgn="base" hangingPunct="1">
              <a:spcBef>
                <a:spcPct val="0"/>
              </a:spcBef>
              <a:spcAft>
                <a:spcPct val="0"/>
              </a:spcAft>
            </a:pPr>
            <a:r>
              <a:rPr lang="en-US" sz="1400" smtClean="0">
                <a:solidFill>
                  <a:srgbClr val="FFC000"/>
                </a:solidFill>
              </a:rPr>
              <a:t>Ask the Doctor About these</a:t>
            </a:r>
          </a:p>
        </p:txBody>
      </p:sp>
      <p:cxnSp>
        <p:nvCxnSpPr>
          <p:cNvPr id="24" name="Straight Arrow Connector 23"/>
          <p:cNvCxnSpPr>
            <a:endCxn id="46087" idx="2"/>
          </p:cNvCxnSpPr>
          <p:nvPr/>
        </p:nvCxnSpPr>
        <p:spPr>
          <a:xfrm rot="5400000" flipH="1" flipV="1">
            <a:off x="3123407" y="1153318"/>
            <a:ext cx="1060450" cy="9001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28" name="Straight Arrow Connector 27"/>
          <p:cNvCxnSpPr>
            <a:endCxn id="46087" idx="2"/>
          </p:cNvCxnSpPr>
          <p:nvPr/>
        </p:nvCxnSpPr>
        <p:spPr>
          <a:xfrm rot="5400000" flipH="1" flipV="1">
            <a:off x="2259807" y="1369218"/>
            <a:ext cx="2139950" cy="154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6090" name="Rectangle 45"/>
          <p:cNvSpPr>
            <a:spLocks noChangeArrowheads="1"/>
          </p:cNvSpPr>
          <p:nvPr/>
        </p:nvSpPr>
        <p:spPr bwMode="auto">
          <a:xfrm>
            <a:off x="3708400" y="6165850"/>
            <a:ext cx="935038" cy="522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Colon CA</a:t>
            </a:r>
          </a:p>
        </p:txBody>
      </p:sp>
    </p:spTree>
    <p:extLst>
      <p:ext uri="{BB962C8B-B14F-4D97-AF65-F5344CB8AC3E}">
        <p14:creationId xmlns:p14="http://schemas.microsoft.com/office/powerpoint/2010/main" xmlns="" val="3452875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dissolve">
                                      <p:cBhvr>
                                        <p:cTn id="7"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colon-cance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7813" y="1052513"/>
            <a:ext cx="5280025" cy="396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7108" name="Rectangle 4"/>
          <p:cNvSpPr>
            <a:spLocks noChangeArrowheads="1"/>
          </p:cNvSpPr>
          <p:nvPr/>
        </p:nvSpPr>
        <p:spPr bwMode="auto">
          <a:xfrm>
            <a:off x="3132138" y="5445125"/>
            <a:ext cx="1584325"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Sigmoid Colon CA</a:t>
            </a:r>
          </a:p>
        </p:txBody>
      </p:sp>
      <p:sp>
        <p:nvSpPr>
          <p:cNvPr id="47109" name="Rectangle 5"/>
          <p:cNvSpPr>
            <a:spLocks noChangeArrowheads="1"/>
          </p:cNvSpPr>
          <p:nvPr/>
        </p:nvSpPr>
        <p:spPr bwMode="auto">
          <a:xfrm>
            <a:off x="5003800" y="4508500"/>
            <a:ext cx="1871663" cy="3079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fontAlgn="base">
              <a:spcBef>
                <a:spcPct val="0"/>
              </a:spcBef>
              <a:spcAft>
                <a:spcPct val="0"/>
              </a:spcAft>
            </a:pPr>
            <a:r>
              <a:rPr lang="en-US" sz="1400" b="1" smtClean="0">
                <a:solidFill>
                  <a:srgbClr val="50E2DB"/>
                </a:solidFill>
              </a:rPr>
              <a:t>Apple Core Sign</a:t>
            </a:r>
            <a:endParaRPr lang="en-US" sz="1400" smtClean="0">
              <a:solidFill>
                <a:srgbClr val="FF0000"/>
              </a:solidFill>
            </a:endParaRPr>
          </a:p>
        </p:txBody>
      </p:sp>
      <p:sp>
        <p:nvSpPr>
          <p:cNvPr id="47110" name="Rectangle 6"/>
          <p:cNvSpPr>
            <a:spLocks noChangeArrowheads="1"/>
          </p:cNvSpPr>
          <p:nvPr/>
        </p:nvSpPr>
        <p:spPr bwMode="auto">
          <a:xfrm>
            <a:off x="7164388" y="2276475"/>
            <a:ext cx="1008062" cy="3079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fontAlgn="base">
              <a:spcBef>
                <a:spcPct val="0"/>
              </a:spcBef>
              <a:spcAft>
                <a:spcPct val="0"/>
              </a:spcAft>
            </a:pPr>
            <a:r>
              <a:rPr lang="en-US" sz="1400" b="1" smtClean="0">
                <a:solidFill>
                  <a:srgbClr val="50E2DB"/>
                </a:solidFill>
              </a:rPr>
              <a:t>Stricture</a:t>
            </a:r>
            <a:endParaRPr lang="en-US" sz="1400" smtClean="0">
              <a:solidFill>
                <a:srgbClr val="FF0000"/>
              </a:solidFill>
            </a:endParaRPr>
          </a:p>
        </p:txBody>
      </p:sp>
      <p:cxnSp>
        <p:nvCxnSpPr>
          <p:cNvPr id="8" name="Straight Arrow Connector 7"/>
          <p:cNvCxnSpPr>
            <a:endCxn id="47110" idx="1"/>
          </p:cNvCxnSpPr>
          <p:nvPr/>
        </p:nvCxnSpPr>
        <p:spPr>
          <a:xfrm flipV="1">
            <a:off x="4284663" y="2430463"/>
            <a:ext cx="2879725" cy="493712"/>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xmlns="" val="111718537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annular_"/>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9250" y="692150"/>
            <a:ext cx="5273675"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8132" name="TextBox 3"/>
          <p:cNvSpPr txBox="1">
            <a:spLocks noChangeArrowheads="1"/>
          </p:cNvSpPr>
          <p:nvPr/>
        </p:nvSpPr>
        <p:spPr bwMode="auto">
          <a:xfrm>
            <a:off x="7019925" y="3357563"/>
            <a:ext cx="1619250"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Apple Core Sign</a:t>
            </a:r>
          </a:p>
        </p:txBody>
      </p:sp>
      <p:cxnSp>
        <p:nvCxnSpPr>
          <p:cNvPr id="5" name="Straight Arrow Connector 4"/>
          <p:cNvCxnSpPr>
            <a:endCxn id="48132" idx="1"/>
          </p:cNvCxnSpPr>
          <p:nvPr/>
        </p:nvCxnSpPr>
        <p:spPr>
          <a:xfrm>
            <a:off x="5292725" y="3429000"/>
            <a:ext cx="1727200" cy="8255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48134" name="Rectangle 5"/>
          <p:cNvSpPr>
            <a:spLocks noChangeArrowheads="1"/>
          </p:cNvSpPr>
          <p:nvPr/>
        </p:nvSpPr>
        <p:spPr bwMode="auto">
          <a:xfrm>
            <a:off x="7451725" y="5661025"/>
            <a:ext cx="936625"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smtClean="0">
                <a:solidFill>
                  <a:srgbClr val="FF0000"/>
                </a:solidFill>
              </a:rPr>
              <a:t>Colon CA</a:t>
            </a:r>
          </a:p>
        </p:txBody>
      </p:sp>
    </p:spTree>
    <p:extLst>
      <p:ext uri="{BB962C8B-B14F-4D97-AF65-F5344CB8AC3E}">
        <p14:creationId xmlns:p14="http://schemas.microsoft.com/office/powerpoint/2010/main" xmlns="" val="1346224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dissolve">
                                      <p:cBhvr>
                                        <p:cTn id="7"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sigmoid_"/>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692150"/>
            <a:ext cx="5762625" cy="591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9156" name="TextBox 4"/>
          <p:cNvSpPr txBox="1">
            <a:spLocks noChangeArrowheads="1"/>
          </p:cNvSpPr>
          <p:nvPr/>
        </p:nvSpPr>
        <p:spPr bwMode="auto">
          <a:xfrm>
            <a:off x="6156325" y="1773238"/>
            <a:ext cx="2808288"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 Sigmoid Stricture is always considered </a:t>
            </a:r>
            <a:r>
              <a:rPr lang="en-US" sz="1400" b="1" smtClean="0">
                <a:solidFill>
                  <a:srgbClr val="FF0000"/>
                </a:solidFill>
              </a:rPr>
              <a:t>malignant</a:t>
            </a:r>
            <a:r>
              <a:rPr lang="en-US" sz="1400" b="1" smtClean="0">
                <a:solidFill>
                  <a:srgbClr val="50E2DB"/>
                </a:solidFill>
              </a:rPr>
              <a:t> until proven otherwise</a:t>
            </a:r>
          </a:p>
        </p:txBody>
      </p:sp>
    </p:spTree>
    <p:extLst>
      <p:ext uri="{BB962C8B-B14F-4D97-AF65-F5344CB8AC3E}">
        <p14:creationId xmlns:p14="http://schemas.microsoft.com/office/powerpoint/2010/main" xmlns="" val="2047711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dissolve">
                                      <p:cBhvr>
                                        <p:cTn id="7"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hernia-scrot-b"/>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088" y="692150"/>
            <a:ext cx="7315200" cy="485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50180" name="TextBox 3"/>
          <p:cNvSpPr txBox="1">
            <a:spLocks noChangeArrowheads="1"/>
          </p:cNvSpPr>
          <p:nvPr/>
        </p:nvSpPr>
        <p:spPr bwMode="auto">
          <a:xfrm>
            <a:off x="2484438" y="6021388"/>
            <a:ext cx="244792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 huge right indirect hernia in the scrotum</a:t>
            </a:r>
          </a:p>
        </p:txBody>
      </p:sp>
      <p:cxnSp>
        <p:nvCxnSpPr>
          <p:cNvPr id="5" name="Straight Arrow Connector 4"/>
          <p:cNvCxnSpPr>
            <a:endCxn id="50180" idx="0"/>
          </p:cNvCxnSpPr>
          <p:nvPr/>
        </p:nvCxnSpPr>
        <p:spPr>
          <a:xfrm rot="16200000" flipH="1">
            <a:off x="2879725" y="5192713"/>
            <a:ext cx="1512888" cy="144462"/>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xmlns="" val="701848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dissolve">
                                      <p:cBhvr>
                                        <p:cTn id="7"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Abdomen_splenomegaly_a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17713" y="503238"/>
            <a:ext cx="5108575" cy="585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p:txBody>
      </p:sp>
      <p:sp>
        <p:nvSpPr>
          <p:cNvPr id="51204" name="TextBox 4"/>
          <p:cNvSpPr txBox="1">
            <a:spLocks noChangeArrowheads="1"/>
          </p:cNvSpPr>
          <p:nvPr/>
        </p:nvSpPr>
        <p:spPr bwMode="auto">
          <a:xfrm>
            <a:off x="6696075" y="4221163"/>
            <a:ext cx="2447925"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A huge mass that has displaced the intestines</a:t>
            </a:r>
          </a:p>
          <a:p>
            <a:pPr algn="ctr" eaLnBrk="1" fontAlgn="base" hangingPunct="1">
              <a:spcBef>
                <a:spcPct val="0"/>
              </a:spcBef>
              <a:spcAft>
                <a:spcPct val="0"/>
              </a:spcAft>
            </a:pPr>
            <a:r>
              <a:rPr lang="en-US" sz="1400" b="1" smtClean="0">
                <a:solidFill>
                  <a:srgbClr val="50E2DB"/>
                </a:solidFill>
              </a:rPr>
              <a:t>(Spleen)</a:t>
            </a:r>
          </a:p>
        </p:txBody>
      </p:sp>
      <p:cxnSp>
        <p:nvCxnSpPr>
          <p:cNvPr id="6" name="Straight Arrow Connector 5"/>
          <p:cNvCxnSpPr>
            <a:endCxn id="51204" idx="0"/>
          </p:cNvCxnSpPr>
          <p:nvPr/>
        </p:nvCxnSpPr>
        <p:spPr>
          <a:xfrm rot="16200000" flipH="1">
            <a:off x="6461919" y="2763044"/>
            <a:ext cx="1655763" cy="12604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xmlns="" val="31278089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34975"/>
            <a:ext cx="8229600" cy="5691188"/>
          </a:xfrm>
        </p:spPr>
        <p:txBody>
          <a:bodyPr rtlCol="1">
            <a:normAutofit/>
          </a:bodyPr>
          <a:lstStyle/>
          <a:p>
            <a:pPr marL="411480" eaLnBrk="1" fontAlgn="auto" hangingPunct="1">
              <a:spcAft>
                <a:spcPts val="0"/>
              </a:spcAft>
              <a:buFont typeface="Wingdings" pitchFamily="2" charset="2"/>
              <a:buChar char="v"/>
              <a:defRPr/>
            </a:pPr>
            <a:r>
              <a:rPr lang="en-US" sz="3600" b="1" u="sng" dirty="0" smtClean="0"/>
              <a:t>ADVANTAGES</a:t>
            </a:r>
            <a:r>
              <a:rPr lang="en-US" sz="2400" u="sng" dirty="0" smtClean="0"/>
              <a:t>:</a:t>
            </a:r>
          </a:p>
          <a:p>
            <a:pPr marL="740664" lvl="1" eaLnBrk="1" fontAlgn="auto" hangingPunct="1">
              <a:spcAft>
                <a:spcPts val="0"/>
              </a:spcAft>
              <a:buFont typeface="Wingdings" pitchFamily="2" charset="2"/>
              <a:buChar char="§"/>
              <a:defRPr/>
            </a:pPr>
            <a:r>
              <a:rPr lang="en-US" dirty="0" smtClean="0"/>
              <a:t>Widely available</a:t>
            </a:r>
          </a:p>
          <a:p>
            <a:pPr marL="740664" lvl="1" eaLnBrk="1" fontAlgn="auto" hangingPunct="1">
              <a:spcAft>
                <a:spcPts val="0"/>
              </a:spcAft>
              <a:buFont typeface="Wingdings" pitchFamily="2" charset="2"/>
              <a:buChar char="§"/>
              <a:defRPr/>
            </a:pPr>
            <a:r>
              <a:rPr lang="en-US" dirty="0" smtClean="0"/>
              <a:t>Cheap</a:t>
            </a:r>
          </a:p>
          <a:p>
            <a:pPr marL="740664" lvl="1" eaLnBrk="1" fontAlgn="auto" hangingPunct="1">
              <a:spcAft>
                <a:spcPts val="0"/>
              </a:spcAft>
              <a:buFont typeface="Wingdings" pitchFamily="2" charset="2"/>
              <a:buChar char="§"/>
              <a:defRPr/>
            </a:pPr>
            <a:r>
              <a:rPr lang="en-US" sz="2800" b="1" u="sng" dirty="0" smtClean="0"/>
              <a:t>Excellent</a:t>
            </a:r>
            <a:r>
              <a:rPr lang="en-US" sz="2800" u="sng" dirty="0" smtClean="0"/>
              <a:t> </a:t>
            </a:r>
            <a:r>
              <a:rPr lang="en-US" dirty="0" smtClean="0"/>
              <a:t>in diagnosing </a:t>
            </a:r>
            <a:r>
              <a:rPr lang="en-US" b="1" u="sng" dirty="0" smtClean="0"/>
              <a:t>free air </a:t>
            </a:r>
            <a:r>
              <a:rPr lang="en-US" dirty="0" smtClean="0"/>
              <a:t>in the abdomen</a:t>
            </a:r>
          </a:p>
          <a:p>
            <a:pPr marL="740664" lvl="1" eaLnBrk="1" fontAlgn="auto" hangingPunct="1">
              <a:spcAft>
                <a:spcPts val="0"/>
              </a:spcAft>
              <a:buFont typeface="Wingdings" pitchFamily="2" charset="2"/>
              <a:buChar char="§"/>
              <a:defRPr/>
            </a:pPr>
            <a:r>
              <a:rPr lang="en-US" b="1" u="sng" dirty="0" smtClean="0"/>
              <a:t>Good</a:t>
            </a:r>
            <a:r>
              <a:rPr lang="en-US" dirty="0" smtClean="0"/>
              <a:t> in diagnosing </a:t>
            </a:r>
            <a:r>
              <a:rPr lang="en-US" b="1" u="sng" dirty="0" smtClean="0"/>
              <a:t>bowel obstruction </a:t>
            </a:r>
            <a:r>
              <a:rPr lang="en-US" dirty="0" smtClean="0"/>
              <a:t>&amp; stones/calcifications</a:t>
            </a:r>
          </a:p>
          <a:p>
            <a:pPr marL="0" indent="0" eaLnBrk="1" fontAlgn="auto" hangingPunct="1">
              <a:spcAft>
                <a:spcPts val="0"/>
              </a:spcAft>
              <a:buFont typeface="Arial" pitchFamily="34" charset="0"/>
              <a:buNone/>
              <a:defRPr/>
            </a:pPr>
            <a:endParaRPr lang="en-US" sz="2800" dirty="0" smtClean="0"/>
          </a:p>
          <a:p>
            <a:pPr marL="411480" eaLnBrk="1" fontAlgn="auto" hangingPunct="1">
              <a:spcAft>
                <a:spcPts val="0"/>
              </a:spcAft>
              <a:buFont typeface="Wingdings" pitchFamily="2" charset="2"/>
              <a:buChar char="v"/>
              <a:defRPr/>
            </a:pPr>
            <a:r>
              <a:rPr lang="en-US" sz="3600" b="1" u="sng" dirty="0" smtClean="0"/>
              <a:t>DISADVANTAGES</a:t>
            </a:r>
            <a:r>
              <a:rPr lang="en-US" sz="2800" u="sng" dirty="0" smtClean="0"/>
              <a:t>:</a:t>
            </a:r>
          </a:p>
          <a:p>
            <a:pPr marL="740664" lvl="1" eaLnBrk="1" fontAlgn="auto" hangingPunct="1">
              <a:spcAft>
                <a:spcPts val="0"/>
              </a:spcAft>
              <a:buFont typeface="Wingdings" pitchFamily="2" charset="2"/>
              <a:buChar char="§"/>
              <a:defRPr/>
            </a:pPr>
            <a:r>
              <a:rPr lang="en-US" dirty="0" smtClean="0"/>
              <a:t>Radiation</a:t>
            </a:r>
          </a:p>
          <a:p>
            <a:pPr marL="740664" lvl="1" eaLnBrk="1" fontAlgn="auto" hangingPunct="1">
              <a:spcAft>
                <a:spcPts val="0"/>
              </a:spcAft>
              <a:buFont typeface="Wingdings" pitchFamily="2" charset="2"/>
              <a:buChar char="§"/>
              <a:defRPr/>
            </a:pPr>
            <a:r>
              <a:rPr lang="en-US" dirty="0" smtClean="0"/>
              <a:t>Poor soft tissue details</a:t>
            </a:r>
          </a:p>
          <a:p>
            <a:pPr marL="0" indent="0" eaLnBrk="1" fontAlgn="auto" hangingPunct="1">
              <a:spcAft>
                <a:spcPts val="0"/>
              </a:spcAft>
              <a:buFont typeface="Arial" pitchFamily="34" charset="0"/>
              <a:buNone/>
              <a:defRPr/>
            </a:pPr>
            <a:endParaRPr lang="ar-SA" sz="2800" dirty="0" smtClean="0"/>
          </a:p>
        </p:txBody>
      </p:sp>
    </p:spTree>
    <p:extLst>
      <p:ext uri="{BB962C8B-B14F-4D97-AF65-F5344CB8AC3E}">
        <p14:creationId xmlns:p14="http://schemas.microsoft.com/office/powerpoint/2010/main" xmlns="" val="380984860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hirsch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75" y="620713"/>
            <a:ext cx="4090988" cy="608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52228" name="TextBox 3"/>
          <p:cNvSpPr txBox="1">
            <a:spLocks noChangeArrowheads="1"/>
          </p:cNvSpPr>
          <p:nvPr/>
        </p:nvSpPr>
        <p:spPr bwMode="auto">
          <a:xfrm>
            <a:off x="4356100" y="620713"/>
            <a:ext cx="11525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Meconium</a:t>
            </a:r>
          </a:p>
        </p:txBody>
      </p:sp>
      <p:cxnSp>
        <p:nvCxnSpPr>
          <p:cNvPr id="5" name="Straight Arrow Connector 4"/>
          <p:cNvCxnSpPr>
            <a:endCxn id="52228" idx="1"/>
          </p:cNvCxnSpPr>
          <p:nvPr/>
        </p:nvCxnSpPr>
        <p:spPr>
          <a:xfrm flipV="1">
            <a:off x="971550" y="774700"/>
            <a:ext cx="3384550" cy="17907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52230" name="TextBox 9"/>
          <p:cNvSpPr txBox="1">
            <a:spLocks noChangeArrowheads="1"/>
          </p:cNvSpPr>
          <p:nvPr/>
        </p:nvSpPr>
        <p:spPr bwMode="auto">
          <a:xfrm>
            <a:off x="4356100" y="1052513"/>
            <a:ext cx="2952750"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Filling defects &amp; dilated Descending &amp; Sigmoid Colon</a:t>
            </a:r>
          </a:p>
        </p:txBody>
      </p:sp>
      <p:sp>
        <p:nvSpPr>
          <p:cNvPr id="52231" name="TextBox 17"/>
          <p:cNvSpPr txBox="1">
            <a:spLocks noChangeArrowheads="1"/>
          </p:cNvSpPr>
          <p:nvPr/>
        </p:nvSpPr>
        <p:spPr bwMode="auto">
          <a:xfrm>
            <a:off x="4356100" y="1727200"/>
            <a:ext cx="1655763"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Transition Zone </a:t>
            </a:r>
          </a:p>
        </p:txBody>
      </p:sp>
      <p:cxnSp>
        <p:nvCxnSpPr>
          <p:cNvPr id="19" name="Straight Arrow Connector 18"/>
          <p:cNvCxnSpPr>
            <a:endCxn id="52231" idx="1"/>
          </p:cNvCxnSpPr>
          <p:nvPr/>
        </p:nvCxnSpPr>
        <p:spPr>
          <a:xfrm flipV="1">
            <a:off x="1187450" y="1881188"/>
            <a:ext cx="3168650" cy="1908175"/>
          </a:xfrm>
          <a:prstGeom prst="straightConnector1">
            <a:avLst/>
          </a:prstGeom>
          <a:ln w="38100">
            <a:solidFill>
              <a:srgbClr val="000000"/>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4" name="Oval 23"/>
          <p:cNvSpPr/>
          <p:nvPr/>
        </p:nvSpPr>
        <p:spPr>
          <a:xfrm>
            <a:off x="922338" y="3644900"/>
            <a:ext cx="504825" cy="504825"/>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
        <p:nvSpPr>
          <p:cNvPr id="52234" name="TextBox 26"/>
          <p:cNvSpPr txBox="1">
            <a:spLocks noChangeArrowheads="1"/>
          </p:cNvSpPr>
          <p:nvPr/>
        </p:nvSpPr>
        <p:spPr bwMode="auto">
          <a:xfrm>
            <a:off x="4500563" y="2852738"/>
            <a:ext cx="4175125" cy="11699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b="1" u="sng" smtClean="0">
                <a:solidFill>
                  <a:srgbClr val="50E2DB"/>
                </a:solidFill>
              </a:rPr>
              <a:t>According to the Transition Zone</a:t>
            </a:r>
            <a:r>
              <a:rPr lang="en-US" sz="1400" b="1" smtClean="0">
                <a:solidFill>
                  <a:srgbClr val="50E2DB"/>
                </a:solidFill>
              </a:rPr>
              <a:t>:</a:t>
            </a:r>
          </a:p>
          <a:p>
            <a:pPr eaLnBrk="1" fontAlgn="base" hangingPunct="1">
              <a:spcBef>
                <a:spcPct val="0"/>
              </a:spcBef>
              <a:spcAft>
                <a:spcPct val="0"/>
              </a:spcAft>
            </a:pPr>
            <a:r>
              <a:rPr lang="en-US" sz="1400" b="1" smtClean="0">
                <a:solidFill>
                  <a:srgbClr val="50E2DB"/>
                </a:solidFill>
              </a:rPr>
              <a:t>Rectum </a:t>
            </a:r>
            <a:r>
              <a:rPr lang="en-US" sz="1400" b="1" smtClean="0">
                <a:solidFill>
                  <a:srgbClr val="50E2DB"/>
                </a:solidFill>
                <a:sym typeface="Wingdings" pitchFamily="2" charset="2"/>
              </a:rPr>
              <a:t> </a:t>
            </a:r>
            <a:r>
              <a:rPr lang="en-US" sz="1400" b="1" smtClean="0">
                <a:solidFill>
                  <a:srgbClr val="FF0000"/>
                </a:solidFill>
                <a:sym typeface="Wingdings" pitchFamily="2" charset="2"/>
              </a:rPr>
              <a:t>Ultra Short</a:t>
            </a:r>
          </a:p>
          <a:p>
            <a:pPr eaLnBrk="1" fontAlgn="base" hangingPunct="1">
              <a:spcBef>
                <a:spcPct val="0"/>
              </a:spcBef>
              <a:spcAft>
                <a:spcPct val="0"/>
              </a:spcAft>
            </a:pPr>
            <a:r>
              <a:rPr lang="en-US" sz="1400" b="1" smtClean="0">
                <a:solidFill>
                  <a:srgbClr val="50E2DB"/>
                </a:solidFill>
                <a:sym typeface="Wingdings" pitchFamily="2" charset="2"/>
              </a:rPr>
              <a:t>Rectosigmoid  </a:t>
            </a:r>
            <a:r>
              <a:rPr lang="en-US" sz="1400" b="1" smtClean="0">
                <a:solidFill>
                  <a:srgbClr val="FF0000"/>
                </a:solidFill>
                <a:sym typeface="Wingdings" pitchFamily="2" charset="2"/>
              </a:rPr>
              <a:t>Short</a:t>
            </a:r>
          </a:p>
          <a:p>
            <a:pPr eaLnBrk="1" fontAlgn="base" hangingPunct="1">
              <a:spcBef>
                <a:spcPct val="0"/>
              </a:spcBef>
              <a:spcAft>
                <a:spcPct val="0"/>
              </a:spcAft>
            </a:pPr>
            <a:r>
              <a:rPr lang="en-US" sz="1400" b="1" smtClean="0">
                <a:solidFill>
                  <a:srgbClr val="50E2DB"/>
                </a:solidFill>
                <a:sym typeface="Wingdings" pitchFamily="2" charset="2"/>
              </a:rPr>
              <a:t>Transverse Colon  </a:t>
            </a:r>
            <a:r>
              <a:rPr lang="en-US" sz="1400" b="1" smtClean="0">
                <a:solidFill>
                  <a:srgbClr val="FF0000"/>
                </a:solidFill>
                <a:sym typeface="Wingdings" pitchFamily="2" charset="2"/>
              </a:rPr>
              <a:t>Long</a:t>
            </a:r>
          </a:p>
          <a:p>
            <a:pPr eaLnBrk="1" fontAlgn="base" hangingPunct="1">
              <a:spcBef>
                <a:spcPct val="0"/>
              </a:spcBef>
              <a:spcAft>
                <a:spcPct val="0"/>
              </a:spcAft>
            </a:pPr>
            <a:r>
              <a:rPr lang="en-US" sz="1400" b="1" smtClean="0">
                <a:solidFill>
                  <a:srgbClr val="50E2DB"/>
                </a:solidFill>
                <a:sym typeface="Wingdings" pitchFamily="2" charset="2"/>
              </a:rPr>
              <a:t>Beginning of the Colon </a:t>
            </a:r>
            <a:r>
              <a:rPr lang="en-US" sz="1400" b="1" smtClean="0">
                <a:solidFill>
                  <a:srgbClr val="FF0000"/>
                </a:solidFill>
                <a:sym typeface="Wingdings" pitchFamily="2" charset="2"/>
              </a:rPr>
              <a:t>Total </a:t>
            </a:r>
            <a:r>
              <a:rPr lang="en-US" sz="1400" smtClean="0">
                <a:solidFill>
                  <a:srgbClr val="50E2DB"/>
                </a:solidFill>
                <a:sym typeface="Wingdings" pitchFamily="2" charset="2"/>
              </a:rPr>
              <a:t>(microcolon)</a:t>
            </a:r>
          </a:p>
        </p:txBody>
      </p:sp>
      <p:sp>
        <p:nvSpPr>
          <p:cNvPr id="52235" name="Rectangle 27"/>
          <p:cNvSpPr>
            <a:spLocks noChangeArrowheads="1"/>
          </p:cNvSpPr>
          <p:nvPr/>
        </p:nvSpPr>
        <p:spPr bwMode="auto">
          <a:xfrm>
            <a:off x="4321175" y="4076700"/>
            <a:ext cx="4787900" cy="1539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400" b="1" u="sng" smtClean="0">
                <a:solidFill>
                  <a:srgbClr val="50E2DB"/>
                </a:solidFill>
              </a:rPr>
              <a:t>DDx</a:t>
            </a:r>
            <a:r>
              <a:rPr lang="en-US" sz="1400" b="1" smtClean="0">
                <a:solidFill>
                  <a:srgbClr val="50E2DB"/>
                </a:solidFill>
              </a:rPr>
              <a:t>: </a:t>
            </a:r>
          </a:p>
          <a:p>
            <a:pPr algn="ctr" fontAlgn="base">
              <a:spcBef>
                <a:spcPct val="0"/>
              </a:spcBef>
              <a:spcAft>
                <a:spcPct val="0"/>
              </a:spcAft>
            </a:pPr>
            <a:r>
              <a:rPr lang="en-US" sz="1400" b="1" smtClean="0">
                <a:solidFill>
                  <a:srgbClr val="FF0000"/>
                </a:solidFill>
              </a:rPr>
              <a:t>Hirschsprung disease (HD) </a:t>
            </a:r>
            <a:r>
              <a:rPr lang="en-US" sz="1100" smtClean="0">
                <a:solidFill>
                  <a:srgbClr val="50E2DB"/>
                </a:solidFill>
              </a:rPr>
              <a:t>which is more definitively diagnosed by means of contrast enema examination, which can show the </a:t>
            </a:r>
            <a:r>
              <a:rPr lang="en-US" sz="1100" u="sng" smtClean="0">
                <a:solidFill>
                  <a:srgbClr val="50E2DB"/>
                </a:solidFill>
              </a:rPr>
              <a:t>presence of a transition zone</a:t>
            </a:r>
            <a:r>
              <a:rPr lang="en-US" sz="1100" smtClean="0">
                <a:solidFill>
                  <a:srgbClr val="50E2DB"/>
                </a:solidFill>
              </a:rPr>
              <a:t>, irregular contractions, mucosal irregularity, and delayed evacuation of contrast material, among other findings</a:t>
            </a:r>
          </a:p>
          <a:p>
            <a:pPr algn="ctr" fontAlgn="base">
              <a:spcBef>
                <a:spcPct val="0"/>
              </a:spcBef>
              <a:spcAft>
                <a:spcPct val="0"/>
              </a:spcAft>
            </a:pPr>
            <a:endParaRPr lang="en-US" sz="1100" smtClean="0">
              <a:solidFill>
                <a:srgbClr val="50E2DB"/>
              </a:solidFill>
            </a:endParaRPr>
          </a:p>
          <a:p>
            <a:pPr algn="ctr" fontAlgn="base">
              <a:spcBef>
                <a:spcPct val="0"/>
              </a:spcBef>
              <a:spcAft>
                <a:spcPct val="0"/>
              </a:spcAft>
            </a:pPr>
            <a:r>
              <a:rPr lang="en-US" sz="1100" smtClean="0">
                <a:solidFill>
                  <a:srgbClr val="50E2DB"/>
                </a:solidFill>
              </a:rPr>
              <a:t>Although the hallmark of the diagnosis is the presence of transition zone but it’s absence exclude the disease</a:t>
            </a:r>
          </a:p>
        </p:txBody>
      </p:sp>
      <p:sp>
        <p:nvSpPr>
          <p:cNvPr id="52236" name="TextBox 28"/>
          <p:cNvSpPr txBox="1">
            <a:spLocks noChangeArrowheads="1"/>
          </p:cNvSpPr>
          <p:nvPr/>
        </p:nvSpPr>
        <p:spPr bwMode="auto">
          <a:xfrm>
            <a:off x="4500563" y="2060575"/>
            <a:ext cx="4535487" cy="6000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100" smtClean="0">
                <a:solidFill>
                  <a:srgbClr val="50E2DB"/>
                </a:solidFill>
              </a:rPr>
              <a:t>is the term applied to the region in which a marked change in caliber occurs, with the dilated, normal colon above and the narrowed, aganglionic colon below</a:t>
            </a:r>
          </a:p>
        </p:txBody>
      </p:sp>
      <p:sp>
        <p:nvSpPr>
          <p:cNvPr id="52237" name="Rectangle 29"/>
          <p:cNvSpPr>
            <a:spLocks noChangeArrowheads="1"/>
          </p:cNvSpPr>
          <p:nvPr/>
        </p:nvSpPr>
        <p:spPr bwMode="auto">
          <a:xfrm>
            <a:off x="5148263" y="6443663"/>
            <a:ext cx="3997325" cy="4302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0"/>
              </a:spcBef>
              <a:spcAft>
                <a:spcPct val="0"/>
              </a:spcAft>
            </a:pPr>
            <a:r>
              <a:rPr lang="en-US" sz="1100" smtClean="0">
                <a:solidFill>
                  <a:srgbClr val="50E2DB"/>
                </a:solidFill>
              </a:rPr>
              <a:t>For more info visit:</a:t>
            </a:r>
          </a:p>
          <a:p>
            <a:pPr algn="ctr" fontAlgn="base">
              <a:spcBef>
                <a:spcPct val="0"/>
              </a:spcBef>
              <a:spcAft>
                <a:spcPct val="0"/>
              </a:spcAft>
            </a:pPr>
            <a:r>
              <a:rPr lang="en-US" sz="1100" smtClean="0">
                <a:solidFill>
                  <a:srgbClr val="50E2DB"/>
                </a:solidFill>
              </a:rPr>
              <a:t>http://emedicine.medscape.com/article/409150-imaging</a:t>
            </a:r>
          </a:p>
        </p:txBody>
      </p:sp>
    </p:spTree>
    <p:extLst>
      <p:ext uri="{BB962C8B-B14F-4D97-AF65-F5344CB8AC3E}">
        <p14:creationId xmlns:p14="http://schemas.microsoft.com/office/powerpoint/2010/main" xmlns="" val="387043693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 Box 4"/>
          <p:cNvSpPr txBox="1">
            <a:spLocks noChangeArrowheads="1"/>
          </p:cNvSpPr>
          <p:nvPr/>
        </p:nvSpPr>
        <p:spPr bwMode="auto">
          <a:xfrm>
            <a:off x="457200" y="3122613"/>
            <a:ext cx="8382000" cy="122078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defRPr/>
            </a:pPr>
            <a:r>
              <a:rPr lang="en-US" sz="3800" dirty="0" smtClean="0">
                <a:solidFill>
                  <a:srgbClr val="0000CC"/>
                </a:solidFill>
                <a:effectLst>
                  <a:outerShdw blurRad="38100" dist="38100" dir="2700000" algn="tl">
                    <a:srgbClr val="000000"/>
                  </a:outerShdw>
                </a:effectLst>
                <a:latin typeface="Arial" charset="0"/>
              </a:rPr>
              <a:t> </a:t>
            </a:r>
            <a:r>
              <a:rPr lang="en-US" sz="3800" dirty="0">
                <a:solidFill>
                  <a:srgbClr val="0000CC"/>
                </a:solidFill>
                <a:effectLst>
                  <a:outerShdw blurRad="38100" dist="38100" dir="2700000" algn="tl">
                    <a:srgbClr val="000000"/>
                  </a:outerShdw>
                </a:effectLst>
                <a:latin typeface="Arial" charset="0"/>
              </a:rPr>
              <a:t>COMPUTED TOMOGRAPHY</a:t>
            </a:r>
          </a:p>
          <a:p>
            <a:pPr algn="ctr">
              <a:defRPr/>
            </a:pPr>
            <a:endParaRPr lang="en-US" sz="3600" dirty="0">
              <a:effectLst>
                <a:outerShdw blurRad="38100" dist="38100" dir="2700000" algn="tl">
                  <a:srgbClr val="000000"/>
                </a:outerShdw>
              </a:effectLst>
              <a:latin typeface="Arial" charset="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p:cTn id="7" dur="500" fill="hold"/>
                                        <p:tgtEl>
                                          <p:spTgt spid="49156"/>
                                        </p:tgtEl>
                                        <p:attrNameLst>
                                          <p:attrName>ppt_w</p:attrName>
                                        </p:attrNameLst>
                                      </p:cBhvr>
                                      <p:tavLst>
                                        <p:tav tm="0">
                                          <p:val>
                                            <p:strVal val="(6*min(max(#ppt_w*#ppt_h,.3),1)-7.4)/-.7*#ppt_w"/>
                                          </p:val>
                                        </p:tav>
                                        <p:tav tm="100000">
                                          <p:val>
                                            <p:strVal val="#ppt_w"/>
                                          </p:val>
                                        </p:tav>
                                      </p:tavLst>
                                    </p:anim>
                                    <p:anim calcmode="lin" valueType="num">
                                      <p:cBhvr>
                                        <p:cTn id="8" dur="500" fill="hold"/>
                                        <p:tgtEl>
                                          <p:spTgt spid="49156"/>
                                        </p:tgtEl>
                                        <p:attrNameLst>
                                          <p:attrName>ppt_h</p:attrName>
                                        </p:attrNameLst>
                                      </p:cBhvr>
                                      <p:tavLst>
                                        <p:tav tm="0">
                                          <p:val>
                                            <p:strVal val="(6*min(max(#ppt_w*#ppt_h,.3),1)-7.4)/-.7*#ppt_h"/>
                                          </p:val>
                                        </p:tav>
                                        <p:tav tm="100000">
                                          <p:val>
                                            <p:strVal val="#ppt_h"/>
                                          </p:val>
                                        </p:tav>
                                      </p:tavLst>
                                    </p:anim>
                                    <p:anim calcmode="lin" valueType="num">
                                      <p:cBhvr>
                                        <p:cTn id="9" dur="500" fill="hold"/>
                                        <p:tgtEl>
                                          <p:spTgt spid="49156"/>
                                        </p:tgtEl>
                                        <p:attrNameLst>
                                          <p:attrName>ppt_x</p:attrName>
                                        </p:attrNameLst>
                                      </p:cBhvr>
                                      <p:tavLst>
                                        <p:tav tm="0">
                                          <p:val>
                                            <p:fltVal val="0.5"/>
                                          </p:val>
                                        </p:tav>
                                        <p:tav tm="100000">
                                          <p:val>
                                            <p:strVal val="#ppt_x"/>
                                          </p:val>
                                        </p:tav>
                                      </p:tavLst>
                                    </p:anim>
                                    <p:anim calcmode="lin" valueType="num">
                                      <p:cBhvr>
                                        <p:cTn id="10" dur="500" fill="hold"/>
                                        <p:tgtEl>
                                          <p:spTgt spid="4915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8475"/>
            <a:ext cx="8229600" cy="1143000"/>
          </a:xfrm>
        </p:spPr>
        <p:txBody>
          <a:bodyPr/>
          <a:lstStyle/>
          <a:p>
            <a:pPr eaLnBrk="1" fontAlgn="auto" hangingPunct="1">
              <a:spcAft>
                <a:spcPts val="0"/>
              </a:spcAft>
              <a:defRPr/>
            </a:pPr>
            <a:r>
              <a:rPr lang="en-US" sz="8800" b="1" dirty="0" smtClean="0">
                <a:solidFill>
                  <a:schemeClr val="tx2">
                    <a:satMod val="200000"/>
                  </a:schemeClr>
                </a:solidFill>
              </a:rPr>
              <a:t>CT scan</a:t>
            </a:r>
            <a:endParaRPr lang="en-US" sz="8800" b="1" dirty="0">
              <a:solidFill>
                <a:schemeClr val="tx2">
                  <a:satMod val="200000"/>
                </a:schemeClr>
              </a:solidFill>
            </a:endParaRPr>
          </a:p>
        </p:txBody>
      </p:sp>
      <p:pic>
        <p:nvPicPr>
          <p:cNvPr id="109570" name="Picture 2" descr="http://headshots.iavvo.com/avvo/ugc/images/portfolio/original/a1ce4da3a6b510fd2d35f5274939750e_1304721991.jpg"/>
          <p:cNvPicPr>
            <a:picLocks noChangeAspect="1" noChangeArrowheads="1"/>
          </p:cNvPicPr>
          <p:nvPr/>
        </p:nvPicPr>
        <p:blipFill>
          <a:blip r:embed="rId2" cstate="print"/>
          <a:srcRect/>
          <a:stretch>
            <a:fillRect/>
          </a:stretch>
        </p:blipFill>
        <p:spPr bwMode="auto">
          <a:xfrm>
            <a:off x="1473683" y="2170546"/>
            <a:ext cx="5910789" cy="38183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36268009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34975"/>
            <a:ext cx="8229600" cy="5691188"/>
          </a:xfrm>
        </p:spPr>
        <p:txBody>
          <a:bodyPr rtlCol="1">
            <a:normAutofit fontScale="92500"/>
          </a:bodyPr>
          <a:lstStyle/>
          <a:p>
            <a:pPr marL="411480" eaLnBrk="1" fontAlgn="auto" hangingPunct="1">
              <a:spcAft>
                <a:spcPts val="0"/>
              </a:spcAft>
              <a:buFont typeface="Wingdings" pitchFamily="2" charset="2"/>
              <a:buChar char="v"/>
              <a:defRPr/>
            </a:pPr>
            <a:r>
              <a:rPr lang="en-US" sz="3600" b="1" u="sng" dirty="0" smtClean="0"/>
              <a:t>ADVANTAGES</a:t>
            </a:r>
            <a:r>
              <a:rPr lang="en-US" sz="2400" u="sng" dirty="0" smtClean="0"/>
              <a:t>:</a:t>
            </a:r>
          </a:p>
          <a:p>
            <a:pPr marL="740664" lvl="1" eaLnBrk="1" fontAlgn="auto" hangingPunct="1">
              <a:spcAft>
                <a:spcPts val="0"/>
              </a:spcAft>
              <a:buFont typeface="Wingdings" pitchFamily="2" charset="2"/>
              <a:buChar char="§"/>
              <a:defRPr/>
            </a:pPr>
            <a:r>
              <a:rPr lang="en-US" dirty="0" smtClean="0"/>
              <a:t>Available</a:t>
            </a:r>
          </a:p>
          <a:p>
            <a:pPr marL="740664" lvl="1" eaLnBrk="1" fontAlgn="auto" hangingPunct="1">
              <a:spcAft>
                <a:spcPts val="0"/>
              </a:spcAft>
              <a:buFont typeface="Wingdings" pitchFamily="2" charset="2"/>
              <a:buChar char="§"/>
              <a:defRPr/>
            </a:pPr>
            <a:r>
              <a:rPr lang="en-US" dirty="0" smtClean="0"/>
              <a:t>Short scan time</a:t>
            </a:r>
          </a:p>
          <a:p>
            <a:pPr marL="740664" lvl="1" eaLnBrk="1" fontAlgn="auto" hangingPunct="1">
              <a:spcAft>
                <a:spcPts val="0"/>
              </a:spcAft>
              <a:buFont typeface="Wingdings" pitchFamily="2" charset="2"/>
              <a:buChar char="§"/>
              <a:defRPr/>
            </a:pPr>
            <a:r>
              <a:rPr lang="en-US" dirty="0" smtClean="0"/>
              <a:t>Much more soft tissue and bone details</a:t>
            </a:r>
          </a:p>
          <a:p>
            <a:pPr marL="740664" lvl="1" eaLnBrk="1" fontAlgn="auto" hangingPunct="1">
              <a:spcAft>
                <a:spcPts val="0"/>
              </a:spcAft>
              <a:buFont typeface="Wingdings" pitchFamily="2" charset="2"/>
              <a:buChar char="§"/>
              <a:defRPr/>
            </a:pPr>
            <a:r>
              <a:rPr lang="en-US" b="1" dirty="0" smtClean="0"/>
              <a:t>Excellent</a:t>
            </a:r>
            <a:r>
              <a:rPr lang="en-US" dirty="0" smtClean="0"/>
              <a:t> in diagnosing </a:t>
            </a:r>
            <a:r>
              <a:rPr lang="en-US" b="1" dirty="0" smtClean="0"/>
              <a:t>extra-luminal lesions</a:t>
            </a:r>
          </a:p>
          <a:p>
            <a:pPr marL="740664" lvl="1" eaLnBrk="1" fontAlgn="auto" hangingPunct="1">
              <a:spcAft>
                <a:spcPts val="0"/>
              </a:spcAft>
              <a:buFont typeface="Wingdings" pitchFamily="2" charset="2"/>
              <a:buChar char="§"/>
              <a:defRPr/>
            </a:pPr>
            <a:r>
              <a:rPr lang="en-US" b="1" dirty="0" smtClean="0"/>
              <a:t>Excellent</a:t>
            </a:r>
            <a:r>
              <a:rPr lang="en-US" dirty="0" smtClean="0"/>
              <a:t> in diagnosing the</a:t>
            </a:r>
            <a:r>
              <a:rPr lang="en-US" sz="3000" dirty="0" smtClean="0"/>
              <a:t> </a:t>
            </a:r>
            <a:r>
              <a:rPr lang="en-US" sz="3000" b="1" dirty="0" smtClean="0">
                <a:solidFill>
                  <a:srgbClr val="FF0000"/>
                </a:solidFill>
              </a:rPr>
              <a:t>cause</a:t>
            </a:r>
            <a:r>
              <a:rPr lang="en-US" sz="3000" b="1" dirty="0" smtClean="0"/>
              <a:t> </a:t>
            </a:r>
            <a:r>
              <a:rPr lang="en-US" b="1" dirty="0" smtClean="0"/>
              <a:t>of bowel obstruction</a:t>
            </a:r>
          </a:p>
          <a:p>
            <a:pPr marL="0" indent="0" eaLnBrk="1" fontAlgn="auto" hangingPunct="1">
              <a:spcAft>
                <a:spcPts val="0"/>
              </a:spcAft>
              <a:buFont typeface="Arial" pitchFamily="34" charset="0"/>
              <a:buNone/>
              <a:defRPr/>
            </a:pPr>
            <a:endParaRPr lang="en-US" sz="2800" dirty="0" smtClean="0"/>
          </a:p>
          <a:p>
            <a:pPr marL="411480" eaLnBrk="1" fontAlgn="auto" hangingPunct="1">
              <a:spcAft>
                <a:spcPts val="0"/>
              </a:spcAft>
              <a:buFont typeface="Wingdings" pitchFamily="2" charset="2"/>
              <a:buChar char="v"/>
              <a:defRPr/>
            </a:pPr>
            <a:r>
              <a:rPr lang="en-US" sz="3600" b="1" u="sng" dirty="0" smtClean="0"/>
              <a:t>DISADVANTAGES</a:t>
            </a:r>
            <a:r>
              <a:rPr lang="en-US" sz="2800" u="sng" dirty="0" smtClean="0"/>
              <a:t>:</a:t>
            </a:r>
          </a:p>
          <a:p>
            <a:pPr marL="740664" lvl="1" eaLnBrk="1" fontAlgn="auto" hangingPunct="1">
              <a:spcAft>
                <a:spcPts val="0"/>
              </a:spcAft>
              <a:buFont typeface="Wingdings" pitchFamily="2" charset="2"/>
              <a:buChar char="§"/>
              <a:defRPr/>
            </a:pPr>
            <a:r>
              <a:rPr lang="en-US" dirty="0" smtClean="0"/>
              <a:t>Radiation</a:t>
            </a:r>
          </a:p>
          <a:p>
            <a:pPr marL="740664" lvl="1" eaLnBrk="1" fontAlgn="auto" hangingPunct="1">
              <a:spcAft>
                <a:spcPts val="0"/>
              </a:spcAft>
              <a:buFont typeface="Wingdings" pitchFamily="2" charset="2"/>
              <a:buChar char="§"/>
              <a:defRPr/>
            </a:pPr>
            <a:r>
              <a:rPr lang="en-US" dirty="0" smtClean="0"/>
              <a:t>Some times need intra venous contrast (renal disease)</a:t>
            </a:r>
          </a:p>
          <a:p>
            <a:pPr marL="740664" lvl="1" eaLnBrk="1" fontAlgn="auto" hangingPunct="1">
              <a:spcAft>
                <a:spcPts val="0"/>
              </a:spcAft>
              <a:buFont typeface="Wingdings" pitchFamily="2" charset="2"/>
              <a:buChar char="§"/>
              <a:defRPr/>
            </a:pPr>
            <a:r>
              <a:rPr lang="en-US" dirty="0" smtClean="0"/>
              <a:t>Relatively expensive </a:t>
            </a:r>
          </a:p>
          <a:p>
            <a:pPr marL="0" indent="0" eaLnBrk="1" fontAlgn="auto" hangingPunct="1">
              <a:spcAft>
                <a:spcPts val="0"/>
              </a:spcAft>
              <a:buFont typeface="Arial" pitchFamily="34" charset="0"/>
              <a:buNone/>
              <a:defRPr/>
            </a:pPr>
            <a:endParaRPr lang="ar-SA" sz="2800" dirty="0" smtClean="0"/>
          </a:p>
        </p:txBody>
      </p:sp>
    </p:spTree>
    <p:extLst>
      <p:ext uri="{BB962C8B-B14F-4D97-AF65-F5344CB8AC3E}">
        <p14:creationId xmlns:p14="http://schemas.microsoft.com/office/powerpoint/2010/main" xmlns="" val="142355077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34975"/>
            <a:ext cx="8229600" cy="5691188"/>
          </a:xfrm>
        </p:spPr>
        <p:txBody>
          <a:bodyPr rtlCol="1">
            <a:normAutofit lnSpcReduction="10000"/>
          </a:bodyPr>
          <a:lstStyle/>
          <a:p>
            <a:pPr marL="411480" eaLnBrk="1" fontAlgn="auto" hangingPunct="1">
              <a:spcAft>
                <a:spcPts val="0"/>
              </a:spcAft>
              <a:buFont typeface="Wingdings" pitchFamily="2" charset="2"/>
              <a:buChar char="v"/>
              <a:defRPr/>
            </a:pPr>
            <a:r>
              <a:rPr lang="en-US" sz="3600" b="1" u="sng" dirty="0" smtClean="0"/>
              <a:t>INDICATIONS</a:t>
            </a:r>
          </a:p>
          <a:p>
            <a:pPr marL="740664" lvl="1" eaLnBrk="1" fontAlgn="auto" hangingPunct="1">
              <a:spcAft>
                <a:spcPts val="0"/>
              </a:spcAft>
              <a:buFont typeface="Wingdings" pitchFamily="2" charset="2"/>
              <a:buChar char="§"/>
              <a:defRPr/>
            </a:pPr>
            <a:r>
              <a:rPr lang="en-US" sz="3200" dirty="0" smtClean="0"/>
              <a:t>Abdominal pain</a:t>
            </a:r>
          </a:p>
          <a:p>
            <a:pPr marL="740664" lvl="1" eaLnBrk="1" fontAlgn="auto" hangingPunct="1">
              <a:spcAft>
                <a:spcPts val="0"/>
              </a:spcAft>
              <a:buFont typeface="Wingdings" pitchFamily="2" charset="2"/>
              <a:buChar char="§"/>
              <a:defRPr/>
            </a:pPr>
            <a:r>
              <a:rPr lang="en-US" sz="3200" dirty="0" smtClean="0"/>
              <a:t>To look for bowel obstruction cause  </a:t>
            </a:r>
          </a:p>
          <a:p>
            <a:pPr marL="740664" lvl="1" eaLnBrk="1" fontAlgn="auto" hangingPunct="1">
              <a:spcAft>
                <a:spcPts val="0"/>
              </a:spcAft>
              <a:buFont typeface="Wingdings" pitchFamily="2" charset="2"/>
              <a:buChar char="§"/>
              <a:defRPr/>
            </a:pPr>
            <a:r>
              <a:rPr lang="en-US" sz="3200" dirty="0" smtClean="0"/>
              <a:t>To diagnose intra-abdominal masses </a:t>
            </a:r>
          </a:p>
          <a:p>
            <a:pPr marL="740664" lvl="1" eaLnBrk="1" fontAlgn="auto" hangingPunct="1">
              <a:spcAft>
                <a:spcPts val="0"/>
              </a:spcAft>
              <a:buFont typeface="Wingdings" pitchFamily="2" charset="2"/>
              <a:buChar char="§"/>
              <a:defRPr/>
            </a:pPr>
            <a:r>
              <a:rPr lang="en-US" sz="3200" dirty="0" smtClean="0"/>
              <a:t>Trauma</a:t>
            </a:r>
          </a:p>
          <a:p>
            <a:pPr marL="411480" eaLnBrk="1" fontAlgn="auto" hangingPunct="1">
              <a:spcAft>
                <a:spcPts val="0"/>
              </a:spcAft>
              <a:buFont typeface="Arial" pitchFamily="34" charset="0"/>
              <a:buChar char="•"/>
              <a:defRPr/>
            </a:pPr>
            <a:endParaRPr lang="en-US" sz="2800" dirty="0" smtClean="0"/>
          </a:p>
          <a:p>
            <a:pPr marL="411480" eaLnBrk="1" fontAlgn="auto" hangingPunct="1">
              <a:spcAft>
                <a:spcPts val="0"/>
              </a:spcAft>
              <a:buFont typeface="Wingdings" pitchFamily="2" charset="2"/>
              <a:buChar char="v"/>
              <a:defRPr/>
            </a:pPr>
            <a:r>
              <a:rPr lang="en-US" sz="3600" b="1" u="sng" dirty="0" smtClean="0"/>
              <a:t>CONTRAINDICATIONS:</a:t>
            </a:r>
          </a:p>
          <a:p>
            <a:pPr marL="740664" lvl="1" eaLnBrk="1" fontAlgn="auto" hangingPunct="1">
              <a:spcAft>
                <a:spcPts val="0"/>
              </a:spcAft>
              <a:buFont typeface="Wingdings" pitchFamily="2" charset="2"/>
              <a:buChar char="§"/>
              <a:defRPr/>
            </a:pPr>
            <a:r>
              <a:rPr lang="en-US" sz="3200" dirty="0" smtClean="0"/>
              <a:t>Pregnancy</a:t>
            </a:r>
          </a:p>
          <a:p>
            <a:pPr marL="740664" lvl="1" eaLnBrk="1" fontAlgn="auto" hangingPunct="1">
              <a:spcAft>
                <a:spcPts val="0"/>
              </a:spcAft>
              <a:buFont typeface="Wingdings" pitchFamily="2" charset="2"/>
              <a:buChar char="§"/>
              <a:defRPr/>
            </a:pPr>
            <a:r>
              <a:rPr lang="en-US" sz="3200" dirty="0" smtClean="0"/>
              <a:t>No IV contrast in renal failure</a:t>
            </a:r>
          </a:p>
          <a:p>
            <a:pPr marL="740664" lvl="1" eaLnBrk="1" fontAlgn="auto" hangingPunct="1">
              <a:spcAft>
                <a:spcPts val="0"/>
              </a:spcAft>
              <a:buFont typeface="Wingdings" pitchFamily="2" charset="2"/>
              <a:buChar char="§"/>
              <a:defRPr/>
            </a:pPr>
            <a:r>
              <a:rPr lang="en-US" sz="3200" dirty="0" smtClean="0"/>
              <a:t>Unstable patients (severe trauma/ICU)</a:t>
            </a:r>
            <a:endParaRPr lang="ar-SA" sz="2400" dirty="0" smtClean="0"/>
          </a:p>
        </p:txBody>
      </p:sp>
    </p:spTree>
    <p:extLst>
      <p:ext uri="{BB962C8B-B14F-4D97-AF65-F5344CB8AC3E}">
        <p14:creationId xmlns:p14="http://schemas.microsoft.com/office/powerpoint/2010/main" xmlns="" val="133276720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radiographics.rsna.org/content/26/3/641/F43.small.gif"/>
          <p:cNvPicPr>
            <a:picLocks noChangeAspect="1" noChangeArrowheads="1"/>
          </p:cNvPicPr>
          <p:nvPr/>
        </p:nvPicPr>
        <p:blipFill>
          <a:blip r:embed="rId2" cstate="print">
            <a:lum bright="-20000"/>
          </a:blip>
          <a:srcRect/>
          <a:stretch>
            <a:fillRect/>
          </a:stretch>
        </p:blipFill>
        <p:spPr bwMode="auto">
          <a:xfrm>
            <a:off x="1846117" y="705138"/>
            <a:ext cx="5108863" cy="52131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138595182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radiographics.rsna.org/content/26/3/641/F43.small.gif"/>
          <p:cNvPicPr>
            <a:picLocks noChangeAspect="1" noChangeArrowheads="1"/>
          </p:cNvPicPr>
          <p:nvPr/>
        </p:nvPicPr>
        <p:blipFill>
          <a:blip r:embed="rId2" cstate="print">
            <a:lum bright="10000"/>
          </a:blip>
          <a:srcRect/>
          <a:stretch>
            <a:fillRect/>
          </a:stretch>
        </p:blipFill>
        <p:spPr bwMode="auto">
          <a:xfrm>
            <a:off x="4924425" y="628650"/>
            <a:ext cx="3920088" cy="5334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http://www.gastrohep.com/images_pdfs/images/medium/05-02.jpg"/>
          <p:cNvPicPr>
            <a:picLocks noChangeAspect="1" noChangeArrowheads="1"/>
          </p:cNvPicPr>
          <p:nvPr/>
        </p:nvPicPr>
        <p:blipFill>
          <a:blip r:embed="rId3" cstate="print"/>
          <a:srcRect/>
          <a:stretch>
            <a:fillRect/>
          </a:stretch>
        </p:blipFill>
        <p:spPr bwMode="auto">
          <a:xfrm>
            <a:off x="428625" y="628650"/>
            <a:ext cx="3910563" cy="5334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429344697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srcRect l="33750" t="20313" r="26875" b="32031"/>
          <a:stretch>
            <a:fillRect/>
          </a:stretch>
        </p:blipFill>
        <p:spPr bwMode="auto">
          <a:xfrm>
            <a:off x="1600200" y="152400"/>
            <a:ext cx="621717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srcRect l="33750" t="25784" r="28125" b="38281"/>
          <a:stretch>
            <a:fillRect/>
          </a:stretch>
        </p:blipFill>
        <p:spPr bwMode="auto">
          <a:xfrm>
            <a:off x="1081176" y="914400"/>
            <a:ext cx="7300824" cy="5505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print"/>
          <a:srcRect l="33750" t="20313" r="28125" b="39062"/>
          <a:stretch>
            <a:fillRect/>
          </a:stretch>
        </p:blipFill>
        <p:spPr bwMode="auto">
          <a:xfrm>
            <a:off x="1223596" y="710784"/>
            <a:ext cx="6853604" cy="58424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34975"/>
            <a:ext cx="8229600" cy="5691188"/>
          </a:xfrm>
        </p:spPr>
        <p:txBody>
          <a:bodyPr rtlCol="1">
            <a:normAutofit lnSpcReduction="10000"/>
          </a:bodyPr>
          <a:lstStyle/>
          <a:p>
            <a:pPr marL="411480" eaLnBrk="1" fontAlgn="auto" hangingPunct="1">
              <a:spcAft>
                <a:spcPts val="0"/>
              </a:spcAft>
              <a:buFont typeface="Wingdings" pitchFamily="2" charset="2"/>
              <a:buChar char="v"/>
              <a:defRPr/>
            </a:pPr>
            <a:r>
              <a:rPr lang="en-US" sz="3600" b="1" u="sng" dirty="0" smtClean="0"/>
              <a:t>INDICATIONS</a:t>
            </a:r>
          </a:p>
          <a:p>
            <a:pPr marL="740664" lvl="1" eaLnBrk="1" fontAlgn="auto" hangingPunct="1">
              <a:spcAft>
                <a:spcPts val="0"/>
              </a:spcAft>
              <a:buFont typeface="Wingdings" pitchFamily="2" charset="2"/>
              <a:buChar char="§"/>
              <a:defRPr/>
            </a:pPr>
            <a:r>
              <a:rPr lang="en-US" sz="3200" dirty="0" smtClean="0"/>
              <a:t>Abdominal pain</a:t>
            </a:r>
          </a:p>
          <a:p>
            <a:pPr marL="740664" lvl="1" eaLnBrk="1" fontAlgn="auto" hangingPunct="1">
              <a:spcAft>
                <a:spcPts val="0"/>
              </a:spcAft>
              <a:buFont typeface="Wingdings" pitchFamily="2" charset="2"/>
              <a:buChar char="§"/>
              <a:defRPr/>
            </a:pPr>
            <a:r>
              <a:rPr lang="en-US" sz="3200" dirty="0" smtClean="0"/>
              <a:t>Bowel obstruction </a:t>
            </a:r>
          </a:p>
          <a:p>
            <a:pPr marL="740664" lvl="1" eaLnBrk="1" fontAlgn="auto" hangingPunct="1">
              <a:spcAft>
                <a:spcPts val="0"/>
              </a:spcAft>
              <a:buFont typeface="Wingdings" pitchFamily="2" charset="2"/>
              <a:buChar char="§"/>
              <a:defRPr/>
            </a:pPr>
            <a:r>
              <a:rPr lang="en-US" sz="3200" dirty="0" smtClean="0"/>
              <a:t>Stones </a:t>
            </a:r>
          </a:p>
          <a:p>
            <a:pPr marL="740664" lvl="1" eaLnBrk="1" fontAlgn="auto" hangingPunct="1">
              <a:spcAft>
                <a:spcPts val="0"/>
              </a:spcAft>
              <a:buFont typeface="Wingdings" pitchFamily="2" charset="2"/>
              <a:buChar char="§"/>
              <a:defRPr/>
            </a:pPr>
            <a:r>
              <a:rPr lang="en-US" sz="3200" dirty="0" smtClean="0"/>
              <a:t>Masses </a:t>
            </a:r>
          </a:p>
          <a:p>
            <a:pPr marL="740664" lvl="1" eaLnBrk="1" fontAlgn="auto" hangingPunct="1">
              <a:spcAft>
                <a:spcPts val="0"/>
              </a:spcAft>
              <a:buFont typeface="Wingdings" pitchFamily="2" charset="2"/>
              <a:buChar char="§"/>
              <a:defRPr/>
            </a:pPr>
            <a:r>
              <a:rPr lang="en-US" sz="3200" dirty="0" smtClean="0"/>
              <a:t>Trauma</a:t>
            </a:r>
          </a:p>
          <a:p>
            <a:pPr marL="740664" lvl="1" eaLnBrk="1" fontAlgn="auto" hangingPunct="1">
              <a:spcAft>
                <a:spcPts val="0"/>
              </a:spcAft>
              <a:buFont typeface="Wingdings" pitchFamily="2" charset="2"/>
              <a:buChar char="§"/>
              <a:defRPr/>
            </a:pPr>
            <a:r>
              <a:rPr lang="en-US" sz="3200" dirty="0" smtClean="0"/>
              <a:t>Others, foreign body, supportive lines.. </a:t>
            </a:r>
            <a:r>
              <a:rPr lang="en-US" sz="3200" dirty="0" err="1" smtClean="0"/>
              <a:t>Etc</a:t>
            </a:r>
            <a:r>
              <a:rPr lang="en-US" sz="3200" dirty="0" smtClean="0"/>
              <a:t> </a:t>
            </a:r>
          </a:p>
          <a:p>
            <a:pPr marL="411480" eaLnBrk="1" fontAlgn="auto" hangingPunct="1">
              <a:spcAft>
                <a:spcPts val="0"/>
              </a:spcAft>
              <a:buFont typeface="Arial" pitchFamily="34" charset="0"/>
              <a:buChar char="•"/>
              <a:defRPr/>
            </a:pPr>
            <a:endParaRPr lang="en-US" sz="2800" dirty="0" smtClean="0"/>
          </a:p>
          <a:p>
            <a:pPr marL="411480" eaLnBrk="1" fontAlgn="auto" hangingPunct="1">
              <a:spcAft>
                <a:spcPts val="0"/>
              </a:spcAft>
              <a:buFont typeface="Wingdings" pitchFamily="2" charset="2"/>
              <a:buChar char="v"/>
              <a:defRPr/>
            </a:pPr>
            <a:r>
              <a:rPr lang="en-US" sz="3600" b="1" u="sng" dirty="0" smtClean="0"/>
              <a:t>CONTRAINDICATIONS:</a:t>
            </a:r>
          </a:p>
          <a:p>
            <a:pPr marL="740664" lvl="1" eaLnBrk="1" fontAlgn="auto" hangingPunct="1">
              <a:spcAft>
                <a:spcPts val="0"/>
              </a:spcAft>
              <a:buFont typeface="Wingdings" pitchFamily="2" charset="2"/>
              <a:buChar char="§"/>
              <a:defRPr/>
            </a:pPr>
            <a:r>
              <a:rPr lang="en-US" sz="3200" dirty="0" smtClean="0"/>
              <a:t>pregnancy</a:t>
            </a:r>
            <a:endParaRPr lang="ar-SA" sz="2400" dirty="0" smtClean="0"/>
          </a:p>
        </p:txBody>
      </p:sp>
    </p:spTree>
    <p:extLst>
      <p:ext uri="{BB962C8B-B14F-4D97-AF65-F5344CB8AC3E}">
        <p14:creationId xmlns:p14="http://schemas.microsoft.com/office/powerpoint/2010/main" xmlns="" val="115811479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cstate="print"/>
          <a:srcRect l="33750" t="20313" r="28750" b="36719"/>
          <a:stretch>
            <a:fillRect/>
          </a:stretch>
        </p:blipFill>
        <p:spPr bwMode="auto">
          <a:xfrm>
            <a:off x="1371600" y="685800"/>
            <a:ext cx="6483927"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cstate="print"/>
          <a:srcRect l="33750" t="20313" r="28750" b="38281"/>
          <a:stretch>
            <a:fillRect/>
          </a:stretch>
        </p:blipFill>
        <p:spPr bwMode="auto">
          <a:xfrm>
            <a:off x="1295400" y="685800"/>
            <a:ext cx="6814868"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cstate="print"/>
          <a:srcRect l="33750" t="20313" r="29375" b="35937"/>
          <a:stretch>
            <a:fillRect/>
          </a:stretch>
        </p:blipFill>
        <p:spPr bwMode="auto">
          <a:xfrm>
            <a:off x="1660071" y="762000"/>
            <a:ext cx="6112329" cy="58015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cstate="print"/>
          <a:srcRect l="33750" t="24456" r="29375" b="36719"/>
          <a:stretch>
            <a:fillRect/>
          </a:stretch>
        </p:blipFill>
        <p:spPr bwMode="auto">
          <a:xfrm>
            <a:off x="1066800" y="685800"/>
            <a:ext cx="6934200" cy="58407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cstate="print"/>
          <a:srcRect l="33750" t="25390" r="29375" b="37891"/>
          <a:stretch>
            <a:fillRect/>
          </a:stretch>
        </p:blipFill>
        <p:spPr bwMode="auto">
          <a:xfrm>
            <a:off x="925749" y="533400"/>
            <a:ext cx="736546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cstate="print"/>
          <a:srcRect l="34375" t="24489" r="29375" b="38281"/>
          <a:stretch>
            <a:fillRect/>
          </a:stretch>
        </p:blipFill>
        <p:spPr bwMode="auto">
          <a:xfrm>
            <a:off x="950265" y="533400"/>
            <a:ext cx="7355535" cy="6043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p:cNvPicPr>
            <a:picLocks noChangeAspect="1" noChangeArrowheads="1"/>
          </p:cNvPicPr>
          <p:nvPr/>
        </p:nvPicPr>
        <p:blipFill>
          <a:blip r:embed="rId2" cstate="print"/>
          <a:srcRect l="38750" t="26563" r="26250" b="31250"/>
          <a:stretch>
            <a:fillRect/>
          </a:stretch>
        </p:blipFill>
        <p:spPr bwMode="auto">
          <a:xfrm>
            <a:off x="1600200" y="228600"/>
            <a:ext cx="6005689"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p:cNvPicPr>
            <a:picLocks noChangeAspect="1" noChangeArrowheads="1"/>
          </p:cNvPicPr>
          <p:nvPr/>
        </p:nvPicPr>
        <p:blipFill>
          <a:blip r:embed="rId2" cstate="print"/>
          <a:srcRect l="38750" t="25782" r="26250" b="31250"/>
          <a:stretch>
            <a:fillRect/>
          </a:stretch>
        </p:blipFill>
        <p:spPr bwMode="auto">
          <a:xfrm>
            <a:off x="1723505" y="228600"/>
            <a:ext cx="5896495"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p:cNvPicPr>
            <a:picLocks noChangeAspect="1" noChangeArrowheads="1"/>
          </p:cNvPicPr>
          <p:nvPr/>
        </p:nvPicPr>
        <p:blipFill>
          <a:blip r:embed="rId2" cstate="print"/>
          <a:srcRect l="38750" t="26563" r="26875" b="31250"/>
          <a:stretch>
            <a:fillRect/>
          </a:stretch>
        </p:blipFill>
        <p:spPr bwMode="auto">
          <a:xfrm>
            <a:off x="1752600" y="152400"/>
            <a:ext cx="5976056"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p:cNvPicPr>
            <a:picLocks noChangeAspect="1" noChangeArrowheads="1"/>
          </p:cNvPicPr>
          <p:nvPr/>
        </p:nvPicPr>
        <p:blipFill>
          <a:blip r:embed="rId2" cstate="print"/>
          <a:srcRect l="38750" t="26563" r="26875" b="31250"/>
          <a:stretch>
            <a:fillRect/>
          </a:stretch>
        </p:blipFill>
        <p:spPr bwMode="auto">
          <a:xfrm>
            <a:off x="1752600" y="152400"/>
            <a:ext cx="6053667"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tomach\_K4811128__1119043023\ser1337img00002.jpg"/>
          <p:cNvPicPr>
            <a:picLocks noChangeAspect="1" noChangeArrowheads="1"/>
          </p:cNvPicPr>
          <p:nvPr/>
        </p:nvPicPr>
        <p:blipFill rotWithShape="1">
          <a:blip r:embed="rId2" cstate="print">
            <a:extLst/>
          </a:blip>
          <a:srcRect l="5183" t="3174" r="3971"/>
          <a:stretch/>
        </p:blipFill>
        <p:spPr bwMode="auto">
          <a:xfrm>
            <a:off x="4499993" y="1161143"/>
            <a:ext cx="4449552" cy="4688114"/>
          </a:xfrm>
          <a:prstGeom prst="rect">
            <a:avLst/>
          </a:prstGeom>
          <a:ln>
            <a:noFill/>
          </a:ln>
          <a:effectLst>
            <a:softEdge rad="112500"/>
          </a:effectLst>
          <a:extLst/>
        </p:spPr>
      </p:pic>
      <p:pic>
        <p:nvPicPr>
          <p:cNvPr id="1027" name="Picture 3" descr="C:\Users\ابو عايد\Desktop\stomach\_K4811128__1119043023\ser1337img00003.jpg"/>
          <p:cNvPicPr>
            <a:picLocks noChangeAspect="1" noChangeArrowheads="1"/>
          </p:cNvPicPr>
          <p:nvPr/>
        </p:nvPicPr>
        <p:blipFill rotWithShape="1">
          <a:blip r:embed="rId3" cstate="print">
            <a:extLst/>
          </a:blip>
          <a:srcRect l="9821" t="4445" r="8730"/>
          <a:stretch/>
        </p:blipFill>
        <p:spPr bwMode="auto">
          <a:xfrm>
            <a:off x="179512" y="1161143"/>
            <a:ext cx="4320481" cy="4688114"/>
          </a:xfrm>
          <a:prstGeom prst="rect">
            <a:avLst/>
          </a:prstGeom>
          <a:ln>
            <a:noFill/>
          </a:ln>
          <a:effectLst>
            <a:softEdge rad="112500"/>
          </a:effectLst>
          <a:extLst/>
        </p:spPr>
      </p:pic>
      <p:sp>
        <p:nvSpPr>
          <p:cNvPr id="23556" name="مربع نص 1"/>
          <p:cNvSpPr txBox="1">
            <a:spLocks noChangeArrowheads="1"/>
          </p:cNvSpPr>
          <p:nvPr/>
        </p:nvSpPr>
        <p:spPr bwMode="auto">
          <a:xfrm>
            <a:off x="895350" y="5849938"/>
            <a:ext cx="2889250"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defTabSz="457200" eaLnBrk="1" fontAlgn="base" hangingPunct="1">
              <a:spcBef>
                <a:spcPct val="0"/>
              </a:spcBef>
              <a:spcAft>
                <a:spcPct val="0"/>
              </a:spcAft>
              <a:buClrTx/>
              <a:buSzTx/>
              <a:buFontTx/>
              <a:buNone/>
            </a:pPr>
            <a:r>
              <a:rPr lang="en-US" altLang="en-US" sz="4000" b="1" smtClean="0">
                <a:solidFill>
                  <a:prstClr val="white"/>
                </a:solidFill>
                <a:latin typeface="Arial" charset="0"/>
                <a:ea typeface="MS PGothic" pitchFamily="34" charset="-128"/>
              </a:rPr>
              <a:t>Standing</a:t>
            </a:r>
            <a:endParaRPr lang="ar-SA" altLang="en-US" sz="3200" b="1" smtClean="0">
              <a:solidFill>
                <a:prstClr val="white"/>
              </a:solidFill>
              <a:latin typeface="Arial" charset="0"/>
              <a:ea typeface="MS PGothic" pitchFamily="34" charset="-128"/>
            </a:endParaRPr>
          </a:p>
        </p:txBody>
      </p:sp>
      <p:sp>
        <p:nvSpPr>
          <p:cNvPr id="23557" name="مربع نص 2"/>
          <p:cNvSpPr txBox="1">
            <a:spLocks noChangeArrowheads="1"/>
          </p:cNvSpPr>
          <p:nvPr/>
        </p:nvSpPr>
        <p:spPr bwMode="auto">
          <a:xfrm>
            <a:off x="4978400" y="5849938"/>
            <a:ext cx="3309938"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defTabSz="457200" eaLnBrk="1" fontAlgn="base" hangingPunct="1">
              <a:spcBef>
                <a:spcPct val="0"/>
              </a:spcBef>
              <a:spcAft>
                <a:spcPct val="0"/>
              </a:spcAft>
              <a:buClrTx/>
              <a:buSzTx/>
              <a:buFontTx/>
              <a:buNone/>
            </a:pPr>
            <a:r>
              <a:rPr lang="en-US" altLang="en-US" sz="4000" b="1" smtClean="0">
                <a:solidFill>
                  <a:prstClr val="white"/>
                </a:solidFill>
                <a:latin typeface="Arial" charset="0"/>
                <a:ea typeface="MS PGothic" pitchFamily="34" charset="-128"/>
              </a:rPr>
              <a:t>Supine</a:t>
            </a:r>
            <a:endParaRPr lang="ar-SA" altLang="en-US" sz="4000" b="1" smtClean="0">
              <a:solidFill>
                <a:prstClr val="white"/>
              </a:solidFill>
              <a:latin typeface="Arial" charset="0"/>
              <a:ea typeface="MS PGothic" pitchFamily="34" charset="-128"/>
            </a:endParaRPr>
          </a:p>
        </p:txBody>
      </p:sp>
      <p:sp>
        <p:nvSpPr>
          <p:cNvPr id="23558" name="مربع نص 3"/>
          <p:cNvSpPr txBox="1">
            <a:spLocks noChangeArrowheads="1"/>
          </p:cNvSpPr>
          <p:nvPr/>
        </p:nvSpPr>
        <p:spPr bwMode="auto">
          <a:xfrm>
            <a:off x="1549400" y="249238"/>
            <a:ext cx="62214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3600" b="1" smtClean="0">
                <a:solidFill>
                  <a:prstClr val="white"/>
                </a:solidFill>
                <a:latin typeface="Arial" charset="0"/>
                <a:ea typeface="MS PGothic" pitchFamily="34" charset="-128"/>
              </a:rPr>
              <a:t>NORMAL ABDOMEN X-RAY</a:t>
            </a:r>
            <a:endParaRPr lang="ar-SA" altLang="en-US" sz="3600" b="1" smtClean="0">
              <a:solidFill>
                <a:prstClr val="white"/>
              </a:solidFill>
              <a:latin typeface="Arial" charset="0"/>
              <a:ea typeface="MS PGothic" pitchFamily="34" charset="-128"/>
            </a:endParaRPr>
          </a:p>
        </p:txBody>
      </p:sp>
    </p:spTree>
    <p:extLst>
      <p:ext uri="{BB962C8B-B14F-4D97-AF65-F5344CB8AC3E}">
        <p14:creationId xmlns:p14="http://schemas.microsoft.com/office/powerpoint/2010/main" xmlns="" val="38995746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pPr eaLnBrk="1" fontAlgn="auto" hangingPunct="1">
              <a:spcAft>
                <a:spcPts val="0"/>
              </a:spcAft>
              <a:defRPr/>
            </a:pPr>
            <a:r>
              <a:rPr lang="en-US" sz="8800" b="1" dirty="0" smtClean="0">
                <a:solidFill>
                  <a:schemeClr val="tx2">
                    <a:satMod val="200000"/>
                  </a:schemeClr>
                </a:solidFill>
              </a:rPr>
              <a:t>MRI</a:t>
            </a:r>
            <a:endParaRPr lang="en-US" b="1" dirty="0">
              <a:solidFill>
                <a:schemeClr val="tx2">
                  <a:satMod val="200000"/>
                </a:schemeClr>
              </a:solidFill>
            </a:endParaRPr>
          </a:p>
        </p:txBody>
      </p:sp>
      <p:pic>
        <p:nvPicPr>
          <p:cNvPr id="136194" name="Picture 2" descr="http://diseasespictures.com/wp-content/uploads/2012/07/MRI-Machine-9.jpeg"/>
          <p:cNvPicPr>
            <a:picLocks noChangeAspect="1" noChangeArrowheads="1"/>
          </p:cNvPicPr>
          <p:nvPr/>
        </p:nvPicPr>
        <p:blipFill>
          <a:blip r:embed="rId2" cstate="print"/>
          <a:srcRect/>
          <a:stretch>
            <a:fillRect/>
          </a:stretch>
        </p:blipFill>
        <p:spPr bwMode="auto">
          <a:xfrm>
            <a:off x="1513608" y="1755774"/>
            <a:ext cx="6106391" cy="45850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335909919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34975"/>
            <a:ext cx="8229600" cy="5691188"/>
          </a:xfrm>
        </p:spPr>
        <p:txBody>
          <a:bodyPr rtlCol="1">
            <a:normAutofit/>
          </a:bodyPr>
          <a:lstStyle/>
          <a:p>
            <a:pPr marL="411480" eaLnBrk="1" fontAlgn="auto" hangingPunct="1">
              <a:spcAft>
                <a:spcPts val="0"/>
              </a:spcAft>
              <a:buFont typeface="Wingdings" pitchFamily="2" charset="2"/>
              <a:buChar char="v"/>
              <a:defRPr/>
            </a:pPr>
            <a:r>
              <a:rPr lang="en-US" sz="3600" b="1" u="sng" dirty="0" smtClean="0"/>
              <a:t>ADVANTAGES</a:t>
            </a:r>
            <a:r>
              <a:rPr lang="en-US" sz="2400" u="sng" dirty="0" smtClean="0"/>
              <a:t>:</a:t>
            </a:r>
          </a:p>
          <a:p>
            <a:pPr marL="740664" lvl="1" eaLnBrk="1" fontAlgn="auto" hangingPunct="1">
              <a:spcAft>
                <a:spcPts val="0"/>
              </a:spcAft>
              <a:buFont typeface="Wingdings" pitchFamily="2" charset="2"/>
              <a:buChar char="§"/>
              <a:defRPr/>
            </a:pPr>
            <a:r>
              <a:rPr lang="en-US" dirty="0" smtClean="0"/>
              <a:t>Relatively safe in pregnancy (no radiation)</a:t>
            </a:r>
          </a:p>
          <a:p>
            <a:pPr marL="740664" lvl="1" eaLnBrk="1" fontAlgn="auto" hangingPunct="1">
              <a:spcAft>
                <a:spcPts val="0"/>
              </a:spcAft>
              <a:buFont typeface="Wingdings" pitchFamily="2" charset="2"/>
              <a:buChar char="§"/>
              <a:defRPr/>
            </a:pPr>
            <a:r>
              <a:rPr lang="en-US" dirty="0" smtClean="0"/>
              <a:t>Give much more soft tissue details</a:t>
            </a:r>
          </a:p>
          <a:p>
            <a:pPr marL="740664" lvl="1" eaLnBrk="1" fontAlgn="auto" hangingPunct="1">
              <a:spcAft>
                <a:spcPts val="0"/>
              </a:spcAft>
              <a:buFont typeface="Wingdings" pitchFamily="2" charset="2"/>
              <a:buChar char="§"/>
              <a:defRPr/>
            </a:pPr>
            <a:r>
              <a:rPr lang="en-US" dirty="0" smtClean="0"/>
              <a:t>Excellent in diagnosing abdominal solid organ lesion: liver, spleen, kidneys</a:t>
            </a:r>
          </a:p>
          <a:p>
            <a:pPr marL="0" indent="0" eaLnBrk="1" fontAlgn="auto" hangingPunct="1">
              <a:spcAft>
                <a:spcPts val="0"/>
              </a:spcAft>
              <a:buFont typeface="Arial" pitchFamily="34" charset="0"/>
              <a:buNone/>
              <a:defRPr/>
            </a:pPr>
            <a:endParaRPr lang="en-US" sz="2800" dirty="0" smtClean="0"/>
          </a:p>
          <a:p>
            <a:pPr marL="411480" eaLnBrk="1" fontAlgn="auto" hangingPunct="1">
              <a:spcAft>
                <a:spcPts val="0"/>
              </a:spcAft>
              <a:buFont typeface="Wingdings" pitchFamily="2" charset="2"/>
              <a:buChar char="v"/>
              <a:defRPr/>
            </a:pPr>
            <a:r>
              <a:rPr lang="en-US" sz="3600" b="1" u="sng" dirty="0" smtClean="0"/>
              <a:t>DISADVANTAGES</a:t>
            </a:r>
            <a:r>
              <a:rPr lang="en-US" sz="2800" u="sng" dirty="0" smtClean="0"/>
              <a:t>:</a:t>
            </a:r>
          </a:p>
          <a:p>
            <a:pPr marL="740664" lvl="1" eaLnBrk="1" fontAlgn="auto" hangingPunct="1">
              <a:spcAft>
                <a:spcPts val="0"/>
              </a:spcAft>
              <a:buFont typeface="Wingdings" pitchFamily="2" charset="2"/>
              <a:buChar char="§"/>
              <a:defRPr/>
            </a:pPr>
            <a:r>
              <a:rPr lang="en-US" dirty="0" smtClean="0"/>
              <a:t>Expensive</a:t>
            </a:r>
          </a:p>
          <a:p>
            <a:pPr marL="740664" lvl="1" eaLnBrk="1" fontAlgn="auto" hangingPunct="1">
              <a:spcAft>
                <a:spcPts val="0"/>
              </a:spcAft>
              <a:buFont typeface="Wingdings" pitchFamily="2" charset="2"/>
              <a:buChar char="§"/>
              <a:defRPr/>
            </a:pPr>
            <a:r>
              <a:rPr lang="en-US" dirty="0" smtClean="0"/>
              <a:t>Long scanning time</a:t>
            </a:r>
          </a:p>
          <a:p>
            <a:pPr marL="740664" lvl="1" eaLnBrk="1" fontAlgn="auto" hangingPunct="1">
              <a:spcAft>
                <a:spcPts val="0"/>
              </a:spcAft>
              <a:buFont typeface="Wingdings" pitchFamily="2" charset="2"/>
              <a:buChar char="§"/>
              <a:defRPr/>
            </a:pPr>
            <a:r>
              <a:rPr lang="en-US" dirty="0" smtClean="0"/>
              <a:t>Sensitive to motion </a:t>
            </a:r>
          </a:p>
          <a:p>
            <a:pPr marL="0" indent="0" eaLnBrk="1" fontAlgn="auto" hangingPunct="1">
              <a:spcAft>
                <a:spcPts val="0"/>
              </a:spcAft>
              <a:buFont typeface="Arial" pitchFamily="34" charset="0"/>
              <a:buNone/>
              <a:defRPr/>
            </a:pPr>
            <a:endParaRPr lang="ar-SA" sz="2800" dirty="0" smtClean="0"/>
          </a:p>
        </p:txBody>
      </p:sp>
    </p:spTree>
    <p:extLst>
      <p:ext uri="{BB962C8B-B14F-4D97-AF65-F5344CB8AC3E}">
        <p14:creationId xmlns:p14="http://schemas.microsoft.com/office/powerpoint/2010/main" xmlns="" val="411863336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عنصر نائب للمحتوى 2"/>
          <p:cNvSpPr>
            <a:spLocks noGrp="1"/>
          </p:cNvSpPr>
          <p:nvPr>
            <p:ph idx="1"/>
          </p:nvPr>
        </p:nvSpPr>
        <p:spPr>
          <a:xfrm>
            <a:off x="457200" y="434975"/>
            <a:ext cx="8229600" cy="5691188"/>
          </a:xfrm>
        </p:spPr>
        <p:txBody>
          <a:bodyPr/>
          <a:lstStyle/>
          <a:p>
            <a:pPr eaLnBrk="1" hangingPunct="1">
              <a:buFont typeface="Wingdings" pitchFamily="2" charset="2"/>
              <a:buChar char="v"/>
            </a:pPr>
            <a:r>
              <a:rPr lang="en-US" altLang="en-US" sz="3600" b="1" u="sng" smtClean="0"/>
              <a:t>INDICATIONS</a:t>
            </a:r>
          </a:p>
          <a:p>
            <a:pPr lvl="1" eaLnBrk="1" hangingPunct="1">
              <a:buFont typeface="Wingdings" pitchFamily="2" charset="2"/>
              <a:buChar char="§"/>
            </a:pPr>
            <a:r>
              <a:rPr lang="en-US" altLang="en-US" sz="3200" smtClean="0"/>
              <a:t>Abdominal </a:t>
            </a:r>
            <a:r>
              <a:rPr lang="en-US" altLang="en-US" sz="3200" b="1" smtClean="0">
                <a:solidFill>
                  <a:srgbClr val="FF0000"/>
                </a:solidFill>
              </a:rPr>
              <a:t>solid</a:t>
            </a:r>
            <a:r>
              <a:rPr lang="en-US" altLang="en-US" sz="3200" b="1" smtClean="0"/>
              <a:t> organ masses</a:t>
            </a:r>
          </a:p>
          <a:p>
            <a:pPr lvl="1" eaLnBrk="1" hangingPunct="1">
              <a:buFont typeface="Wingdings" pitchFamily="2" charset="2"/>
              <a:buChar char="§"/>
            </a:pPr>
            <a:r>
              <a:rPr lang="en-US" altLang="en-US" sz="3200" smtClean="0"/>
              <a:t>Inflammatory bowel disease </a:t>
            </a:r>
          </a:p>
          <a:p>
            <a:pPr eaLnBrk="1" hangingPunct="1">
              <a:buFont typeface="Arial" charset="0"/>
              <a:buChar char="•"/>
            </a:pPr>
            <a:endParaRPr lang="en-US" altLang="en-US" sz="2800" smtClean="0"/>
          </a:p>
          <a:p>
            <a:pPr eaLnBrk="1" hangingPunct="1">
              <a:buFont typeface="Wingdings" pitchFamily="2" charset="2"/>
              <a:buChar char="v"/>
            </a:pPr>
            <a:r>
              <a:rPr lang="en-US" altLang="en-US" sz="3600" b="1" u="sng" smtClean="0"/>
              <a:t>CONTRAINDICATIONS:</a:t>
            </a:r>
          </a:p>
          <a:p>
            <a:pPr lvl="1" eaLnBrk="1" hangingPunct="1">
              <a:buFont typeface="Wingdings" pitchFamily="2" charset="2"/>
              <a:buChar char="§"/>
            </a:pPr>
            <a:r>
              <a:rPr lang="en-US" altLang="en-US" smtClean="0"/>
              <a:t>uncooperative patients </a:t>
            </a:r>
          </a:p>
          <a:p>
            <a:pPr lvl="1" eaLnBrk="1" hangingPunct="1">
              <a:buFont typeface="Wingdings" pitchFamily="2" charset="2"/>
              <a:buChar char="§"/>
            </a:pPr>
            <a:r>
              <a:rPr lang="en-US" altLang="en-US" smtClean="0"/>
              <a:t>Early pregnancy (relative contraindication)</a:t>
            </a:r>
          </a:p>
          <a:p>
            <a:pPr lvl="1" eaLnBrk="1" hangingPunct="1">
              <a:buFont typeface="Wingdings" pitchFamily="2" charset="2"/>
              <a:buChar char="§"/>
            </a:pPr>
            <a:r>
              <a:rPr lang="en-US" altLang="en-US" smtClean="0"/>
              <a:t>No IV contrast renal failure (relative contraindication</a:t>
            </a:r>
            <a:r>
              <a:rPr lang="en-US" altLang="en-US" sz="3200" smtClean="0"/>
              <a:t>)</a:t>
            </a:r>
            <a:endParaRPr lang="ar-SA" altLang="en-US" sz="2400" smtClean="0"/>
          </a:p>
        </p:txBody>
      </p:sp>
    </p:spTree>
    <p:extLst>
      <p:ext uri="{BB962C8B-B14F-4D97-AF65-F5344CB8AC3E}">
        <p14:creationId xmlns:p14="http://schemas.microsoft.com/office/powerpoint/2010/main" xmlns="" val="291757852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www.springerimages.com/img/Images/Springer/PUB=Springer-Verlag-New_York/JOU=00261/VOL=2008.33/ISU=4/ART=2007_9276/MediaObjects/LARGE_261_2007_9276_Fig6_HTML.jpg"/>
          <p:cNvPicPr>
            <a:picLocks noChangeAspect="1" noChangeArrowheads="1"/>
          </p:cNvPicPr>
          <p:nvPr/>
        </p:nvPicPr>
        <p:blipFill>
          <a:blip r:embed="rId2" cstate="print"/>
          <a:srcRect l="51855"/>
          <a:stretch>
            <a:fillRect/>
          </a:stretch>
        </p:blipFill>
        <p:spPr bwMode="auto">
          <a:xfrm>
            <a:off x="2152073" y="277090"/>
            <a:ext cx="4664364" cy="62127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167152149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pringerimages.com/img/Images/Springer/PUB=Springer-Verlag-New_York/JOU=00261/VOL=2008.33/ISU=4/ART=2007_9276/MediaObjects/LARGE_261_2007_9276_Fig6_HTML.jpg"/>
          <p:cNvPicPr>
            <a:picLocks noChangeAspect="1" noChangeArrowheads="1"/>
          </p:cNvPicPr>
          <p:nvPr/>
        </p:nvPicPr>
        <p:blipFill>
          <a:blip r:embed="rId2" cstate="print"/>
          <a:srcRect l="51855"/>
          <a:stretch>
            <a:fillRect/>
          </a:stretch>
        </p:blipFill>
        <p:spPr bwMode="auto">
          <a:xfrm>
            <a:off x="4673601" y="434110"/>
            <a:ext cx="4128654" cy="5334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descr="http://radiographics.rsna.org/content/26/3/641/F43.small.gif"/>
          <p:cNvPicPr>
            <a:picLocks noChangeAspect="1" noChangeArrowheads="1"/>
          </p:cNvPicPr>
          <p:nvPr/>
        </p:nvPicPr>
        <p:blipFill>
          <a:blip r:embed="rId3" cstate="print">
            <a:lum bright="10000"/>
          </a:blip>
          <a:srcRect/>
          <a:stretch>
            <a:fillRect/>
          </a:stretch>
        </p:blipFill>
        <p:spPr bwMode="auto">
          <a:xfrm>
            <a:off x="306243" y="434109"/>
            <a:ext cx="3920088" cy="5334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0420" name="TextBox 3"/>
          <p:cNvSpPr txBox="1">
            <a:spLocks noChangeArrowheads="1"/>
          </p:cNvSpPr>
          <p:nvPr/>
        </p:nvSpPr>
        <p:spPr bwMode="auto">
          <a:xfrm>
            <a:off x="776288" y="5892800"/>
            <a:ext cx="267811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defTabSz="457200" eaLnBrk="1" fontAlgn="base" hangingPunct="1">
              <a:spcBef>
                <a:spcPct val="0"/>
              </a:spcBef>
              <a:spcAft>
                <a:spcPct val="0"/>
              </a:spcAft>
              <a:buClrTx/>
              <a:buSzTx/>
              <a:buFontTx/>
              <a:buNone/>
            </a:pPr>
            <a:r>
              <a:rPr lang="en-US" altLang="en-US" sz="2800" b="1" smtClean="0">
                <a:solidFill>
                  <a:prstClr val="white"/>
                </a:solidFill>
                <a:latin typeface="Arial" charset="0"/>
                <a:ea typeface="MS PGothic" pitchFamily="34" charset="-128"/>
              </a:rPr>
              <a:t>CT scan</a:t>
            </a:r>
          </a:p>
        </p:txBody>
      </p:sp>
      <p:sp>
        <p:nvSpPr>
          <p:cNvPr id="60421" name="TextBox 4"/>
          <p:cNvSpPr txBox="1">
            <a:spLocks noChangeArrowheads="1"/>
          </p:cNvSpPr>
          <p:nvPr/>
        </p:nvSpPr>
        <p:spPr bwMode="auto">
          <a:xfrm>
            <a:off x="5421313" y="5892800"/>
            <a:ext cx="27527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defTabSz="457200" eaLnBrk="1" fontAlgn="base" hangingPunct="1">
              <a:spcBef>
                <a:spcPct val="0"/>
              </a:spcBef>
              <a:spcAft>
                <a:spcPct val="0"/>
              </a:spcAft>
              <a:buClrTx/>
              <a:buSzTx/>
              <a:buFontTx/>
              <a:buNone/>
            </a:pPr>
            <a:r>
              <a:rPr lang="en-US" altLang="en-US" sz="3200" b="1" smtClean="0">
                <a:solidFill>
                  <a:prstClr val="white"/>
                </a:solidFill>
                <a:latin typeface="Arial" charset="0"/>
                <a:ea typeface="MS PGothic" pitchFamily="34" charset="-128"/>
              </a:rPr>
              <a:t>MRI</a:t>
            </a:r>
            <a:endParaRPr lang="en-US" altLang="en-US" sz="1800" b="1" smtClean="0">
              <a:solidFill>
                <a:prstClr val="white"/>
              </a:solidFill>
              <a:latin typeface="Arial" charset="0"/>
              <a:ea typeface="MS PGothic" pitchFamily="34" charset="-128"/>
            </a:endParaRPr>
          </a:p>
        </p:txBody>
      </p:sp>
    </p:spTree>
    <p:extLst>
      <p:ext uri="{BB962C8B-B14F-4D97-AF65-F5344CB8AC3E}">
        <p14:creationId xmlns:p14="http://schemas.microsoft.com/office/powerpoint/2010/main" xmlns="" val="286304146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cstate="print"/>
          <a:srcRect l="87914" t="20313" r="1875" b="51156"/>
          <a:stretch>
            <a:fillRect/>
          </a:stretch>
        </p:blipFill>
        <p:spPr bwMode="auto">
          <a:xfrm>
            <a:off x="6553200" y="990600"/>
            <a:ext cx="2420353" cy="54102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4551" b="29908"/>
          <a:stretch>
            <a:fillRect/>
          </a:stretch>
        </p:blipFill>
        <p:spPr bwMode="auto">
          <a:xfrm>
            <a:off x="304800" y="685800"/>
            <a:ext cx="59436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2" cstate="print"/>
          <a:srcRect l="25625" t="20313" r="35000" b="31562"/>
          <a:stretch>
            <a:fillRect/>
          </a:stretch>
        </p:blipFill>
        <p:spPr bwMode="auto">
          <a:xfrm>
            <a:off x="152400" y="228600"/>
            <a:ext cx="6078682" cy="59436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87750" t="47335" r="1750" b="45716"/>
          <a:stretch>
            <a:fillRect/>
          </a:stretch>
        </p:blipFill>
        <p:spPr bwMode="auto">
          <a:xfrm>
            <a:off x="5901267" y="2895600"/>
            <a:ext cx="3166533"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cstate="print"/>
          <a:srcRect l="87390" t="37787" r="1875" b="44058"/>
          <a:stretch>
            <a:fillRect/>
          </a:stretch>
        </p:blipFill>
        <p:spPr bwMode="auto">
          <a:xfrm>
            <a:off x="6400800" y="1981200"/>
            <a:ext cx="2667000" cy="3608294"/>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5257" b="30790"/>
          <a:stretch>
            <a:fillRect/>
          </a:stretch>
        </p:blipFill>
        <p:spPr bwMode="auto">
          <a:xfrm>
            <a:off x="381000" y="685800"/>
            <a:ext cx="60198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482" name="Picture 2"/>
          <p:cNvPicPr>
            <a:picLocks noChangeAspect="1" noChangeArrowheads="1"/>
          </p:cNvPicPr>
          <p:nvPr/>
        </p:nvPicPr>
        <p:blipFill>
          <a:blip r:embed="rId2" cstate="print"/>
          <a:srcRect l="87304" t="29065" r="1875" b="20013"/>
          <a:stretch>
            <a:fillRect/>
          </a:stretch>
        </p:blipFill>
        <p:spPr bwMode="auto">
          <a:xfrm>
            <a:off x="6705600" y="147918"/>
            <a:ext cx="1600200" cy="6024282"/>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4338" b="30993"/>
          <a:stretch>
            <a:fillRect/>
          </a:stretch>
        </p:blipFill>
        <p:spPr bwMode="auto">
          <a:xfrm>
            <a:off x="152400" y="76200"/>
            <a:ext cx="6216650" cy="6048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1506" name="Picture 2"/>
          <p:cNvPicPr>
            <a:picLocks noChangeAspect="1" noChangeArrowheads="1"/>
          </p:cNvPicPr>
          <p:nvPr/>
        </p:nvPicPr>
        <p:blipFill>
          <a:blip r:embed="rId2" cstate="print"/>
          <a:srcRect l="87930" t="38305" r="1875" b="14062"/>
          <a:stretch>
            <a:fillRect/>
          </a:stretch>
        </p:blipFill>
        <p:spPr bwMode="auto">
          <a:xfrm>
            <a:off x="6934200" y="152400"/>
            <a:ext cx="1594852" cy="5961015"/>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0313" r="34727" b="31542"/>
          <a:stretch>
            <a:fillRect/>
          </a:stretch>
        </p:blipFill>
        <p:spPr bwMode="auto">
          <a:xfrm>
            <a:off x="152400" y="152400"/>
            <a:ext cx="6196854"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dirty="0"/>
              <a:t>How To Assess The Film: Gas</a:t>
            </a:r>
          </a:p>
        </p:txBody>
      </p:sp>
      <p:sp>
        <p:nvSpPr>
          <p:cNvPr id="27651" name="Rectangle 3"/>
          <p:cNvSpPr>
            <a:spLocks noGrp="1" noChangeArrowheads="1"/>
          </p:cNvSpPr>
          <p:nvPr>
            <p:ph type="body" idx="1"/>
          </p:nvPr>
        </p:nvSpPr>
        <p:spPr/>
        <p:txBody>
          <a:bodyPr>
            <a:normAutofit lnSpcReduction="10000"/>
          </a:bodyPr>
          <a:lstStyle/>
          <a:p>
            <a:pPr>
              <a:lnSpc>
                <a:spcPct val="90000"/>
              </a:lnSpc>
            </a:pPr>
            <a:r>
              <a:rPr lang="en-GB" sz="2800" dirty="0"/>
              <a:t>Essentially you’re looking at the bowel here. </a:t>
            </a:r>
          </a:p>
          <a:p>
            <a:pPr>
              <a:lnSpc>
                <a:spcPct val="90000"/>
              </a:lnSpc>
            </a:pPr>
            <a:r>
              <a:rPr lang="en-GB" sz="2800" dirty="0"/>
              <a:t>Before you start, </a:t>
            </a:r>
            <a:r>
              <a:rPr lang="en-GB" sz="2800" dirty="0">
                <a:solidFill>
                  <a:srgbClr val="00B0F0"/>
                </a:solidFill>
              </a:rPr>
              <a:t>check</a:t>
            </a:r>
            <a:r>
              <a:rPr lang="en-GB" sz="2800" dirty="0"/>
              <a:t> that there is </a:t>
            </a:r>
            <a:r>
              <a:rPr lang="en-GB" sz="2800" dirty="0">
                <a:solidFill>
                  <a:srgbClr val="00B0F0"/>
                </a:solidFill>
              </a:rPr>
              <a:t>gas under the diaphragm (if it is visible)</a:t>
            </a:r>
          </a:p>
          <a:p>
            <a:pPr>
              <a:lnSpc>
                <a:spcPct val="90000"/>
              </a:lnSpc>
            </a:pPr>
            <a:r>
              <a:rPr lang="en-GB" sz="2800" dirty="0"/>
              <a:t>Look at small bowel and large bowel</a:t>
            </a:r>
          </a:p>
          <a:p>
            <a:pPr>
              <a:lnSpc>
                <a:spcPct val="90000"/>
              </a:lnSpc>
            </a:pPr>
            <a:r>
              <a:rPr lang="en-GB" sz="2400" b="1" dirty="0"/>
              <a:t>SMALL BOWEL:</a:t>
            </a:r>
          </a:p>
          <a:p>
            <a:pPr lvl="1">
              <a:lnSpc>
                <a:spcPct val="90000"/>
              </a:lnSpc>
            </a:pPr>
            <a:r>
              <a:rPr lang="en-GB" sz="2000" dirty="0">
                <a:latin typeface="Palatino-Roman" charset="0"/>
              </a:rPr>
              <a:t>Because of peristalsis the outline of the gas in the normal small bowel is often </a:t>
            </a:r>
            <a:r>
              <a:rPr lang="en-GB" sz="2000" dirty="0">
                <a:solidFill>
                  <a:srgbClr val="00B0F0"/>
                </a:solidFill>
                <a:latin typeface="Palatino-Roman" charset="0"/>
              </a:rPr>
              <a:t>broken up into many small pockets</a:t>
            </a:r>
          </a:p>
          <a:p>
            <a:pPr lvl="1">
              <a:lnSpc>
                <a:spcPct val="90000"/>
              </a:lnSpc>
            </a:pPr>
            <a:r>
              <a:rPr lang="en-GB" sz="2000" dirty="0">
                <a:latin typeface="Palatino-Roman" charset="0"/>
              </a:rPr>
              <a:t>It is generally </a:t>
            </a:r>
            <a:r>
              <a:rPr lang="en-GB" sz="2000" dirty="0">
                <a:solidFill>
                  <a:srgbClr val="00B0F0"/>
                </a:solidFill>
                <a:latin typeface="Palatino-Roman" charset="0"/>
              </a:rPr>
              <a:t>central in the abdomen</a:t>
            </a:r>
          </a:p>
          <a:p>
            <a:pPr lvl="1">
              <a:lnSpc>
                <a:spcPct val="90000"/>
              </a:lnSpc>
            </a:pPr>
            <a:r>
              <a:rPr lang="en-GB" sz="2000" dirty="0">
                <a:latin typeface="Palatino-Roman" charset="0"/>
              </a:rPr>
              <a:t>Jejunum has ‘</a:t>
            </a:r>
            <a:r>
              <a:rPr lang="en-GB" sz="2000" dirty="0" err="1">
                <a:solidFill>
                  <a:srgbClr val="00B0F0"/>
                </a:solidFill>
                <a:latin typeface="Palatino-Roman" charset="0"/>
              </a:rPr>
              <a:t>valvulae</a:t>
            </a:r>
            <a:r>
              <a:rPr lang="en-GB" sz="2000" dirty="0">
                <a:solidFill>
                  <a:srgbClr val="00B0F0"/>
                </a:solidFill>
                <a:latin typeface="Palatino-Roman" charset="0"/>
              </a:rPr>
              <a:t> </a:t>
            </a:r>
            <a:r>
              <a:rPr lang="en-GB" sz="2000" dirty="0" err="1">
                <a:solidFill>
                  <a:srgbClr val="00B0F0"/>
                </a:solidFill>
                <a:latin typeface="Palatino-Roman" charset="0"/>
              </a:rPr>
              <a:t>conniventes</a:t>
            </a:r>
            <a:r>
              <a:rPr lang="en-GB" sz="2000" dirty="0">
                <a:latin typeface="Palatino-Roman" charset="0"/>
              </a:rPr>
              <a:t>’, ileum is characteristically </a:t>
            </a:r>
            <a:r>
              <a:rPr lang="en-GB" sz="2000" dirty="0">
                <a:solidFill>
                  <a:srgbClr val="00B0F0"/>
                </a:solidFill>
                <a:latin typeface="Palatino-Roman" charset="0"/>
              </a:rPr>
              <a:t>featureless</a:t>
            </a:r>
          </a:p>
          <a:p>
            <a:pPr lvl="1">
              <a:lnSpc>
                <a:spcPct val="90000"/>
              </a:lnSpc>
            </a:pPr>
            <a:r>
              <a:rPr lang="en-GB" sz="2000" dirty="0">
                <a:latin typeface="Palatino-Roman" charset="0"/>
              </a:rPr>
              <a:t>The calibre of the normal small bowel should </a:t>
            </a:r>
            <a:r>
              <a:rPr lang="en-GB" sz="2000" dirty="0">
                <a:solidFill>
                  <a:srgbClr val="00B0F0"/>
                </a:solidFill>
                <a:latin typeface="Palatino-Roman" charset="0"/>
              </a:rPr>
              <a:t>not exceed 2.5–3 cm</a:t>
            </a:r>
          </a:p>
          <a:p>
            <a:pPr lvl="1">
              <a:lnSpc>
                <a:spcPct val="90000"/>
              </a:lnSpc>
            </a:pPr>
            <a:r>
              <a:rPr lang="en-GB" sz="2000" dirty="0">
                <a:solidFill>
                  <a:srgbClr val="00B0F0"/>
                </a:solidFill>
              </a:rPr>
              <a:t>If small bowel </a:t>
            </a:r>
            <a:r>
              <a:rPr lang="en-GB" sz="2000" dirty="0" smtClean="0">
                <a:solidFill>
                  <a:srgbClr val="00B0F0"/>
                </a:solidFill>
              </a:rPr>
              <a:t>is not </a:t>
            </a:r>
            <a:r>
              <a:rPr lang="en-GB" sz="2000" dirty="0">
                <a:solidFill>
                  <a:srgbClr val="00B0F0"/>
                </a:solidFill>
              </a:rPr>
              <a:t>visible at all, it suggests that it is abnormal</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p:cNvPicPr>
            <a:picLocks noChangeAspect="1" noChangeArrowheads="1"/>
          </p:cNvPicPr>
          <p:nvPr/>
        </p:nvPicPr>
        <p:blipFill>
          <a:blip r:embed="rId2" cstate="print"/>
          <a:srcRect l="25625" t="20313" r="33321" b="30553"/>
          <a:stretch>
            <a:fillRect/>
          </a:stretch>
        </p:blipFill>
        <p:spPr bwMode="auto">
          <a:xfrm>
            <a:off x="272626" y="685800"/>
            <a:ext cx="6128174" cy="58674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87643" t="28502" r="1875" b="51025"/>
          <a:stretch>
            <a:fillRect/>
          </a:stretch>
        </p:blipFill>
        <p:spPr bwMode="auto">
          <a:xfrm>
            <a:off x="6400800" y="1219200"/>
            <a:ext cx="268224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p:cNvPicPr>
            <a:picLocks noChangeAspect="1" noChangeArrowheads="1"/>
          </p:cNvPicPr>
          <p:nvPr/>
        </p:nvPicPr>
        <p:blipFill>
          <a:blip r:embed="rId2" cstate="print"/>
          <a:srcRect l="87463" t="20313" r="1875" b="49255"/>
          <a:stretch>
            <a:fillRect/>
          </a:stretch>
        </p:blipFill>
        <p:spPr bwMode="auto">
          <a:xfrm>
            <a:off x="7010400" y="1378169"/>
            <a:ext cx="1999340" cy="4565431"/>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5625" t="29089" r="32794" b="31709"/>
          <a:stretch>
            <a:fillRect/>
          </a:stretch>
        </p:blipFill>
        <p:spPr bwMode="auto">
          <a:xfrm>
            <a:off x="165100" y="1066800"/>
            <a:ext cx="67691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4578" name="Picture 2"/>
          <p:cNvPicPr>
            <a:picLocks noChangeAspect="1" noChangeArrowheads="1"/>
          </p:cNvPicPr>
          <p:nvPr/>
        </p:nvPicPr>
        <p:blipFill>
          <a:blip r:embed="rId2" cstate="print"/>
          <a:srcRect l="25625" t="31932" r="35337" b="30889"/>
          <a:stretch>
            <a:fillRect/>
          </a:stretch>
        </p:blipFill>
        <p:spPr bwMode="auto">
          <a:xfrm>
            <a:off x="76200" y="1219200"/>
            <a:ext cx="6400800" cy="48768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86971" t="71512" r="1875" b="17858"/>
          <a:stretch>
            <a:fillRect/>
          </a:stretch>
        </p:blipFill>
        <p:spPr bwMode="auto">
          <a:xfrm>
            <a:off x="5867400" y="2438400"/>
            <a:ext cx="3198247"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5842" name="Picture 2"/>
          <p:cNvPicPr>
            <a:picLocks noChangeAspect="1" noChangeArrowheads="1"/>
          </p:cNvPicPr>
          <p:nvPr/>
        </p:nvPicPr>
        <p:blipFill>
          <a:blip r:embed="rId2" cstate="print"/>
          <a:srcRect l="87169" t="28872" r="1875" b="36320"/>
          <a:stretch>
            <a:fillRect/>
          </a:stretch>
        </p:blipFill>
        <p:spPr bwMode="auto">
          <a:xfrm>
            <a:off x="6096000" y="673100"/>
            <a:ext cx="2133600" cy="54229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31324" t="20313" r="35625" b="31250"/>
          <a:stretch>
            <a:fillRect/>
          </a:stretch>
        </p:blipFill>
        <p:spPr bwMode="auto">
          <a:xfrm>
            <a:off x="76200" y="228600"/>
            <a:ext cx="4993341" cy="5854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457200" y="1371600"/>
          <a:ext cx="8229600" cy="350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2" cstate="print"/>
          <a:srcRect l="68274" t="39704" r="13385" b="46689"/>
          <a:stretch>
            <a:fillRect/>
          </a:stretch>
        </p:blipFill>
        <p:spPr bwMode="auto">
          <a:xfrm>
            <a:off x="5867400" y="3581400"/>
            <a:ext cx="3209724" cy="19050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1726" b="22656"/>
          <a:stretch>
            <a:fillRect/>
          </a:stretch>
        </p:blipFill>
        <p:spPr bwMode="auto">
          <a:xfrm>
            <a:off x="108857" y="228600"/>
            <a:ext cx="5758543"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p:cNvPicPr>
            <a:picLocks noChangeAspect="1" noChangeArrowheads="1"/>
          </p:cNvPicPr>
          <p:nvPr/>
        </p:nvPicPr>
        <p:blipFill>
          <a:blip r:embed="rId2" cstate="print"/>
          <a:srcRect l="67855" t="33066" r="2500" b="40857"/>
          <a:stretch>
            <a:fillRect/>
          </a:stretch>
        </p:blipFill>
        <p:spPr bwMode="auto">
          <a:xfrm>
            <a:off x="5257800" y="3186289"/>
            <a:ext cx="3810000" cy="2681111"/>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7635" b="24218"/>
          <a:stretch>
            <a:fillRect/>
          </a:stretch>
        </p:blipFill>
        <p:spPr bwMode="auto">
          <a:xfrm>
            <a:off x="76200" y="608707"/>
            <a:ext cx="5257577" cy="52729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p:cNvPicPr>
            <a:picLocks noChangeAspect="1" noChangeArrowheads="1"/>
          </p:cNvPicPr>
          <p:nvPr/>
        </p:nvPicPr>
        <p:blipFill>
          <a:blip r:embed="rId2" cstate="print"/>
          <a:srcRect l="67578" t="33415" r="17214" b="49951"/>
          <a:stretch>
            <a:fillRect/>
          </a:stretch>
        </p:blipFill>
        <p:spPr bwMode="auto">
          <a:xfrm>
            <a:off x="4463143" y="2362200"/>
            <a:ext cx="4528457" cy="39624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3854" t="17969" r="43828" b="25000"/>
          <a:stretch>
            <a:fillRect/>
          </a:stretch>
        </p:blipFill>
        <p:spPr bwMode="auto">
          <a:xfrm>
            <a:off x="76200" y="228600"/>
            <a:ext cx="4343400" cy="61318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p:cNvPicPr>
            <a:picLocks noChangeAspect="1" noChangeArrowheads="1"/>
          </p:cNvPicPr>
          <p:nvPr/>
        </p:nvPicPr>
        <p:blipFill>
          <a:blip r:embed="rId2" cstate="print"/>
          <a:srcRect l="67167" t="32865" r="15500" b="40052"/>
          <a:stretch>
            <a:fillRect/>
          </a:stretch>
        </p:blipFill>
        <p:spPr bwMode="auto">
          <a:xfrm>
            <a:off x="5791200" y="2076450"/>
            <a:ext cx="3276600" cy="409575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7167" b="23437"/>
          <a:stretch>
            <a:fillRect/>
          </a:stretch>
        </p:blipFill>
        <p:spPr bwMode="auto">
          <a:xfrm>
            <a:off x="76200" y="304800"/>
            <a:ext cx="5791200" cy="58274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p:cNvPicPr>
            <a:picLocks noChangeAspect="1" noChangeArrowheads="1"/>
          </p:cNvPicPr>
          <p:nvPr/>
        </p:nvPicPr>
        <p:blipFill>
          <a:blip r:embed="rId2" cstate="print"/>
          <a:srcRect l="68047" t="31934" r="16718" b="45215"/>
          <a:stretch>
            <a:fillRect/>
          </a:stretch>
        </p:blipFill>
        <p:spPr bwMode="auto">
          <a:xfrm>
            <a:off x="5791200" y="2179320"/>
            <a:ext cx="3200400" cy="384048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7969" r="32969" b="21094"/>
          <a:stretch>
            <a:fillRect/>
          </a:stretch>
        </p:blipFill>
        <p:spPr bwMode="auto">
          <a:xfrm>
            <a:off x="76200" y="533400"/>
            <a:ext cx="57150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a:t>How To Assess The Film: Gas</a:t>
            </a:r>
          </a:p>
        </p:txBody>
      </p:sp>
      <p:sp>
        <p:nvSpPr>
          <p:cNvPr id="28675" name="Rectangle 3"/>
          <p:cNvSpPr>
            <a:spLocks noGrp="1" noChangeArrowheads="1"/>
          </p:cNvSpPr>
          <p:nvPr>
            <p:ph type="body" idx="1"/>
          </p:nvPr>
        </p:nvSpPr>
        <p:spPr/>
        <p:txBody>
          <a:bodyPr/>
          <a:lstStyle/>
          <a:p>
            <a:pPr>
              <a:lnSpc>
                <a:spcPct val="90000"/>
              </a:lnSpc>
            </a:pPr>
            <a:r>
              <a:rPr lang="en-GB" sz="2800" b="1" dirty="0"/>
              <a:t>LARGE BOWEL:</a:t>
            </a:r>
          </a:p>
          <a:p>
            <a:pPr lvl="1">
              <a:lnSpc>
                <a:spcPct val="90000"/>
              </a:lnSpc>
            </a:pPr>
            <a:r>
              <a:rPr lang="en-GB" sz="2400" dirty="0">
                <a:latin typeface="Palatino-Roman" charset="0"/>
              </a:rPr>
              <a:t>The </a:t>
            </a:r>
            <a:r>
              <a:rPr lang="en-GB" sz="2400" dirty="0" err="1">
                <a:latin typeface="Palatino-Roman" charset="0"/>
              </a:rPr>
              <a:t>caecum</a:t>
            </a:r>
            <a:r>
              <a:rPr lang="en-GB" sz="2400" dirty="0">
                <a:latin typeface="Palatino-Roman" charset="0"/>
              </a:rPr>
              <a:t> therefore normally </a:t>
            </a:r>
            <a:r>
              <a:rPr lang="en-GB" sz="2400" dirty="0">
                <a:solidFill>
                  <a:srgbClr val="00B0F0"/>
                </a:solidFill>
                <a:latin typeface="Palatino-Roman" charset="0"/>
              </a:rPr>
              <a:t>contains </a:t>
            </a:r>
            <a:r>
              <a:rPr lang="en-GB" sz="2400" dirty="0" err="1">
                <a:solidFill>
                  <a:srgbClr val="00B0F0"/>
                </a:solidFill>
                <a:latin typeface="Palatino-Roman" charset="0"/>
              </a:rPr>
              <a:t>semifluid</a:t>
            </a:r>
            <a:r>
              <a:rPr lang="en-GB" sz="2400" dirty="0">
                <a:solidFill>
                  <a:srgbClr val="00B0F0"/>
                </a:solidFill>
                <a:latin typeface="Palatino-Roman" charset="0"/>
              </a:rPr>
              <a:t> material containing multiple pockets of gas </a:t>
            </a:r>
            <a:r>
              <a:rPr lang="en-GB" sz="2400" dirty="0">
                <a:latin typeface="Palatino-Roman" charset="0"/>
              </a:rPr>
              <a:t>and, like much of the right side of the bowel, assumes a granular appearance on X-rays, creating mottled areas of gas seen best against the background of the iliac bone.</a:t>
            </a:r>
          </a:p>
          <a:p>
            <a:pPr lvl="1">
              <a:lnSpc>
                <a:spcPct val="90000"/>
              </a:lnSpc>
            </a:pPr>
            <a:r>
              <a:rPr lang="en-GB" sz="2400" dirty="0">
                <a:latin typeface="Palatino-Roman" charset="0"/>
              </a:rPr>
              <a:t>When visible the </a:t>
            </a:r>
            <a:r>
              <a:rPr lang="en-GB" sz="2400" dirty="0" err="1">
                <a:latin typeface="Palatino-Roman" charset="0"/>
              </a:rPr>
              <a:t>haustral</a:t>
            </a:r>
            <a:r>
              <a:rPr lang="en-GB" sz="2400" dirty="0">
                <a:latin typeface="Palatino-Roman" charset="0"/>
              </a:rPr>
              <a:t> folds of the colon may be seen, only partially visualised across part of the large bowel lumen</a:t>
            </a:r>
            <a:r>
              <a:rPr lang="en-GB" sz="2400" dirty="0" smtClean="0">
                <a:latin typeface="Palatino-Roman" charset="0"/>
              </a:rPr>
              <a:t>.</a:t>
            </a:r>
            <a:endParaRPr lang="en-GB" sz="2400" dirty="0">
              <a:latin typeface="Palatino-Roman"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a:blip r:embed="rId2" cstate="print"/>
          <a:srcRect l="67612" t="32896" r="14978" b="45341"/>
          <a:stretch>
            <a:fillRect/>
          </a:stretch>
        </p:blipFill>
        <p:spPr bwMode="auto">
          <a:xfrm>
            <a:off x="5867400" y="2667000"/>
            <a:ext cx="3200400" cy="32004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6250" t="18750" r="33259" b="20313"/>
          <a:stretch>
            <a:fillRect/>
          </a:stretch>
        </p:blipFill>
        <p:spPr bwMode="auto">
          <a:xfrm>
            <a:off x="76200" y="304799"/>
            <a:ext cx="5791201" cy="55915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457200" y="762000"/>
          <a:ext cx="84582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E:\stomach\_K4811128__1119043023\ser1337img00002.jpg"/>
          <p:cNvPicPr>
            <a:picLocks noChangeAspect="1" noChangeArrowheads="1"/>
          </p:cNvPicPr>
          <p:nvPr/>
        </p:nvPicPr>
        <p:blipFill rotWithShape="1">
          <a:blip r:embed="rId2" cstate="print">
            <a:extLst/>
          </a:blip>
          <a:srcRect l="5183" t="3174" r="3971"/>
          <a:stretch/>
        </p:blipFill>
        <p:spPr bwMode="auto">
          <a:xfrm>
            <a:off x="1904574" y="514598"/>
            <a:ext cx="4449552" cy="5784602"/>
          </a:xfrm>
          <a:prstGeom prst="rect">
            <a:avLst/>
          </a:prstGeom>
          <a:ln>
            <a:noFill/>
          </a:ln>
          <a:effectLst>
            <a:softEdge rad="112500"/>
          </a:effectLst>
          <a:extLst/>
        </p:spPr>
      </p:pic>
      <p:cxnSp>
        <p:nvCxnSpPr>
          <p:cNvPr id="16" name="Straight Arrow Connector 15"/>
          <p:cNvCxnSpPr/>
          <p:nvPr/>
        </p:nvCxnSpPr>
        <p:spPr>
          <a:xfrm rot="10800000">
            <a:off x="5007699" y="1246908"/>
            <a:ext cx="1808738"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p:nvPr/>
        </p:nvCxnSpPr>
        <p:spPr>
          <a:xfrm rot="10800000">
            <a:off x="4341093" y="2530765"/>
            <a:ext cx="2475344" cy="74814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3" name="Straight Arrow Connector 22"/>
          <p:cNvCxnSpPr/>
          <p:nvPr/>
        </p:nvCxnSpPr>
        <p:spPr>
          <a:xfrm>
            <a:off x="1256145" y="3870036"/>
            <a:ext cx="1394694"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p:nvPr/>
        </p:nvCxnSpPr>
        <p:spPr>
          <a:xfrm rot="10800000">
            <a:off x="4091713" y="5414821"/>
            <a:ext cx="2724724" cy="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4583" name="TextBox 32"/>
          <p:cNvSpPr txBox="1">
            <a:spLocks noChangeArrowheads="1"/>
          </p:cNvSpPr>
          <p:nvPr/>
        </p:nvSpPr>
        <p:spPr bwMode="auto">
          <a:xfrm>
            <a:off x="6816725" y="1063625"/>
            <a:ext cx="15144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1800" b="1" smtClean="0">
                <a:solidFill>
                  <a:prstClr val="white"/>
                </a:solidFill>
                <a:latin typeface="Arial" charset="0"/>
                <a:ea typeface="MS PGothic" pitchFamily="34" charset="-128"/>
              </a:rPr>
              <a:t>STOMACH</a:t>
            </a:r>
          </a:p>
        </p:txBody>
      </p:sp>
      <p:sp>
        <p:nvSpPr>
          <p:cNvPr id="24584" name="TextBox 33"/>
          <p:cNvSpPr txBox="1">
            <a:spLocks noChangeArrowheads="1"/>
          </p:cNvSpPr>
          <p:nvPr/>
        </p:nvSpPr>
        <p:spPr bwMode="auto">
          <a:xfrm>
            <a:off x="6816725" y="3094038"/>
            <a:ext cx="19478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1800" b="1" smtClean="0">
                <a:solidFill>
                  <a:prstClr val="white"/>
                </a:solidFill>
                <a:latin typeface="Arial" charset="0"/>
                <a:ea typeface="MS PGothic" pitchFamily="34" charset="-128"/>
              </a:rPr>
              <a:t>SMALL BOWEL</a:t>
            </a:r>
          </a:p>
        </p:txBody>
      </p:sp>
      <p:sp>
        <p:nvSpPr>
          <p:cNvPr id="24585" name="TextBox 34"/>
          <p:cNvSpPr txBox="1">
            <a:spLocks noChangeArrowheads="1"/>
          </p:cNvSpPr>
          <p:nvPr/>
        </p:nvSpPr>
        <p:spPr bwMode="auto">
          <a:xfrm>
            <a:off x="6816725" y="5230813"/>
            <a:ext cx="15144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1800" b="1" smtClean="0">
                <a:solidFill>
                  <a:prstClr val="white"/>
                </a:solidFill>
                <a:latin typeface="Arial" charset="0"/>
                <a:ea typeface="MS PGothic" pitchFamily="34" charset="-128"/>
              </a:rPr>
              <a:t>RECTUM</a:t>
            </a:r>
          </a:p>
        </p:txBody>
      </p:sp>
      <p:sp>
        <p:nvSpPr>
          <p:cNvPr id="24586" name="TextBox 35"/>
          <p:cNvSpPr txBox="1">
            <a:spLocks noChangeArrowheads="1"/>
          </p:cNvSpPr>
          <p:nvPr/>
        </p:nvSpPr>
        <p:spPr bwMode="auto">
          <a:xfrm>
            <a:off x="285750" y="3548063"/>
            <a:ext cx="11096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1800" b="1" smtClean="0">
                <a:solidFill>
                  <a:prstClr val="white"/>
                </a:solidFill>
                <a:latin typeface="Arial" charset="0"/>
                <a:ea typeface="MS PGothic" pitchFamily="34" charset="-128"/>
              </a:rPr>
              <a:t>LARGE BOWEL</a:t>
            </a:r>
          </a:p>
        </p:txBody>
      </p:sp>
    </p:spTree>
    <p:extLst>
      <p:ext uri="{BB962C8B-B14F-4D97-AF65-F5344CB8AC3E}">
        <p14:creationId xmlns:p14="http://schemas.microsoft.com/office/powerpoint/2010/main" xmlns="" val="18715239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dirty="0"/>
          </a:p>
        </p:txBody>
      </p:sp>
      <p:pic>
        <p:nvPicPr>
          <p:cNvPr id="5939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3737" t="22994" r="39982" b="37290"/>
          <a:stretch/>
        </p:blipFill>
        <p:spPr bwMode="auto">
          <a:xfrm>
            <a:off x="453801" y="2603298"/>
            <a:ext cx="4423432" cy="38737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33818" y="1763713"/>
            <a:ext cx="4048125" cy="4713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57293" t="12665" b="56085"/>
          <a:stretch/>
        </p:blipFill>
        <p:spPr bwMode="auto">
          <a:xfrm>
            <a:off x="457200" y="1533236"/>
            <a:ext cx="3353233" cy="12099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95520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srcRect l="16250" t="18750" r="31875" b="5469"/>
          <a:stretch>
            <a:fillRect/>
          </a:stretch>
        </p:blipFill>
        <p:spPr bwMode="auto">
          <a:xfrm>
            <a:off x="1840583" y="76200"/>
            <a:ext cx="5737782"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dirty="0"/>
          </a:p>
        </p:txBody>
      </p:sp>
      <p:pic>
        <p:nvPicPr>
          <p:cNvPr id="6041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3422" t="33626" r="12177" b="26743"/>
          <a:stretch/>
        </p:blipFill>
        <p:spPr bwMode="auto">
          <a:xfrm>
            <a:off x="685800" y="2286001"/>
            <a:ext cx="7851742" cy="38654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62500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عنوان 1"/>
          <p:cNvSpPr>
            <a:spLocks noGrp="1"/>
          </p:cNvSpPr>
          <p:nvPr>
            <p:ph type="title"/>
          </p:nvPr>
        </p:nvSpPr>
        <p:spPr>
          <a:xfrm>
            <a:off x="355600" y="0"/>
            <a:ext cx="8229600" cy="954088"/>
          </a:xfrm>
        </p:spPr>
        <p:txBody>
          <a:bodyPr/>
          <a:lstStyle/>
          <a:p>
            <a:pPr eaLnBrk="1" fontAlgn="auto" hangingPunct="1">
              <a:spcAft>
                <a:spcPts val="0"/>
              </a:spcAft>
              <a:defRPr/>
            </a:pPr>
            <a:r>
              <a:rPr lang="en-US" b="1" smtClean="0">
                <a:solidFill>
                  <a:schemeClr val="tx2">
                    <a:satMod val="200000"/>
                  </a:schemeClr>
                </a:solidFill>
              </a:rPr>
              <a:t>OBJECTIVES</a:t>
            </a:r>
            <a:endParaRPr lang="ar-SA" b="1" smtClean="0">
              <a:solidFill>
                <a:schemeClr val="tx2">
                  <a:satMod val="200000"/>
                </a:schemeClr>
              </a:solidFill>
              <a:cs typeface="Times New Roman" pitchFamily="18" charset="0"/>
            </a:endParaRPr>
          </a:p>
        </p:txBody>
      </p:sp>
      <p:sp>
        <p:nvSpPr>
          <p:cNvPr id="14339" name="عنصر نائب للمحتوى 2"/>
          <p:cNvSpPr>
            <a:spLocks noGrp="1"/>
          </p:cNvSpPr>
          <p:nvPr>
            <p:ph idx="1"/>
          </p:nvPr>
        </p:nvSpPr>
        <p:spPr>
          <a:xfrm>
            <a:off x="457200" y="954088"/>
            <a:ext cx="8229600" cy="5648325"/>
          </a:xfrm>
        </p:spPr>
        <p:txBody>
          <a:bodyPr/>
          <a:lstStyle/>
          <a:p>
            <a:pPr eaLnBrk="1" hangingPunct="1">
              <a:buFont typeface="Wingdings" pitchFamily="2" charset="2"/>
              <a:buChar char="Ø"/>
            </a:pPr>
            <a:r>
              <a:rPr lang="en-US" altLang="en-US" sz="2400" b="1" smtClean="0"/>
              <a:t>To know radiology modalities used in GI tract imaging.</a:t>
            </a:r>
          </a:p>
          <a:p>
            <a:pPr eaLnBrk="1" hangingPunct="1">
              <a:buFont typeface="Wingdings" pitchFamily="2" charset="2"/>
              <a:buChar char="Ø"/>
            </a:pPr>
            <a:endParaRPr lang="en-US" altLang="en-US" sz="2400" b="1" smtClean="0"/>
          </a:p>
          <a:p>
            <a:pPr eaLnBrk="1" hangingPunct="1">
              <a:buFont typeface="Wingdings" pitchFamily="2" charset="2"/>
              <a:buChar char="Ø"/>
            </a:pPr>
            <a:r>
              <a:rPr lang="en-US" altLang="en-US" sz="2400" b="1" smtClean="0"/>
              <a:t>To know advantages and disadvantages of each modality.</a:t>
            </a:r>
          </a:p>
          <a:p>
            <a:pPr eaLnBrk="1" hangingPunct="1">
              <a:buFont typeface="Wingdings" pitchFamily="2" charset="2"/>
              <a:buChar char="Ø"/>
            </a:pPr>
            <a:endParaRPr lang="en-US" altLang="en-US" sz="2400" b="1" smtClean="0"/>
          </a:p>
          <a:p>
            <a:pPr eaLnBrk="1" hangingPunct="1">
              <a:buFont typeface="Wingdings" pitchFamily="2" charset="2"/>
              <a:buChar char="Ø"/>
            </a:pPr>
            <a:r>
              <a:rPr lang="en-US" altLang="en-US" sz="2400" b="1" smtClean="0"/>
              <a:t>To know indications and contraindications of each modality.</a:t>
            </a:r>
          </a:p>
          <a:p>
            <a:pPr eaLnBrk="1" hangingPunct="1">
              <a:buFont typeface="Wingdings" pitchFamily="2" charset="2"/>
              <a:buChar char="Ø"/>
            </a:pPr>
            <a:r>
              <a:rPr lang="en-US" altLang="en-US" sz="2400" b="1" smtClean="0"/>
              <a:t>To know the radiological anatomy of the GI tract.</a:t>
            </a:r>
          </a:p>
          <a:p>
            <a:pPr eaLnBrk="1" hangingPunct="1">
              <a:buFont typeface="Wingdings" pitchFamily="2" charset="2"/>
              <a:buNone/>
            </a:pPr>
            <a:endParaRPr lang="en-US" altLang="en-US" sz="2400" b="1" smtClean="0"/>
          </a:p>
        </p:txBody>
      </p:sp>
    </p:spTree>
    <p:extLst>
      <p:ext uri="{BB962C8B-B14F-4D97-AF65-F5344CB8AC3E}">
        <p14:creationId xmlns:p14="http://schemas.microsoft.com/office/powerpoint/2010/main" xmlns="" val="12417944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1442"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1891" t="50000" r="12504" b="23687"/>
          <a:stretch/>
        </p:blipFill>
        <p:spPr bwMode="auto">
          <a:xfrm>
            <a:off x="611957" y="2514600"/>
            <a:ext cx="7998643" cy="25664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52883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l="16250" t="18750" r="31875" b="5469"/>
          <a:stretch>
            <a:fillRect/>
          </a:stretch>
        </p:blipFill>
        <p:spPr bwMode="auto">
          <a:xfrm>
            <a:off x="1825658" y="76200"/>
            <a:ext cx="5718142" cy="668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027" name="Picture 3"/>
          <p:cNvPicPr>
            <a:picLocks noChangeAspect="1" noChangeArrowheads="1"/>
          </p:cNvPicPr>
          <p:nvPr/>
        </p:nvPicPr>
        <p:blipFill>
          <a:blip r:embed="rId2" cstate="print"/>
          <a:srcRect l="15703" t="19628" r="32231" b="5165"/>
          <a:stretch>
            <a:fillRect/>
          </a:stretch>
        </p:blipFill>
        <p:spPr bwMode="auto">
          <a:xfrm>
            <a:off x="1676400" y="128694"/>
            <a:ext cx="5791200" cy="66920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GB"/>
              <a:t>How To Assess The Film: Bone</a:t>
            </a:r>
          </a:p>
        </p:txBody>
      </p:sp>
      <p:sp>
        <p:nvSpPr>
          <p:cNvPr id="15363" name="Rectangle 3"/>
          <p:cNvSpPr>
            <a:spLocks noGrp="1" noChangeArrowheads="1"/>
          </p:cNvSpPr>
          <p:nvPr>
            <p:ph type="body" idx="1"/>
          </p:nvPr>
        </p:nvSpPr>
        <p:spPr/>
        <p:txBody>
          <a:bodyPr>
            <a:normAutofit/>
          </a:bodyPr>
          <a:lstStyle/>
          <a:p>
            <a:pPr>
              <a:lnSpc>
                <a:spcPct val="90000"/>
              </a:lnSpc>
            </a:pPr>
            <a:r>
              <a:rPr lang="en-GB" sz="2800" dirty="0"/>
              <a:t>Ribs, spine, sacrum, pelvis &amp; hips</a:t>
            </a:r>
          </a:p>
          <a:p>
            <a:pPr>
              <a:lnSpc>
                <a:spcPct val="90000"/>
              </a:lnSpc>
            </a:pPr>
            <a:r>
              <a:rPr lang="en-GB" sz="2800" dirty="0"/>
              <a:t>Bones may show evidence of </a:t>
            </a:r>
            <a:r>
              <a:rPr lang="en-GB" sz="2800" dirty="0">
                <a:solidFill>
                  <a:srgbClr val="00B0F0"/>
                </a:solidFill>
              </a:rPr>
              <a:t>malignant disease</a:t>
            </a:r>
          </a:p>
          <a:p>
            <a:pPr>
              <a:lnSpc>
                <a:spcPct val="90000"/>
              </a:lnSpc>
            </a:pPr>
            <a:r>
              <a:rPr lang="en-GB" sz="2800" dirty="0" err="1">
                <a:solidFill>
                  <a:srgbClr val="00B0F0"/>
                </a:solidFill>
                <a:latin typeface="Palatino-Roman" charset="0"/>
              </a:rPr>
              <a:t>Sacro-iliitis</a:t>
            </a:r>
            <a:r>
              <a:rPr lang="en-GB" sz="2800" dirty="0">
                <a:latin typeface="Palatino-Roman" charset="0"/>
              </a:rPr>
              <a:t> may be associated with intestinal problems such as </a:t>
            </a:r>
            <a:r>
              <a:rPr lang="en-GB" sz="2800" dirty="0" err="1">
                <a:solidFill>
                  <a:srgbClr val="00B0F0"/>
                </a:solidFill>
                <a:latin typeface="Palatino-Roman" charset="0"/>
              </a:rPr>
              <a:t>Crohn’s</a:t>
            </a:r>
            <a:r>
              <a:rPr lang="en-GB" sz="2800" dirty="0">
                <a:solidFill>
                  <a:srgbClr val="00B0F0"/>
                </a:solidFill>
                <a:latin typeface="Palatino-Roman" charset="0"/>
              </a:rPr>
              <a:t> disease</a:t>
            </a:r>
          </a:p>
          <a:p>
            <a:pPr>
              <a:lnSpc>
                <a:spcPct val="90000"/>
              </a:lnSpc>
            </a:pPr>
            <a:r>
              <a:rPr lang="en-GB" sz="2800" dirty="0">
                <a:latin typeface="Palatino-Roman" charset="0"/>
              </a:rPr>
              <a:t>Excessively sclerotic bones may hint at other diseases e.g. </a:t>
            </a:r>
            <a:r>
              <a:rPr lang="en-GB" sz="2800" dirty="0">
                <a:solidFill>
                  <a:srgbClr val="00B0F0"/>
                </a:solidFill>
                <a:latin typeface="Palatino-Roman" charset="0"/>
              </a:rPr>
              <a:t>Paget’s</a:t>
            </a:r>
            <a:r>
              <a:rPr lang="en-GB" sz="2800" dirty="0">
                <a:latin typeface="Palatino-Roman" charset="0"/>
              </a:rPr>
              <a:t> (which can present as </a:t>
            </a:r>
            <a:r>
              <a:rPr lang="en-GB" sz="2800" dirty="0">
                <a:solidFill>
                  <a:srgbClr val="00B0F0"/>
                </a:solidFill>
                <a:latin typeface="Palatino-Roman" charset="0"/>
              </a:rPr>
              <a:t>abdominal pain</a:t>
            </a:r>
            <a:r>
              <a:rPr lang="en-GB" sz="2800" dirty="0">
                <a:latin typeface="Palatino-Roman" charset="0"/>
              </a:rPr>
              <a:t>) or </a:t>
            </a:r>
            <a:r>
              <a:rPr lang="en-GB" sz="2800" dirty="0">
                <a:solidFill>
                  <a:srgbClr val="00B0F0"/>
                </a:solidFill>
                <a:latin typeface="Palatino-Roman" charset="0"/>
              </a:rPr>
              <a:t>GI ulcers </a:t>
            </a:r>
            <a:r>
              <a:rPr lang="en-GB" sz="2800" dirty="0">
                <a:latin typeface="Palatino-Roman" charset="0"/>
              </a:rPr>
              <a:t>(which are associated with sclerotic bone lesions)</a:t>
            </a:r>
          </a:p>
          <a:p>
            <a:pPr>
              <a:lnSpc>
                <a:spcPct val="90000"/>
              </a:lnSpc>
            </a:pPr>
            <a:r>
              <a:rPr lang="en-GB" sz="2800" dirty="0">
                <a:latin typeface="Palatino-Roman" charset="0"/>
              </a:rPr>
              <a:t>Don’t forget to check the spine for conditions such as </a:t>
            </a:r>
            <a:r>
              <a:rPr lang="en-GB" sz="2800" dirty="0" err="1">
                <a:latin typeface="Palatino-Roman" charset="0"/>
              </a:rPr>
              <a:t>ank</a:t>
            </a:r>
            <a:r>
              <a:rPr lang="en-GB" sz="2800" dirty="0">
                <a:latin typeface="Palatino-Roman" charset="0"/>
              </a:rPr>
              <a:t> </a:t>
            </a:r>
            <a:r>
              <a:rPr lang="en-GB" sz="2800" dirty="0" err="1">
                <a:latin typeface="Palatino-Roman" charset="0"/>
              </a:rPr>
              <a:t>spondy</a:t>
            </a:r>
            <a:endParaRPr lang="en-GB"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758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172" t="23259" r="11846" b="27470"/>
          <a:stretch/>
        </p:blipFill>
        <p:spPr bwMode="auto">
          <a:xfrm>
            <a:off x="76200" y="1066800"/>
            <a:ext cx="8919049" cy="5410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486787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r>
              <a:rPr lang="en-GB"/>
              <a:t>How To Assess The Film: Calcification</a:t>
            </a:r>
          </a:p>
        </p:txBody>
      </p:sp>
      <p:sp>
        <p:nvSpPr>
          <p:cNvPr id="23557" name="Rectangle 5"/>
          <p:cNvSpPr>
            <a:spLocks noGrp="1" noChangeArrowheads="1"/>
          </p:cNvSpPr>
          <p:nvPr>
            <p:ph type="body" idx="1"/>
          </p:nvPr>
        </p:nvSpPr>
        <p:spPr/>
        <p:txBody>
          <a:bodyPr/>
          <a:lstStyle/>
          <a:p>
            <a:r>
              <a:rPr lang="en-GB" sz="2800" dirty="0"/>
              <a:t>Calcification occurs in:</a:t>
            </a:r>
          </a:p>
          <a:p>
            <a:pPr lvl="1"/>
            <a:r>
              <a:rPr lang="en-GB" sz="2400" dirty="0">
                <a:solidFill>
                  <a:srgbClr val="00B0F0"/>
                </a:solidFill>
              </a:rPr>
              <a:t>Calculi</a:t>
            </a:r>
            <a:r>
              <a:rPr lang="en-GB" sz="2400" dirty="0"/>
              <a:t> (look in kidney, </a:t>
            </a:r>
            <a:r>
              <a:rPr lang="en-GB" sz="2400" dirty="0" err="1"/>
              <a:t>ureters</a:t>
            </a:r>
            <a:r>
              <a:rPr lang="en-GB" sz="2400" dirty="0"/>
              <a:t> &amp; bladder)</a:t>
            </a:r>
          </a:p>
          <a:p>
            <a:pPr lvl="1"/>
            <a:r>
              <a:rPr lang="en-GB" sz="2400" dirty="0" err="1">
                <a:solidFill>
                  <a:srgbClr val="00B0F0"/>
                </a:solidFill>
              </a:rPr>
              <a:t>Phleboliths</a:t>
            </a:r>
            <a:r>
              <a:rPr lang="en-GB" sz="2400" dirty="0"/>
              <a:t> (usually within pelvis, look like silt)</a:t>
            </a:r>
          </a:p>
          <a:p>
            <a:pPr lvl="1"/>
            <a:r>
              <a:rPr lang="en-GB" sz="2400" dirty="0" err="1">
                <a:solidFill>
                  <a:srgbClr val="00B0F0"/>
                </a:solidFill>
              </a:rPr>
              <a:t>Appendicoliths</a:t>
            </a:r>
            <a:r>
              <a:rPr lang="en-GB" sz="2400" dirty="0"/>
              <a:t> (caused by faeces in appendix, may suggest appendicitis)</a:t>
            </a:r>
          </a:p>
          <a:p>
            <a:pPr lvl="1"/>
            <a:r>
              <a:rPr lang="en-GB" sz="2400" dirty="0">
                <a:solidFill>
                  <a:srgbClr val="00B0F0"/>
                </a:solidFill>
              </a:rPr>
              <a:t>Lymph nodes</a:t>
            </a:r>
          </a:p>
          <a:p>
            <a:pPr lvl="1"/>
            <a:r>
              <a:rPr lang="en-GB" sz="2400" dirty="0">
                <a:solidFill>
                  <a:srgbClr val="00B0F0"/>
                </a:solidFill>
              </a:rPr>
              <a:t>Aortic calcification </a:t>
            </a:r>
            <a:r>
              <a:rPr lang="en-GB" sz="2400" dirty="0"/>
              <a:t>(aortic calcification is normal as age increases but you must check the aorta as asymmetry of the walls suggests aortic aneurysm)</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dirty="0"/>
          </a:p>
        </p:txBody>
      </p:sp>
      <p:pic>
        <p:nvPicPr>
          <p:cNvPr id="6963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030" t="20106" r="40406" b="20271"/>
          <a:stretch/>
        </p:blipFill>
        <p:spPr bwMode="auto">
          <a:xfrm>
            <a:off x="729510" y="1143000"/>
            <a:ext cx="4147290" cy="5410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82139" y="1295401"/>
            <a:ext cx="4069773" cy="525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5256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GB"/>
              <a:t>How To Assess The Film: Calcification</a:t>
            </a:r>
          </a:p>
        </p:txBody>
      </p:sp>
      <p:pic>
        <p:nvPicPr>
          <p:cNvPr id="17414" name="Picture 6"/>
          <p:cNvPicPr>
            <a:picLocks noGrp="1" noChangeAspect="1" noChangeArrowheads="1"/>
          </p:cNvPicPr>
          <p:nvPr>
            <p:ph idx="1"/>
          </p:nvPr>
        </p:nvPicPr>
        <p:blipFill>
          <a:blip r:embed="rId2" cstate="print"/>
          <a:srcRect/>
          <a:stretch>
            <a:fillRect/>
          </a:stretch>
        </p:blipFill>
        <p:spPr>
          <a:xfrm>
            <a:off x="2038350" y="1981200"/>
            <a:ext cx="5065713" cy="4114800"/>
          </a:xfrm>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fontScale="90000"/>
          </a:bodyPr>
          <a:lstStyle/>
          <a:p>
            <a:r>
              <a:rPr lang="en-GB"/>
              <a:t>How To Assess The Film: Calcification</a:t>
            </a:r>
          </a:p>
        </p:txBody>
      </p:sp>
      <p:pic>
        <p:nvPicPr>
          <p:cNvPr id="25605" name="Picture 5"/>
          <p:cNvPicPr>
            <a:picLocks noGrp="1" noChangeAspect="1" noChangeArrowheads="1"/>
          </p:cNvPicPr>
          <p:nvPr>
            <p:ph idx="1"/>
          </p:nvPr>
        </p:nvPicPr>
        <p:blipFill>
          <a:blip r:embed="rId2" cstate="print"/>
          <a:srcRect/>
          <a:stretch>
            <a:fillRect/>
          </a:stretch>
        </p:blipFill>
        <p:spPr>
          <a:xfrm>
            <a:off x="1749425" y="1981200"/>
            <a:ext cx="5643563" cy="4114800"/>
          </a:xfrm>
          <a:noFill/>
          <a:ln/>
        </p:spPr>
      </p:pic>
      <p:sp>
        <p:nvSpPr>
          <p:cNvPr id="25606" name="Text Box 6"/>
          <p:cNvSpPr txBox="1">
            <a:spLocks noChangeArrowheads="1"/>
          </p:cNvSpPr>
          <p:nvPr/>
        </p:nvSpPr>
        <p:spPr bwMode="auto">
          <a:xfrm>
            <a:off x="1752600" y="6172200"/>
            <a:ext cx="5638800" cy="457200"/>
          </a:xfrm>
          <a:prstGeom prst="rect">
            <a:avLst/>
          </a:prstGeom>
          <a:noFill/>
          <a:ln w="9525">
            <a:noFill/>
            <a:miter lim="800000"/>
            <a:headEnd/>
            <a:tailEnd/>
          </a:ln>
          <a:effectLst/>
        </p:spPr>
        <p:txBody>
          <a:bodyPr>
            <a:spAutoFit/>
          </a:bodyPr>
          <a:lstStyle/>
          <a:p>
            <a:pPr algn="ctr">
              <a:spcBef>
                <a:spcPct val="50000"/>
              </a:spcBef>
            </a:pPr>
            <a:r>
              <a:rPr lang="en-GB"/>
              <a:t>Calcified lymph nodes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r>
              <a:rPr lang="en-GB"/>
              <a:t>How To Assess The Film: Calcification</a:t>
            </a:r>
          </a:p>
        </p:txBody>
      </p:sp>
      <p:pic>
        <p:nvPicPr>
          <p:cNvPr id="26629" name="Picture 5"/>
          <p:cNvPicPr>
            <a:picLocks noGrp="1" noChangeAspect="1" noChangeArrowheads="1"/>
          </p:cNvPicPr>
          <p:nvPr>
            <p:ph idx="1"/>
          </p:nvPr>
        </p:nvPicPr>
        <p:blipFill>
          <a:blip r:embed="rId2" cstate="print"/>
          <a:srcRect/>
          <a:stretch>
            <a:fillRect/>
          </a:stretch>
        </p:blipFill>
        <p:spPr>
          <a:xfrm>
            <a:off x="2360613" y="1981200"/>
            <a:ext cx="4421187" cy="4114800"/>
          </a:xfrm>
          <a:noFill/>
          <a:ln/>
        </p:spPr>
      </p:pic>
      <p:sp>
        <p:nvSpPr>
          <p:cNvPr id="26630" name="Text Box 6"/>
          <p:cNvSpPr txBox="1">
            <a:spLocks noChangeArrowheads="1"/>
          </p:cNvSpPr>
          <p:nvPr/>
        </p:nvSpPr>
        <p:spPr bwMode="auto">
          <a:xfrm>
            <a:off x="2362200" y="6172200"/>
            <a:ext cx="4419600" cy="457200"/>
          </a:xfrm>
          <a:prstGeom prst="rect">
            <a:avLst/>
          </a:prstGeom>
          <a:noFill/>
          <a:ln w="9525">
            <a:noFill/>
            <a:miter lim="800000"/>
            <a:headEnd/>
            <a:tailEnd/>
          </a:ln>
          <a:effectLst/>
        </p:spPr>
        <p:txBody>
          <a:bodyPr>
            <a:spAutoFit/>
          </a:bodyPr>
          <a:lstStyle/>
          <a:p>
            <a:pPr algn="ctr">
              <a:spcBef>
                <a:spcPct val="50000"/>
              </a:spcBef>
            </a:pPr>
            <a:r>
              <a:rPr lang="en-GB"/>
              <a:t>Calcification of a normal aorta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11250" t="17703" r="12500" b="10422"/>
          <a:stretch>
            <a:fillRect/>
          </a:stretch>
        </p:blipFill>
        <p:spPr bwMode="auto">
          <a:xfrm>
            <a:off x="0" y="0"/>
            <a:ext cx="9144000" cy="6895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7168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2886" t="24207" r="11889" b="16919"/>
          <a:stretch/>
        </p:blipFill>
        <p:spPr bwMode="auto">
          <a:xfrm>
            <a:off x="776374" y="1158372"/>
            <a:ext cx="7681826" cy="55472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60253" y="3810000"/>
            <a:ext cx="2259747"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389289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861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2906" t="30575" r="11701" b="33995"/>
          <a:stretch/>
        </p:blipFill>
        <p:spPr bwMode="auto">
          <a:xfrm>
            <a:off x="175223" y="2579254"/>
            <a:ext cx="8816377" cy="38215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621989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r>
              <a:rPr lang="en-GB"/>
              <a:t>How To Assess The Film:</a:t>
            </a:r>
            <a:br>
              <a:rPr lang="en-GB"/>
            </a:br>
            <a:r>
              <a:rPr lang="en-GB"/>
              <a:t>Soft Tissue</a:t>
            </a:r>
          </a:p>
        </p:txBody>
      </p:sp>
      <p:sp>
        <p:nvSpPr>
          <p:cNvPr id="16387" name="Rectangle 3"/>
          <p:cNvSpPr>
            <a:spLocks noGrp="1" noChangeArrowheads="1"/>
          </p:cNvSpPr>
          <p:nvPr>
            <p:ph type="body" idx="1"/>
          </p:nvPr>
        </p:nvSpPr>
        <p:spPr/>
        <p:txBody>
          <a:bodyPr/>
          <a:lstStyle/>
          <a:p>
            <a:pPr>
              <a:lnSpc>
                <a:spcPct val="90000"/>
              </a:lnSpc>
            </a:pPr>
            <a:r>
              <a:rPr lang="en-GB" sz="2400"/>
              <a:t>Trace soft tissue outline for any clues as to pathology (e.g. obesity, trauma sites, abdo drains etc)</a:t>
            </a:r>
          </a:p>
          <a:p>
            <a:pPr>
              <a:lnSpc>
                <a:spcPct val="90000"/>
              </a:lnSpc>
            </a:pPr>
            <a:r>
              <a:rPr lang="en-GB" sz="2400"/>
              <a:t>Also look for: </a:t>
            </a:r>
          </a:p>
          <a:p>
            <a:pPr lvl="1">
              <a:lnSpc>
                <a:spcPct val="90000"/>
              </a:lnSpc>
            </a:pPr>
            <a:r>
              <a:rPr lang="en-GB" sz="2000"/>
              <a:t>Psoas muscles</a:t>
            </a:r>
          </a:p>
          <a:p>
            <a:pPr lvl="1">
              <a:lnSpc>
                <a:spcPct val="90000"/>
              </a:lnSpc>
            </a:pPr>
            <a:r>
              <a:rPr lang="en-GB" sz="2000"/>
              <a:t>Kidneys (left is higher and slightly bigger than the right)</a:t>
            </a:r>
          </a:p>
          <a:p>
            <a:pPr lvl="1">
              <a:lnSpc>
                <a:spcPct val="90000"/>
              </a:lnSpc>
            </a:pPr>
            <a:r>
              <a:rPr lang="en-GB" sz="2000">
                <a:solidFill>
                  <a:schemeClr val="folHlink"/>
                </a:solidFill>
              </a:rPr>
              <a:t>Liver (difficult to see but may be identifiable by lack of bowel in RUQ)</a:t>
            </a:r>
          </a:p>
          <a:p>
            <a:pPr lvl="1">
              <a:lnSpc>
                <a:spcPct val="90000"/>
              </a:lnSpc>
            </a:pPr>
            <a:r>
              <a:rPr lang="en-GB" sz="2000">
                <a:solidFill>
                  <a:schemeClr val="folHlink"/>
                </a:solidFill>
              </a:rPr>
              <a:t>Spleen (difficult to see)</a:t>
            </a:r>
          </a:p>
          <a:p>
            <a:pPr lvl="1">
              <a:lnSpc>
                <a:spcPct val="90000"/>
              </a:lnSpc>
            </a:pPr>
            <a:r>
              <a:rPr lang="en-GB" sz="2000"/>
              <a:t>Bladder (visible if full, not always visible if empty) – a full bladder may hint that you are looking for an acute problem, rather than a chronic one</a:t>
            </a:r>
          </a:p>
          <a:p>
            <a:pPr lvl="1">
              <a:lnSpc>
                <a:spcPct val="90000"/>
              </a:lnSpc>
            </a:pPr>
            <a:r>
              <a:rPr lang="en-GB" sz="2000">
                <a:solidFill>
                  <a:schemeClr val="folHlink"/>
                </a:solidFill>
              </a:rPr>
              <a:t>Uterus (causes a dent in the top of the bladder on IVU)</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512763"/>
            <a:ext cx="7772400" cy="914400"/>
          </a:xfrm>
        </p:spPr>
        <p:txBody>
          <a:bodyPr rtlCol="1">
            <a:normAutofit fontScale="90000"/>
          </a:bodyPr>
          <a:lstStyle/>
          <a:p>
            <a:pPr eaLnBrk="1" fontAlgn="auto" hangingPunct="1">
              <a:spcAft>
                <a:spcPts val="0"/>
              </a:spcAft>
              <a:defRPr/>
            </a:pPr>
            <a:r>
              <a:rPr lang="en-US" smtClean="0">
                <a:solidFill>
                  <a:schemeClr val="tx2">
                    <a:satMod val="200000"/>
                  </a:schemeClr>
                </a:solidFill>
                <a:ea typeface="ＭＳ Ｐゴシック" pitchFamily="-111" charset="-128"/>
              </a:rPr>
              <a:t>Soft </a:t>
            </a:r>
            <a:br>
              <a:rPr lang="en-US" smtClean="0">
                <a:solidFill>
                  <a:schemeClr val="tx2">
                    <a:satMod val="200000"/>
                  </a:schemeClr>
                </a:solidFill>
                <a:ea typeface="ＭＳ Ｐゴシック" pitchFamily="-111" charset="-128"/>
              </a:rPr>
            </a:br>
            <a:r>
              <a:rPr lang="en-US" smtClean="0">
                <a:solidFill>
                  <a:schemeClr val="tx2">
                    <a:satMod val="200000"/>
                  </a:schemeClr>
                </a:solidFill>
                <a:ea typeface="ＭＳ Ｐゴシック" pitchFamily="-111" charset="-128"/>
              </a:rPr>
              <a:t>tissues</a:t>
            </a:r>
          </a:p>
        </p:txBody>
      </p:sp>
      <p:pic>
        <p:nvPicPr>
          <p:cNvPr id="25603" name="Content Placeholder 3" descr="ser5476img00001.jpg"/>
          <p:cNvPicPr>
            <a:picLocks noGrp="1" noChangeAspect="1"/>
          </p:cNvPicPr>
          <p:nvPr>
            <p:ph idx="1"/>
          </p:nvPr>
        </p:nvPicPr>
        <p:blipFill>
          <a:blip r:embed="rId2" cstate="print">
            <a:lum bright="-40000"/>
            <a:extLst>
              <a:ext uri="{28A0092B-C50C-407E-A947-70E740481C1C}">
                <a14:useLocalDpi xmlns:a14="http://schemas.microsoft.com/office/drawing/2010/main" xmlns="" val="0"/>
              </a:ext>
            </a:extLst>
          </a:blip>
          <a:srcRect l="-68976" r="-68976"/>
          <a:stretch>
            <a:fillRect/>
          </a:stretch>
        </p:blipFill>
        <p:spPr>
          <a:xfrm>
            <a:off x="-531813" y="0"/>
            <a:ext cx="11225213" cy="6602413"/>
          </a:xfrm>
        </p:spPr>
      </p:pic>
      <p:sp>
        <p:nvSpPr>
          <p:cNvPr id="25604" name="TextBox 10"/>
          <p:cNvSpPr txBox="1">
            <a:spLocks noChangeArrowheads="1"/>
          </p:cNvSpPr>
          <p:nvPr/>
        </p:nvSpPr>
        <p:spPr bwMode="auto">
          <a:xfrm>
            <a:off x="923925" y="2041525"/>
            <a:ext cx="2571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 </a:t>
            </a:r>
          </a:p>
        </p:txBody>
      </p:sp>
      <p:sp>
        <p:nvSpPr>
          <p:cNvPr id="6" name="Oval 5"/>
          <p:cNvSpPr/>
          <p:nvPr/>
        </p:nvSpPr>
        <p:spPr>
          <a:xfrm>
            <a:off x="3914775" y="1252538"/>
            <a:ext cx="249238" cy="282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dirty="0">
                <a:solidFill>
                  <a:prstClr val="white"/>
                </a:solidFill>
              </a:rPr>
              <a:t>1</a:t>
            </a:r>
          </a:p>
        </p:txBody>
      </p:sp>
      <p:sp>
        <p:nvSpPr>
          <p:cNvPr id="8" name="Oval 7"/>
          <p:cNvSpPr/>
          <p:nvPr/>
        </p:nvSpPr>
        <p:spPr>
          <a:xfrm>
            <a:off x="5818188" y="3052763"/>
            <a:ext cx="211137"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dirty="0">
                <a:solidFill>
                  <a:prstClr val="white"/>
                </a:solidFill>
              </a:rPr>
              <a:t>4</a:t>
            </a:r>
          </a:p>
        </p:txBody>
      </p:sp>
      <p:sp>
        <p:nvSpPr>
          <p:cNvPr id="9" name="Oval 8"/>
          <p:cNvSpPr/>
          <p:nvPr/>
        </p:nvSpPr>
        <p:spPr>
          <a:xfrm>
            <a:off x="6029325" y="1928813"/>
            <a:ext cx="177800" cy="369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dirty="0">
                <a:solidFill>
                  <a:prstClr val="white"/>
                </a:solidFill>
              </a:rPr>
              <a:t>3</a:t>
            </a:r>
          </a:p>
        </p:txBody>
      </p:sp>
      <p:sp>
        <p:nvSpPr>
          <p:cNvPr id="10" name="Oval 9"/>
          <p:cNvSpPr/>
          <p:nvPr/>
        </p:nvSpPr>
        <p:spPr>
          <a:xfrm>
            <a:off x="6610350" y="630238"/>
            <a:ext cx="236538" cy="3190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dirty="0">
                <a:solidFill>
                  <a:prstClr val="white"/>
                </a:solidFill>
              </a:rPr>
              <a:t>2</a:t>
            </a:r>
          </a:p>
        </p:txBody>
      </p:sp>
    </p:spTree>
    <p:extLst>
      <p:ext uri="{BB962C8B-B14F-4D97-AF65-F5344CB8AC3E}">
        <p14:creationId xmlns:p14="http://schemas.microsoft.com/office/powerpoint/2010/main" xmlns="" val="6381039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512763"/>
            <a:ext cx="7772400" cy="914400"/>
          </a:xfrm>
        </p:spPr>
        <p:txBody>
          <a:bodyPr rtlCol="1">
            <a:normAutofit fontScale="90000"/>
          </a:bodyPr>
          <a:lstStyle/>
          <a:p>
            <a:pPr eaLnBrk="1" fontAlgn="auto" hangingPunct="1">
              <a:spcAft>
                <a:spcPts val="0"/>
              </a:spcAft>
              <a:defRPr/>
            </a:pPr>
            <a:r>
              <a:rPr lang="en-US" smtClean="0">
                <a:solidFill>
                  <a:schemeClr val="tx2">
                    <a:satMod val="200000"/>
                  </a:schemeClr>
                </a:solidFill>
                <a:ea typeface="ＭＳ Ｐゴシック" pitchFamily="-111" charset="-128"/>
              </a:rPr>
              <a:t>Soft </a:t>
            </a:r>
            <a:br>
              <a:rPr lang="en-US" smtClean="0">
                <a:solidFill>
                  <a:schemeClr val="tx2">
                    <a:satMod val="200000"/>
                  </a:schemeClr>
                </a:solidFill>
                <a:ea typeface="ＭＳ Ｐゴシック" pitchFamily="-111" charset="-128"/>
              </a:rPr>
            </a:br>
            <a:r>
              <a:rPr lang="en-US" smtClean="0">
                <a:solidFill>
                  <a:schemeClr val="tx2">
                    <a:satMod val="200000"/>
                  </a:schemeClr>
                </a:solidFill>
                <a:ea typeface="ＭＳ Ｐゴシック" pitchFamily="-111" charset="-128"/>
              </a:rPr>
              <a:t>tissues</a:t>
            </a:r>
          </a:p>
        </p:txBody>
      </p:sp>
      <p:pic>
        <p:nvPicPr>
          <p:cNvPr id="26627" name="Content Placeholder 3" descr="ser5476img00001.jpg"/>
          <p:cNvPicPr>
            <a:picLocks noGrp="1" noChangeAspect="1"/>
          </p:cNvPicPr>
          <p:nvPr>
            <p:ph idx="1"/>
          </p:nvPr>
        </p:nvPicPr>
        <p:blipFill>
          <a:blip r:embed="rId2" cstate="print">
            <a:lum bright="-40000"/>
            <a:extLst>
              <a:ext uri="{28A0092B-C50C-407E-A947-70E740481C1C}">
                <a14:useLocalDpi xmlns:a14="http://schemas.microsoft.com/office/drawing/2010/main" xmlns="" val="0"/>
              </a:ext>
            </a:extLst>
          </a:blip>
          <a:srcRect l="-68976" r="-68976"/>
          <a:stretch>
            <a:fillRect/>
          </a:stretch>
        </p:blipFill>
        <p:spPr>
          <a:xfrm>
            <a:off x="666750" y="0"/>
            <a:ext cx="11225213" cy="6602413"/>
          </a:xfrm>
        </p:spPr>
      </p:pic>
      <p:sp>
        <p:nvSpPr>
          <p:cNvPr id="26628" name="TextBox 10"/>
          <p:cNvSpPr txBox="1">
            <a:spLocks noChangeArrowheads="1"/>
          </p:cNvSpPr>
          <p:nvPr/>
        </p:nvSpPr>
        <p:spPr bwMode="auto">
          <a:xfrm>
            <a:off x="923925" y="2041525"/>
            <a:ext cx="23876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3200" smtClean="0">
                <a:solidFill>
                  <a:prstClr val="white"/>
                </a:solidFill>
                <a:ea typeface="MS PGothic" pitchFamily="34" charset="-128"/>
              </a:rPr>
              <a:t>Liver </a:t>
            </a:r>
            <a:endParaRPr lang="en-US" altLang="en-US" sz="4400" smtClean="0">
              <a:solidFill>
                <a:prstClr val="white"/>
              </a:solidFill>
              <a:ea typeface="MS PGothic" pitchFamily="34" charset="-128"/>
            </a:endParaRP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Spleen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Kidneys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Psoas muscles </a:t>
            </a:r>
          </a:p>
        </p:txBody>
      </p:sp>
    </p:spTree>
    <p:extLst>
      <p:ext uri="{BB962C8B-B14F-4D97-AF65-F5344CB8AC3E}">
        <p14:creationId xmlns:p14="http://schemas.microsoft.com/office/powerpoint/2010/main" xmlns="" val="3605567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512763"/>
            <a:ext cx="7772400" cy="914400"/>
          </a:xfrm>
        </p:spPr>
        <p:txBody>
          <a:bodyPr rtlCol="1">
            <a:normAutofit fontScale="90000"/>
          </a:bodyPr>
          <a:lstStyle/>
          <a:p>
            <a:pPr eaLnBrk="1" fontAlgn="auto" hangingPunct="1">
              <a:spcAft>
                <a:spcPts val="0"/>
              </a:spcAft>
              <a:defRPr/>
            </a:pPr>
            <a:r>
              <a:rPr lang="en-US" smtClean="0">
                <a:solidFill>
                  <a:schemeClr val="tx2">
                    <a:satMod val="200000"/>
                  </a:schemeClr>
                </a:solidFill>
                <a:ea typeface="ＭＳ Ｐゴシック" pitchFamily="-111" charset="-128"/>
              </a:rPr>
              <a:t>Soft </a:t>
            </a:r>
            <a:br>
              <a:rPr lang="en-US" smtClean="0">
                <a:solidFill>
                  <a:schemeClr val="tx2">
                    <a:satMod val="200000"/>
                  </a:schemeClr>
                </a:solidFill>
                <a:ea typeface="ＭＳ Ｐゴシック" pitchFamily="-111" charset="-128"/>
              </a:rPr>
            </a:br>
            <a:r>
              <a:rPr lang="en-US" smtClean="0">
                <a:solidFill>
                  <a:schemeClr val="tx2">
                    <a:satMod val="200000"/>
                  </a:schemeClr>
                </a:solidFill>
                <a:ea typeface="ＭＳ Ｐゴシック" pitchFamily="-111" charset="-128"/>
              </a:rPr>
              <a:t>tissues</a:t>
            </a:r>
          </a:p>
        </p:txBody>
      </p:sp>
      <p:pic>
        <p:nvPicPr>
          <p:cNvPr id="27651" name="Content Placeholder 3" descr="ser5476img00001.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68976" r="-68976"/>
          <a:stretch>
            <a:fillRect/>
          </a:stretch>
        </p:blipFill>
        <p:spPr>
          <a:xfrm>
            <a:off x="666750" y="0"/>
            <a:ext cx="11225213" cy="6602413"/>
          </a:xfrm>
        </p:spPr>
      </p:pic>
      <p:sp>
        <p:nvSpPr>
          <p:cNvPr id="27652" name="TextBox 10"/>
          <p:cNvSpPr txBox="1">
            <a:spLocks noChangeArrowheads="1"/>
          </p:cNvSpPr>
          <p:nvPr/>
        </p:nvSpPr>
        <p:spPr bwMode="auto">
          <a:xfrm>
            <a:off x="923925" y="2041525"/>
            <a:ext cx="23876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4400" b="1" i="1" smtClean="0">
                <a:solidFill>
                  <a:srgbClr val="FF0000"/>
                </a:solidFill>
                <a:ea typeface="MS PGothic" pitchFamily="34" charset="-128"/>
              </a:rPr>
              <a:t>Liver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Spleen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Kidneys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Psoas muscles </a:t>
            </a:r>
          </a:p>
        </p:txBody>
      </p:sp>
      <p:sp>
        <p:nvSpPr>
          <p:cNvPr id="13" name="Freeform 12"/>
          <p:cNvSpPr/>
          <p:nvPr/>
        </p:nvSpPr>
        <p:spPr>
          <a:xfrm>
            <a:off x="4359275" y="112713"/>
            <a:ext cx="3394075" cy="2860675"/>
          </a:xfrm>
          <a:custGeom>
            <a:avLst/>
            <a:gdLst>
              <a:gd name="connsiteX0" fmla="*/ 3167240 w 3393793"/>
              <a:gd name="connsiteY0" fmla="*/ 48225 h 2861351"/>
              <a:gd name="connsiteX1" fmla="*/ 2636687 w 3393793"/>
              <a:gd name="connsiteY1" fmla="*/ 64300 h 2861351"/>
              <a:gd name="connsiteX2" fmla="*/ 1897129 w 3393793"/>
              <a:gd name="connsiteY2" fmla="*/ 80375 h 2861351"/>
              <a:gd name="connsiteX3" fmla="*/ 1800664 w 3393793"/>
              <a:gd name="connsiteY3" fmla="*/ 112525 h 2861351"/>
              <a:gd name="connsiteX4" fmla="*/ 1736355 w 3393793"/>
              <a:gd name="connsiteY4" fmla="*/ 128600 h 2861351"/>
              <a:gd name="connsiteX5" fmla="*/ 1446962 w 3393793"/>
              <a:gd name="connsiteY5" fmla="*/ 112525 h 2861351"/>
              <a:gd name="connsiteX6" fmla="*/ 1302266 w 3393793"/>
              <a:gd name="connsiteY6" fmla="*/ 32150 h 2861351"/>
              <a:gd name="connsiteX7" fmla="*/ 1077183 w 3393793"/>
              <a:gd name="connsiteY7" fmla="*/ 16075 h 2861351"/>
              <a:gd name="connsiteX8" fmla="*/ 964641 w 3393793"/>
              <a:gd name="connsiteY8" fmla="*/ 0 h 2861351"/>
              <a:gd name="connsiteX9" fmla="*/ 900332 w 3393793"/>
              <a:gd name="connsiteY9" fmla="*/ 32150 h 2861351"/>
              <a:gd name="connsiteX10" fmla="*/ 578785 w 3393793"/>
              <a:gd name="connsiteY10" fmla="*/ 64300 h 2861351"/>
              <a:gd name="connsiteX11" fmla="*/ 401934 w 3393793"/>
              <a:gd name="connsiteY11" fmla="*/ 80375 h 2861351"/>
              <a:gd name="connsiteX12" fmla="*/ 305470 w 3393793"/>
              <a:gd name="connsiteY12" fmla="*/ 128600 h 2861351"/>
              <a:gd name="connsiteX13" fmla="*/ 192928 w 3393793"/>
              <a:gd name="connsiteY13" fmla="*/ 257200 h 2861351"/>
              <a:gd name="connsiteX14" fmla="*/ 176851 w 3393793"/>
              <a:gd name="connsiteY14" fmla="*/ 305425 h 2861351"/>
              <a:gd name="connsiteX15" fmla="*/ 160773 w 3393793"/>
              <a:gd name="connsiteY15" fmla="*/ 434025 h 2861351"/>
              <a:gd name="connsiteX16" fmla="*/ 128619 w 3393793"/>
              <a:gd name="connsiteY16" fmla="*/ 482250 h 2861351"/>
              <a:gd name="connsiteX17" fmla="*/ 80387 w 3393793"/>
              <a:gd name="connsiteY17" fmla="*/ 546550 h 2861351"/>
              <a:gd name="connsiteX18" fmla="*/ 48232 w 3393793"/>
              <a:gd name="connsiteY18" fmla="*/ 916275 h 2861351"/>
              <a:gd name="connsiteX19" fmla="*/ 16077 w 3393793"/>
              <a:gd name="connsiteY19" fmla="*/ 996651 h 2861351"/>
              <a:gd name="connsiteX20" fmla="*/ 0 w 3393793"/>
              <a:gd name="connsiteY20" fmla="*/ 1044876 h 2861351"/>
              <a:gd name="connsiteX21" fmla="*/ 16077 w 3393793"/>
              <a:gd name="connsiteY21" fmla="*/ 1655726 h 2861351"/>
              <a:gd name="connsiteX22" fmla="*/ 32154 w 3393793"/>
              <a:gd name="connsiteY22" fmla="*/ 1720026 h 2861351"/>
              <a:gd name="connsiteX23" fmla="*/ 80387 w 3393793"/>
              <a:gd name="connsiteY23" fmla="*/ 1864701 h 2861351"/>
              <a:gd name="connsiteX24" fmla="*/ 112541 w 3393793"/>
              <a:gd name="connsiteY24" fmla="*/ 1929001 h 2861351"/>
              <a:gd name="connsiteX25" fmla="*/ 144696 w 3393793"/>
              <a:gd name="connsiteY25" fmla="*/ 2041526 h 2861351"/>
              <a:gd name="connsiteX26" fmla="*/ 176851 w 3393793"/>
              <a:gd name="connsiteY26" fmla="*/ 2089751 h 2861351"/>
              <a:gd name="connsiteX27" fmla="*/ 192928 w 3393793"/>
              <a:gd name="connsiteY27" fmla="*/ 2137976 h 2861351"/>
              <a:gd name="connsiteX28" fmla="*/ 241160 w 3393793"/>
              <a:gd name="connsiteY28" fmla="*/ 2170126 h 2861351"/>
              <a:gd name="connsiteX29" fmla="*/ 289392 w 3393793"/>
              <a:gd name="connsiteY29" fmla="*/ 2314801 h 2861351"/>
              <a:gd name="connsiteX30" fmla="*/ 305470 w 3393793"/>
              <a:gd name="connsiteY30" fmla="*/ 2363026 h 2861351"/>
              <a:gd name="connsiteX31" fmla="*/ 337624 w 3393793"/>
              <a:gd name="connsiteY31" fmla="*/ 2411251 h 2861351"/>
              <a:gd name="connsiteX32" fmla="*/ 353702 w 3393793"/>
              <a:gd name="connsiteY32" fmla="*/ 2459476 h 2861351"/>
              <a:gd name="connsiteX33" fmla="*/ 385856 w 3393793"/>
              <a:gd name="connsiteY33" fmla="*/ 2523776 h 2861351"/>
              <a:gd name="connsiteX34" fmla="*/ 418011 w 3393793"/>
              <a:gd name="connsiteY34" fmla="*/ 2572001 h 2861351"/>
              <a:gd name="connsiteX35" fmla="*/ 434089 w 3393793"/>
              <a:gd name="connsiteY35" fmla="*/ 2620226 h 2861351"/>
              <a:gd name="connsiteX36" fmla="*/ 530553 w 3393793"/>
              <a:gd name="connsiteY36" fmla="*/ 2764901 h 2861351"/>
              <a:gd name="connsiteX37" fmla="*/ 562707 w 3393793"/>
              <a:gd name="connsiteY37" fmla="*/ 2813126 h 2861351"/>
              <a:gd name="connsiteX38" fmla="*/ 578785 w 3393793"/>
              <a:gd name="connsiteY38" fmla="*/ 2861351 h 2861351"/>
              <a:gd name="connsiteX39" fmla="*/ 627017 w 3393793"/>
              <a:gd name="connsiteY39" fmla="*/ 2829201 h 2861351"/>
              <a:gd name="connsiteX40" fmla="*/ 723481 w 3393793"/>
              <a:gd name="connsiteY40" fmla="*/ 2652376 h 2861351"/>
              <a:gd name="connsiteX41" fmla="*/ 803868 w 3393793"/>
              <a:gd name="connsiteY41" fmla="*/ 2539851 h 2861351"/>
              <a:gd name="connsiteX42" fmla="*/ 868177 w 3393793"/>
              <a:gd name="connsiteY42" fmla="*/ 2443401 h 2861351"/>
              <a:gd name="connsiteX43" fmla="*/ 900332 w 3393793"/>
              <a:gd name="connsiteY43" fmla="*/ 2395176 h 2861351"/>
              <a:gd name="connsiteX44" fmla="*/ 932487 w 3393793"/>
              <a:gd name="connsiteY44" fmla="*/ 2346951 h 2861351"/>
              <a:gd name="connsiteX45" fmla="*/ 980719 w 3393793"/>
              <a:gd name="connsiteY45" fmla="*/ 2314801 h 2861351"/>
              <a:gd name="connsiteX46" fmla="*/ 1045028 w 3393793"/>
              <a:gd name="connsiteY46" fmla="*/ 2202276 h 2861351"/>
              <a:gd name="connsiteX47" fmla="*/ 1109338 w 3393793"/>
              <a:gd name="connsiteY47" fmla="*/ 2089751 h 2861351"/>
              <a:gd name="connsiteX48" fmla="*/ 1157570 w 3393793"/>
              <a:gd name="connsiteY48" fmla="*/ 1977226 h 2861351"/>
              <a:gd name="connsiteX49" fmla="*/ 1205802 w 3393793"/>
              <a:gd name="connsiteY49" fmla="*/ 1945076 h 2861351"/>
              <a:gd name="connsiteX50" fmla="*/ 1302266 w 3393793"/>
              <a:gd name="connsiteY50" fmla="*/ 1752176 h 2861351"/>
              <a:gd name="connsiteX51" fmla="*/ 1479117 w 3393793"/>
              <a:gd name="connsiteY51" fmla="*/ 1527126 h 2861351"/>
              <a:gd name="connsiteX52" fmla="*/ 1511272 w 3393793"/>
              <a:gd name="connsiteY52" fmla="*/ 1462826 h 2861351"/>
              <a:gd name="connsiteX53" fmla="*/ 1623813 w 3393793"/>
              <a:gd name="connsiteY53" fmla="*/ 1382451 h 2861351"/>
              <a:gd name="connsiteX54" fmla="*/ 1672045 w 3393793"/>
              <a:gd name="connsiteY54" fmla="*/ 1366376 h 2861351"/>
              <a:gd name="connsiteX55" fmla="*/ 1800664 w 3393793"/>
              <a:gd name="connsiteY55" fmla="*/ 1269926 h 2861351"/>
              <a:gd name="connsiteX56" fmla="*/ 2041825 w 3393793"/>
              <a:gd name="connsiteY56" fmla="*/ 1125251 h 2861351"/>
              <a:gd name="connsiteX57" fmla="*/ 2170444 w 3393793"/>
              <a:gd name="connsiteY57" fmla="*/ 1044876 h 2861351"/>
              <a:gd name="connsiteX58" fmla="*/ 2234753 w 3393793"/>
              <a:gd name="connsiteY58" fmla="*/ 996651 h 2861351"/>
              <a:gd name="connsiteX59" fmla="*/ 2266908 w 3393793"/>
              <a:gd name="connsiteY59" fmla="*/ 964500 h 2861351"/>
              <a:gd name="connsiteX60" fmla="*/ 2379449 w 3393793"/>
              <a:gd name="connsiteY60" fmla="*/ 948425 h 2861351"/>
              <a:gd name="connsiteX61" fmla="*/ 2508068 w 3393793"/>
              <a:gd name="connsiteY61" fmla="*/ 884125 h 2861351"/>
              <a:gd name="connsiteX62" fmla="*/ 2604532 w 3393793"/>
              <a:gd name="connsiteY62" fmla="*/ 851975 h 2861351"/>
              <a:gd name="connsiteX63" fmla="*/ 2652765 w 3393793"/>
              <a:gd name="connsiteY63" fmla="*/ 819825 h 2861351"/>
              <a:gd name="connsiteX64" fmla="*/ 2717074 w 3393793"/>
              <a:gd name="connsiteY64" fmla="*/ 787675 h 2861351"/>
              <a:gd name="connsiteX65" fmla="*/ 2893925 w 3393793"/>
              <a:gd name="connsiteY65" fmla="*/ 723375 h 2861351"/>
              <a:gd name="connsiteX66" fmla="*/ 3054699 w 3393793"/>
              <a:gd name="connsiteY66" fmla="*/ 610850 h 2861351"/>
              <a:gd name="connsiteX67" fmla="*/ 3102931 w 3393793"/>
              <a:gd name="connsiteY67" fmla="*/ 594775 h 2861351"/>
              <a:gd name="connsiteX68" fmla="*/ 3151163 w 3393793"/>
              <a:gd name="connsiteY68" fmla="*/ 546550 h 2861351"/>
              <a:gd name="connsiteX69" fmla="*/ 3215472 w 3393793"/>
              <a:gd name="connsiteY69" fmla="*/ 450100 h 2861351"/>
              <a:gd name="connsiteX70" fmla="*/ 3263704 w 3393793"/>
              <a:gd name="connsiteY70" fmla="*/ 417950 h 2861351"/>
              <a:gd name="connsiteX71" fmla="*/ 3295859 w 3393793"/>
              <a:gd name="connsiteY71" fmla="*/ 353650 h 2861351"/>
              <a:gd name="connsiteX72" fmla="*/ 3392323 w 3393793"/>
              <a:gd name="connsiteY72" fmla="*/ 273275 h 2861351"/>
              <a:gd name="connsiteX73" fmla="*/ 3376246 w 3393793"/>
              <a:gd name="connsiteY73" fmla="*/ 144675 h 2861351"/>
              <a:gd name="connsiteX74" fmla="*/ 3328014 w 3393793"/>
              <a:gd name="connsiteY74" fmla="*/ 128600 h 2861351"/>
              <a:gd name="connsiteX75" fmla="*/ 3215472 w 3393793"/>
              <a:gd name="connsiteY75" fmla="*/ 96450 h 2861351"/>
              <a:gd name="connsiteX76" fmla="*/ 3167240 w 3393793"/>
              <a:gd name="connsiteY76" fmla="*/ 48225 h 286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393793" h="2861351">
                <a:moveTo>
                  <a:pt x="3167240" y="48225"/>
                </a:moveTo>
                <a:cubicBezTo>
                  <a:pt x="3070776" y="42867"/>
                  <a:pt x="2813563" y="59823"/>
                  <a:pt x="2636687" y="64300"/>
                </a:cubicBezTo>
                <a:cubicBezTo>
                  <a:pt x="2390188" y="70540"/>
                  <a:pt x="2143297" y="66175"/>
                  <a:pt x="1897129" y="80375"/>
                </a:cubicBezTo>
                <a:cubicBezTo>
                  <a:pt x="1863291" y="82327"/>
                  <a:pt x="1833546" y="104306"/>
                  <a:pt x="1800664" y="112525"/>
                </a:cubicBezTo>
                <a:lnTo>
                  <a:pt x="1736355" y="128600"/>
                </a:lnTo>
                <a:cubicBezTo>
                  <a:pt x="1639891" y="123242"/>
                  <a:pt x="1541545" y="132227"/>
                  <a:pt x="1446962" y="112525"/>
                </a:cubicBezTo>
                <a:cubicBezTo>
                  <a:pt x="1237999" y="68998"/>
                  <a:pt x="1430310" y="47212"/>
                  <a:pt x="1302266" y="32150"/>
                </a:cubicBezTo>
                <a:cubicBezTo>
                  <a:pt x="1227562" y="23363"/>
                  <a:pt x="1152063" y="23205"/>
                  <a:pt x="1077183" y="16075"/>
                </a:cubicBezTo>
                <a:cubicBezTo>
                  <a:pt x="1039459" y="12483"/>
                  <a:pt x="1002155" y="5358"/>
                  <a:pt x="964641" y="0"/>
                </a:cubicBezTo>
                <a:cubicBezTo>
                  <a:pt x="943205" y="10717"/>
                  <a:pt x="923287" y="25264"/>
                  <a:pt x="900332" y="32150"/>
                </a:cubicBezTo>
                <a:cubicBezTo>
                  <a:pt x="828753" y="53621"/>
                  <a:pt x="607758" y="61982"/>
                  <a:pt x="578785" y="64300"/>
                </a:cubicBezTo>
                <a:cubicBezTo>
                  <a:pt x="519780" y="69020"/>
                  <a:pt x="460884" y="75017"/>
                  <a:pt x="401934" y="80375"/>
                </a:cubicBezTo>
                <a:cubicBezTo>
                  <a:pt x="367531" y="91841"/>
                  <a:pt x="331137" y="99271"/>
                  <a:pt x="305470" y="128600"/>
                </a:cubicBezTo>
                <a:cubicBezTo>
                  <a:pt x="174170" y="278634"/>
                  <a:pt x="301450" y="184862"/>
                  <a:pt x="192928" y="257200"/>
                </a:cubicBezTo>
                <a:cubicBezTo>
                  <a:pt x="187569" y="273275"/>
                  <a:pt x="179883" y="288754"/>
                  <a:pt x="176851" y="305425"/>
                </a:cubicBezTo>
                <a:cubicBezTo>
                  <a:pt x="169122" y="347928"/>
                  <a:pt x="172141" y="392347"/>
                  <a:pt x="160773" y="434025"/>
                </a:cubicBezTo>
                <a:cubicBezTo>
                  <a:pt x="155689" y="452665"/>
                  <a:pt x="139850" y="466529"/>
                  <a:pt x="128619" y="482250"/>
                </a:cubicBezTo>
                <a:cubicBezTo>
                  <a:pt x="113044" y="504051"/>
                  <a:pt x="96464" y="525117"/>
                  <a:pt x="80387" y="546550"/>
                </a:cubicBezTo>
                <a:cubicBezTo>
                  <a:pt x="69669" y="669792"/>
                  <a:pt x="65729" y="793812"/>
                  <a:pt x="48232" y="916275"/>
                </a:cubicBezTo>
                <a:cubicBezTo>
                  <a:pt x="44150" y="944841"/>
                  <a:pt x="26210" y="969632"/>
                  <a:pt x="16077" y="996651"/>
                </a:cubicBezTo>
                <a:cubicBezTo>
                  <a:pt x="10127" y="1012517"/>
                  <a:pt x="5359" y="1028801"/>
                  <a:pt x="0" y="1044876"/>
                </a:cubicBezTo>
                <a:cubicBezTo>
                  <a:pt x="5359" y="1248493"/>
                  <a:pt x="6387" y="1452269"/>
                  <a:pt x="16077" y="1655726"/>
                </a:cubicBezTo>
                <a:cubicBezTo>
                  <a:pt x="17128" y="1677794"/>
                  <a:pt x="25656" y="1698910"/>
                  <a:pt x="32154" y="1720026"/>
                </a:cubicBezTo>
                <a:cubicBezTo>
                  <a:pt x="47106" y="1768612"/>
                  <a:pt x="57651" y="1819234"/>
                  <a:pt x="80387" y="1864701"/>
                </a:cubicBezTo>
                <a:cubicBezTo>
                  <a:pt x="91105" y="1886134"/>
                  <a:pt x="104126" y="1906563"/>
                  <a:pt x="112541" y="1929001"/>
                </a:cubicBezTo>
                <a:cubicBezTo>
                  <a:pt x="127990" y="1970193"/>
                  <a:pt x="125266" y="2002673"/>
                  <a:pt x="144696" y="2041526"/>
                </a:cubicBezTo>
                <a:cubicBezTo>
                  <a:pt x="153337" y="2058806"/>
                  <a:pt x="166133" y="2073676"/>
                  <a:pt x="176851" y="2089751"/>
                </a:cubicBezTo>
                <a:cubicBezTo>
                  <a:pt x="182210" y="2105826"/>
                  <a:pt x="182342" y="2124745"/>
                  <a:pt x="192928" y="2137976"/>
                </a:cubicBezTo>
                <a:cubicBezTo>
                  <a:pt x="204999" y="2153063"/>
                  <a:pt x="231907" y="2153164"/>
                  <a:pt x="241160" y="2170126"/>
                </a:cubicBezTo>
                <a:cubicBezTo>
                  <a:pt x="265505" y="2214752"/>
                  <a:pt x="273315" y="2266576"/>
                  <a:pt x="289392" y="2314801"/>
                </a:cubicBezTo>
                <a:cubicBezTo>
                  <a:pt x="294751" y="2330876"/>
                  <a:pt x="296070" y="2348928"/>
                  <a:pt x="305470" y="2363026"/>
                </a:cubicBezTo>
                <a:cubicBezTo>
                  <a:pt x="316188" y="2379101"/>
                  <a:pt x="328983" y="2393971"/>
                  <a:pt x="337624" y="2411251"/>
                </a:cubicBezTo>
                <a:cubicBezTo>
                  <a:pt x="345203" y="2426406"/>
                  <a:pt x="347026" y="2443902"/>
                  <a:pt x="353702" y="2459476"/>
                </a:cubicBezTo>
                <a:cubicBezTo>
                  <a:pt x="363143" y="2481502"/>
                  <a:pt x="373965" y="2502970"/>
                  <a:pt x="385856" y="2523776"/>
                </a:cubicBezTo>
                <a:cubicBezTo>
                  <a:pt x="395443" y="2540550"/>
                  <a:pt x="409369" y="2554721"/>
                  <a:pt x="418011" y="2572001"/>
                </a:cubicBezTo>
                <a:cubicBezTo>
                  <a:pt x="425590" y="2587156"/>
                  <a:pt x="425859" y="2605414"/>
                  <a:pt x="434089" y="2620226"/>
                </a:cubicBezTo>
                <a:cubicBezTo>
                  <a:pt x="434097" y="2620241"/>
                  <a:pt x="514471" y="2740781"/>
                  <a:pt x="530553" y="2764901"/>
                </a:cubicBezTo>
                <a:cubicBezTo>
                  <a:pt x="541271" y="2780976"/>
                  <a:pt x="556596" y="2794797"/>
                  <a:pt x="562707" y="2813126"/>
                </a:cubicBezTo>
                <a:lnTo>
                  <a:pt x="578785" y="2861351"/>
                </a:lnTo>
                <a:cubicBezTo>
                  <a:pt x="594862" y="2850634"/>
                  <a:pt x="613353" y="2842862"/>
                  <a:pt x="627017" y="2829201"/>
                </a:cubicBezTo>
                <a:cubicBezTo>
                  <a:pt x="656427" y="2799795"/>
                  <a:pt x="723296" y="2652653"/>
                  <a:pt x="723481" y="2652376"/>
                </a:cubicBezTo>
                <a:cubicBezTo>
                  <a:pt x="828039" y="2495563"/>
                  <a:pt x="664250" y="2739278"/>
                  <a:pt x="803868" y="2539851"/>
                </a:cubicBezTo>
                <a:cubicBezTo>
                  <a:pt x="826029" y="2508196"/>
                  <a:pt x="846741" y="2475551"/>
                  <a:pt x="868177" y="2443401"/>
                </a:cubicBezTo>
                <a:lnTo>
                  <a:pt x="900332" y="2395176"/>
                </a:lnTo>
                <a:cubicBezTo>
                  <a:pt x="911050" y="2379101"/>
                  <a:pt x="916411" y="2357667"/>
                  <a:pt x="932487" y="2346951"/>
                </a:cubicBezTo>
                <a:lnTo>
                  <a:pt x="980719" y="2314801"/>
                </a:lnTo>
                <a:cubicBezTo>
                  <a:pt x="1077888" y="2120493"/>
                  <a:pt x="954131" y="2361324"/>
                  <a:pt x="1045028" y="2202276"/>
                </a:cubicBezTo>
                <a:cubicBezTo>
                  <a:pt x="1126612" y="2059524"/>
                  <a:pt x="1031004" y="2207234"/>
                  <a:pt x="1109338" y="2089751"/>
                </a:cubicBezTo>
                <a:cubicBezTo>
                  <a:pt x="1121638" y="2040558"/>
                  <a:pt x="1120560" y="2014230"/>
                  <a:pt x="1157570" y="1977226"/>
                </a:cubicBezTo>
                <a:cubicBezTo>
                  <a:pt x="1171234" y="1963565"/>
                  <a:pt x="1189725" y="1955793"/>
                  <a:pt x="1205802" y="1945076"/>
                </a:cubicBezTo>
                <a:cubicBezTo>
                  <a:pt x="1312141" y="1785593"/>
                  <a:pt x="1107447" y="2098471"/>
                  <a:pt x="1302266" y="1752176"/>
                </a:cubicBezTo>
                <a:cubicBezTo>
                  <a:pt x="1370069" y="1631654"/>
                  <a:pt x="1396918" y="1640133"/>
                  <a:pt x="1479117" y="1527126"/>
                </a:cubicBezTo>
                <a:cubicBezTo>
                  <a:pt x="1493213" y="1507746"/>
                  <a:pt x="1497342" y="1482325"/>
                  <a:pt x="1511272" y="1462826"/>
                </a:cubicBezTo>
                <a:cubicBezTo>
                  <a:pt x="1543709" y="1417421"/>
                  <a:pt x="1573684" y="1403932"/>
                  <a:pt x="1623813" y="1382451"/>
                </a:cubicBezTo>
                <a:cubicBezTo>
                  <a:pt x="1639390" y="1375776"/>
                  <a:pt x="1656887" y="1373954"/>
                  <a:pt x="1672045" y="1366376"/>
                </a:cubicBezTo>
                <a:cubicBezTo>
                  <a:pt x="1712841" y="1345981"/>
                  <a:pt x="1769100" y="1291623"/>
                  <a:pt x="1800664" y="1269926"/>
                </a:cubicBezTo>
                <a:cubicBezTo>
                  <a:pt x="2077017" y="1079961"/>
                  <a:pt x="1887824" y="1210794"/>
                  <a:pt x="2041825" y="1125251"/>
                </a:cubicBezTo>
                <a:cubicBezTo>
                  <a:pt x="2075618" y="1106480"/>
                  <a:pt x="2135268" y="1069998"/>
                  <a:pt x="2170444" y="1044876"/>
                </a:cubicBezTo>
                <a:cubicBezTo>
                  <a:pt x="2192248" y="1029304"/>
                  <a:pt x="2214168" y="1013803"/>
                  <a:pt x="2234753" y="996651"/>
                </a:cubicBezTo>
                <a:cubicBezTo>
                  <a:pt x="2246398" y="986948"/>
                  <a:pt x="2252529" y="969293"/>
                  <a:pt x="2266908" y="964500"/>
                </a:cubicBezTo>
                <a:cubicBezTo>
                  <a:pt x="2302858" y="952518"/>
                  <a:pt x="2341935" y="953783"/>
                  <a:pt x="2379449" y="948425"/>
                </a:cubicBezTo>
                <a:cubicBezTo>
                  <a:pt x="2422322" y="926992"/>
                  <a:pt x="2462595" y="899280"/>
                  <a:pt x="2508068" y="884125"/>
                </a:cubicBezTo>
                <a:cubicBezTo>
                  <a:pt x="2540223" y="873408"/>
                  <a:pt x="2573559" y="865739"/>
                  <a:pt x="2604532" y="851975"/>
                </a:cubicBezTo>
                <a:cubicBezTo>
                  <a:pt x="2622189" y="844129"/>
                  <a:pt x="2635988" y="829410"/>
                  <a:pt x="2652765" y="819825"/>
                </a:cubicBezTo>
                <a:cubicBezTo>
                  <a:pt x="2673574" y="807936"/>
                  <a:pt x="2695045" y="797114"/>
                  <a:pt x="2717074" y="787675"/>
                </a:cubicBezTo>
                <a:cubicBezTo>
                  <a:pt x="2837389" y="736119"/>
                  <a:pt x="2672044" y="834299"/>
                  <a:pt x="2893925" y="723375"/>
                </a:cubicBezTo>
                <a:cubicBezTo>
                  <a:pt x="3078916" y="630893"/>
                  <a:pt x="2913549" y="691495"/>
                  <a:pt x="3054699" y="610850"/>
                </a:cubicBezTo>
                <a:cubicBezTo>
                  <a:pt x="3069413" y="602443"/>
                  <a:pt x="3086854" y="600133"/>
                  <a:pt x="3102931" y="594775"/>
                </a:cubicBezTo>
                <a:cubicBezTo>
                  <a:pt x="3119008" y="578700"/>
                  <a:pt x="3137204" y="564495"/>
                  <a:pt x="3151163" y="546550"/>
                </a:cubicBezTo>
                <a:cubicBezTo>
                  <a:pt x="3174888" y="516050"/>
                  <a:pt x="3183319" y="471532"/>
                  <a:pt x="3215472" y="450100"/>
                </a:cubicBezTo>
                <a:lnTo>
                  <a:pt x="3263704" y="417950"/>
                </a:lnTo>
                <a:cubicBezTo>
                  <a:pt x="3274422" y="396517"/>
                  <a:pt x="3281929" y="373149"/>
                  <a:pt x="3295859" y="353650"/>
                </a:cubicBezTo>
                <a:cubicBezTo>
                  <a:pt x="3323994" y="314268"/>
                  <a:pt x="3353865" y="298910"/>
                  <a:pt x="3392323" y="273275"/>
                </a:cubicBezTo>
                <a:cubicBezTo>
                  <a:pt x="3386964" y="230408"/>
                  <a:pt x="3393793" y="184151"/>
                  <a:pt x="3376246" y="144675"/>
                </a:cubicBezTo>
                <a:cubicBezTo>
                  <a:pt x="3369362" y="129189"/>
                  <a:pt x="3344309" y="133255"/>
                  <a:pt x="3328014" y="128600"/>
                </a:cubicBezTo>
                <a:cubicBezTo>
                  <a:pt x="3303975" y="121733"/>
                  <a:pt x="3241171" y="109298"/>
                  <a:pt x="3215472" y="96450"/>
                </a:cubicBezTo>
                <a:cubicBezTo>
                  <a:pt x="3139271" y="58355"/>
                  <a:pt x="3263704" y="53583"/>
                  <a:pt x="3167240" y="48225"/>
                </a:cubicBezTo>
                <a:close/>
              </a:path>
            </a:pathLst>
          </a:cu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xmlns="" val="41709818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246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1556" t="27346" r="11617" b="26662"/>
          <a:stretch/>
        </p:blipFill>
        <p:spPr bwMode="auto">
          <a:xfrm>
            <a:off x="562473" y="1905000"/>
            <a:ext cx="8048127" cy="44311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902800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عنوان 1"/>
          <p:cNvSpPr>
            <a:spLocks noGrp="1"/>
          </p:cNvSpPr>
          <p:nvPr>
            <p:ph type="title"/>
          </p:nvPr>
        </p:nvSpPr>
        <p:spPr/>
        <p:txBody>
          <a:bodyPr/>
          <a:lstStyle/>
          <a:p>
            <a:pPr eaLnBrk="1" fontAlgn="auto" hangingPunct="1">
              <a:spcAft>
                <a:spcPts val="0"/>
              </a:spcAft>
              <a:defRPr/>
            </a:pPr>
            <a:endParaRPr lang="ar-SA" smtClean="0">
              <a:solidFill>
                <a:schemeClr val="tx2">
                  <a:satMod val="200000"/>
                </a:schemeClr>
              </a:solidFill>
              <a:cs typeface="Times New Roman" pitchFamily="18" charset="0"/>
            </a:endParaRPr>
          </a:p>
        </p:txBody>
      </p:sp>
      <p:sp>
        <p:nvSpPr>
          <p:cNvPr id="28675" name="عنصر نائب للمحتوى 2"/>
          <p:cNvSpPr>
            <a:spLocks noGrp="1"/>
          </p:cNvSpPr>
          <p:nvPr>
            <p:ph idx="1"/>
          </p:nvPr>
        </p:nvSpPr>
        <p:spPr/>
        <p:txBody>
          <a:bodyPr/>
          <a:lstStyle/>
          <a:p>
            <a:pPr eaLnBrk="1" hangingPunct="1"/>
            <a:endParaRPr lang="ar-SA" altLang="en-US" smtClean="0"/>
          </a:p>
        </p:txBody>
      </p:sp>
      <p:pic>
        <p:nvPicPr>
          <p:cNvPr id="28676" name="Content Placeholder 3" descr="ser5476img00001.jpg"/>
          <p:cNvPicPr>
            <a:picLocks noChangeAspect="1"/>
          </p:cNvPicPr>
          <p:nvPr/>
        </p:nvPicPr>
        <p:blipFill>
          <a:blip r:embed="rId2" cstate="print">
            <a:extLst>
              <a:ext uri="{28A0092B-C50C-407E-A947-70E740481C1C}">
                <a14:useLocalDpi xmlns:a14="http://schemas.microsoft.com/office/drawing/2010/main" xmlns="" val="0"/>
              </a:ext>
            </a:extLst>
          </a:blip>
          <a:srcRect l="-68976" r="-68976"/>
          <a:stretch>
            <a:fillRect/>
          </a:stretch>
        </p:blipFill>
        <p:spPr bwMode="auto">
          <a:xfrm>
            <a:off x="923925" y="0"/>
            <a:ext cx="11225213" cy="660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7" name="مستطيل 4"/>
          <p:cNvSpPr>
            <a:spLocks noChangeArrowheads="1"/>
          </p:cNvSpPr>
          <p:nvPr/>
        </p:nvSpPr>
        <p:spPr bwMode="auto">
          <a:xfrm>
            <a:off x="914400" y="1606550"/>
            <a:ext cx="4572000" cy="218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3600" smtClean="0">
                <a:solidFill>
                  <a:prstClr val="white"/>
                </a:solidFill>
                <a:ea typeface="MS PGothic" pitchFamily="34" charset="-128"/>
              </a:rPr>
              <a:t>Liver </a:t>
            </a:r>
          </a:p>
          <a:p>
            <a:pPr defTabSz="457200" eaLnBrk="1" fontAlgn="base" hangingPunct="1">
              <a:spcBef>
                <a:spcPct val="0"/>
              </a:spcBef>
              <a:spcAft>
                <a:spcPct val="0"/>
              </a:spcAft>
              <a:buClrTx/>
              <a:buSzTx/>
              <a:buFontTx/>
              <a:buNone/>
            </a:pPr>
            <a:r>
              <a:rPr lang="en-US" altLang="en-US" sz="4400" b="1" i="1" smtClean="0">
                <a:solidFill>
                  <a:srgbClr val="FF0000"/>
                </a:solidFill>
                <a:ea typeface="MS PGothic" pitchFamily="34" charset="-128"/>
              </a:rPr>
              <a:t>Spleen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Kidneys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Psoas muscles </a:t>
            </a:r>
          </a:p>
        </p:txBody>
      </p:sp>
      <p:sp>
        <p:nvSpPr>
          <p:cNvPr id="6" name="Freeform 14"/>
          <p:cNvSpPr/>
          <p:nvPr/>
        </p:nvSpPr>
        <p:spPr>
          <a:xfrm>
            <a:off x="7508875" y="193675"/>
            <a:ext cx="931863" cy="1847850"/>
          </a:xfrm>
          <a:custGeom>
            <a:avLst/>
            <a:gdLst>
              <a:gd name="connsiteX0" fmla="*/ 803868 w 932487"/>
              <a:gd name="connsiteY0" fmla="*/ 1848626 h 1848626"/>
              <a:gd name="connsiteX1" fmla="*/ 836023 w 932487"/>
              <a:gd name="connsiteY1" fmla="*/ 1752176 h 1848626"/>
              <a:gd name="connsiteX2" fmla="*/ 852101 w 932487"/>
              <a:gd name="connsiteY2" fmla="*/ 1703951 h 1848626"/>
              <a:gd name="connsiteX3" fmla="*/ 868178 w 932487"/>
              <a:gd name="connsiteY3" fmla="*/ 1527126 h 1848626"/>
              <a:gd name="connsiteX4" fmla="*/ 900333 w 932487"/>
              <a:gd name="connsiteY4" fmla="*/ 1430676 h 1848626"/>
              <a:gd name="connsiteX5" fmla="*/ 916410 w 932487"/>
              <a:gd name="connsiteY5" fmla="*/ 1382451 h 1848626"/>
              <a:gd name="connsiteX6" fmla="*/ 932487 w 932487"/>
              <a:gd name="connsiteY6" fmla="*/ 1028801 h 1848626"/>
              <a:gd name="connsiteX7" fmla="*/ 916410 w 932487"/>
              <a:gd name="connsiteY7" fmla="*/ 707300 h 1848626"/>
              <a:gd name="connsiteX8" fmla="*/ 884255 w 932487"/>
              <a:gd name="connsiteY8" fmla="*/ 626925 h 1848626"/>
              <a:gd name="connsiteX9" fmla="*/ 836023 w 932487"/>
              <a:gd name="connsiteY9" fmla="*/ 450100 h 1848626"/>
              <a:gd name="connsiteX10" fmla="*/ 803868 w 932487"/>
              <a:gd name="connsiteY10" fmla="*/ 305425 h 1848626"/>
              <a:gd name="connsiteX11" fmla="*/ 787791 w 932487"/>
              <a:gd name="connsiteY11" fmla="*/ 225050 h 1848626"/>
              <a:gd name="connsiteX12" fmla="*/ 739559 w 932487"/>
              <a:gd name="connsiteY12" fmla="*/ 192900 h 1848626"/>
              <a:gd name="connsiteX13" fmla="*/ 723482 w 932487"/>
              <a:gd name="connsiteY13" fmla="*/ 144675 h 1848626"/>
              <a:gd name="connsiteX14" fmla="*/ 643095 w 932487"/>
              <a:gd name="connsiteY14" fmla="*/ 48225 h 1848626"/>
              <a:gd name="connsiteX15" fmla="*/ 610940 w 932487"/>
              <a:gd name="connsiteY15" fmla="*/ 0 h 1848626"/>
              <a:gd name="connsiteX16" fmla="*/ 482321 w 932487"/>
              <a:gd name="connsiteY16" fmla="*/ 16075 h 1848626"/>
              <a:gd name="connsiteX17" fmla="*/ 434089 w 932487"/>
              <a:gd name="connsiteY17" fmla="*/ 64300 h 1848626"/>
              <a:gd name="connsiteX18" fmla="*/ 257238 w 932487"/>
              <a:gd name="connsiteY18" fmla="*/ 144675 h 1848626"/>
              <a:gd name="connsiteX19" fmla="*/ 209006 w 932487"/>
              <a:gd name="connsiteY19" fmla="*/ 192900 h 1848626"/>
              <a:gd name="connsiteX20" fmla="*/ 176851 w 932487"/>
              <a:gd name="connsiteY20" fmla="*/ 289350 h 1848626"/>
              <a:gd name="connsiteX21" fmla="*/ 128619 w 932487"/>
              <a:gd name="connsiteY21" fmla="*/ 337575 h 1848626"/>
              <a:gd name="connsiteX22" fmla="*/ 80387 w 932487"/>
              <a:gd name="connsiteY22" fmla="*/ 450100 h 1848626"/>
              <a:gd name="connsiteX23" fmla="*/ 16078 w 932487"/>
              <a:gd name="connsiteY23" fmla="*/ 594775 h 1848626"/>
              <a:gd name="connsiteX24" fmla="*/ 0 w 932487"/>
              <a:gd name="connsiteY24" fmla="*/ 739450 h 1848626"/>
              <a:gd name="connsiteX25" fmla="*/ 32155 w 932487"/>
              <a:gd name="connsiteY25" fmla="*/ 916276 h 1848626"/>
              <a:gd name="connsiteX26" fmla="*/ 48232 w 932487"/>
              <a:gd name="connsiteY26" fmla="*/ 1012726 h 1848626"/>
              <a:gd name="connsiteX27" fmla="*/ 80387 w 932487"/>
              <a:gd name="connsiteY27" fmla="*/ 1077026 h 1848626"/>
              <a:gd name="connsiteX28" fmla="*/ 96465 w 932487"/>
              <a:gd name="connsiteY28" fmla="*/ 1125251 h 1848626"/>
              <a:gd name="connsiteX29" fmla="*/ 128619 w 932487"/>
              <a:gd name="connsiteY29" fmla="*/ 1189551 h 1848626"/>
              <a:gd name="connsiteX30" fmla="*/ 160774 w 932487"/>
              <a:gd name="connsiteY30" fmla="*/ 1286001 h 1848626"/>
              <a:gd name="connsiteX31" fmla="*/ 192929 w 932487"/>
              <a:gd name="connsiteY31" fmla="*/ 1382451 h 1848626"/>
              <a:gd name="connsiteX32" fmla="*/ 241161 w 932487"/>
              <a:gd name="connsiteY32" fmla="*/ 1478901 h 1848626"/>
              <a:gd name="connsiteX33" fmla="*/ 353702 w 932487"/>
              <a:gd name="connsiteY33" fmla="*/ 1591426 h 1848626"/>
              <a:gd name="connsiteX34" fmla="*/ 401934 w 932487"/>
              <a:gd name="connsiteY34" fmla="*/ 1623576 h 1848626"/>
              <a:gd name="connsiteX35" fmla="*/ 450167 w 932487"/>
              <a:gd name="connsiteY35" fmla="*/ 1687876 h 1848626"/>
              <a:gd name="connsiteX36" fmla="*/ 594863 w 932487"/>
              <a:gd name="connsiteY36" fmla="*/ 1768251 h 1848626"/>
              <a:gd name="connsiteX37" fmla="*/ 803868 w 932487"/>
              <a:gd name="connsiteY37" fmla="*/ 1848626 h 184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32487" h="1848626">
                <a:moveTo>
                  <a:pt x="803868" y="1848626"/>
                </a:moveTo>
                <a:lnTo>
                  <a:pt x="836023" y="1752176"/>
                </a:lnTo>
                <a:lnTo>
                  <a:pt x="852101" y="1703951"/>
                </a:lnTo>
                <a:cubicBezTo>
                  <a:pt x="857460" y="1645009"/>
                  <a:pt x="857891" y="1585410"/>
                  <a:pt x="868178" y="1527126"/>
                </a:cubicBezTo>
                <a:cubicBezTo>
                  <a:pt x="874068" y="1493752"/>
                  <a:pt x="889615" y="1462826"/>
                  <a:pt x="900333" y="1430676"/>
                </a:cubicBezTo>
                <a:lnTo>
                  <a:pt x="916410" y="1382451"/>
                </a:lnTo>
                <a:cubicBezTo>
                  <a:pt x="921769" y="1264568"/>
                  <a:pt x="932487" y="1146806"/>
                  <a:pt x="932487" y="1028801"/>
                </a:cubicBezTo>
                <a:cubicBezTo>
                  <a:pt x="932487" y="921500"/>
                  <a:pt x="929196" y="813836"/>
                  <a:pt x="916410" y="707300"/>
                </a:cubicBezTo>
                <a:cubicBezTo>
                  <a:pt x="912971" y="678649"/>
                  <a:pt x="894388" y="653943"/>
                  <a:pt x="884255" y="626925"/>
                </a:cubicBezTo>
                <a:cubicBezTo>
                  <a:pt x="863461" y="571484"/>
                  <a:pt x="848147" y="504647"/>
                  <a:pt x="836023" y="450100"/>
                </a:cubicBezTo>
                <a:cubicBezTo>
                  <a:pt x="825305" y="401875"/>
                  <a:pt x="814221" y="353730"/>
                  <a:pt x="803868" y="305425"/>
                </a:cubicBezTo>
                <a:cubicBezTo>
                  <a:pt x="798142" y="278709"/>
                  <a:pt x="801348" y="248772"/>
                  <a:pt x="787791" y="225050"/>
                </a:cubicBezTo>
                <a:cubicBezTo>
                  <a:pt x="778204" y="208275"/>
                  <a:pt x="755636" y="203617"/>
                  <a:pt x="739559" y="192900"/>
                </a:cubicBezTo>
                <a:cubicBezTo>
                  <a:pt x="734200" y="176825"/>
                  <a:pt x="731061" y="159830"/>
                  <a:pt x="723482" y="144675"/>
                </a:cubicBezTo>
                <a:cubicBezTo>
                  <a:pt x="693545" y="84811"/>
                  <a:pt x="687538" y="101548"/>
                  <a:pt x="643095" y="48225"/>
                </a:cubicBezTo>
                <a:cubicBezTo>
                  <a:pt x="630725" y="33383"/>
                  <a:pt x="621658" y="16075"/>
                  <a:pt x="610940" y="0"/>
                </a:cubicBezTo>
                <a:cubicBezTo>
                  <a:pt x="568067" y="5358"/>
                  <a:pt x="522927" y="1311"/>
                  <a:pt x="482321" y="16075"/>
                </a:cubicBezTo>
                <a:cubicBezTo>
                  <a:pt x="460954" y="23844"/>
                  <a:pt x="452036" y="50343"/>
                  <a:pt x="434089" y="64300"/>
                </a:cubicBezTo>
                <a:cubicBezTo>
                  <a:pt x="337811" y="139172"/>
                  <a:pt x="359308" y="124264"/>
                  <a:pt x="257238" y="144675"/>
                </a:cubicBezTo>
                <a:cubicBezTo>
                  <a:pt x="241161" y="160750"/>
                  <a:pt x="220048" y="173027"/>
                  <a:pt x="209006" y="192900"/>
                </a:cubicBezTo>
                <a:cubicBezTo>
                  <a:pt x="192546" y="222524"/>
                  <a:pt x="200816" y="265388"/>
                  <a:pt x="176851" y="289350"/>
                </a:cubicBezTo>
                <a:lnTo>
                  <a:pt x="128619" y="337575"/>
                </a:lnTo>
                <a:cubicBezTo>
                  <a:pt x="86092" y="507660"/>
                  <a:pt x="143830" y="307374"/>
                  <a:pt x="80387" y="450100"/>
                </a:cubicBezTo>
                <a:cubicBezTo>
                  <a:pt x="3854" y="622273"/>
                  <a:pt x="88849" y="485632"/>
                  <a:pt x="16078" y="594775"/>
                </a:cubicBezTo>
                <a:cubicBezTo>
                  <a:pt x="10719" y="643000"/>
                  <a:pt x="0" y="690928"/>
                  <a:pt x="0" y="739450"/>
                </a:cubicBezTo>
                <a:cubicBezTo>
                  <a:pt x="0" y="916775"/>
                  <a:pt x="9547" y="814550"/>
                  <a:pt x="32155" y="916276"/>
                </a:cubicBezTo>
                <a:cubicBezTo>
                  <a:pt x="39226" y="948093"/>
                  <a:pt x="38865" y="981507"/>
                  <a:pt x="48232" y="1012726"/>
                </a:cubicBezTo>
                <a:cubicBezTo>
                  <a:pt x="55119" y="1035679"/>
                  <a:pt x="70946" y="1055000"/>
                  <a:pt x="80387" y="1077026"/>
                </a:cubicBezTo>
                <a:cubicBezTo>
                  <a:pt x="87063" y="1092600"/>
                  <a:pt x="89789" y="1109677"/>
                  <a:pt x="96465" y="1125251"/>
                </a:cubicBezTo>
                <a:cubicBezTo>
                  <a:pt x="105906" y="1147277"/>
                  <a:pt x="119718" y="1167302"/>
                  <a:pt x="128619" y="1189551"/>
                </a:cubicBezTo>
                <a:cubicBezTo>
                  <a:pt x="141207" y="1221016"/>
                  <a:pt x="150056" y="1253851"/>
                  <a:pt x="160774" y="1286001"/>
                </a:cubicBezTo>
                <a:lnTo>
                  <a:pt x="192929" y="1382451"/>
                </a:lnTo>
                <a:cubicBezTo>
                  <a:pt x="207614" y="1426500"/>
                  <a:pt x="208160" y="1442238"/>
                  <a:pt x="241161" y="1478901"/>
                </a:cubicBezTo>
                <a:cubicBezTo>
                  <a:pt x="276651" y="1518329"/>
                  <a:pt x="309561" y="1562003"/>
                  <a:pt x="353702" y="1591426"/>
                </a:cubicBezTo>
                <a:cubicBezTo>
                  <a:pt x="369779" y="1602143"/>
                  <a:pt x="388270" y="1609915"/>
                  <a:pt x="401934" y="1623576"/>
                </a:cubicBezTo>
                <a:cubicBezTo>
                  <a:pt x="420881" y="1642520"/>
                  <a:pt x="430140" y="1670077"/>
                  <a:pt x="450167" y="1687876"/>
                </a:cubicBezTo>
                <a:cubicBezTo>
                  <a:pt x="558187" y="1783879"/>
                  <a:pt x="511086" y="1730176"/>
                  <a:pt x="594863" y="1768251"/>
                </a:cubicBezTo>
                <a:cubicBezTo>
                  <a:pt x="767981" y="1846929"/>
                  <a:pt x="664992" y="1832551"/>
                  <a:pt x="803868" y="1848626"/>
                </a:cubicBezTo>
                <a:close/>
              </a:path>
            </a:pathLst>
          </a:cu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xmlns="" val="6194532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عنوان 1"/>
          <p:cNvSpPr>
            <a:spLocks noGrp="1"/>
          </p:cNvSpPr>
          <p:nvPr>
            <p:ph type="title"/>
          </p:nvPr>
        </p:nvSpPr>
        <p:spPr/>
        <p:txBody>
          <a:bodyPr/>
          <a:lstStyle/>
          <a:p>
            <a:pPr eaLnBrk="1" fontAlgn="auto" hangingPunct="1">
              <a:spcAft>
                <a:spcPts val="0"/>
              </a:spcAft>
              <a:defRPr/>
            </a:pPr>
            <a:endParaRPr lang="ar-SA" smtClean="0">
              <a:solidFill>
                <a:schemeClr val="tx2">
                  <a:satMod val="200000"/>
                </a:schemeClr>
              </a:solidFill>
              <a:cs typeface="Times New Roman" pitchFamily="18" charset="0"/>
            </a:endParaRPr>
          </a:p>
        </p:txBody>
      </p:sp>
      <p:sp>
        <p:nvSpPr>
          <p:cNvPr id="29699" name="عنصر نائب للمحتوى 2"/>
          <p:cNvSpPr>
            <a:spLocks noGrp="1"/>
          </p:cNvSpPr>
          <p:nvPr>
            <p:ph idx="1"/>
          </p:nvPr>
        </p:nvSpPr>
        <p:spPr/>
        <p:txBody>
          <a:bodyPr/>
          <a:lstStyle/>
          <a:p>
            <a:pPr eaLnBrk="1" hangingPunct="1"/>
            <a:endParaRPr lang="ar-SA" altLang="en-US" smtClean="0"/>
          </a:p>
        </p:txBody>
      </p:sp>
      <p:pic>
        <p:nvPicPr>
          <p:cNvPr id="29700" name="Content Placeholder 3" descr="ser5476img00001.jpg"/>
          <p:cNvPicPr>
            <a:picLocks noChangeAspect="1"/>
          </p:cNvPicPr>
          <p:nvPr/>
        </p:nvPicPr>
        <p:blipFill>
          <a:blip r:embed="rId2" cstate="print">
            <a:extLst>
              <a:ext uri="{28A0092B-C50C-407E-A947-70E740481C1C}">
                <a14:useLocalDpi xmlns:a14="http://schemas.microsoft.com/office/drawing/2010/main" xmlns="" val="0"/>
              </a:ext>
            </a:extLst>
          </a:blip>
          <a:srcRect l="-68976" r="-68976"/>
          <a:stretch>
            <a:fillRect/>
          </a:stretch>
        </p:blipFill>
        <p:spPr bwMode="auto">
          <a:xfrm>
            <a:off x="923925" y="0"/>
            <a:ext cx="11225213" cy="660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1" name="مستطيل 4"/>
          <p:cNvSpPr>
            <a:spLocks noChangeArrowheads="1"/>
          </p:cNvSpPr>
          <p:nvPr/>
        </p:nvSpPr>
        <p:spPr bwMode="auto">
          <a:xfrm>
            <a:off x="914400" y="1784350"/>
            <a:ext cx="45720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Liver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Spleen </a:t>
            </a:r>
          </a:p>
          <a:p>
            <a:pPr defTabSz="457200" eaLnBrk="1" fontAlgn="base" hangingPunct="1">
              <a:spcBef>
                <a:spcPct val="0"/>
              </a:spcBef>
              <a:spcAft>
                <a:spcPct val="0"/>
              </a:spcAft>
              <a:buClrTx/>
              <a:buSzTx/>
              <a:buFontTx/>
              <a:buNone/>
            </a:pPr>
            <a:r>
              <a:rPr lang="en-US" altLang="en-US" sz="4400" b="1" i="1" smtClean="0">
                <a:solidFill>
                  <a:srgbClr val="FF0000"/>
                </a:solidFill>
                <a:ea typeface="MS PGothic" pitchFamily="34" charset="-128"/>
              </a:rPr>
              <a:t>Kidney</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Psoas muscles </a:t>
            </a:r>
          </a:p>
        </p:txBody>
      </p:sp>
      <p:sp>
        <p:nvSpPr>
          <p:cNvPr id="6" name="Freeform 16"/>
          <p:cNvSpPr/>
          <p:nvPr/>
        </p:nvSpPr>
        <p:spPr>
          <a:xfrm>
            <a:off x="6981825" y="1176338"/>
            <a:ext cx="882650" cy="1492250"/>
          </a:xfrm>
          <a:custGeom>
            <a:avLst/>
            <a:gdLst>
              <a:gd name="connsiteX0" fmla="*/ 220968 w 882813"/>
              <a:gd name="connsiteY0" fmla="*/ 1042684 h 1492784"/>
              <a:gd name="connsiteX1" fmla="*/ 172736 w 882813"/>
              <a:gd name="connsiteY1" fmla="*/ 946234 h 1492784"/>
              <a:gd name="connsiteX2" fmla="*/ 108427 w 882813"/>
              <a:gd name="connsiteY2" fmla="*/ 833709 h 1492784"/>
              <a:gd name="connsiteX3" fmla="*/ 60195 w 882813"/>
              <a:gd name="connsiteY3" fmla="*/ 737259 h 1492784"/>
              <a:gd name="connsiteX4" fmla="*/ 28040 w 882813"/>
              <a:gd name="connsiteY4" fmla="*/ 624734 h 1492784"/>
              <a:gd name="connsiteX5" fmla="*/ 60195 w 882813"/>
              <a:gd name="connsiteY5" fmla="*/ 142484 h 1492784"/>
              <a:gd name="connsiteX6" fmla="*/ 188814 w 882813"/>
              <a:gd name="connsiteY6" fmla="*/ 46034 h 1492784"/>
              <a:gd name="connsiteX7" fmla="*/ 237046 w 882813"/>
              <a:gd name="connsiteY7" fmla="*/ 29959 h 1492784"/>
              <a:gd name="connsiteX8" fmla="*/ 542516 w 882813"/>
              <a:gd name="connsiteY8" fmla="*/ 78184 h 1492784"/>
              <a:gd name="connsiteX9" fmla="*/ 590748 w 882813"/>
              <a:gd name="connsiteY9" fmla="*/ 126409 h 1492784"/>
              <a:gd name="connsiteX10" fmla="*/ 606825 w 882813"/>
              <a:gd name="connsiteY10" fmla="*/ 174634 h 1492784"/>
              <a:gd name="connsiteX11" fmla="*/ 622903 w 882813"/>
              <a:gd name="connsiteY11" fmla="*/ 238934 h 1492784"/>
              <a:gd name="connsiteX12" fmla="*/ 655057 w 882813"/>
              <a:gd name="connsiteY12" fmla="*/ 303234 h 1492784"/>
              <a:gd name="connsiteX13" fmla="*/ 687212 w 882813"/>
              <a:gd name="connsiteY13" fmla="*/ 431834 h 1492784"/>
              <a:gd name="connsiteX14" fmla="*/ 703289 w 882813"/>
              <a:gd name="connsiteY14" fmla="*/ 496134 h 1492784"/>
              <a:gd name="connsiteX15" fmla="*/ 719367 w 882813"/>
              <a:gd name="connsiteY15" fmla="*/ 544359 h 1492784"/>
              <a:gd name="connsiteX16" fmla="*/ 751521 w 882813"/>
              <a:gd name="connsiteY16" fmla="*/ 592584 h 1492784"/>
              <a:gd name="connsiteX17" fmla="*/ 831908 w 882813"/>
              <a:gd name="connsiteY17" fmla="*/ 705109 h 1492784"/>
              <a:gd name="connsiteX18" fmla="*/ 831908 w 882813"/>
              <a:gd name="connsiteY18" fmla="*/ 1219509 h 1492784"/>
              <a:gd name="connsiteX19" fmla="*/ 767599 w 882813"/>
              <a:gd name="connsiteY19" fmla="*/ 1283809 h 1492784"/>
              <a:gd name="connsiteX20" fmla="*/ 719367 w 882813"/>
              <a:gd name="connsiteY20" fmla="*/ 1332034 h 1492784"/>
              <a:gd name="connsiteX21" fmla="*/ 687212 w 882813"/>
              <a:gd name="connsiteY21" fmla="*/ 1428484 h 1492784"/>
              <a:gd name="connsiteX22" fmla="*/ 590748 w 882813"/>
              <a:gd name="connsiteY22" fmla="*/ 1492784 h 1492784"/>
              <a:gd name="connsiteX23" fmla="*/ 462129 w 882813"/>
              <a:gd name="connsiteY23" fmla="*/ 1476709 h 1492784"/>
              <a:gd name="connsiteX24" fmla="*/ 397819 w 882813"/>
              <a:gd name="connsiteY24" fmla="*/ 1460634 h 1492784"/>
              <a:gd name="connsiteX25" fmla="*/ 349587 w 882813"/>
              <a:gd name="connsiteY25" fmla="*/ 1396334 h 1492784"/>
              <a:gd name="connsiteX26" fmla="*/ 301355 w 882813"/>
              <a:gd name="connsiteY26" fmla="*/ 1267734 h 1492784"/>
              <a:gd name="connsiteX27" fmla="*/ 253123 w 882813"/>
              <a:gd name="connsiteY27" fmla="*/ 1042684 h 1492784"/>
              <a:gd name="connsiteX28" fmla="*/ 220968 w 882813"/>
              <a:gd name="connsiteY28" fmla="*/ 1042684 h 14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2813" h="1492784">
                <a:moveTo>
                  <a:pt x="220968" y="1042684"/>
                </a:moveTo>
                <a:cubicBezTo>
                  <a:pt x="207570" y="1026609"/>
                  <a:pt x="212673" y="1039407"/>
                  <a:pt x="172736" y="946234"/>
                </a:cubicBezTo>
                <a:cubicBezTo>
                  <a:pt x="148256" y="889123"/>
                  <a:pt x="140722" y="882143"/>
                  <a:pt x="108427" y="833709"/>
                </a:cubicBezTo>
                <a:cubicBezTo>
                  <a:pt x="68020" y="712503"/>
                  <a:pt x="122525" y="861898"/>
                  <a:pt x="60195" y="737259"/>
                </a:cubicBezTo>
                <a:cubicBezTo>
                  <a:pt x="48661" y="714194"/>
                  <a:pt x="33193" y="645342"/>
                  <a:pt x="28040" y="624734"/>
                </a:cubicBezTo>
                <a:cubicBezTo>
                  <a:pt x="30460" y="559398"/>
                  <a:pt x="0" y="282917"/>
                  <a:pt x="60195" y="142484"/>
                </a:cubicBezTo>
                <a:cubicBezTo>
                  <a:pt x="99624" y="50498"/>
                  <a:pt x="80768" y="82044"/>
                  <a:pt x="188814" y="46034"/>
                </a:cubicBezTo>
                <a:lnTo>
                  <a:pt x="237046" y="29959"/>
                </a:lnTo>
                <a:cubicBezTo>
                  <a:pt x="398470" y="40047"/>
                  <a:pt x="448682" y="0"/>
                  <a:pt x="542516" y="78184"/>
                </a:cubicBezTo>
                <a:cubicBezTo>
                  <a:pt x="559983" y="92737"/>
                  <a:pt x="574671" y="110334"/>
                  <a:pt x="590748" y="126409"/>
                </a:cubicBezTo>
                <a:cubicBezTo>
                  <a:pt x="596107" y="142484"/>
                  <a:pt x="602169" y="158341"/>
                  <a:pt x="606825" y="174634"/>
                </a:cubicBezTo>
                <a:cubicBezTo>
                  <a:pt x="612895" y="195877"/>
                  <a:pt x="615145" y="218248"/>
                  <a:pt x="622903" y="238934"/>
                </a:cubicBezTo>
                <a:cubicBezTo>
                  <a:pt x="631318" y="261372"/>
                  <a:pt x="647478" y="280500"/>
                  <a:pt x="655057" y="303234"/>
                </a:cubicBezTo>
                <a:cubicBezTo>
                  <a:pt x="669032" y="345152"/>
                  <a:pt x="676494" y="388967"/>
                  <a:pt x="687212" y="431834"/>
                </a:cubicBezTo>
                <a:cubicBezTo>
                  <a:pt x="692571" y="453267"/>
                  <a:pt x="696301" y="475175"/>
                  <a:pt x="703289" y="496134"/>
                </a:cubicBezTo>
                <a:cubicBezTo>
                  <a:pt x="708648" y="512209"/>
                  <a:pt x="711788" y="529204"/>
                  <a:pt x="719367" y="544359"/>
                </a:cubicBezTo>
                <a:cubicBezTo>
                  <a:pt x="728008" y="561639"/>
                  <a:pt x="741934" y="575810"/>
                  <a:pt x="751521" y="592584"/>
                </a:cubicBezTo>
                <a:cubicBezTo>
                  <a:pt x="807951" y="691322"/>
                  <a:pt x="753347" y="626559"/>
                  <a:pt x="831908" y="705109"/>
                </a:cubicBezTo>
                <a:cubicBezTo>
                  <a:pt x="882813" y="908691"/>
                  <a:pt x="859586" y="790567"/>
                  <a:pt x="831908" y="1219509"/>
                </a:cubicBezTo>
                <a:cubicBezTo>
                  <a:pt x="828139" y="1277923"/>
                  <a:pt x="814237" y="1268265"/>
                  <a:pt x="767599" y="1283809"/>
                </a:cubicBezTo>
                <a:cubicBezTo>
                  <a:pt x="751522" y="1299884"/>
                  <a:pt x="730409" y="1312161"/>
                  <a:pt x="719367" y="1332034"/>
                </a:cubicBezTo>
                <a:cubicBezTo>
                  <a:pt x="702907" y="1361658"/>
                  <a:pt x="715411" y="1409687"/>
                  <a:pt x="687212" y="1428484"/>
                </a:cubicBezTo>
                <a:lnTo>
                  <a:pt x="590748" y="1492784"/>
                </a:lnTo>
                <a:cubicBezTo>
                  <a:pt x="547875" y="1487426"/>
                  <a:pt x="504748" y="1483811"/>
                  <a:pt x="462129" y="1476709"/>
                </a:cubicBezTo>
                <a:cubicBezTo>
                  <a:pt x="440333" y="1473077"/>
                  <a:pt x="415800" y="1473476"/>
                  <a:pt x="397819" y="1460634"/>
                </a:cubicBezTo>
                <a:cubicBezTo>
                  <a:pt x="376015" y="1445062"/>
                  <a:pt x="363789" y="1419054"/>
                  <a:pt x="349587" y="1396334"/>
                </a:cubicBezTo>
                <a:cubicBezTo>
                  <a:pt x="319482" y="1348173"/>
                  <a:pt x="312247" y="1322185"/>
                  <a:pt x="301355" y="1267734"/>
                </a:cubicBezTo>
                <a:cubicBezTo>
                  <a:pt x="281114" y="1166544"/>
                  <a:pt x="288980" y="1150243"/>
                  <a:pt x="253123" y="1042684"/>
                </a:cubicBezTo>
                <a:cubicBezTo>
                  <a:pt x="235351" y="989375"/>
                  <a:pt x="234366" y="1058759"/>
                  <a:pt x="220968" y="1042684"/>
                </a:cubicBezTo>
                <a:close/>
              </a:path>
            </a:pathLst>
          </a:custGeom>
          <a:solidFill>
            <a:schemeClr val="accent3"/>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xmlns="" val="13884019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553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361" t="24833" r="12413" b="42896"/>
          <a:stretch/>
        </p:blipFill>
        <p:spPr bwMode="auto">
          <a:xfrm>
            <a:off x="331495" y="3057236"/>
            <a:ext cx="8507705" cy="34197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39789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11250" t="17969" r="12500" b="11719"/>
          <a:stretch>
            <a:fillRect/>
          </a:stretch>
        </p:blipFill>
        <p:spPr bwMode="auto">
          <a:xfrm>
            <a:off x="0" y="0"/>
            <a:ext cx="92964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descr="ser5476img00001.jpg"/>
          <p:cNvPicPr>
            <a:picLocks noChangeAspect="1"/>
          </p:cNvPicPr>
          <p:nvPr/>
        </p:nvPicPr>
        <p:blipFill>
          <a:blip r:embed="rId2" cstate="print">
            <a:extLst>
              <a:ext uri="{28A0092B-C50C-407E-A947-70E740481C1C}">
                <a14:useLocalDpi xmlns:a14="http://schemas.microsoft.com/office/drawing/2010/main" xmlns="" val="0"/>
              </a:ext>
            </a:extLst>
          </a:blip>
          <a:srcRect l="-68976" r="-68976"/>
          <a:stretch>
            <a:fillRect/>
          </a:stretch>
        </p:blipFill>
        <p:spPr bwMode="auto">
          <a:xfrm>
            <a:off x="923925" y="0"/>
            <a:ext cx="11225213" cy="660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3" name="مستطيل 4"/>
          <p:cNvSpPr>
            <a:spLocks noChangeArrowheads="1"/>
          </p:cNvSpPr>
          <p:nvPr/>
        </p:nvSpPr>
        <p:spPr bwMode="auto">
          <a:xfrm>
            <a:off x="914400" y="1784350"/>
            <a:ext cx="4598988"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Liver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Spleen </a:t>
            </a:r>
          </a:p>
          <a:p>
            <a:pPr defTabSz="457200" eaLnBrk="1" fontAlgn="base" hangingPunct="1">
              <a:spcBef>
                <a:spcPct val="0"/>
              </a:spcBef>
              <a:spcAft>
                <a:spcPct val="0"/>
              </a:spcAft>
              <a:buClrTx/>
              <a:buSzTx/>
              <a:buFontTx/>
              <a:buNone/>
            </a:pPr>
            <a:r>
              <a:rPr lang="en-US" altLang="en-US" sz="2800" smtClean="0">
                <a:solidFill>
                  <a:prstClr val="white"/>
                </a:solidFill>
                <a:ea typeface="MS PGothic" pitchFamily="34" charset="-128"/>
              </a:rPr>
              <a:t>Kidneys </a:t>
            </a:r>
          </a:p>
          <a:p>
            <a:pPr defTabSz="457200" eaLnBrk="1" fontAlgn="base" hangingPunct="1">
              <a:spcBef>
                <a:spcPct val="0"/>
              </a:spcBef>
              <a:spcAft>
                <a:spcPct val="0"/>
              </a:spcAft>
              <a:buClrTx/>
              <a:buSzTx/>
              <a:buFontTx/>
              <a:buNone/>
            </a:pPr>
            <a:r>
              <a:rPr lang="en-US" altLang="en-US" sz="4000" b="1" i="1" smtClean="0">
                <a:solidFill>
                  <a:srgbClr val="FF0000"/>
                </a:solidFill>
                <a:ea typeface="MS PGothic" pitchFamily="34" charset="-128"/>
              </a:rPr>
              <a:t>Psoas muscles </a:t>
            </a:r>
          </a:p>
        </p:txBody>
      </p:sp>
      <p:sp>
        <p:nvSpPr>
          <p:cNvPr id="6" name="Freeform 17"/>
          <p:cNvSpPr/>
          <p:nvPr/>
        </p:nvSpPr>
        <p:spPr>
          <a:xfrm>
            <a:off x="5570538" y="1816100"/>
            <a:ext cx="879475" cy="3360738"/>
          </a:xfrm>
          <a:custGeom>
            <a:avLst/>
            <a:gdLst>
              <a:gd name="connsiteX0" fmla="*/ 71900 w 878516"/>
              <a:gd name="connsiteY0" fmla="*/ 3231076 h 3359772"/>
              <a:gd name="connsiteX1" fmla="*/ 55823 w 878516"/>
              <a:gd name="connsiteY1" fmla="*/ 2941726 h 3359772"/>
              <a:gd name="connsiteX2" fmla="*/ 55823 w 878516"/>
              <a:gd name="connsiteY2" fmla="*/ 2491626 h 3359772"/>
              <a:gd name="connsiteX3" fmla="*/ 71900 w 878516"/>
              <a:gd name="connsiteY3" fmla="*/ 2443401 h 3359772"/>
              <a:gd name="connsiteX4" fmla="*/ 120132 w 878516"/>
              <a:gd name="connsiteY4" fmla="*/ 2411251 h 3359772"/>
              <a:gd name="connsiteX5" fmla="*/ 152287 w 878516"/>
              <a:gd name="connsiteY5" fmla="*/ 2186201 h 3359772"/>
              <a:gd name="connsiteX6" fmla="*/ 184442 w 878516"/>
              <a:gd name="connsiteY6" fmla="*/ 1993301 h 3359772"/>
              <a:gd name="connsiteX7" fmla="*/ 200519 w 878516"/>
              <a:gd name="connsiteY7" fmla="*/ 1848626 h 3359772"/>
              <a:gd name="connsiteX8" fmla="*/ 232674 w 878516"/>
              <a:gd name="connsiteY8" fmla="*/ 1671801 h 3359772"/>
              <a:gd name="connsiteX9" fmla="*/ 248751 w 878516"/>
              <a:gd name="connsiteY9" fmla="*/ 1575351 h 3359772"/>
              <a:gd name="connsiteX10" fmla="*/ 280906 w 878516"/>
              <a:gd name="connsiteY10" fmla="*/ 1446750 h 3359772"/>
              <a:gd name="connsiteX11" fmla="*/ 313061 w 878516"/>
              <a:gd name="connsiteY11" fmla="*/ 1269925 h 3359772"/>
              <a:gd name="connsiteX12" fmla="*/ 329138 w 878516"/>
              <a:gd name="connsiteY12" fmla="*/ 1141325 h 3359772"/>
              <a:gd name="connsiteX13" fmla="*/ 345215 w 878516"/>
              <a:gd name="connsiteY13" fmla="*/ 1093100 h 3359772"/>
              <a:gd name="connsiteX14" fmla="*/ 361293 w 878516"/>
              <a:gd name="connsiteY14" fmla="*/ 916275 h 3359772"/>
              <a:gd name="connsiteX15" fmla="*/ 393448 w 878516"/>
              <a:gd name="connsiteY15" fmla="*/ 803750 h 3359772"/>
              <a:gd name="connsiteX16" fmla="*/ 425602 w 878516"/>
              <a:gd name="connsiteY16" fmla="*/ 675150 h 3359772"/>
              <a:gd name="connsiteX17" fmla="*/ 457757 w 878516"/>
              <a:gd name="connsiteY17" fmla="*/ 562625 h 3359772"/>
              <a:gd name="connsiteX18" fmla="*/ 489912 w 878516"/>
              <a:gd name="connsiteY18" fmla="*/ 498325 h 3359772"/>
              <a:gd name="connsiteX19" fmla="*/ 554221 w 878516"/>
              <a:gd name="connsiteY19" fmla="*/ 401875 h 3359772"/>
              <a:gd name="connsiteX20" fmla="*/ 618531 w 878516"/>
              <a:gd name="connsiteY20" fmla="*/ 273275 h 3359772"/>
              <a:gd name="connsiteX21" fmla="*/ 666763 w 878516"/>
              <a:gd name="connsiteY21" fmla="*/ 144675 h 3359772"/>
              <a:gd name="connsiteX22" fmla="*/ 682840 w 878516"/>
              <a:gd name="connsiteY22" fmla="*/ 96450 h 3359772"/>
              <a:gd name="connsiteX23" fmla="*/ 747150 w 878516"/>
              <a:gd name="connsiteY23" fmla="*/ 0 h 3359772"/>
              <a:gd name="connsiteX24" fmla="*/ 795382 w 878516"/>
              <a:gd name="connsiteY24" fmla="*/ 96450 h 3359772"/>
              <a:gd name="connsiteX25" fmla="*/ 763227 w 878516"/>
              <a:gd name="connsiteY25" fmla="*/ 1398525 h 3359772"/>
              <a:gd name="connsiteX26" fmla="*/ 747150 w 878516"/>
              <a:gd name="connsiteY26" fmla="*/ 1912926 h 3359772"/>
              <a:gd name="connsiteX27" fmla="*/ 714995 w 878516"/>
              <a:gd name="connsiteY27" fmla="*/ 2041526 h 3359772"/>
              <a:gd name="connsiteX28" fmla="*/ 682840 w 878516"/>
              <a:gd name="connsiteY28" fmla="*/ 2314801 h 3359772"/>
              <a:gd name="connsiteX29" fmla="*/ 666763 w 878516"/>
              <a:gd name="connsiteY29" fmla="*/ 2845276 h 3359772"/>
              <a:gd name="connsiteX30" fmla="*/ 602453 w 878516"/>
              <a:gd name="connsiteY30" fmla="*/ 2877426 h 3359772"/>
              <a:gd name="connsiteX31" fmla="*/ 554221 w 878516"/>
              <a:gd name="connsiteY31" fmla="*/ 2925651 h 3359772"/>
              <a:gd name="connsiteX32" fmla="*/ 409525 w 878516"/>
              <a:gd name="connsiteY32" fmla="*/ 3038176 h 3359772"/>
              <a:gd name="connsiteX33" fmla="*/ 377370 w 878516"/>
              <a:gd name="connsiteY33" fmla="*/ 3086401 h 3359772"/>
              <a:gd name="connsiteX34" fmla="*/ 329138 w 878516"/>
              <a:gd name="connsiteY34" fmla="*/ 3215001 h 3359772"/>
              <a:gd name="connsiteX35" fmla="*/ 280906 w 878516"/>
              <a:gd name="connsiteY35" fmla="*/ 3247151 h 3359772"/>
              <a:gd name="connsiteX36" fmla="*/ 200519 w 878516"/>
              <a:gd name="connsiteY36" fmla="*/ 3359676 h 3359772"/>
              <a:gd name="connsiteX37" fmla="*/ 104055 w 878516"/>
              <a:gd name="connsiteY37" fmla="*/ 3343601 h 3359772"/>
              <a:gd name="connsiteX38" fmla="*/ 87978 w 878516"/>
              <a:gd name="connsiteY38" fmla="*/ 3295376 h 3359772"/>
              <a:gd name="connsiteX39" fmla="*/ 71900 w 878516"/>
              <a:gd name="connsiteY39" fmla="*/ 3231076 h 33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8516" h="3359772">
                <a:moveTo>
                  <a:pt x="71900" y="3231076"/>
                </a:moveTo>
                <a:cubicBezTo>
                  <a:pt x="66541" y="3134626"/>
                  <a:pt x="63846" y="3037991"/>
                  <a:pt x="55823" y="2941726"/>
                </a:cubicBezTo>
                <a:cubicBezTo>
                  <a:pt x="30913" y="2642842"/>
                  <a:pt x="0" y="3189325"/>
                  <a:pt x="55823" y="2491626"/>
                </a:cubicBezTo>
                <a:cubicBezTo>
                  <a:pt x="57174" y="2474735"/>
                  <a:pt x="61314" y="2456632"/>
                  <a:pt x="71900" y="2443401"/>
                </a:cubicBezTo>
                <a:cubicBezTo>
                  <a:pt x="83971" y="2428314"/>
                  <a:pt x="104055" y="2421968"/>
                  <a:pt x="120132" y="2411251"/>
                </a:cubicBezTo>
                <a:cubicBezTo>
                  <a:pt x="156093" y="2303389"/>
                  <a:pt x="130612" y="2392091"/>
                  <a:pt x="152287" y="2186201"/>
                </a:cubicBezTo>
                <a:cubicBezTo>
                  <a:pt x="165973" y="2056202"/>
                  <a:pt x="160509" y="2089015"/>
                  <a:pt x="184442" y="1993301"/>
                </a:cubicBezTo>
                <a:cubicBezTo>
                  <a:pt x="189801" y="1945076"/>
                  <a:pt x="194105" y="1896722"/>
                  <a:pt x="200519" y="1848626"/>
                </a:cubicBezTo>
                <a:cubicBezTo>
                  <a:pt x="212360" y="1759829"/>
                  <a:pt x="217522" y="1755129"/>
                  <a:pt x="232674" y="1671801"/>
                </a:cubicBezTo>
                <a:cubicBezTo>
                  <a:pt x="238505" y="1639733"/>
                  <a:pt x="241921" y="1607221"/>
                  <a:pt x="248751" y="1575351"/>
                </a:cubicBezTo>
                <a:cubicBezTo>
                  <a:pt x="258011" y="1532145"/>
                  <a:pt x="275425" y="1490595"/>
                  <a:pt x="280906" y="1446750"/>
                </a:cubicBezTo>
                <a:cubicBezTo>
                  <a:pt x="299085" y="1301336"/>
                  <a:pt x="283320" y="1359133"/>
                  <a:pt x="313061" y="1269925"/>
                </a:cubicBezTo>
                <a:cubicBezTo>
                  <a:pt x="318420" y="1227058"/>
                  <a:pt x="321409" y="1183828"/>
                  <a:pt x="329138" y="1141325"/>
                </a:cubicBezTo>
                <a:cubicBezTo>
                  <a:pt x="332170" y="1124654"/>
                  <a:pt x="342818" y="1109874"/>
                  <a:pt x="345215" y="1093100"/>
                </a:cubicBezTo>
                <a:cubicBezTo>
                  <a:pt x="353586" y="1034510"/>
                  <a:pt x="353470" y="974940"/>
                  <a:pt x="361293" y="916275"/>
                </a:cubicBezTo>
                <a:cubicBezTo>
                  <a:pt x="368280" y="863880"/>
                  <a:pt x="380506" y="851195"/>
                  <a:pt x="393448" y="803750"/>
                </a:cubicBezTo>
                <a:cubicBezTo>
                  <a:pt x="405076" y="761121"/>
                  <a:pt x="414884" y="718017"/>
                  <a:pt x="425602" y="675150"/>
                </a:cubicBezTo>
                <a:cubicBezTo>
                  <a:pt x="433758" y="642529"/>
                  <a:pt x="443921" y="594905"/>
                  <a:pt x="457757" y="562625"/>
                </a:cubicBezTo>
                <a:cubicBezTo>
                  <a:pt x="467198" y="540599"/>
                  <a:pt x="477581" y="518873"/>
                  <a:pt x="489912" y="498325"/>
                </a:cubicBezTo>
                <a:cubicBezTo>
                  <a:pt x="509795" y="465192"/>
                  <a:pt x="539868" y="437752"/>
                  <a:pt x="554221" y="401875"/>
                </a:cubicBezTo>
                <a:cubicBezTo>
                  <a:pt x="593552" y="303562"/>
                  <a:pt x="570368" y="345509"/>
                  <a:pt x="618531" y="273275"/>
                </a:cubicBezTo>
                <a:cubicBezTo>
                  <a:pt x="649549" y="118206"/>
                  <a:pt x="611565" y="255054"/>
                  <a:pt x="666763" y="144675"/>
                </a:cubicBezTo>
                <a:cubicBezTo>
                  <a:pt x="674342" y="129520"/>
                  <a:pt x="674610" y="111262"/>
                  <a:pt x="682840" y="96450"/>
                </a:cubicBezTo>
                <a:cubicBezTo>
                  <a:pt x="701608" y="62673"/>
                  <a:pt x="747150" y="0"/>
                  <a:pt x="747150" y="0"/>
                </a:cubicBezTo>
                <a:cubicBezTo>
                  <a:pt x="763405" y="24379"/>
                  <a:pt x="795382" y="63175"/>
                  <a:pt x="795382" y="96450"/>
                </a:cubicBezTo>
                <a:cubicBezTo>
                  <a:pt x="795382" y="1290865"/>
                  <a:pt x="878516" y="937426"/>
                  <a:pt x="763227" y="1398525"/>
                </a:cubicBezTo>
                <a:cubicBezTo>
                  <a:pt x="757868" y="1569992"/>
                  <a:pt x="759982" y="1741856"/>
                  <a:pt x="747150" y="1912926"/>
                </a:cubicBezTo>
                <a:cubicBezTo>
                  <a:pt x="743845" y="1956989"/>
                  <a:pt x="721245" y="1997784"/>
                  <a:pt x="714995" y="2041526"/>
                </a:cubicBezTo>
                <a:cubicBezTo>
                  <a:pt x="691300" y="2207360"/>
                  <a:pt x="702688" y="2116350"/>
                  <a:pt x="682840" y="2314801"/>
                </a:cubicBezTo>
                <a:cubicBezTo>
                  <a:pt x="677481" y="2491626"/>
                  <a:pt x="691785" y="2670148"/>
                  <a:pt x="666763" y="2845276"/>
                </a:cubicBezTo>
                <a:cubicBezTo>
                  <a:pt x="663373" y="2869001"/>
                  <a:pt x="621956" y="2863497"/>
                  <a:pt x="602453" y="2877426"/>
                </a:cubicBezTo>
                <a:cubicBezTo>
                  <a:pt x="583952" y="2890639"/>
                  <a:pt x="572168" y="2911694"/>
                  <a:pt x="554221" y="2925651"/>
                </a:cubicBezTo>
                <a:cubicBezTo>
                  <a:pt x="469310" y="2991684"/>
                  <a:pt x="467157" y="2969027"/>
                  <a:pt x="409525" y="3038176"/>
                </a:cubicBezTo>
                <a:cubicBezTo>
                  <a:pt x="397155" y="3053018"/>
                  <a:pt x="388088" y="3070326"/>
                  <a:pt x="377370" y="3086401"/>
                </a:cubicBezTo>
                <a:cubicBezTo>
                  <a:pt x="366552" y="3129666"/>
                  <a:pt x="359165" y="3178974"/>
                  <a:pt x="329138" y="3215001"/>
                </a:cubicBezTo>
                <a:cubicBezTo>
                  <a:pt x="316767" y="3229843"/>
                  <a:pt x="295750" y="3234783"/>
                  <a:pt x="280906" y="3247151"/>
                </a:cubicBezTo>
                <a:cubicBezTo>
                  <a:pt x="225039" y="3293700"/>
                  <a:pt x="233028" y="3294668"/>
                  <a:pt x="200519" y="3359676"/>
                </a:cubicBezTo>
                <a:cubicBezTo>
                  <a:pt x="168364" y="3354318"/>
                  <a:pt x="132359" y="3359772"/>
                  <a:pt x="104055" y="3343601"/>
                </a:cubicBezTo>
                <a:cubicBezTo>
                  <a:pt x="89342" y="3335195"/>
                  <a:pt x="87978" y="3295376"/>
                  <a:pt x="87978" y="3295376"/>
                </a:cubicBezTo>
                <a:lnTo>
                  <a:pt x="71900" y="3231076"/>
                </a:lnTo>
                <a:close/>
              </a:path>
            </a:pathLst>
          </a:cu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xmlns="" val="31465637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451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398" t="19944" r="12445" b="31219"/>
          <a:stretch/>
        </p:blipFill>
        <p:spPr bwMode="auto">
          <a:xfrm>
            <a:off x="253736" y="1096368"/>
            <a:ext cx="8585464" cy="52282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022847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6563"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1424" t="40170" r="12081" b="29915"/>
          <a:stretch/>
        </p:blipFill>
        <p:spPr bwMode="auto">
          <a:xfrm>
            <a:off x="304800" y="3557802"/>
            <a:ext cx="8534400" cy="30715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916847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X-ray</a:t>
            </a:r>
          </a:p>
        </p:txBody>
      </p:sp>
      <p:sp>
        <p:nvSpPr>
          <p:cNvPr id="3" name="Content Placeholder 2"/>
          <p:cNvSpPr>
            <a:spLocks noGrp="1"/>
          </p:cNvSpPr>
          <p:nvPr>
            <p:ph idx="1"/>
          </p:nvPr>
        </p:nvSpPr>
        <p:spPr/>
        <p:txBody>
          <a:bodyPr/>
          <a:lstStyle/>
          <a:p>
            <a:endParaRPr lang="en-US"/>
          </a:p>
        </p:txBody>
      </p:sp>
      <p:pic>
        <p:nvPicPr>
          <p:cNvPr id="6349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789" t="28869" r="11624" b="36531"/>
          <a:stretch/>
        </p:blipFill>
        <p:spPr bwMode="auto">
          <a:xfrm>
            <a:off x="202429" y="2851726"/>
            <a:ext cx="8636771" cy="37014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268126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143000"/>
            <a:ext cx="7772400" cy="1143000"/>
          </a:xfrm>
        </p:spPr>
        <p:txBody>
          <a:bodyPr/>
          <a:lstStyle/>
          <a:p>
            <a:r>
              <a:rPr lang="en-GB" dirty="0"/>
              <a:t>Abdominal X-Rays </a:t>
            </a:r>
          </a:p>
        </p:txBody>
      </p:sp>
      <p:sp>
        <p:nvSpPr>
          <p:cNvPr id="4" name="عنوان فرعي 3"/>
          <p:cNvSpPr>
            <a:spLocks noGrp="1"/>
          </p:cNvSpPr>
          <p:nvPr>
            <p:ph type="subTitle" idx="1"/>
          </p:nvPr>
        </p:nvSpPr>
        <p:spPr/>
        <p:txBody>
          <a:bodyPr/>
          <a:lstStyle/>
          <a:p>
            <a:endParaRPr lang="ar-SA"/>
          </a:p>
        </p:txBody>
      </p:sp>
      <p:pic>
        <p:nvPicPr>
          <p:cNvPr id="5" name="Picture 3"/>
          <p:cNvPicPr>
            <a:picLocks noChangeAspect="1" noChangeArrowheads="1"/>
          </p:cNvPicPr>
          <p:nvPr/>
        </p:nvPicPr>
        <p:blipFill>
          <a:blip r:embed="rId2" cstate="print"/>
          <a:srcRect l="15703" t="19628" r="32231" b="5165"/>
          <a:stretch>
            <a:fillRect/>
          </a:stretch>
        </p:blipFill>
        <p:spPr bwMode="auto">
          <a:xfrm>
            <a:off x="2895600" y="2438400"/>
            <a:ext cx="3581400" cy="41385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1717675"/>
            <a:ext cx="457200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8452" t="43006" r="15477" b="23512"/>
          <a:stretch/>
        </p:blipFill>
        <p:spPr bwMode="auto">
          <a:xfrm>
            <a:off x="1371600" y="76200"/>
            <a:ext cx="6513098" cy="6691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204797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000" t="36905" r="63571" b="20535"/>
          <a:stretch/>
        </p:blipFill>
        <p:spPr bwMode="auto">
          <a:xfrm>
            <a:off x="1676400" y="184147"/>
            <a:ext cx="6019800" cy="65214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70530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1786" t="46577" r="14107" b="31101"/>
          <a:stretch/>
        </p:blipFill>
        <p:spPr bwMode="auto">
          <a:xfrm>
            <a:off x="1981200" y="76200"/>
            <a:ext cx="5257800" cy="6655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75829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143" t="14137" r="16428" b="12501"/>
          <a:stretch/>
        </p:blipFill>
        <p:spPr bwMode="auto">
          <a:xfrm>
            <a:off x="914400" y="100605"/>
            <a:ext cx="7543800" cy="66650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409766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عنوان 1"/>
          <p:cNvSpPr>
            <a:spLocks noGrp="1"/>
          </p:cNvSpPr>
          <p:nvPr>
            <p:ph type="title"/>
          </p:nvPr>
        </p:nvSpPr>
        <p:spPr>
          <a:xfrm>
            <a:off x="457200" y="166688"/>
            <a:ext cx="8229600" cy="1143000"/>
          </a:xfrm>
        </p:spPr>
        <p:txBody>
          <a:bodyPr>
            <a:normAutofit fontScale="90000"/>
          </a:bodyPr>
          <a:lstStyle/>
          <a:p>
            <a:pPr eaLnBrk="1" hangingPunct="1">
              <a:defRPr/>
            </a:pPr>
            <a:r>
              <a:rPr lang="en-US" sz="8000" b="1" smtClean="0">
                <a:ea typeface="MS PGothic" pitchFamily="34" charset="-128"/>
              </a:rPr>
              <a:t>FLUOROSCOPY </a:t>
            </a:r>
            <a:endParaRPr lang="ar-SA" sz="8000" b="1" smtClean="0">
              <a:cs typeface="Times New Roman" pitchFamily="18" charset="0"/>
            </a:endParaRPr>
          </a:p>
        </p:txBody>
      </p:sp>
      <p:pic>
        <p:nvPicPr>
          <p:cNvPr id="25604" name="Picture 4" descr="http://oranaradiology.boswebsystems.com/Flouro-2.jpg"/>
          <p:cNvPicPr>
            <a:picLocks noChangeAspect="1" noChangeArrowheads="1"/>
          </p:cNvPicPr>
          <p:nvPr/>
        </p:nvPicPr>
        <p:blipFill>
          <a:blip r:embed="rId2" cstate="print"/>
          <a:srcRect/>
          <a:stretch>
            <a:fillRect/>
          </a:stretch>
        </p:blipFill>
        <p:spPr bwMode="auto">
          <a:xfrm>
            <a:off x="2141681" y="1484745"/>
            <a:ext cx="4425373" cy="50757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36557137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l="16250" t="18750" r="31875" b="5469"/>
          <a:stretch>
            <a:fillRect/>
          </a:stretch>
        </p:blipFill>
        <p:spPr bwMode="auto">
          <a:xfrm>
            <a:off x="1981200" y="1066800"/>
            <a:ext cx="4038600" cy="4719810"/>
          </a:xfrm>
          <a:prstGeom prst="rect">
            <a:avLst/>
          </a:prstGeom>
          <a:noFill/>
          <a:ln w="9525">
            <a:noFill/>
            <a:miter lim="800000"/>
            <a:headEnd/>
            <a:tailEnd/>
          </a:ln>
        </p:spPr>
      </p:pic>
      <p:pic>
        <p:nvPicPr>
          <p:cNvPr id="6" name="Picture 2" descr="C:\Users\medtst\AppData\Roaming\PixelMetrics\CaptureWiz\Temp\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11250" t="17188" r="12500" b="10156"/>
          <a:stretch>
            <a:fillRect/>
          </a:stretch>
        </p:blipFill>
        <p:spPr bwMode="auto">
          <a:xfrm>
            <a:off x="0" y="-228601"/>
            <a:ext cx="9296400" cy="708660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عنوان 1"/>
          <p:cNvSpPr>
            <a:spLocks noGrp="1"/>
          </p:cNvSpPr>
          <p:nvPr>
            <p:ph type="title"/>
          </p:nvPr>
        </p:nvSpPr>
        <p:spPr>
          <a:xfrm>
            <a:off x="457200" y="312738"/>
            <a:ext cx="8229600" cy="1143000"/>
          </a:xfrm>
        </p:spPr>
        <p:txBody>
          <a:bodyPr/>
          <a:lstStyle/>
          <a:p>
            <a:pPr eaLnBrk="1" hangingPunct="1">
              <a:defRPr/>
            </a:pPr>
            <a:r>
              <a:rPr lang="en-US" sz="7200" b="1" smtClean="0">
                <a:ea typeface="MS PGothic" pitchFamily="34" charset="-128"/>
              </a:rPr>
              <a:t>Fluoroscopy </a:t>
            </a:r>
            <a:endParaRPr lang="ar-SA" sz="7200" b="1" smtClean="0">
              <a:cs typeface="Times New Roman" pitchFamily="18" charset="0"/>
            </a:endParaRPr>
          </a:p>
        </p:txBody>
      </p:sp>
      <p:sp>
        <p:nvSpPr>
          <p:cNvPr id="36867" name="مربع نص 3"/>
          <p:cNvSpPr txBox="1">
            <a:spLocks noChangeArrowheads="1"/>
          </p:cNvSpPr>
          <p:nvPr/>
        </p:nvSpPr>
        <p:spPr bwMode="auto">
          <a:xfrm>
            <a:off x="1030288" y="5757863"/>
            <a:ext cx="2039937"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4400" b="1" smtClean="0">
                <a:solidFill>
                  <a:prstClr val="white"/>
                </a:solidFill>
                <a:latin typeface="Arial" charset="0"/>
                <a:ea typeface="MS PGothic" pitchFamily="34" charset="-128"/>
              </a:rPr>
              <a:t>X-RAY</a:t>
            </a:r>
            <a:endParaRPr lang="ar-SA" altLang="en-US" sz="4400" b="1" smtClean="0">
              <a:solidFill>
                <a:prstClr val="white"/>
              </a:solidFill>
              <a:latin typeface="Arial" charset="0"/>
              <a:ea typeface="MS PGothic" pitchFamily="34" charset="-128"/>
            </a:endParaRPr>
          </a:p>
        </p:txBody>
      </p:sp>
      <p:sp>
        <p:nvSpPr>
          <p:cNvPr id="36868" name="مربع نص 4"/>
          <p:cNvSpPr txBox="1">
            <a:spLocks noChangeArrowheads="1"/>
          </p:cNvSpPr>
          <p:nvPr/>
        </p:nvSpPr>
        <p:spPr bwMode="auto">
          <a:xfrm>
            <a:off x="4338638" y="3406775"/>
            <a:ext cx="6318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defTabSz="457200" eaLnBrk="1" fontAlgn="base" hangingPunct="1">
              <a:spcBef>
                <a:spcPct val="0"/>
              </a:spcBef>
              <a:spcAft>
                <a:spcPct val="0"/>
              </a:spcAft>
              <a:buClrTx/>
              <a:buSzTx/>
              <a:buFontTx/>
              <a:buNone/>
            </a:pPr>
            <a:r>
              <a:rPr lang="en-US" altLang="en-US" sz="6000" b="1" smtClean="0">
                <a:solidFill>
                  <a:prstClr val="white"/>
                </a:solidFill>
                <a:latin typeface="Arial" charset="0"/>
                <a:ea typeface="MS PGothic" pitchFamily="34" charset="-128"/>
              </a:rPr>
              <a:t>+</a:t>
            </a:r>
            <a:endParaRPr lang="ar-SA" altLang="en-US" sz="6000" b="1" smtClean="0">
              <a:solidFill>
                <a:prstClr val="white"/>
              </a:solidFill>
              <a:latin typeface="Arial" charset="0"/>
              <a:ea typeface="MS PGothic" pitchFamily="34" charset="-128"/>
            </a:endParaRPr>
          </a:p>
        </p:txBody>
      </p:sp>
      <p:sp>
        <p:nvSpPr>
          <p:cNvPr id="36869" name="مربع نص 5"/>
          <p:cNvSpPr txBox="1">
            <a:spLocks noChangeArrowheads="1"/>
          </p:cNvSpPr>
          <p:nvPr/>
        </p:nvSpPr>
        <p:spPr bwMode="auto">
          <a:xfrm>
            <a:off x="5207000" y="5419725"/>
            <a:ext cx="3317875"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4572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defTabSz="457200" eaLnBrk="1" fontAlgn="base" hangingPunct="1">
              <a:spcBef>
                <a:spcPct val="0"/>
              </a:spcBef>
              <a:spcAft>
                <a:spcPct val="0"/>
              </a:spcAft>
              <a:buClrTx/>
              <a:buSzTx/>
              <a:buFontTx/>
              <a:buNone/>
            </a:pPr>
            <a:r>
              <a:rPr lang="en-US" altLang="en-US" sz="4400" b="1" smtClean="0">
                <a:solidFill>
                  <a:prstClr val="white"/>
                </a:solidFill>
                <a:latin typeface="Arial" charset="0"/>
                <a:ea typeface="MS PGothic" pitchFamily="34" charset="-128"/>
              </a:rPr>
              <a:t>ORAL </a:t>
            </a:r>
          </a:p>
          <a:p>
            <a:pPr algn="ctr" defTabSz="457200" eaLnBrk="1" fontAlgn="base" hangingPunct="1">
              <a:spcBef>
                <a:spcPct val="0"/>
              </a:spcBef>
              <a:spcAft>
                <a:spcPct val="0"/>
              </a:spcAft>
              <a:buClrTx/>
              <a:buSzTx/>
              <a:buFontTx/>
              <a:buNone/>
            </a:pPr>
            <a:r>
              <a:rPr lang="en-US" altLang="en-US" sz="4400" b="1" smtClean="0">
                <a:solidFill>
                  <a:prstClr val="white"/>
                </a:solidFill>
                <a:latin typeface="Arial" charset="0"/>
                <a:ea typeface="MS PGothic" pitchFamily="34" charset="-128"/>
              </a:rPr>
              <a:t>CONTRAST</a:t>
            </a:r>
          </a:p>
        </p:txBody>
      </p:sp>
      <p:pic>
        <p:nvPicPr>
          <p:cNvPr id="26632" name="Picture 8" descr="http://www.theodoregray.com/periodictabledisplay/Samples/056.2/s9.JPG"/>
          <p:cNvPicPr>
            <a:picLocks noChangeAspect="1" noChangeArrowheads="1"/>
          </p:cNvPicPr>
          <p:nvPr/>
        </p:nvPicPr>
        <p:blipFill>
          <a:blip r:embed="rId2" cstate="print"/>
          <a:srcRect/>
          <a:stretch>
            <a:fillRect/>
          </a:stretch>
        </p:blipFill>
        <p:spPr bwMode="auto">
          <a:xfrm>
            <a:off x="5089236" y="1690256"/>
            <a:ext cx="2872509" cy="36009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4" descr="http://oranaradiology.boswebsystems.com/Flouro-2.jpg"/>
          <p:cNvPicPr>
            <a:picLocks noChangeAspect="1" noChangeArrowheads="1"/>
          </p:cNvPicPr>
          <p:nvPr/>
        </p:nvPicPr>
        <p:blipFill>
          <a:blip r:embed="rId3" cstate="print"/>
          <a:srcRect/>
          <a:stretch>
            <a:fillRect/>
          </a:stretch>
        </p:blipFill>
        <p:spPr bwMode="auto">
          <a:xfrm>
            <a:off x="645093" y="1690256"/>
            <a:ext cx="3134888" cy="36009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17347591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descr="EDITED5"/>
          <p:cNvPicPr>
            <a:picLocks noChangeAspect="1" noChangeArrowheads="1"/>
          </p:cNvPicPr>
          <p:nvPr/>
        </p:nvPicPr>
        <p:blipFill>
          <a:blip r:embed="rId3" cstate="print"/>
          <a:srcRect/>
          <a:stretch>
            <a:fillRect/>
          </a:stretch>
        </p:blipFill>
        <p:spPr bwMode="auto">
          <a:xfrm>
            <a:off x="0" y="0"/>
            <a:ext cx="9144000" cy="6845300"/>
          </a:xfrm>
          <a:prstGeom prst="rect">
            <a:avLst/>
          </a:prstGeom>
          <a:noFill/>
          <a:ln w="9525">
            <a:noFill/>
            <a:miter lim="800000"/>
            <a:headEnd/>
            <a:tailEnd/>
          </a:ln>
        </p:spPr>
      </p:pic>
      <p:sp>
        <p:nvSpPr>
          <p:cNvPr id="4099" name="Text Box 3"/>
          <p:cNvSpPr txBox="1">
            <a:spLocks noChangeArrowheads="1"/>
          </p:cNvSpPr>
          <p:nvPr/>
        </p:nvSpPr>
        <p:spPr bwMode="auto">
          <a:xfrm>
            <a:off x="304800" y="4979988"/>
            <a:ext cx="8763000" cy="2106612"/>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endParaRPr lang="en-US" sz="2400" b="0" dirty="0">
              <a:effectLst>
                <a:outerShdw blurRad="38100" dist="38100" dir="2700000" algn="tl">
                  <a:srgbClr val="C0C0C0"/>
                </a:outerShdw>
              </a:effectLst>
              <a:latin typeface="Arial" charset="0"/>
            </a:endParaRPr>
          </a:p>
          <a:p>
            <a:pPr>
              <a:spcBef>
                <a:spcPct val="50000"/>
              </a:spcBef>
              <a:defRPr/>
            </a:pPr>
            <a:r>
              <a:rPr lang="en-US" b="0" dirty="0">
                <a:solidFill>
                  <a:srgbClr val="FFFF00"/>
                </a:solidFill>
                <a:effectLst>
                  <a:outerShdw blurRad="38100" dist="38100" dir="2700000" algn="tl">
                    <a:srgbClr val="C0C0C0"/>
                  </a:outerShdw>
                </a:effectLst>
                <a:latin typeface="Arial" charset="0"/>
              </a:rPr>
              <a:t>Upper gastrointestinal tract radiography, also called an upper GI, is an x-ray examination of the pharynx, esophagus, stomach and first part of the small intestine (also known as the duodenum) that uses a special form of x-ray called fluoroscopy and a contrast material called barium</a:t>
            </a:r>
            <a:r>
              <a:rPr lang="en-US" b="0" dirty="0">
                <a:effectLst>
                  <a:outerShdw blurRad="38100" dist="38100" dir="2700000" algn="tl">
                    <a:srgbClr val="C0C0C0"/>
                  </a:outerShdw>
                </a:effectLst>
                <a:latin typeface="Arial" charset="0"/>
              </a:rPr>
              <a:t>.</a:t>
            </a:r>
          </a:p>
          <a:p>
            <a:pPr>
              <a:spcBef>
                <a:spcPct val="50000"/>
              </a:spcBef>
              <a:defRPr/>
            </a:pPr>
            <a:endParaRPr lang="en-US" b="0" dirty="0">
              <a:effectLst>
                <a:outerShdw blurRad="38100" dist="38100" dir="2700000" algn="tl">
                  <a:srgbClr val="C0C0C0"/>
                </a:outerShdw>
              </a:effectLst>
              <a:latin typeface="Arial" charset="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1000"/>
                                  </p:stCondLst>
                                  <p:childTnLst>
                                    <p:set>
                                      <p:cBhvr>
                                        <p:cTn id="6" dur="1" fill="hold">
                                          <p:stCondLst>
                                            <p:cond delay="0"/>
                                          </p:stCondLst>
                                        </p:cTn>
                                        <p:tgtEl>
                                          <p:spTgt spid="4105"/>
                                        </p:tgtEl>
                                        <p:attrNameLst>
                                          <p:attrName>style.visibility</p:attrName>
                                        </p:attrNameLst>
                                      </p:cBhvr>
                                      <p:to>
                                        <p:strVal val="visible"/>
                                      </p:to>
                                    </p:set>
                                    <p:anim calcmode="lin" valueType="num">
                                      <p:cBhvr>
                                        <p:cTn id="7" dur="500" fill="hold"/>
                                        <p:tgtEl>
                                          <p:spTgt spid="4105"/>
                                        </p:tgtEl>
                                        <p:attrNameLst>
                                          <p:attrName>ppt_w</p:attrName>
                                        </p:attrNameLst>
                                      </p:cBhvr>
                                      <p:tavLst>
                                        <p:tav tm="0">
                                          <p:val>
                                            <p:fltVal val="0"/>
                                          </p:val>
                                        </p:tav>
                                        <p:tav tm="100000">
                                          <p:val>
                                            <p:strVal val="#ppt_w"/>
                                          </p:val>
                                        </p:tav>
                                      </p:tavLst>
                                    </p:anim>
                                    <p:anim calcmode="lin" valueType="num">
                                      <p:cBhvr>
                                        <p:cTn id="8" dur="500" fill="hold"/>
                                        <p:tgtEl>
                                          <p:spTgt spid="4105"/>
                                        </p:tgtEl>
                                        <p:attrNameLst>
                                          <p:attrName>ppt_h</p:attrName>
                                        </p:attrNameLst>
                                      </p:cBhvr>
                                      <p:tavLst>
                                        <p:tav tm="0">
                                          <p:val>
                                            <p:fltVal val="0"/>
                                          </p:val>
                                        </p:tav>
                                        <p:tav tm="100000">
                                          <p:val>
                                            <p:strVal val="#ppt_h"/>
                                          </p:val>
                                        </p:tav>
                                      </p:tavLst>
                                    </p:anim>
                                    <p:anim calcmode="lin" valueType="num">
                                      <p:cBhvr>
                                        <p:cTn id="9" dur="500" fill="hold"/>
                                        <p:tgtEl>
                                          <p:spTgt spid="4105"/>
                                        </p:tgtEl>
                                        <p:attrNameLst>
                                          <p:attrName>ppt_x</p:attrName>
                                        </p:attrNameLst>
                                      </p:cBhvr>
                                      <p:tavLst>
                                        <p:tav tm="0">
                                          <p:val>
                                            <p:fltVal val="0.5"/>
                                          </p:val>
                                        </p:tav>
                                        <p:tav tm="100000">
                                          <p:val>
                                            <p:strVal val="#ppt_x"/>
                                          </p:val>
                                        </p:tav>
                                      </p:tavLst>
                                    </p:anim>
                                    <p:anim calcmode="lin" valueType="num">
                                      <p:cBhvr>
                                        <p:cTn id="10" dur="500" fill="hold"/>
                                        <p:tgtEl>
                                          <p:spTgt spid="4105"/>
                                        </p:tgtEl>
                                        <p:attrNameLst>
                                          <p:attrName>ppt_y</p:attrName>
                                        </p:attrNameLst>
                                      </p:cBhvr>
                                      <p:tavLst>
                                        <p:tav tm="0">
                                          <p:val>
                                            <p:fltVal val="0.5"/>
                                          </p:val>
                                        </p:tav>
                                        <p:tav tm="100000">
                                          <p:val>
                                            <p:strVal val="#ppt_y"/>
                                          </p:val>
                                        </p:tav>
                                      </p:tavLst>
                                    </p:anim>
                                  </p:childTnLst>
                                </p:cTn>
                              </p:par>
                            </p:childTnLst>
                          </p:cTn>
                        </p:par>
                        <p:par>
                          <p:cTn id="11" fill="hold">
                            <p:stCondLst>
                              <p:cond delay="1500"/>
                            </p:stCondLst>
                            <p:childTnLst>
                              <p:par>
                                <p:cTn id="12" presetID="18" presetClass="entr" presetSubtype="3" fill="hold" grpId="0" nodeType="afterEffect">
                                  <p:stCondLst>
                                    <p:cond delay="2000"/>
                                  </p:stCondLst>
                                  <p:childTnLst>
                                    <p:set>
                                      <p:cBhvr>
                                        <p:cTn id="13" dur="1" fill="hold">
                                          <p:stCondLst>
                                            <p:cond delay="0"/>
                                          </p:stCondLst>
                                        </p:cTn>
                                        <p:tgtEl>
                                          <p:spTgt spid="4099"/>
                                        </p:tgtEl>
                                        <p:attrNameLst>
                                          <p:attrName>style.visibility</p:attrName>
                                        </p:attrNameLst>
                                      </p:cBhvr>
                                      <p:to>
                                        <p:strVal val="visible"/>
                                      </p:to>
                                    </p:set>
                                    <p:animEffect transition="in" filter="strips(upRight)">
                                      <p:cBhvr>
                                        <p:cTn id="14" dur="500"/>
                                        <p:tgtEl>
                                          <p:spTgt spid="4099"/>
                                        </p:tgtEl>
                                      </p:cBhvr>
                                    </p:animEffect>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لمحتوى 2"/>
          <p:cNvSpPr>
            <a:spLocks noGrp="1"/>
          </p:cNvSpPr>
          <p:nvPr>
            <p:ph idx="1"/>
          </p:nvPr>
        </p:nvSpPr>
        <p:spPr>
          <a:xfrm>
            <a:off x="593725" y="1149350"/>
            <a:ext cx="8229600" cy="3790950"/>
          </a:xfrm>
        </p:spPr>
        <p:txBody>
          <a:bodyPr/>
          <a:lstStyle/>
          <a:p>
            <a:pPr marL="0" indent="0" eaLnBrk="1" hangingPunct="1">
              <a:buFont typeface="Arial" charset="0"/>
              <a:buNone/>
            </a:pPr>
            <a:r>
              <a:rPr lang="en-US" altLang="en-US" sz="3200" b="1" smtClean="0"/>
              <a:t>Barium swallow --------------&gt;	Esophagus</a:t>
            </a:r>
          </a:p>
          <a:p>
            <a:pPr marL="0" indent="0" eaLnBrk="1" hangingPunct="1">
              <a:buFont typeface="Arial" charset="0"/>
              <a:buNone/>
            </a:pPr>
            <a:endParaRPr lang="en-US" altLang="en-US" sz="3200" b="1" smtClean="0"/>
          </a:p>
          <a:p>
            <a:pPr marL="0" indent="0" eaLnBrk="1" hangingPunct="1">
              <a:buFont typeface="Arial" charset="0"/>
              <a:buNone/>
            </a:pPr>
            <a:r>
              <a:rPr lang="en-US" altLang="en-US" sz="3200" b="1" smtClean="0"/>
              <a:t>Barium meal  ------------------&gt;	Stomach</a:t>
            </a:r>
          </a:p>
          <a:p>
            <a:pPr marL="0" indent="0" eaLnBrk="1" hangingPunct="1">
              <a:buFont typeface="Arial" charset="0"/>
              <a:buNone/>
            </a:pPr>
            <a:endParaRPr lang="en-US" altLang="en-US" sz="3200" b="1" smtClean="0"/>
          </a:p>
          <a:p>
            <a:pPr marL="0" indent="0" eaLnBrk="1" hangingPunct="1">
              <a:buFont typeface="Arial" charset="0"/>
              <a:buNone/>
            </a:pPr>
            <a:r>
              <a:rPr lang="en-US" altLang="en-US" sz="3200" b="1" smtClean="0"/>
              <a:t>Barium follow through -----&gt;	Small bowel</a:t>
            </a:r>
          </a:p>
          <a:p>
            <a:pPr marL="0" indent="0" eaLnBrk="1" hangingPunct="1">
              <a:buFont typeface="Arial" charset="0"/>
              <a:buNone/>
            </a:pPr>
            <a:endParaRPr lang="en-US" altLang="en-US" sz="3200" b="1" smtClean="0"/>
          </a:p>
          <a:p>
            <a:pPr marL="0" indent="0" eaLnBrk="1" hangingPunct="1">
              <a:buFont typeface="Arial" charset="0"/>
              <a:buNone/>
            </a:pPr>
            <a:r>
              <a:rPr lang="en-US" altLang="en-US" sz="3200" b="1" smtClean="0"/>
              <a:t>Barium enema ----------------&gt;	Large bowel</a:t>
            </a:r>
            <a:endParaRPr lang="ar-SA" altLang="en-US" sz="3200" b="1" smtClean="0"/>
          </a:p>
        </p:txBody>
      </p:sp>
    </p:spTree>
    <p:extLst>
      <p:ext uri="{BB962C8B-B14F-4D97-AF65-F5344CB8AC3E}">
        <p14:creationId xmlns:p14="http://schemas.microsoft.com/office/powerpoint/2010/main" xmlns="" val="39322648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739775"/>
            <a:ext cx="8229600" cy="5691188"/>
          </a:xfrm>
        </p:spPr>
        <p:txBody>
          <a:bodyPr rtlCol="1">
            <a:normAutofit/>
          </a:bodyPr>
          <a:lstStyle/>
          <a:p>
            <a:pPr marL="411480" eaLnBrk="1" fontAlgn="auto" hangingPunct="1">
              <a:spcAft>
                <a:spcPts val="0"/>
              </a:spcAft>
              <a:buFont typeface="Wingdings" pitchFamily="2" charset="2"/>
              <a:buChar char="v"/>
              <a:defRPr/>
            </a:pPr>
            <a:r>
              <a:rPr lang="en-US" sz="3600" b="1" u="sng" dirty="0" smtClean="0"/>
              <a:t>ADVANTAGES</a:t>
            </a:r>
            <a:r>
              <a:rPr lang="en-US" sz="2400" u="sng" dirty="0" smtClean="0"/>
              <a:t>:</a:t>
            </a:r>
          </a:p>
          <a:p>
            <a:pPr marL="740664" lvl="1" eaLnBrk="1" fontAlgn="auto" hangingPunct="1">
              <a:spcAft>
                <a:spcPts val="0"/>
              </a:spcAft>
              <a:buFont typeface="Wingdings" pitchFamily="2" charset="2"/>
              <a:buChar char="§"/>
              <a:defRPr/>
            </a:pPr>
            <a:r>
              <a:rPr lang="en-US" dirty="0" smtClean="0"/>
              <a:t>Available</a:t>
            </a:r>
          </a:p>
          <a:p>
            <a:pPr marL="740664" lvl="1" eaLnBrk="1" fontAlgn="auto" hangingPunct="1">
              <a:spcAft>
                <a:spcPts val="0"/>
              </a:spcAft>
              <a:buFont typeface="Wingdings" pitchFamily="2" charset="2"/>
              <a:buChar char="§"/>
              <a:defRPr/>
            </a:pPr>
            <a:r>
              <a:rPr lang="en-US" dirty="0" smtClean="0"/>
              <a:t>Relatively cheap</a:t>
            </a:r>
          </a:p>
          <a:p>
            <a:pPr marL="740664" lvl="1" eaLnBrk="1" fontAlgn="auto" hangingPunct="1">
              <a:spcAft>
                <a:spcPts val="0"/>
              </a:spcAft>
              <a:buFont typeface="Wingdings" pitchFamily="2" charset="2"/>
              <a:buChar char="§"/>
              <a:defRPr/>
            </a:pPr>
            <a:r>
              <a:rPr lang="en-US" b="1" dirty="0" smtClean="0"/>
              <a:t>Excellent</a:t>
            </a:r>
            <a:r>
              <a:rPr lang="en-US" dirty="0" smtClean="0"/>
              <a:t> in evaluation the bowel </a:t>
            </a:r>
            <a:r>
              <a:rPr lang="en-US" b="1" dirty="0" smtClean="0"/>
              <a:t>lumen and mucosa</a:t>
            </a:r>
          </a:p>
          <a:p>
            <a:pPr marL="0" indent="0" eaLnBrk="1" fontAlgn="auto" hangingPunct="1">
              <a:spcAft>
                <a:spcPts val="0"/>
              </a:spcAft>
              <a:buFont typeface="Arial" pitchFamily="34" charset="0"/>
              <a:buNone/>
              <a:defRPr/>
            </a:pPr>
            <a:endParaRPr lang="en-US" sz="2800" dirty="0" smtClean="0"/>
          </a:p>
          <a:p>
            <a:pPr marL="411480" eaLnBrk="1" fontAlgn="auto" hangingPunct="1">
              <a:spcAft>
                <a:spcPts val="0"/>
              </a:spcAft>
              <a:buFont typeface="Wingdings" pitchFamily="2" charset="2"/>
              <a:buChar char="v"/>
              <a:defRPr/>
            </a:pPr>
            <a:r>
              <a:rPr lang="en-US" sz="3600" b="1" u="sng" dirty="0" smtClean="0"/>
              <a:t>DISADVANTAGES</a:t>
            </a:r>
            <a:r>
              <a:rPr lang="en-US" sz="2800" u="sng" dirty="0" smtClean="0"/>
              <a:t>:</a:t>
            </a:r>
          </a:p>
          <a:p>
            <a:pPr marL="740664" lvl="1" eaLnBrk="1" fontAlgn="auto" hangingPunct="1">
              <a:spcAft>
                <a:spcPts val="0"/>
              </a:spcAft>
              <a:buFont typeface="Wingdings" pitchFamily="2" charset="2"/>
              <a:buChar char="§"/>
              <a:defRPr/>
            </a:pPr>
            <a:r>
              <a:rPr lang="en-US" dirty="0" smtClean="0"/>
              <a:t>Radiation</a:t>
            </a:r>
          </a:p>
          <a:p>
            <a:pPr marL="740664" lvl="1" eaLnBrk="1" fontAlgn="auto" hangingPunct="1">
              <a:spcAft>
                <a:spcPts val="0"/>
              </a:spcAft>
              <a:buFont typeface="Wingdings" pitchFamily="2" charset="2"/>
              <a:buChar char="§"/>
              <a:defRPr/>
            </a:pPr>
            <a:r>
              <a:rPr lang="en-US" dirty="0" smtClean="0"/>
              <a:t>Poor in evaluating extra luminal pathologies</a:t>
            </a:r>
          </a:p>
          <a:p>
            <a:pPr marL="0" indent="0" eaLnBrk="1" fontAlgn="auto" hangingPunct="1">
              <a:spcAft>
                <a:spcPts val="0"/>
              </a:spcAft>
              <a:buFont typeface="Arial" pitchFamily="34" charset="0"/>
              <a:buNone/>
              <a:defRPr/>
            </a:pPr>
            <a:endParaRPr lang="ar-SA" sz="2800" dirty="0" smtClean="0"/>
          </a:p>
        </p:txBody>
      </p:sp>
    </p:spTree>
    <p:extLst>
      <p:ext uri="{BB962C8B-B14F-4D97-AF65-F5344CB8AC3E}">
        <p14:creationId xmlns:p14="http://schemas.microsoft.com/office/powerpoint/2010/main" xmlns="" val="42409178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434975"/>
            <a:ext cx="8229600" cy="5691188"/>
          </a:xfrm>
        </p:spPr>
        <p:txBody>
          <a:bodyPr rtlCol="1">
            <a:normAutofit fontScale="85000" lnSpcReduction="10000"/>
          </a:bodyPr>
          <a:lstStyle/>
          <a:p>
            <a:pPr marL="411480" eaLnBrk="1" fontAlgn="auto" hangingPunct="1">
              <a:spcAft>
                <a:spcPts val="0"/>
              </a:spcAft>
              <a:buFont typeface="Wingdings" pitchFamily="2" charset="2"/>
              <a:buChar char="v"/>
              <a:defRPr/>
            </a:pPr>
            <a:r>
              <a:rPr lang="en-US" sz="3600" b="1" u="sng" dirty="0" smtClean="0"/>
              <a:t>INDICATIONS</a:t>
            </a:r>
          </a:p>
          <a:p>
            <a:pPr marL="740664" lvl="1" eaLnBrk="1" fontAlgn="auto" hangingPunct="1">
              <a:spcAft>
                <a:spcPts val="0"/>
              </a:spcAft>
              <a:buFont typeface="Wingdings" pitchFamily="2" charset="2"/>
              <a:buChar char="§"/>
              <a:defRPr/>
            </a:pPr>
            <a:r>
              <a:rPr lang="en-US" sz="3200" dirty="0" smtClean="0"/>
              <a:t>Assessing the mucosal outline</a:t>
            </a:r>
          </a:p>
          <a:p>
            <a:pPr marL="740664" lvl="1" eaLnBrk="1" fontAlgn="auto" hangingPunct="1">
              <a:spcAft>
                <a:spcPts val="0"/>
              </a:spcAft>
              <a:buFont typeface="Wingdings" pitchFamily="2" charset="2"/>
              <a:buChar char="§"/>
              <a:defRPr/>
            </a:pPr>
            <a:r>
              <a:rPr lang="en-US" sz="3200" dirty="0" smtClean="0"/>
              <a:t>Abdominal pain</a:t>
            </a:r>
          </a:p>
          <a:p>
            <a:pPr marL="740664" lvl="1" eaLnBrk="1" fontAlgn="auto" hangingPunct="1">
              <a:spcAft>
                <a:spcPts val="0"/>
              </a:spcAft>
              <a:buFont typeface="Wingdings" pitchFamily="2" charset="2"/>
              <a:buChar char="§"/>
              <a:defRPr/>
            </a:pPr>
            <a:r>
              <a:rPr lang="en-US" sz="3200" dirty="0" smtClean="0"/>
              <a:t>Gastro esophageal reflux </a:t>
            </a:r>
          </a:p>
          <a:p>
            <a:pPr marL="740664" lvl="1" eaLnBrk="1" fontAlgn="auto" hangingPunct="1">
              <a:spcAft>
                <a:spcPts val="0"/>
              </a:spcAft>
              <a:buFont typeface="Wingdings" pitchFamily="2" charset="2"/>
              <a:buChar char="§"/>
              <a:defRPr/>
            </a:pPr>
            <a:r>
              <a:rPr lang="en-US" sz="3200" dirty="0" smtClean="0"/>
              <a:t>Masses </a:t>
            </a:r>
          </a:p>
          <a:p>
            <a:pPr marL="740664" lvl="1" eaLnBrk="1" fontAlgn="auto" hangingPunct="1">
              <a:spcAft>
                <a:spcPts val="0"/>
              </a:spcAft>
              <a:buFont typeface="Wingdings" pitchFamily="2" charset="2"/>
              <a:buChar char="§"/>
              <a:defRPr/>
            </a:pPr>
            <a:r>
              <a:rPr lang="en-US" sz="3200" dirty="0" smtClean="0"/>
              <a:t>Inflammatory bowel diseases</a:t>
            </a:r>
          </a:p>
          <a:p>
            <a:pPr marL="740664" lvl="1" eaLnBrk="1" fontAlgn="auto" hangingPunct="1">
              <a:spcAft>
                <a:spcPts val="0"/>
              </a:spcAft>
              <a:buFont typeface="Wingdings" pitchFamily="2" charset="2"/>
              <a:buChar char="§"/>
              <a:defRPr/>
            </a:pPr>
            <a:r>
              <a:rPr lang="en-US" sz="3200" dirty="0" smtClean="0"/>
              <a:t>Post surgical, leak </a:t>
            </a:r>
          </a:p>
          <a:p>
            <a:pPr marL="411480" eaLnBrk="1" fontAlgn="auto" hangingPunct="1">
              <a:spcAft>
                <a:spcPts val="0"/>
              </a:spcAft>
              <a:buFont typeface="Arial" pitchFamily="34" charset="0"/>
              <a:buChar char="•"/>
              <a:defRPr/>
            </a:pPr>
            <a:endParaRPr lang="en-US" sz="2800" dirty="0" smtClean="0"/>
          </a:p>
          <a:p>
            <a:pPr marL="411480" eaLnBrk="1" fontAlgn="auto" hangingPunct="1">
              <a:spcAft>
                <a:spcPts val="0"/>
              </a:spcAft>
              <a:buFont typeface="Wingdings" pitchFamily="2" charset="2"/>
              <a:buChar char="v"/>
              <a:defRPr/>
            </a:pPr>
            <a:r>
              <a:rPr lang="en-US" sz="3600" b="1" u="sng" dirty="0" smtClean="0"/>
              <a:t>CONTRAINDICATIONS:</a:t>
            </a:r>
          </a:p>
          <a:p>
            <a:pPr marL="740664" lvl="1" eaLnBrk="1" fontAlgn="auto" hangingPunct="1">
              <a:spcAft>
                <a:spcPts val="0"/>
              </a:spcAft>
              <a:buFont typeface="Wingdings" pitchFamily="2" charset="2"/>
              <a:buChar char="§"/>
              <a:defRPr/>
            </a:pPr>
            <a:r>
              <a:rPr lang="en-US" sz="3200" dirty="0" smtClean="0"/>
              <a:t>Pregnancy</a:t>
            </a:r>
          </a:p>
          <a:p>
            <a:pPr marL="740664" lvl="1" eaLnBrk="1" fontAlgn="auto" hangingPunct="1">
              <a:spcAft>
                <a:spcPts val="0"/>
              </a:spcAft>
              <a:buFont typeface="Wingdings" pitchFamily="2" charset="2"/>
              <a:buChar char="§"/>
              <a:defRPr/>
            </a:pPr>
            <a:r>
              <a:rPr lang="en-US" sz="3200" dirty="0" smtClean="0"/>
              <a:t>Bowel obstruction </a:t>
            </a:r>
          </a:p>
          <a:p>
            <a:pPr marL="740664" lvl="1" eaLnBrk="1" fontAlgn="auto" hangingPunct="1">
              <a:spcAft>
                <a:spcPts val="0"/>
              </a:spcAft>
              <a:buFont typeface="Wingdings" pitchFamily="2" charset="2"/>
              <a:buChar char="§"/>
              <a:defRPr/>
            </a:pPr>
            <a:r>
              <a:rPr lang="en-US" sz="3200" dirty="0" smtClean="0"/>
              <a:t>Bowel perforation (with barium type of contrast)</a:t>
            </a:r>
            <a:endParaRPr lang="ar-SA" sz="2400" dirty="0" smtClean="0"/>
          </a:p>
        </p:txBody>
      </p:sp>
    </p:spTree>
    <p:extLst>
      <p:ext uri="{BB962C8B-B14F-4D97-AF65-F5344CB8AC3E}">
        <p14:creationId xmlns:p14="http://schemas.microsoft.com/office/powerpoint/2010/main" xmlns="" val="33943218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GB" sz="3600" dirty="0" smtClean="0"/>
              <a:t>Barium </a:t>
            </a:r>
            <a:r>
              <a:rPr lang="en-GB" sz="3600" dirty="0"/>
              <a:t>Swallow</a:t>
            </a:r>
          </a:p>
        </p:txBody>
      </p:sp>
      <p:sp>
        <p:nvSpPr>
          <p:cNvPr id="9219" name="Rectangle 3"/>
          <p:cNvSpPr>
            <a:spLocks noGrp="1" noChangeArrowheads="1"/>
          </p:cNvSpPr>
          <p:nvPr>
            <p:ph type="body" sz="half" idx="1"/>
          </p:nvPr>
        </p:nvSpPr>
        <p:spPr>
          <a:xfrm>
            <a:off x="152400" y="1981200"/>
            <a:ext cx="3810000" cy="4114800"/>
          </a:xfrm>
        </p:spPr>
        <p:txBody>
          <a:bodyPr/>
          <a:lstStyle/>
          <a:p>
            <a:r>
              <a:rPr lang="en-GB" sz="2500" dirty="0">
                <a:solidFill>
                  <a:srgbClr val="00B0F0"/>
                </a:solidFill>
              </a:rPr>
              <a:t>Single contrast study</a:t>
            </a:r>
            <a:r>
              <a:rPr lang="en-GB" sz="2500" dirty="0"/>
              <a:t>, used manly to look at the oesophagus</a:t>
            </a:r>
          </a:p>
          <a:p>
            <a:r>
              <a:rPr lang="en-GB" sz="2500" dirty="0">
                <a:solidFill>
                  <a:srgbClr val="000000"/>
                </a:solidFill>
              </a:rPr>
              <a:t>Liquid barium is swallowed in an upright and prone position and radiographs are taken during the oesophageal phase of transit</a:t>
            </a:r>
            <a:endParaRPr lang="en-GB" sz="2500" dirty="0"/>
          </a:p>
        </p:txBody>
      </p:sp>
      <p:pic>
        <p:nvPicPr>
          <p:cNvPr id="9224" name="Picture 8" descr="http://www.e-radiography.net/technique/git/git_swallow_ap_diagram.jpg"/>
          <p:cNvPicPr>
            <a:picLocks noGrp="1" noChangeAspect="1" noChangeArrowheads="1"/>
          </p:cNvPicPr>
          <p:nvPr>
            <p:ph type="clipArt" sz="half" idx="2"/>
          </p:nvPr>
        </p:nvPicPr>
        <p:blipFill>
          <a:blip r:embed="rId2" cstate="print"/>
          <a:srcRect/>
          <a:stretch>
            <a:fillRect/>
          </a:stretch>
        </p:blipFill>
        <p:spPr>
          <a:xfrm>
            <a:off x="3886201" y="1752600"/>
            <a:ext cx="5044122" cy="4850764"/>
          </a:xfrm>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arium-Swallow_Small"/>
          <p:cNvPicPr>
            <a:picLocks noChangeAspect="1" noChangeArrowheads="1"/>
          </p:cNvPicPr>
          <p:nvPr/>
        </p:nvPicPr>
        <p:blipFill>
          <a:blip r:embed="rId3" cstate="print"/>
          <a:srcRect/>
          <a:stretch>
            <a:fillRect/>
          </a:stretch>
        </p:blipFill>
        <p:spPr bwMode="auto">
          <a:xfrm>
            <a:off x="2555875" y="692150"/>
            <a:ext cx="3816350" cy="5543550"/>
          </a:xfrm>
          <a:prstGeom prst="rect">
            <a:avLst/>
          </a:prstGeom>
          <a:noFill/>
          <a:ln w="9525">
            <a:noFill/>
            <a:miter lim="800000"/>
            <a:headEnd/>
            <a:tailEnd/>
          </a:ln>
        </p:spPr>
      </p:pic>
      <p:sp>
        <p:nvSpPr>
          <p:cNvPr id="4099" name="Line 5"/>
          <p:cNvSpPr>
            <a:spLocks noChangeShapeType="1"/>
          </p:cNvSpPr>
          <p:nvPr/>
        </p:nvSpPr>
        <p:spPr bwMode="auto">
          <a:xfrm flipV="1">
            <a:off x="3708400" y="4149725"/>
            <a:ext cx="287338" cy="215900"/>
          </a:xfrm>
          <a:prstGeom prst="line">
            <a:avLst/>
          </a:prstGeom>
          <a:noFill/>
          <a:ln w="9525">
            <a:solidFill>
              <a:schemeClr val="tx1"/>
            </a:solidFill>
            <a:round/>
            <a:headEnd/>
            <a:tailEnd type="triangle" w="med" len="med"/>
          </a:ln>
        </p:spPr>
        <p:txBody>
          <a:bodyPr/>
          <a:lstStyle/>
          <a:p>
            <a:endParaRPr lang="ar-SA"/>
          </a:p>
        </p:txBody>
      </p:sp>
      <p:cxnSp>
        <p:nvCxnSpPr>
          <p:cNvPr id="7" name="Straight Arrow Connector 6"/>
          <p:cNvCxnSpPr>
            <a:endCxn id="4101" idx="1"/>
          </p:cNvCxnSpPr>
          <p:nvPr/>
        </p:nvCxnSpPr>
        <p:spPr>
          <a:xfrm flipV="1">
            <a:off x="4932363" y="4316413"/>
            <a:ext cx="1943100" cy="49212"/>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101" name="TextBox 8"/>
          <p:cNvSpPr txBox="1">
            <a:spLocks noChangeArrowheads="1"/>
          </p:cNvSpPr>
          <p:nvPr/>
        </p:nvSpPr>
        <p:spPr bwMode="auto">
          <a:xfrm>
            <a:off x="6875463" y="3500438"/>
            <a:ext cx="2268537" cy="1631950"/>
          </a:xfrm>
          <a:prstGeom prst="rect">
            <a:avLst/>
          </a:prstGeom>
          <a:noFill/>
          <a:ln w="9525">
            <a:noFill/>
            <a:miter lim="800000"/>
            <a:headEnd/>
            <a:tailEnd/>
          </a:ln>
        </p:spPr>
        <p:txBody>
          <a:bodyPr>
            <a:spAutoFit/>
          </a:bodyPr>
          <a:lstStyle/>
          <a:p>
            <a:pPr algn="ctr"/>
            <a:r>
              <a:rPr lang="en-US" b="1">
                <a:solidFill>
                  <a:srgbClr val="50E2DB"/>
                </a:solidFill>
              </a:rPr>
              <a:t>Cricopharyngeus Muscle </a:t>
            </a:r>
          </a:p>
          <a:p>
            <a:pPr algn="ctr"/>
            <a:r>
              <a:rPr lang="en-US" sz="1600">
                <a:solidFill>
                  <a:srgbClr val="50E2DB"/>
                </a:solidFill>
              </a:rPr>
              <a:t>At level of </a:t>
            </a:r>
            <a:r>
              <a:rPr lang="en-US" sz="1600" b="1">
                <a:solidFill>
                  <a:srgbClr val="50E2DB"/>
                </a:solidFill>
              </a:rPr>
              <a:t>C5-C6</a:t>
            </a:r>
            <a:r>
              <a:rPr lang="en-US" sz="1600">
                <a:solidFill>
                  <a:srgbClr val="50E2DB"/>
                </a:solidFill>
              </a:rPr>
              <a:t>,</a:t>
            </a:r>
          </a:p>
          <a:p>
            <a:pPr algn="ctr"/>
            <a:r>
              <a:rPr lang="en-US" sz="1600">
                <a:solidFill>
                  <a:srgbClr val="50E2DB"/>
                </a:solidFill>
              </a:rPr>
              <a:t>Part of upper esophageal sphincter (UES) </a:t>
            </a:r>
          </a:p>
        </p:txBody>
      </p:sp>
      <p:cxnSp>
        <p:nvCxnSpPr>
          <p:cNvPr id="12" name="Straight Arrow Connector 11"/>
          <p:cNvCxnSpPr>
            <a:endCxn id="4103" idx="1"/>
          </p:cNvCxnSpPr>
          <p:nvPr/>
        </p:nvCxnSpPr>
        <p:spPr>
          <a:xfrm>
            <a:off x="4859338" y="5229225"/>
            <a:ext cx="2016125" cy="6159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103" name="TextBox 12"/>
          <p:cNvSpPr txBox="1">
            <a:spLocks noChangeArrowheads="1"/>
          </p:cNvSpPr>
          <p:nvPr/>
        </p:nvSpPr>
        <p:spPr bwMode="auto">
          <a:xfrm>
            <a:off x="6875463" y="5661025"/>
            <a:ext cx="1441450" cy="369888"/>
          </a:xfrm>
          <a:prstGeom prst="rect">
            <a:avLst/>
          </a:prstGeom>
          <a:noFill/>
          <a:ln w="9525">
            <a:noFill/>
            <a:miter lim="800000"/>
            <a:headEnd/>
            <a:tailEnd/>
          </a:ln>
        </p:spPr>
        <p:txBody>
          <a:bodyPr>
            <a:spAutoFit/>
          </a:bodyPr>
          <a:lstStyle/>
          <a:p>
            <a:pPr algn="ctr"/>
            <a:r>
              <a:rPr lang="en-US" b="1">
                <a:solidFill>
                  <a:srgbClr val="50E2DB"/>
                </a:solidFill>
              </a:rPr>
              <a:t>Esophagus</a:t>
            </a:r>
            <a:endParaRPr lang="en-US" sz="1600">
              <a:solidFill>
                <a:srgbClr val="50E2DB"/>
              </a:solidFill>
            </a:endParaRPr>
          </a:p>
        </p:txBody>
      </p:sp>
      <p:sp>
        <p:nvSpPr>
          <p:cNvPr id="4104" name="TextBox 21"/>
          <p:cNvSpPr txBox="1">
            <a:spLocks noChangeArrowheads="1"/>
          </p:cNvSpPr>
          <p:nvPr/>
        </p:nvSpPr>
        <p:spPr bwMode="auto">
          <a:xfrm>
            <a:off x="539750" y="188913"/>
            <a:ext cx="8280400" cy="522287"/>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Git_normal_labelled_barium_swallow_lat"/>
          <p:cNvPicPr>
            <a:picLocks noChangeAspect="1" noChangeArrowheads="1"/>
          </p:cNvPicPr>
          <p:nvPr/>
        </p:nvPicPr>
        <p:blipFill>
          <a:blip r:embed="rId2" cstate="print"/>
          <a:srcRect/>
          <a:stretch>
            <a:fillRect/>
          </a:stretch>
        </p:blipFill>
        <p:spPr bwMode="auto">
          <a:xfrm>
            <a:off x="2360613" y="765175"/>
            <a:ext cx="4422775" cy="5851525"/>
          </a:xfrm>
          <a:prstGeom prst="rect">
            <a:avLst/>
          </a:prstGeom>
          <a:noFill/>
          <a:ln w="9525">
            <a:noFill/>
            <a:miter lim="800000"/>
            <a:headEnd/>
            <a:tailEnd/>
          </a:ln>
        </p:spPr>
      </p:pic>
      <p:sp>
        <p:nvSpPr>
          <p:cNvPr id="5123" name="TextBox 4"/>
          <p:cNvSpPr txBox="1">
            <a:spLocks noChangeArrowheads="1"/>
          </p:cNvSpPr>
          <p:nvPr/>
        </p:nvSpPr>
        <p:spPr bwMode="auto">
          <a:xfrm>
            <a:off x="539750" y="188913"/>
            <a:ext cx="8280400" cy="522287"/>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cxnSp>
        <p:nvCxnSpPr>
          <p:cNvPr id="6" name="Straight Arrow Connector 5"/>
          <p:cNvCxnSpPr>
            <a:endCxn id="5125" idx="0"/>
          </p:cNvCxnSpPr>
          <p:nvPr/>
        </p:nvCxnSpPr>
        <p:spPr>
          <a:xfrm rot="5400000">
            <a:off x="1385888" y="674688"/>
            <a:ext cx="792162" cy="684212"/>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125" name="TextBox 6"/>
          <p:cNvSpPr txBox="1">
            <a:spLocks noChangeArrowheads="1"/>
          </p:cNvSpPr>
          <p:nvPr/>
        </p:nvSpPr>
        <p:spPr bwMode="auto">
          <a:xfrm>
            <a:off x="611188" y="1412875"/>
            <a:ext cx="1657350" cy="523875"/>
          </a:xfrm>
          <a:prstGeom prst="rect">
            <a:avLst/>
          </a:prstGeom>
          <a:solidFill>
            <a:schemeClr val="bg1"/>
          </a:solidFill>
          <a:ln w="9525">
            <a:noFill/>
            <a:miter lim="800000"/>
            <a:headEnd/>
            <a:tailEnd/>
          </a:ln>
        </p:spPr>
        <p:txBody>
          <a:bodyPr>
            <a:spAutoFit/>
          </a:bodyPr>
          <a:lstStyle/>
          <a:p>
            <a:r>
              <a:rPr lang="en-US" sz="1400" b="1" u="sng">
                <a:solidFill>
                  <a:srgbClr val="50E2DB"/>
                </a:solidFill>
              </a:rPr>
              <a:t>Main Indication:</a:t>
            </a:r>
          </a:p>
          <a:p>
            <a:pPr algn="ctr"/>
            <a:r>
              <a:rPr lang="en-US" sz="1400">
                <a:solidFill>
                  <a:srgbClr val="50E2DB"/>
                </a:solidFill>
              </a:rPr>
              <a:t>Dyshagia</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200303-01"/>
          <p:cNvPicPr>
            <a:picLocks noChangeAspect="1" noChangeArrowheads="1"/>
          </p:cNvPicPr>
          <p:nvPr/>
        </p:nvPicPr>
        <p:blipFill>
          <a:blip r:embed="rId2" cstate="print"/>
          <a:srcRect/>
          <a:stretch>
            <a:fillRect/>
          </a:stretch>
        </p:blipFill>
        <p:spPr bwMode="auto">
          <a:xfrm>
            <a:off x="1476375" y="0"/>
            <a:ext cx="6335713" cy="6597650"/>
          </a:xfrm>
          <a:prstGeom prst="rect">
            <a:avLst/>
          </a:prstGeom>
          <a:noFill/>
          <a:ln w="9525">
            <a:noFill/>
            <a:miter lim="800000"/>
            <a:headEnd/>
            <a:tailEnd/>
          </a:ln>
        </p:spPr>
      </p:pic>
      <p:sp>
        <p:nvSpPr>
          <p:cNvPr id="6147" name="TextBox 4"/>
          <p:cNvSpPr txBox="1">
            <a:spLocks noChangeArrowheads="1"/>
          </p:cNvSpPr>
          <p:nvPr/>
        </p:nvSpPr>
        <p:spPr bwMode="auto">
          <a:xfrm>
            <a:off x="539750" y="188913"/>
            <a:ext cx="8280400" cy="522287"/>
          </a:xfrm>
          <a:prstGeom prst="rect">
            <a:avLst/>
          </a:prstGeom>
          <a:noFill/>
          <a:ln w="9525">
            <a:noFill/>
            <a:miter lim="800000"/>
            <a:headEnd/>
            <a:tailEnd/>
          </a:ln>
        </p:spPr>
        <p:txBody>
          <a:bodyPr>
            <a:spAutoFit/>
          </a:bodyPr>
          <a:lstStyle/>
          <a:p>
            <a:pPr algn="ctr">
              <a:defRPr/>
            </a:pPr>
            <a:r>
              <a:rPr lang="en-US" sz="2800" b="1" dirty="0">
                <a:solidFill>
                  <a:srgbClr val="50E2DB"/>
                </a:solidFill>
                <a:effectLst>
                  <a:reflection blurRad="6350" stA="55000" endA="300" endPos="45500" dir="5400000" sy="-100000" algn="bl" rotWithShape="0"/>
                </a:effectLst>
              </a:rPr>
              <a:t>Barium Swallow, Double Contrast</a:t>
            </a:r>
          </a:p>
        </p:txBody>
      </p:sp>
      <p:cxnSp>
        <p:nvCxnSpPr>
          <p:cNvPr id="6" name="Straight Arrow Connector 5"/>
          <p:cNvCxnSpPr>
            <a:endCxn id="6149" idx="3"/>
          </p:cNvCxnSpPr>
          <p:nvPr/>
        </p:nvCxnSpPr>
        <p:spPr>
          <a:xfrm rot="10800000" flipV="1">
            <a:off x="1536700" y="2781300"/>
            <a:ext cx="936625" cy="2254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149" name="TextBox 6"/>
          <p:cNvSpPr txBox="1">
            <a:spLocks noChangeArrowheads="1"/>
          </p:cNvSpPr>
          <p:nvPr/>
        </p:nvSpPr>
        <p:spPr bwMode="auto">
          <a:xfrm>
            <a:off x="-11113" y="2852738"/>
            <a:ext cx="1547813" cy="307975"/>
          </a:xfrm>
          <a:prstGeom prst="rect">
            <a:avLst/>
          </a:prstGeom>
          <a:solidFill>
            <a:schemeClr val="bg1"/>
          </a:solidFill>
          <a:ln w="9525">
            <a:noFill/>
            <a:miter lim="800000"/>
            <a:headEnd/>
            <a:tailEnd/>
          </a:ln>
        </p:spPr>
        <p:txBody>
          <a:bodyPr>
            <a:spAutoFit/>
          </a:bodyPr>
          <a:lstStyle/>
          <a:p>
            <a:r>
              <a:rPr lang="en-US" sz="1400">
                <a:solidFill>
                  <a:srgbClr val="50E2DB"/>
                </a:solidFill>
              </a:rPr>
              <a:t>Identation of A.A</a:t>
            </a:r>
          </a:p>
        </p:txBody>
      </p:sp>
      <p:cxnSp>
        <p:nvCxnSpPr>
          <p:cNvPr id="9" name="Straight Arrow Connector 8"/>
          <p:cNvCxnSpPr/>
          <p:nvPr/>
        </p:nvCxnSpPr>
        <p:spPr>
          <a:xfrm rot="10800000" flipV="1">
            <a:off x="755650" y="3573463"/>
            <a:ext cx="2016125" cy="8636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755650" y="5516563"/>
            <a:ext cx="1800225" cy="43338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flipV="1">
            <a:off x="755650" y="1341438"/>
            <a:ext cx="1800225" cy="4318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153" name="TextBox 19"/>
          <p:cNvSpPr txBox="1">
            <a:spLocks noChangeArrowheads="1"/>
          </p:cNvSpPr>
          <p:nvPr/>
        </p:nvSpPr>
        <p:spPr bwMode="auto">
          <a:xfrm>
            <a:off x="0" y="5949950"/>
            <a:ext cx="1655763" cy="306388"/>
          </a:xfrm>
          <a:prstGeom prst="rect">
            <a:avLst/>
          </a:prstGeom>
          <a:solidFill>
            <a:schemeClr val="bg1"/>
          </a:solidFill>
          <a:ln w="9525">
            <a:noFill/>
            <a:miter lim="800000"/>
            <a:headEnd/>
            <a:tailEnd/>
          </a:ln>
        </p:spPr>
        <p:txBody>
          <a:bodyPr>
            <a:spAutoFit/>
          </a:bodyPr>
          <a:lstStyle/>
          <a:p>
            <a:pPr algn="ctr"/>
            <a:r>
              <a:rPr lang="en-US" sz="1400">
                <a:solidFill>
                  <a:srgbClr val="50E2DB"/>
                </a:solidFill>
              </a:rPr>
              <a:t>Single Contrast</a:t>
            </a:r>
          </a:p>
        </p:txBody>
      </p:sp>
      <p:sp>
        <p:nvSpPr>
          <p:cNvPr id="6154" name="TextBox 7"/>
          <p:cNvSpPr txBox="1">
            <a:spLocks noChangeArrowheads="1"/>
          </p:cNvSpPr>
          <p:nvPr/>
        </p:nvSpPr>
        <p:spPr bwMode="auto">
          <a:xfrm>
            <a:off x="0" y="4437063"/>
            <a:ext cx="1619250" cy="5238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Indentation of L.main bronchus</a:t>
            </a:r>
          </a:p>
        </p:txBody>
      </p:sp>
      <p:sp>
        <p:nvSpPr>
          <p:cNvPr id="6155" name="TextBox 22"/>
          <p:cNvSpPr txBox="1">
            <a:spLocks noChangeArrowheads="1"/>
          </p:cNvSpPr>
          <p:nvPr/>
        </p:nvSpPr>
        <p:spPr bwMode="auto">
          <a:xfrm>
            <a:off x="11113" y="1773238"/>
            <a:ext cx="1476375"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Double Contrast</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esophagus"/>
          <p:cNvPicPr>
            <a:picLocks noChangeAspect="1" noChangeArrowheads="1"/>
          </p:cNvPicPr>
          <p:nvPr/>
        </p:nvPicPr>
        <p:blipFill>
          <a:blip r:embed="rId2" cstate="print"/>
          <a:srcRect/>
          <a:stretch>
            <a:fillRect/>
          </a:stretch>
        </p:blipFill>
        <p:spPr bwMode="auto">
          <a:xfrm>
            <a:off x="1692275" y="549275"/>
            <a:ext cx="5256213" cy="5688013"/>
          </a:xfrm>
          <a:prstGeom prst="rect">
            <a:avLst/>
          </a:prstGeom>
          <a:noFill/>
          <a:ln w="9525">
            <a:noFill/>
            <a:miter lim="800000"/>
            <a:headEnd/>
            <a:tailEnd/>
          </a:ln>
        </p:spPr>
      </p:pic>
      <p:sp>
        <p:nvSpPr>
          <p:cNvPr id="7171" name="TextBox 4"/>
          <p:cNvSpPr txBox="1">
            <a:spLocks noChangeArrowheads="1"/>
          </p:cNvSpPr>
          <p:nvPr/>
        </p:nvSpPr>
        <p:spPr bwMode="auto">
          <a:xfrm>
            <a:off x="468313"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
        <p:nvSpPr>
          <p:cNvPr id="7172" name="TextBox 5"/>
          <p:cNvSpPr txBox="1">
            <a:spLocks noChangeArrowheads="1"/>
          </p:cNvSpPr>
          <p:nvPr/>
        </p:nvSpPr>
        <p:spPr bwMode="auto">
          <a:xfrm>
            <a:off x="0" y="2852738"/>
            <a:ext cx="1655763"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Double Contrast</a:t>
            </a:r>
          </a:p>
        </p:txBody>
      </p:sp>
      <p:cxnSp>
        <p:nvCxnSpPr>
          <p:cNvPr id="7" name="Straight Arrow Connector 6"/>
          <p:cNvCxnSpPr/>
          <p:nvPr/>
        </p:nvCxnSpPr>
        <p:spPr>
          <a:xfrm rot="10800000" flipV="1">
            <a:off x="755650" y="2636838"/>
            <a:ext cx="1728788" cy="2159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174" name="TextBox 8"/>
          <p:cNvSpPr txBox="1">
            <a:spLocks noChangeArrowheads="1"/>
          </p:cNvSpPr>
          <p:nvPr/>
        </p:nvSpPr>
        <p:spPr bwMode="auto">
          <a:xfrm>
            <a:off x="2700338" y="3789363"/>
            <a:ext cx="792162" cy="307975"/>
          </a:xfrm>
          <a:prstGeom prst="rect">
            <a:avLst/>
          </a:prstGeom>
          <a:noFill/>
          <a:ln w="9525">
            <a:noFill/>
            <a:miter lim="800000"/>
            <a:headEnd/>
            <a:tailEnd/>
          </a:ln>
        </p:spPr>
        <p:txBody>
          <a:bodyPr>
            <a:spAutoFit/>
          </a:bodyPr>
          <a:lstStyle/>
          <a:p>
            <a:pPr algn="ctr"/>
            <a:r>
              <a:rPr lang="en-US" sz="1400" b="1">
                <a:solidFill>
                  <a:srgbClr val="50E2DB"/>
                </a:solidFill>
              </a:rPr>
              <a:t>Heart</a:t>
            </a:r>
          </a:p>
        </p:txBody>
      </p:sp>
      <p:sp>
        <p:nvSpPr>
          <p:cNvPr id="12" name="Oval 11"/>
          <p:cNvSpPr/>
          <p:nvPr/>
        </p:nvSpPr>
        <p:spPr>
          <a:xfrm rot="2185441">
            <a:off x="3332163" y="4090988"/>
            <a:ext cx="936625" cy="984250"/>
          </a:xfrm>
          <a:prstGeom prst="ellipse">
            <a:avLst/>
          </a:prstGeom>
          <a:solidFill>
            <a:schemeClr val="bg2">
              <a:lumMod val="60000"/>
              <a:lumOff val="40000"/>
              <a:alpha val="9020"/>
            </a:schemeClr>
          </a:solidFill>
          <a:ln>
            <a:solidFill>
              <a:srgbClr val="002060"/>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dirty="0">
                <a:solidFill>
                  <a:srgbClr val="50E2DB"/>
                </a:solidFill>
              </a:rPr>
              <a:t>L.V.</a:t>
            </a:r>
          </a:p>
        </p:txBody>
      </p:sp>
      <p:sp>
        <p:nvSpPr>
          <p:cNvPr id="13" name="Oval 12"/>
          <p:cNvSpPr/>
          <p:nvPr/>
        </p:nvSpPr>
        <p:spPr>
          <a:xfrm rot="2185441">
            <a:off x="3806825" y="3516313"/>
            <a:ext cx="817563" cy="846137"/>
          </a:xfrm>
          <a:prstGeom prst="ellipse">
            <a:avLst/>
          </a:prstGeom>
          <a:solidFill>
            <a:schemeClr val="bg2">
              <a:lumMod val="60000"/>
              <a:lumOff val="40000"/>
              <a:alpha val="9020"/>
            </a:schemeClr>
          </a:solidFill>
          <a:ln>
            <a:solidFill>
              <a:srgbClr val="002060"/>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dirty="0">
                <a:solidFill>
                  <a:srgbClr val="50E2DB"/>
                </a:solidFill>
              </a:rPr>
              <a:t>L.A.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914400" y="239713"/>
            <a:ext cx="7772400" cy="914400"/>
          </a:xfrm>
        </p:spPr>
        <p:txBody>
          <a:bodyPr rtlCol="1">
            <a:normAutofit fontScale="90000"/>
          </a:bodyPr>
          <a:lstStyle/>
          <a:p>
            <a:pPr eaLnBrk="1" fontAlgn="auto" hangingPunct="1">
              <a:spcAft>
                <a:spcPts val="0"/>
              </a:spcAft>
              <a:defRPr/>
            </a:pPr>
            <a:r>
              <a:rPr lang="en-US" sz="10700" b="1" dirty="0" smtClean="0">
                <a:solidFill>
                  <a:schemeClr val="tx2">
                    <a:satMod val="200000"/>
                  </a:schemeClr>
                </a:solidFill>
              </a:rPr>
              <a:t>X-Ray</a:t>
            </a:r>
            <a:endParaRPr lang="ar-SA" b="1" dirty="0" smtClean="0">
              <a:solidFill>
                <a:schemeClr val="tx2">
                  <a:satMod val="200000"/>
                </a:schemeClr>
              </a:solidFill>
            </a:endParaRPr>
          </a:p>
        </p:txBody>
      </p:sp>
      <p:pic>
        <p:nvPicPr>
          <p:cNvPr id="113666" name="Picture 2"/>
          <p:cNvPicPr>
            <a:picLocks noChangeAspect="1" noChangeArrowheads="1"/>
          </p:cNvPicPr>
          <p:nvPr/>
        </p:nvPicPr>
        <p:blipFill>
          <a:blip r:embed="rId2" cstate="print">
            <a:extLst/>
          </a:blip>
          <a:srcRect/>
          <a:stretch>
            <a:fillRect/>
          </a:stretch>
        </p:blipFill>
        <p:spPr bwMode="auto">
          <a:xfrm>
            <a:off x="1422854" y="1953087"/>
            <a:ext cx="6052003" cy="45326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xmlns="" val="21075462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Git_normal_labelled_barium_swallow"/>
          <p:cNvPicPr>
            <a:picLocks noChangeAspect="1" noChangeArrowheads="1"/>
          </p:cNvPicPr>
          <p:nvPr/>
        </p:nvPicPr>
        <p:blipFill>
          <a:blip r:embed="rId2" cstate="print"/>
          <a:srcRect/>
          <a:stretch>
            <a:fillRect/>
          </a:stretch>
        </p:blipFill>
        <p:spPr bwMode="auto">
          <a:xfrm>
            <a:off x="2211388" y="606425"/>
            <a:ext cx="4721225" cy="5646738"/>
          </a:xfrm>
          <a:prstGeom prst="rect">
            <a:avLst/>
          </a:prstGeom>
          <a:noFill/>
          <a:ln w="9525">
            <a:noFill/>
            <a:miter lim="800000"/>
            <a:headEnd/>
            <a:tailEnd/>
          </a:ln>
        </p:spPr>
      </p:pic>
      <p:sp>
        <p:nvSpPr>
          <p:cNvPr id="8195" name="TextBox 4"/>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Double Contrast</a:t>
            </a:r>
          </a:p>
        </p:txBody>
      </p:sp>
      <p:sp>
        <p:nvSpPr>
          <p:cNvPr id="8196" name="TextBox 5"/>
          <p:cNvSpPr txBox="1">
            <a:spLocks noChangeArrowheads="1"/>
          </p:cNvSpPr>
          <p:nvPr/>
        </p:nvSpPr>
        <p:spPr bwMode="auto">
          <a:xfrm>
            <a:off x="7488238" y="1700213"/>
            <a:ext cx="1655762" cy="523875"/>
          </a:xfrm>
          <a:prstGeom prst="rect">
            <a:avLst/>
          </a:prstGeom>
          <a:solidFill>
            <a:schemeClr val="bg1"/>
          </a:solidFill>
          <a:ln w="9525">
            <a:noFill/>
            <a:miter lim="800000"/>
            <a:headEnd/>
            <a:tailEnd/>
          </a:ln>
        </p:spPr>
        <p:txBody>
          <a:bodyPr>
            <a:spAutoFit/>
          </a:bodyPr>
          <a:lstStyle/>
          <a:p>
            <a:pPr algn="ctr"/>
            <a:r>
              <a:rPr lang="en-US" sz="1400" u="sng">
                <a:solidFill>
                  <a:srgbClr val="50E2DB"/>
                </a:solidFill>
              </a:rPr>
              <a:t>Indentation of L.main bronchus</a:t>
            </a:r>
            <a:endParaRPr lang="en-US" sz="1400">
              <a:solidFill>
                <a:srgbClr val="50E2DB"/>
              </a:solidFill>
            </a:endParaRPr>
          </a:p>
        </p:txBody>
      </p:sp>
      <p:cxnSp>
        <p:nvCxnSpPr>
          <p:cNvPr id="7" name="Straight Arrow Connector 6"/>
          <p:cNvCxnSpPr>
            <a:endCxn id="8196" idx="1"/>
          </p:cNvCxnSpPr>
          <p:nvPr/>
        </p:nvCxnSpPr>
        <p:spPr>
          <a:xfrm flipV="1">
            <a:off x="6804025" y="1962150"/>
            <a:ext cx="684213" cy="242888"/>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198" name="TextBox 7"/>
          <p:cNvSpPr txBox="1">
            <a:spLocks noChangeArrowheads="1"/>
          </p:cNvSpPr>
          <p:nvPr/>
        </p:nvSpPr>
        <p:spPr bwMode="auto">
          <a:xfrm>
            <a:off x="7129463" y="4724400"/>
            <a:ext cx="1655762"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Single Contrast</a:t>
            </a:r>
          </a:p>
        </p:txBody>
      </p:sp>
      <p:cxnSp>
        <p:nvCxnSpPr>
          <p:cNvPr id="9" name="Straight Arrow Connector 8"/>
          <p:cNvCxnSpPr/>
          <p:nvPr/>
        </p:nvCxnSpPr>
        <p:spPr>
          <a:xfrm>
            <a:off x="6372225" y="4292600"/>
            <a:ext cx="1512888" cy="4318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200" name="TextBox 9"/>
          <p:cNvSpPr txBox="1">
            <a:spLocks noChangeArrowheads="1"/>
          </p:cNvSpPr>
          <p:nvPr/>
        </p:nvSpPr>
        <p:spPr bwMode="auto">
          <a:xfrm>
            <a:off x="7488238" y="3213100"/>
            <a:ext cx="1655762" cy="307975"/>
          </a:xfrm>
          <a:prstGeom prst="rect">
            <a:avLst/>
          </a:prstGeom>
          <a:solidFill>
            <a:schemeClr val="bg1"/>
          </a:solidFill>
          <a:ln w="9525">
            <a:noFill/>
            <a:miter lim="800000"/>
            <a:headEnd/>
            <a:tailEnd/>
          </a:ln>
        </p:spPr>
        <p:txBody>
          <a:bodyPr>
            <a:spAutoFit/>
          </a:bodyPr>
          <a:lstStyle/>
          <a:p>
            <a:pPr algn="ctr"/>
            <a:r>
              <a:rPr lang="en-US" sz="1400">
                <a:solidFill>
                  <a:srgbClr val="50E2DB"/>
                </a:solidFill>
              </a:rPr>
              <a:t>Double Contrast</a:t>
            </a:r>
          </a:p>
        </p:txBody>
      </p:sp>
      <p:cxnSp>
        <p:nvCxnSpPr>
          <p:cNvPr id="11" name="Straight Arrow Connector 10"/>
          <p:cNvCxnSpPr>
            <a:endCxn id="8200" idx="1"/>
          </p:cNvCxnSpPr>
          <p:nvPr/>
        </p:nvCxnSpPr>
        <p:spPr>
          <a:xfrm>
            <a:off x="6732588" y="2708275"/>
            <a:ext cx="755650" cy="6588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Git_normal_sswallow_lat_5"/>
          <p:cNvPicPr>
            <a:picLocks noChangeAspect="1" noChangeArrowheads="1"/>
          </p:cNvPicPr>
          <p:nvPr/>
        </p:nvPicPr>
        <p:blipFill>
          <a:blip r:embed="rId2" cstate="print"/>
          <a:srcRect/>
          <a:stretch>
            <a:fillRect/>
          </a:stretch>
        </p:blipFill>
        <p:spPr bwMode="auto">
          <a:xfrm>
            <a:off x="2938463" y="571500"/>
            <a:ext cx="3268662" cy="5715000"/>
          </a:xfrm>
          <a:prstGeom prst="rect">
            <a:avLst/>
          </a:prstGeom>
          <a:noFill/>
          <a:ln w="9525">
            <a:noFill/>
            <a:miter lim="800000"/>
            <a:headEnd/>
            <a:tailEnd/>
          </a:ln>
        </p:spPr>
      </p:pic>
      <p:sp>
        <p:nvSpPr>
          <p:cNvPr id="9219" name="TextBox 4"/>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
        <p:nvSpPr>
          <p:cNvPr id="9220" name="TextBox 5"/>
          <p:cNvSpPr txBox="1">
            <a:spLocks noChangeArrowheads="1"/>
          </p:cNvSpPr>
          <p:nvPr/>
        </p:nvSpPr>
        <p:spPr bwMode="auto">
          <a:xfrm>
            <a:off x="1116013" y="3860800"/>
            <a:ext cx="1511300" cy="49212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Ampulla </a:t>
            </a:r>
          </a:p>
          <a:p>
            <a:pPr algn="ctr"/>
            <a:r>
              <a:rPr lang="en-US" sz="1200">
                <a:solidFill>
                  <a:srgbClr val="50E2DB"/>
                </a:solidFill>
              </a:rPr>
              <a:t>Normal Varient</a:t>
            </a:r>
          </a:p>
        </p:txBody>
      </p:sp>
      <p:cxnSp>
        <p:nvCxnSpPr>
          <p:cNvPr id="7" name="Straight Arrow Connector 6"/>
          <p:cNvCxnSpPr>
            <a:endCxn id="9220" idx="3"/>
          </p:cNvCxnSpPr>
          <p:nvPr/>
        </p:nvCxnSpPr>
        <p:spPr>
          <a:xfrm rot="10800000" flipV="1">
            <a:off x="2627313" y="4005263"/>
            <a:ext cx="1657350" cy="1016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222" name="TextBox 11"/>
          <p:cNvSpPr txBox="1">
            <a:spLocks noChangeArrowheads="1"/>
          </p:cNvSpPr>
          <p:nvPr/>
        </p:nvSpPr>
        <p:spPr bwMode="auto">
          <a:xfrm>
            <a:off x="539750" y="4652963"/>
            <a:ext cx="15113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Fundus</a:t>
            </a:r>
            <a:endParaRPr lang="en-US" sz="1400">
              <a:solidFill>
                <a:srgbClr val="50E2DB"/>
              </a:solidFill>
            </a:endParaRPr>
          </a:p>
        </p:txBody>
      </p:sp>
      <p:cxnSp>
        <p:nvCxnSpPr>
          <p:cNvPr id="13" name="Straight Arrow Connector 12"/>
          <p:cNvCxnSpPr>
            <a:endCxn id="9222" idx="3"/>
          </p:cNvCxnSpPr>
          <p:nvPr/>
        </p:nvCxnSpPr>
        <p:spPr>
          <a:xfrm rot="10800000" flipV="1">
            <a:off x="2051050" y="4797425"/>
            <a:ext cx="1657350" cy="95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224" name="TextBox 13"/>
          <p:cNvSpPr txBox="1">
            <a:spLocks noChangeArrowheads="1"/>
          </p:cNvSpPr>
          <p:nvPr/>
        </p:nvSpPr>
        <p:spPr bwMode="auto">
          <a:xfrm>
            <a:off x="6516688" y="5373688"/>
            <a:ext cx="15113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Body</a:t>
            </a:r>
            <a:endParaRPr lang="en-US" sz="1400">
              <a:solidFill>
                <a:srgbClr val="50E2DB"/>
              </a:solidFill>
            </a:endParaRPr>
          </a:p>
        </p:txBody>
      </p:sp>
      <p:cxnSp>
        <p:nvCxnSpPr>
          <p:cNvPr id="15" name="Straight Arrow Connector 14"/>
          <p:cNvCxnSpPr>
            <a:endCxn id="9224" idx="1"/>
          </p:cNvCxnSpPr>
          <p:nvPr/>
        </p:nvCxnSpPr>
        <p:spPr>
          <a:xfrm>
            <a:off x="6084888" y="5516563"/>
            <a:ext cx="431800" cy="11112"/>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Git_normal_sswallow_pa_1"/>
          <p:cNvPicPr>
            <a:picLocks noChangeAspect="1" noChangeArrowheads="1"/>
          </p:cNvPicPr>
          <p:nvPr/>
        </p:nvPicPr>
        <p:blipFill>
          <a:blip r:embed="rId2" cstate="print"/>
          <a:srcRect/>
          <a:stretch>
            <a:fillRect/>
          </a:stretch>
        </p:blipFill>
        <p:spPr bwMode="auto">
          <a:xfrm>
            <a:off x="3732213" y="571500"/>
            <a:ext cx="1679575" cy="5715000"/>
          </a:xfrm>
          <a:prstGeom prst="rect">
            <a:avLst/>
          </a:prstGeom>
          <a:noFill/>
          <a:ln w="9525">
            <a:noFill/>
            <a:miter lim="800000"/>
            <a:headEnd/>
            <a:tailEnd/>
          </a:ln>
        </p:spPr>
      </p:pic>
      <p:sp>
        <p:nvSpPr>
          <p:cNvPr id="10243" name="TextBox 4"/>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sp>
        <p:nvSpPr>
          <p:cNvPr id="10244" name="TextBox 5"/>
          <p:cNvSpPr txBox="1">
            <a:spLocks noChangeArrowheads="1"/>
          </p:cNvSpPr>
          <p:nvPr/>
        </p:nvSpPr>
        <p:spPr bwMode="auto">
          <a:xfrm>
            <a:off x="5508625" y="4652963"/>
            <a:ext cx="1150938" cy="307975"/>
          </a:xfrm>
          <a:prstGeom prst="rect">
            <a:avLst/>
          </a:prstGeom>
          <a:solidFill>
            <a:schemeClr val="bg1"/>
          </a:solidFill>
          <a:ln w="9525">
            <a:noFill/>
            <a:miter lim="800000"/>
            <a:headEnd/>
            <a:tailEnd/>
          </a:ln>
        </p:spPr>
        <p:txBody>
          <a:bodyPr>
            <a:spAutoFit/>
          </a:bodyPr>
          <a:lstStyle/>
          <a:p>
            <a:r>
              <a:rPr lang="en-US" sz="1400">
                <a:solidFill>
                  <a:srgbClr val="50E2DB"/>
                </a:solidFill>
              </a:rPr>
              <a:t>Aortic Arch</a:t>
            </a:r>
          </a:p>
        </p:txBody>
      </p:sp>
      <p:cxnSp>
        <p:nvCxnSpPr>
          <p:cNvPr id="5" name="Straight Arrow Connector 4"/>
          <p:cNvCxnSpPr>
            <a:endCxn id="10244" idx="1"/>
          </p:cNvCxnSpPr>
          <p:nvPr/>
        </p:nvCxnSpPr>
        <p:spPr>
          <a:xfrm flipV="1">
            <a:off x="4824413" y="4806950"/>
            <a:ext cx="684212" cy="350838"/>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Git_normal_sswallow_lat_4"/>
          <p:cNvPicPr>
            <a:picLocks noChangeAspect="1" noChangeArrowheads="1"/>
          </p:cNvPicPr>
          <p:nvPr/>
        </p:nvPicPr>
        <p:blipFill>
          <a:blip r:embed="rId2" cstate="print"/>
          <a:srcRect/>
          <a:stretch>
            <a:fillRect/>
          </a:stretch>
        </p:blipFill>
        <p:spPr bwMode="auto">
          <a:xfrm>
            <a:off x="3509963" y="571500"/>
            <a:ext cx="2125662" cy="5715000"/>
          </a:xfrm>
          <a:prstGeom prst="rect">
            <a:avLst/>
          </a:prstGeom>
          <a:noFill/>
          <a:ln w="9525">
            <a:noFill/>
            <a:miter lim="800000"/>
            <a:headEnd/>
            <a:tailEnd/>
          </a:ln>
        </p:spPr>
      </p:pic>
      <p:sp>
        <p:nvSpPr>
          <p:cNvPr id="11267" name="TextBox 4"/>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Double Contrast</a:t>
            </a:r>
          </a:p>
        </p:txBody>
      </p:sp>
      <p:sp>
        <p:nvSpPr>
          <p:cNvPr id="11268" name="TextBox 7"/>
          <p:cNvSpPr txBox="1">
            <a:spLocks noChangeArrowheads="1"/>
          </p:cNvSpPr>
          <p:nvPr/>
        </p:nvSpPr>
        <p:spPr bwMode="auto">
          <a:xfrm>
            <a:off x="1258888" y="2852738"/>
            <a:ext cx="1800225" cy="677862"/>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Narrowing:</a:t>
            </a:r>
          </a:p>
          <a:p>
            <a:pPr algn="ctr"/>
            <a:r>
              <a:rPr lang="en-US" sz="1200">
                <a:solidFill>
                  <a:srgbClr val="50E2DB"/>
                </a:solidFill>
              </a:rPr>
              <a:t>Could be peristalsis</a:t>
            </a:r>
          </a:p>
          <a:p>
            <a:pPr algn="ctr"/>
            <a:r>
              <a:rPr lang="en-US" sz="1200">
                <a:solidFill>
                  <a:srgbClr val="50E2DB"/>
                </a:solidFill>
              </a:rPr>
              <a:t>So other shot is advised</a:t>
            </a:r>
          </a:p>
        </p:txBody>
      </p:sp>
      <p:cxnSp>
        <p:nvCxnSpPr>
          <p:cNvPr id="5" name="Straight Arrow Connector 4"/>
          <p:cNvCxnSpPr/>
          <p:nvPr/>
        </p:nvCxnSpPr>
        <p:spPr>
          <a:xfrm rot="10800000" flipV="1">
            <a:off x="2052638" y="2492375"/>
            <a:ext cx="1798637" cy="3603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achalasia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16238" y="1125538"/>
            <a:ext cx="3349625" cy="464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Straight Arrow Connector 2"/>
          <p:cNvCxnSpPr>
            <a:endCxn id="21508" idx="1"/>
          </p:cNvCxnSpPr>
          <p:nvPr/>
        </p:nvCxnSpPr>
        <p:spPr>
          <a:xfrm flipV="1">
            <a:off x="5651500" y="1927225"/>
            <a:ext cx="1152525" cy="4937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508" name="TextBox 7"/>
          <p:cNvSpPr txBox="1">
            <a:spLocks noChangeArrowheads="1"/>
          </p:cNvSpPr>
          <p:nvPr/>
        </p:nvSpPr>
        <p:spPr bwMode="auto">
          <a:xfrm>
            <a:off x="6804025" y="1773238"/>
            <a:ext cx="1152525"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Esophagus</a:t>
            </a:r>
            <a:endParaRPr lang="en-US" sz="1400" smtClean="0">
              <a:solidFill>
                <a:srgbClr val="50E2DB"/>
              </a:solidFill>
            </a:endParaRPr>
          </a:p>
        </p:txBody>
      </p:sp>
      <p:sp>
        <p:nvSpPr>
          <p:cNvPr id="7" name="TextBox 6"/>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endPar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cxnSp>
        <p:nvCxnSpPr>
          <p:cNvPr id="8" name="Straight Arrow Connector 7"/>
          <p:cNvCxnSpPr>
            <a:endCxn id="21511" idx="1"/>
          </p:cNvCxnSpPr>
          <p:nvPr/>
        </p:nvCxnSpPr>
        <p:spPr>
          <a:xfrm flipV="1">
            <a:off x="5508625" y="4194175"/>
            <a:ext cx="1150938" cy="3873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511" name="TextBox 7"/>
          <p:cNvSpPr txBox="1">
            <a:spLocks noChangeArrowheads="1"/>
          </p:cNvSpPr>
          <p:nvPr/>
        </p:nvSpPr>
        <p:spPr bwMode="auto">
          <a:xfrm>
            <a:off x="6659563" y="3933825"/>
            <a:ext cx="1368425"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Proximal</a:t>
            </a:r>
          </a:p>
          <a:p>
            <a:pPr algn="ctr" eaLnBrk="1" fontAlgn="base" hangingPunct="1">
              <a:spcBef>
                <a:spcPct val="0"/>
              </a:spcBef>
              <a:spcAft>
                <a:spcPct val="0"/>
              </a:spcAft>
            </a:pPr>
            <a:r>
              <a:rPr lang="en-US" sz="1400" b="1" smtClean="0">
                <a:solidFill>
                  <a:srgbClr val="50E2DB"/>
                </a:solidFill>
              </a:rPr>
              <a:t>Dilatations</a:t>
            </a:r>
            <a:endParaRPr lang="en-US" sz="1400" smtClean="0">
              <a:solidFill>
                <a:srgbClr val="50E2DB"/>
              </a:solidFill>
            </a:endParaRPr>
          </a:p>
        </p:txBody>
      </p:sp>
      <p:cxnSp>
        <p:nvCxnSpPr>
          <p:cNvPr id="11" name="Straight Arrow Connector 10"/>
          <p:cNvCxnSpPr>
            <a:endCxn id="21513" idx="3"/>
          </p:cNvCxnSpPr>
          <p:nvPr/>
        </p:nvCxnSpPr>
        <p:spPr>
          <a:xfrm rot="10800000">
            <a:off x="2520950" y="4914900"/>
            <a:ext cx="1403350" cy="5302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513" name="TextBox 7"/>
          <p:cNvSpPr txBox="1">
            <a:spLocks noChangeArrowheads="1"/>
          </p:cNvSpPr>
          <p:nvPr/>
        </p:nvSpPr>
        <p:spPr bwMode="auto">
          <a:xfrm>
            <a:off x="1152525" y="4652963"/>
            <a:ext cx="13684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Narrowing </a:t>
            </a:r>
            <a:r>
              <a:rPr lang="en-US" sz="1400" smtClean="0">
                <a:solidFill>
                  <a:srgbClr val="50E2DB"/>
                </a:solidFill>
              </a:rPr>
              <a:t>(Stricture)</a:t>
            </a:r>
          </a:p>
        </p:txBody>
      </p:sp>
      <p:cxnSp>
        <p:nvCxnSpPr>
          <p:cNvPr id="15" name="Straight Arrow Connector 14"/>
          <p:cNvCxnSpPr>
            <a:endCxn id="21515" idx="0"/>
          </p:cNvCxnSpPr>
          <p:nvPr/>
        </p:nvCxnSpPr>
        <p:spPr>
          <a:xfrm rot="5400000">
            <a:off x="3901281" y="5755482"/>
            <a:ext cx="404813" cy="21590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21515" name="TextBox 7"/>
          <p:cNvSpPr txBox="1">
            <a:spLocks noChangeArrowheads="1"/>
          </p:cNvSpPr>
          <p:nvPr/>
        </p:nvSpPr>
        <p:spPr bwMode="auto">
          <a:xfrm>
            <a:off x="3203575" y="6065838"/>
            <a:ext cx="15843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Bird Peak Sign</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b="1" smtClean="0">
                <a:solidFill>
                  <a:srgbClr val="FF0000"/>
                </a:solidFill>
              </a:rPr>
              <a:t>Achalasia</a:t>
            </a:r>
            <a:endParaRPr lang="en-US" sz="1400" smtClean="0">
              <a:solidFill>
                <a:srgbClr val="FF0000"/>
              </a:solidFill>
            </a:endParaRPr>
          </a:p>
        </p:txBody>
      </p:sp>
      <p:sp>
        <p:nvSpPr>
          <p:cNvPr id="20" name="Oval 19"/>
          <p:cNvSpPr/>
          <p:nvPr/>
        </p:nvSpPr>
        <p:spPr>
          <a:xfrm>
            <a:off x="3851275" y="4724400"/>
            <a:ext cx="1081088" cy="1008063"/>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spTree>
    <p:extLst>
      <p:ext uri="{BB962C8B-B14F-4D97-AF65-F5344CB8AC3E}">
        <p14:creationId xmlns:p14="http://schemas.microsoft.com/office/powerpoint/2010/main" xmlns="" val="35126493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p:cNvSpPr>
            <a:spLocks noGrp="1" noChangeArrowheads="1"/>
          </p:cNvSpPr>
          <p:nvPr>
            <p:ph type="title"/>
          </p:nvPr>
        </p:nvSpPr>
        <p:spPr/>
        <p:txBody>
          <a:bodyPr/>
          <a:lstStyle/>
          <a:p>
            <a:pPr algn="ctr" eaLnBrk="1" hangingPunct="1">
              <a:defRPr/>
            </a:pPr>
            <a:r>
              <a:rPr lang="en-US" sz="2800" dirty="0" smtClean="0"/>
              <a:t>        Lower Esophagus</a:t>
            </a:r>
          </a:p>
        </p:txBody>
      </p:sp>
      <p:pic>
        <p:nvPicPr>
          <p:cNvPr id="22531" name="Picture 6" descr="esodiag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843213" y="1196975"/>
            <a:ext cx="4176712" cy="5445125"/>
          </a:xfrm>
          <a:noFill/>
          <a:extLst>
            <a:ext uri="{909E8E84-426E-40DD-AFC4-6F175D3DCCD1}">
              <a14:hiddenFill xmlns:a14="http://schemas.microsoft.com/office/drawing/2010/main" xmlns="">
                <a:solidFill>
                  <a:srgbClr val="FFFFFF"/>
                </a:solidFill>
              </a14:hiddenFill>
            </a:ext>
          </a:extLst>
        </p:spPr>
      </p:pic>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endPar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cxnSp>
        <p:nvCxnSpPr>
          <p:cNvPr id="5" name="Straight Arrow Connector 4"/>
          <p:cNvCxnSpPr>
            <a:endCxn id="22534" idx="3"/>
          </p:cNvCxnSpPr>
          <p:nvPr/>
        </p:nvCxnSpPr>
        <p:spPr>
          <a:xfrm rot="10800000" flipV="1">
            <a:off x="2195513" y="3716338"/>
            <a:ext cx="2447925" cy="119062"/>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534" name="TextBox 7"/>
          <p:cNvSpPr txBox="1">
            <a:spLocks noChangeArrowheads="1"/>
          </p:cNvSpPr>
          <p:nvPr/>
        </p:nvSpPr>
        <p:spPr bwMode="auto">
          <a:xfrm>
            <a:off x="827088" y="3573463"/>
            <a:ext cx="1368425" cy="5222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Proximal</a:t>
            </a:r>
          </a:p>
          <a:p>
            <a:pPr algn="ctr" eaLnBrk="1" fontAlgn="base" hangingPunct="1">
              <a:spcBef>
                <a:spcPct val="0"/>
              </a:spcBef>
              <a:spcAft>
                <a:spcPct val="0"/>
              </a:spcAft>
            </a:pPr>
            <a:r>
              <a:rPr lang="en-US" sz="1400" b="1" smtClean="0">
                <a:solidFill>
                  <a:srgbClr val="50E2DB"/>
                </a:solidFill>
              </a:rPr>
              <a:t>Dilatations</a:t>
            </a:r>
            <a:endParaRPr lang="en-US" sz="1400" smtClean="0">
              <a:solidFill>
                <a:srgbClr val="50E2DB"/>
              </a:solidFill>
            </a:endParaRPr>
          </a:p>
        </p:txBody>
      </p:sp>
      <p:cxnSp>
        <p:nvCxnSpPr>
          <p:cNvPr id="12" name="Straight Arrow Connector 11"/>
          <p:cNvCxnSpPr>
            <a:endCxn id="22536" idx="3"/>
          </p:cNvCxnSpPr>
          <p:nvPr/>
        </p:nvCxnSpPr>
        <p:spPr>
          <a:xfrm rot="10800000" flipV="1">
            <a:off x="2268538" y="4508500"/>
            <a:ext cx="3095625" cy="334963"/>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536" name="TextBox 7"/>
          <p:cNvSpPr txBox="1">
            <a:spLocks noChangeArrowheads="1"/>
          </p:cNvSpPr>
          <p:nvPr/>
        </p:nvSpPr>
        <p:spPr bwMode="auto">
          <a:xfrm>
            <a:off x="900113" y="4581525"/>
            <a:ext cx="1368425"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Distal Narrowing</a:t>
            </a:r>
            <a:endParaRPr lang="en-US" sz="1400" smtClean="0">
              <a:solidFill>
                <a:srgbClr val="50E2DB"/>
              </a:solidFill>
            </a:endParaRPr>
          </a:p>
        </p:txBody>
      </p:sp>
      <p:sp>
        <p:nvSpPr>
          <p:cNvPr id="15" name="TextBox 7"/>
          <p:cNvSpPr txBox="1">
            <a:spLocks noChangeArrowheads="1"/>
          </p:cNvSpPr>
          <p:nvPr/>
        </p:nvSpPr>
        <p:spPr bwMode="auto">
          <a:xfrm>
            <a:off x="7308850" y="2060575"/>
            <a:ext cx="1835150" cy="815975"/>
          </a:xfrm>
          <a:prstGeom prst="rect">
            <a:avLst/>
          </a:prstGeom>
          <a:solidFill>
            <a:schemeClr val="bg1"/>
          </a:solidFill>
          <a:ln w="9525">
            <a:noFill/>
            <a:miter lim="800000"/>
            <a:headEnd/>
            <a:tailEnd/>
          </a:ln>
        </p:spPr>
        <p:txBody>
          <a:bodyPr>
            <a:spAutoFit/>
          </a:bodyPr>
          <a:lstStyle/>
          <a:p>
            <a:pPr algn="ctr" fontAlgn="base">
              <a:spcBef>
                <a:spcPct val="0"/>
              </a:spcBef>
              <a:spcAft>
                <a:spcPct val="0"/>
              </a:spcAft>
              <a:defRPr/>
            </a:pPr>
            <a:r>
              <a:rPr lang="en-US" sz="1400" b="1" dirty="0">
                <a:solidFill>
                  <a:srgbClr val="50E2DB"/>
                </a:solidFill>
              </a:rPr>
              <a:t>Benign Stricture:</a:t>
            </a:r>
          </a:p>
          <a:p>
            <a:pPr algn="ctr" fontAlgn="base">
              <a:spcBef>
                <a:spcPct val="0"/>
              </a:spcBef>
              <a:spcAft>
                <a:spcPct val="0"/>
              </a:spcAft>
              <a:defRPr/>
            </a:pPr>
            <a:r>
              <a:rPr lang="en-US" sz="1100" dirty="0">
                <a:solidFill>
                  <a:srgbClr val="50E2DB"/>
                </a:solidFill>
              </a:rPr>
              <a:t>The transitional Zone looks smooth and free of filling defects</a:t>
            </a:r>
            <a:endParaRPr lang="en-US" sz="1050" dirty="0">
              <a:solidFill>
                <a:srgbClr val="50E2DB"/>
              </a:solidFill>
            </a:endParaRPr>
          </a:p>
        </p:txBody>
      </p:sp>
    </p:spTree>
    <p:extLst>
      <p:ext uri="{BB962C8B-B14F-4D97-AF65-F5344CB8AC3E}">
        <p14:creationId xmlns:p14="http://schemas.microsoft.com/office/powerpoint/2010/main" xmlns="" val="30117417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Dscn00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81113" y="549275"/>
            <a:ext cx="6583362" cy="576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endPar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p:txBody>
      </p:sp>
      <p:sp>
        <p:nvSpPr>
          <p:cNvPr id="4" name="TextBox 7"/>
          <p:cNvSpPr txBox="1">
            <a:spLocks noChangeArrowheads="1"/>
          </p:cNvSpPr>
          <p:nvPr/>
        </p:nvSpPr>
        <p:spPr bwMode="auto">
          <a:xfrm>
            <a:off x="6875463" y="1268413"/>
            <a:ext cx="2268537" cy="815975"/>
          </a:xfrm>
          <a:prstGeom prst="rect">
            <a:avLst/>
          </a:prstGeom>
          <a:solidFill>
            <a:schemeClr val="bg1"/>
          </a:solidFill>
          <a:ln w="9525">
            <a:noFill/>
            <a:miter lim="800000"/>
            <a:headEnd/>
            <a:tailEnd/>
          </a:ln>
        </p:spPr>
        <p:txBody>
          <a:bodyPr>
            <a:spAutoFit/>
          </a:bodyPr>
          <a:lstStyle/>
          <a:p>
            <a:pPr algn="ctr" fontAlgn="base">
              <a:spcBef>
                <a:spcPct val="0"/>
              </a:spcBef>
              <a:spcAft>
                <a:spcPct val="0"/>
              </a:spcAft>
              <a:defRPr/>
            </a:pPr>
            <a:r>
              <a:rPr lang="en-US" sz="1400" b="1" dirty="0">
                <a:solidFill>
                  <a:srgbClr val="50E2DB"/>
                </a:solidFill>
              </a:rPr>
              <a:t>Malignant Stricture:</a:t>
            </a:r>
          </a:p>
          <a:p>
            <a:pPr algn="ctr" fontAlgn="base">
              <a:spcBef>
                <a:spcPct val="0"/>
              </a:spcBef>
              <a:spcAft>
                <a:spcPct val="0"/>
              </a:spcAft>
              <a:buFontTx/>
              <a:buChar char="-"/>
              <a:defRPr/>
            </a:pPr>
            <a:r>
              <a:rPr lang="en-US" sz="1100" dirty="0">
                <a:solidFill>
                  <a:srgbClr val="50E2DB"/>
                </a:solidFill>
              </a:rPr>
              <a:t>The transitional Zone looks Irregular &amp; ill defined </a:t>
            </a:r>
          </a:p>
          <a:p>
            <a:pPr algn="ctr" fontAlgn="base">
              <a:spcBef>
                <a:spcPct val="0"/>
              </a:spcBef>
              <a:spcAft>
                <a:spcPct val="0"/>
              </a:spcAft>
              <a:buFontTx/>
              <a:buChar char="-"/>
              <a:defRPr/>
            </a:pPr>
            <a:r>
              <a:rPr lang="en-US" sz="1100" dirty="0">
                <a:solidFill>
                  <a:srgbClr val="50E2DB"/>
                </a:solidFill>
              </a:rPr>
              <a:t> Presence of many filling defects</a:t>
            </a:r>
            <a:endParaRPr lang="en-US" sz="1050" dirty="0">
              <a:solidFill>
                <a:srgbClr val="50E2DB"/>
              </a:solidFill>
            </a:endParaRPr>
          </a:p>
        </p:txBody>
      </p:sp>
      <p:cxnSp>
        <p:nvCxnSpPr>
          <p:cNvPr id="5" name="Straight Arrow Connector 4"/>
          <p:cNvCxnSpPr>
            <a:endCxn id="23558" idx="3"/>
          </p:cNvCxnSpPr>
          <p:nvPr/>
        </p:nvCxnSpPr>
        <p:spPr>
          <a:xfrm rot="10800000">
            <a:off x="1187450" y="3636963"/>
            <a:ext cx="1081088" cy="61912"/>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558" name="TextBox 7"/>
          <p:cNvSpPr txBox="1">
            <a:spLocks noChangeArrowheads="1"/>
          </p:cNvSpPr>
          <p:nvPr/>
        </p:nvSpPr>
        <p:spPr bwMode="auto">
          <a:xfrm>
            <a:off x="0" y="3267075"/>
            <a:ext cx="118745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u="sng" smtClean="0">
                <a:solidFill>
                  <a:srgbClr val="50E2DB"/>
                </a:solidFill>
              </a:rPr>
              <a:t>DDx:</a:t>
            </a:r>
          </a:p>
          <a:p>
            <a:pPr algn="ctr" eaLnBrk="1" fontAlgn="base" hangingPunct="1">
              <a:spcBef>
                <a:spcPct val="0"/>
              </a:spcBef>
              <a:spcAft>
                <a:spcPct val="0"/>
              </a:spcAft>
            </a:pPr>
            <a:r>
              <a:rPr lang="en-US" sz="1400" b="1" smtClean="0">
                <a:solidFill>
                  <a:srgbClr val="FF0000"/>
                </a:solidFill>
              </a:rPr>
              <a:t>Adeno CA</a:t>
            </a:r>
          </a:p>
          <a:p>
            <a:pPr algn="ctr" eaLnBrk="1" fontAlgn="base" hangingPunct="1">
              <a:spcBef>
                <a:spcPct val="0"/>
              </a:spcBef>
              <a:spcAft>
                <a:spcPct val="0"/>
              </a:spcAft>
            </a:pPr>
            <a:r>
              <a:rPr lang="en-US" sz="1400" b="1" smtClean="0">
                <a:solidFill>
                  <a:srgbClr val="FF0000"/>
                </a:solidFill>
              </a:rPr>
              <a:t>Sq. Cell CA</a:t>
            </a:r>
          </a:p>
        </p:txBody>
      </p:sp>
      <p:cxnSp>
        <p:nvCxnSpPr>
          <p:cNvPr id="13" name="Straight Arrow Connector 12"/>
          <p:cNvCxnSpPr>
            <a:endCxn id="23560" idx="3"/>
          </p:cNvCxnSpPr>
          <p:nvPr/>
        </p:nvCxnSpPr>
        <p:spPr>
          <a:xfrm rot="10800000" flipV="1">
            <a:off x="1368425" y="4508500"/>
            <a:ext cx="900113" cy="298450"/>
          </a:xfrm>
          <a:prstGeom prst="straightConnector1">
            <a:avLst/>
          </a:prstGeom>
          <a:ln w="3175">
            <a:solidFill>
              <a:srgbClr val="0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560" name="TextBox 7"/>
          <p:cNvSpPr txBox="1">
            <a:spLocks noChangeArrowheads="1"/>
          </p:cNvSpPr>
          <p:nvPr/>
        </p:nvSpPr>
        <p:spPr bwMode="auto">
          <a:xfrm>
            <a:off x="0" y="4652963"/>
            <a:ext cx="1368425"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Filling Defect</a:t>
            </a:r>
            <a:endParaRPr lang="en-US" sz="1400" smtClean="0">
              <a:solidFill>
                <a:srgbClr val="50E2DB"/>
              </a:solidFill>
            </a:endParaRPr>
          </a:p>
        </p:txBody>
      </p:sp>
      <p:sp>
        <p:nvSpPr>
          <p:cNvPr id="23561"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It shows an irregularity that almost looks like an apple core lesion in the esophagus. This is typical in carcinoma of the esophagus</a:t>
            </a:r>
          </a:p>
        </p:txBody>
      </p:sp>
    </p:spTree>
    <p:extLst>
      <p:ext uri="{BB962C8B-B14F-4D97-AF65-F5344CB8AC3E}">
        <p14:creationId xmlns:p14="http://schemas.microsoft.com/office/powerpoint/2010/main" xmlns="" val="16878784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barium%20esophagus%20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24038" y="206375"/>
            <a:ext cx="5497512" cy="644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It shows an irregularity that almost looks like an apple core lesion in the esophagus. This is typical in carcinoma of the esophagus</a:t>
            </a:r>
          </a:p>
        </p:txBody>
      </p:sp>
      <p:cxnSp>
        <p:nvCxnSpPr>
          <p:cNvPr id="4" name="Straight Arrow Connector 3"/>
          <p:cNvCxnSpPr>
            <a:endCxn id="24581" idx="1"/>
          </p:cNvCxnSpPr>
          <p:nvPr/>
        </p:nvCxnSpPr>
        <p:spPr>
          <a:xfrm flipV="1">
            <a:off x="5940425" y="1998663"/>
            <a:ext cx="1655763" cy="1574800"/>
          </a:xfrm>
          <a:prstGeom prst="straightConnector1">
            <a:avLst/>
          </a:prstGeom>
          <a:ln>
            <a:headEnd type="triangle"/>
            <a:tailEnd type="none"/>
          </a:ln>
        </p:spPr>
        <p:style>
          <a:lnRef idx="1">
            <a:schemeClr val="accent4"/>
          </a:lnRef>
          <a:fillRef idx="0">
            <a:schemeClr val="accent4"/>
          </a:fillRef>
          <a:effectRef idx="0">
            <a:schemeClr val="accent4"/>
          </a:effectRef>
          <a:fontRef idx="minor">
            <a:schemeClr val="tx1"/>
          </a:fontRef>
        </p:style>
      </p:cxnSp>
      <p:sp>
        <p:nvSpPr>
          <p:cNvPr id="24581" name="TextBox 7"/>
          <p:cNvSpPr txBox="1">
            <a:spLocks noChangeArrowheads="1"/>
          </p:cNvSpPr>
          <p:nvPr/>
        </p:nvSpPr>
        <p:spPr bwMode="auto">
          <a:xfrm>
            <a:off x="7596188" y="1844675"/>
            <a:ext cx="1368425"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Filling Defect</a:t>
            </a:r>
            <a:endParaRPr lang="en-US" sz="1400" smtClean="0">
              <a:solidFill>
                <a:srgbClr val="50E2DB"/>
              </a:solidFill>
            </a:endParaRPr>
          </a:p>
        </p:txBody>
      </p:sp>
      <p:cxnSp>
        <p:nvCxnSpPr>
          <p:cNvPr id="10" name="Straight Arrow Connector 9"/>
          <p:cNvCxnSpPr>
            <a:endCxn id="24583" idx="1"/>
          </p:cNvCxnSpPr>
          <p:nvPr/>
        </p:nvCxnSpPr>
        <p:spPr>
          <a:xfrm flipV="1">
            <a:off x="6443663" y="2970213"/>
            <a:ext cx="1152525" cy="890587"/>
          </a:xfrm>
          <a:prstGeom prst="straightConnector1">
            <a:avLst/>
          </a:prstGeom>
          <a:ln>
            <a:headEnd type="triangle"/>
            <a:tailEnd type="none"/>
          </a:ln>
        </p:spPr>
        <p:style>
          <a:lnRef idx="1">
            <a:schemeClr val="accent4"/>
          </a:lnRef>
          <a:fillRef idx="0">
            <a:schemeClr val="accent4"/>
          </a:fillRef>
          <a:effectRef idx="0">
            <a:schemeClr val="accent4"/>
          </a:effectRef>
          <a:fontRef idx="minor">
            <a:schemeClr val="tx1"/>
          </a:fontRef>
        </p:style>
      </p:cxnSp>
      <p:sp>
        <p:nvSpPr>
          <p:cNvPr id="24583" name="TextBox 7"/>
          <p:cNvSpPr txBox="1">
            <a:spLocks noChangeArrowheads="1"/>
          </p:cNvSpPr>
          <p:nvPr/>
        </p:nvSpPr>
        <p:spPr bwMode="auto">
          <a:xfrm>
            <a:off x="7596188" y="2708275"/>
            <a:ext cx="13684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Malignant Stricture</a:t>
            </a:r>
            <a:endParaRPr lang="en-US" sz="1400" smtClean="0">
              <a:solidFill>
                <a:srgbClr val="50E2DB"/>
              </a:solidFill>
            </a:endParaRPr>
          </a:p>
        </p:txBody>
      </p:sp>
      <p:sp>
        <p:nvSpPr>
          <p:cNvPr id="13" name="TextBox 7"/>
          <p:cNvSpPr txBox="1">
            <a:spLocks noChangeArrowheads="1"/>
          </p:cNvSpPr>
          <p:nvPr/>
        </p:nvSpPr>
        <p:spPr bwMode="auto">
          <a:xfrm>
            <a:off x="7308850" y="4581525"/>
            <a:ext cx="1835150" cy="522288"/>
          </a:xfrm>
          <a:prstGeom prst="rect">
            <a:avLst/>
          </a:prstGeom>
          <a:solidFill>
            <a:schemeClr val="bg1"/>
          </a:solidFill>
          <a:ln w="9525">
            <a:noFill/>
            <a:miter lim="800000"/>
            <a:headEnd/>
            <a:tailEnd/>
          </a:ln>
        </p:spPr>
        <p:txBody>
          <a:bodyPr>
            <a:spAutoFit/>
          </a:bodyPr>
          <a:lstStyle/>
          <a:p>
            <a:pPr algn="ctr" fontAlgn="base">
              <a:spcBef>
                <a:spcPct val="0"/>
              </a:spcBef>
              <a:spcAft>
                <a:spcPct val="0"/>
              </a:spcAft>
              <a:defRPr/>
            </a:pPr>
            <a:r>
              <a:rPr lang="en-US" sz="1400" b="1" dirty="0">
                <a:solidFill>
                  <a:srgbClr val="50E2DB"/>
                </a:solidFill>
              </a:rPr>
              <a:t>Long Irregular Narrowing</a:t>
            </a:r>
            <a:endParaRPr lang="en-US" sz="1050" dirty="0">
              <a:solidFill>
                <a:srgbClr val="50E2DB"/>
              </a:solidFill>
            </a:endParaRPr>
          </a:p>
        </p:txBody>
      </p:sp>
      <p:sp>
        <p:nvSpPr>
          <p:cNvPr id="14" name="TextBox 13"/>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(Oblique)</a:t>
            </a:r>
          </a:p>
        </p:txBody>
      </p:sp>
    </p:spTree>
    <p:extLst>
      <p:ext uri="{BB962C8B-B14F-4D97-AF65-F5344CB8AC3E}">
        <p14:creationId xmlns:p14="http://schemas.microsoft.com/office/powerpoint/2010/main" xmlns="" val="28475928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2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4213" y="836613"/>
            <a:ext cx="2400300" cy="545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(Oblique)</a:t>
            </a:r>
          </a:p>
        </p:txBody>
      </p:sp>
      <p:sp>
        <p:nvSpPr>
          <p:cNvPr id="25604" name="TextBox 7"/>
          <p:cNvSpPr txBox="1">
            <a:spLocks noChangeArrowheads="1"/>
          </p:cNvSpPr>
          <p:nvPr/>
        </p:nvSpPr>
        <p:spPr bwMode="auto">
          <a:xfrm>
            <a:off x="3348038" y="5084763"/>
            <a:ext cx="5795962" cy="18161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rPr>
              <a:t>Barium swallow in this patient with achalasia reveals a smooth distal tapering caused by the hypertensive lower esophageal sphincter that straddles the diaphragm, and multiple non-Peristaltic contractions throughout the body of the esophagus. This radiographic appearance sometimes has been called "vigorous achalasia". This term has little value, however, because recent studies suggest that patients with so-called vigorous achalasia cannot be distinguished clinically from non-vigorous achalasia. </a:t>
            </a:r>
          </a:p>
        </p:txBody>
      </p:sp>
      <p:sp>
        <p:nvSpPr>
          <p:cNvPr id="25605" name="TextBox 7"/>
          <p:cNvSpPr txBox="1">
            <a:spLocks noChangeArrowheads="1"/>
          </p:cNvSpPr>
          <p:nvPr/>
        </p:nvSpPr>
        <p:spPr bwMode="auto">
          <a:xfrm>
            <a:off x="3492500" y="1412875"/>
            <a:ext cx="4103688" cy="4762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Irregular Wall &amp; Dilatation:</a:t>
            </a:r>
          </a:p>
          <a:p>
            <a:pPr algn="ctr" eaLnBrk="1" fontAlgn="base" hangingPunct="1">
              <a:spcBef>
                <a:spcPct val="0"/>
              </a:spcBef>
              <a:spcAft>
                <a:spcPct val="0"/>
              </a:spcAft>
            </a:pPr>
            <a:r>
              <a:rPr lang="en-US" sz="1100" smtClean="0">
                <a:solidFill>
                  <a:srgbClr val="50E2DB"/>
                </a:solidFill>
              </a:rPr>
              <a:t>Tertiary Contraction (Pathological non-propulsive Contraction)</a:t>
            </a:r>
            <a:endParaRPr lang="en-US" sz="900" smtClean="0">
              <a:solidFill>
                <a:srgbClr val="50E2DB"/>
              </a:solidFill>
            </a:endParaRPr>
          </a:p>
        </p:txBody>
      </p:sp>
      <p:sp>
        <p:nvSpPr>
          <p:cNvPr id="11" name="Flowchart: Delay 10"/>
          <p:cNvSpPr/>
          <p:nvPr/>
        </p:nvSpPr>
        <p:spPr>
          <a:xfrm rot="3718003">
            <a:off x="1535907" y="4580731"/>
            <a:ext cx="952500" cy="500063"/>
          </a:xfrm>
          <a:prstGeom prst="flowChartDelay">
            <a:avLst/>
          </a:prstGeom>
          <a:solidFill>
            <a:srgbClr val="6666FF">
              <a:alpha val="20000"/>
            </a:srgbClr>
          </a:solidFill>
          <a:ln>
            <a:solidFill>
              <a:srgbClr val="4949BC">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12" name="Straight Arrow Connector 11"/>
          <p:cNvCxnSpPr>
            <a:stCxn id="11" idx="0"/>
            <a:endCxn id="25608" idx="1"/>
          </p:cNvCxnSpPr>
          <p:nvPr/>
        </p:nvCxnSpPr>
        <p:spPr>
          <a:xfrm flipV="1">
            <a:off x="2232025" y="3402013"/>
            <a:ext cx="1476375" cy="1311275"/>
          </a:xfrm>
          <a:prstGeom prst="straightConnector1">
            <a:avLst/>
          </a:prstGeom>
          <a:ln>
            <a:headEnd type="triangle"/>
            <a:tailEnd type="none"/>
          </a:ln>
        </p:spPr>
        <p:style>
          <a:lnRef idx="1">
            <a:schemeClr val="accent4"/>
          </a:lnRef>
          <a:fillRef idx="0">
            <a:schemeClr val="accent4"/>
          </a:fillRef>
          <a:effectRef idx="0">
            <a:schemeClr val="accent4"/>
          </a:effectRef>
          <a:fontRef idx="minor">
            <a:schemeClr val="tx1"/>
          </a:fontRef>
        </p:style>
      </p:cxnSp>
      <p:sp>
        <p:nvSpPr>
          <p:cNvPr id="25608" name="TextBox 7"/>
          <p:cNvSpPr txBox="1">
            <a:spLocks noChangeArrowheads="1"/>
          </p:cNvSpPr>
          <p:nvPr/>
        </p:nvSpPr>
        <p:spPr bwMode="auto">
          <a:xfrm>
            <a:off x="3708400" y="3141663"/>
            <a:ext cx="1511300" cy="5222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Funnel Shape</a:t>
            </a:r>
          </a:p>
          <a:p>
            <a:pPr algn="ctr" eaLnBrk="1" fontAlgn="base" hangingPunct="1">
              <a:spcBef>
                <a:spcPct val="0"/>
              </a:spcBef>
              <a:spcAft>
                <a:spcPct val="0"/>
              </a:spcAft>
            </a:pPr>
            <a:r>
              <a:rPr lang="en-US" sz="1400" smtClean="0">
                <a:solidFill>
                  <a:srgbClr val="FF0000"/>
                </a:solidFill>
              </a:rPr>
              <a:t>(Achalasia)</a:t>
            </a:r>
          </a:p>
        </p:txBody>
      </p:sp>
    </p:spTree>
    <p:extLst>
      <p:ext uri="{BB962C8B-B14F-4D97-AF65-F5344CB8AC3E}">
        <p14:creationId xmlns:p14="http://schemas.microsoft.com/office/powerpoint/2010/main" xmlns="" val="42423297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Image Preview">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825" y="1412875"/>
            <a:ext cx="3886200"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5" descr="zenker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27538" y="1557338"/>
            <a:ext cx="2457450" cy="481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(Oblique)</a:t>
            </a:r>
          </a:p>
        </p:txBody>
      </p:sp>
      <p:cxnSp>
        <p:nvCxnSpPr>
          <p:cNvPr id="6" name="Straight Arrow Connector 5"/>
          <p:cNvCxnSpPr>
            <a:endCxn id="26630" idx="2"/>
          </p:cNvCxnSpPr>
          <p:nvPr/>
        </p:nvCxnSpPr>
        <p:spPr>
          <a:xfrm rot="16200000" flipV="1">
            <a:off x="-278606" y="2537619"/>
            <a:ext cx="3005137" cy="504825"/>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6630" name="TextBox 7"/>
          <p:cNvSpPr txBox="1">
            <a:spLocks noChangeArrowheads="1"/>
          </p:cNvSpPr>
          <p:nvPr/>
        </p:nvSpPr>
        <p:spPr bwMode="auto">
          <a:xfrm>
            <a:off x="0" y="549275"/>
            <a:ext cx="1944688" cy="7381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Well Defined Contrast Filled left cervical level sac</a:t>
            </a:r>
            <a:endParaRPr lang="en-US" sz="1400" smtClean="0">
              <a:solidFill>
                <a:srgbClr val="FF0000"/>
              </a:solidFill>
            </a:endParaRPr>
          </a:p>
        </p:txBody>
      </p:sp>
      <p:sp>
        <p:nvSpPr>
          <p:cNvPr id="26631" name="TextBox 7"/>
          <p:cNvSpPr txBox="1">
            <a:spLocks noChangeArrowheads="1"/>
          </p:cNvSpPr>
          <p:nvPr/>
        </p:nvSpPr>
        <p:spPr bwMode="auto">
          <a:xfrm>
            <a:off x="6659563" y="1916113"/>
            <a:ext cx="2484437" cy="1031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Pharyngeal Pouch</a:t>
            </a:r>
          </a:p>
          <a:p>
            <a:pPr algn="ctr" eaLnBrk="1" fontAlgn="base" hangingPunct="1">
              <a:spcBef>
                <a:spcPct val="0"/>
              </a:spcBef>
              <a:spcAft>
                <a:spcPct val="0"/>
              </a:spcAft>
            </a:pPr>
            <a:r>
              <a:rPr lang="en-US" sz="1400" b="1" smtClean="0">
                <a:solidFill>
                  <a:srgbClr val="50E2DB"/>
                </a:solidFill>
              </a:rPr>
              <a:t>(Zenker's Diverticulum):</a:t>
            </a:r>
          </a:p>
          <a:p>
            <a:pPr algn="ctr" eaLnBrk="1" fontAlgn="base" hangingPunct="1">
              <a:spcBef>
                <a:spcPct val="0"/>
              </a:spcBef>
              <a:spcAft>
                <a:spcPct val="0"/>
              </a:spcAft>
            </a:pPr>
            <a:r>
              <a:rPr lang="en-US" sz="1100" smtClean="0">
                <a:solidFill>
                  <a:srgbClr val="50E2DB"/>
                </a:solidFill>
              </a:rPr>
              <a:t>occurs in an area of anatomic weakness known as </a:t>
            </a:r>
            <a:r>
              <a:rPr lang="en-US" sz="1100" b="1" smtClean="0">
                <a:solidFill>
                  <a:srgbClr val="50E2DB"/>
                </a:solidFill>
              </a:rPr>
              <a:t>Killian's dehiscence</a:t>
            </a:r>
          </a:p>
        </p:txBody>
      </p:sp>
    </p:spTree>
    <p:extLst>
      <p:ext uri="{BB962C8B-B14F-4D97-AF65-F5344CB8AC3E}">
        <p14:creationId xmlns:p14="http://schemas.microsoft.com/office/powerpoint/2010/main" xmlns="" val="26732956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GB"/>
              <a:t>How To Assess The Film</a:t>
            </a:r>
          </a:p>
        </p:txBody>
      </p:sp>
      <p:sp>
        <p:nvSpPr>
          <p:cNvPr id="12291" name="Rectangle 3"/>
          <p:cNvSpPr>
            <a:spLocks noGrp="1" noChangeArrowheads="1"/>
          </p:cNvSpPr>
          <p:nvPr>
            <p:ph type="body" idx="1"/>
          </p:nvPr>
        </p:nvSpPr>
        <p:spPr/>
        <p:txBody>
          <a:bodyPr>
            <a:normAutofit/>
          </a:bodyPr>
          <a:lstStyle/>
          <a:p>
            <a:pPr>
              <a:lnSpc>
                <a:spcPct val="90000"/>
              </a:lnSpc>
            </a:pPr>
            <a:r>
              <a:rPr lang="en-GB" sz="2000" b="1" dirty="0">
                <a:latin typeface="Palatino-Roman" charset="0"/>
              </a:rPr>
              <a:t>Basic </a:t>
            </a:r>
            <a:r>
              <a:rPr lang="en-GB" sz="2000" b="1" dirty="0" smtClean="0">
                <a:latin typeface="Palatino-Roman" charset="0"/>
              </a:rPr>
              <a:t>Details </a:t>
            </a:r>
            <a:r>
              <a:rPr lang="en-GB" sz="2000" dirty="0" smtClean="0">
                <a:latin typeface="Palatino-Roman" charset="0"/>
              </a:rPr>
              <a:t>[</a:t>
            </a:r>
            <a:r>
              <a:rPr lang="en-GB" sz="2000" dirty="0">
                <a:latin typeface="Palatino-Roman" charset="0"/>
              </a:rPr>
              <a:t>name], </a:t>
            </a:r>
            <a:r>
              <a:rPr lang="en-GB" sz="2000" dirty="0" smtClean="0">
                <a:latin typeface="Palatino-Roman" charset="0"/>
              </a:rPr>
              <a:t>[</a:t>
            </a:r>
            <a:r>
              <a:rPr lang="en-GB" sz="2000" dirty="0">
                <a:latin typeface="Palatino-Roman" charset="0"/>
              </a:rPr>
              <a:t>age] </a:t>
            </a:r>
            <a:r>
              <a:rPr lang="en-GB" sz="2000" dirty="0" smtClean="0">
                <a:latin typeface="Palatino-Roman" charset="0"/>
              </a:rPr>
              <a:t>[</a:t>
            </a:r>
            <a:r>
              <a:rPr lang="en-GB" sz="2000" dirty="0">
                <a:latin typeface="Palatino-Roman" charset="0"/>
              </a:rPr>
              <a:t>sex]. </a:t>
            </a:r>
            <a:r>
              <a:rPr lang="en-GB" sz="2000" dirty="0" smtClean="0">
                <a:latin typeface="Palatino-Roman" charset="0"/>
              </a:rPr>
              <a:t>[</a:t>
            </a:r>
            <a:r>
              <a:rPr lang="en-GB" sz="2000" dirty="0">
                <a:latin typeface="Palatino-Roman" charset="0"/>
              </a:rPr>
              <a:t>date] and appears well/poorly penetrated” </a:t>
            </a:r>
          </a:p>
          <a:p>
            <a:pPr>
              <a:lnSpc>
                <a:spcPct val="90000"/>
              </a:lnSpc>
            </a:pPr>
            <a:r>
              <a:rPr lang="en-GB" sz="2000" dirty="0">
                <a:latin typeface="Palatino-Roman" charset="0"/>
              </a:rPr>
              <a:t>Establish the </a:t>
            </a:r>
            <a:r>
              <a:rPr lang="en-GB" sz="2000" b="1" dirty="0">
                <a:latin typeface="Palatino-Roman" charset="0"/>
              </a:rPr>
              <a:t>projection</a:t>
            </a:r>
            <a:r>
              <a:rPr lang="en-GB" sz="2000" dirty="0">
                <a:latin typeface="Palatino-Roman" charset="0"/>
              </a:rPr>
              <a:t> of the film </a:t>
            </a:r>
            <a:r>
              <a:rPr lang="en-GB" sz="2000" dirty="0" smtClean="0">
                <a:latin typeface="Palatino-Roman" charset="0"/>
              </a:rPr>
              <a:t>(AP</a:t>
            </a:r>
            <a:r>
              <a:rPr lang="en-GB" sz="2000" dirty="0">
                <a:latin typeface="Palatino-Roman" charset="0"/>
              </a:rPr>
              <a:t>) and whether it is </a:t>
            </a:r>
            <a:r>
              <a:rPr lang="en-GB" sz="2000" b="1" dirty="0">
                <a:latin typeface="Palatino-Roman" charset="0"/>
              </a:rPr>
              <a:t>supine</a:t>
            </a:r>
            <a:r>
              <a:rPr lang="en-GB" sz="2000" dirty="0">
                <a:latin typeface="Palatino-Roman" charset="0"/>
              </a:rPr>
              <a:t> or </a:t>
            </a:r>
            <a:r>
              <a:rPr lang="en-GB" sz="2000" b="1" dirty="0">
                <a:latin typeface="Palatino-Roman" charset="0"/>
              </a:rPr>
              <a:t>erect</a:t>
            </a:r>
            <a:r>
              <a:rPr lang="en-GB" sz="2000" dirty="0">
                <a:latin typeface="Palatino-Roman" charset="0"/>
              </a:rPr>
              <a:t>. </a:t>
            </a:r>
          </a:p>
          <a:p>
            <a:pPr>
              <a:lnSpc>
                <a:spcPct val="90000"/>
              </a:lnSpc>
            </a:pPr>
            <a:r>
              <a:rPr lang="en-GB" sz="2000" dirty="0" smtClean="0">
                <a:latin typeface="Palatino-Roman" charset="0"/>
              </a:rPr>
              <a:t>check </a:t>
            </a:r>
            <a:r>
              <a:rPr lang="en-GB" sz="2000" dirty="0">
                <a:latin typeface="Palatino-Roman" charset="0"/>
              </a:rPr>
              <a:t>left and </a:t>
            </a:r>
            <a:r>
              <a:rPr lang="en-GB" sz="2000" dirty="0" smtClean="0">
                <a:latin typeface="Palatino-Roman" charset="0"/>
              </a:rPr>
              <a:t>right</a:t>
            </a:r>
            <a:endParaRPr lang="en-GB" sz="2000" dirty="0">
              <a:latin typeface="Palatino-Roman" charset="0"/>
            </a:endParaRPr>
          </a:p>
          <a:p>
            <a:pPr>
              <a:lnSpc>
                <a:spcPct val="90000"/>
              </a:lnSpc>
            </a:pPr>
            <a:r>
              <a:rPr lang="en-GB" sz="2000" dirty="0" smtClean="0">
                <a:latin typeface="Palatino-Roman" charset="0"/>
              </a:rPr>
              <a:t>Check Bone</a:t>
            </a:r>
            <a:r>
              <a:rPr lang="en-GB" sz="2000" dirty="0">
                <a:latin typeface="Palatino-Roman" charset="0"/>
              </a:rPr>
              <a:t>, Soft tissue/Solid Organs, Calcification, Gas pattern &amp; </a:t>
            </a:r>
            <a:r>
              <a:rPr lang="en-GB" sz="2000" dirty="0" smtClean="0">
                <a:latin typeface="Palatino-Roman" charset="0"/>
              </a:rPr>
              <a:t>Artefacts</a:t>
            </a:r>
            <a:endParaRPr lang="en-GB" sz="2000" dirty="0">
              <a:latin typeface="Palatino-Roman"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nyel3c"/>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29025" y="1143000"/>
            <a:ext cx="188595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TextBox 7"/>
          <p:cNvSpPr txBox="1">
            <a:spLocks noChangeArrowheads="1"/>
          </p:cNvSpPr>
          <p:nvPr/>
        </p:nvSpPr>
        <p:spPr bwMode="auto">
          <a:xfrm>
            <a:off x="0" y="6362700"/>
            <a:ext cx="9144000"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rPr>
              <a:t>Varices Barium swallow examination: AP view: Numerous rounded and elongated smooth-contoured filling defects are present in the inferior two thirds of the esophagus. The contour of the esophagus is irregular and spiculated. </a:t>
            </a:r>
          </a:p>
        </p:txBody>
      </p:sp>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cxnSp>
        <p:nvCxnSpPr>
          <p:cNvPr id="5" name="Straight Arrow Connector 4"/>
          <p:cNvCxnSpPr>
            <a:endCxn id="27654" idx="2"/>
          </p:cNvCxnSpPr>
          <p:nvPr/>
        </p:nvCxnSpPr>
        <p:spPr>
          <a:xfrm rot="10800000">
            <a:off x="2232025" y="1936750"/>
            <a:ext cx="2339975" cy="1204913"/>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7654" name="TextBox 7"/>
          <p:cNvSpPr txBox="1">
            <a:spLocks noChangeArrowheads="1"/>
          </p:cNvSpPr>
          <p:nvPr/>
        </p:nvSpPr>
        <p:spPr bwMode="auto">
          <a:xfrm>
            <a:off x="1258888" y="1412875"/>
            <a:ext cx="1944687"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Irregular Multiple Filling Defects</a:t>
            </a:r>
            <a:endParaRPr lang="en-US" sz="1400" smtClean="0">
              <a:solidFill>
                <a:srgbClr val="FF0000"/>
              </a:solidFill>
            </a:endParaRPr>
          </a:p>
        </p:txBody>
      </p:sp>
      <p:sp>
        <p:nvSpPr>
          <p:cNvPr id="8" name="TextBox 7"/>
          <p:cNvSpPr txBox="1">
            <a:spLocks noChangeArrowheads="1"/>
          </p:cNvSpPr>
          <p:nvPr/>
        </p:nvSpPr>
        <p:spPr bwMode="auto">
          <a:xfrm>
            <a:off x="323850" y="3429000"/>
            <a:ext cx="2952750" cy="1384300"/>
          </a:xfrm>
          <a:prstGeom prst="rect">
            <a:avLst/>
          </a:prstGeom>
          <a:solidFill>
            <a:schemeClr val="bg1"/>
          </a:solidFill>
          <a:ln w="9525">
            <a:noFill/>
            <a:miter lim="800000"/>
            <a:headEnd/>
            <a:tailEnd/>
          </a:ln>
        </p:spPr>
        <p:txBody>
          <a:bodyPr>
            <a:spAutoFit/>
          </a:bodyPr>
          <a:lstStyle/>
          <a:p>
            <a:pPr fontAlgn="base">
              <a:spcBef>
                <a:spcPct val="0"/>
              </a:spcBef>
              <a:spcAft>
                <a:spcPct val="0"/>
              </a:spcAft>
              <a:defRPr/>
            </a:pPr>
            <a:r>
              <a:rPr lang="en-US" sz="1400" b="1" u="sng" dirty="0">
                <a:solidFill>
                  <a:srgbClr val="50E2DB"/>
                </a:solidFill>
              </a:rPr>
              <a:t>Differential Diagnosis Multiple Esophageal Filling Defects</a:t>
            </a:r>
            <a:r>
              <a:rPr lang="en-US" sz="1400" b="1" dirty="0">
                <a:solidFill>
                  <a:srgbClr val="50E2DB"/>
                </a:solidFill>
              </a:rPr>
              <a:t>:</a:t>
            </a:r>
          </a:p>
          <a:p>
            <a:pPr marL="342900" indent="-342900" fontAlgn="base">
              <a:spcBef>
                <a:spcPct val="0"/>
              </a:spcBef>
              <a:spcAft>
                <a:spcPct val="0"/>
              </a:spcAft>
              <a:buFontTx/>
              <a:buAutoNum type="arabicPeriod"/>
              <a:defRPr/>
            </a:pPr>
            <a:r>
              <a:rPr lang="en-US" sz="1400" dirty="0">
                <a:solidFill>
                  <a:srgbClr val="FF0000"/>
                </a:solidFill>
              </a:rPr>
              <a:t>Fungal </a:t>
            </a:r>
            <a:r>
              <a:rPr lang="en-US" sz="1400" dirty="0" err="1">
                <a:solidFill>
                  <a:srgbClr val="FF0000"/>
                </a:solidFill>
              </a:rPr>
              <a:t>Infx</a:t>
            </a:r>
            <a:endParaRPr lang="en-US" sz="1400" dirty="0">
              <a:solidFill>
                <a:srgbClr val="FF0000"/>
              </a:solidFill>
            </a:endParaRPr>
          </a:p>
          <a:p>
            <a:pPr marL="342900" indent="-342900" fontAlgn="base">
              <a:spcBef>
                <a:spcPct val="0"/>
              </a:spcBef>
              <a:spcAft>
                <a:spcPct val="0"/>
              </a:spcAft>
              <a:buFontTx/>
              <a:buAutoNum type="arabicPeriod"/>
              <a:defRPr/>
            </a:pPr>
            <a:r>
              <a:rPr lang="en-US" sz="1400" dirty="0">
                <a:solidFill>
                  <a:srgbClr val="FF0000"/>
                </a:solidFill>
              </a:rPr>
              <a:t>Polyps</a:t>
            </a:r>
          </a:p>
          <a:p>
            <a:pPr marL="342900" indent="-342900" fontAlgn="base">
              <a:spcBef>
                <a:spcPct val="0"/>
              </a:spcBef>
              <a:spcAft>
                <a:spcPct val="0"/>
              </a:spcAft>
              <a:buFontTx/>
              <a:buAutoNum type="arabicPeriod"/>
              <a:defRPr/>
            </a:pPr>
            <a:r>
              <a:rPr lang="en-US" sz="1400" dirty="0">
                <a:solidFill>
                  <a:srgbClr val="FF0000"/>
                </a:solidFill>
              </a:rPr>
              <a:t>Esophageal </a:t>
            </a:r>
            <a:r>
              <a:rPr lang="en-US" sz="1400" dirty="0" err="1">
                <a:solidFill>
                  <a:srgbClr val="FF0000"/>
                </a:solidFill>
              </a:rPr>
              <a:t>Varices</a:t>
            </a:r>
            <a:r>
              <a:rPr lang="en-US" sz="1400" dirty="0">
                <a:solidFill>
                  <a:srgbClr val="FF0000"/>
                </a:solidFill>
              </a:rPr>
              <a:t> </a:t>
            </a:r>
            <a:r>
              <a:rPr lang="en-US" sz="1400" dirty="0">
                <a:solidFill>
                  <a:srgbClr val="FFFFFF"/>
                </a:solidFill>
              </a:rPr>
              <a:t>(irregular)</a:t>
            </a:r>
          </a:p>
          <a:p>
            <a:pPr marL="342900" indent="-342900" fontAlgn="base">
              <a:spcBef>
                <a:spcPct val="0"/>
              </a:spcBef>
              <a:spcAft>
                <a:spcPct val="0"/>
              </a:spcAft>
              <a:buFontTx/>
              <a:buAutoNum type="arabicPeriod"/>
              <a:defRPr/>
            </a:pPr>
            <a:r>
              <a:rPr lang="en-US" sz="1400" dirty="0">
                <a:solidFill>
                  <a:srgbClr val="FF0000"/>
                </a:solidFill>
              </a:rPr>
              <a:t>Food Particles</a:t>
            </a:r>
          </a:p>
        </p:txBody>
      </p:sp>
    </p:spTree>
    <p:extLst>
      <p:ext uri="{BB962C8B-B14F-4D97-AF65-F5344CB8AC3E}">
        <p14:creationId xmlns:p14="http://schemas.microsoft.com/office/powerpoint/2010/main" xmlns="" val="20878858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Git_varices_barium_swallow_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21075" y="896938"/>
            <a:ext cx="2103438" cy="506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Swallow, Single Contrast</a:t>
            </a:r>
          </a:p>
        </p:txBody>
      </p:sp>
      <p:cxnSp>
        <p:nvCxnSpPr>
          <p:cNvPr id="4" name="Straight Arrow Connector 3"/>
          <p:cNvCxnSpPr>
            <a:endCxn id="28677" idx="2"/>
          </p:cNvCxnSpPr>
          <p:nvPr/>
        </p:nvCxnSpPr>
        <p:spPr>
          <a:xfrm flipV="1">
            <a:off x="4859338" y="3375025"/>
            <a:ext cx="2341562" cy="1062038"/>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8677" name="TextBox 7"/>
          <p:cNvSpPr txBox="1">
            <a:spLocks noChangeArrowheads="1"/>
          </p:cNvSpPr>
          <p:nvPr/>
        </p:nvSpPr>
        <p:spPr bwMode="auto">
          <a:xfrm>
            <a:off x="6227763" y="2636838"/>
            <a:ext cx="1944687"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Irregular Multiple Filling Defects</a:t>
            </a:r>
          </a:p>
          <a:p>
            <a:pPr algn="ctr" eaLnBrk="1" fontAlgn="base" hangingPunct="1">
              <a:spcBef>
                <a:spcPct val="0"/>
              </a:spcBef>
              <a:spcAft>
                <a:spcPct val="0"/>
              </a:spcAft>
            </a:pPr>
            <a:r>
              <a:rPr lang="en-US" sz="1400" smtClean="0">
                <a:solidFill>
                  <a:srgbClr val="FF0000"/>
                </a:solidFill>
              </a:rPr>
              <a:t>(Esophageal Varices)</a:t>
            </a:r>
          </a:p>
        </p:txBody>
      </p:sp>
    </p:spTree>
    <p:extLst>
      <p:ext uri="{BB962C8B-B14F-4D97-AF65-F5344CB8AC3E}">
        <p14:creationId xmlns:p14="http://schemas.microsoft.com/office/powerpoint/2010/main" xmlns="" val="36282596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p:cNvCxnSpPr/>
          <p:nvPr/>
        </p:nvCxnSpPr>
        <p:spPr>
          <a:xfrm rot="10800000">
            <a:off x="2771775" y="5949950"/>
            <a:ext cx="1152525" cy="1588"/>
          </a:xfrm>
          <a:prstGeom prst="straightConnector1">
            <a:avLst/>
          </a:prstGeom>
          <a:ln w="381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3975100" y="5949950"/>
            <a:ext cx="2232025" cy="1588"/>
          </a:xfrm>
          <a:prstGeom prst="straightConnector1">
            <a:avLst/>
          </a:prstGeom>
          <a:ln w="381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292" name="Picture 4" descr="Git_normal_stomach_barium_meal"/>
          <p:cNvPicPr>
            <a:picLocks noChangeAspect="1" noChangeArrowheads="1"/>
          </p:cNvPicPr>
          <p:nvPr/>
        </p:nvPicPr>
        <p:blipFill>
          <a:blip r:embed="rId3" cstate="print"/>
          <a:srcRect/>
          <a:stretch>
            <a:fillRect/>
          </a:stretch>
        </p:blipFill>
        <p:spPr bwMode="auto">
          <a:xfrm>
            <a:off x="2371725" y="1143000"/>
            <a:ext cx="4400550" cy="4572000"/>
          </a:xfrm>
          <a:prstGeom prst="rect">
            <a:avLst/>
          </a:prstGeom>
          <a:noFill/>
          <a:ln w="9525">
            <a:noFill/>
            <a:miter lim="800000"/>
            <a:headEnd/>
            <a:tailEnd/>
          </a:ln>
        </p:spPr>
      </p:pic>
      <p:sp>
        <p:nvSpPr>
          <p:cNvPr id="12293" name="TextBox 7"/>
          <p:cNvSpPr txBox="1">
            <a:spLocks noChangeArrowheads="1"/>
          </p:cNvSpPr>
          <p:nvPr/>
        </p:nvSpPr>
        <p:spPr bwMode="auto">
          <a:xfrm>
            <a:off x="611188" y="2205038"/>
            <a:ext cx="1655762" cy="52228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Angular Notch</a:t>
            </a:r>
          </a:p>
          <a:p>
            <a:pPr algn="ctr"/>
            <a:r>
              <a:rPr lang="en-US" sz="1400">
                <a:solidFill>
                  <a:srgbClr val="50E2DB"/>
                </a:solidFill>
              </a:rPr>
              <a:t>Incisura Angularis</a:t>
            </a:r>
          </a:p>
        </p:txBody>
      </p:sp>
      <p:cxnSp>
        <p:nvCxnSpPr>
          <p:cNvPr id="4" name="Straight Arrow Connector 3"/>
          <p:cNvCxnSpPr>
            <a:endCxn id="12293" idx="3"/>
          </p:cNvCxnSpPr>
          <p:nvPr/>
        </p:nvCxnSpPr>
        <p:spPr>
          <a:xfrm rot="16200000" flipV="1">
            <a:off x="2254250" y="2479675"/>
            <a:ext cx="1682750" cy="16573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 name="TextBox 4"/>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(Supine Position)</a:t>
            </a:r>
          </a:p>
        </p:txBody>
      </p:sp>
      <p:cxnSp>
        <p:nvCxnSpPr>
          <p:cNvPr id="11" name="Straight Connector 10"/>
          <p:cNvCxnSpPr/>
          <p:nvPr/>
        </p:nvCxnSpPr>
        <p:spPr>
          <a:xfrm rot="5400000">
            <a:off x="2877344" y="5301457"/>
            <a:ext cx="2160587" cy="0"/>
          </a:xfrm>
          <a:prstGeom prst="line">
            <a:avLst/>
          </a:prstGeom>
          <a:ln w="28575">
            <a:solidFill>
              <a:srgbClr val="50E2DB"/>
            </a:solidFill>
          </a:ln>
        </p:spPr>
        <p:style>
          <a:lnRef idx="1">
            <a:schemeClr val="accent1"/>
          </a:lnRef>
          <a:fillRef idx="0">
            <a:schemeClr val="accent1"/>
          </a:fillRef>
          <a:effectRef idx="0">
            <a:schemeClr val="accent1"/>
          </a:effectRef>
          <a:fontRef idx="minor">
            <a:schemeClr val="tx1"/>
          </a:fontRef>
        </p:style>
      </p:cxnSp>
      <p:sp>
        <p:nvSpPr>
          <p:cNvPr id="12297" name="TextBox 7"/>
          <p:cNvSpPr txBox="1">
            <a:spLocks noChangeArrowheads="1"/>
          </p:cNvSpPr>
          <p:nvPr/>
        </p:nvSpPr>
        <p:spPr bwMode="auto">
          <a:xfrm>
            <a:off x="4572000" y="5805488"/>
            <a:ext cx="6477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Body</a:t>
            </a:r>
            <a:endParaRPr lang="en-US" sz="1400">
              <a:solidFill>
                <a:srgbClr val="50E2DB"/>
              </a:solidFill>
            </a:endParaRPr>
          </a:p>
        </p:txBody>
      </p:sp>
      <p:sp>
        <p:nvSpPr>
          <p:cNvPr id="12298" name="TextBox 7"/>
          <p:cNvSpPr txBox="1">
            <a:spLocks noChangeArrowheads="1"/>
          </p:cNvSpPr>
          <p:nvPr/>
        </p:nvSpPr>
        <p:spPr bwMode="auto">
          <a:xfrm>
            <a:off x="2916238" y="5805488"/>
            <a:ext cx="863600" cy="276225"/>
          </a:xfrm>
          <a:prstGeom prst="rect">
            <a:avLst/>
          </a:prstGeom>
          <a:solidFill>
            <a:schemeClr val="bg1"/>
          </a:solidFill>
          <a:ln w="9525">
            <a:noFill/>
            <a:miter lim="800000"/>
            <a:headEnd/>
            <a:tailEnd/>
          </a:ln>
        </p:spPr>
        <p:txBody>
          <a:bodyPr>
            <a:spAutoFit/>
          </a:bodyPr>
          <a:lstStyle/>
          <a:p>
            <a:pPr algn="ctr"/>
            <a:r>
              <a:rPr lang="en-US" sz="1200" b="1">
                <a:solidFill>
                  <a:srgbClr val="50E2DB"/>
                </a:solidFill>
              </a:rPr>
              <a:t>Antrum</a:t>
            </a:r>
            <a:endParaRPr lang="en-US" sz="1200">
              <a:solidFill>
                <a:srgbClr val="50E2DB"/>
              </a:solidFill>
            </a:endParaRPr>
          </a:p>
        </p:txBody>
      </p:sp>
      <p:sp>
        <p:nvSpPr>
          <p:cNvPr id="12299" name="TextBox 7"/>
          <p:cNvSpPr txBox="1">
            <a:spLocks noChangeArrowheads="1"/>
          </p:cNvSpPr>
          <p:nvPr/>
        </p:nvSpPr>
        <p:spPr bwMode="auto">
          <a:xfrm>
            <a:off x="6948488" y="620713"/>
            <a:ext cx="1655762" cy="76993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Supine Position:</a:t>
            </a:r>
          </a:p>
          <a:p>
            <a:pPr algn="ctr"/>
            <a:r>
              <a:rPr lang="en-US" sz="1000">
                <a:solidFill>
                  <a:srgbClr val="50E2DB"/>
                </a:solidFill>
              </a:rPr>
              <a:t>Note Barium Distribution in the Fundus due to gravity</a:t>
            </a:r>
          </a:p>
        </p:txBody>
      </p:sp>
      <p:cxnSp>
        <p:nvCxnSpPr>
          <p:cNvPr id="23" name="Straight Arrow Connector 22"/>
          <p:cNvCxnSpPr>
            <a:endCxn id="12299" idx="2"/>
          </p:cNvCxnSpPr>
          <p:nvPr/>
        </p:nvCxnSpPr>
        <p:spPr>
          <a:xfrm flipV="1">
            <a:off x="6084888" y="1390650"/>
            <a:ext cx="1690687" cy="9588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l="16250" t="17969" r="31466" b="13175"/>
          <a:stretch>
            <a:fillRect/>
          </a:stretch>
        </p:blipFill>
        <p:spPr bwMode="auto">
          <a:xfrm>
            <a:off x="1447800" y="0"/>
            <a:ext cx="6434379" cy="67790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l="16250" t="17969" r="31438" b="5469"/>
          <a:stretch>
            <a:fillRect/>
          </a:stretch>
        </p:blipFill>
        <p:spPr bwMode="auto">
          <a:xfrm>
            <a:off x="1854304" y="31046"/>
            <a:ext cx="5765696" cy="67507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l="16250" t="17969" r="33103" b="4687"/>
          <a:stretch>
            <a:fillRect/>
          </a:stretch>
        </p:blipFill>
        <p:spPr bwMode="auto">
          <a:xfrm>
            <a:off x="1856455" y="76200"/>
            <a:ext cx="5458745" cy="66688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Git_ulcer_star_barium_mea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60613" y="571500"/>
            <a:ext cx="442277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4" name="Straight Arrow Connector 3"/>
          <p:cNvCxnSpPr>
            <a:endCxn id="29701" idx="1"/>
          </p:cNvCxnSpPr>
          <p:nvPr/>
        </p:nvCxnSpPr>
        <p:spPr>
          <a:xfrm flipV="1">
            <a:off x="5003800" y="1854200"/>
            <a:ext cx="2016125" cy="1143000"/>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29701" name="TextBox 7"/>
          <p:cNvSpPr txBox="1">
            <a:spLocks noChangeArrowheads="1"/>
          </p:cNvSpPr>
          <p:nvPr/>
        </p:nvSpPr>
        <p:spPr bwMode="auto">
          <a:xfrm>
            <a:off x="7019925" y="1484313"/>
            <a:ext cx="1944688" cy="7397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Speculated Lesion</a:t>
            </a:r>
          </a:p>
          <a:p>
            <a:pPr algn="ctr" eaLnBrk="1" fontAlgn="base" hangingPunct="1">
              <a:spcBef>
                <a:spcPct val="0"/>
              </a:spcBef>
              <a:spcAft>
                <a:spcPct val="0"/>
              </a:spcAft>
            </a:pPr>
            <a:r>
              <a:rPr lang="en-US" sz="1400" smtClean="0">
                <a:solidFill>
                  <a:srgbClr val="FF0000"/>
                </a:solidFill>
              </a:rPr>
              <a:t>(Gastric Ulcer)</a:t>
            </a:r>
          </a:p>
        </p:txBody>
      </p:sp>
    </p:spTree>
    <p:extLst>
      <p:ext uri="{BB962C8B-B14F-4D97-AF65-F5344CB8AC3E}">
        <p14:creationId xmlns:p14="http://schemas.microsoft.com/office/powerpoint/2010/main" xmlns="" val="3560535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Git_stomach_gastric_ulcer_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663575"/>
            <a:ext cx="4572000" cy="553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4" name="Straight Arrow Connector 3"/>
          <p:cNvCxnSpPr>
            <a:endCxn id="30725" idx="1"/>
          </p:cNvCxnSpPr>
          <p:nvPr/>
        </p:nvCxnSpPr>
        <p:spPr>
          <a:xfrm flipV="1">
            <a:off x="5651500" y="1495425"/>
            <a:ext cx="2016125" cy="1357313"/>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0725" name="TextBox 7"/>
          <p:cNvSpPr txBox="1">
            <a:spLocks noChangeArrowheads="1"/>
          </p:cNvSpPr>
          <p:nvPr/>
        </p:nvSpPr>
        <p:spPr bwMode="auto">
          <a:xfrm>
            <a:off x="7667625" y="1341438"/>
            <a:ext cx="792163" cy="3063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Rugae</a:t>
            </a:r>
            <a:endParaRPr lang="en-US" sz="1400" smtClean="0">
              <a:solidFill>
                <a:srgbClr val="FF0000"/>
              </a:solidFill>
            </a:endParaRPr>
          </a:p>
        </p:txBody>
      </p:sp>
      <p:cxnSp>
        <p:nvCxnSpPr>
          <p:cNvPr id="6" name="Straight Arrow Connector 5"/>
          <p:cNvCxnSpPr>
            <a:endCxn id="30727" idx="1"/>
          </p:cNvCxnSpPr>
          <p:nvPr/>
        </p:nvCxnSpPr>
        <p:spPr>
          <a:xfrm flipV="1">
            <a:off x="5003800" y="3436938"/>
            <a:ext cx="2016125" cy="928687"/>
          </a:xfrm>
          <a:prstGeom prst="straightConnector1">
            <a:avLst/>
          </a:prstGeom>
          <a:ln>
            <a:solidFill>
              <a:schemeClr val="bg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0727" name="TextBox 7"/>
          <p:cNvSpPr txBox="1">
            <a:spLocks noChangeArrowheads="1"/>
          </p:cNvSpPr>
          <p:nvPr/>
        </p:nvSpPr>
        <p:spPr bwMode="auto">
          <a:xfrm>
            <a:off x="7019925" y="2852738"/>
            <a:ext cx="1944688" cy="11699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Outpouching at the Greater Curviture</a:t>
            </a:r>
          </a:p>
          <a:p>
            <a:pPr algn="ctr" eaLnBrk="1" fontAlgn="base" hangingPunct="1">
              <a:spcBef>
                <a:spcPct val="0"/>
              </a:spcBef>
              <a:spcAft>
                <a:spcPct val="0"/>
              </a:spcAft>
            </a:pPr>
            <a:r>
              <a:rPr lang="en-US" sz="1400" smtClean="0">
                <a:solidFill>
                  <a:srgbClr val="FF0000"/>
                </a:solidFill>
              </a:rPr>
              <a:t>(Malignant Gastric Ulcer)</a:t>
            </a:r>
          </a:p>
        </p:txBody>
      </p:sp>
    </p:spTree>
    <p:extLst>
      <p:ext uri="{BB962C8B-B14F-4D97-AF65-F5344CB8AC3E}">
        <p14:creationId xmlns:p14="http://schemas.microsoft.com/office/powerpoint/2010/main" xmlns="" val="33120964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Git_ulcer_duodenal_barium"/>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84438" y="836613"/>
            <a:ext cx="4240212"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 Follow-Through</a:t>
            </a:r>
          </a:p>
        </p:txBody>
      </p:sp>
      <p:cxnSp>
        <p:nvCxnSpPr>
          <p:cNvPr id="4" name="Straight Arrow Connector 3"/>
          <p:cNvCxnSpPr>
            <a:endCxn id="31749" idx="1"/>
          </p:cNvCxnSpPr>
          <p:nvPr/>
        </p:nvCxnSpPr>
        <p:spPr>
          <a:xfrm flipV="1">
            <a:off x="4140200" y="3006725"/>
            <a:ext cx="2663825" cy="998538"/>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49" name="TextBox 7"/>
          <p:cNvSpPr txBox="1">
            <a:spLocks noChangeArrowheads="1"/>
          </p:cNvSpPr>
          <p:nvPr/>
        </p:nvSpPr>
        <p:spPr bwMode="auto">
          <a:xfrm>
            <a:off x="6804025" y="2636838"/>
            <a:ext cx="1944688" cy="7397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Speculated Lesion</a:t>
            </a:r>
          </a:p>
          <a:p>
            <a:pPr algn="ctr" eaLnBrk="1" fontAlgn="base" hangingPunct="1">
              <a:spcBef>
                <a:spcPct val="0"/>
              </a:spcBef>
              <a:spcAft>
                <a:spcPct val="0"/>
              </a:spcAft>
            </a:pPr>
            <a:r>
              <a:rPr lang="en-US" sz="1400" smtClean="0">
                <a:solidFill>
                  <a:srgbClr val="FF0000"/>
                </a:solidFill>
              </a:rPr>
              <a:t>(Duodenal Ulcer)</a:t>
            </a:r>
          </a:p>
        </p:txBody>
      </p:sp>
      <p:cxnSp>
        <p:nvCxnSpPr>
          <p:cNvPr id="7" name="Straight Arrow Connector 6"/>
          <p:cNvCxnSpPr>
            <a:endCxn id="31751" idx="1"/>
          </p:cNvCxnSpPr>
          <p:nvPr/>
        </p:nvCxnSpPr>
        <p:spPr>
          <a:xfrm flipV="1">
            <a:off x="4356100" y="4843463"/>
            <a:ext cx="2663825" cy="1106487"/>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1" name="TextBox 7"/>
          <p:cNvSpPr txBox="1">
            <a:spLocks noChangeArrowheads="1"/>
          </p:cNvSpPr>
          <p:nvPr/>
        </p:nvSpPr>
        <p:spPr bwMode="auto">
          <a:xfrm>
            <a:off x="7019925" y="4581525"/>
            <a:ext cx="1223963" cy="5222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4</a:t>
            </a:r>
            <a:r>
              <a:rPr lang="en-US" sz="1400" b="1" baseline="30000" smtClean="0">
                <a:solidFill>
                  <a:srgbClr val="50E2DB"/>
                </a:solidFill>
              </a:rPr>
              <a:t>th</a:t>
            </a:r>
            <a:r>
              <a:rPr lang="en-US" sz="1400" b="1" smtClean="0">
                <a:solidFill>
                  <a:srgbClr val="50E2DB"/>
                </a:solidFill>
              </a:rPr>
              <a:t> Part of duodenum</a:t>
            </a:r>
            <a:endParaRPr lang="en-US" sz="1400" smtClean="0">
              <a:solidFill>
                <a:srgbClr val="FF0000"/>
              </a:solidFill>
            </a:endParaRPr>
          </a:p>
        </p:txBody>
      </p:sp>
      <p:cxnSp>
        <p:nvCxnSpPr>
          <p:cNvPr id="10" name="Straight Arrow Connector 9"/>
          <p:cNvCxnSpPr>
            <a:endCxn id="31753" idx="3"/>
          </p:cNvCxnSpPr>
          <p:nvPr/>
        </p:nvCxnSpPr>
        <p:spPr>
          <a:xfrm rot="10800000">
            <a:off x="2374900" y="3259138"/>
            <a:ext cx="1620838" cy="5302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3" name="TextBox 10"/>
          <p:cNvSpPr txBox="1">
            <a:spLocks noChangeArrowheads="1"/>
          </p:cNvSpPr>
          <p:nvPr/>
        </p:nvSpPr>
        <p:spPr bwMode="auto">
          <a:xfrm>
            <a:off x="971550" y="2997200"/>
            <a:ext cx="1403350" cy="5222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1</a:t>
            </a:r>
            <a:r>
              <a:rPr lang="en-US" sz="1400" b="1" baseline="30000" smtClean="0">
                <a:solidFill>
                  <a:srgbClr val="50E2DB"/>
                </a:solidFill>
              </a:rPr>
              <a:t>st</a:t>
            </a:r>
            <a:r>
              <a:rPr lang="en-US" sz="1400" b="1" smtClean="0">
                <a:solidFill>
                  <a:srgbClr val="50E2DB"/>
                </a:solidFill>
              </a:rPr>
              <a:t> Part of duodenum</a:t>
            </a:r>
            <a:endParaRPr lang="en-US" sz="1400" smtClean="0">
              <a:solidFill>
                <a:srgbClr val="FF0000"/>
              </a:solidFill>
            </a:endParaRPr>
          </a:p>
        </p:txBody>
      </p:sp>
      <p:cxnSp>
        <p:nvCxnSpPr>
          <p:cNvPr id="14" name="Straight Arrow Connector 13"/>
          <p:cNvCxnSpPr>
            <a:endCxn id="31755" idx="3"/>
          </p:cNvCxnSpPr>
          <p:nvPr/>
        </p:nvCxnSpPr>
        <p:spPr>
          <a:xfrm rot="10800000">
            <a:off x="2124075" y="4267200"/>
            <a:ext cx="1223963" cy="5302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5" name="TextBox 14"/>
          <p:cNvSpPr txBox="1">
            <a:spLocks noChangeArrowheads="1"/>
          </p:cNvSpPr>
          <p:nvPr/>
        </p:nvSpPr>
        <p:spPr bwMode="auto">
          <a:xfrm>
            <a:off x="827088" y="4005263"/>
            <a:ext cx="1296987" cy="5222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2</a:t>
            </a:r>
            <a:r>
              <a:rPr lang="en-US" sz="1400" b="1" baseline="30000" smtClean="0">
                <a:solidFill>
                  <a:srgbClr val="50E2DB"/>
                </a:solidFill>
              </a:rPr>
              <a:t>nd</a:t>
            </a:r>
            <a:r>
              <a:rPr lang="en-US" sz="1400" b="1" smtClean="0">
                <a:solidFill>
                  <a:srgbClr val="50E2DB"/>
                </a:solidFill>
              </a:rPr>
              <a:t> Part of duodenum</a:t>
            </a:r>
            <a:endParaRPr lang="en-US" sz="1400" smtClean="0">
              <a:solidFill>
                <a:srgbClr val="FF0000"/>
              </a:solidFill>
            </a:endParaRPr>
          </a:p>
        </p:txBody>
      </p:sp>
      <p:cxnSp>
        <p:nvCxnSpPr>
          <p:cNvPr id="16" name="Straight Arrow Connector 15"/>
          <p:cNvCxnSpPr>
            <a:endCxn id="31757" idx="3"/>
          </p:cNvCxnSpPr>
          <p:nvPr/>
        </p:nvCxnSpPr>
        <p:spPr>
          <a:xfrm rot="10800000">
            <a:off x="2303463" y="5562600"/>
            <a:ext cx="1223962" cy="5302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1757" name="TextBox 16"/>
          <p:cNvSpPr txBox="1">
            <a:spLocks noChangeArrowheads="1"/>
          </p:cNvSpPr>
          <p:nvPr/>
        </p:nvSpPr>
        <p:spPr bwMode="auto">
          <a:xfrm>
            <a:off x="971550" y="5300663"/>
            <a:ext cx="1331913"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3</a:t>
            </a:r>
            <a:r>
              <a:rPr lang="en-US" sz="1400" b="1" baseline="30000" smtClean="0">
                <a:solidFill>
                  <a:srgbClr val="50E2DB"/>
                </a:solidFill>
              </a:rPr>
              <a:t>rd</a:t>
            </a:r>
            <a:r>
              <a:rPr lang="en-US" sz="1400" b="1" smtClean="0">
                <a:solidFill>
                  <a:srgbClr val="50E2DB"/>
                </a:solidFill>
              </a:rPr>
              <a:t> Part of duodenum</a:t>
            </a:r>
            <a:endParaRPr lang="en-US" sz="1400" smtClean="0">
              <a:solidFill>
                <a:srgbClr val="FF0000"/>
              </a:solidFill>
            </a:endParaRPr>
          </a:p>
        </p:txBody>
      </p:sp>
    </p:spTree>
    <p:extLst>
      <p:ext uri="{BB962C8B-B14F-4D97-AF65-F5344CB8AC3E}">
        <p14:creationId xmlns:p14="http://schemas.microsoft.com/office/powerpoint/2010/main" xmlns="" val="1475644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Git_ulcer_duodenal_barium_mea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39938" y="1338263"/>
            <a:ext cx="5064125" cy="418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5"/>
          <p:cNvSpPr txBox="1">
            <a:spLocks noChangeArrowheads="1"/>
          </p:cNvSpPr>
          <p:nvPr/>
        </p:nvSpPr>
        <p:spPr bwMode="auto">
          <a:xfrm>
            <a:off x="6011863" y="5084763"/>
            <a:ext cx="1108075" cy="3667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mtClean="0">
                <a:solidFill>
                  <a:srgbClr val="FFFFFF"/>
                </a:solidFill>
              </a:rPr>
              <a:t>Stomach</a:t>
            </a:r>
          </a:p>
        </p:txBody>
      </p:sp>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5" name="Straight Arrow Connector 4"/>
          <p:cNvCxnSpPr>
            <a:endCxn id="32774" idx="1"/>
          </p:cNvCxnSpPr>
          <p:nvPr/>
        </p:nvCxnSpPr>
        <p:spPr>
          <a:xfrm flipV="1">
            <a:off x="5795963" y="2862263"/>
            <a:ext cx="2124075" cy="85407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2774" name="TextBox 5"/>
          <p:cNvSpPr txBox="1">
            <a:spLocks noChangeArrowheads="1"/>
          </p:cNvSpPr>
          <p:nvPr/>
        </p:nvSpPr>
        <p:spPr bwMode="auto">
          <a:xfrm>
            <a:off x="7920038" y="2708275"/>
            <a:ext cx="82867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Ulcer</a:t>
            </a:r>
            <a:endParaRPr lang="en-US" sz="1400" smtClean="0">
              <a:solidFill>
                <a:srgbClr val="FF0000"/>
              </a:solidFill>
            </a:endParaRPr>
          </a:p>
        </p:txBody>
      </p:sp>
      <p:cxnSp>
        <p:nvCxnSpPr>
          <p:cNvPr id="8" name="Straight Arrow Connector 7"/>
          <p:cNvCxnSpPr>
            <a:endCxn id="32776" idx="1"/>
          </p:cNvCxnSpPr>
          <p:nvPr/>
        </p:nvCxnSpPr>
        <p:spPr>
          <a:xfrm flipV="1">
            <a:off x="5256213" y="2251075"/>
            <a:ext cx="2124075" cy="74612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2776" name="TextBox 8"/>
          <p:cNvSpPr txBox="1">
            <a:spLocks noChangeArrowheads="1"/>
          </p:cNvSpPr>
          <p:nvPr/>
        </p:nvSpPr>
        <p:spPr bwMode="auto">
          <a:xfrm>
            <a:off x="7380288" y="1989138"/>
            <a:ext cx="1223962" cy="5222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Speculated Mass</a:t>
            </a:r>
            <a:endParaRPr lang="en-US" sz="1400" smtClean="0">
              <a:solidFill>
                <a:srgbClr val="FF0000"/>
              </a:solidFill>
            </a:endParaRPr>
          </a:p>
        </p:txBody>
      </p:sp>
      <p:cxnSp>
        <p:nvCxnSpPr>
          <p:cNvPr id="10" name="Straight Arrow Connector 9"/>
          <p:cNvCxnSpPr>
            <a:endCxn id="32778" idx="1"/>
          </p:cNvCxnSpPr>
          <p:nvPr/>
        </p:nvCxnSpPr>
        <p:spPr>
          <a:xfrm flipV="1">
            <a:off x="5256213" y="3582988"/>
            <a:ext cx="2124075" cy="854075"/>
          </a:xfrm>
          <a:prstGeom prst="straightConnector1">
            <a:avLst/>
          </a:prstGeom>
          <a:ln>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2778" name="TextBox 10"/>
          <p:cNvSpPr txBox="1">
            <a:spLocks noChangeArrowheads="1"/>
          </p:cNvSpPr>
          <p:nvPr/>
        </p:nvSpPr>
        <p:spPr bwMode="auto">
          <a:xfrm>
            <a:off x="7380288" y="3429000"/>
            <a:ext cx="9366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Pylorus</a:t>
            </a:r>
            <a:endParaRPr lang="en-US" sz="1400" smtClean="0">
              <a:solidFill>
                <a:srgbClr val="FF0000"/>
              </a:solidFill>
            </a:endParaRPr>
          </a:p>
        </p:txBody>
      </p:sp>
    </p:spTree>
    <p:extLst>
      <p:ext uri="{BB962C8B-B14F-4D97-AF65-F5344CB8AC3E}">
        <p14:creationId xmlns:p14="http://schemas.microsoft.com/office/powerpoint/2010/main" xmlns="" val="3706618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fontAlgn="auto" hangingPunct="1">
              <a:spcAft>
                <a:spcPts val="0"/>
              </a:spcAft>
              <a:defRPr/>
            </a:pPr>
            <a:r>
              <a:rPr lang="en-US" smtClean="0">
                <a:solidFill>
                  <a:schemeClr val="tx2">
                    <a:satMod val="200000"/>
                  </a:schemeClr>
                </a:solidFill>
                <a:ea typeface="MS PGothic" pitchFamily="34" charset="-128"/>
              </a:rPr>
              <a:t>Abdominal x-ray </a:t>
            </a:r>
          </a:p>
        </p:txBody>
      </p:sp>
      <p:sp>
        <p:nvSpPr>
          <p:cNvPr id="18435" name="Content Placeholder 2"/>
          <p:cNvSpPr>
            <a:spLocks noGrp="1"/>
          </p:cNvSpPr>
          <p:nvPr>
            <p:ph idx="1"/>
          </p:nvPr>
        </p:nvSpPr>
        <p:spPr>
          <a:xfrm>
            <a:off x="457200" y="2020888"/>
            <a:ext cx="8229600" cy="4525962"/>
          </a:xfrm>
        </p:spPr>
        <p:txBody>
          <a:bodyPr/>
          <a:lstStyle/>
          <a:p>
            <a:pPr eaLnBrk="1" hangingPunct="1"/>
            <a:r>
              <a:rPr lang="en-US" altLang="en-US" smtClean="0"/>
              <a:t>X-ray is a form of radiation, that are focused into a beam</a:t>
            </a:r>
          </a:p>
          <a:p>
            <a:pPr eaLnBrk="1" hangingPunct="1"/>
            <a:r>
              <a:rPr lang="en-US" altLang="en-US" smtClean="0"/>
              <a:t>X-ray can pass through most objects including the human body. </a:t>
            </a:r>
          </a:p>
          <a:p>
            <a:pPr eaLnBrk="1" hangingPunct="1"/>
            <a:r>
              <a:rPr lang="en-US" altLang="en-US" smtClean="0"/>
              <a:t>When X-rays strike a piece of photographic film, they make a picture. </a:t>
            </a:r>
          </a:p>
        </p:txBody>
      </p:sp>
    </p:spTree>
    <p:extLst>
      <p:ext uri="{BB962C8B-B14F-4D97-AF65-F5344CB8AC3E}">
        <p14:creationId xmlns:p14="http://schemas.microsoft.com/office/powerpoint/2010/main" xmlns="" val="26851977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Radiologic imag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8538" y="765175"/>
            <a:ext cx="4572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p:txBody>
      </p:sp>
      <p:cxnSp>
        <p:nvCxnSpPr>
          <p:cNvPr id="4" name="Straight Arrow Connector 3"/>
          <p:cNvCxnSpPr>
            <a:endCxn id="33797" idx="1"/>
          </p:cNvCxnSpPr>
          <p:nvPr/>
        </p:nvCxnSpPr>
        <p:spPr>
          <a:xfrm flipV="1">
            <a:off x="5364163" y="3644900"/>
            <a:ext cx="2124075" cy="74612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3797" name="TextBox 4"/>
          <p:cNvSpPr txBox="1">
            <a:spLocks noChangeArrowheads="1"/>
          </p:cNvSpPr>
          <p:nvPr/>
        </p:nvSpPr>
        <p:spPr bwMode="auto">
          <a:xfrm>
            <a:off x="7488238" y="3382963"/>
            <a:ext cx="1223962"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Distended Stomach</a:t>
            </a:r>
            <a:endParaRPr lang="en-US" sz="1400" smtClean="0">
              <a:solidFill>
                <a:srgbClr val="FF0000"/>
              </a:solidFill>
            </a:endParaRPr>
          </a:p>
        </p:txBody>
      </p:sp>
      <p:cxnSp>
        <p:nvCxnSpPr>
          <p:cNvPr id="6" name="Straight Arrow Connector 5"/>
          <p:cNvCxnSpPr>
            <a:endCxn id="33799" idx="3"/>
          </p:cNvCxnSpPr>
          <p:nvPr/>
        </p:nvCxnSpPr>
        <p:spPr>
          <a:xfrm rot="10800000">
            <a:off x="2195513" y="4319588"/>
            <a:ext cx="2232025" cy="549275"/>
          </a:xfrm>
          <a:prstGeom prst="straightConnector1">
            <a:avLst/>
          </a:prstGeom>
          <a:ln w="38100">
            <a:headEnd type="triangle"/>
            <a:tailEnd type="none"/>
          </a:ln>
        </p:spPr>
        <p:style>
          <a:lnRef idx="1">
            <a:schemeClr val="accent1"/>
          </a:lnRef>
          <a:fillRef idx="0">
            <a:schemeClr val="accent1"/>
          </a:fillRef>
          <a:effectRef idx="0">
            <a:schemeClr val="accent1"/>
          </a:effectRef>
          <a:fontRef idx="minor">
            <a:schemeClr val="tx1"/>
          </a:fontRef>
        </p:style>
      </p:cxnSp>
      <p:sp>
        <p:nvSpPr>
          <p:cNvPr id="33799" name="TextBox 7"/>
          <p:cNvSpPr txBox="1">
            <a:spLocks noChangeArrowheads="1"/>
          </p:cNvSpPr>
          <p:nvPr/>
        </p:nvSpPr>
        <p:spPr bwMode="auto">
          <a:xfrm>
            <a:off x="144463" y="3843338"/>
            <a:ext cx="2051050" cy="9540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Single Bubble Sign</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b="1" smtClean="0">
                <a:solidFill>
                  <a:srgbClr val="FF0000"/>
                </a:solidFill>
              </a:rPr>
              <a:t>Gastric Output Obstruction (GOO)</a:t>
            </a:r>
          </a:p>
          <a:p>
            <a:pPr algn="ctr" eaLnBrk="1" fontAlgn="base" hangingPunct="1">
              <a:spcBef>
                <a:spcPct val="0"/>
              </a:spcBef>
              <a:spcAft>
                <a:spcPct val="0"/>
              </a:spcAft>
            </a:pPr>
            <a:r>
              <a:rPr lang="en-US" sz="1400" b="1" smtClean="0">
                <a:solidFill>
                  <a:srgbClr val="FF0000"/>
                </a:solidFill>
              </a:rPr>
              <a:t>(Pyloric Stenosis)</a:t>
            </a:r>
            <a:endParaRPr lang="en-US" sz="1400" smtClean="0">
              <a:solidFill>
                <a:srgbClr val="FF0000"/>
              </a:solidFill>
            </a:endParaRPr>
          </a:p>
        </p:txBody>
      </p:sp>
      <p:cxnSp>
        <p:nvCxnSpPr>
          <p:cNvPr id="18" name="Straight Arrow Connector 17"/>
          <p:cNvCxnSpPr>
            <a:endCxn id="33801" idx="1"/>
          </p:cNvCxnSpPr>
          <p:nvPr/>
        </p:nvCxnSpPr>
        <p:spPr>
          <a:xfrm flipV="1">
            <a:off x="5651500" y="5022850"/>
            <a:ext cx="1441450" cy="27781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3801" name="TextBox 18"/>
          <p:cNvSpPr txBox="1">
            <a:spLocks noChangeArrowheads="1"/>
          </p:cNvSpPr>
          <p:nvPr/>
        </p:nvSpPr>
        <p:spPr bwMode="auto">
          <a:xfrm>
            <a:off x="7092950" y="4652963"/>
            <a:ext cx="2051050" cy="738187"/>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Gas in Descending Colon</a:t>
            </a:r>
          </a:p>
          <a:p>
            <a:pPr algn="ctr" eaLnBrk="1" fontAlgn="base" hangingPunct="1">
              <a:spcBef>
                <a:spcPct val="0"/>
              </a:spcBef>
              <a:spcAft>
                <a:spcPct val="0"/>
              </a:spcAft>
            </a:pPr>
            <a:r>
              <a:rPr lang="en-US" sz="1400" b="1" smtClean="0">
                <a:solidFill>
                  <a:srgbClr val="50E2DB"/>
                </a:solidFill>
              </a:rPr>
              <a:t>(partial obstruction)</a:t>
            </a:r>
            <a:endParaRPr lang="en-US" sz="1400" smtClean="0">
              <a:solidFill>
                <a:srgbClr val="FF0000"/>
              </a:solidFill>
            </a:endParaRPr>
          </a:p>
        </p:txBody>
      </p:sp>
    </p:spTree>
    <p:extLst>
      <p:ext uri="{BB962C8B-B14F-4D97-AF65-F5344CB8AC3E}">
        <p14:creationId xmlns:p14="http://schemas.microsoft.com/office/powerpoint/2010/main" xmlns="" val="32190604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Radiologic imag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24075" y="1052513"/>
            <a:ext cx="6264275"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Double Contrast</a:t>
            </a:r>
          </a:p>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(Erect Position)</a:t>
            </a:r>
          </a:p>
        </p:txBody>
      </p:sp>
      <p:cxnSp>
        <p:nvCxnSpPr>
          <p:cNvPr id="4" name="Straight Arrow Connector 3"/>
          <p:cNvCxnSpPr>
            <a:stCxn id="6" idx="3"/>
            <a:endCxn id="34821" idx="3"/>
          </p:cNvCxnSpPr>
          <p:nvPr/>
        </p:nvCxnSpPr>
        <p:spPr>
          <a:xfrm rot="5400000">
            <a:off x="1770063" y="3403600"/>
            <a:ext cx="2046287" cy="1770063"/>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821" name="TextBox 7"/>
          <p:cNvSpPr txBox="1">
            <a:spLocks noChangeArrowheads="1"/>
          </p:cNvSpPr>
          <p:nvPr/>
        </p:nvSpPr>
        <p:spPr bwMode="auto">
          <a:xfrm>
            <a:off x="323850" y="5157788"/>
            <a:ext cx="1584325"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Shoulder’s Sign</a:t>
            </a:r>
          </a:p>
        </p:txBody>
      </p:sp>
      <p:sp>
        <p:nvSpPr>
          <p:cNvPr id="6" name="Oval 5"/>
          <p:cNvSpPr/>
          <p:nvPr/>
        </p:nvSpPr>
        <p:spPr>
          <a:xfrm>
            <a:off x="3635375" y="2997200"/>
            <a:ext cx="288925" cy="314325"/>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cxnSp>
        <p:nvCxnSpPr>
          <p:cNvPr id="14" name="Straight Arrow Connector 13"/>
          <p:cNvCxnSpPr>
            <a:stCxn id="16" idx="3"/>
            <a:endCxn id="34824" idx="3"/>
          </p:cNvCxnSpPr>
          <p:nvPr/>
        </p:nvCxnSpPr>
        <p:spPr>
          <a:xfrm rot="5400000">
            <a:off x="2125663" y="2857500"/>
            <a:ext cx="1073150" cy="116840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824" name="TextBox 7"/>
          <p:cNvSpPr txBox="1">
            <a:spLocks noChangeArrowheads="1"/>
          </p:cNvSpPr>
          <p:nvPr/>
        </p:nvSpPr>
        <p:spPr bwMode="auto">
          <a:xfrm>
            <a:off x="25400" y="3716338"/>
            <a:ext cx="2052638"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Mushroom’s Sign</a:t>
            </a:r>
          </a:p>
          <a:p>
            <a:pPr algn="ctr" eaLnBrk="1" fontAlgn="base" hangingPunct="1">
              <a:spcBef>
                <a:spcPct val="0"/>
              </a:spcBef>
              <a:spcAft>
                <a:spcPct val="0"/>
              </a:spcAft>
            </a:pPr>
            <a:r>
              <a:rPr lang="en-US" sz="1400" b="1" smtClean="0">
                <a:solidFill>
                  <a:srgbClr val="50E2DB"/>
                </a:solidFill>
              </a:rPr>
              <a:t>(</a:t>
            </a:r>
            <a:r>
              <a:rPr lang="en-US" sz="1400" smtClean="0">
                <a:solidFill>
                  <a:srgbClr val="50E2DB"/>
                </a:solidFill>
              </a:rPr>
              <a:t>or</a:t>
            </a:r>
            <a:r>
              <a:rPr lang="en-US" sz="1400" b="1" smtClean="0">
                <a:solidFill>
                  <a:srgbClr val="50E2DB"/>
                </a:solidFill>
              </a:rPr>
              <a:t> </a:t>
            </a:r>
            <a:r>
              <a:rPr lang="en-AU" sz="1400" b="1" smtClean="0">
                <a:solidFill>
                  <a:srgbClr val="50E2DB"/>
                </a:solidFill>
              </a:rPr>
              <a:t>apple core Sign)</a:t>
            </a:r>
            <a:endParaRPr lang="en-US" sz="1400" b="1" smtClean="0">
              <a:solidFill>
                <a:srgbClr val="50E2DB"/>
              </a:solidFill>
            </a:endParaRPr>
          </a:p>
        </p:txBody>
      </p:sp>
      <p:sp>
        <p:nvSpPr>
          <p:cNvPr id="16" name="Oval 15"/>
          <p:cNvSpPr/>
          <p:nvPr/>
        </p:nvSpPr>
        <p:spPr>
          <a:xfrm>
            <a:off x="3203575" y="2636838"/>
            <a:ext cx="288925" cy="314325"/>
          </a:xfrm>
          <a:prstGeom prst="ellipse">
            <a:avLst/>
          </a:prstGeom>
          <a:solidFill>
            <a:srgbClr val="6666FF">
              <a:alpha val="20000"/>
            </a:srgbClr>
          </a:solidFill>
          <a:ln>
            <a:solidFill>
              <a:srgbClr val="4949BC">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cxnSp>
        <p:nvCxnSpPr>
          <p:cNvPr id="21" name="Straight Arrow Connector 20"/>
          <p:cNvCxnSpPr>
            <a:endCxn id="34827" idx="3"/>
          </p:cNvCxnSpPr>
          <p:nvPr/>
        </p:nvCxnSpPr>
        <p:spPr>
          <a:xfrm rot="10800000" flipV="1">
            <a:off x="1835150" y="2997200"/>
            <a:ext cx="1657350" cy="1522413"/>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4827" name="TextBox 7"/>
          <p:cNvSpPr txBox="1">
            <a:spLocks noChangeArrowheads="1"/>
          </p:cNvSpPr>
          <p:nvPr/>
        </p:nvSpPr>
        <p:spPr bwMode="auto">
          <a:xfrm>
            <a:off x="468313" y="4365625"/>
            <a:ext cx="1366837"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String’s Sign</a:t>
            </a:r>
          </a:p>
        </p:txBody>
      </p:sp>
      <p:sp>
        <p:nvSpPr>
          <p:cNvPr id="34828" name="TextBox 7"/>
          <p:cNvSpPr txBox="1">
            <a:spLocks noChangeArrowheads="1"/>
          </p:cNvSpPr>
          <p:nvPr/>
        </p:nvSpPr>
        <p:spPr bwMode="auto">
          <a:xfrm>
            <a:off x="179388" y="2924175"/>
            <a:ext cx="1584325"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u="sng" smtClean="0">
                <a:solidFill>
                  <a:srgbClr val="50E2DB"/>
                </a:solidFill>
              </a:rPr>
              <a:t>DDx:</a:t>
            </a:r>
          </a:p>
          <a:p>
            <a:pPr algn="ctr" eaLnBrk="1" fontAlgn="base" hangingPunct="1">
              <a:spcBef>
                <a:spcPct val="0"/>
              </a:spcBef>
              <a:spcAft>
                <a:spcPct val="0"/>
              </a:spcAft>
            </a:pPr>
            <a:r>
              <a:rPr lang="en-US" sz="1400" smtClean="0">
                <a:solidFill>
                  <a:srgbClr val="FF0000"/>
                </a:solidFill>
              </a:rPr>
              <a:t>Pyloric Stenosis</a:t>
            </a:r>
          </a:p>
        </p:txBody>
      </p:sp>
      <p:sp>
        <p:nvSpPr>
          <p:cNvPr id="34829" name="TextBox 7"/>
          <p:cNvSpPr txBox="1">
            <a:spLocks noChangeArrowheads="1"/>
          </p:cNvSpPr>
          <p:nvPr/>
        </p:nvSpPr>
        <p:spPr bwMode="auto">
          <a:xfrm>
            <a:off x="2268538" y="6550025"/>
            <a:ext cx="6875462"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For  further information refer to “</a:t>
            </a:r>
            <a:r>
              <a:rPr lang="en-US" sz="1400" b="1" smtClean="0">
                <a:solidFill>
                  <a:srgbClr val="FFFFFF"/>
                </a:solidFill>
              </a:rPr>
              <a:t>Pediatric Abdomen Radiology</a:t>
            </a:r>
            <a:r>
              <a:rPr lang="en-US" sz="1400" smtClean="0">
                <a:solidFill>
                  <a:srgbClr val="FFFFFF"/>
                </a:solidFill>
              </a:rPr>
              <a:t>” Slides (37-46)</a:t>
            </a:r>
          </a:p>
        </p:txBody>
      </p:sp>
    </p:spTree>
    <p:extLst>
      <p:ext uri="{BB962C8B-B14F-4D97-AF65-F5344CB8AC3E}">
        <p14:creationId xmlns:p14="http://schemas.microsoft.com/office/powerpoint/2010/main" xmlns="" val="259440206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152400"/>
            <a:ext cx="7772400" cy="1143000"/>
          </a:xfrm>
        </p:spPr>
        <p:txBody>
          <a:bodyPr>
            <a:normAutofit fontScale="90000"/>
          </a:bodyPr>
          <a:lstStyle/>
          <a:p>
            <a:r>
              <a:rPr lang="en-GB" dirty="0"/>
              <a:t/>
            </a:r>
            <a:br>
              <a:rPr lang="en-GB" dirty="0"/>
            </a:br>
            <a:r>
              <a:rPr lang="en-GB" sz="3600" dirty="0"/>
              <a:t>Barium Follow-Through</a:t>
            </a:r>
          </a:p>
        </p:txBody>
      </p:sp>
      <p:sp>
        <p:nvSpPr>
          <p:cNvPr id="11267" name="Rectangle 3"/>
          <p:cNvSpPr>
            <a:spLocks noGrp="1" noChangeArrowheads="1"/>
          </p:cNvSpPr>
          <p:nvPr>
            <p:ph type="body" sz="half" idx="1"/>
          </p:nvPr>
        </p:nvSpPr>
        <p:spPr/>
        <p:txBody>
          <a:bodyPr/>
          <a:lstStyle/>
          <a:p>
            <a:pPr>
              <a:lnSpc>
                <a:spcPct val="90000"/>
              </a:lnSpc>
            </a:pPr>
            <a:r>
              <a:rPr lang="en-GB" sz="1900" dirty="0"/>
              <a:t>Used to examine </a:t>
            </a:r>
            <a:r>
              <a:rPr lang="en-GB" sz="1900" dirty="0">
                <a:solidFill>
                  <a:schemeClr val="tx2">
                    <a:lumMod val="40000"/>
                    <a:lumOff val="60000"/>
                  </a:schemeClr>
                </a:solidFill>
              </a:rPr>
              <a:t>duodenum, jejunum and ileum</a:t>
            </a:r>
          </a:p>
          <a:p>
            <a:pPr>
              <a:lnSpc>
                <a:spcPct val="90000"/>
              </a:lnSpc>
            </a:pPr>
            <a:r>
              <a:rPr lang="en-GB" sz="1900" dirty="0">
                <a:solidFill>
                  <a:srgbClr val="000000"/>
                </a:solidFill>
              </a:rPr>
              <a:t>Like a barium swallow but </a:t>
            </a:r>
            <a:r>
              <a:rPr lang="en-GB" sz="1900" dirty="0">
                <a:solidFill>
                  <a:schemeClr val="tx2">
                    <a:lumMod val="40000"/>
                    <a:lumOff val="60000"/>
                  </a:schemeClr>
                </a:solidFill>
              </a:rPr>
              <a:t>images taken every 20 minutes or so for 2-3 hours</a:t>
            </a:r>
          </a:p>
          <a:p>
            <a:pPr>
              <a:lnSpc>
                <a:spcPct val="90000"/>
              </a:lnSpc>
            </a:pPr>
            <a:r>
              <a:rPr lang="en-GB" sz="1900" dirty="0">
                <a:solidFill>
                  <a:srgbClr val="000000"/>
                </a:solidFill>
              </a:rPr>
              <a:t>Small bowel follow-through may reveal evidence of disorders such as </a:t>
            </a:r>
            <a:r>
              <a:rPr lang="en-GB" sz="1900" dirty="0" err="1">
                <a:solidFill>
                  <a:schemeClr val="tx2">
                    <a:lumMod val="40000"/>
                    <a:lumOff val="60000"/>
                  </a:schemeClr>
                </a:solidFill>
              </a:rPr>
              <a:t>Crohn's</a:t>
            </a:r>
            <a:r>
              <a:rPr lang="en-GB" sz="1900" dirty="0">
                <a:solidFill>
                  <a:schemeClr val="tx2">
                    <a:lumMod val="40000"/>
                    <a:lumOff val="60000"/>
                  </a:schemeClr>
                </a:solidFill>
              </a:rPr>
              <a:t> disease, Coeliac disease or small bowel </a:t>
            </a:r>
            <a:r>
              <a:rPr lang="en-GB" sz="1900" dirty="0" smtClean="0">
                <a:solidFill>
                  <a:schemeClr val="tx2">
                    <a:lumMod val="40000"/>
                    <a:lumOff val="60000"/>
                  </a:schemeClr>
                </a:solidFill>
              </a:rPr>
              <a:t>tumours</a:t>
            </a:r>
            <a:endParaRPr lang="en-GB" sz="1900" dirty="0">
              <a:solidFill>
                <a:schemeClr val="tx2">
                  <a:lumMod val="40000"/>
                  <a:lumOff val="60000"/>
                </a:schemeClr>
              </a:solidFill>
            </a:endParaRPr>
          </a:p>
        </p:txBody>
      </p:sp>
      <p:pic>
        <p:nvPicPr>
          <p:cNvPr id="11272" name="Picture 8" descr="C:\Documents and Settings\Ian Anderson\Desktop\Abdo Films\Small Bowel Follow Through (Normal).jpg"/>
          <p:cNvPicPr>
            <a:picLocks noGrp="1" noChangeAspect="1" noChangeArrowheads="1"/>
          </p:cNvPicPr>
          <p:nvPr>
            <p:ph type="clipArt" sz="half" idx="2"/>
          </p:nvPr>
        </p:nvPicPr>
        <p:blipFill>
          <a:blip r:embed="rId2" cstate="print"/>
          <a:srcRect/>
          <a:stretch>
            <a:fillRect/>
          </a:stretch>
        </p:blipFill>
        <p:spPr>
          <a:xfrm>
            <a:off x="5289550" y="1981200"/>
            <a:ext cx="2527300" cy="4114800"/>
          </a:xfrm>
          <a:noFill/>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l="16250" t="18750" r="32219" b="5469"/>
          <a:stretch>
            <a:fillRect/>
          </a:stretch>
        </p:blipFill>
        <p:spPr bwMode="auto">
          <a:xfrm>
            <a:off x="1790700" y="76200"/>
            <a:ext cx="5676900" cy="66787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Git_small_bowel_ba_normal_1"/>
          <p:cNvPicPr>
            <a:picLocks noChangeAspect="1" noChangeArrowheads="1"/>
          </p:cNvPicPr>
          <p:nvPr/>
        </p:nvPicPr>
        <p:blipFill>
          <a:blip r:embed="rId2" cstate="print"/>
          <a:srcRect/>
          <a:stretch>
            <a:fillRect/>
          </a:stretch>
        </p:blipFill>
        <p:spPr bwMode="auto">
          <a:xfrm>
            <a:off x="2046288" y="962025"/>
            <a:ext cx="5051425" cy="5851525"/>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Meal + Follow-Through</a:t>
            </a:r>
          </a:p>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(Erect Position)</a:t>
            </a:r>
          </a:p>
        </p:txBody>
      </p:sp>
      <p:sp>
        <p:nvSpPr>
          <p:cNvPr id="13316" name="TextBox 7"/>
          <p:cNvSpPr txBox="1">
            <a:spLocks noChangeArrowheads="1"/>
          </p:cNvSpPr>
          <p:nvPr/>
        </p:nvSpPr>
        <p:spPr bwMode="auto">
          <a:xfrm>
            <a:off x="7235825" y="1079500"/>
            <a:ext cx="1368425"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Barium Meal</a:t>
            </a:r>
            <a:endParaRPr lang="en-US" sz="1400">
              <a:solidFill>
                <a:srgbClr val="50E2DB"/>
              </a:solidFill>
            </a:endParaRPr>
          </a:p>
        </p:txBody>
      </p:sp>
      <p:cxnSp>
        <p:nvCxnSpPr>
          <p:cNvPr id="6" name="Straight Arrow Connector 5"/>
          <p:cNvCxnSpPr>
            <a:endCxn id="13316" idx="1"/>
          </p:cNvCxnSpPr>
          <p:nvPr/>
        </p:nvCxnSpPr>
        <p:spPr>
          <a:xfrm rot="5400000" flipH="1" flipV="1">
            <a:off x="6053138" y="1265238"/>
            <a:ext cx="1214437" cy="115093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18" name="TextBox 7"/>
          <p:cNvSpPr txBox="1">
            <a:spLocks noChangeArrowheads="1"/>
          </p:cNvSpPr>
          <p:nvPr/>
        </p:nvSpPr>
        <p:spPr bwMode="auto">
          <a:xfrm>
            <a:off x="7308850" y="5948363"/>
            <a:ext cx="1835150"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Barium </a:t>
            </a:r>
          </a:p>
          <a:p>
            <a:pPr algn="ctr"/>
            <a:r>
              <a:rPr lang="en-US" sz="1400" b="1">
                <a:solidFill>
                  <a:srgbClr val="50E2DB"/>
                </a:solidFill>
              </a:rPr>
              <a:t>Follow-Through</a:t>
            </a:r>
            <a:endParaRPr lang="en-US" sz="1400">
              <a:solidFill>
                <a:srgbClr val="50E2DB"/>
              </a:solidFill>
            </a:endParaRPr>
          </a:p>
        </p:txBody>
      </p:sp>
      <p:cxnSp>
        <p:nvCxnSpPr>
          <p:cNvPr id="14" name="Straight Arrow Connector 13"/>
          <p:cNvCxnSpPr>
            <a:endCxn id="13318" idx="1"/>
          </p:cNvCxnSpPr>
          <p:nvPr/>
        </p:nvCxnSpPr>
        <p:spPr>
          <a:xfrm>
            <a:off x="5867400" y="5759450"/>
            <a:ext cx="1441450" cy="4508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1763713" y="2087563"/>
            <a:ext cx="2447925" cy="13684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21" name="TextBox 7"/>
          <p:cNvSpPr txBox="1">
            <a:spLocks noChangeArrowheads="1"/>
          </p:cNvSpPr>
          <p:nvPr/>
        </p:nvSpPr>
        <p:spPr bwMode="auto">
          <a:xfrm>
            <a:off x="395288" y="1943100"/>
            <a:ext cx="1512887"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Duodenal Cap</a:t>
            </a:r>
            <a:endParaRPr lang="en-US" sz="1400">
              <a:solidFill>
                <a:srgbClr val="50E2DB"/>
              </a:solidFill>
            </a:endParaRPr>
          </a:p>
        </p:txBody>
      </p:sp>
      <p:cxnSp>
        <p:nvCxnSpPr>
          <p:cNvPr id="26" name="Straight Arrow Connector 25"/>
          <p:cNvCxnSpPr/>
          <p:nvPr/>
        </p:nvCxnSpPr>
        <p:spPr>
          <a:xfrm rot="10800000">
            <a:off x="1908175" y="2571750"/>
            <a:ext cx="2232025" cy="11414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23" name="TextBox 7"/>
          <p:cNvSpPr txBox="1">
            <a:spLocks noChangeArrowheads="1"/>
          </p:cNvSpPr>
          <p:nvPr/>
        </p:nvSpPr>
        <p:spPr bwMode="auto">
          <a:xfrm>
            <a:off x="539750" y="2447925"/>
            <a:ext cx="1368425"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Pyloric Canal</a:t>
            </a:r>
            <a:endParaRPr lang="en-US" sz="1400">
              <a:solidFill>
                <a:srgbClr val="50E2DB"/>
              </a:solidFill>
            </a:endParaRPr>
          </a:p>
        </p:txBody>
      </p:sp>
      <p:cxnSp>
        <p:nvCxnSpPr>
          <p:cNvPr id="29" name="Straight Arrow Connector 28"/>
          <p:cNvCxnSpPr>
            <a:endCxn id="13325" idx="3"/>
          </p:cNvCxnSpPr>
          <p:nvPr/>
        </p:nvCxnSpPr>
        <p:spPr>
          <a:xfrm rot="10800000">
            <a:off x="1835150" y="3141663"/>
            <a:ext cx="1873250" cy="7461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25" name="TextBox 7"/>
          <p:cNvSpPr txBox="1">
            <a:spLocks noChangeArrowheads="1"/>
          </p:cNvSpPr>
          <p:nvPr/>
        </p:nvSpPr>
        <p:spPr bwMode="auto">
          <a:xfrm>
            <a:off x="468313" y="2879725"/>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2</a:t>
            </a:r>
            <a:r>
              <a:rPr lang="en-US" sz="1400" b="1" baseline="30000">
                <a:solidFill>
                  <a:srgbClr val="50E2DB"/>
                </a:solidFill>
              </a:rPr>
              <a:t>nd</a:t>
            </a:r>
            <a:r>
              <a:rPr lang="en-US" sz="1400" b="1">
                <a:solidFill>
                  <a:srgbClr val="50E2DB"/>
                </a:solidFill>
              </a:rPr>
              <a:t> Part of Duodenum</a:t>
            </a:r>
            <a:endParaRPr lang="en-US" sz="1400">
              <a:solidFill>
                <a:srgbClr val="50E2DB"/>
              </a:solidFill>
            </a:endParaRPr>
          </a:p>
        </p:txBody>
      </p:sp>
      <p:sp>
        <p:nvSpPr>
          <p:cNvPr id="13326" name="TextBox 7"/>
          <p:cNvSpPr txBox="1">
            <a:spLocks noChangeArrowheads="1"/>
          </p:cNvSpPr>
          <p:nvPr/>
        </p:nvSpPr>
        <p:spPr bwMode="auto">
          <a:xfrm>
            <a:off x="468313" y="3527425"/>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3</a:t>
            </a:r>
            <a:r>
              <a:rPr lang="en-US" sz="1400" b="1" baseline="30000">
                <a:solidFill>
                  <a:srgbClr val="50E2DB"/>
                </a:solidFill>
              </a:rPr>
              <a:t>rd</a:t>
            </a:r>
            <a:r>
              <a:rPr lang="en-US" sz="1400" b="1">
                <a:solidFill>
                  <a:srgbClr val="50E2DB"/>
                </a:solidFill>
              </a:rPr>
              <a:t> Part of Duodenum</a:t>
            </a:r>
            <a:endParaRPr lang="en-US" sz="1400">
              <a:solidFill>
                <a:srgbClr val="50E2DB"/>
              </a:solidFill>
            </a:endParaRPr>
          </a:p>
        </p:txBody>
      </p:sp>
      <p:cxnSp>
        <p:nvCxnSpPr>
          <p:cNvPr id="33" name="Straight Arrow Connector 32"/>
          <p:cNvCxnSpPr>
            <a:endCxn id="13326" idx="3"/>
          </p:cNvCxnSpPr>
          <p:nvPr/>
        </p:nvCxnSpPr>
        <p:spPr>
          <a:xfrm rot="10800000">
            <a:off x="1835150" y="3789363"/>
            <a:ext cx="2089150" cy="5302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a:off x="3890963" y="4030663"/>
            <a:ext cx="1150937" cy="1587"/>
          </a:xfrm>
          <a:prstGeom prst="straightConnector1">
            <a:avLst/>
          </a:prstGeom>
          <a:ln w="127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4932363" y="2736850"/>
            <a:ext cx="1439862" cy="1150938"/>
          </a:xfrm>
          <a:prstGeom prst="curvedConnector3">
            <a:avLst>
              <a:gd name="adj1" fmla="val 79737"/>
            </a:avLst>
          </a:prstGeom>
          <a:ln w="12700">
            <a:solidFill>
              <a:srgbClr val="50E2DB"/>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3996531" y="3599657"/>
            <a:ext cx="2160587" cy="0"/>
          </a:xfrm>
          <a:prstGeom prst="line">
            <a:avLst/>
          </a:prstGeom>
          <a:ln w="28575">
            <a:solidFill>
              <a:srgbClr val="50E2DB"/>
            </a:solidFill>
          </a:ln>
        </p:spPr>
        <p:style>
          <a:lnRef idx="1">
            <a:schemeClr val="accent1"/>
          </a:lnRef>
          <a:fillRef idx="0">
            <a:schemeClr val="accent1"/>
          </a:fillRef>
          <a:effectRef idx="0">
            <a:schemeClr val="accent1"/>
          </a:effectRef>
          <a:fontRef idx="minor">
            <a:schemeClr val="tx1"/>
          </a:fontRef>
        </p:style>
      </p:cxnSp>
      <p:sp>
        <p:nvSpPr>
          <p:cNvPr id="39" name="TextBox 7"/>
          <p:cNvSpPr txBox="1">
            <a:spLocks noChangeArrowheads="1"/>
          </p:cNvSpPr>
          <p:nvPr/>
        </p:nvSpPr>
        <p:spPr bwMode="auto">
          <a:xfrm>
            <a:off x="5364163" y="3671888"/>
            <a:ext cx="431800" cy="161925"/>
          </a:xfrm>
          <a:prstGeom prst="rect">
            <a:avLst/>
          </a:prstGeom>
          <a:solidFill>
            <a:schemeClr val="bg1"/>
          </a:solidFill>
          <a:ln w="9525">
            <a:noFill/>
            <a:miter lim="800000"/>
            <a:headEnd/>
            <a:tailEnd/>
          </a:ln>
        </p:spPr>
        <p:txBody>
          <a:bodyPr lIns="0" tIns="0" rIns="0" bIns="0">
            <a:spAutoFit/>
          </a:bodyPr>
          <a:lstStyle/>
          <a:p>
            <a:pPr algn="ctr">
              <a:defRPr/>
            </a:pPr>
            <a:r>
              <a:rPr lang="en-US" sz="1050" b="1" dirty="0">
                <a:solidFill>
                  <a:srgbClr val="50E2DB"/>
                </a:solidFill>
              </a:rPr>
              <a:t>Body</a:t>
            </a:r>
            <a:endParaRPr lang="en-US" sz="1050" dirty="0">
              <a:solidFill>
                <a:srgbClr val="50E2DB"/>
              </a:solidFill>
            </a:endParaRPr>
          </a:p>
        </p:txBody>
      </p:sp>
      <p:sp>
        <p:nvSpPr>
          <p:cNvPr id="45" name="TextBox 7"/>
          <p:cNvSpPr txBox="1">
            <a:spLocks noChangeArrowheads="1"/>
          </p:cNvSpPr>
          <p:nvPr/>
        </p:nvSpPr>
        <p:spPr bwMode="auto">
          <a:xfrm>
            <a:off x="4211638" y="3959225"/>
            <a:ext cx="504825" cy="161925"/>
          </a:xfrm>
          <a:prstGeom prst="rect">
            <a:avLst/>
          </a:prstGeom>
          <a:solidFill>
            <a:schemeClr val="bg1"/>
          </a:solidFill>
          <a:ln w="9525">
            <a:noFill/>
            <a:miter lim="800000"/>
            <a:headEnd/>
            <a:tailEnd/>
          </a:ln>
        </p:spPr>
        <p:txBody>
          <a:bodyPr lIns="0" tIns="0" rIns="0" bIns="0">
            <a:spAutoFit/>
          </a:bodyPr>
          <a:lstStyle/>
          <a:p>
            <a:pPr algn="ctr">
              <a:defRPr/>
            </a:pPr>
            <a:r>
              <a:rPr lang="en-US" sz="1050" b="1" dirty="0" err="1">
                <a:solidFill>
                  <a:srgbClr val="50E2DB"/>
                </a:solidFill>
              </a:rPr>
              <a:t>Antrum</a:t>
            </a:r>
            <a:endParaRPr lang="en-US" sz="1050" dirty="0">
              <a:solidFill>
                <a:srgbClr val="50E2DB"/>
              </a:solidFill>
            </a:endParaRPr>
          </a:p>
        </p:txBody>
      </p:sp>
      <p:cxnSp>
        <p:nvCxnSpPr>
          <p:cNvPr id="59" name="Straight Arrow Connector 58"/>
          <p:cNvCxnSpPr/>
          <p:nvPr/>
        </p:nvCxnSpPr>
        <p:spPr>
          <a:xfrm rot="10800000">
            <a:off x="1763713" y="1584325"/>
            <a:ext cx="3024187" cy="18716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34" name="TextBox 7"/>
          <p:cNvSpPr txBox="1">
            <a:spLocks noChangeArrowheads="1"/>
          </p:cNvSpPr>
          <p:nvPr/>
        </p:nvSpPr>
        <p:spPr bwMode="auto">
          <a:xfrm>
            <a:off x="179388" y="1079500"/>
            <a:ext cx="1728787" cy="461963"/>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DJJ:</a:t>
            </a:r>
          </a:p>
          <a:p>
            <a:pPr algn="ctr"/>
            <a:r>
              <a:rPr lang="en-US" sz="1000">
                <a:solidFill>
                  <a:srgbClr val="50E2DB"/>
                </a:solidFill>
              </a:rPr>
              <a:t>Normal Position= Left side</a:t>
            </a:r>
          </a:p>
        </p:txBody>
      </p:sp>
      <p:sp>
        <p:nvSpPr>
          <p:cNvPr id="13335" name="TextBox 7"/>
          <p:cNvSpPr txBox="1">
            <a:spLocks noChangeArrowheads="1"/>
          </p:cNvSpPr>
          <p:nvPr/>
        </p:nvSpPr>
        <p:spPr bwMode="auto">
          <a:xfrm>
            <a:off x="7235825" y="1584325"/>
            <a:ext cx="1655763" cy="4603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Angular Notch</a:t>
            </a:r>
          </a:p>
          <a:p>
            <a:pPr algn="ctr"/>
            <a:r>
              <a:rPr lang="en-US" sz="1000">
                <a:solidFill>
                  <a:srgbClr val="50E2DB"/>
                </a:solidFill>
              </a:rPr>
              <a:t>Incisura Angularis</a:t>
            </a:r>
          </a:p>
        </p:txBody>
      </p:sp>
      <p:cxnSp>
        <p:nvCxnSpPr>
          <p:cNvPr id="65" name="Straight Arrow Connector 64"/>
          <p:cNvCxnSpPr>
            <a:endCxn id="13335" idx="1"/>
          </p:cNvCxnSpPr>
          <p:nvPr/>
        </p:nvCxnSpPr>
        <p:spPr>
          <a:xfrm flipV="1">
            <a:off x="5076825" y="1814513"/>
            <a:ext cx="2159000" cy="185737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37" name="TextBox 7"/>
          <p:cNvSpPr txBox="1">
            <a:spLocks noChangeArrowheads="1"/>
          </p:cNvSpPr>
          <p:nvPr/>
        </p:nvSpPr>
        <p:spPr bwMode="auto">
          <a:xfrm>
            <a:off x="7308850" y="3527425"/>
            <a:ext cx="1655763" cy="615950"/>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Jejunum:</a:t>
            </a:r>
          </a:p>
          <a:p>
            <a:pPr algn="ctr"/>
            <a:r>
              <a:rPr lang="en-US" sz="1000">
                <a:solidFill>
                  <a:srgbClr val="50E2DB"/>
                </a:solidFill>
              </a:rPr>
              <a:t>Plica Circularis on the outer border</a:t>
            </a:r>
          </a:p>
        </p:txBody>
      </p:sp>
      <p:cxnSp>
        <p:nvCxnSpPr>
          <p:cNvPr id="69" name="Straight Arrow Connector 68"/>
          <p:cNvCxnSpPr>
            <a:endCxn id="13337" idx="1"/>
          </p:cNvCxnSpPr>
          <p:nvPr/>
        </p:nvCxnSpPr>
        <p:spPr>
          <a:xfrm flipV="1">
            <a:off x="6156325" y="3835400"/>
            <a:ext cx="1152525" cy="106045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10800000">
            <a:off x="1835150" y="5667375"/>
            <a:ext cx="2808288" cy="7413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340" name="TextBox 7"/>
          <p:cNvSpPr txBox="1">
            <a:spLocks noChangeArrowheads="1"/>
          </p:cNvSpPr>
          <p:nvPr/>
        </p:nvSpPr>
        <p:spPr bwMode="auto">
          <a:xfrm>
            <a:off x="1116013" y="5543550"/>
            <a:ext cx="719137"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Ileum</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Git_small_bowel_ba_normal_2"/>
          <p:cNvPicPr>
            <a:picLocks noChangeAspect="1" noChangeArrowheads="1"/>
          </p:cNvPicPr>
          <p:nvPr/>
        </p:nvPicPr>
        <p:blipFill>
          <a:blip r:embed="rId2" cstate="print"/>
          <a:srcRect/>
          <a:stretch>
            <a:fillRect/>
          </a:stretch>
        </p:blipFill>
        <p:spPr bwMode="auto">
          <a:xfrm>
            <a:off x="2006600" y="962025"/>
            <a:ext cx="5132388" cy="5851525"/>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Follow-Through to </a:t>
            </a:r>
            <a:r>
              <a:rPr lang="en-US" sz="2800" b="1" dirty="0" err="1">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Cecum</a:t>
            </a:r>
            <a:endPar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endParaRPr>
          </a:p>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(Erect Position)</a:t>
            </a:r>
          </a:p>
        </p:txBody>
      </p:sp>
      <p:cxnSp>
        <p:nvCxnSpPr>
          <p:cNvPr id="4" name="Straight Arrow Connector 3"/>
          <p:cNvCxnSpPr>
            <a:endCxn id="14341" idx="3"/>
          </p:cNvCxnSpPr>
          <p:nvPr/>
        </p:nvCxnSpPr>
        <p:spPr>
          <a:xfrm rot="10800000">
            <a:off x="1835150" y="2997200"/>
            <a:ext cx="1873250" cy="7461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341" name="TextBox 7"/>
          <p:cNvSpPr txBox="1">
            <a:spLocks noChangeArrowheads="1"/>
          </p:cNvSpPr>
          <p:nvPr/>
        </p:nvSpPr>
        <p:spPr bwMode="auto">
          <a:xfrm>
            <a:off x="468313" y="2735263"/>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2</a:t>
            </a:r>
            <a:r>
              <a:rPr lang="en-US" sz="1400" b="1" baseline="30000">
                <a:solidFill>
                  <a:srgbClr val="50E2DB"/>
                </a:solidFill>
              </a:rPr>
              <a:t>nd</a:t>
            </a:r>
            <a:r>
              <a:rPr lang="en-US" sz="1400" b="1">
                <a:solidFill>
                  <a:srgbClr val="50E2DB"/>
                </a:solidFill>
              </a:rPr>
              <a:t> Part of Duodenum</a:t>
            </a:r>
            <a:endParaRPr lang="en-US" sz="1400">
              <a:solidFill>
                <a:srgbClr val="50E2DB"/>
              </a:solidFill>
            </a:endParaRPr>
          </a:p>
        </p:txBody>
      </p:sp>
      <p:sp>
        <p:nvSpPr>
          <p:cNvPr id="14342" name="TextBox 7"/>
          <p:cNvSpPr txBox="1">
            <a:spLocks noChangeArrowheads="1"/>
          </p:cNvSpPr>
          <p:nvPr/>
        </p:nvSpPr>
        <p:spPr bwMode="auto">
          <a:xfrm>
            <a:off x="468313" y="3382963"/>
            <a:ext cx="136683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3</a:t>
            </a:r>
            <a:r>
              <a:rPr lang="en-US" sz="1400" b="1" baseline="30000">
                <a:solidFill>
                  <a:srgbClr val="50E2DB"/>
                </a:solidFill>
              </a:rPr>
              <a:t>rd</a:t>
            </a:r>
            <a:r>
              <a:rPr lang="en-US" sz="1400" b="1">
                <a:solidFill>
                  <a:srgbClr val="50E2DB"/>
                </a:solidFill>
              </a:rPr>
              <a:t> Part of Duodenum</a:t>
            </a:r>
            <a:endParaRPr lang="en-US" sz="1400">
              <a:solidFill>
                <a:srgbClr val="50E2DB"/>
              </a:solidFill>
            </a:endParaRPr>
          </a:p>
        </p:txBody>
      </p:sp>
      <p:cxnSp>
        <p:nvCxnSpPr>
          <p:cNvPr id="7" name="Straight Arrow Connector 6"/>
          <p:cNvCxnSpPr>
            <a:endCxn id="14342" idx="3"/>
          </p:cNvCxnSpPr>
          <p:nvPr/>
        </p:nvCxnSpPr>
        <p:spPr>
          <a:xfrm rot="10800000">
            <a:off x="1835150" y="3644900"/>
            <a:ext cx="2089150" cy="5302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14345" idx="1"/>
          </p:cNvCxnSpPr>
          <p:nvPr/>
        </p:nvCxnSpPr>
        <p:spPr>
          <a:xfrm flipV="1">
            <a:off x="4932363" y="2606675"/>
            <a:ext cx="2232025" cy="120967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345" name="TextBox 7"/>
          <p:cNvSpPr txBox="1">
            <a:spLocks noChangeArrowheads="1"/>
          </p:cNvSpPr>
          <p:nvPr/>
        </p:nvSpPr>
        <p:spPr bwMode="auto">
          <a:xfrm>
            <a:off x="7164388" y="2374900"/>
            <a:ext cx="1728787" cy="461963"/>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DJJ:</a:t>
            </a:r>
          </a:p>
          <a:p>
            <a:pPr algn="ctr"/>
            <a:r>
              <a:rPr lang="en-US" sz="1000">
                <a:solidFill>
                  <a:srgbClr val="50E2DB"/>
                </a:solidFill>
              </a:rPr>
              <a:t>Normal Position= Left side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Git_normal_small_bowel_enemalabelled"/>
          <p:cNvPicPr>
            <a:picLocks noChangeAspect="1" noChangeArrowheads="1"/>
          </p:cNvPicPr>
          <p:nvPr/>
        </p:nvPicPr>
        <p:blipFill>
          <a:blip r:embed="rId2" cstate="print"/>
          <a:srcRect/>
          <a:stretch>
            <a:fillRect/>
          </a:stretch>
        </p:blipFill>
        <p:spPr bwMode="auto">
          <a:xfrm>
            <a:off x="2746375" y="571500"/>
            <a:ext cx="3770313" cy="6142038"/>
          </a:xfrm>
          <a:prstGeom prst="rect">
            <a:avLst/>
          </a:prstGeom>
          <a:noFill/>
          <a:ln w="9525">
            <a:noFill/>
            <a:miter lim="800000"/>
            <a:headEnd/>
            <a:tailEnd/>
          </a:ln>
        </p:spPr>
      </p:pic>
      <p:sp>
        <p:nvSpPr>
          <p:cNvPr id="4" name="TextBox 3"/>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Follow-through</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Git_normal_small_bowe_1l"/>
          <p:cNvPicPr>
            <a:picLocks noChangeAspect="1" noChangeArrowheads="1"/>
          </p:cNvPicPr>
          <p:nvPr/>
        </p:nvPicPr>
        <p:blipFill>
          <a:blip r:embed="rId2" cstate="print"/>
          <a:srcRect/>
          <a:stretch>
            <a:fillRect/>
          </a:stretch>
        </p:blipFill>
        <p:spPr bwMode="auto">
          <a:xfrm>
            <a:off x="2051050" y="476250"/>
            <a:ext cx="5041900" cy="5072063"/>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Small Bowel Enema</a:t>
            </a:r>
          </a:p>
        </p:txBody>
      </p:sp>
      <p:sp>
        <p:nvSpPr>
          <p:cNvPr id="15364" name="TextBox 7"/>
          <p:cNvSpPr txBox="1">
            <a:spLocks noChangeArrowheads="1"/>
          </p:cNvSpPr>
          <p:nvPr/>
        </p:nvSpPr>
        <p:spPr bwMode="auto">
          <a:xfrm>
            <a:off x="1042988" y="5732463"/>
            <a:ext cx="7273925" cy="985837"/>
          </a:xfrm>
          <a:prstGeom prst="rect">
            <a:avLst/>
          </a:prstGeom>
          <a:solidFill>
            <a:schemeClr val="bg1"/>
          </a:solidFill>
          <a:ln w="9525">
            <a:noFill/>
            <a:miter lim="800000"/>
            <a:headEnd/>
            <a:tailEnd/>
          </a:ln>
        </p:spPr>
        <p:txBody>
          <a:bodyPr>
            <a:spAutoFit/>
          </a:bodyPr>
          <a:lstStyle/>
          <a:p>
            <a:pPr algn="ctr"/>
            <a:r>
              <a:rPr lang="en-US" sz="1400">
                <a:solidFill>
                  <a:srgbClr val="50E2DB"/>
                </a:solidFill>
              </a:rPr>
              <a:t>A Modified Follow-Through which is called </a:t>
            </a:r>
            <a:r>
              <a:rPr lang="en-US" sz="1400" b="1">
                <a:solidFill>
                  <a:srgbClr val="50E2DB"/>
                </a:solidFill>
              </a:rPr>
              <a:t>Small Bowel Enema </a:t>
            </a:r>
            <a:r>
              <a:rPr lang="en-US" sz="1400">
                <a:solidFill>
                  <a:srgbClr val="50E2DB"/>
                </a:solidFill>
              </a:rPr>
              <a:t>note that the bowel is more distended here</a:t>
            </a:r>
          </a:p>
          <a:p>
            <a:pPr algn="ctr"/>
            <a:r>
              <a:rPr lang="en-US" sz="1000">
                <a:solidFill>
                  <a:srgbClr val="50E2DB"/>
                </a:solidFill>
              </a:rPr>
              <a:t>This procedure involves inserting a thin tube through the mouth, esophagus and past the stomach to inject barium, methylcellulose and water into the small bowel. This allows for better visualization of the small bowel than can be seen during a small bowel follow-through</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152400"/>
            <a:ext cx="7772400" cy="1143000"/>
          </a:xfrm>
        </p:spPr>
        <p:txBody>
          <a:bodyPr>
            <a:normAutofit fontScale="90000"/>
          </a:bodyPr>
          <a:lstStyle/>
          <a:p>
            <a:r>
              <a:rPr lang="en-GB" dirty="0"/>
              <a:t/>
            </a:r>
            <a:br>
              <a:rPr lang="en-GB" dirty="0"/>
            </a:br>
            <a:r>
              <a:rPr lang="en-GB" sz="3600" dirty="0"/>
              <a:t>Barium Enema</a:t>
            </a:r>
          </a:p>
        </p:txBody>
      </p:sp>
      <p:sp>
        <p:nvSpPr>
          <p:cNvPr id="10243" name="Rectangle 3"/>
          <p:cNvSpPr>
            <a:spLocks noGrp="1" noChangeArrowheads="1"/>
          </p:cNvSpPr>
          <p:nvPr>
            <p:ph type="body" sz="half" idx="1"/>
          </p:nvPr>
        </p:nvSpPr>
        <p:spPr>
          <a:xfrm>
            <a:off x="228600" y="1447800"/>
            <a:ext cx="4114800" cy="4953000"/>
          </a:xfrm>
        </p:spPr>
        <p:txBody>
          <a:bodyPr>
            <a:noAutofit/>
          </a:bodyPr>
          <a:lstStyle/>
          <a:p>
            <a:pPr>
              <a:lnSpc>
                <a:spcPct val="90000"/>
              </a:lnSpc>
            </a:pPr>
            <a:r>
              <a:rPr lang="en-GB" sz="1800" dirty="0">
                <a:solidFill>
                  <a:schemeClr val="tx2">
                    <a:lumMod val="40000"/>
                    <a:lumOff val="60000"/>
                  </a:schemeClr>
                </a:solidFill>
              </a:rPr>
              <a:t>Single or double </a:t>
            </a:r>
            <a:r>
              <a:rPr lang="en-GB" sz="1800" dirty="0"/>
              <a:t>contrast study. </a:t>
            </a:r>
          </a:p>
          <a:p>
            <a:pPr>
              <a:lnSpc>
                <a:spcPct val="90000"/>
              </a:lnSpc>
            </a:pPr>
            <a:r>
              <a:rPr lang="en-GB" sz="1800" dirty="0"/>
              <a:t>Double contrast means </a:t>
            </a:r>
            <a:r>
              <a:rPr lang="en-GB" sz="1800" dirty="0">
                <a:solidFill>
                  <a:schemeClr val="tx2">
                    <a:lumMod val="40000"/>
                    <a:lumOff val="60000"/>
                  </a:schemeClr>
                </a:solidFill>
              </a:rPr>
              <a:t>air fired up after barium </a:t>
            </a:r>
            <a:r>
              <a:rPr lang="en-GB" sz="1800" dirty="0"/>
              <a:t>– pictures may show coating on the outline of the bowel rather than a white bowel (right)</a:t>
            </a:r>
          </a:p>
          <a:p>
            <a:pPr>
              <a:lnSpc>
                <a:spcPct val="90000"/>
              </a:lnSpc>
            </a:pPr>
            <a:r>
              <a:rPr lang="en-GB" sz="1800" dirty="0"/>
              <a:t>Patient has to have:</a:t>
            </a:r>
          </a:p>
          <a:p>
            <a:pPr lvl="1">
              <a:lnSpc>
                <a:spcPct val="90000"/>
              </a:lnSpc>
            </a:pPr>
            <a:r>
              <a:rPr lang="en-GB" sz="1800" dirty="0">
                <a:solidFill>
                  <a:srgbClr val="000000"/>
                </a:solidFill>
              </a:rPr>
              <a:t>low residue diet for three days before the procedure</a:t>
            </a:r>
          </a:p>
          <a:p>
            <a:pPr lvl="1">
              <a:lnSpc>
                <a:spcPct val="90000"/>
              </a:lnSpc>
            </a:pPr>
            <a:r>
              <a:rPr lang="en-GB" sz="1800" dirty="0">
                <a:solidFill>
                  <a:srgbClr val="000000"/>
                </a:solidFill>
              </a:rPr>
              <a:t>laxatives 24 hr before </a:t>
            </a:r>
          </a:p>
          <a:p>
            <a:pPr lvl="1">
              <a:lnSpc>
                <a:spcPct val="90000"/>
              </a:lnSpc>
            </a:pPr>
            <a:r>
              <a:rPr lang="en-GB" sz="1800" dirty="0">
                <a:solidFill>
                  <a:srgbClr val="000000"/>
                </a:solidFill>
              </a:rPr>
              <a:t>bowel prep just before</a:t>
            </a:r>
          </a:p>
          <a:p>
            <a:pPr>
              <a:lnSpc>
                <a:spcPct val="90000"/>
              </a:lnSpc>
            </a:pPr>
            <a:r>
              <a:rPr lang="en-GB" sz="1800" dirty="0"/>
              <a:t>Barium up the bum, patient has to move into different positions to coat to the whole colon. Often the table moves about to help the passage of barium. Serial X-rays are taken</a:t>
            </a:r>
          </a:p>
          <a:p>
            <a:pPr>
              <a:lnSpc>
                <a:spcPct val="90000"/>
              </a:lnSpc>
            </a:pPr>
            <a:r>
              <a:rPr lang="en-GB" sz="1800" dirty="0"/>
              <a:t>Films can be small and only cover a small area of </a:t>
            </a:r>
            <a:r>
              <a:rPr lang="en-GB" sz="1800" dirty="0" smtClean="0"/>
              <a:t>bowel</a:t>
            </a:r>
            <a:endParaRPr lang="en-GB" sz="1800" dirty="0"/>
          </a:p>
        </p:txBody>
      </p:sp>
      <p:pic>
        <p:nvPicPr>
          <p:cNvPr id="10247" name="Picture 7" descr="C:\Documents and Settings\Ian Anderson\Desktop\Abdo Films\Normal Barium Enema.jpg"/>
          <p:cNvPicPr>
            <a:picLocks noGrp="1" noChangeAspect="1" noChangeArrowheads="1"/>
          </p:cNvPicPr>
          <p:nvPr>
            <p:ph type="clipArt" sz="half" idx="2"/>
          </p:nvPr>
        </p:nvPicPr>
        <p:blipFill>
          <a:blip r:embed="rId2" cstate="print"/>
          <a:srcRect/>
          <a:stretch>
            <a:fillRect/>
          </a:stretch>
        </p:blipFill>
        <p:spPr>
          <a:xfrm>
            <a:off x="4648200" y="2152650"/>
            <a:ext cx="3810000" cy="3771900"/>
          </a:xfrm>
          <a:noFill/>
          <a:ln/>
        </p:spPr>
      </p:pic>
      <p:sp>
        <p:nvSpPr>
          <p:cNvPr id="10248" name="Text Box 8"/>
          <p:cNvSpPr txBox="1">
            <a:spLocks noChangeArrowheads="1"/>
          </p:cNvSpPr>
          <p:nvPr/>
        </p:nvSpPr>
        <p:spPr bwMode="auto">
          <a:xfrm>
            <a:off x="4648200" y="5943600"/>
            <a:ext cx="3810000" cy="396875"/>
          </a:xfrm>
          <a:prstGeom prst="rect">
            <a:avLst/>
          </a:prstGeom>
          <a:noFill/>
          <a:ln w="9525">
            <a:noFill/>
            <a:miter lim="800000"/>
            <a:headEnd/>
            <a:tailEnd/>
          </a:ln>
          <a:effectLst/>
        </p:spPr>
        <p:txBody>
          <a:bodyPr>
            <a:spAutoFit/>
          </a:bodyPr>
          <a:lstStyle/>
          <a:p>
            <a:pPr>
              <a:spcBef>
                <a:spcPct val="50000"/>
              </a:spcBef>
            </a:pPr>
            <a:r>
              <a:rPr lang="en-GB" sz="2000"/>
              <a:t>This is normal, despite the arrows!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olon%20single%20contrast"/>
          <p:cNvPicPr>
            <a:picLocks noChangeAspect="1" noChangeArrowheads="1"/>
          </p:cNvPicPr>
          <p:nvPr/>
        </p:nvPicPr>
        <p:blipFill>
          <a:blip r:embed="rId2" cstate="print"/>
          <a:srcRect/>
          <a:stretch>
            <a:fillRect/>
          </a:stretch>
        </p:blipFill>
        <p:spPr bwMode="auto">
          <a:xfrm>
            <a:off x="1714500" y="361950"/>
            <a:ext cx="5715000" cy="6480175"/>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523875"/>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Single Contrast</a:t>
            </a:r>
          </a:p>
        </p:txBody>
      </p:sp>
      <p:cxnSp>
        <p:nvCxnSpPr>
          <p:cNvPr id="4" name="Straight Arrow Connector 3"/>
          <p:cNvCxnSpPr>
            <a:endCxn id="17413" idx="3"/>
          </p:cNvCxnSpPr>
          <p:nvPr/>
        </p:nvCxnSpPr>
        <p:spPr>
          <a:xfrm rot="10800000">
            <a:off x="1547813" y="2676525"/>
            <a:ext cx="1511300" cy="566738"/>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13" name="TextBox 7"/>
          <p:cNvSpPr txBox="1">
            <a:spLocks noChangeArrowheads="1"/>
          </p:cNvSpPr>
          <p:nvPr/>
        </p:nvSpPr>
        <p:spPr bwMode="auto">
          <a:xfrm>
            <a:off x="684213" y="2522538"/>
            <a:ext cx="8636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Cecum</a:t>
            </a:r>
            <a:endParaRPr lang="en-US" sz="1400">
              <a:solidFill>
                <a:srgbClr val="50E2DB"/>
              </a:solidFill>
            </a:endParaRPr>
          </a:p>
        </p:txBody>
      </p:sp>
      <p:sp>
        <p:nvSpPr>
          <p:cNvPr id="17414" name="TextBox 7"/>
          <p:cNvSpPr txBox="1">
            <a:spLocks noChangeArrowheads="1"/>
          </p:cNvSpPr>
          <p:nvPr/>
        </p:nvSpPr>
        <p:spPr bwMode="auto">
          <a:xfrm>
            <a:off x="395288" y="3675063"/>
            <a:ext cx="1008062" cy="52228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Terminal Ileum</a:t>
            </a:r>
            <a:endParaRPr lang="en-US" sz="1400">
              <a:solidFill>
                <a:srgbClr val="50E2DB"/>
              </a:solidFill>
            </a:endParaRPr>
          </a:p>
        </p:txBody>
      </p:sp>
      <p:cxnSp>
        <p:nvCxnSpPr>
          <p:cNvPr id="10" name="Straight Arrow Connector 9"/>
          <p:cNvCxnSpPr>
            <a:endCxn id="17414" idx="3"/>
          </p:cNvCxnSpPr>
          <p:nvPr/>
        </p:nvCxnSpPr>
        <p:spPr>
          <a:xfrm rot="10800000">
            <a:off x="1403350" y="3937000"/>
            <a:ext cx="1728788" cy="3143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16" name="TextBox 7"/>
          <p:cNvSpPr txBox="1">
            <a:spLocks noChangeArrowheads="1"/>
          </p:cNvSpPr>
          <p:nvPr/>
        </p:nvSpPr>
        <p:spPr bwMode="auto">
          <a:xfrm>
            <a:off x="7596188" y="650875"/>
            <a:ext cx="1223962" cy="522288"/>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Transverse Colon</a:t>
            </a:r>
            <a:endParaRPr lang="en-US" sz="1400">
              <a:solidFill>
                <a:srgbClr val="50E2DB"/>
              </a:solidFill>
            </a:endParaRPr>
          </a:p>
        </p:txBody>
      </p:sp>
      <p:cxnSp>
        <p:nvCxnSpPr>
          <p:cNvPr id="15" name="Straight Arrow Connector 14"/>
          <p:cNvCxnSpPr>
            <a:endCxn id="17416" idx="1"/>
          </p:cNvCxnSpPr>
          <p:nvPr/>
        </p:nvCxnSpPr>
        <p:spPr>
          <a:xfrm flipV="1">
            <a:off x="5148263" y="911225"/>
            <a:ext cx="2447925" cy="16113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18" name="TextBox 7"/>
          <p:cNvSpPr txBox="1">
            <a:spLocks noChangeArrowheads="1"/>
          </p:cNvSpPr>
          <p:nvPr/>
        </p:nvSpPr>
        <p:spPr bwMode="auto">
          <a:xfrm>
            <a:off x="7885113" y="2017713"/>
            <a:ext cx="1258887"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Descending Colon</a:t>
            </a:r>
            <a:endParaRPr lang="en-US" sz="1400">
              <a:solidFill>
                <a:srgbClr val="50E2DB"/>
              </a:solidFill>
            </a:endParaRPr>
          </a:p>
        </p:txBody>
      </p:sp>
      <p:cxnSp>
        <p:nvCxnSpPr>
          <p:cNvPr id="19" name="Straight Arrow Connector 18"/>
          <p:cNvCxnSpPr>
            <a:endCxn id="17418" idx="1"/>
          </p:cNvCxnSpPr>
          <p:nvPr/>
        </p:nvCxnSpPr>
        <p:spPr>
          <a:xfrm flipV="1">
            <a:off x="6227763" y="2279650"/>
            <a:ext cx="1657350" cy="13954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20" name="TextBox 7"/>
          <p:cNvSpPr txBox="1">
            <a:spLocks noChangeArrowheads="1"/>
          </p:cNvSpPr>
          <p:nvPr/>
        </p:nvSpPr>
        <p:spPr bwMode="auto">
          <a:xfrm>
            <a:off x="7235825" y="3602038"/>
            <a:ext cx="1008063"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Sigmoid</a:t>
            </a:r>
            <a:endParaRPr lang="en-US" sz="1400">
              <a:solidFill>
                <a:srgbClr val="50E2DB"/>
              </a:solidFill>
            </a:endParaRPr>
          </a:p>
        </p:txBody>
      </p:sp>
      <p:cxnSp>
        <p:nvCxnSpPr>
          <p:cNvPr id="21" name="Straight Arrow Connector 20"/>
          <p:cNvCxnSpPr>
            <a:endCxn id="17420" idx="1"/>
          </p:cNvCxnSpPr>
          <p:nvPr/>
        </p:nvCxnSpPr>
        <p:spPr>
          <a:xfrm flipV="1">
            <a:off x="4787900" y="3756025"/>
            <a:ext cx="2447925" cy="171926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7423" idx="3"/>
          </p:cNvCxnSpPr>
          <p:nvPr/>
        </p:nvCxnSpPr>
        <p:spPr>
          <a:xfrm rot="10800000">
            <a:off x="1331913" y="1055688"/>
            <a:ext cx="1223962" cy="45878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23" name="TextBox 7"/>
          <p:cNvSpPr txBox="1">
            <a:spLocks noChangeArrowheads="1"/>
          </p:cNvSpPr>
          <p:nvPr/>
        </p:nvSpPr>
        <p:spPr bwMode="auto">
          <a:xfrm>
            <a:off x="179388" y="793750"/>
            <a:ext cx="1152525" cy="5238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Ascending Colon</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Contro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44650" y="512763"/>
            <a:ext cx="6478588" cy="573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0798734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Git_normal_enema_3"/>
          <p:cNvPicPr>
            <a:picLocks noChangeAspect="1" noChangeArrowheads="1"/>
          </p:cNvPicPr>
          <p:nvPr/>
        </p:nvPicPr>
        <p:blipFill>
          <a:blip r:embed="rId2" cstate="print"/>
          <a:srcRect/>
          <a:stretch>
            <a:fillRect/>
          </a:stretch>
        </p:blipFill>
        <p:spPr bwMode="auto">
          <a:xfrm>
            <a:off x="2286000" y="1152525"/>
            <a:ext cx="4572000" cy="5589588"/>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(Right Lateral </a:t>
            </a:r>
            <a:r>
              <a:rPr lang="en-US" sz="2800" dirty="0" err="1">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Decubitus</a:t>
            </a: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a:t>
            </a:r>
          </a:p>
        </p:txBody>
      </p:sp>
      <p:cxnSp>
        <p:nvCxnSpPr>
          <p:cNvPr id="4" name="Straight Arrow Connector 3"/>
          <p:cNvCxnSpPr>
            <a:endCxn id="18437" idx="3"/>
          </p:cNvCxnSpPr>
          <p:nvPr/>
        </p:nvCxnSpPr>
        <p:spPr>
          <a:xfrm rot="10800000">
            <a:off x="1547813" y="1614488"/>
            <a:ext cx="1871662" cy="3143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437" name="TextBox 7"/>
          <p:cNvSpPr txBox="1">
            <a:spLocks noChangeArrowheads="1"/>
          </p:cNvSpPr>
          <p:nvPr/>
        </p:nvSpPr>
        <p:spPr bwMode="auto">
          <a:xfrm>
            <a:off x="395288" y="1354138"/>
            <a:ext cx="1152525" cy="522287"/>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Hepatic Flexure</a:t>
            </a:r>
            <a:endParaRPr lang="en-US" sz="1400">
              <a:solidFill>
                <a:srgbClr val="50E2DB"/>
              </a:solidFill>
            </a:endParaRPr>
          </a:p>
        </p:txBody>
      </p:sp>
      <p:cxnSp>
        <p:nvCxnSpPr>
          <p:cNvPr id="7" name="Straight Arrow Connector 6"/>
          <p:cNvCxnSpPr>
            <a:endCxn id="18439" idx="3"/>
          </p:cNvCxnSpPr>
          <p:nvPr/>
        </p:nvCxnSpPr>
        <p:spPr>
          <a:xfrm rot="10800000">
            <a:off x="1331913" y="2849563"/>
            <a:ext cx="1871662" cy="376237"/>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439" name="TextBox 7"/>
          <p:cNvSpPr txBox="1">
            <a:spLocks noChangeArrowheads="1"/>
          </p:cNvSpPr>
          <p:nvPr/>
        </p:nvSpPr>
        <p:spPr bwMode="auto">
          <a:xfrm>
            <a:off x="179388" y="2649538"/>
            <a:ext cx="1152525" cy="400050"/>
          </a:xfrm>
          <a:prstGeom prst="rect">
            <a:avLst/>
          </a:prstGeom>
          <a:solidFill>
            <a:schemeClr val="bg1"/>
          </a:solidFill>
          <a:ln w="9525">
            <a:noFill/>
            <a:miter lim="800000"/>
            <a:headEnd/>
            <a:tailEnd/>
          </a:ln>
        </p:spPr>
        <p:txBody>
          <a:bodyPr>
            <a:spAutoFit/>
          </a:bodyPr>
          <a:lstStyle/>
          <a:p>
            <a:pPr algn="ctr"/>
            <a:r>
              <a:rPr lang="en-US" sz="1000" b="1">
                <a:solidFill>
                  <a:srgbClr val="50E2DB"/>
                </a:solidFill>
              </a:rPr>
              <a:t>Note the effect of gravity</a:t>
            </a:r>
            <a:endParaRPr lang="en-US" sz="1000">
              <a:solidFill>
                <a:srgbClr val="50E2DB"/>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Git_normal_enema_2"/>
          <p:cNvPicPr>
            <a:picLocks noChangeAspect="1" noChangeArrowheads="1"/>
          </p:cNvPicPr>
          <p:nvPr/>
        </p:nvPicPr>
        <p:blipFill>
          <a:blip r:embed="rId2" cstate="print"/>
          <a:srcRect/>
          <a:stretch>
            <a:fillRect/>
          </a:stretch>
        </p:blipFill>
        <p:spPr bwMode="auto">
          <a:xfrm>
            <a:off x="2286000" y="958850"/>
            <a:ext cx="4572000" cy="5783263"/>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(Prone Position)</a:t>
            </a:r>
          </a:p>
        </p:txBody>
      </p:sp>
      <p:cxnSp>
        <p:nvCxnSpPr>
          <p:cNvPr id="4" name="Straight Arrow Connector 3"/>
          <p:cNvCxnSpPr>
            <a:endCxn id="19461" idx="1"/>
          </p:cNvCxnSpPr>
          <p:nvPr/>
        </p:nvCxnSpPr>
        <p:spPr>
          <a:xfrm flipV="1">
            <a:off x="6372225" y="1882775"/>
            <a:ext cx="792163" cy="66992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9461" name="TextBox 7"/>
          <p:cNvSpPr txBox="1">
            <a:spLocks noChangeArrowheads="1"/>
          </p:cNvSpPr>
          <p:nvPr/>
        </p:nvSpPr>
        <p:spPr bwMode="auto">
          <a:xfrm>
            <a:off x="7164388" y="1544638"/>
            <a:ext cx="1511300" cy="677862"/>
          </a:xfrm>
          <a:prstGeom prst="rect">
            <a:avLst/>
          </a:prstGeom>
          <a:solidFill>
            <a:schemeClr val="bg1"/>
          </a:solidFill>
          <a:ln w="9525">
            <a:noFill/>
            <a:miter lim="800000"/>
            <a:headEnd/>
            <a:tailEnd/>
          </a:ln>
        </p:spPr>
        <p:txBody>
          <a:bodyPr>
            <a:spAutoFit/>
          </a:bodyPr>
          <a:lstStyle/>
          <a:p>
            <a:pPr algn="ctr"/>
            <a:r>
              <a:rPr lang="en-US" sz="1200">
                <a:solidFill>
                  <a:srgbClr val="50E2DB"/>
                </a:solidFill>
              </a:rPr>
              <a:t>Note the </a:t>
            </a:r>
            <a:r>
              <a:rPr lang="en-US" sz="1400" b="1">
                <a:solidFill>
                  <a:srgbClr val="50E2DB"/>
                </a:solidFill>
              </a:rPr>
              <a:t>Haustrations</a:t>
            </a:r>
          </a:p>
          <a:p>
            <a:pPr algn="ctr"/>
            <a:r>
              <a:rPr lang="en-US" sz="1200">
                <a:solidFill>
                  <a:srgbClr val="FF0000"/>
                </a:solidFill>
              </a:rPr>
              <a:t>If lost </a:t>
            </a:r>
            <a:r>
              <a:rPr lang="en-US" sz="1200">
                <a:solidFill>
                  <a:srgbClr val="FF0000"/>
                </a:solidFill>
                <a:sym typeface="Wingdings" pitchFamily="2" charset="2"/>
              </a:rPr>
              <a:t> UC (IBD)</a:t>
            </a:r>
            <a:endParaRPr lang="en-US" sz="1200">
              <a:solidFill>
                <a:srgbClr val="FF0000"/>
              </a:solidFill>
            </a:endParaRPr>
          </a:p>
        </p:txBody>
      </p:sp>
      <p:cxnSp>
        <p:nvCxnSpPr>
          <p:cNvPr id="11" name="Straight Arrow Connector 10"/>
          <p:cNvCxnSpPr>
            <a:endCxn id="19463" idx="3"/>
          </p:cNvCxnSpPr>
          <p:nvPr/>
        </p:nvCxnSpPr>
        <p:spPr>
          <a:xfrm rot="10800000">
            <a:off x="1547813" y="3930650"/>
            <a:ext cx="1871662" cy="422275"/>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9463" name="TextBox 7"/>
          <p:cNvSpPr txBox="1">
            <a:spLocks noChangeArrowheads="1"/>
          </p:cNvSpPr>
          <p:nvPr/>
        </p:nvSpPr>
        <p:spPr bwMode="auto">
          <a:xfrm>
            <a:off x="684213" y="3776663"/>
            <a:ext cx="863600"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Cecum</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Git_normal_enema_1"/>
          <p:cNvPicPr>
            <a:picLocks noChangeAspect="1" noChangeArrowheads="1"/>
          </p:cNvPicPr>
          <p:nvPr/>
        </p:nvPicPr>
        <p:blipFill>
          <a:blip r:embed="rId2" cstate="print"/>
          <a:srcRect/>
          <a:stretch>
            <a:fillRect/>
          </a:stretch>
        </p:blipFill>
        <p:spPr bwMode="auto">
          <a:xfrm>
            <a:off x="2286000" y="981075"/>
            <a:ext cx="4572000" cy="5761038"/>
          </a:xfrm>
          <a:prstGeom prst="rect">
            <a:avLst/>
          </a:prstGeom>
          <a:noFill/>
          <a:ln w="9525">
            <a:noFill/>
            <a:miter lim="800000"/>
            <a:headEnd/>
            <a:tailEnd/>
          </a:ln>
        </p:spPr>
      </p:pic>
      <p:sp>
        <p:nvSpPr>
          <p:cNvPr id="3" name="TextBox 2"/>
          <p:cNvSpPr txBox="1">
            <a:spLocks noChangeArrowheads="1"/>
          </p:cNvSpPr>
          <p:nvPr/>
        </p:nvSpPr>
        <p:spPr bwMode="auto">
          <a:xfrm>
            <a:off x="539750" y="0"/>
            <a:ext cx="8280400" cy="954088"/>
          </a:xfrm>
          <a:prstGeom prst="rect">
            <a:avLst/>
          </a:prstGeom>
          <a:noFill/>
          <a:ln w="9525">
            <a:noFill/>
            <a:miter lim="800000"/>
            <a:headEnd/>
            <a:tailEnd/>
          </a:ln>
        </p:spPr>
        <p:txBody>
          <a:bodyPr>
            <a:spAutoFit/>
          </a:bodyPr>
          <a:lstStyle/>
          <a:p>
            <a:pPr algn="ctr">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(Supine Position)</a:t>
            </a:r>
          </a:p>
        </p:txBody>
      </p:sp>
      <p:cxnSp>
        <p:nvCxnSpPr>
          <p:cNvPr id="4" name="Straight Arrow Connector 3"/>
          <p:cNvCxnSpPr>
            <a:endCxn id="20485" idx="3"/>
          </p:cNvCxnSpPr>
          <p:nvPr/>
        </p:nvCxnSpPr>
        <p:spPr>
          <a:xfrm rot="10800000">
            <a:off x="1908175" y="6318250"/>
            <a:ext cx="2592388" cy="277813"/>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0485" name="TextBox 7"/>
          <p:cNvSpPr txBox="1">
            <a:spLocks noChangeArrowheads="1"/>
          </p:cNvSpPr>
          <p:nvPr/>
        </p:nvSpPr>
        <p:spPr bwMode="auto">
          <a:xfrm>
            <a:off x="755650" y="6164263"/>
            <a:ext cx="1152525" cy="307975"/>
          </a:xfrm>
          <a:prstGeom prst="rect">
            <a:avLst/>
          </a:prstGeom>
          <a:solidFill>
            <a:schemeClr val="bg1"/>
          </a:solidFill>
          <a:ln w="9525">
            <a:noFill/>
            <a:miter lim="800000"/>
            <a:headEnd/>
            <a:tailEnd/>
          </a:ln>
        </p:spPr>
        <p:txBody>
          <a:bodyPr>
            <a:spAutoFit/>
          </a:bodyPr>
          <a:lstStyle/>
          <a:p>
            <a:pPr algn="ctr"/>
            <a:r>
              <a:rPr lang="en-US" sz="1400" b="1">
                <a:solidFill>
                  <a:srgbClr val="50E2DB"/>
                </a:solidFill>
              </a:rPr>
              <a:t>Rectum</a:t>
            </a:r>
            <a:endParaRPr lang="en-US" sz="1400">
              <a:solidFill>
                <a:srgbClr val="50E2DB"/>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l="16250" t="18750" r="31913" b="6250"/>
          <a:stretch>
            <a:fillRect/>
          </a:stretch>
        </p:blipFill>
        <p:spPr bwMode="auto">
          <a:xfrm>
            <a:off x="1674283" y="76200"/>
            <a:ext cx="5793317"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4" descr="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985838"/>
            <a:ext cx="4492625" cy="587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954088"/>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 Double Contrast</a:t>
            </a:r>
          </a:p>
          <a:p>
            <a:pPr algn="ctr" fontAlgn="base">
              <a:spcBef>
                <a:spcPct val="0"/>
              </a:spcBef>
              <a:spcAft>
                <a:spcPct val="0"/>
              </a:spcAft>
              <a:defRPr/>
            </a:pPr>
            <a:r>
              <a:rPr lang="en-US" sz="2800"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(Prone Position)</a:t>
            </a:r>
          </a:p>
        </p:txBody>
      </p:sp>
      <p:sp>
        <p:nvSpPr>
          <p:cNvPr id="35844" name="TextBox 7"/>
          <p:cNvSpPr txBox="1">
            <a:spLocks noChangeArrowheads="1"/>
          </p:cNvSpPr>
          <p:nvPr/>
        </p:nvSpPr>
        <p:spPr bwMode="auto">
          <a:xfrm>
            <a:off x="4572000" y="5284788"/>
            <a:ext cx="4572000" cy="1600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latin typeface="gill sans"/>
              </a:rPr>
              <a:t>There is a short segment of abnormal descending colon with asymmetrical puckering of the mucosal surface, without stricturing.</a:t>
            </a:r>
          </a:p>
          <a:p>
            <a:pPr eaLnBrk="1" fontAlgn="base" hangingPunct="1">
              <a:spcBef>
                <a:spcPct val="0"/>
              </a:spcBef>
              <a:spcAft>
                <a:spcPct val="0"/>
              </a:spcAft>
            </a:pPr>
            <a:r>
              <a:rPr lang="en-US" sz="1400" smtClean="0">
                <a:solidFill>
                  <a:srgbClr val="FFFFFF"/>
                </a:solidFill>
                <a:latin typeface="gill sans"/>
              </a:rPr>
              <a:t>Note also however that contrast has refluxed into the terminal ileum and small bowel, and there are several strictures present within it. One of these lies adjacent to the large bowel abnormality.</a:t>
            </a:r>
          </a:p>
        </p:txBody>
      </p:sp>
      <p:cxnSp>
        <p:nvCxnSpPr>
          <p:cNvPr id="5" name="Straight Arrow Connector 4"/>
          <p:cNvCxnSpPr>
            <a:endCxn id="35846" idx="1"/>
          </p:cNvCxnSpPr>
          <p:nvPr/>
        </p:nvCxnSpPr>
        <p:spPr>
          <a:xfrm flipV="1">
            <a:off x="2808288" y="2574925"/>
            <a:ext cx="2124075" cy="8540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5846" name="TextBox 5"/>
          <p:cNvSpPr txBox="1">
            <a:spLocks noChangeArrowheads="1"/>
          </p:cNvSpPr>
          <p:nvPr/>
        </p:nvSpPr>
        <p:spPr bwMode="auto">
          <a:xfrm>
            <a:off x="4932363" y="2420938"/>
            <a:ext cx="2808287"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Strictures in Small intestines</a:t>
            </a:r>
            <a:endParaRPr lang="en-US" sz="1400" smtClean="0">
              <a:solidFill>
                <a:srgbClr val="FF0000"/>
              </a:solidFill>
            </a:endParaRPr>
          </a:p>
        </p:txBody>
      </p:sp>
      <p:cxnSp>
        <p:nvCxnSpPr>
          <p:cNvPr id="7" name="Straight Arrow Connector 6"/>
          <p:cNvCxnSpPr>
            <a:endCxn id="35846" idx="1"/>
          </p:cNvCxnSpPr>
          <p:nvPr/>
        </p:nvCxnSpPr>
        <p:spPr>
          <a:xfrm flipV="1">
            <a:off x="2555875" y="2574925"/>
            <a:ext cx="2376488" cy="18161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cxnSp>
        <p:nvCxnSpPr>
          <p:cNvPr id="9" name="Straight Arrow Connector 8"/>
          <p:cNvCxnSpPr>
            <a:endCxn id="35849" idx="2"/>
          </p:cNvCxnSpPr>
          <p:nvPr/>
        </p:nvCxnSpPr>
        <p:spPr>
          <a:xfrm rot="16200000" flipV="1">
            <a:off x="243681" y="1693069"/>
            <a:ext cx="2932113" cy="12604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5849" name="TextBox 9"/>
          <p:cNvSpPr txBox="1">
            <a:spLocks noChangeArrowheads="1"/>
          </p:cNvSpPr>
          <p:nvPr/>
        </p:nvSpPr>
        <p:spPr bwMode="auto">
          <a:xfrm>
            <a:off x="179388" y="549275"/>
            <a:ext cx="18002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Normal Segments</a:t>
            </a:r>
            <a:endParaRPr lang="en-US" sz="1400" smtClean="0">
              <a:solidFill>
                <a:srgbClr val="FF0000"/>
              </a:solidFill>
            </a:endParaRPr>
          </a:p>
        </p:txBody>
      </p:sp>
      <p:cxnSp>
        <p:nvCxnSpPr>
          <p:cNvPr id="11" name="Straight Arrow Connector 10"/>
          <p:cNvCxnSpPr>
            <a:endCxn id="35849" idx="2"/>
          </p:cNvCxnSpPr>
          <p:nvPr/>
        </p:nvCxnSpPr>
        <p:spPr>
          <a:xfrm rot="16200000" flipV="1">
            <a:off x="-440532" y="2377282"/>
            <a:ext cx="3148013" cy="10795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5851" name="TextBox 7"/>
          <p:cNvSpPr txBox="1">
            <a:spLocks noChangeArrowheads="1"/>
          </p:cNvSpPr>
          <p:nvPr/>
        </p:nvSpPr>
        <p:spPr bwMode="auto">
          <a:xfrm>
            <a:off x="6372225" y="1557338"/>
            <a:ext cx="2663825" cy="7381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Skip Lesions &amp; lesions in Small intestines </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smtClean="0">
                <a:solidFill>
                  <a:srgbClr val="FF0000"/>
                </a:solidFill>
              </a:rPr>
              <a:t>Crohns’ Disease</a:t>
            </a:r>
          </a:p>
        </p:txBody>
      </p:sp>
      <p:cxnSp>
        <p:nvCxnSpPr>
          <p:cNvPr id="24" name="Straight Arrow Connector 23"/>
          <p:cNvCxnSpPr/>
          <p:nvPr/>
        </p:nvCxnSpPr>
        <p:spPr>
          <a:xfrm>
            <a:off x="2987675" y="4581525"/>
            <a:ext cx="1655763" cy="100806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xmlns="" val="422265671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View large image]">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1550" y="188913"/>
            <a:ext cx="3816350" cy="5759450"/>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36867" name="Text Box 5"/>
          <p:cNvSpPr txBox="1">
            <a:spLocks noChangeArrowheads="1"/>
          </p:cNvSpPr>
          <p:nvPr/>
        </p:nvSpPr>
        <p:spPr bwMode="auto">
          <a:xfrm>
            <a:off x="2751138" y="2076450"/>
            <a:ext cx="865187"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mtClean="0">
                <a:solidFill>
                  <a:srgbClr val="FFFFFF"/>
                </a:solidFill>
              </a:rPr>
              <a:t>Cecum</a:t>
            </a:r>
          </a:p>
        </p:txBody>
      </p:sp>
      <p:cxnSp>
        <p:nvCxnSpPr>
          <p:cNvPr id="4" name="Straight Arrow Connector 3"/>
          <p:cNvCxnSpPr/>
          <p:nvPr/>
        </p:nvCxnSpPr>
        <p:spPr>
          <a:xfrm rot="16200000" flipH="1">
            <a:off x="1655763" y="5121275"/>
            <a:ext cx="2305050" cy="215900"/>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10" name="TextBox 9"/>
          <p:cNvSpPr txBox="1">
            <a:spLocks noChangeArrowheads="1"/>
          </p:cNvSpPr>
          <p:nvPr/>
        </p:nvSpPr>
        <p:spPr bwMode="auto">
          <a:xfrm>
            <a:off x="5508625" y="1341438"/>
            <a:ext cx="2952750" cy="1168400"/>
          </a:xfrm>
          <a:prstGeom prst="rect">
            <a:avLst/>
          </a:prstGeom>
          <a:solidFill>
            <a:schemeClr val="bg1"/>
          </a:solidFill>
          <a:ln w="9525">
            <a:noFill/>
            <a:miter lim="800000"/>
            <a:headEnd/>
            <a:tailEnd/>
          </a:ln>
        </p:spPr>
        <p:txBody>
          <a:bodyPr>
            <a:spAutoFit/>
          </a:bodyPr>
          <a:lstStyle/>
          <a:p>
            <a:pPr fontAlgn="base">
              <a:spcBef>
                <a:spcPct val="0"/>
              </a:spcBef>
              <a:spcAft>
                <a:spcPct val="0"/>
              </a:spcAft>
              <a:defRPr/>
            </a:pPr>
            <a:r>
              <a:rPr lang="en-US" sz="1400" b="1" u="sng" dirty="0">
                <a:solidFill>
                  <a:srgbClr val="50E2DB"/>
                </a:solidFill>
              </a:rPr>
              <a:t>Differential Diagnosis of Terminal Ileum Narrowing</a:t>
            </a:r>
            <a:r>
              <a:rPr lang="en-US" sz="1400" b="1" dirty="0">
                <a:solidFill>
                  <a:srgbClr val="50E2DB"/>
                </a:solidFill>
              </a:rPr>
              <a:t>:</a:t>
            </a:r>
          </a:p>
          <a:p>
            <a:pPr marL="342900" indent="-342900" fontAlgn="base">
              <a:spcBef>
                <a:spcPct val="0"/>
              </a:spcBef>
              <a:spcAft>
                <a:spcPct val="0"/>
              </a:spcAft>
              <a:buFontTx/>
              <a:buAutoNum type="arabicPeriod"/>
              <a:defRPr/>
            </a:pPr>
            <a:r>
              <a:rPr lang="en-US" sz="1400" dirty="0">
                <a:solidFill>
                  <a:srgbClr val="FF0000"/>
                </a:solidFill>
              </a:rPr>
              <a:t>Tumor </a:t>
            </a:r>
            <a:r>
              <a:rPr lang="en-US" sz="1400" dirty="0">
                <a:solidFill>
                  <a:srgbClr val="FF0000"/>
                </a:solidFill>
                <a:sym typeface="Wingdings" pitchFamily="2" charset="2"/>
              </a:rPr>
              <a:t> Lymphoma</a:t>
            </a:r>
            <a:endParaRPr lang="en-US" sz="1400" dirty="0">
              <a:solidFill>
                <a:srgbClr val="FF0000"/>
              </a:solidFill>
            </a:endParaRPr>
          </a:p>
          <a:p>
            <a:pPr marL="342900" indent="-342900" fontAlgn="base">
              <a:spcBef>
                <a:spcPct val="0"/>
              </a:spcBef>
              <a:spcAft>
                <a:spcPct val="0"/>
              </a:spcAft>
              <a:buFontTx/>
              <a:buAutoNum type="arabicPeriod"/>
              <a:defRPr/>
            </a:pPr>
            <a:r>
              <a:rPr lang="en-US" sz="1400" dirty="0">
                <a:solidFill>
                  <a:srgbClr val="FF0000"/>
                </a:solidFill>
              </a:rPr>
              <a:t>Iatrogenic </a:t>
            </a:r>
            <a:r>
              <a:rPr lang="en-US" sz="1400" dirty="0">
                <a:solidFill>
                  <a:srgbClr val="FF0000"/>
                </a:solidFill>
                <a:sym typeface="Wingdings" pitchFamily="2" charset="2"/>
              </a:rPr>
              <a:t> Adhesion</a:t>
            </a:r>
            <a:endParaRPr lang="en-US" sz="1400" dirty="0">
              <a:solidFill>
                <a:srgbClr val="FF0000"/>
              </a:solidFill>
            </a:endParaRPr>
          </a:p>
          <a:p>
            <a:pPr marL="342900" indent="-342900" fontAlgn="base">
              <a:spcBef>
                <a:spcPct val="0"/>
              </a:spcBef>
              <a:spcAft>
                <a:spcPct val="0"/>
              </a:spcAft>
              <a:buFontTx/>
              <a:buAutoNum type="arabicPeriod"/>
              <a:defRPr/>
            </a:pPr>
            <a:r>
              <a:rPr lang="en-US" sz="1400" dirty="0">
                <a:solidFill>
                  <a:srgbClr val="FF0000"/>
                </a:solidFill>
              </a:rPr>
              <a:t>Inflammatory </a:t>
            </a:r>
            <a:r>
              <a:rPr lang="en-US" sz="1400" b="1" dirty="0">
                <a:solidFill>
                  <a:srgbClr val="FF0000"/>
                </a:solidFill>
              </a:rPr>
              <a:t>(IBD)</a:t>
            </a:r>
          </a:p>
        </p:txBody>
      </p:sp>
      <p:sp>
        <p:nvSpPr>
          <p:cNvPr id="36870"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There is smooth narrowing of the terminal ileum and an adjacent loop of more proximal ileum as it crosses to the right side of the pelvis. There is no visible mucosal fold thickening or ulceration. </a:t>
            </a:r>
          </a:p>
        </p:txBody>
      </p:sp>
    </p:spTree>
    <p:extLst>
      <p:ext uri="{BB962C8B-B14F-4D97-AF65-F5344CB8AC3E}">
        <p14:creationId xmlns:p14="http://schemas.microsoft.com/office/powerpoint/2010/main" xmlns="" val="85713289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peds041c">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86100" y="1681163"/>
            <a:ext cx="2971800" cy="3497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Text Box 5"/>
          <p:cNvSpPr txBox="1">
            <a:spLocks noChangeArrowheads="1"/>
          </p:cNvSpPr>
          <p:nvPr/>
        </p:nvSpPr>
        <p:spPr bwMode="auto">
          <a:xfrm>
            <a:off x="3059113" y="4508500"/>
            <a:ext cx="865187" cy="3667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mtClean="0">
                <a:solidFill>
                  <a:srgbClr val="FFFFFF"/>
                </a:solidFill>
              </a:rPr>
              <a:t>Cecum</a:t>
            </a:r>
          </a:p>
        </p:txBody>
      </p:sp>
      <p:sp>
        <p:nvSpPr>
          <p:cNvPr id="37892" name="TextBox 7"/>
          <p:cNvSpPr txBox="1">
            <a:spLocks noChangeArrowheads="1"/>
          </p:cNvSpPr>
          <p:nvPr/>
        </p:nvSpPr>
        <p:spPr bwMode="auto">
          <a:xfrm>
            <a:off x="0" y="6362700"/>
            <a:ext cx="9144000" cy="522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FFFFFF"/>
                </a:solidFill>
              </a:rPr>
              <a:t>There is abnormal wall thickening, luminal narrowing, and cobblestoning involving a long segment of the distal ileum including the terminal ileum.</a:t>
            </a:r>
          </a:p>
        </p:txBody>
      </p:sp>
      <p:sp>
        <p:nvSpPr>
          <p:cNvPr id="37893" name="TextBox 4"/>
          <p:cNvSpPr txBox="1">
            <a:spLocks noChangeArrowheads="1"/>
          </p:cNvSpPr>
          <p:nvPr/>
        </p:nvSpPr>
        <p:spPr bwMode="auto">
          <a:xfrm>
            <a:off x="6335713" y="1268413"/>
            <a:ext cx="2808287" cy="7397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50E2DB"/>
                </a:solidFill>
              </a:rPr>
              <a:t>Multiple Filling Defects</a:t>
            </a:r>
          </a:p>
          <a:p>
            <a:pPr algn="ctr" eaLnBrk="1" fontAlgn="base" hangingPunct="1">
              <a:spcBef>
                <a:spcPct val="0"/>
              </a:spcBef>
              <a:spcAft>
                <a:spcPct val="0"/>
              </a:spcAft>
            </a:pPr>
            <a:r>
              <a:rPr lang="en-US" sz="1400" b="1" smtClean="0">
                <a:solidFill>
                  <a:srgbClr val="50E2DB"/>
                </a:solidFill>
              </a:rPr>
              <a:t>Cobble Stone appearance</a:t>
            </a:r>
          </a:p>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smtClean="0">
                <a:solidFill>
                  <a:srgbClr val="FF0000"/>
                </a:solidFill>
              </a:rPr>
              <a:t>Crohn’s Disease</a:t>
            </a:r>
          </a:p>
        </p:txBody>
      </p:sp>
      <p:cxnSp>
        <p:nvCxnSpPr>
          <p:cNvPr id="6" name="Straight Arrow Connector 5"/>
          <p:cNvCxnSpPr>
            <a:endCxn id="37893" idx="1"/>
          </p:cNvCxnSpPr>
          <p:nvPr/>
        </p:nvCxnSpPr>
        <p:spPr>
          <a:xfrm flipV="1">
            <a:off x="4643438" y="1638300"/>
            <a:ext cx="1692275" cy="1285875"/>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10" name="TextBox 9"/>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Tree>
    <p:extLst>
      <p:ext uri="{BB962C8B-B14F-4D97-AF65-F5344CB8AC3E}">
        <p14:creationId xmlns:p14="http://schemas.microsoft.com/office/powerpoint/2010/main" xmlns="" val="409635574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8" name="Picture 4" descr="crohns_c"/>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9250" y="765175"/>
            <a:ext cx="591343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Text Box 5"/>
          <p:cNvSpPr txBox="1">
            <a:spLocks noChangeArrowheads="1"/>
          </p:cNvSpPr>
          <p:nvPr/>
        </p:nvSpPr>
        <p:spPr bwMode="auto">
          <a:xfrm>
            <a:off x="3059113" y="1125538"/>
            <a:ext cx="1466850" cy="3063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fontAlgn="base" hangingPunct="1">
              <a:spcBef>
                <a:spcPct val="0"/>
              </a:spcBef>
              <a:spcAft>
                <a:spcPct val="0"/>
              </a:spcAft>
            </a:pPr>
            <a:r>
              <a:rPr lang="en-US" sz="1400" smtClean="0">
                <a:solidFill>
                  <a:srgbClr val="FFFFFF"/>
                </a:solidFill>
              </a:rPr>
              <a:t>Ascending colon</a:t>
            </a:r>
          </a:p>
        </p:txBody>
      </p:sp>
      <p:sp>
        <p:nvSpPr>
          <p:cNvPr id="38916" name="TextBox 3"/>
          <p:cNvSpPr txBox="1">
            <a:spLocks noChangeArrowheads="1"/>
          </p:cNvSpPr>
          <p:nvPr/>
        </p:nvSpPr>
        <p:spPr bwMode="auto">
          <a:xfrm>
            <a:off x="4643438" y="2133600"/>
            <a:ext cx="1296987" cy="3063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50E2DB"/>
                </a:solidFill>
              </a:rPr>
              <a:t>Pseudopolyps</a:t>
            </a:r>
            <a:endParaRPr lang="en-US" sz="1400" smtClean="0">
              <a:solidFill>
                <a:srgbClr val="FF0000"/>
              </a:solidFill>
            </a:endParaRPr>
          </a:p>
        </p:txBody>
      </p:sp>
      <p:cxnSp>
        <p:nvCxnSpPr>
          <p:cNvPr id="5" name="Straight Arrow Connector 4"/>
          <p:cNvCxnSpPr/>
          <p:nvPr/>
        </p:nvCxnSpPr>
        <p:spPr>
          <a:xfrm flipV="1">
            <a:off x="4067175" y="2276475"/>
            <a:ext cx="576263" cy="134938"/>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7" name="TextBox 6"/>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38919" name="TextBox 8"/>
          <p:cNvSpPr txBox="1">
            <a:spLocks noChangeArrowheads="1"/>
          </p:cNvSpPr>
          <p:nvPr/>
        </p:nvSpPr>
        <p:spPr bwMode="auto">
          <a:xfrm>
            <a:off x="5148263" y="2833688"/>
            <a:ext cx="1800225"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smtClean="0">
                <a:solidFill>
                  <a:srgbClr val="50E2DB"/>
                </a:solidFill>
              </a:rPr>
              <a:t>Pseudodiverticulum</a:t>
            </a:r>
            <a:endParaRPr lang="en-US" sz="1400" smtClean="0">
              <a:solidFill>
                <a:srgbClr val="FF0000"/>
              </a:solidFill>
            </a:endParaRPr>
          </a:p>
        </p:txBody>
      </p:sp>
      <p:sp>
        <p:nvSpPr>
          <p:cNvPr id="38920" name="TextBox 11"/>
          <p:cNvSpPr txBox="1">
            <a:spLocks noChangeArrowheads="1"/>
          </p:cNvSpPr>
          <p:nvPr/>
        </p:nvSpPr>
        <p:spPr bwMode="auto">
          <a:xfrm>
            <a:off x="7596188" y="1700213"/>
            <a:ext cx="1296987" cy="3079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u="sng" smtClean="0">
                <a:solidFill>
                  <a:srgbClr val="50E2DB"/>
                </a:solidFill>
              </a:rPr>
              <a:t>DDx:</a:t>
            </a:r>
            <a:r>
              <a:rPr lang="en-US" sz="1400" b="1" smtClean="0">
                <a:solidFill>
                  <a:srgbClr val="50E2DB"/>
                </a:solidFill>
              </a:rPr>
              <a:t> </a:t>
            </a:r>
            <a:r>
              <a:rPr lang="en-US" sz="1400" smtClean="0">
                <a:solidFill>
                  <a:srgbClr val="FF0000"/>
                </a:solidFill>
              </a:rPr>
              <a:t>IBD</a:t>
            </a:r>
          </a:p>
        </p:txBody>
      </p:sp>
    </p:spTree>
    <p:extLst>
      <p:ext uri="{BB962C8B-B14F-4D97-AF65-F5344CB8AC3E}">
        <p14:creationId xmlns:p14="http://schemas.microsoft.com/office/powerpoint/2010/main" xmlns="" val="3429437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dissolve">
                                      <p:cBhvr>
                                        <p:cTn id="7" dur="5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75_27_70008_0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850" y="1114425"/>
            <a:ext cx="6172200" cy="462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39940" name="TextBox 3"/>
          <p:cNvSpPr txBox="1">
            <a:spLocks noChangeArrowheads="1"/>
          </p:cNvSpPr>
          <p:nvPr/>
        </p:nvSpPr>
        <p:spPr bwMode="auto">
          <a:xfrm>
            <a:off x="6578600" y="1916113"/>
            <a:ext cx="2314575" cy="523875"/>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50E2DB"/>
                </a:solidFill>
              </a:rPr>
              <a:t>Contrast Filled Sacs (outside the Lumen) </a:t>
            </a:r>
            <a:endParaRPr lang="en-US" sz="1400" b="1" smtClean="0">
              <a:solidFill>
                <a:srgbClr val="FF0000"/>
              </a:solidFill>
            </a:endParaRPr>
          </a:p>
        </p:txBody>
      </p:sp>
      <p:cxnSp>
        <p:nvCxnSpPr>
          <p:cNvPr id="5" name="Straight Arrow Connector 4"/>
          <p:cNvCxnSpPr/>
          <p:nvPr/>
        </p:nvCxnSpPr>
        <p:spPr>
          <a:xfrm flipV="1">
            <a:off x="4344988" y="2060575"/>
            <a:ext cx="2233612" cy="1223963"/>
          </a:xfrm>
          <a:prstGeom prst="straightConnector1">
            <a:avLst/>
          </a:prstGeom>
          <a:ln w="38100">
            <a:solidFill>
              <a:schemeClr val="tx1"/>
            </a:solidFill>
            <a:headEnd type="triangle"/>
            <a:tailEnd type="none"/>
          </a:ln>
        </p:spPr>
        <p:style>
          <a:lnRef idx="1">
            <a:schemeClr val="accent4"/>
          </a:lnRef>
          <a:fillRef idx="0">
            <a:schemeClr val="accent4"/>
          </a:fillRef>
          <a:effectRef idx="0">
            <a:schemeClr val="accent4"/>
          </a:effectRef>
          <a:fontRef idx="minor">
            <a:schemeClr val="tx1"/>
          </a:fontRef>
        </p:style>
      </p:cxnSp>
      <p:sp>
        <p:nvSpPr>
          <p:cNvPr id="39942" name="TextBox 6"/>
          <p:cNvSpPr txBox="1">
            <a:spLocks noChangeArrowheads="1"/>
          </p:cNvSpPr>
          <p:nvPr/>
        </p:nvSpPr>
        <p:spPr bwMode="auto">
          <a:xfrm>
            <a:off x="1908175" y="5949950"/>
            <a:ext cx="5256213" cy="3063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FF0000"/>
                </a:solidFill>
              </a:rPr>
              <a:t>Diverticulosis in Descending &amp; Sigmoid Colon</a:t>
            </a:r>
          </a:p>
        </p:txBody>
      </p:sp>
    </p:spTree>
    <p:extLst>
      <p:ext uri="{BB962C8B-B14F-4D97-AF65-F5344CB8AC3E}">
        <p14:creationId xmlns:p14="http://schemas.microsoft.com/office/powerpoint/2010/main" xmlns="" val="14861902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Click to see larger picture">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19250" y="1484313"/>
            <a:ext cx="5334000" cy="438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395288" y="0"/>
            <a:ext cx="8280400" cy="523875"/>
          </a:xfrm>
          <a:prstGeom prst="rect">
            <a:avLst/>
          </a:prstGeom>
          <a:noFill/>
          <a:ln w="9525">
            <a:noFill/>
            <a:miter lim="800000"/>
            <a:headEnd/>
            <a:tailEnd/>
          </a:ln>
        </p:spPr>
        <p:txBody>
          <a:bodyPr>
            <a:spAutoFit/>
          </a:bodyPr>
          <a:lstStyle/>
          <a:p>
            <a:pPr algn="ctr" fontAlgn="base">
              <a:spcBef>
                <a:spcPct val="0"/>
              </a:spcBef>
              <a:spcAft>
                <a:spcPct val="0"/>
              </a:spcAft>
              <a:defRPr/>
            </a:pPr>
            <a:r>
              <a:rPr lang="en-US" sz="2800" b="1" dirty="0">
                <a:solidFill>
                  <a:srgbClr val="50E2DB"/>
                </a:solidFill>
                <a:effectLst>
                  <a:outerShdw blurRad="50800" dist="38100" dir="2700000" algn="tl" rotWithShape="0">
                    <a:prstClr val="black">
                      <a:alpha val="40000"/>
                    </a:prstClr>
                  </a:outerShdw>
                  <a:reflection blurRad="6350" stA="55000" endA="300" endPos="45500" dir="5400000" sy="-100000" algn="bl" rotWithShape="0"/>
                </a:effectLst>
              </a:rPr>
              <a:t>Barium Enema</a:t>
            </a:r>
          </a:p>
        </p:txBody>
      </p:sp>
      <p:sp>
        <p:nvSpPr>
          <p:cNvPr id="40964" name="TextBox 3"/>
          <p:cNvSpPr txBox="1">
            <a:spLocks noChangeArrowheads="1"/>
          </p:cNvSpPr>
          <p:nvPr/>
        </p:nvSpPr>
        <p:spPr bwMode="auto">
          <a:xfrm>
            <a:off x="3492500" y="5949950"/>
            <a:ext cx="1655763" cy="30638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1400" b="1" smtClean="0">
                <a:solidFill>
                  <a:srgbClr val="FF0000"/>
                </a:solidFill>
              </a:rPr>
              <a:t>Diverticulosis</a:t>
            </a:r>
          </a:p>
        </p:txBody>
      </p:sp>
    </p:spTree>
    <p:extLst>
      <p:ext uri="{BB962C8B-B14F-4D97-AF65-F5344CB8AC3E}">
        <p14:creationId xmlns:p14="http://schemas.microsoft.com/office/powerpoint/2010/main" xmlns="" val="1282651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dissolve">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1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2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3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4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3594</TotalTime>
  <Words>2832</Words>
  <Application>Microsoft Office PowerPoint</Application>
  <PresentationFormat>On-screen Show (4:3)</PresentationFormat>
  <Paragraphs>523</Paragraphs>
  <Slides>151</Slides>
  <Notes>18</Notes>
  <HiddenSlides>0</HiddenSlides>
  <MMClips>0</MMClips>
  <ScaleCrop>false</ScaleCrop>
  <HeadingPairs>
    <vt:vector size="4" baseType="variant">
      <vt:variant>
        <vt:lpstr>Theme</vt:lpstr>
      </vt:variant>
      <vt:variant>
        <vt:i4>7</vt:i4>
      </vt:variant>
      <vt:variant>
        <vt:lpstr>Slide Titles</vt:lpstr>
      </vt:variant>
      <vt:variant>
        <vt:i4>151</vt:i4>
      </vt:variant>
    </vt:vector>
  </HeadingPairs>
  <TitlesOfParts>
    <vt:vector size="158" baseType="lpstr">
      <vt:lpstr>Office Theme</vt:lpstr>
      <vt:lpstr>Metro</vt:lpstr>
      <vt:lpstr>1_Metro</vt:lpstr>
      <vt:lpstr>2_Metro</vt:lpstr>
      <vt:lpstr>3_Metro</vt:lpstr>
      <vt:lpstr>4_Metro</vt:lpstr>
      <vt:lpstr>1_Office Theme</vt:lpstr>
      <vt:lpstr>Slide 1</vt:lpstr>
      <vt:lpstr>OBJECTIVES</vt:lpstr>
      <vt:lpstr>Slide 3</vt:lpstr>
      <vt:lpstr>Slide 4</vt:lpstr>
      <vt:lpstr>Slide 5</vt:lpstr>
      <vt:lpstr>X-Ray</vt:lpstr>
      <vt:lpstr>How To Assess The Film</vt:lpstr>
      <vt:lpstr>Abdominal x-ray </vt:lpstr>
      <vt:lpstr>Slide 9</vt:lpstr>
      <vt:lpstr>ABDOMINAL X-RAY</vt:lpstr>
      <vt:lpstr>Slide 11</vt:lpstr>
      <vt:lpstr>Slide 12</vt:lpstr>
      <vt:lpstr>Slide 13</vt:lpstr>
      <vt:lpstr>How To Assess The Film: Gas</vt:lpstr>
      <vt:lpstr>How To Assess The Film: Gas</vt:lpstr>
      <vt:lpstr>Slide 16</vt:lpstr>
      <vt:lpstr>Abdomen X-ray</vt:lpstr>
      <vt:lpstr>Slide 18</vt:lpstr>
      <vt:lpstr>Abdomen X-ray</vt:lpstr>
      <vt:lpstr>Abdomen X-ray</vt:lpstr>
      <vt:lpstr>Slide 21</vt:lpstr>
      <vt:lpstr>Slide 22</vt:lpstr>
      <vt:lpstr>How To Assess The Film: Bone</vt:lpstr>
      <vt:lpstr>Abdomen X-ray</vt:lpstr>
      <vt:lpstr>How To Assess The Film: Calcification</vt:lpstr>
      <vt:lpstr>Abdomen X-ray</vt:lpstr>
      <vt:lpstr>How To Assess The Film: Calcification</vt:lpstr>
      <vt:lpstr>How To Assess The Film: Calcification</vt:lpstr>
      <vt:lpstr>How To Assess The Film: Calcification</vt:lpstr>
      <vt:lpstr>Abdomen X-ray</vt:lpstr>
      <vt:lpstr>Abdomen X-ray</vt:lpstr>
      <vt:lpstr>How To Assess The Film: Soft Tissue</vt:lpstr>
      <vt:lpstr>Soft  tissues</vt:lpstr>
      <vt:lpstr>Soft  tissues</vt:lpstr>
      <vt:lpstr>Soft  tissues</vt:lpstr>
      <vt:lpstr>Abdomen X-ray</vt:lpstr>
      <vt:lpstr>Slide 37</vt:lpstr>
      <vt:lpstr>Slide 38</vt:lpstr>
      <vt:lpstr>Abdomen X-ray</vt:lpstr>
      <vt:lpstr>Slide 40</vt:lpstr>
      <vt:lpstr>Abdomen X-ray</vt:lpstr>
      <vt:lpstr>Abdomen X-ray</vt:lpstr>
      <vt:lpstr>Abdomen X-ray</vt:lpstr>
      <vt:lpstr>Abdominal X-Rays </vt:lpstr>
      <vt:lpstr>Slide 45</vt:lpstr>
      <vt:lpstr>Slide 46</vt:lpstr>
      <vt:lpstr>Slide 47</vt:lpstr>
      <vt:lpstr>Slide 48</vt:lpstr>
      <vt:lpstr>FLUOROSCOPY </vt:lpstr>
      <vt:lpstr>Fluoroscopy </vt:lpstr>
      <vt:lpstr>Slide 51</vt:lpstr>
      <vt:lpstr>Slide 52</vt:lpstr>
      <vt:lpstr>Slide 53</vt:lpstr>
      <vt:lpstr>Slide 54</vt:lpstr>
      <vt:lpstr>Barium Swallow</vt:lpstr>
      <vt:lpstr>Slide 56</vt:lpstr>
      <vt:lpstr>Slide 57</vt:lpstr>
      <vt:lpstr>Slide 58</vt:lpstr>
      <vt:lpstr>Slide 59</vt:lpstr>
      <vt:lpstr>Slide 60</vt:lpstr>
      <vt:lpstr>Slide 61</vt:lpstr>
      <vt:lpstr>Slide 62</vt:lpstr>
      <vt:lpstr>Slide 63</vt:lpstr>
      <vt:lpstr>Slide 64</vt:lpstr>
      <vt:lpstr>        Lower Esophagus</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 Barium Follow-Through</vt:lpstr>
      <vt:lpstr>Slide 83</vt:lpstr>
      <vt:lpstr>Slide 84</vt:lpstr>
      <vt:lpstr>Slide 85</vt:lpstr>
      <vt:lpstr>Slide 86</vt:lpstr>
      <vt:lpstr>Slide 87</vt:lpstr>
      <vt:lpstr> Barium Enema</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CT scan</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MRI</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SADEQ</dc:creator>
  <cp:lastModifiedBy>User</cp:lastModifiedBy>
  <cp:revision>65</cp:revision>
  <dcterms:created xsi:type="dcterms:W3CDTF">2011-11-12T12:59:38Z</dcterms:created>
  <dcterms:modified xsi:type="dcterms:W3CDTF">2014-11-23T11:22:05Z</dcterms:modified>
</cp:coreProperties>
</file>