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56"/>
  </p:notesMasterIdLst>
  <p:sldIdLst>
    <p:sldId id="281" r:id="rId2"/>
    <p:sldId id="358" r:id="rId3"/>
    <p:sldId id="377" r:id="rId4"/>
    <p:sldId id="329" r:id="rId5"/>
    <p:sldId id="392" r:id="rId6"/>
    <p:sldId id="260" r:id="rId7"/>
    <p:sldId id="395" r:id="rId8"/>
    <p:sldId id="301" r:id="rId9"/>
    <p:sldId id="259" r:id="rId10"/>
    <p:sldId id="263" r:id="rId11"/>
    <p:sldId id="257" r:id="rId12"/>
    <p:sldId id="256" r:id="rId13"/>
    <p:sldId id="264" r:id="rId14"/>
    <p:sldId id="268" r:id="rId15"/>
    <p:sldId id="271" r:id="rId16"/>
    <p:sldId id="299" r:id="rId17"/>
    <p:sldId id="379" r:id="rId18"/>
    <p:sldId id="327" r:id="rId19"/>
    <p:sldId id="302" r:id="rId20"/>
    <p:sldId id="321" r:id="rId21"/>
    <p:sldId id="394" r:id="rId22"/>
    <p:sldId id="322" r:id="rId23"/>
    <p:sldId id="303" r:id="rId24"/>
    <p:sldId id="364" r:id="rId25"/>
    <p:sldId id="304" r:id="rId26"/>
    <p:sldId id="307" r:id="rId27"/>
    <p:sldId id="396" r:id="rId28"/>
    <p:sldId id="363" r:id="rId29"/>
    <p:sldId id="309" r:id="rId30"/>
    <p:sldId id="325" r:id="rId31"/>
    <p:sldId id="311" r:id="rId32"/>
    <p:sldId id="313" r:id="rId33"/>
    <p:sldId id="316" r:id="rId34"/>
    <p:sldId id="323" r:id="rId35"/>
    <p:sldId id="380" r:id="rId36"/>
    <p:sldId id="349" r:id="rId37"/>
    <p:sldId id="350" r:id="rId38"/>
    <p:sldId id="348" r:id="rId39"/>
    <p:sldId id="347" r:id="rId40"/>
    <p:sldId id="352" r:id="rId41"/>
    <p:sldId id="360" r:id="rId42"/>
    <p:sldId id="361" r:id="rId43"/>
    <p:sldId id="354" r:id="rId44"/>
    <p:sldId id="355" r:id="rId45"/>
    <p:sldId id="356" r:id="rId46"/>
    <p:sldId id="357" r:id="rId47"/>
    <p:sldId id="331" r:id="rId48"/>
    <p:sldId id="362" r:id="rId49"/>
    <p:sldId id="381" r:id="rId50"/>
    <p:sldId id="328" r:id="rId51"/>
    <p:sldId id="378" r:id="rId52"/>
    <p:sldId id="365" r:id="rId53"/>
    <p:sldId id="376" r:id="rId54"/>
    <p:sldId id="383" r:id="rId5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29" autoAdjust="0"/>
    <p:restoredTop sz="99878" autoAdjust="0"/>
  </p:normalViewPr>
  <p:slideViewPr>
    <p:cSldViewPr>
      <p:cViewPr varScale="1">
        <p:scale>
          <a:sx n="80" d="100"/>
          <a:sy n="80" d="100"/>
        </p:scale>
        <p:origin x="-35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16562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246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065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168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270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373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gothic" charset="0"/>
              <a:cs typeface="msgothic" charset="0"/>
            </a:endParaRPr>
          </a:p>
        </p:txBody>
      </p:sp>
      <p:sp>
        <p:nvSpPr>
          <p:cNvPr id="7475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dirty="0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577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680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782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885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089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246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192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192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987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294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397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499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601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704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806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909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451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553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656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758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861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963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4EF9-FD52-42B7-99CE-1676D0848F97}" type="datetimeFigureOut">
              <a:rPr lang="en-US"/>
              <a:pPr>
                <a:defRPr/>
              </a:pPr>
              <a:t>2/14/14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D2D-B572-4906-AAEA-F9BF986B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C630-A0E0-4A5C-A6AF-A16A76AADAC8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2E1F-2F53-46F8-A7DF-665F857EA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22FE-D9D4-4995-A876-884266330DBA}" type="datetimeFigureOut">
              <a:rPr lang="en-US"/>
              <a:pPr>
                <a:defRPr/>
              </a:pPr>
              <a:t>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FF7C-BD11-4F29-B7EE-FCCAF0001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068" y="503978"/>
            <a:ext cx="8568531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92068" y="2015913"/>
            <a:ext cx="8568531" cy="453580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2200" y="6719888"/>
            <a:ext cx="2100263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838" y="6719888"/>
            <a:ext cx="3192462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1263" y="6719888"/>
            <a:ext cx="2098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9581-4EA3-4600-91EA-81854239B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6C16-E17B-4623-94DA-F49DF86F7EAE}" type="datetimeFigureOut">
              <a:rPr lang="en-US"/>
              <a:pPr>
                <a:defRPr/>
              </a:pPr>
              <a:t>2/14/14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AB06-C818-4124-9952-AA7485352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3A40-0527-4408-97C5-E84E8CFDF1F8}" type="datetimeFigureOut">
              <a:rPr lang="en-US"/>
              <a:pPr>
                <a:defRPr/>
              </a:pPr>
              <a:t>2/14/14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DEE6-0065-4C67-8A6B-14885DE3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EBA7-AB2F-4073-9A79-76BB9239903A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E732-1BAF-4083-A70D-1869B048E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CE52-23FE-430E-93DF-1C0F5D750C64}" type="datetimeFigureOut">
              <a:rPr lang="en-US"/>
              <a:pPr>
                <a:defRPr/>
              </a:pPr>
              <a:t>2/14/14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7CBE-865D-4112-80A5-8A402831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8499-3A84-427A-8433-3F8369D46AA5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2833-E412-4289-B18D-CBA92AF3C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C2F8-D006-4B56-A13F-D20900019BB4}" type="datetimeFigureOut">
              <a:rPr lang="en-US"/>
              <a:pPr>
                <a:defRPr/>
              </a:pPr>
              <a:t>2/14/14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ACB0-5715-4E2E-AAB6-460D2BE47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AF7B-84CB-446F-9A7A-860E0C2F5B20}" type="datetimeFigureOut">
              <a:rPr lang="en-US"/>
              <a:pPr>
                <a:defRPr/>
              </a:pPr>
              <a:t>2/14/14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C13A-73A8-4864-87C1-751D38D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5381-E344-4507-A8A6-45D24BE8AC85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7273-BFAE-4CD5-8111-31DDB600E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buFont typeface="Wingdings" charset="2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A6DB90A-50A4-49D6-BB75-DFB8F8A71E0F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buFont typeface="Wingdings" charset="2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buFont typeface="Wingdings" charset="2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457B2CE-0841-4C17-ADFD-20A2D167A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2" r:id="rId4"/>
    <p:sldLayoutId id="2147483898" r:id="rId5"/>
    <p:sldLayoutId id="2147483893" r:id="rId6"/>
    <p:sldLayoutId id="2147483899" r:id="rId7"/>
    <p:sldLayoutId id="2147483900" r:id="rId8"/>
    <p:sldLayoutId id="2147483901" r:id="rId9"/>
    <p:sldLayoutId id="2147483894" r:id="rId10"/>
    <p:sldLayoutId id="2147483902" r:id="rId11"/>
    <p:sldLayoutId id="2147483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1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1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11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11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11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11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hyperlink" Target="file://localhost//upload.wikimedia.org/wikipedia/en/1/1e/Skull_X-ray_-_lateral_view.jpg" TargetMode="Externa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file://localhost//upload.wikimedia.org/wikipedia/en/1/1e/Skull_X-ray_-_lateral_view.jpg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239713" y="427038"/>
            <a:ext cx="9612312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RADIOLOGY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of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HEMATOPOIETIC DISORDERS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>
                <a:solidFill>
                  <a:srgbClr val="0070C0"/>
                </a:solidFill>
              </a:rPr>
              <a:t>DR. SAJJAD HUSSAIN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ASSISTANT PROFESSOR &amp; CONSULTANT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Department of Radiology and Medical Imaging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KING SAUD UNIVERSITY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KING KHALID UNIVERSITY HOSPITAL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427038"/>
            <a:ext cx="5959475" cy="653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Georgiades C S et al. AJR 2002;179:1239-1243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259513" y="427038"/>
            <a:ext cx="3657600" cy="4557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51-year-old woman with myelofibrosis.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Coronal T1-weighted MR image shows massively enlarged spleen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Splenic biopsy was followed by splenectomy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Pathologic examination revealed extramedullary hematopoiesis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b="9097"/>
          <a:stretch>
            <a:fillRect/>
          </a:stretch>
        </p:blipFill>
        <p:spPr bwMode="auto">
          <a:xfrm>
            <a:off x="239713" y="274638"/>
            <a:ext cx="5943600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Georgiades C S et al. AJR 2002;179:1239-1243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249988" y="327025"/>
            <a:ext cx="3667125" cy="4900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23-year-old woman with history of thalassemia and known extramedullary hemopoiesis</a:t>
            </a:r>
          </a:p>
          <a:p>
            <a:pPr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PA chest film shows </a:t>
            </a:r>
            <a:r>
              <a:rPr lang="en-GB" sz="2800" dirty="0" smtClean="0">
                <a:latin typeface="Arial" charset="0"/>
                <a:ea typeface="msgothic" charset="0"/>
                <a:cs typeface="msgothic" charset="0"/>
              </a:rPr>
              <a:t>well-</a:t>
            </a:r>
            <a:r>
              <a:rPr lang="en-GB" sz="2800" dirty="0" err="1" smtClean="0">
                <a:latin typeface="Arial" charset="0"/>
                <a:ea typeface="msgothic" charset="0"/>
                <a:cs typeface="msgothic" charset="0"/>
              </a:rPr>
              <a:t>marginated</a:t>
            </a:r>
            <a:r>
              <a:rPr lang="en-GB" sz="2800" dirty="0" smtClean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bilateral, paraspinal masses compatible with extramedullary hemopoietic tissue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1874838"/>
            <a:ext cx="6781800" cy="509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Georgiades C S et al. AJR 2002;179:1239-1243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39713" y="122238"/>
            <a:ext cx="94488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23-year-old woman with history of thalassemia and known extramedullary hemopoiesis. Axial contrast-enhanced CT scan through chest shows uniformly enhancing paraspinal hemopoietic masses with no bony erosion.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2154238"/>
            <a:ext cx="7086600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Georgiades C S et al. AJR 2002;179:1239-1243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39713" y="122238"/>
            <a:ext cx="9525000" cy="2095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40-year-old man with sickle cell disease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unenhanced CT scan at thoracoabdominal level reveals two uniformly low-attenuation (compared with liver parenchyma), </a:t>
            </a:r>
            <a:r>
              <a:rPr lang="en-GB" sz="2800" dirty="0" smtClean="0">
                <a:latin typeface="Arial" charset="0"/>
                <a:ea typeface="msgothic" charset="0"/>
                <a:cs typeface="msgothic" charset="0"/>
              </a:rPr>
              <a:t>well-</a:t>
            </a:r>
            <a:r>
              <a:rPr lang="en-GB" sz="2800" dirty="0" err="1" smtClean="0">
                <a:latin typeface="Arial" charset="0"/>
                <a:ea typeface="msgothic" charset="0"/>
                <a:cs typeface="msgothic" charset="0"/>
              </a:rPr>
              <a:t>marginated</a:t>
            </a:r>
            <a:r>
              <a:rPr lang="en-GB" sz="2800" dirty="0" smtClean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lesions (arrows)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Percutaneous biopsy showed extramedullary hemopoiesis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843088"/>
            <a:ext cx="7543800" cy="512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Georgiades C S et al. AJR 2002;179:1239-1243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39713" y="122238"/>
            <a:ext cx="9601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56-year-old man with myelofibrosis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contrast-enhanced CT scan through kidneys reveals bilaterally symmetric enhancing perinephric masses. Biopsy showed extramedullary hematopoiesis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503238"/>
            <a:ext cx="6096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Georgiades C S et al. AJR 2002;179:1239-1243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6259513" y="495300"/>
            <a:ext cx="3657600" cy="6103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48-year-old man with hemolytic anemia and myelofibrosis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CT scan through pelvis shows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well-</a:t>
            </a:r>
            <a:r>
              <a:rPr lang="en-GB" sz="2800" dirty="0" err="1">
                <a:latin typeface="Arial" charset="0"/>
                <a:ea typeface="msgothic" charset="0"/>
                <a:cs typeface="msgothic" charset="0"/>
              </a:rPr>
              <a:t>marginated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 presacral soft-tissue mass (arrow) with no bony erosion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Biopsy showed extramedullary hematopoiesis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15913" y="344488"/>
            <a:ext cx="9363075" cy="6254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3600" dirty="0"/>
              <a:t>Sickle cell disease may be manifested as</a:t>
            </a:r>
          </a:p>
          <a:p>
            <a:pPr>
              <a:defRPr/>
            </a:pPr>
            <a:r>
              <a:rPr lang="en-US" sz="3600" dirty="0"/>
              <a:t>	</a:t>
            </a:r>
            <a:r>
              <a:rPr lang="en-US" sz="3600" b="1" u="sng" dirty="0">
                <a:solidFill>
                  <a:srgbClr val="FF0000"/>
                </a:solidFill>
              </a:rPr>
              <a:t>ANEMIA</a:t>
            </a:r>
          </a:p>
          <a:p>
            <a:pPr>
              <a:defRPr/>
            </a:pPr>
            <a:r>
              <a:rPr lang="en-US" sz="3600" dirty="0"/>
              <a:t>		growth failure, hyperkinetic heart failure</a:t>
            </a:r>
          </a:p>
          <a:p>
            <a:pPr>
              <a:defRPr/>
            </a:pPr>
            <a:r>
              <a:rPr lang="en-US" sz="3600" dirty="0"/>
              <a:t>		expansion of intramedullary hematopoiesis</a:t>
            </a:r>
          </a:p>
          <a:p>
            <a:pPr>
              <a:defRPr/>
            </a:pPr>
            <a:r>
              <a:rPr lang="en-US" sz="3600" dirty="0"/>
              <a:t>		Presence of extramedullary hematopoiesis</a:t>
            </a:r>
          </a:p>
          <a:p>
            <a:pPr>
              <a:defRPr/>
            </a:pPr>
            <a:r>
              <a:rPr lang="en-US" sz="3600" dirty="0"/>
              <a:t>	</a:t>
            </a:r>
            <a:r>
              <a:rPr lang="en-US" sz="3600" b="1" u="sng" dirty="0">
                <a:solidFill>
                  <a:srgbClr val="FF0000"/>
                </a:solidFill>
              </a:rPr>
              <a:t>VASO-OCCLUSION</a:t>
            </a:r>
          </a:p>
          <a:p>
            <a:pPr>
              <a:defRPr/>
            </a:pPr>
            <a:r>
              <a:rPr lang="en-US" sz="3600" dirty="0"/>
              <a:t>		Infarcts in spleen, bone marrow, kidney,</a:t>
            </a:r>
          </a:p>
          <a:p>
            <a:pPr>
              <a:defRPr/>
            </a:pPr>
            <a:r>
              <a:rPr lang="en-US" sz="3600" dirty="0"/>
              <a:t>			bowel, brain, muscles</a:t>
            </a:r>
          </a:p>
          <a:p>
            <a:pPr>
              <a:defRPr/>
            </a:pPr>
            <a:r>
              <a:rPr lang="en-US" sz="3600" dirty="0"/>
              <a:t>	</a:t>
            </a:r>
            <a:r>
              <a:rPr lang="en-US" sz="3600" b="1" u="sng" dirty="0">
                <a:solidFill>
                  <a:srgbClr val="FF0000"/>
                </a:solidFill>
              </a:rPr>
              <a:t>SUPERIMPOSED INFECTION</a:t>
            </a:r>
          </a:p>
          <a:p>
            <a:pPr>
              <a:defRPr/>
            </a:pPr>
            <a:r>
              <a:rPr lang="en-US" sz="3600" dirty="0"/>
              <a:t>Pneumonia (</a:t>
            </a:r>
            <a:r>
              <a:rPr lang="en-US" sz="3600" i="1" dirty="0" err="1"/>
              <a:t>Pneumococcus</a:t>
            </a:r>
            <a:r>
              <a:rPr lang="en-US" sz="3600" i="1" dirty="0"/>
              <a:t>, H. </a:t>
            </a:r>
            <a:r>
              <a:rPr lang="en-US" sz="3600" i="1" dirty="0" err="1"/>
              <a:t>influenzae</a:t>
            </a:r>
            <a:r>
              <a:rPr lang="en-US" sz="3600" i="1" dirty="0"/>
              <a:t>,</a:t>
            </a:r>
          </a:p>
          <a:p>
            <a:pPr>
              <a:defRPr/>
            </a:pPr>
            <a:r>
              <a:rPr lang="en-US" sz="3600" i="1" dirty="0"/>
              <a:t>	Staph. </a:t>
            </a:r>
            <a:r>
              <a:rPr lang="en-US" sz="3600" i="1" dirty="0" err="1"/>
              <a:t>aureus</a:t>
            </a:r>
            <a:r>
              <a:rPr lang="en-US" sz="3600" i="1" dirty="0"/>
              <a:t>, Chlamydia, and Salmonella)</a:t>
            </a:r>
          </a:p>
          <a:p>
            <a:pPr>
              <a:defRPr/>
            </a:pPr>
            <a:r>
              <a:rPr lang="en-US" sz="3600" dirty="0"/>
              <a:t>Osteomyelitis </a:t>
            </a:r>
            <a:r>
              <a:rPr lang="en-US" sz="3600" i="1" dirty="0"/>
              <a:t>(Salmonella)</a:t>
            </a:r>
            <a:endParaRPr lang="en-US" sz="36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/>
          <a:srcRect l="19421"/>
          <a:stretch>
            <a:fillRect/>
          </a:stretch>
        </p:blipFill>
        <p:spPr bwMode="auto">
          <a:xfrm>
            <a:off x="5878513" y="122238"/>
            <a:ext cx="4114800" cy="678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3" name="Picture 7" descr="http://www.ajronline.org/content/197/6/1298/F2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112" y="3475037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" y="122238"/>
            <a:ext cx="5726113" cy="324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Red marrow in vertebral bodies in a 7-year-old girl with Sickle Cell Anemia.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Sagittal T1-weighted MRI of spine shows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10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Low signal intensity in vertebral bodies 	compared to discs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10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H-shaped vertebrae (arrows in right 	image) due to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osteonecrosis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of 	vertebral endplates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49013" y="6523037"/>
            <a:ext cx="3153299" cy="435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 for comparison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15913" y="427038"/>
            <a:ext cx="9448800" cy="3698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Bone infarcts typically occur in the medullary cavities and epiphyses</a:t>
            </a:r>
          </a:p>
          <a:p>
            <a:pPr>
              <a:defRPr/>
            </a:pPr>
            <a:endParaRPr lang="en-US" sz="3600" b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3600" dirty="0"/>
              <a:t>Epiphyseal infarcts are frequently seen in the femoral and humeral heads, and more often bilateral than avascular necrosis due to other diseases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/>
          <a:srcRect r="19958"/>
          <a:stretch>
            <a:fillRect/>
          </a:stretch>
        </p:blipFill>
        <p:spPr bwMode="auto">
          <a:xfrm>
            <a:off x="315912" y="1585912"/>
            <a:ext cx="4800600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39713" y="198438"/>
            <a:ext cx="9525000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Medullary bone infarcts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Frontal radiograph of right shoulder in a 22-year-old patient shows an area of patchy sclerosis and radiolucency</a:t>
            </a:r>
          </a:p>
        </p:txBody>
      </p:sp>
      <p:pic>
        <p:nvPicPr>
          <p:cNvPr id="6" name="Picture 2" descr="http://images.radiopaedia.org/images/133697/86c1f2821cf7b547d33ecd2f55f94e.jpg"/>
          <p:cNvPicPr>
            <a:picLocks noChangeAspect="1" noChangeArrowheads="1"/>
          </p:cNvPicPr>
          <p:nvPr/>
        </p:nvPicPr>
        <p:blipFill>
          <a:blip r:embed="rId5" cstate="print"/>
          <a:srcRect l="32135" t="8451" r="5023" b="15360"/>
          <a:stretch>
            <a:fillRect/>
          </a:stretch>
        </p:blipFill>
        <p:spPr bwMode="auto">
          <a:xfrm>
            <a:off x="5268912" y="1594280"/>
            <a:ext cx="4419600" cy="5385957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04387" y="6429958"/>
            <a:ext cx="3312125" cy="550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ea typeface="msgothic" charset="0"/>
                <a:cs typeface="msgothic" charset="0"/>
              </a:rPr>
              <a:t>Sickle cell </a:t>
            </a:r>
            <a:r>
              <a:rPr lang="en-GB" sz="3200" dirty="0" err="1" smtClean="0">
                <a:solidFill>
                  <a:srgbClr val="FF0000"/>
                </a:solidFill>
                <a:ea typeface="msgothic" charset="0"/>
                <a:cs typeface="msgothic" charset="0"/>
              </a:rPr>
              <a:t>anemia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68912" y="6429375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esktop\2012-01-27_235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22238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print"/>
          <a:srcRect l="2533" r="3747"/>
          <a:stretch>
            <a:fillRect/>
          </a:stretch>
        </p:blipFill>
        <p:spPr bwMode="auto">
          <a:xfrm>
            <a:off x="87312" y="1112837"/>
            <a:ext cx="56388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Ejindu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V C et al.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Radiographics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2007;27:1005-1021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68313" y="122238"/>
            <a:ext cx="8763000" cy="893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AP radiograph in a 44-year-old man shows advanced avascular necrosis in left hip and a normal right hip</a:t>
            </a:r>
          </a:p>
        </p:txBody>
      </p:sp>
      <p:pic>
        <p:nvPicPr>
          <p:cNvPr id="69634" name="Picture 2" descr="http://rad.utorontoeit.com/normalImages/trauma/1_74_1_1_1.jpg"/>
          <p:cNvPicPr>
            <a:picLocks noChangeAspect="1" noChangeArrowheads="1"/>
          </p:cNvPicPr>
          <p:nvPr/>
        </p:nvPicPr>
        <p:blipFill>
          <a:blip r:embed="rId5" cstate="print"/>
          <a:srcRect l="9259" r="34948"/>
          <a:stretch>
            <a:fillRect/>
          </a:stretch>
        </p:blipFill>
        <p:spPr bwMode="auto">
          <a:xfrm>
            <a:off x="5802312" y="1112837"/>
            <a:ext cx="4168037" cy="5943600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82712" y="6506158"/>
            <a:ext cx="3312125" cy="550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ea typeface="msgothic" charset="0"/>
                <a:cs typeface="msgothic" charset="0"/>
              </a:rPr>
              <a:t>Sickle cell </a:t>
            </a:r>
            <a:r>
              <a:rPr lang="en-GB" sz="3200" dirty="0" err="1" smtClean="0">
                <a:solidFill>
                  <a:srgbClr val="FF0000"/>
                </a:solidFill>
                <a:ea typeface="msgothic" charset="0"/>
                <a:cs typeface="msgothic" charset="0"/>
              </a:rPr>
              <a:t>anemia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80100" y="6505575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rad.utorontoeit.com/normalImages/trauma/1_74_1_1_1.jpg"/>
          <p:cNvPicPr>
            <a:picLocks noChangeAspect="1" noChangeArrowheads="1"/>
          </p:cNvPicPr>
          <p:nvPr/>
        </p:nvPicPr>
        <p:blipFill>
          <a:blip r:embed="rId2" cstate="print"/>
          <a:srcRect l="9449" t="43856" r="7874" b="14282"/>
          <a:stretch>
            <a:fillRect/>
          </a:stretch>
        </p:blipFill>
        <p:spPr bwMode="auto">
          <a:xfrm>
            <a:off x="392112" y="3932237"/>
            <a:ext cx="8991600" cy="3581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533" t="47436" r="3747" b="12820"/>
          <a:stretch>
            <a:fillRect/>
          </a:stretch>
        </p:blipFill>
        <p:spPr bwMode="auto">
          <a:xfrm>
            <a:off x="392112" y="122237"/>
            <a:ext cx="8991600" cy="3734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87712" y="181558"/>
            <a:ext cx="3312125" cy="550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ea typeface="msgothic" charset="0"/>
                <a:cs typeface="msgothic" charset="0"/>
              </a:rPr>
              <a:t>Sickle cell </a:t>
            </a:r>
            <a:r>
              <a:rPr lang="en-GB" sz="3200" dirty="0" err="1" smtClean="0">
                <a:solidFill>
                  <a:srgbClr val="FF0000"/>
                </a:solidFill>
                <a:ea typeface="msgothic" charset="0"/>
                <a:cs typeface="msgothic" charset="0"/>
              </a:rPr>
              <a:t>anemia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5312" y="4084637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 l="6621" r="4289"/>
          <a:stretch>
            <a:fillRect/>
          </a:stretch>
        </p:blipFill>
        <p:spPr bwMode="auto">
          <a:xfrm>
            <a:off x="544513" y="1493838"/>
            <a:ext cx="8991600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Ejindu V C et al. Radiographics 2007;27:1005-1021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87313" y="198438"/>
            <a:ext cx="9917112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Coronal STIR MR image in the same patient shows stage 1 avascular necrosis in right hip (arrow) as well, in addition to advanced changes of avascular necrosis of left femoral head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 cstate="print"/>
          <a:srcRect t="13247" r="12500"/>
          <a:stretch>
            <a:fillRect/>
          </a:stretch>
        </p:blipFill>
        <p:spPr bwMode="auto">
          <a:xfrm>
            <a:off x="1154113" y="1951036"/>
            <a:ext cx="3875088" cy="5005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00075" y="198438"/>
            <a:ext cx="9088438" cy="1638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700" dirty="0">
                <a:latin typeface="Arial" charset="0"/>
                <a:ea typeface="msgothic" charset="0"/>
                <a:cs typeface="msgothic" charset="0"/>
              </a:rPr>
              <a:t>H-shaped vertebrae in a 15-year-old patient with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700" dirty="0">
                <a:latin typeface="Arial" charset="0"/>
                <a:ea typeface="msgothic" charset="0"/>
                <a:cs typeface="msgothic" charset="0"/>
              </a:rPr>
              <a:t>Lateral radiograph of spine shows classic boxlike endplate depressions in middle portion (see the lowest vertebra shown) due to osteonecrosis of the vertebral endplates</a:t>
            </a:r>
          </a:p>
        </p:txBody>
      </p:sp>
      <p:pic>
        <p:nvPicPr>
          <p:cNvPr id="30726" name="Picture 7" descr="image012"/>
          <p:cNvPicPr>
            <a:picLocks noChangeAspect="1" noChangeArrowheads="1"/>
          </p:cNvPicPr>
          <p:nvPr/>
        </p:nvPicPr>
        <p:blipFill>
          <a:blip r:embed="rId5" cstate="print"/>
          <a:srcRect l="7172" t="52222" r="10365" b="1593"/>
          <a:stretch>
            <a:fillRect/>
          </a:stretch>
        </p:blipFill>
        <p:spPr bwMode="auto">
          <a:xfrm>
            <a:off x="5132704" y="1951037"/>
            <a:ext cx="3717608" cy="50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62232" y="6446837"/>
            <a:ext cx="3642151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/>
          <a:srcRect l="19421"/>
          <a:stretch>
            <a:fillRect/>
          </a:stretch>
        </p:blipFill>
        <p:spPr bwMode="auto">
          <a:xfrm>
            <a:off x="5726113" y="274638"/>
            <a:ext cx="4202112" cy="662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7" name="Picture 7" descr="http://www.ajronline.org/content/197/6/1298/F2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312" y="3419619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87313" y="198438"/>
            <a:ext cx="4724400" cy="3184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Red marrow vertebral bodies in a 7-year-old girl with SCA.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Sagittal T1-weighted MRI of spine shows low signal intensity in vertebral bodies compared to discs, and H-shaped vertebrae (arrows in right image) due to osteonecrosis of vertebral endplates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73312" y="6487153"/>
            <a:ext cx="3276600" cy="4644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Normal for comparison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92100"/>
            <a:ext cx="4800600" cy="667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192712" y="350837"/>
            <a:ext cx="4648200" cy="32983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Hand-foot syndrome (dactylitis)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Frontal radiograph of right foot in a 3-year-old girl shows thick periostitis and subperiosteal new bone along the metatarsal shafts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350838"/>
            <a:ext cx="3311525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313" y="350838"/>
            <a:ext cx="3311525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6869113" y="350838"/>
            <a:ext cx="3048000" cy="6175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500" dirty="0">
                <a:latin typeface="Arial" charset="0"/>
                <a:ea typeface="msgothic" charset="0"/>
                <a:cs typeface="msgothic" charset="0"/>
              </a:rPr>
              <a:t>Salmonella osteomyelitis in a 10-year-old boy with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5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500" dirty="0">
                <a:latin typeface="Arial" charset="0"/>
                <a:ea typeface="msgothic" charset="0"/>
                <a:cs typeface="msgothic" charset="0"/>
              </a:rPr>
              <a:t>Initial film (left) at onset of lower shin pain and fever is normal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5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500" dirty="0">
                <a:latin typeface="Arial" charset="0"/>
                <a:ea typeface="msgothic" charset="0"/>
                <a:cs typeface="msgothic" charset="0"/>
              </a:rPr>
              <a:t>Film 7 days later (right) shows mottled attenuation of lower tibial shaft and diffuse periostitis of the lower diaphysis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 l="16107" t="33984" r="17162"/>
          <a:stretch>
            <a:fillRect/>
          </a:stretch>
        </p:blipFill>
        <p:spPr bwMode="auto">
          <a:xfrm>
            <a:off x="1001712" y="106997"/>
            <a:ext cx="3886200" cy="72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 cstate="print"/>
          <a:srcRect l="23010" t="33984" r="10259"/>
          <a:stretch>
            <a:fillRect/>
          </a:stretch>
        </p:blipFill>
        <p:spPr bwMode="auto">
          <a:xfrm>
            <a:off x="5040312" y="106997"/>
            <a:ext cx="3886200" cy="72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39713" y="266700"/>
            <a:ext cx="9448800" cy="67897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Bone infarcts and osteomyelitis are difficult to differentiate on history, clinical examination and plain x-ray images but are very important to avoid complications of osteomyelitis </a:t>
            </a:r>
          </a:p>
          <a:p>
            <a:pPr>
              <a:defRPr/>
            </a:pPr>
            <a:endParaRPr lang="en-US" sz="3600" i="1" dirty="0"/>
          </a:p>
          <a:p>
            <a:pPr>
              <a:defRPr/>
            </a:pPr>
            <a:r>
              <a:rPr lang="en-US" sz="3600" dirty="0"/>
              <a:t>MRI findings of </a:t>
            </a:r>
          </a:p>
          <a:p>
            <a:pPr>
              <a:defRPr/>
            </a:pPr>
            <a:r>
              <a:rPr lang="en-US" sz="3600" dirty="0"/>
              <a:t>		Cortical defects in bone</a:t>
            </a:r>
          </a:p>
          <a:p>
            <a:pPr>
              <a:defRPr/>
            </a:pPr>
            <a:r>
              <a:rPr lang="en-US" sz="3600" dirty="0"/>
              <a:t>		Adjacent fluid collections in soft tissue				Bone marrow enhancement </a:t>
            </a:r>
          </a:p>
          <a:p>
            <a:pPr>
              <a:defRPr/>
            </a:pPr>
            <a:r>
              <a:rPr lang="en-US" sz="3600" dirty="0"/>
              <a:t>are highly suggestive of infection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Ultrasound guided aspiration of fluid collection around the involved bone can be confirmatory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35200"/>
            <a:ext cx="6067425" cy="474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15913" y="136525"/>
            <a:ext cx="9525000" cy="2152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Osteomyelitis of femur in a 24-year-old patient with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Axial T1-weighted MRI after contrast  shows heterogeneous enhancement of marrow cavity, a rounded low-signal-intensity area adjacent to the shaft that is 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non-enhancing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(fluid collection), and enhancement of the soft tissues around the shaft and of the adjacent musculature. </a:t>
            </a:r>
            <a:r>
              <a:rPr lang="en-GB" u="sng" dirty="0">
                <a:latin typeface="Arial" charset="0"/>
                <a:ea typeface="msgothic" charset="0"/>
                <a:cs typeface="msgothic" charset="0"/>
              </a:rPr>
              <a:t>Areas of enhancement are likely infected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141288" y="327025"/>
            <a:ext cx="631825" cy="4214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</a:rPr>
              <a:t>ANEMIA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313" y="2179637"/>
            <a:ext cx="2984500" cy="893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New marrow areas 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in potential organs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313" y="371474"/>
            <a:ext cx="2971800" cy="1299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Reactive increase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in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red bone </a:t>
            </a: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marrow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9313" y="3648074"/>
            <a:ext cx="2971800" cy="893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</a:rPr>
              <a:t>Transfusions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Iron overload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0713" y="380999"/>
            <a:ext cx="5486400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Expanded bone marrow in bones including 	long bones of hands, feet, limbs, skull </a:t>
            </a:r>
            <a:endParaRPr lang="en-US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Decreased T1 MRI signal in vertebral body 	bone marrow than adjacent discs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0713" y="2008187"/>
            <a:ext cx="5486400" cy="1466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Liver, Spleen, Lymph nodes, Thymus, Paraspinal areas with possible extension 	into spinal canal outside the dura,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Kidneys, Meninges, Skin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0713" y="3762374"/>
            <a:ext cx="5486400" cy="779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Increased CT density (brightness) and 	changes in MRI signal of liver &amp; spleen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63513" y="5591174"/>
            <a:ext cx="1981200" cy="1236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</a:rPr>
              <a:t>SCA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20913" y="6316662"/>
            <a:ext cx="1752600" cy="493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Infarcts</a:t>
            </a:r>
            <a:endParaRPr lang="en-US" sz="28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0913" y="5581648"/>
            <a:ext cx="1752600" cy="492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Infections</a:t>
            </a:r>
            <a:endParaRPr lang="en-US" sz="28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11713" y="5532436"/>
            <a:ext cx="47244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Pneumonias, Osteomyelitis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1713" y="6307136"/>
            <a:ext cx="4724400" cy="493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Spleen, Kidneys, Brain, Bones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883819" y="592931"/>
            <a:ext cx="48418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6200000">
            <a:off x="3883819" y="2345531"/>
            <a:ext cx="48418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rot="16200000">
            <a:off x="3883819" y="3869531"/>
            <a:ext cx="48418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16200000">
            <a:off x="4150519" y="5422105"/>
            <a:ext cx="484187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4150519" y="6107905"/>
            <a:ext cx="484187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579438"/>
            <a:ext cx="5962650" cy="623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Ejindu V C et al. Radiographics 2007;27:1005-1021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6183313" y="635000"/>
            <a:ext cx="3657600" cy="5888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700" dirty="0">
                <a:latin typeface="Arial" charset="0"/>
                <a:ea typeface="msgothic" charset="0"/>
                <a:cs typeface="msgothic" charset="0"/>
              </a:rPr>
              <a:t>Soft-tissue infection in a 52-year-old man with homozygous sickle cell disease.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7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700" dirty="0">
                <a:latin typeface="Arial" charset="0"/>
                <a:ea typeface="msgothic" charset="0"/>
                <a:cs typeface="msgothic" charset="0"/>
              </a:rPr>
              <a:t>Longitudinal high-resolution ultrasound image of left ankle shows a hypoechoic (dark) fluid collection (arrow) deep to Achilles tendon. Thick pus was aspirated from this area under ultrasound guidance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821113" y="808038"/>
            <a:ext cx="22748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Achilles tendon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427038"/>
            <a:ext cx="5127625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5573713" y="479425"/>
            <a:ext cx="4343400" cy="4900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Chronic infarct in a 19-year-old patient with SCA and longstanding mild left sided weakness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T2-weighted MRI shows an area of high signal intensity and enlargement of overlying CSF spaces, compatible with chronic infarction and atrophy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2649538"/>
            <a:ext cx="5181600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5" cstate="print"/>
          <a:srcRect l="48570"/>
          <a:stretch>
            <a:fillRect/>
          </a:stretch>
        </p:blipFill>
        <p:spPr bwMode="auto">
          <a:xfrm>
            <a:off x="6183313" y="2647950"/>
            <a:ext cx="2857500" cy="433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163513" y="122238"/>
            <a:ext cx="9829800" cy="2497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Sequestration syndrome with splenic infarction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CT after contrast shows enlarged spleen that enhances heterogeneously and minimally with large non-enhancing areas (arrows)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Photograph of spleen in a different patient shows areas of congestion and central necrosis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/>
          <a:srcRect l="6512"/>
          <a:stretch>
            <a:fillRect/>
          </a:stretch>
        </p:blipFill>
        <p:spPr bwMode="auto">
          <a:xfrm>
            <a:off x="392113" y="3829050"/>
            <a:ext cx="4572000" cy="307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239713" y="198438"/>
            <a:ext cx="9525000" cy="160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b="1" u="sng" dirty="0">
                <a:latin typeface="Arial" charset="0"/>
                <a:ea typeface="msgothic" charset="0"/>
                <a:cs typeface="msgothic" charset="0"/>
              </a:rPr>
              <a:t>Papillary necrosis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Frontal view of kidney during excretory </a:t>
            </a:r>
            <a:r>
              <a:rPr lang="en-GB" sz="2600" dirty="0" err="1">
                <a:latin typeface="Arial" charset="0"/>
                <a:ea typeface="msgothic" charset="0"/>
                <a:cs typeface="msgothic" charset="0"/>
              </a:rPr>
              <a:t>urography</a:t>
            </a: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 in a 32-year-old man with SCA shows a small, round collection of contrast material in a missing papillary tip (arrow)</a:t>
            </a: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5" cstate="print"/>
          <a:srcRect l="11754" r="5972"/>
          <a:stretch>
            <a:fillRect/>
          </a:stretch>
        </p:blipFill>
        <p:spPr bwMode="auto">
          <a:xfrm>
            <a:off x="5238750" y="1357313"/>
            <a:ext cx="4602163" cy="556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392113" y="2255838"/>
            <a:ext cx="4648200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Photograph of a kidney from a different patient shows loss of papillary tips in some upper pole pyramids (arrows).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192088"/>
            <a:ext cx="3581400" cy="686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Ejindu V C et al. Radiographics 2007;27:1005-1021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4802188" y="655638"/>
            <a:ext cx="4276725" cy="49006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Growth disturbance in distal radius in a 12-year-old girl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Anteroposterior (AP) radiograph of left wrist shows epiphyseal shortening and a cup deformity of adjacent metaphysis.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Also changes of old bone infarct in distal radius.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407019" y="3017837"/>
            <a:ext cx="7138493" cy="14662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9600" dirty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LYMPHOMA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Toma P et al. Radiographics 2007;27:1335-1354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39713" y="427038"/>
            <a:ext cx="9525000" cy="6218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600" dirty="0"/>
              <a:t>Hodgkin’s Disease</a:t>
            </a:r>
          </a:p>
          <a:p>
            <a:pPr>
              <a:defRPr/>
            </a:pPr>
            <a:r>
              <a:rPr lang="en-US" sz="2600" dirty="0"/>
              <a:t>	Lymphocytic predominance</a:t>
            </a:r>
          </a:p>
          <a:p>
            <a:pPr>
              <a:defRPr/>
            </a:pPr>
            <a:r>
              <a:rPr lang="en-US" sz="2600" dirty="0"/>
              <a:t>	Mixed cellularity </a:t>
            </a:r>
          </a:p>
          <a:p>
            <a:pPr>
              <a:defRPr/>
            </a:pPr>
            <a:r>
              <a:rPr lang="en-US" sz="2600" dirty="0"/>
              <a:t>	Lymphocytic depletion</a:t>
            </a:r>
          </a:p>
          <a:p>
            <a:pPr>
              <a:defRPr/>
            </a:pPr>
            <a:r>
              <a:rPr lang="en-US" sz="2600" dirty="0"/>
              <a:t>	Nodular sclerosis - the most common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Non Hodgkin’s Lymphoma</a:t>
            </a:r>
          </a:p>
          <a:p>
            <a:pPr>
              <a:defRPr/>
            </a:pPr>
            <a:r>
              <a:rPr lang="en-US" sz="2600" dirty="0"/>
              <a:t>	Burkitt lymphoma (jaw and abdomen)</a:t>
            </a:r>
          </a:p>
          <a:p>
            <a:pPr>
              <a:defRPr/>
            </a:pPr>
            <a:r>
              <a:rPr lang="en-US" sz="2600" dirty="0"/>
              <a:t>	Burkitt-like lymphomas (abdomen and nodes) </a:t>
            </a:r>
          </a:p>
          <a:p>
            <a:pPr>
              <a:defRPr/>
            </a:pPr>
            <a:r>
              <a:rPr lang="en-US" sz="2600" dirty="0"/>
              <a:t>	Large B-cell lymphomas (abdomen and nodes) </a:t>
            </a:r>
          </a:p>
          <a:p>
            <a:pPr>
              <a:defRPr/>
            </a:pPr>
            <a:r>
              <a:rPr lang="en-US" sz="2600" dirty="0"/>
              <a:t>	Lymphoblastic lymphoma (Mediastinum, nodes, bone marrow)</a:t>
            </a:r>
          </a:p>
          <a:p>
            <a:pPr>
              <a:defRPr/>
            </a:pPr>
            <a:r>
              <a:rPr lang="en-US" sz="2600" dirty="0"/>
              <a:t>	Anaplastic large cell lymphoma (Nodes, skin, soft tissue, bone)</a:t>
            </a:r>
          </a:p>
          <a:p>
            <a:pPr>
              <a:defRPr/>
            </a:pPr>
            <a:r>
              <a:rPr lang="en-US" sz="2600" dirty="0"/>
              <a:t>	Other peripheral T-cell lymphomas</a:t>
            </a:r>
          </a:p>
          <a:p>
            <a:pPr>
              <a:defRPr/>
            </a:pPr>
            <a:r>
              <a:rPr lang="en-US" sz="2600" dirty="0"/>
              <a:t>	MALT lymphoma</a:t>
            </a:r>
          </a:p>
          <a:p>
            <a:pPr>
              <a:defRPr/>
            </a:pPr>
            <a:endParaRPr lang="en-US" sz="3200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u="sng" dirty="0">
                <a:solidFill>
                  <a:srgbClr val="FF0000"/>
                </a:solidFill>
              </a:rPr>
              <a:t>Lymphoma can present as mass anywhere in the body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1570038"/>
            <a:ext cx="6708775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Toma P et al. Radiographics 2007;27:1335-1354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620713" y="276225"/>
            <a:ext cx="8839200" cy="1293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NHL in an 11-year-old boy.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CT scan shows a large lymphomatous mass (M) encasing the mesenteric vessels (arrow)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1871663"/>
            <a:ext cx="7162800" cy="509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Toma P et al. Radiographics 2007;27:1335-1354</a:t>
            </a:r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239713" y="198438"/>
            <a:ext cx="9601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NHL in a 14-year-old boy. Contrast-enhanced CT scan shows a large anterior mediastinal mass (M) that originates from thymus. A few cysts with central low attenuation and a peripheral enhancing ring are present (arrowheads).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1493838"/>
            <a:ext cx="6986587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Toma P et al. Radiographics 2007;27:1335-1354</a:t>
            </a: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163513" y="200025"/>
            <a:ext cx="9677400" cy="1293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HD in a 17-year-old boy. Contrast-enhanced CT scan shows a large mediastinal mass (M). Trachea (T) is compressed, and great vessels (arrowheads) are displaced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4.bp.blogspot.com/-8Pf8v6OkOkU/ToHdfR-0B-I/AAAAAAAAAJ4/pRBZw3IbJ9E/s1600/Xray_normal_hand_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251" y="2255837"/>
            <a:ext cx="4001861" cy="5135880"/>
          </a:xfrm>
          <a:prstGeom prst="rect">
            <a:avLst/>
          </a:prstGeom>
          <a:noFill/>
        </p:spPr>
      </p:pic>
      <p:pic>
        <p:nvPicPr>
          <p:cNvPr id="14338" name="Picture 2" descr="http://img.medscape.com/pi/emed/ckb/radiology/336139-396792-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255956"/>
            <a:ext cx="3668485" cy="513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39712" y="198437"/>
            <a:ext cx="9525001" cy="19241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Thalassemia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3200" dirty="0"/>
              <a:t>D</a:t>
            </a:r>
            <a:r>
              <a:rPr lang="en-US" sz="3200" dirty="0" smtClean="0"/>
              <a:t>ecreased </a:t>
            </a:r>
            <a:r>
              <a:rPr lang="en-US" sz="3200" dirty="0"/>
              <a:t>bone </a:t>
            </a:r>
            <a:r>
              <a:rPr lang="en-US" sz="3200" dirty="0" smtClean="0"/>
              <a:t>density with coarse </a:t>
            </a:r>
            <a:r>
              <a:rPr lang="en-US" sz="3200" dirty="0"/>
              <a:t>trabeculae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3200" dirty="0" smtClean="0"/>
              <a:t>Wide </a:t>
            </a:r>
            <a:r>
              <a:rPr lang="en-US" sz="3200" dirty="0"/>
              <a:t>medullary </a:t>
            </a:r>
            <a:r>
              <a:rPr lang="en-US" sz="3200" dirty="0" smtClean="0"/>
              <a:t>cavity with thin </a:t>
            </a:r>
            <a:r>
              <a:rPr lang="en-US" sz="3200" dirty="0"/>
              <a:t>cortex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73512" y="6825615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175" y="1585913"/>
            <a:ext cx="77946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Toma P et al. Radiographics 2007;27:1335-1354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544513" y="198438"/>
            <a:ext cx="8991600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NHL in a 16-year-old girl. Contrast-enhanced CT scan shows low-density lesions (arrowheads) in both hepatic lobes, with small nodules in spleen and right kidney.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274638"/>
            <a:ext cx="4767262" cy="676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5268913" y="274638"/>
            <a:ext cx="4195762" cy="2152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HD in a 12-year-old girl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Contrast-enhanced CT scan shows an enlarged spleen with a diffusely inhomogeneous appearance.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Toma P et al. Radiographics 2007;27:1335-1354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1585913"/>
            <a:ext cx="7575550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Toma P et al. Radiographics 2007;27:1335-1354</a:t>
            </a: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696913" y="219075"/>
            <a:ext cx="8763000" cy="1293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NHL in a 14-year-old boy. Contrast-enhanced CT scan shows single well-defined, </a:t>
            </a:r>
            <a:r>
              <a:rPr lang="en-GB" sz="2800" dirty="0" err="1">
                <a:latin typeface="Arial" charset="0"/>
                <a:ea typeface="msgothic" charset="0"/>
                <a:cs typeface="msgothic" charset="0"/>
              </a:rPr>
              <a:t>hypoattenuating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 mass (M) in right kidney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493838"/>
            <a:ext cx="6516688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239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Leite N P et al. Radiographics 2007;27:1613-1634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925513" y="198438"/>
            <a:ext cx="8458200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Diffuse hepatosplenic involvement in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CT scan shows multiple round, homogeneous, low density nodules (arrows) in liver and spleen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3" y="808038"/>
            <a:ext cx="4970462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3513" y="6983413"/>
            <a:ext cx="81534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Slone H W et al. AJR 2005;184:1679-1685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6183313" y="784225"/>
            <a:ext cx="3438525" cy="4900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72-year-old </a:t>
            </a:r>
            <a:r>
              <a:rPr lang="en-GB" sz="2800" dirty="0" err="1">
                <a:latin typeface="Arial" charset="0"/>
                <a:ea typeface="msgothic" charset="0"/>
                <a:cs typeface="msgothic" charset="0"/>
              </a:rPr>
              <a:t>immunocompetent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 woman with primary CNS non-Hodgkin's B-cell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Unenhanced CT image shows classic hyperdense masses involving deep white and gray matter.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3" y="808038"/>
            <a:ext cx="5029200" cy="518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63513" y="6983413"/>
            <a:ext cx="81534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Slone H W et al. AJR 2005;184:1679-1685</a:t>
            </a: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5878513" y="884238"/>
            <a:ext cx="4114800" cy="3298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44-year-old HIV-positive woman with primary CNS non-Hodgkin's B-cell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FLAIR MRI shows lesion isointense to gray matter (arrows).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463" y="1798638"/>
            <a:ext cx="4084637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63513" y="6983413"/>
            <a:ext cx="81534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Slone H W et al. AJR 2005;184:1679-1685</a:t>
            </a:r>
          </a:p>
        </p:txBody>
      </p:sp>
      <p:pic>
        <p:nvPicPr>
          <p:cNvPr id="53252" name="Picture 2" descr="  Fig. 7B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850" y="1798638"/>
            <a:ext cx="41322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544513" y="122238"/>
            <a:ext cx="8839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63-year-old woman with primary meningeal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FLAIR (left) and post contrast T1 weighted (right) MR images show hyperintensity and enhancement (arrows) involving sulci and leptomeninges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medscape.com/pi/emed/ckb/radiology/336139-391742-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1335088"/>
            <a:ext cx="74676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87313" y="198438"/>
            <a:ext cx="9840912" cy="1008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Lateral skull radiograph showing multiple very sharply outlined (punched out) lytic lesions of multiple myeloma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315913" y="198438"/>
            <a:ext cx="9372600" cy="2411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dirty="0"/>
              <a:t>Findings shown here can be seen in </a:t>
            </a:r>
          </a:p>
          <a:p>
            <a:pPr>
              <a:defRPr/>
            </a:pPr>
            <a:r>
              <a:rPr lang="en-US" sz="2700" dirty="0"/>
              <a:t>	1. any severe chronic anemia</a:t>
            </a:r>
          </a:p>
          <a:p>
            <a:pPr>
              <a:defRPr/>
            </a:pPr>
            <a:r>
              <a:rPr lang="en-US" sz="2700" dirty="0"/>
              <a:t>	2. thalassemia</a:t>
            </a:r>
          </a:p>
          <a:p>
            <a:pPr>
              <a:defRPr/>
            </a:pPr>
            <a:r>
              <a:rPr lang="en-US" sz="2700" dirty="0"/>
              <a:t>	3. Sickle cell anemia</a:t>
            </a:r>
          </a:p>
          <a:p>
            <a:pPr>
              <a:defRPr/>
            </a:pPr>
            <a:r>
              <a:rPr lang="en-US" sz="2700" dirty="0"/>
              <a:t>	4. Lymphoma</a:t>
            </a:r>
          </a:p>
          <a:p>
            <a:pPr>
              <a:defRPr/>
            </a:pPr>
            <a:r>
              <a:rPr lang="en-US" sz="2700" dirty="0"/>
              <a:t>	5. Lymphoma</a:t>
            </a:r>
          </a:p>
        </p:txBody>
      </p:sp>
      <p:pic>
        <p:nvPicPr>
          <p:cNvPr id="55299" name="Picture 2" descr="http://img.medscape.com/pi/emed/ckb/radiology/336139-396792-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13" y="1874838"/>
            <a:ext cx="6718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315913" y="198438"/>
            <a:ext cx="9372600" cy="2411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dirty="0"/>
              <a:t>Findings shown here can be seen in </a:t>
            </a:r>
          </a:p>
          <a:p>
            <a:pPr>
              <a:defRPr/>
            </a:pPr>
            <a:r>
              <a:rPr lang="en-US" sz="2700" dirty="0"/>
              <a:t>	1. </a:t>
            </a:r>
            <a:r>
              <a:rPr lang="en-US" sz="2700" dirty="0">
                <a:solidFill>
                  <a:srgbClr val="FF0000"/>
                </a:solidFill>
              </a:rPr>
              <a:t>any severe chronic anemia</a:t>
            </a:r>
          </a:p>
          <a:p>
            <a:pPr>
              <a:defRPr/>
            </a:pPr>
            <a:r>
              <a:rPr lang="en-US" sz="2700" dirty="0"/>
              <a:t>	2. thalassemia</a:t>
            </a:r>
          </a:p>
          <a:p>
            <a:pPr>
              <a:defRPr/>
            </a:pPr>
            <a:r>
              <a:rPr lang="en-US" sz="2700" dirty="0"/>
              <a:t>	3. Sickle cell anemia</a:t>
            </a:r>
          </a:p>
          <a:p>
            <a:pPr>
              <a:defRPr/>
            </a:pPr>
            <a:r>
              <a:rPr lang="en-US" sz="2700" dirty="0"/>
              <a:t>	4. Lymphoma</a:t>
            </a:r>
          </a:p>
          <a:p>
            <a:pPr>
              <a:defRPr/>
            </a:pPr>
            <a:r>
              <a:rPr lang="en-US" sz="2700" dirty="0"/>
              <a:t>	5. Lymphoma</a:t>
            </a:r>
          </a:p>
        </p:txBody>
      </p:sp>
      <p:pic>
        <p:nvPicPr>
          <p:cNvPr id="56323" name="Picture 2" descr="http://img.medscape.com/pi/emed/ckb/radiology/336139-396792-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13" y="1874838"/>
            <a:ext cx="6718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4.bp.blogspot.com/-8Pf8v6OkOkU/ToHdfR-0B-I/AAAAAAAAAJ4/pRBZw3IbJ9E/s1600/Xray_normal_hand_PA.jpg"/>
          <p:cNvPicPr>
            <a:picLocks noChangeAspect="1" noChangeArrowheads="1"/>
          </p:cNvPicPr>
          <p:nvPr/>
        </p:nvPicPr>
        <p:blipFill>
          <a:blip r:embed="rId2" cstate="print"/>
          <a:srcRect l="35578" t="36688" r="25701" b="23113"/>
          <a:stretch>
            <a:fillRect/>
          </a:stretch>
        </p:blipFill>
        <p:spPr bwMode="auto">
          <a:xfrm>
            <a:off x="4735512" y="198437"/>
            <a:ext cx="5257800" cy="7162800"/>
          </a:xfrm>
          <a:prstGeom prst="rect">
            <a:avLst/>
          </a:prstGeom>
          <a:noFill/>
        </p:spPr>
      </p:pic>
      <p:pic>
        <p:nvPicPr>
          <p:cNvPr id="3" name="Picture 2" descr="http://img.medscape.com/pi/emed/ckb/radiology/336139-396792-239.jpg"/>
          <p:cNvPicPr>
            <a:picLocks noChangeAspect="1" noChangeArrowheads="1"/>
          </p:cNvPicPr>
          <p:nvPr/>
        </p:nvPicPr>
        <p:blipFill>
          <a:blip r:embed="rId3" cstate="print"/>
          <a:srcRect l="29751" t="44175" r="23544" b="2459"/>
          <a:stretch>
            <a:fillRect/>
          </a:stretch>
        </p:blipFill>
        <p:spPr bwMode="auto">
          <a:xfrm>
            <a:off x="87312" y="198437"/>
            <a:ext cx="4495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318" y="6810958"/>
            <a:ext cx="4126194" cy="550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Severe chronic anemia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22900" y="6810375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513" y="198438"/>
            <a:ext cx="4876800" cy="2797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dirty="0"/>
              <a:t>Findings shown here can be seen in </a:t>
            </a:r>
          </a:p>
          <a:p>
            <a:pPr>
              <a:defRPr/>
            </a:pPr>
            <a:r>
              <a:rPr lang="en-US" sz="2700" dirty="0"/>
              <a:t>	1. any severe chronic anemia</a:t>
            </a:r>
          </a:p>
          <a:p>
            <a:pPr>
              <a:defRPr/>
            </a:pPr>
            <a:r>
              <a:rPr lang="en-US" sz="2700" dirty="0"/>
              <a:t>	2. thalassemia</a:t>
            </a:r>
          </a:p>
          <a:p>
            <a:pPr>
              <a:defRPr/>
            </a:pPr>
            <a:r>
              <a:rPr lang="en-US" sz="2700" dirty="0"/>
              <a:t>	3. Sickle cell anemia</a:t>
            </a:r>
          </a:p>
          <a:p>
            <a:pPr>
              <a:defRPr/>
            </a:pPr>
            <a:r>
              <a:rPr lang="en-US" sz="2700" dirty="0"/>
              <a:t>	4. Lymphoma</a:t>
            </a:r>
          </a:p>
          <a:p>
            <a:pPr>
              <a:defRPr/>
            </a:pPr>
            <a:r>
              <a:rPr lang="en-US" sz="2700" dirty="0"/>
              <a:t>	5. Lymphoma</a:t>
            </a:r>
          </a:p>
        </p:txBody>
      </p:sp>
      <p:pic>
        <p:nvPicPr>
          <p:cNvPr id="57347" name="Picture 2" descr="http://img.medscape.com/pi/emed/ckb/radiology/336139-396792-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1570038"/>
            <a:ext cx="60436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513" y="198438"/>
            <a:ext cx="4876800" cy="2797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dirty="0"/>
              <a:t>Findings shown here can be seen in </a:t>
            </a:r>
          </a:p>
          <a:p>
            <a:pPr>
              <a:defRPr/>
            </a:pPr>
            <a:r>
              <a:rPr lang="en-US" sz="2700" dirty="0"/>
              <a:t>	1. </a:t>
            </a:r>
            <a:r>
              <a:rPr lang="en-US" sz="2700" dirty="0">
                <a:solidFill>
                  <a:srgbClr val="FF0000"/>
                </a:solidFill>
              </a:rPr>
              <a:t>any severe chronic anemia</a:t>
            </a:r>
          </a:p>
          <a:p>
            <a:pPr>
              <a:defRPr/>
            </a:pPr>
            <a:r>
              <a:rPr lang="en-US" sz="2700" dirty="0"/>
              <a:t>	2. thalassemia</a:t>
            </a:r>
          </a:p>
          <a:p>
            <a:pPr>
              <a:defRPr/>
            </a:pPr>
            <a:r>
              <a:rPr lang="en-US" sz="2700" dirty="0"/>
              <a:t>	3. Sickle cell anemia</a:t>
            </a:r>
          </a:p>
          <a:p>
            <a:pPr>
              <a:defRPr/>
            </a:pPr>
            <a:r>
              <a:rPr lang="en-US" sz="2700" dirty="0"/>
              <a:t>	4. Lymphoma</a:t>
            </a:r>
          </a:p>
          <a:p>
            <a:pPr>
              <a:defRPr/>
            </a:pPr>
            <a:r>
              <a:rPr lang="en-US" sz="2700" dirty="0"/>
              <a:t>	5. Lymphoma</a:t>
            </a:r>
          </a:p>
        </p:txBody>
      </p:sp>
      <p:pic>
        <p:nvPicPr>
          <p:cNvPr id="58371" name="Picture 2" descr="http://img.medscape.com/pi/emed/ckb/radiology/336139-396792-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1570038"/>
            <a:ext cx="60436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63513" y="155575"/>
            <a:ext cx="9764712" cy="72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INTRA medullary hyperplasia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can be seen in Thalassemia, Sickle cell anemia, Iron deficiency 	anemia, Any severe chronic anemia except bone marrow failure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Signs of INTRA medullary hyperplasia include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	Expanded bone marrow in bones including long bones of hands, feet, limbs, skull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	Decreased T1 MRI bone marrow signal than adjacent discs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EXTRA medullary hematopoiesis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can be seen in ALL SEVERE CHRNIC ANEMIAS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Sites of EXTRA medullary hematopoiesis include Liver, Spleen, Paraspinal areas with possible extension into spinal canal outside the dura, Kidneys, Meninges, Skin, Lymph nodes, Thymus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EXTRA medullary hematopoiesis appears as homogeneous soft tissue masses on imaging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INFARCTS and INFECTIONS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are additional findings in Sickle cell anemia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Bone infarct vs infection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is important to diagnose early so that antibiotics can be started 	early to prevent complications. MRI with contrast and ultrasound /CT guided aspiration 	of fluid collections are very helpful if imaging is unable to differentiate these two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Multiple myeloma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produces punched out lytic lesions in bones with background bone 	appearing normal. Opposite to bony metastases, myeloma more often involves 	intervertebral discs and mandible, and less often involves pedicles.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Lymphoma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 can produce a mass anywhere in the body. CT is often used to scan whole body to evaluate the disease extent (staging), and to do CT-guided biopsy to make tissue diagnosis if not already diagnosed. Rest is all by laboratory and clinical based. </a:t>
            </a:r>
            <a:endParaRPr lang="en-US" sz="2000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2068513" y="2651125"/>
            <a:ext cx="61642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/>
              <a:t>THANKS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7175"/>
          <a:stretch>
            <a:fillRect/>
          </a:stretch>
        </p:blipFill>
        <p:spPr bwMode="auto">
          <a:xfrm>
            <a:off x="544513" y="2327275"/>
            <a:ext cx="4043362" cy="442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Georgiades</a:t>
            </a:r>
            <a:r>
              <a:rPr lang="en-GB" b="1">
                <a:solidFill>
                  <a:srgbClr val="0000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63513" y="198438"/>
            <a:ext cx="9753600" cy="2096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25-year-old man with β-thalassemia.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Lateral skull radiograph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shows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	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    expansion </a:t>
            </a: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of diploic space with hair-on-end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appearance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     widened </a:t>
            </a: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groove for middle meningeal artery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Spared occipital bone (arrow)</a:t>
            </a:r>
          </a:p>
        </p:txBody>
      </p:sp>
      <p:pic>
        <p:nvPicPr>
          <p:cNvPr id="15366" name="Picture 7" descr="File:Skull X-ray - lateral view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989" t="2667" r="4494"/>
          <a:stretch>
            <a:fillRect/>
          </a:stretch>
        </p:blipFill>
        <p:spPr bwMode="auto">
          <a:xfrm>
            <a:off x="4749800" y="2327275"/>
            <a:ext cx="4710113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3516313" y="4922838"/>
            <a:ext cx="304800" cy="59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40312" y="6157277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34302" b="12061"/>
          <a:stretch>
            <a:fillRect/>
          </a:stretch>
        </p:blipFill>
        <p:spPr bwMode="auto">
          <a:xfrm>
            <a:off x="213614" y="98530"/>
            <a:ext cx="4674298" cy="7380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7" descr="File:Skull X-ray - lateral vie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186" t="2667" r="36424" b="19515"/>
          <a:stretch>
            <a:fillRect/>
          </a:stretch>
        </p:blipFill>
        <p:spPr bwMode="auto">
          <a:xfrm>
            <a:off x="5040312" y="87601"/>
            <a:ext cx="4876800" cy="73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99100" y="6886575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2" y="6887158"/>
            <a:ext cx="4126194" cy="550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Severe chronic anemia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513" y="2617788"/>
            <a:ext cx="58674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2617788"/>
            <a:ext cx="36703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163513" y="198438"/>
            <a:ext cx="9677400" cy="2382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Axial CT image of upper skull (left) shows diploic space widening and trabecular prominence</a:t>
            </a:r>
          </a:p>
          <a:p>
            <a:pPr>
              <a:defRPr/>
            </a:pPr>
            <a:r>
              <a:rPr lang="en-US" sz="3200" dirty="0"/>
              <a:t>Sagittal MRI of brain (right) shows diploic space widening representing red marrow (*). Note spared occipital bone (arrows), which has no marrow elements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</a:rPr>
              <a:t>Lonergan G J et al. Radiographics 2001;21:971-994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27238"/>
            <a:ext cx="5345113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Georgiades C S et al. AJR 2002;179:1239-1243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39713" y="198438"/>
            <a:ext cx="9601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25-year-old man with β-thalassemia.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PA radiograph of chest (left) shows diffuse expansion of ribs and right upper paraspinal thoracic mass (arrow) compatible with extramedullary hemopoiesis. </a:t>
            </a:r>
          </a:p>
        </p:txBody>
      </p:sp>
      <p:pic>
        <p:nvPicPr>
          <p:cNvPr id="17414" name="Picture 4" descr="http://www.szote.u-szeged.hu/radio/mellk1/mellk2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813" y="2027238"/>
            <a:ext cx="4240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1763712" y="5989637"/>
            <a:ext cx="2622834" cy="550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ea typeface="msgothic" charset="0"/>
                <a:cs typeface="msgothic" charset="0"/>
              </a:rPr>
              <a:t>β-thalassemia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2460" y="5989637"/>
            <a:ext cx="4037012" cy="550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1034</TotalTime>
  <Words>1939</Words>
  <Application>Microsoft Macintosh PowerPoint</Application>
  <PresentationFormat>Custom</PresentationFormat>
  <Paragraphs>261</Paragraphs>
  <Slides>54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sajjad hussain</cp:lastModifiedBy>
  <cp:revision>85</cp:revision>
  <dcterms:modified xsi:type="dcterms:W3CDTF">2014-02-13T21:10:48Z</dcterms:modified>
</cp:coreProperties>
</file>